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7" r:id="rId2"/>
    <p:sldId id="258" r:id="rId3"/>
    <p:sldId id="344" r:id="rId4"/>
    <p:sldId id="259" r:id="rId5"/>
    <p:sldId id="356" r:id="rId6"/>
    <p:sldId id="353" r:id="rId7"/>
    <p:sldId id="352" r:id="rId8"/>
    <p:sldId id="357" r:id="rId9"/>
    <p:sldId id="337" r:id="rId10"/>
    <p:sldId id="355" r:id="rId11"/>
    <p:sldId id="328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5375" userDrawn="1">
          <p15:clr>
            <a:srgbClr val="A4A3A4"/>
          </p15:clr>
        </p15:guide>
        <p15:guide id="3" pos="385" userDrawn="1">
          <p15:clr>
            <a:srgbClr val="A4A3A4"/>
          </p15:clr>
        </p15:guide>
        <p15:guide id="4" orient="horz" pos="39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262626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412" autoAdjust="0"/>
    <p:restoredTop sz="88859" autoAdjust="0"/>
  </p:normalViewPr>
  <p:slideViewPr>
    <p:cSldViewPr snapToGrid="0" showGuides="1">
      <p:cViewPr varScale="1">
        <p:scale>
          <a:sx n="84" d="100"/>
          <a:sy n="84" d="100"/>
        </p:scale>
        <p:origin x="1096" y="192"/>
      </p:cViewPr>
      <p:guideLst>
        <p:guide orient="horz" pos="346"/>
        <p:guide pos="5375"/>
        <p:guide pos="385"/>
        <p:guide orient="horz" pos="39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D77B4-E4B4-4D3C-A9C5-EB900FF3B15E}" type="datetimeFigureOut">
              <a:rPr lang="zh-CN" altLang="en-US" smtClean="0"/>
              <a:pPr/>
              <a:t>15/12/31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D5EBB-275F-4C24-B082-C5EEF14355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490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通过互联网的思维做传统意义上的笔记，将原本私有，传播不便的笔记内容，通过互联网的思想，进行放大，是笔记的价值得到最大化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058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509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15/12/31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15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15/12/31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92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15/12/31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14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15/12/31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55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15/12/31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80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15/12/31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91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15/12/31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84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15/12/31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2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15/12/31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87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15/12/31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12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15/12/31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D302F-5E2D-4FF9-A986-02603DCE6FDA}" type="datetimeFigureOut">
              <a:rPr lang="zh-CN" altLang="en-US" smtClean="0"/>
              <a:pPr/>
              <a:t>15/12/31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10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74675" y="5591146"/>
            <a:ext cx="7994967" cy="90386"/>
            <a:chOff x="647702" y="5265146"/>
            <a:chExt cx="7921940" cy="90386"/>
          </a:xfrm>
        </p:grpSpPr>
        <p:cxnSp>
          <p:nvCxnSpPr>
            <p:cNvPr id="25" name="直接连接符 24"/>
            <p:cNvCxnSpPr>
              <a:endCxn id="35" idx="2"/>
            </p:cNvCxnSpPr>
            <p:nvPr/>
          </p:nvCxnSpPr>
          <p:spPr>
            <a:xfrm>
              <a:off x="705811" y="5310339"/>
              <a:ext cx="779017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647702" y="5265146"/>
              <a:ext cx="73658" cy="9038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8495984" y="5265146"/>
              <a:ext cx="73658" cy="9038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20" name="矩形 1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3497353" y="2273144"/>
            <a:ext cx="213391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b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记事本</a:t>
            </a:r>
            <a:r>
              <a:rPr lang="en-US" altLang="zh-CN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altLang="zh-CN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44819" y="4839482"/>
            <a:ext cx="29661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21551058</a:t>
            </a:r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44818" y="4447067"/>
            <a:ext cx="30389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姓名：常惠源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419575" y="2967633"/>
            <a:ext cx="6602207" cy="7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7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截图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0" y="1112769"/>
            <a:ext cx="918754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10" name="矩形 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950" y="1513580"/>
            <a:ext cx="2378735" cy="42309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234" y="1513579"/>
            <a:ext cx="2378736" cy="42309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66" y="1513581"/>
            <a:ext cx="2378735" cy="423097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7512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991141" y="2699658"/>
            <a:ext cx="25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常惠源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91141" y="3020314"/>
            <a:ext cx="25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浙江大学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991141" y="3340970"/>
            <a:ext cx="25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软件学院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991142" y="3727456"/>
            <a:ext cx="25733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Software School,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Zhejiang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university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564451" y="2716812"/>
            <a:ext cx="579549" cy="1361673"/>
            <a:chOff x="8564451" y="2716812"/>
            <a:chExt cx="579549" cy="1361673"/>
          </a:xfrm>
        </p:grpSpPr>
        <p:sp>
          <p:nvSpPr>
            <p:cNvPr id="12" name="矩形 11"/>
            <p:cNvSpPr/>
            <p:nvPr/>
          </p:nvSpPr>
          <p:spPr>
            <a:xfrm>
              <a:off x="8564451" y="2716812"/>
              <a:ext cx="579549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8564451" y="3805061"/>
              <a:ext cx="579549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2716812"/>
            <a:ext cx="5991142" cy="1372087"/>
            <a:chOff x="0" y="2716812"/>
            <a:chExt cx="5991142" cy="1372087"/>
          </a:xfrm>
        </p:grpSpPr>
        <p:sp>
          <p:nvSpPr>
            <p:cNvPr id="30" name="矩形 29"/>
            <p:cNvSpPr/>
            <p:nvPr/>
          </p:nvSpPr>
          <p:spPr>
            <a:xfrm>
              <a:off x="0" y="3805061"/>
              <a:ext cx="5991141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716812"/>
              <a:ext cx="5991142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97049" y="2861681"/>
              <a:ext cx="3294091" cy="686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zh-CN" altLang="en-US" sz="3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感谢各位聆听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247352" y="3720144"/>
              <a:ext cx="2743788" cy="368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altLang="zh-CN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Thanks for Listening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2586" y="2787385"/>
            <a:ext cx="1224000" cy="1223998"/>
            <a:chOff x="222586" y="2787385"/>
            <a:chExt cx="1224000" cy="1223998"/>
          </a:xfrm>
        </p:grpSpPr>
        <p:sp>
          <p:nvSpPr>
            <p:cNvPr id="20" name="椭圆 19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Freeform 5"/>
            <p:cNvSpPr>
              <a:spLocks noEditPoints="1"/>
            </p:cNvSpPr>
            <p:nvPr/>
          </p:nvSpPr>
          <p:spPr bwMode="auto">
            <a:xfrm>
              <a:off x="446632" y="3034538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734969" y="2787385"/>
            <a:ext cx="1224000" cy="1223998"/>
            <a:chOff x="1734969" y="2787385"/>
            <a:chExt cx="1224000" cy="1223998"/>
          </a:xfrm>
        </p:grpSpPr>
        <p:sp>
          <p:nvSpPr>
            <p:cNvPr id="27" name="椭圆 26"/>
            <p:cNvSpPr/>
            <p:nvPr/>
          </p:nvSpPr>
          <p:spPr>
            <a:xfrm>
              <a:off x="1734969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1945451" y="3091502"/>
              <a:ext cx="803035" cy="615763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623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2" y="2845078"/>
            <a:ext cx="466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课题内容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87161" y="3416888"/>
            <a:ext cx="4645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C0C0C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Project </a:t>
            </a:r>
            <a:r>
              <a:rPr lang="en-US" altLang="zh-CN" sz="2000" dirty="0">
                <a:solidFill>
                  <a:srgbClr val="0C0C0C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Introduction</a:t>
            </a:r>
            <a:endParaRPr lang="zh-CN" altLang="en-US" sz="2000" dirty="0">
              <a:latin typeface="Arial" panose="020B0604020202020204" pitchFamily="34" charset="0"/>
            </a:endParaRPr>
          </a:p>
          <a:p>
            <a:endParaRPr lang="da-DK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ONE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595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 flipV="1">
            <a:off x="2122179" y="2423348"/>
            <a:ext cx="1957318" cy="9848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4056971" y="2558264"/>
            <a:ext cx="3307739" cy="6328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513684" y="5661436"/>
            <a:ext cx="79216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>
              <a:lnSpc>
                <a:spcPct val="125000"/>
              </a:lnSpc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为具有简约生活态度人群打造的一款记事本</a:t>
            </a:r>
            <a:r>
              <a:rPr lang="en-US" altLang="zh-CN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altLang="zh-CN" sz="2400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33" name="矩形 32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444941" y="744762"/>
            <a:ext cx="2106754" cy="2106754"/>
            <a:chOff x="3761296" y="1104900"/>
            <a:chExt cx="1549400" cy="1549400"/>
          </a:xfrm>
        </p:grpSpPr>
        <p:sp>
          <p:nvSpPr>
            <p:cNvPr id="26" name="椭圆 25"/>
            <p:cNvSpPr/>
            <p:nvPr/>
          </p:nvSpPr>
          <p:spPr>
            <a:xfrm>
              <a:off x="3761296" y="1104900"/>
              <a:ext cx="1549400" cy="1549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761296" y="1732505"/>
              <a:ext cx="1549400" cy="384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endPara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698733" y="2817817"/>
            <a:ext cx="1991634" cy="1333251"/>
            <a:chOff x="7600138" y="1877556"/>
            <a:chExt cx="1549400" cy="1037208"/>
          </a:xfrm>
        </p:grpSpPr>
        <p:sp>
          <p:nvSpPr>
            <p:cNvPr id="46" name="椭圆 45"/>
            <p:cNvSpPr/>
            <p:nvPr/>
          </p:nvSpPr>
          <p:spPr>
            <a:xfrm>
              <a:off x="7901496" y="1877556"/>
              <a:ext cx="1037208" cy="1037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600138" y="2250457"/>
              <a:ext cx="1549400" cy="287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事件管理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484490" y="2869116"/>
            <a:ext cx="2046558" cy="1370018"/>
            <a:chOff x="5056696" y="2183559"/>
            <a:chExt cx="1549400" cy="1037208"/>
          </a:xfrm>
        </p:grpSpPr>
        <p:sp>
          <p:nvSpPr>
            <p:cNvPr id="49" name="椭圆 48"/>
            <p:cNvSpPr/>
            <p:nvPr/>
          </p:nvSpPr>
          <p:spPr>
            <a:xfrm>
              <a:off x="5312793" y="2183559"/>
              <a:ext cx="1037208" cy="1037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5056696" y="2531006"/>
              <a:ext cx="1549400" cy="279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事件分类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00198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1" y="2845078"/>
            <a:ext cx="4645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dirty="0" smtClean="0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系统实现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87162" y="3416888"/>
            <a:ext cx="4663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0C0C0C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System Implementation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TWO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844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代码组织结构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57" name="矩形 56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60" y="1115974"/>
            <a:ext cx="4102100" cy="495925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1997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数据存储（</a:t>
            </a:r>
            <a:r>
              <a:rPr lang="en-US" sz="2400" dirty="0" err="1" smtClean="0">
                <a:solidFill>
                  <a:srgbClr val="000000"/>
                </a:solidFill>
                <a:latin typeface="Menlo-Regular" charset="0"/>
              </a:rPr>
              <a:t>CoreDataManagerHelp</a:t>
            </a:r>
            <a:r>
              <a:rPr lang="en-US" sz="24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Menlo-Regular" charset="0"/>
              </a:rPr>
              <a:t>单例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14" name="矩形 13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80650" y="1028343"/>
            <a:ext cx="748611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enlo-Regular" charset="0"/>
              </a:rPr>
              <a:t>@implementation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CoreDataManagerHelp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+ (</a:t>
            </a:r>
            <a:r>
              <a:rPr lang="en-US" dirty="0" err="1">
                <a:solidFill>
                  <a:srgbClr val="0000FF"/>
                </a:solidFill>
                <a:latin typeface="Menlo-Regular" charset="0"/>
              </a:rPr>
              <a:t>instancetype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defaultCoreDataManagerHelp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Menlo-Regular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B839F"/>
                </a:solidFill>
                <a:latin typeface="Menlo-Regular" charset="0"/>
              </a:rPr>
              <a:t>CoreDataManagerHelp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*help = </a:t>
            </a:r>
            <a:r>
              <a:rPr lang="en-US" dirty="0">
                <a:solidFill>
                  <a:srgbClr val="0000FF"/>
                </a:solidFill>
                <a:latin typeface="Menlo-Regular" charset="0"/>
              </a:rPr>
              <a:t>nil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Menlo-Regular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B839F"/>
                </a:solidFill>
                <a:latin typeface="Menlo-Regular" charset="0"/>
              </a:rPr>
              <a:t>dispatch_once_t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onceToken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Menlo-Regular" charset="0"/>
              </a:rPr>
              <a:t>dispatch_once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(&amp;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onceToken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^{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help = [[</a:t>
            </a:r>
            <a:r>
              <a:rPr lang="en-US" dirty="0" err="1">
                <a:solidFill>
                  <a:srgbClr val="2B839F"/>
                </a:solidFill>
                <a:latin typeface="Menlo-Regular" charset="0"/>
              </a:rPr>
              <a:t>CoreDataManagerHelp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B839F"/>
                </a:solidFill>
                <a:latin typeface="Menlo-Regular" charset="0"/>
              </a:rPr>
              <a:t>alloc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]</a:t>
            </a:r>
            <a:r>
              <a:rPr lang="en-US" dirty="0" err="1">
                <a:solidFill>
                  <a:srgbClr val="2B839F"/>
                </a:solidFill>
                <a:latin typeface="Menlo-Regular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];</a:t>
            </a:r>
          </a:p>
          <a:p>
            <a:r>
              <a:rPr lang="de-DE" dirty="0">
                <a:solidFill>
                  <a:srgbClr val="000000"/>
                </a:solidFill>
                <a:latin typeface="Menlo-Regular" charset="0"/>
              </a:rPr>
              <a:t>    });</a:t>
            </a:r>
          </a:p>
          <a:p>
            <a:r>
              <a:rPr lang="de-DE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Menlo-Regular" charset="0"/>
              </a:rPr>
              <a:t>return</a:t>
            </a:r>
            <a:r>
              <a:rPr lang="de-DE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Menlo-Regular" charset="0"/>
              </a:rPr>
              <a:t>help</a:t>
            </a:r>
            <a:r>
              <a:rPr lang="de-DE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Menlo-Regular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数据存储（新增自定义分类）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14" name="矩形 13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07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611187" y="962630"/>
            <a:ext cx="7921626" cy="369331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- (</a:t>
            </a:r>
            <a:r>
              <a:rPr lang="en-US" dirty="0">
                <a:solidFill>
                  <a:srgbClr val="0000FF"/>
                </a:solidFill>
                <a:latin typeface="Menlo-Regular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addCutomFileListName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:(</a:t>
            </a:r>
            <a:r>
              <a:rPr lang="en-US" dirty="0" err="1">
                <a:solidFill>
                  <a:srgbClr val="2B839F"/>
                </a:solidFill>
                <a:latin typeface="Menlo-Regular" charset="0"/>
              </a:rPr>
              <a:t>NSString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*)name{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2B839F"/>
                </a:solidFill>
                <a:latin typeface="Menlo-Regular" charset="0"/>
              </a:rPr>
              <a:t>NSEntityDescription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*custom = [</a:t>
            </a:r>
            <a:r>
              <a:rPr lang="en-US" dirty="0" err="1">
                <a:solidFill>
                  <a:srgbClr val="2B839F"/>
                </a:solidFill>
                <a:latin typeface="Menlo-Regular" charset="0"/>
              </a:rPr>
              <a:t>NSEntityDescription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B839F"/>
                </a:solidFill>
                <a:latin typeface="Menlo-Regular" charset="0"/>
              </a:rPr>
              <a:t>entityForName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:</a:t>
            </a:r>
            <a:r>
              <a:rPr lang="en-US" dirty="0">
                <a:solidFill>
                  <a:srgbClr val="A31515"/>
                </a:solidFill>
                <a:latin typeface="Menlo-Regular" charset="0"/>
              </a:rPr>
              <a:t>@"</a:t>
            </a:r>
            <a:r>
              <a:rPr lang="en-US" dirty="0" err="1">
                <a:solidFill>
                  <a:srgbClr val="A31515"/>
                </a:solidFill>
                <a:latin typeface="Menlo-Regular" charset="0"/>
              </a:rPr>
              <a:t>CustomFile</a:t>
            </a:r>
            <a:r>
              <a:rPr lang="en-US" dirty="0">
                <a:solidFill>
                  <a:srgbClr val="A31515"/>
                </a:solidFill>
                <a:latin typeface="Menlo-Regular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B839F"/>
                </a:solidFill>
                <a:latin typeface="Menlo-Regular" charset="0"/>
              </a:rPr>
              <a:t>inManagedObjectContext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:</a:t>
            </a:r>
            <a:r>
              <a:rPr lang="en-US" dirty="0" err="1">
                <a:solidFill>
                  <a:srgbClr val="0000FF"/>
                </a:solidFill>
                <a:latin typeface="Menlo-Regular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.</a:t>
            </a:r>
            <a:r>
              <a:rPr lang="en-US" dirty="0" err="1">
                <a:solidFill>
                  <a:srgbClr val="2B839F"/>
                </a:solidFill>
                <a:latin typeface="Menlo-Regular" charset="0"/>
              </a:rPr>
              <a:t>managedObjectContext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];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altLang="zh-CN" dirty="0">
                <a:solidFill>
                  <a:srgbClr val="008000"/>
                </a:solidFill>
                <a:latin typeface="Menlo-Regular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PingFangSC-Regular" charset="-122"/>
              </a:rPr>
              <a:t>根据实体描述创建实体（类）</a:t>
            </a:r>
            <a:endParaRPr lang="zh-CN" alt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2B839F"/>
                </a:solidFill>
                <a:latin typeface="Menlo-Regular" charset="0"/>
              </a:rPr>
              <a:t>CustomFile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*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customFile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= [[</a:t>
            </a:r>
            <a:r>
              <a:rPr lang="en-US" dirty="0" err="1">
                <a:solidFill>
                  <a:srgbClr val="2B839F"/>
                </a:solidFill>
                <a:latin typeface="Menlo-Regular" charset="0"/>
              </a:rPr>
              <a:t>CustomFile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B839F"/>
                </a:solidFill>
                <a:latin typeface="Menlo-Regular" charset="0"/>
              </a:rPr>
              <a:t>alloc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]</a:t>
            </a:r>
            <a:r>
              <a:rPr lang="en-US" dirty="0" err="1">
                <a:solidFill>
                  <a:srgbClr val="2B839F"/>
                </a:solidFill>
                <a:latin typeface="Menlo-Regular" charset="0"/>
              </a:rPr>
              <a:t>initWithEntity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:custom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B839F"/>
                </a:solidFill>
                <a:latin typeface="Menlo-Regular" charset="0"/>
              </a:rPr>
              <a:t>insertIntoManagedObjectContext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:</a:t>
            </a:r>
            <a:r>
              <a:rPr lang="en-US" dirty="0" err="1">
                <a:solidFill>
                  <a:srgbClr val="0000FF"/>
                </a:solidFill>
                <a:latin typeface="Menlo-Regular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.</a:t>
            </a:r>
            <a:r>
              <a:rPr lang="en-US" dirty="0" err="1">
                <a:solidFill>
                  <a:srgbClr val="2B839F"/>
                </a:solidFill>
                <a:latin typeface="Menlo-Regular" charset="0"/>
              </a:rPr>
              <a:t>managedObjectContext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customFile.</a:t>
            </a:r>
            <a:r>
              <a:rPr lang="en-US" dirty="0" err="1">
                <a:solidFill>
                  <a:srgbClr val="2B839F"/>
                </a:solidFill>
                <a:latin typeface="Menlo-Regular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= name;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customFile.</a:t>
            </a:r>
            <a:r>
              <a:rPr lang="en-US" dirty="0" err="1">
                <a:solidFill>
                  <a:srgbClr val="2B839F"/>
                </a:solidFill>
                <a:latin typeface="Menlo-Regular" charset="0"/>
              </a:rPr>
              <a:t>date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= [</a:t>
            </a:r>
            <a:r>
              <a:rPr lang="en-US" dirty="0" err="1">
                <a:solidFill>
                  <a:srgbClr val="2B839F"/>
                </a:solidFill>
                <a:latin typeface="Menlo-Regular" charset="0"/>
              </a:rPr>
              <a:t>NSDate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2B839F"/>
                </a:solidFill>
                <a:latin typeface="Menlo-Regular" charset="0"/>
              </a:rPr>
              <a:t>date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[</a:t>
            </a:r>
            <a:r>
              <a:rPr lang="en-US" dirty="0">
                <a:solidFill>
                  <a:srgbClr val="0000FF"/>
                </a:solidFill>
                <a:latin typeface="Menlo-Regular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B839F"/>
                </a:solidFill>
                <a:latin typeface="Menlo-Regular" charset="0"/>
              </a:rPr>
              <a:t>saveManagedObject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0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（分类输入）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14" name="矩形 13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08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611187" y="962630"/>
            <a:ext cx="7921626" cy="563231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Menlo-Regular" charset="0"/>
              </a:rPr>
              <a:t>@implementation </a:t>
            </a:r>
            <a:r>
              <a:rPr lang="en-US" sz="1500" dirty="0" err="1">
                <a:solidFill>
                  <a:srgbClr val="000000"/>
                </a:solidFill>
                <a:latin typeface="Menlo-Regular" charset="0"/>
              </a:rPr>
              <a:t>FileNameView</a:t>
            </a:r>
            <a:endParaRPr lang="en-US" sz="1500" dirty="0">
              <a:solidFill>
                <a:srgbClr val="000000"/>
              </a:solidFill>
              <a:latin typeface="Menlo-Regular" charset="0"/>
            </a:endParaRPr>
          </a:p>
          <a:p>
            <a:endParaRPr lang="en-US" sz="15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 charset="0"/>
              </a:rPr>
              <a:t>- (</a:t>
            </a:r>
            <a:r>
              <a:rPr lang="en-US" sz="1500" dirty="0" err="1">
                <a:solidFill>
                  <a:srgbClr val="000000"/>
                </a:solidFill>
                <a:latin typeface="Menlo-Regular" charset="0"/>
              </a:rPr>
              <a:t>instancetype</a:t>
            </a:r>
            <a:r>
              <a:rPr lang="en-US" sz="1500" dirty="0">
                <a:solidFill>
                  <a:srgbClr val="000000"/>
                </a:solidFill>
                <a:latin typeface="Menlo-Regular" charset="0"/>
              </a:rPr>
              <a:t>)</a:t>
            </a:r>
            <a:r>
              <a:rPr lang="en-US" sz="1500" dirty="0" err="1">
                <a:solidFill>
                  <a:srgbClr val="000000"/>
                </a:solidFill>
                <a:latin typeface="Menlo-Regular" charset="0"/>
              </a:rPr>
              <a:t>initWithFrame</a:t>
            </a:r>
            <a:r>
              <a:rPr lang="en-US" sz="1500" dirty="0">
                <a:solidFill>
                  <a:srgbClr val="000000"/>
                </a:solidFill>
                <a:latin typeface="Menlo-Regular" charset="0"/>
              </a:rPr>
              <a:t>:(</a:t>
            </a:r>
            <a:r>
              <a:rPr lang="en-US" sz="1500" dirty="0" err="1">
                <a:solidFill>
                  <a:srgbClr val="000000"/>
                </a:solidFill>
                <a:latin typeface="Menlo-Regular" charset="0"/>
              </a:rPr>
              <a:t>CGRect</a:t>
            </a:r>
            <a:r>
              <a:rPr lang="en-US" sz="1500" dirty="0">
                <a:solidFill>
                  <a:srgbClr val="000000"/>
                </a:solidFill>
                <a:latin typeface="Menlo-Regular" charset="0"/>
              </a:rPr>
              <a:t>)frame{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 charset="0"/>
              </a:rPr>
              <a:t>    if (self = [super </a:t>
            </a:r>
            <a:r>
              <a:rPr lang="en-US" sz="1500" dirty="0" err="1">
                <a:solidFill>
                  <a:srgbClr val="000000"/>
                </a:solidFill>
                <a:latin typeface="Menlo-Regular" charset="0"/>
              </a:rPr>
              <a:t>initWithFrame:frame</a:t>
            </a:r>
            <a:r>
              <a:rPr lang="en-US" sz="1500" dirty="0">
                <a:solidFill>
                  <a:srgbClr val="000000"/>
                </a:solidFill>
                <a:latin typeface="Menlo-Regular" charset="0"/>
              </a:rPr>
              <a:t>]) 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Menlo-Regular" charset="0"/>
              </a:rPr>
              <a:t>self.backgroundColor</a:t>
            </a:r>
            <a:r>
              <a:rPr lang="en-US" sz="1500" dirty="0">
                <a:solidFill>
                  <a:srgbClr val="000000"/>
                </a:solidFill>
                <a:latin typeface="Menlo-Regular" charset="0"/>
              </a:rPr>
              <a:t> = [</a:t>
            </a:r>
            <a:r>
              <a:rPr lang="en-US" sz="1500" dirty="0" err="1">
                <a:solidFill>
                  <a:srgbClr val="000000"/>
                </a:solidFill>
                <a:latin typeface="Menlo-Regular" charset="0"/>
              </a:rPr>
              <a:t>UIColor</a:t>
            </a:r>
            <a:r>
              <a:rPr lang="en-US" sz="15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Menlo-Regular" charset="0"/>
              </a:rPr>
              <a:t>clearColor</a:t>
            </a:r>
            <a:r>
              <a:rPr lang="en-US" sz="1500" dirty="0">
                <a:solidFill>
                  <a:srgbClr val="000000"/>
                </a:solidFill>
                <a:latin typeface="Menlo-Regular" charset="0"/>
              </a:rPr>
              <a:t>];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 charset="0"/>
              </a:rPr>
              <a:t>        [self </a:t>
            </a:r>
            <a:r>
              <a:rPr lang="en-US" sz="1500" dirty="0" err="1">
                <a:solidFill>
                  <a:srgbClr val="000000"/>
                </a:solidFill>
                <a:latin typeface="Menlo-Regular" charset="0"/>
              </a:rPr>
              <a:t>addfileNameField:frame</a:t>
            </a:r>
            <a:r>
              <a:rPr lang="en-US" sz="1500" dirty="0">
                <a:solidFill>
                  <a:srgbClr val="000000"/>
                </a:solidFill>
                <a:latin typeface="Menlo-Regular" charset="0"/>
              </a:rPr>
              <a:t>];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 charset="0"/>
              </a:rPr>
              <a:t>    }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 charset="0"/>
              </a:rPr>
              <a:t>    return self;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 charset="0"/>
              </a:rPr>
              <a:t>}</a:t>
            </a:r>
          </a:p>
          <a:p>
            <a:endParaRPr lang="en-US" sz="15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 charset="0"/>
              </a:rPr>
              <a:t>- (void)</a:t>
            </a:r>
            <a:r>
              <a:rPr lang="en-US" sz="1500" dirty="0" err="1">
                <a:solidFill>
                  <a:srgbClr val="000000"/>
                </a:solidFill>
                <a:latin typeface="Menlo-Regular" charset="0"/>
              </a:rPr>
              <a:t>addfileNameField</a:t>
            </a:r>
            <a:r>
              <a:rPr lang="en-US" sz="1500" dirty="0">
                <a:solidFill>
                  <a:srgbClr val="000000"/>
                </a:solidFill>
                <a:latin typeface="Menlo-Regular" charset="0"/>
              </a:rPr>
              <a:t>:(</a:t>
            </a:r>
            <a:r>
              <a:rPr lang="en-US" sz="1500" dirty="0" err="1">
                <a:solidFill>
                  <a:srgbClr val="000000"/>
                </a:solidFill>
                <a:latin typeface="Menlo-Regular" charset="0"/>
              </a:rPr>
              <a:t>CGRect</a:t>
            </a:r>
            <a:r>
              <a:rPr lang="en-US" sz="1500" dirty="0">
                <a:solidFill>
                  <a:srgbClr val="000000"/>
                </a:solidFill>
                <a:latin typeface="Menlo-Regular" charset="0"/>
              </a:rPr>
              <a:t>)frame{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Menlo-Regular" charset="0"/>
              </a:rPr>
              <a:t>UIView</a:t>
            </a:r>
            <a:r>
              <a:rPr lang="en-US" sz="1500" dirty="0">
                <a:solidFill>
                  <a:srgbClr val="000000"/>
                </a:solidFill>
                <a:latin typeface="Menlo-Regular" charset="0"/>
              </a:rPr>
              <a:t> *view = [[</a:t>
            </a:r>
            <a:r>
              <a:rPr lang="en-US" sz="1500" dirty="0" err="1">
                <a:solidFill>
                  <a:srgbClr val="000000"/>
                </a:solidFill>
                <a:latin typeface="Menlo-Regular" charset="0"/>
              </a:rPr>
              <a:t>UIView</a:t>
            </a:r>
            <a:r>
              <a:rPr lang="en-US" sz="15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Menlo-Regular" charset="0"/>
              </a:rPr>
              <a:t>alloc</a:t>
            </a:r>
            <a:r>
              <a:rPr lang="en-US" sz="1500" dirty="0">
                <a:solidFill>
                  <a:srgbClr val="000000"/>
                </a:solidFill>
                <a:latin typeface="Menlo-Regular" charset="0"/>
              </a:rPr>
              <a:t>]</a:t>
            </a:r>
            <a:r>
              <a:rPr lang="en-US" sz="1500" dirty="0" err="1">
                <a:solidFill>
                  <a:srgbClr val="000000"/>
                </a:solidFill>
                <a:latin typeface="Menlo-Regular" charset="0"/>
              </a:rPr>
              <a:t>initWithFrame:frame</a:t>
            </a:r>
            <a:r>
              <a:rPr lang="en-US" sz="1500" dirty="0">
                <a:solidFill>
                  <a:srgbClr val="000000"/>
                </a:solidFill>
                <a:latin typeface="Menlo-Regular" charset="0"/>
              </a:rPr>
              <a:t>];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Menlo-Regular" charset="0"/>
              </a:rPr>
              <a:t>view.alpha</a:t>
            </a:r>
            <a:r>
              <a:rPr lang="en-US" sz="1500" dirty="0">
                <a:solidFill>
                  <a:srgbClr val="000000"/>
                </a:solidFill>
                <a:latin typeface="Menlo-Regular" charset="0"/>
              </a:rPr>
              <a:t> = 0.7;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 charset="0"/>
              </a:rPr>
              <a:t>    [self </a:t>
            </a:r>
            <a:r>
              <a:rPr lang="en-US" sz="1500" dirty="0" err="1">
                <a:solidFill>
                  <a:srgbClr val="000000"/>
                </a:solidFill>
                <a:latin typeface="Menlo-Regular" charset="0"/>
              </a:rPr>
              <a:t>addSubview:view</a:t>
            </a:r>
            <a:r>
              <a:rPr lang="en-US" sz="1500" dirty="0">
                <a:solidFill>
                  <a:srgbClr val="000000"/>
                </a:solidFill>
                <a:latin typeface="Menlo-Regular" charset="0"/>
              </a:rPr>
              <a:t>];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Menlo-Regular" charset="0"/>
              </a:rPr>
              <a:t>self.fileNameField</a:t>
            </a:r>
            <a:r>
              <a:rPr lang="en-US" sz="1500" dirty="0">
                <a:solidFill>
                  <a:srgbClr val="000000"/>
                </a:solidFill>
                <a:latin typeface="Menlo-Regular" charset="0"/>
              </a:rPr>
              <a:t> = [[</a:t>
            </a:r>
            <a:r>
              <a:rPr lang="en-US" sz="1500" dirty="0" err="1">
                <a:solidFill>
                  <a:srgbClr val="000000"/>
                </a:solidFill>
                <a:latin typeface="Menlo-Regular" charset="0"/>
              </a:rPr>
              <a:t>UITextField</a:t>
            </a:r>
            <a:r>
              <a:rPr lang="en-US" sz="15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Menlo-Regular" charset="0"/>
              </a:rPr>
              <a:t>alloc</a:t>
            </a:r>
            <a:r>
              <a:rPr lang="en-US" sz="1500" dirty="0">
                <a:solidFill>
                  <a:srgbClr val="000000"/>
                </a:solidFill>
                <a:latin typeface="Menlo-Regular" charset="0"/>
              </a:rPr>
              <a:t>]</a:t>
            </a:r>
            <a:r>
              <a:rPr lang="en-US" sz="1500" dirty="0" err="1">
                <a:solidFill>
                  <a:srgbClr val="000000"/>
                </a:solidFill>
                <a:latin typeface="Menlo-Regular" charset="0"/>
              </a:rPr>
              <a:t>initWithFrame:CGRectMake</a:t>
            </a:r>
            <a:r>
              <a:rPr lang="en-US" sz="1500" dirty="0">
                <a:solidFill>
                  <a:srgbClr val="000000"/>
                </a:solidFill>
                <a:latin typeface="Menlo-Regular" charset="0"/>
              </a:rPr>
              <a:t>(10, 74, </a:t>
            </a:r>
            <a:r>
              <a:rPr lang="en-US" sz="1500" dirty="0" err="1">
                <a:solidFill>
                  <a:srgbClr val="000000"/>
                </a:solidFill>
                <a:latin typeface="Menlo-Regular" charset="0"/>
              </a:rPr>
              <a:t>frame.size.width</a:t>
            </a:r>
            <a:r>
              <a:rPr lang="en-US" sz="1500" dirty="0">
                <a:solidFill>
                  <a:srgbClr val="000000"/>
                </a:solidFill>
                <a:latin typeface="Menlo-Regular" charset="0"/>
              </a:rPr>
              <a:t> - 20, 40)];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Menlo-Regular" charset="0"/>
              </a:rPr>
              <a:t>self.fileNameField.textAlignment</a:t>
            </a:r>
            <a:r>
              <a:rPr lang="en-US" sz="15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Menlo-Regular" charset="0"/>
              </a:rPr>
              <a:t>NSTextAlignmentCenter</a:t>
            </a:r>
            <a:r>
              <a:rPr lang="en-US" sz="1500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 charset="0"/>
              </a:rPr>
              <a:t>    [</a:t>
            </a:r>
            <a:r>
              <a:rPr lang="en-US" sz="1500" dirty="0" err="1">
                <a:solidFill>
                  <a:srgbClr val="000000"/>
                </a:solidFill>
                <a:latin typeface="Menlo-Regular" charset="0"/>
              </a:rPr>
              <a:t>self.fileNameField</a:t>
            </a:r>
            <a:r>
              <a:rPr lang="en-US" sz="15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Menlo-Regular" charset="0"/>
              </a:rPr>
              <a:t>becomeFirstResponder</a:t>
            </a:r>
            <a:r>
              <a:rPr lang="en-US" sz="1500" dirty="0">
                <a:solidFill>
                  <a:srgbClr val="000000"/>
                </a:solidFill>
                <a:latin typeface="Menlo-Regular" charset="0"/>
              </a:rPr>
              <a:t>];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Menlo-Regular" charset="0"/>
              </a:rPr>
              <a:t>self.fileNameField.placeholder</a:t>
            </a:r>
            <a:r>
              <a:rPr lang="en-US" sz="1500" dirty="0">
                <a:solidFill>
                  <a:srgbClr val="000000"/>
                </a:solidFill>
                <a:latin typeface="Menlo-Regular" charset="0"/>
              </a:rPr>
              <a:t> = @"自定义分类名";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Menlo-Regular" charset="0"/>
              </a:rPr>
              <a:t>self.fileNameField.font</a:t>
            </a:r>
            <a:r>
              <a:rPr lang="en-US" sz="1500" dirty="0">
                <a:solidFill>
                  <a:srgbClr val="000000"/>
                </a:solidFill>
                <a:latin typeface="Menlo-Regular" charset="0"/>
              </a:rPr>
              <a:t> = [</a:t>
            </a:r>
            <a:r>
              <a:rPr lang="en-US" sz="1500" dirty="0" err="1">
                <a:solidFill>
                  <a:srgbClr val="000000"/>
                </a:solidFill>
                <a:latin typeface="Menlo-Regular" charset="0"/>
              </a:rPr>
              <a:t>UIFont</a:t>
            </a:r>
            <a:r>
              <a:rPr lang="en-US" sz="1500" dirty="0">
                <a:solidFill>
                  <a:srgbClr val="000000"/>
                </a:solidFill>
                <a:latin typeface="Menlo-Regular" charset="0"/>
              </a:rPr>
              <a:t> systemFontOfSize:14];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Menlo-Regular" charset="0"/>
              </a:rPr>
              <a:t>self.fileNameField.backgroundColor</a:t>
            </a:r>
            <a:r>
              <a:rPr lang="en-US" sz="1500" dirty="0">
                <a:solidFill>
                  <a:srgbClr val="000000"/>
                </a:solidFill>
                <a:latin typeface="Menlo-Regular" charset="0"/>
              </a:rPr>
              <a:t> = [</a:t>
            </a:r>
            <a:r>
              <a:rPr lang="en-US" sz="1500" dirty="0" err="1">
                <a:solidFill>
                  <a:srgbClr val="000000"/>
                </a:solidFill>
                <a:latin typeface="Menlo-Regular" charset="0"/>
              </a:rPr>
              <a:t>UIColor</a:t>
            </a:r>
            <a:r>
              <a:rPr lang="en-US" sz="15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Menlo-Regular" charset="0"/>
              </a:rPr>
              <a:t>whiteColor</a:t>
            </a:r>
            <a:r>
              <a:rPr lang="en-US" sz="1500" dirty="0">
                <a:solidFill>
                  <a:srgbClr val="000000"/>
                </a:solidFill>
                <a:latin typeface="Menlo-Regular" charset="0"/>
              </a:rPr>
              <a:t>];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Menlo-Regular" charset="0"/>
              </a:rPr>
              <a:t>view.backgroundColor</a:t>
            </a:r>
            <a:r>
              <a:rPr lang="en-US" sz="1500" dirty="0">
                <a:solidFill>
                  <a:srgbClr val="000000"/>
                </a:solidFill>
                <a:latin typeface="Menlo-Regular" charset="0"/>
              </a:rPr>
              <a:t> = [</a:t>
            </a:r>
            <a:r>
              <a:rPr lang="en-US" sz="1500" dirty="0" err="1">
                <a:solidFill>
                  <a:srgbClr val="000000"/>
                </a:solidFill>
                <a:latin typeface="Menlo-Regular" charset="0"/>
              </a:rPr>
              <a:t>UIColor</a:t>
            </a:r>
            <a:r>
              <a:rPr lang="en-US" sz="15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Menlo-Regular" charset="0"/>
              </a:rPr>
              <a:t>blackColor</a:t>
            </a:r>
            <a:r>
              <a:rPr lang="en-US" sz="1500" dirty="0">
                <a:solidFill>
                  <a:srgbClr val="000000"/>
                </a:solidFill>
                <a:latin typeface="Menlo-Regular" charset="0"/>
              </a:rPr>
              <a:t>];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 charset="0"/>
              </a:rPr>
              <a:t>    [self </a:t>
            </a:r>
            <a:r>
              <a:rPr lang="en-US" sz="1500" dirty="0" err="1">
                <a:solidFill>
                  <a:srgbClr val="000000"/>
                </a:solidFill>
                <a:latin typeface="Menlo-Regular" charset="0"/>
              </a:rPr>
              <a:t>addSubview:self.fileNameField</a:t>
            </a:r>
            <a:r>
              <a:rPr lang="en-US" sz="1500" dirty="0">
                <a:solidFill>
                  <a:srgbClr val="000000"/>
                </a:solidFill>
                <a:latin typeface="Menlo-Regular" charset="0"/>
              </a:rPr>
              <a:t>];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 charset="0"/>
              </a:rPr>
              <a:t>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8978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截图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0" y="1112769"/>
            <a:ext cx="918754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10" name="矩形 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09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069" y="1496466"/>
            <a:ext cx="2608293" cy="46392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453" y="1496466"/>
            <a:ext cx="2608293" cy="463928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8712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Office 主题">
  <a:themeElements>
    <a:clrScheme name="学术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3783</TotalTime>
  <Words>357</Words>
  <Application>Microsoft Macintosh PowerPoint</Application>
  <PresentationFormat>On-screen Show (4:3)</PresentationFormat>
  <Paragraphs>80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Menlo-Regular</vt:lpstr>
      <vt:lpstr>PingFangSC-Regular</vt:lpstr>
      <vt:lpstr>Tahoma</vt:lpstr>
      <vt:lpstr>Times New Roman</vt:lpstr>
      <vt:lpstr>宋体</vt:lpstr>
      <vt:lpstr>微软雅黑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1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Huiyuan Chiong</cp:lastModifiedBy>
  <cp:revision>257</cp:revision>
  <dcterms:created xsi:type="dcterms:W3CDTF">2015-01-13T10:49:01Z</dcterms:created>
  <dcterms:modified xsi:type="dcterms:W3CDTF">2015-12-31T12:04:14Z</dcterms:modified>
</cp:coreProperties>
</file>