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3" autoAdjust="0"/>
    <p:restoredTop sz="94664" autoAdjust="0"/>
  </p:normalViewPr>
  <p:slideViewPr>
    <p:cSldViewPr>
      <p:cViewPr varScale="1">
        <p:scale>
          <a:sx n="72" d="100"/>
          <a:sy n="72" d="100"/>
        </p:scale>
        <p:origin x="-115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2" name="副标题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t>2015/12/31</a:t>
            </a:fld>
            <a:endParaRPr lang="zh-CN" altLang="en-US"/>
          </a:p>
        </p:txBody>
      </p:sp>
      <p:sp>
        <p:nvSpPr>
          <p:cNvPr id="20" name="页脚占位符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椭圆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t>2015/12/31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t>2015/12/31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t>2015/12/31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t>2015/12/31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矩形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椭圆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椭圆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t>2015/12/31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t>2015/12/31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t>2015/12/31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t>2015/12/31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t>2015/12/31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t>2015/12/31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9" name="流程图: 过程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流程图: 过程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饼形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椭圆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同心圆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标题占位符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24" name="日期占位符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t>2015/12/31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5" name="矩形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zh-CN" dirty="0">
                <a:effectLst/>
              </a:rPr>
              <a:t>2.5D ARPG</a:t>
            </a:r>
            <a:r>
              <a:rPr lang="zh-CN" altLang="zh-CN" dirty="0">
                <a:effectLst/>
              </a:rPr>
              <a:t>游戏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75656" y="2060848"/>
            <a:ext cx="7406640" cy="3163112"/>
          </a:xfrm>
        </p:spPr>
        <p:txBody>
          <a:bodyPr/>
          <a:lstStyle/>
          <a:p>
            <a:r>
              <a:rPr lang="en-US" altLang="zh-CN" dirty="0" smtClean="0"/>
              <a:t>1.2D</a:t>
            </a:r>
            <a:r>
              <a:rPr lang="zh-CN" altLang="en-US" dirty="0" smtClean="0"/>
              <a:t>地图</a:t>
            </a:r>
            <a:r>
              <a:rPr lang="en-US" altLang="zh-CN" dirty="0" smtClean="0"/>
              <a:t>+3D</a:t>
            </a:r>
            <a:r>
              <a:rPr lang="zh-CN" altLang="en-US" dirty="0" smtClean="0"/>
              <a:t>模型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斜</a:t>
            </a:r>
            <a:r>
              <a:rPr lang="en-US" altLang="zh-CN" dirty="0" smtClean="0"/>
              <a:t>45</a:t>
            </a:r>
            <a:r>
              <a:rPr lang="zh-CN" altLang="en-US" dirty="0" smtClean="0"/>
              <a:t>度俯视跟随视角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玩家角色攻击与技能</a:t>
            </a:r>
            <a:endParaRPr lang="en-US" altLang="zh-CN" dirty="0" smtClean="0"/>
          </a:p>
          <a:p>
            <a:r>
              <a:rPr lang="en-US" altLang="zh-CN" dirty="0"/>
              <a:t>4</a:t>
            </a:r>
            <a:r>
              <a:rPr lang="en-US" altLang="zh-CN" dirty="0" smtClean="0"/>
              <a:t>.</a:t>
            </a:r>
            <a:r>
              <a:rPr lang="zh-CN" altLang="en-US" dirty="0" smtClean="0"/>
              <a:t>使用包围盒检测碰撞</a:t>
            </a:r>
            <a:endParaRPr lang="en-US" altLang="zh-CN" dirty="0" smtClean="0"/>
          </a:p>
          <a:p>
            <a:r>
              <a:rPr lang="en-US" altLang="zh-CN" dirty="0"/>
              <a:t>5</a:t>
            </a:r>
            <a:r>
              <a:rPr lang="en-US" altLang="zh-CN" smtClean="0"/>
              <a:t>.</a:t>
            </a:r>
            <a:r>
              <a:rPr lang="zh-CN" altLang="en-US" dirty="0" smtClean="0"/>
              <a:t>简单的怪物</a:t>
            </a:r>
            <a:r>
              <a:rPr lang="en-US" altLang="zh-CN" dirty="0" smtClean="0"/>
              <a:t>AI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157814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玩家失败提示</a:t>
            </a:r>
            <a:endParaRPr lang="zh-CN" altLang="en-US" dirty="0"/>
          </a:p>
        </p:txBody>
      </p:sp>
      <p:pic>
        <p:nvPicPr>
          <p:cNvPr id="4" name="内容占位符 3" descr="C:\Users\Administrator\Desktop\截图08.jp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2975" y="2071687"/>
            <a:ext cx="5943600" cy="35528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941170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源码结构</a:t>
            </a:r>
            <a:endParaRPr lang="zh-CN" altLang="en-US" dirty="0"/>
          </a:p>
        </p:txBody>
      </p:sp>
      <p:pic>
        <p:nvPicPr>
          <p:cNvPr id="4" name="内容占位符 3" descr="C:\Users\Administrator\Desktop\截图09.jp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1556792"/>
            <a:ext cx="3822104" cy="424450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186692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玩家类</a:t>
            </a:r>
            <a:r>
              <a:rPr lang="en-US" altLang="zh-CN" dirty="0" smtClean="0"/>
              <a:t>Player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>
                <a:latin typeface="Calibri"/>
                <a:ea typeface="宋体"/>
                <a:cs typeface="Times New Roman"/>
              </a:rPr>
              <a:t>玩家类</a:t>
            </a:r>
            <a:r>
              <a:rPr lang="en-US" altLang="zh-CN" dirty="0">
                <a:latin typeface="Calibri"/>
                <a:ea typeface="宋体"/>
                <a:cs typeface="Times New Roman"/>
              </a:rPr>
              <a:t>Player</a:t>
            </a:r>
            <a:r>
              <a:rPr lang="zh-CN" altLang="zh-CN" dirty="0">
                <a:latin typeface="Calibri"/>
                <a:ea typeface="宋体"/>
                <a:cs typeface="Times New Roman"/>
              </a:rPr>
              <a:t>，实现了对玩家控制角色的封装，包括玩家角色模型的载入、玩家角色动画的播放，玩家角色状态的更新，玩家角色在地图上移动过程的处理、以及摄像机对玩家角色的跟随等。</a:t>
            </a:r>
            <a:r>
              <a:rPr lang="zh-CN" altLang="zh-CN" dirty="0">
                <a:ea typeface="Calibri"/>
                <a:cs typeface="Times New Roman"/>
              </a:rPr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748880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敌人类</a:t>
            </a:r>
            <a:r>
              <a:rPr lang="en-US" altLang="zh-CN" dirty="0" smtClean="0"/>
              <a:t>Enemy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zh-CN" dirty="0">
                <a:latin typeface="Calibri" pitchFamily="34" charset="0"/>
                <a:ea typeface="宋体" pitchFamily="2" charset="-122"/>
              </a:rPr>
              <a:t>敌人类</a:t>
            </a:r>
            <a:r>
              <a:rPr lang="en-US" altLang="zh-CN" dirty="0">
                <a:latin typeface="Calibri" pitchFamily="34" charset="0"/>
                <a:ea typeface="宋体" pitchFamily="2" charset="-122"/>
              </a:rPr>
              <a:t>Enemy</a:t>
            </a:r>
            <a:r>
              <a:rPr lang="zh-CN" altLang="zh-CN" dirty="0">
                <a:latin typeface="Calibri" pitchFamily="34" charset="0"/>
                <a:ea typeface="宋体" pitchFamily="2" charset="-122"/>
              </a:rPr>
              <a:t>，主要分为</a:t>
            </a:r>
            <a:r>
              <a:rPr lang="en-US" altLang="zh-CN" dirty="0">
                <a:latin typeface="Calibri" pitchFamily="34" charset="0"/>
                <a:ea typeface="宋体" pitchFamily="2" charset="-122"/>
              </a:rPr>
              <a:t>3</a:t>
            </a:r>
            <a:r>
              <a:rPr lang="zh-CN" altLang="zh-CN" dirty="0">
                <a:latin typeface="Calibri" pitchFamily="34" charset="0"/>
                <a:ea typeface="宋体" pitchFamily="2" charset="-122"/>
              </a:rPr>
              <a:t>种，老鼠类</a:t>
            </a:r>
            <a:r>
              <a:rPr lang="en-US" altLang="zh-CN" dirty="0">
                <a:latin typeface="Calibri" pitchFamily="34" charset="0"/>
                <a:ea typeface="宋体" pitchFamily="2" charset="-122"/>
              </a:rPr>
              <a:t>Rat</a:t>
            </a:r>
            <a:r>
              <a:rPr lang="zh-CN" altLang="zh-CN" dirty="0">
                <a:latin typeface="Calibri" pitchFamily="34" charset="0"/>
                <a:ea typeface="宋体" pitchFamily="2" charset="-122"/>
              </a:rPr>
              <a:t>、野猪类</a:t>
            </a:r>
            <a:r>
              <a:rPr lang="en-US" altLang="zh-CN" dirty="0">
                <a:latin typeface="Calibri" pitchFamily="34" charset="0"/>
                <a:ea typeface="宋体" pitchFamily="2" charset="-122"/>
              </a:rPr>
              <a:t>Piglet</a:t>
            </a:r>
            <a:r>
              <a:rPr lang="zh-CN" altLang="zh-CN" dirty="0">
                <a:latin typeface="Calibri" pitchFamily="34" charset="0"/>
                <a:ea typeface="宋体" pitchFamily="2" charset="-122"/>
              </a:rPr>
              <a:t>与小龙类</a:t>
            </a:r>
            <a:r>
              <a:rPr lang="en-US" altLang="zh-CN" dirty="0">
                <a:latin typeface="Calibri" pitchFamily="34" charset="0"/>
                <a:ea typeface="宋体" pitchFamily="2" charset="-122"/>
              </a:rPr>
              <a:t>Dragon</a:t>
            </a:r>
            <a:r>
              <a:rPr lang="zh-CN" altLang="zh-CN" dirty="0">
                <a:latin typeface="Calibri" pitchFamily="34" charset="0"/>
                <a:ea typeface="宋体" pitchFamily="2" charset="-122"/>
              </a:rPr>
              <a:t>，分别对应着不同的模型与动画方式。这三种敌人共同的特点在于：各种动画的播放，动画状态的更新，主要是</a:t>
            </a:r>
            <a:r>
              <a:rPr lang="en-US" altLang="zh-CN" dirty="0">
                <a:latin typeface="Calibri" pitchFamily="34" charset="0"/>
                <a:ea typeface="宋体" pitchFamily="2" charset="-122"/>
              </a:rPr>
              <a:t>AI</a:t>
            </a:r>
            <a:r>
              <a:rPr lang="zh-CN" altLang="zh-CN" dirty="0">
                <a:latin typeface="Calibri" pitchFamily="34" charset="0"/>
                <a:ea typeface="宋体" pitchFamily="2" charset="-122"/>
              </a:rPr>
              <a:t>状态的切换与</a:t>
            </a:r>
            <a:r>
              <a:rPr lang="en-US" altLang="zh-CN" dirty="0">
                <a:latin typeface="Calibri" pitchFamily="34" charset="0"/>
                <a:ea typeface="宋体" pitchFamily="2" charset="-122"/>
              </a:rPr>
              <a:t>AI</a:t>
            </a:r>
            <a:r>
              <a:rPr lang="zh-CN" altLang="zh-CN" dirty="0">
                <a:latin typeface="Calibri" pitchFamily="34" charset="0"/>
                <a:ea typeface="宋体" pitchFamily="2" charset="-122"/>
              </a:rPr>
              <a:t>状态的更新。敌人</a:t>
            </a:r>
            <a:r>
              <a:rPr lang="en-US" altLang="zh-CN" dirty="0">
                <a:latin typeface="Calibri" pitchFamily="34" charset="0"/>
                <a:ea typeface="宋体" pitchFamily="2" charset="-122"/>
              </a:rPr>
              <a:t>AI</a:t>
            </a:r>
            <a:r>
              <a:rPr lang="zh-CN" altLang="zh-CN" dirty="0">
                <a:latin typeface="Calibri" pitchFamily="34" charset="0"/>
                <a:ea typeface="宋体" pitchFamily="2" charset="-122"/>
              </a:rPr>
              <a:t>状态切换的思路如下：若敌人视野范围内无玩家存在，则敌人向</a:t>
            </a:r>
            <a:r>
              <a:rPr lang="en-US" altLang="zh-CN" dirty="0">
                <a:latin typeface="Calibri" pitchFamily="34" charset="0"/>
                <a:ea typeface="宋体" pitchFamily="2" charset="-122"/>
              </a:rPr>
              <a:t>8</a:t>
            </a:r>
            <a:r>
              <a:rPr lang="zh-CN" altLang="zh-CN" dirty="0">
                <a:latin typeface="Calibri" pitchFamily="34" charset="0"/>
                <a:ea typeface="宋体" pitchFamily="2" charset="-122"/>
              </a:rPr>
              <a:t>个方向随机移动一段距离，若有玩家进入敌人视野而不在攻击范围内，则敌人跟随玩家的移动路径同步移动，若玩家进入敌人的攻击范围，则敌人向玩家发动攻击。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36345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dirty="0" smtClean="0"/>
              <a:t>场景类</a:t>
            </a:r>
            <a:r>
              <a:rPr lang="en-US" altLang="zh-CN" dirty="0" smtClean="0"/>
              <a:t>Scene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indent="3048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kern="100" dirty="0">
                <a:latin typeface="Calibri" pitchFamily="34" charset="0"/>
                <a:ea typeface="宋体" pitchFamily="2" charset="-122"/>
                <a:cs typeface="Times New Roman"/>
              </a:rPr>
              <a:t>场景类</a:t>
            </a:r>
            <a:r>
              <a:rPr lang="en-US" altLang="zh-CN" kern="100" dirty="0">
                <a:latin typeface="Calibri" pitchFamily="34" charset="0"/>
                <a:ea typeface="宋体" pitchFamily="2" charset="-122"/>
                <a:cs typeface="Times New Roman"/>
              </a:rPr>
              <a:t>Scene</a:t>
            </a:r>
            <a:r>
              <a:rPr lang="zh-CN" altLang="zh-CN" kern="100" dirty="0">
                <a:latin typeface="Calibri" pitchFamily="34" charset="0"/>
                <a:ea typeface="宋体" pitchFamily="2" charset="-122"/>
                <a:cs typeface="Times New Roman"/>
              </a:rPr>
              <a:t>，也主要分为</a:t>
            </a:r>
            <a:r>
              <a:rPr lang="en-US" altLang="zh-CN" kern="100" dirty="0">
                <a:latin typeface="Calibri" pitchFamily="34" charset="0"/>
                <a:ea typeface="宋体" pitchFamily="2" charset="-122"/>
                <a:cs typeface="Times New Roman"/>
              </a:rPr>
              <a:t>3</a:t>
            </a:r>
            <a:r>
              <a:rPr lang="zh-CN" altLang="zh-CN" kern="100" dirty="0">
                <a:latin typeface="Calibri" pitchFamily="34" charset="0"/>
                <a:ea typeface="宋体" pitchFamily="2" charset="-122"/>
                <a:cs typeface="Times New Roman"/>
              </a:rPr>
              <a:t>种，</a:t>
            </a:r>
            <a:r>
              <a:rPr lang="en-US" altLang="zh-CN" kern="100" dirty="0" err="1">
                <a:latin typeface="Calibri" pitchFamily="34" charset="0"/>
                <a:ea typeface="宋体" pitchFamily="2" charset="-122"/>
                <a:cs typeface="Times New Roman"/>
              </a:rPr>
              <a:t>GameMenuScene</a:t>
            </a:r>
            <a:r>
              <a:rPr lang="zh-CN" altLang="zh-CN" kern="100" dirty="0">
                <a:latin typeface="Calibri" pitchFamily="34" charset="0"/>
                <a:ea typeface="宋体" pitchFamily="2" charset="-122"/>
                <a:cs typeface="Times New Roman"/>
              </a:rPr>
              <a:t>为负责游戏开始界面正式进入游戏前的菜单，主要负责场景的切换；</a:t>
            </a:r>
            <a:r>
              <a:rPr lang="en-US" altLang="zh-CN" kern="100" dirty="0" err="1">
                <a:latin typeface="Calibri" pitchFamily="34" charset="0"/>
                <a:ea typeface="宋体" pitchFamily="2" charset="-122"/>
                <a:cs typeface="Times New Roman"/>
              </a:rPr>
              <a:t>GameWinLayer</a:t>
            </a:r>
            <a:r>
              <a:rPr lang="en-US" altLang="zh-CN" kern="100" dirty="0">
                <a:latin typeface="Calibri" pitchFamily="34" charset="0"/>
                <a:ea typeface="宋体" pitchFamily="2" charset="-122"/>
                <a:cs typeface="Times New Roman"/>
              </a:rPr>
              <a:t>/</a:t>
            </a:r>
            <a:r>
              <a:rPr lang="en-US" altLang="zh-CN" kern="100" dirty="0" err="1">
                <a:latin typeface="Calibri" pitchFamily="34" charset="0"/>
                <a:ea typeface="宋体" pitchFamily="2" charset="-122"/>
                <a:cs typeface="Times New Roman"/>
              </a:rPr>
              <a:t>GameLoseLayer</a:t>
            </a:r>
            <a:r>
              <a:rPr lang="zh-CN" altLang="zh-CN" kern="100" dirty="0">
                <a:latin typeface="Calibri" pitchFamily="34" charset="0"/>
                <a:ea typeface="宋体" pitchFamily="2" charset="-122"/>
                <a:cs typeface="Times New Roman"/>
              </a:rPr>
              <a:t>为游戏胜利</a:t>
            </a:r>
            <a:r>
              <a:rPr lang="en-US" altLang="zh-CN" kern="100" dirty="0">
                <a:latin typeface="Calibri" pitchFamily="34" charset="0"/>
                <a:ea typeface="宋体" pitchFamily="2" charset="-122"/>
                <a:cs typeface="Times New Roman"/>
              </a:rPr>
              <a:t>/</a:t>
            </a:r>
            <a:r>
              <a:rPr lang="zh-CN" altLang="zh-CN" kern="100" dirty="0">
                <a:latin typeface="Calibri" pitchFamily="34" charset="0"/>
                <a:ea typeface="宋体" pitchFamily="2" charset="-122"/>
                <a:cs typeface="Times New Roman"/>
              </a:rPr>
              <a:t>失败后弹出灰色界面，暂停游戏或重新开始游戏。</a:t>
            </a:r>
            <a:endParaRPr lang="zh-CN" altLang="zh-CN" sz="2400" kern="100" dirty="0">
              <a:latin typeface="Calibri" pitchFamily="34" charset="0"/>
              <a:ea typeface="宋体" pitchFamily="2" charset="-122"/>
              <a:cs typeface="Times New Roman"/>
            </a:endParaRPr>
          </a:p>
          <a:p>
            <a:pPr>
              <a:lnSpc>
                <a:spcPct val="170000"/>
              </a:lnSpc>
            </a:pPr>
            <a:r>
              <a:rPr lang="zh-CN" altLang="zh-CN" dirty="0" smtClean="0">
                <a:latin typeface="Calibri" pitchFamily="34" charset="0"/>
                <a:ea typeface="宋体" pitchFamily="2" charset="-122"/>
                <a:cs typeface="Times New Roman"/>
              </a:rPr>
              <a:t>场景</a:t>
            </a:r>
            <a:r>
              <a:rPr lang="zh-CN" altLang="zh-CN" dirty="0">
                <a:latin typeface="Calibri" pitchFamily="34" charset="0"/>
                <a:ea typeface="宋体" pitchFamily="2" charset="-122"/>
                <a:cs typeface="Times New Roman"/>
              </a:rPr>
              <a:t>类中最重要的是</a:t>
            </a:r>
            <a:r>
              <a:rPr lang="en-US" altLang="zh-CN" dirty="0" err="1">
                <a:latin typeface="Calibri" pitchFamily="34" charset="0"/>
                <a:ea typeface="宋体" pitchFamily="2" charset="-122"/>
                <a:cs typeface="Times New Roman"/>
              </a:rPr>
              <a:t>InstanceScene</a:t>
            </a:r>
            <a:r>
              <a:rPr lang="zh-CN" altLang="zh-CN" dirty="0">
                <a:latin typeface="Calibri" pitchFamily="34" charset="0"/>
                <a:ea typeface="宋体" pitchFamily="2" charset="-122"/>
                <a:cs typeface="Times New Roman"/>
              </a:rPr>
              <a:t>，在其中完成玩家头像、生命值、魔法值等</a:t>
            </a:r>
            <a:r>
              <a:rPr lang="en-US" altLang="zh-CN" dirty="0">
                <a:latin typeface="Calibri" pitchFamily="34" charset="0"/>
                <a:ea typeface="宋体" pitchFamily="2" charset="-122"/>
                <a:cs typeface="Times New Roman"/>
              </a:rPr>
              <a:t>UI</a:t>
            </a:r>
            <a:r>
              <a:rPr lang="zh-CN" altLang="zh-CN" dirty="0">
                <a:latin typeface="Calibri" pitchFamily="34" charset="0"/>
                <a:ea typeface="宋体" pitchFamily="2" charset="-122"/>
                <a:cs typeface="Times New Roman"/>
              </a:rPr>
              <a:t>的初始化，玩家技能按钮的初始化、屏幕触摸的监听、三维世界坐标到二位屏幕坐标的转换、玩家</a:t>
            </a:r>
            <a:r>
              <a:rPr lang="en-US" altLang="zh-CN" dirty="0">
                <a:latin typeface="Calibri" pitchFamily="34" charset="0"/>
                <a:ea typeface="宋体" pitchFamily="2" charset="-122"/>
                <a:cs typeface="Times New Roman"/>
              </a:rPr>
              <a:t>/</a:t>
            </a:r>
            <a:r>
              <a:rPr lang="zh-CN" altLang="zh-CN" dirty="0">
                <a:latin typeface="Calibri" pitchFamily="34" charset="0"/>
                <a:ea typeface="宋体" pitchFamily="2" charset="-122"/>
                <a:cs typeface="Times New Roman"/>
              </a:rPr>
              <a:t>怪物单位碰撞的处理、玩家</a:t>
            </a:r>
            <a:r>
              <a:rPr lang="en-US" altLang="zh-CN" dirty="0">
                <a:latin typeface="Calibri" pitchFamily="34" charset="0"/>
                <a:ea typeface="宋体" pitchFamily="2" charset="-122"/>
                <a:cs typeface="Times New Roman"/>
              </a:rPr>
              <a:t>/</a:t>
            </a:r>
            <a:r>
              <a:rPr lang="zh-CN" altLang="zh-CN" dirty="0">
                <a:latin typeface="Calibri" pitchFamily="34" charset="0"/>
                <a:ea typeface="宋体" pitchFamily="2" charset="-122"/>
                <a:cs typeface="Times New Roman"/>
              </a:rPr>
              <a:t>怪物技能命中的判定等，并且在每一帧调用的</a:t>
            </a:r>
            <a:r>
              <a:rPr lang="en-US" altLang="zh-CN" dirty="0">
                <a:latin typeface="Calibri" pitchFamily="34" charset="0"/>
                <a:ea typeface="宋体" pitchFamily="2" charset="-122"/>
                <a:cs typeface="Times New Roman"/>
              </a:rPr>
              <a:t>update</a:t>
            </a:r>
            <a:r>
              <a:rPr lang="zh-CN" altLang="zh-CN" dirty="0">
                <a:latin typeface="Calibri" pitchFamily="34" charset="0"/>
                <a:ea typeface="宋体" pitchFamily="2" charset="-122"/>
                <a:cs typeface="Times New Roman"/>
              </a:rPr>
              <a:t>函数中对场景进行更新。</a:t>
            </a:r>
            <a:endParaRPr lang="zh-CN" altLang="en-US" dirty="0"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61614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zh-CN" dirty="0">
                <a:effectLst/>
              </a:rPr>
              <a:t>游戏工程</a:t>
            </a:r>
            <a:endParaRPr lang="zh-CN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196752"/>
            <a:ext cx="5531941" cy="54599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0825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zh-CN" dirty="0">
                <a:effectLst/>
              </a:rPr>
              <a:t>游戏工程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31640" y="1340768"/>
            <a:ext cx="7498080" cy="4800600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 smtClean="0">
                <a:latin typeface="Calibri"/>
                <a:ea typeface="宋体"/>
                <a:cs typeface="Times New Roman"/>
              </a:rPr>
              <a:t>Classes</a:t>
            </a:r>
            <a:r>
              <a:rPr lang="zh-CN" altLang="zh-CN" dirty="0">
                <a:latin typeface="Calibri"/>
                <a:ea typeface="宋体"/>
                <a:cs typeface="Times New Roman"/>
              </a:rPr>
              <a:t>文件夹为</a:t>
            </a:r>
            <a:r>
              <a:rPr lang="en-US" altLang="zh-CN" dirty="0" err="1">
                <a:latin typeface="Calibri"/>
                <a:ea typeface="宋体"/>
                <a:cs typeface="Times New Roman"/>
              </a:rPr>
              <a:t>c++</a:t>
            </a:r>
            <a:r>
              <a:rPr lang="zh-CN" altLang="zh-CN" dirty="0">
                <a:latin typeface="Calibri"/>
                <a:ea typeface="宋体"/>
                <a:cs typeface="Times New Roman"/>
              </a:rPr>
              <a:t>语言编写的源代码文件，其中分为</a:t>
            </a:r>
            <a:r>
              <a:rPr lang="en-US" altLang="zh-CN" dirty="0">
                <a:latin typeface="Calibri"/>
                <a:ea typeface="宋体"/>
                <a:cs typeface="Times New Roman"/>
              </a:rPr>
              <a:t>3</a:t>
            </a:r>
            <a:r>
              <a:rPr lang="zh-CN" altLang="zh-CN" dirty="0">
                <a:latin typeface="Calibri"/>
                <a:ea typeface="宋体"/>
                <a:cs typeface="Times New Roman"/>
              </a:rPr>
              <a:t>个子文件夹：</a:t>
            </a:r>
            <a:r>
              <a:rPr lang="en-US" altLang="zh-CN" dirty="0">
                <a:latin typeface="Calibri"/>
                <a:ea typeface="宋体"/>
                <a:cs typeface="Times New Roman"/>
              </a:rPr>
              <a:t>Enemy</a:t>
            </a:r>
            <a:r>
              <a:rPr lang="zh-CN" altLang="zh-CN" dirty="0">
                <a:latin typeface="Calibri"/>
                <a:ea typeface="宋体"/>
                <a:cs typeface="Times New Roman"/>
              </a:rPr>
              <a:t>、</a:t>
            </a:r>
            <a:r>
              <a:rPr lang="en-US" altLang="zh-CN" dirty="0">
                <a:latin typeface="Calibri"/>
                <a:ea typeface="宋体"/>
                <a:cs typeface="Times New Roman"/>
              </a:rPr>
              <a:t>Player</a:t>
            </a:r>
            <a:r>
              <a:rPr lang="zh-CN" altLang="zh-CN" dirty="0">
                <a:latin typeface="Calibri"/>
                <a:ea typeface="宋体"/>
                <a:cs typeface="Times New Roman"/>
              </a:rPr>
              <a:t>和</a:t>
            </a:r>
            <a:r>
              <a:rPr lang="en-US" altLang="zh-CN" dirty="0">
                <a:latin typeface="Calibri"/>
                <a:ea typeface="宋体"/>
                <a:cs typeface="Times New Roman"/>
              </a:rPr>
              <a:t>Scene</a:t>
            </a:r>
            <a:r>
              <a:rPr lang="zh-CN" altLang="zh-CN" dirty="0">
                <a:latin typeface="Calibri"/>
                <a:ea typeface="宋体"/>
                <a:cs typeface="Times New Roman"/>
              </a:rPr>
              <a:t>分别为敌人类、玩家类与场景类</a:t>
            </a:r>
            <a:r>
              <a:rPr lang="zh-CN" altLang="zh-CN" dirty="0" smtClean="0">
                <a:latin typeface="Calibri"/>
                <a:ea typeface="宋体"/>
                <a:cs typeface="Times New Roman"/>
              </a:rPr>
              <a:t>。</a:t>
            </a:r>
            <a:endParaRPr lang="en-US" altLang="zh-CN" dirty="0" smtClean="0">
              <a:latin typeface="Calibri"/>
              <a:ea typeface="宋体"/>
              <a:cs typeface="Times New Roman"/>
            </a:endParaRPr>
          </a:p>
          <a:p>
            <a:r>
              <a:rPr lang="en-US" altLang="zh-CN" dirty="0" smtClean="0">
                <a:latin typeface="Calibri"/>
                <a:ea typeface="宋体"/>
                <a:cs typeface="Times New Roman"/>
              </a:rPr>
              <a:t>cocos2d</a:t>
            </a:r>
            <a:r>
              <a:rPr lang="zh-CN" altLang="zh-CN" dirty="0">
                <a:latin typeface="Calibri"/>
                <a:ea typeface="宋体"/>
                <a:cs typeface="Times New Roman"/>
              </a:rPr>
              <a:t>文件夹中为</a:t>
            </a:r>
            <a:r>
              <a:rPr lang="en-US" altLang="zh-CN" dirty="0">
                <a:latin typeface="Calibri"/>
                <a:ea typeface="宋体"/>
                <a:cs typeface="Times New Roman"/>
              </a:rPr>
              <a:t>cocos2dx</a:t>
            </a:r>
            <a:r>
              <a:rPr lang="zh-CN" altLang="zh-CN" dirty="0">
                <a:latin typeface="Calibri"/>
                <a:ea typeface="宋体"/>
                <a:cs typeface="Times New Roman"/>
              </a:rPr>
              <a:t>引擎的源代码与库</a:t>
            </a:r>
            <a:r>
              <a:rPr lang="zh-CN" altLang="zh-CN" dirty="0" smtClean="0">
                <a:latin typeface="Calibri"/>
                <a:ea typeface="宋体"/>
                <a:cs typeface="Times New Roman"/>
              </a:rPr>
              <a:t>文件</a:t>
            </a:r>
            <a:endParaRPr lang="en-US" altLang="zh-CN" dirty="0" smtClean="0">
              <a:latin typeface="Calibri"/>
              <a:ea typeface="宋体"/>
              <a:cs typeface="Times New Roman"/>
            </a:endParaRPr>
          </a:p>
          <a:p>
            <a:r>
              <a:rPr lang="en-US" altLang="zh-CN" dirty="0" err="1" smtClean="0">
                <a:latin typeface="Calibri"/>
                <a:ea typeface="宋体"/>
                <a:cs typeface="Times New Roman"/>
              </a:rPr>
              <a:t>proj.ios_mac</a:t>
            </a:r>
            <a:r>
              <a:rPr lang="zh-CN" altLang="zh-CN" dirty="0">
                <a:latin typeface="Calibri"/>
                <a:ea typeface="宋体"/>
                <a:cs typeface="Times New Roman"/>
              </a:rPr>
              <a:t>文件夹下为适用于</a:t>
            </a:r>
            <a:r>
              <a:rPr lang="en-US" altLang="zh-CN" dirty="0">
                <a:latin typeface="Calibri"/>
                <a:ea typeface="宋体"/>
                <a:cs typeface="Times New Roman"/>
              </a:rPr>
              <a:t>MAC OSX</a:t>
            </a:r>
            <a:r>
              <a:rPr lang="zh-CN" altLang="zh-CN" dirty="0">
                <a:latin typeface="Calibri"/>
                <a:ea typeface="宋体"/>
                <a:cs typeface="Times New Roman"/>
              </a:rPr>
              <a:t>平台的工程</a:t>
            </a:r>
            <a:r>
              <a:rPr lang="zh-CN" altLang="zh-CN" dirty="0" smtClean="0">
                <a:latin typeface="Calibri"/>
                <a:ea typeface="宋体"/>
                <a:cs typeface="Times New Roman"/>
              </a:rPr>
              <a:t>文件</a:t>
            </a:r>
            <a:endParaRPr lang="en-US" altLang="zh-CN" dirty="0" smtClean="0">
              <a:latin typeface="Calibri"/>
              <a:ea typeface="宋体"/>
              <a:cs typeface="Times New Roman"/>
            </a:endParaRPr>
          </a:p>
          <a:p>
            <a:r>
              <a:rPr lang="en-US" altLang="zh-CN" dirty="0" smtClean="0">
                <a:latin typeface="Calibri"/>
                <a:ea typeface="宋体"/>
                <a:cs typeface="Times New Roman"/>
              </a:rPr>
              <a:t>Resources</a:t>
            </a:r>
            <a:r>
              <a:rPr lang="zh-CN" altLang="zh-CN" dirty="0">
                <a:latin typeface="Calibri"/>
                <a:ea typeface="宋体"/>
                <a:cs typeface="Times New Roman"/>
              </a:rPr>
              <a:t>文件夹下为游戏所需使用的资源文件，包括</a:t>
            </a:r>
            <a:r>
              <a:rPr lang="en-US" altLang="zh-CN" dirty="0">
                <a:latin typeface="Calibri"/>
                <a:ea typeface="宋体"/>
                <a:cs typeface="Times New Roman"/>
              </a:rPr>
              <a:t>2D</a:t>
            </a:r>
            <a:r>
              <a:rPr lang="zh-CN" altLang="zh-CN" dirty="0">
                <a:latin typeface="Calibri"/>
                <a:ea typeface="宋体"/>
                <a:cs typeface="Times New Roman"/>
              </a:rPr>
              <a:t>图片、</a:t>
            </a:r>
            <a:r>
              <a:rPr lang="en-US" altLang="zh-CN" dirty="0">
                <a:latin typeface="Calibri"/>
                <a:ea typeface="宋体"/>
                <a:cs typeface="Times New Roman"/>
              </a:rPr>
              <a:t>3D</a:t>
            </a:r>
            <a:r>
              <a:rPr lang="zh-CN" altLang="zh-CN" dirty="0">
                <a:latin typeface="Calibri"/>
                <a:ea typeface="宋体"/>
                <a:cs typeface="Times New Roman"/>
              </a:rPr>
              <a:t>模型以及粒子效果等等。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275762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zh-CN" sz="4400" b="1" dirty="0">
                <a:effectLst/>
                <a:latin typeface="Calibri"/>
                <a:ea typeface="宋体"/>
                <a:cs typeface="Times New Roman"/>
              </a:rPr>
              <a:t>游戏开始界面</a:t>
            </a:r>
            <a:endParaRPr lang="zh-CN" altLang="en-US" b="1" dirty="0"/>
          </a:p>
        </p:txBody>
      </p:sp>
      <p:pic>
        <p:nvPicPr>
          <p:cNvPr id="6" name="内容占位符 5" descr="C:\Users\Administrator\Desktop\截图01.jp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3012" y="2038350"/>
            <a:ext cx="5343525" cy="3619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19094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游戏场景</a:t>
            </a:r>
            <a:endParaRPr lang="zh-CN" altLang="en-US" dirty="0"/>
          </a:p>
        </p:txBody>
      </p:sp>
      <p:pic>
        <p:nvPicPr>
          <p:cNvPr id="4" name="内容占位符 3" descr="C:\Users\Administrator\Desktop\截图03.jp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2975" y="2071687"/>
            <a:ext cx="5943600" cy="35528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05938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玩家攻击效果</a:t>
            </a:r>
            <a:endParaRPr lang="zh-CN" altLang="en-US" dirty="0"/>
          </a:p>
        </p:txBody>
      </p:sp>
      <p:pic>
        <p:nvPicPr>
          <p:cNvPr id="4" name="内容占位符 3" descr="C:\Users\Administrator\Desktop\截图04.jp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8212" y="2081212"/>
            <a:ext cx="5953125" cy="35337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201024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玩家技能效果</a:t>
            </a:r>
            <a:endParaRPr lang="zh-CN" altLang="en-US" dirty="0"/>
          </a:p>
        </p:txBody>
      </p:sp>
      <p:pic>
        <p:nvPicPr>
          <p:cNvPr id="4" name="内容占位符 3" descr="C:\Users\Administrator\Desktop\截图05.jp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2500" y="2081212"/>
            <a:ext cx="5924550" cy="35337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564135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玩家受伤效果</a:t>
            </a:r>
            <a:endParaRPr lang="zh-CN" altLang="en-US" dirty="0"/>
          </a:p>
        </p:txBody>
      </p:sp>
      <p:pic>
        <p:nvPicPr>
          <p:cNvPr id="4" name="内容占位符 3" descr="C:\Users\Administrator\Desktop\截图06.jp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7737" y="2081212"/>
            <a:ext cx="5934075" cy="35337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966201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玩家胜利提示</a:t>
            </a:r>
            <a:endParaRPr lang="zh-CN" altLang="en-US" dirty="0"/>
          </a:p>
        </p:txBody>
      </p:sp>
      <p:pic>
        <p:nvPicPr>
          <p:cNvPr id="4" name="内容占位符 3" descr="C:\Users\Administrator\Desktop\截图07.jp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2975" y="2076450"/>
            <a:ext cx="5943600" cy="35433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170277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夏至">
  <a:themeElements>
    <a:clrScheme name="夏至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夏至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夏至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18</TotalTime>
  <Words>453</Words>
  <Application>Microsoft Office PowerPoint</Application>
  <PresentationFormat>全屏显示(4:3)</PresentationFormat>
  <Paragraphs>27</Paragraphs>
  <Slides>14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夏至</vt:lpstr>
      <vt:lpstr>2.5D ARPG游戏</vt:lpstr>
      <vt:lpstr>游戏工程</vt:lpstr>
      <vt:lpstr>游戏工程</vt:lpstr>
      <vt:lpstr>游戏开始界面</vt:lpstr>
      <vt:lpstr>游戏场景</vt:lpstr>
      <vt:lpstr>玩家攻击效果</vt:lpstr>
      <vt:lpstr>玩家技能效果</vt:lpstr>
      <vt:lpstr>玩家受伤效果</vt:lpstr>
      <vt:lpstr>玩家胜利提示</vt:lpstr>
      <vt:lpstr>玩家失败提示</vt:lpstr>
      <vt:lpstr>源码结构</vt:lpstr>
      <vt:lpstr>玩家类Player</vt:lpstr>
      <vt:lpstr>敌人类Enemy</vt:lpstr>
      <vt:lpstr>场景类Scene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2.5D ARPG游戏</dc:title>
  <cp:lastModifiedBy>Windows 用户</cp:lastModifiedBy>
  <cp:revision>5</cp:revision>
  <dcterms:modified xsi:type="dcterms:W3CDTF">2015-12-31T06:15:43Z</dcterms:modified>
</cp:coreProperties>
</file>