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4" r:id="rId3"/>
  </p:sldMasterIdLst>
  <p:notesMasterIdLst>
    <p:notesMasterId r:id="rId21"/>
  </p:notesMasterIdLst>
  <p:sldIdLst>
    <p:sldId id="256" r:id="rId4"/>
    <p:sldId id="261" r:id="rId5"/>
    <p:sldId id="263" r:id="rId6"/>
    <p:sldId id="278" r:id="rId7"/>
    <p:sldId id="258" r:id="rId8"/>
    <p:sldId id="273" r:id="rId9"/>
    <p:sldId id="274" r:id="rId10"/>
    <p:sldId id="275" r:id="rId11"/>
    <p:sldId id="276" r:id="rId12"/>
    <p:sldId id="277" r:id="rId13"/>
    <p:sldId id="264" r:id="rId14"/>
    <p:sldId id="265" r:id="rId15"/>
    <p:sldId id="268" r:id="rId16"/>
    <p:sldId id="257" r:id="rId17"/>
    <p:sldId id="262" r:id="rId18"/>
    <p:sldId id="267"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8"/>
    <a:srgbClr val="FFDB4C"/>
    <a:srgbClr val="005E98"/>
    <a:srgbClr val="00AA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199"/>
    <p:restoredTop sz="94659"/>
  </p:normalViewPr>
  <p:slideViewPr>
    <p:cSldViewPr snapToGrid="0" snapToObjects="1">
      <p:cViewPr varScale="1">
        <p:scale>
          <a:sx n="83" d="100"/>
          <a:sy n="83" d="100"/>
        </p:scale>
        <p:origin x="113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2E270-2EB1-2C44-80A0-4F3334B69F3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D04FA-3A6C-3840-84FC-53D0D340162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ED1C14C-A143-42F5-B247-D0E8001310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ED1C14C-A143-42F5-B247-D0E8001310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5.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2" Type="http://schemas.openxmlformats.org/officeDocument/2006/relationships/theme" Target="../theme/theme2.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359150" y="5025590"/>
            <a:ext cx="54737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PMingLiU" charset="-120"/>
              </a:defRPr>
            </a:lvl1pPr>
            <a:lvl2pPr marL="742950" indent="-285750" eaLnBrk="0" hangingPunct="0">
              <a:defRPr kumimoji="1">
                <a:solidFill>
                  <a:schemeClr val="tx1"/>
                </a:solidFill>
                <a:latin typeface="Arial" panose="020B0604020202020204" pitchFamily="34" charset="0"/>
                <a:ea typeface="PMingLiU" charset="-120"/>
              </a:defRPr>
            </a:lvl2pPr>
            <a:lvl3pPr marL="1143000" indent="-228600" eaLnBrk="0" hangingPunct="0">
              <a:defRPr kumimoji="1">
                <a:solidFill>
                  <a:schemeClr val="tx1"/>
                </a:solidFill>
                <a:latin typeface="Arial" panose="020B0604020202020204" pitchFamily="34" charset="0"/>
                <a:ea typeface="PMingLiU" charset="-120"/>
              </a:defRPr>
            </a:lvl3pPr>
            <a:lvl4pPr marL="1600200" indent="-228600" eaLnBrk="0" hangingPunct="0">
              <a:defRPr kumimoji="1">
                <a:solidFill>
                  <a:schemeClr val="tx1"/>
                </a:solidFill>
                <a:latin typeface="Arial" panose="020B0604020202020204" pitchFamily="34" charset="0"/>
                <a:ea typeface="PMingLiU" charset="-120"/>
              </a:defRPr>
            </a:lvl4pPr>
            <a:lvl5pPr marL="2057400" indent="-228600" eaLnBrk="0" hangingPunct="0">
              <a:defRPr kumimoji="1">
                <a:solidFill>
                  <a:schemeClr val="tx1"/>
                </a:solidFill>
                <a:latin typeface="Arial" panose="020B0604020202020204" pitchFamily="34" charset="0"/>
                <a:ea typeface="PMingLiU"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charset="-120"/>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bg1">
                    <a:lumMod val="95000"/>
                  </a:schemeClr>
                </a:solidFill>
                <a:effectLst/>
                <a:uLnTx/>
                <a:uFillTx/>
                <a:latin typeface="微软雅黑 Light" panose="020B0502040204020203" pitchFamily="34" charset="-122"/>
                <a:ea typeface="微软雅黑 Light" panose="020B0502040204020203" pitchFamily="34" charset="-122"/>
                <a:cs typeface="+mn-cs"/>
              </a:rPr>
              <a:t>文章阅读数量与赞踩行为的关系</a:t>
            </a:r>
            <a:endParaRPr kumimoji="0" lang="zh-CN" altLang="en-US" sz="2800" b="1" i="0" u="none" strike="noStrike" kern="1200" cap="none" spc="0" normalizeH="0" baseline="0" noProof="0" dirty="0">
              <a:ln>
                <a:noFill/>
              </a:ln>
              <a:solidFill>
                <a:schemeClr val="bg1">
                  <a:lumMod val="9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3" name="文本框 2"/>
          <p:cNvSpPr txBox="1"/>
          <p:nvPr/>
        </p:nvSpPr>
        <p:spPr>
          <a:xfrm>
            <a:off x="734291" y="5417410"/>
            <a:ext cx="10723418" cy="400110"/>
          </a:xfrm>
          <a:prstGeom prst="rect">
            <a:avLst/>
          </a:prstGeom>
          <a:noFill/>
        </p:spPr>
        <p:txBody>
          <a:bodyPr wrap="square" rtlCol="0">
            <a:spAutoFit/>
          </a:bodyPr>
          <a:lstStyle/>
          <a:p>
            <a:pPr algn="ctr"/>
            <a:r>
              <a:rPr lang="en-US" altLang="zh-CN" sz="2000" dirty="0">
                <a:solidFill>
                  <a:schemeClr val="bg1">
                    <a:lumMod val="85000"/>
                  </a:schemeClr>
                </a:solidFill>
              </a:rPr>
              <a:t>The relationship between the articles reading and the behavior of like and dislike</a:t>
            </a:r>
            <a:endParaRPr lang="zh-CN" altLang="en-US" sz="2000" dirty="0">
              <a:solidFill>
                <a:schemeClr val="bg1">
                  <a:lumMod val="85000"/>
                </a:schemeClr>
              </a:solidFill>
            </a:endParaRPr>
          </a:p>
        </p:txBody>
      </p:sp>
      <p:sp>
        <p:nvSpPr>
          <p:cNvPr id="4" name="文本框 3"/>
          <p:cNvSpPr txBox="1"/>
          <p:nvPr/>
        </p:nvSpPr>
        <p:spPr>
          <a:xfrm>
            <a:off x="2124363" y="5911128"/>
            <a:ext cx="7943273" cy="341632"/>
          </a:xfrm>
          <a:prstGeom prst="rect">
            <a:avLst/>
          </a:prstGeom>
          <a:noFill/>
        </p:spPr>
        <p:txBody>
          <a:bodyPr wrap="square" rtlCol="0">
            <a:spAutoFit/>
          </a:bodyPr>
          <a:lstStyle/>
          <a:p>
            <a:pPr algn="ctr">
              <a:lnSpc>
                <a:spcPct val="90000"/>
              </a:lnSpc>
              <a:spcBef>
                <a:spcPts val="1000"/>
              </a:spcBef>
              <a:defRPr/>
            </a:pPr>
            <a:r>
              <a:rPr lang="zh-CN" altLang="en-US" b="1" dirty="0">
                <a:solidFill>
                  <a:schemeClr val="bg1">
                    <a:lumMod val="85000"/>
                  </a:schemeClr>
                </a:solidFill>
                <a:latin typeface="微软雅黑 Light" panose="020B0502040204020203" pitchFamily="34" charset="-122"/>
                <a:ea typeface="微软雅黑 Light" panose="020B0502040204020203" pitchFamily="34" charset="-122"/>
              </a:rPr>
              <a:t>汇报人：付昊翀、张睿、谢尚泽</a:t>
            </a:r>
            <a:endParaRPr lang="zh-CN" altLang="en-US" b="1" dirty="0">
              <a:solidFill>
                <a:schemeClr val="bg1">
                  <a:lumMod val="85000"/>
                </a:scheme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矩形: 圆角 2"/>
          <p:cNvSpPr/>
          <p:nvPr/>
        </p:nvSpPr>
        <p:spPr>
          <a:xfrm>
            <a:off x="1330035" y="2874817"/>
            <a:ext cx="1182255" cy="350981"/>
          </a:xfrm>
          <a:prstGeom prst="roundRect">
            <a:avLst/>
          </a:prstGeom>
          <a:solidFill>
            <a:srgbClr val="005E9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Go Detail</a:t>
            </a:r>
            <a:endParaRPr lang="zh-CN" altLang="en-US" dirty="0"/>
          </a:p>
        </p:txBody>
      </p:sp>
      <p:sp>
        <p:nvSpPr>
          <p:cNvPr id="4" name="矩形: 圆角 3"/>
          <p:cNvSpPr/>
          <p:nvPr/>
        </p:nvSpPr>
        <p:spPr>
          <a:xfrm>
            <a:off x="9259099" y="896562"/>
            <a:ext cx="2070000" cy="360000"/>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Vector(</a:t>
            </a:r>
            <a:r>
              <a:rPr lang="zh-CN" altLang="en-US" dirty="0"/>
              <a:t>绝对向量</a:t>
            </a:r>
            <a:r>
              <a:rPr lang="en-US" altLang="zh-CN" dirty="0"/>
              <a:t>)</a:t>
            </a:r>
            <a:endParaRPr lang="zh-CN" altLang="en-US" dirty="0"/>
          </a:p>
        </p:txBody>
      </p:sp>
      <p:sp>
        <p:nvSpPr>
          <p:cNvPr id="5" name="矩形: 圆角 4"/>
          <p:cNvSpPr/>
          <p:nvPr/>
        </p:nvSpPr>
        <p:spPr>
          <a:xfrm>
            <a:off x="5061526" y="896035"/>
            <a:ext cx="2068947" cy="360000"/>
          </a:xfrm>
          <a:prstGeom prst="roundRect">
            <a:avLst/>
          </a:prstGeom>
          <a:solidFill>
            <a:srgbClr val="00AA9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Valence(</a:t>
            </a:r>
            <a:r>
              <a:rPr lang="zh-CN" altLang="en-US" dirty="0"/>
              <a:t>绝对方向</a:t>
            </a:r>
            <a:r>
              <a:rPr lang="en-US" altLang="zh-CN" dirty="0"/>
              <a:t>)</a:t>
            </a:r>
            <a:endParaRPr lang="zh-CN" altLang="en-US" dirty="0"/>
          </a:p>
        </p:txBody>
      </p:sp>
      <p:sp>
        <p:nvSpPr>
          <p:cNvPr id="6" name="矩形: 圆角 5"/>
          <p:cNvSpPr/>
          <p:nvPr/>
        </p:nvSpPr>
        <p:spPr>
          <a:xfrm>
            <a:off x="5061526" y="4802691"/>
            <a:ext cx="2070000" cy="360000"/>
          </a:xfrm>
          <a:prstGeom prst="roundRect">
            <a:avLst/>
          </a:prstGeom>
          <a:solidFill>
            <a:srgbClr val="FF33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Volume</a:t>
            </a:r>
            <a:r>
              <a:rPr lang="en-US" altLang="zh-CN" dirty="0"/>
              <a:t>(</a:t>
            </a:r>
            <a:r>
              <a:rPr lang="zh-CN" altLang="en-US" dirty="0"/>
              <a:t>强度</a:t>
            </a:r>
            <a:r>
              <a:rPr lang="en-US" altLang="zh-CN" dirty="0"/>
              <a:t>)</a:t>
            </a:r>
            <a:endParaRPr lang="zh-CN" altLang="en-US" dirty="0"/>
          </a:p>
        </p:txBody>
      </p:sp>
      <p:sp>
        <p:nvSpPr>
          <p:cNvPr id="12" name="箭头: 右 11"/>
          <p:cNvSpPr/>
          <p:nvPr/>
        </p:nvSpPr>
        <p:spPr>
          <a:xfrm rot="19445987">
            <a:off x="2561865" y="1993576"/>
            <a:ext cx="2558473" cy="138545"/>
          </a:xfrm>
          <a:prstGeom prst="rightArrow">
            <a:avLst/>
          </a:prstGeom>
          <a:solidFill>
            <a:srgbClr val="005E9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p:cNvSpPr/>
          <p:nvPr/>
        </p:nvSpPr>
        <p:spPr>
          <a:xfrm rot="2022797">
            <a:off x="2537849" y="3980717"/>
            <a:ext cx="2558473" cy="138545"/>
          </a:xfrm>
          <a:prstGeom prst="rightArrow">
            <a:avLst/>
          </a:prstGeom>
          <a:solidFill>
            <a:srgbClr val="FF33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p:cNvSpPr/>
          <p:nvPr/>
        </p:nvSpPr>
        <p:spPr>
          <a:xfrm>
            <a:off x="7221220" y="1022985"/>
            <a:ext cx="1947545" cy="102870"/>
          </a:xfrm>
          <a:prstGeom prst="rightArrow">
            <a:avLst/>
          </a:prstGeom>
          <a:solidFill>
            <a:srgbClr val="FFC000"/>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5" name="箭头: 右 14"/>
          <p:cNvSpPr/>
          <p:nvPr/>
        </p:nvSpPr>
        <p:spPr>
          <a:xfrm rot="18200216" flipV="1">
            <a:off x="5891530" y="3168650"/>
            <a:ext cx="3684270" cy="122555"/>
          </a:xfrm>
          <a:prstGeom prst="rightArrow">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左弧形 20"/>
          <p:cNvSpPr/>
          <p:nvPr/>
        </p:nvSpPr>
        <p:spPr>
          <a:xfrm rot="996495">
            <a:off x="4939998" y="1264602"/>
            <a:ext cx="513822" cy="2075652"/>
          </a:xfrm>
          <a:prstGeom prst="curvedRightArrow">
            <a:avLst/>
          </a:prstGeom>
          <a:noFill/>
          <a:ln>
            <a:solidFill>
              <a:srgbClr val="00AA9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箭头: 右弧形 22"/>
          <p:cNvSpPr/>
          <p:nvPr/>
        </p:nvSpPr>
        <p:spPr>
          <a:xfrm rot="16983750">
            <a:off x="3631187" y="2104844"/>
            <a:ext cx="541746" cy="1975244"/>
          </a:xfrm>
          <a:prstGeom prst="curvedLeftArrow">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rot="20327081">
            <a:off x="4606150" y="3508556"/>
            <a:ext cx="842256" cy="330433"/>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4</a:t>
            </a:r>
            <a:endParaRPr lang="zh-CN" altLang="en-US" dirty="0">
              <a:latin typeface="Algerian" panose="04020705040A02060702" pitchFamily="82" charset="0"/>
            </a:endParaRPr>
          </a:p>
        </p:txBody>
      </p:sp>
      <p:sp>
        <p:nvSpPr>
          <p:cNvPr id="25" name="箭头: 上 24"/>
          <p:cNvSpPr/>
          <p:nvPr/>
        </p:nvSpPr>
        <p:spPr>
          <a:xfrm rot="9364559">
            <a:off x="5219224" y="3867365"/>
            <a:ext cx="151588" cy="777658"/>
          </a:xfrm>
          <a:prstGeom prst="upArrow">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19706827">
            <a:off x="3143968" y="1678368"/>
            <a:ext cx="842256" cy="33043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1</a:t>
            </a:r>
            <a:endParaRPr lang="zh-CN" altLang="en-US" dirty="0">
              <a:latin typeface="Algerian" panose="04020705040A02060702" pitchFamily="82" charset="0"/>
            </a:endParaRPr>
          </a:p>
        </p:txBody>
      </p:sp>
      <p:sp>
        <p:nvSpPr>
          <p:cNvPr id="27" name="椭圆 26"/>
          <p:cNvSpPr/>
          <p:nvPr/>
        </p:nvSpPr>
        <p:spPr>
          <a:xfrm rot="1885754">
            <a:off x="2974480" y="4074777"/>
            <a:ext cx="842256" cy="330433"/>
          </a:xfrm>
          <a:prstGeom prst="ellipse">
            <a:avLst/>
          </a:prstGeom>
          <a:solidFill>
            <a:srgbClr val="FF33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2</a:t>
            </a:r>
            <a:endParaRPr lang="zh-CN" altLang="en-US" dirty="0">
              <a:latin typeface="Algerian" panose="04020705040A02060702" pitchFamily="82" charset="0"/>
            </a:endParaRPr>
          </a:p>
        </p:txBody>
      </p:sp>
      <p:sp>
        <p:nvSpPr>
          <p:cNvPr id="29" name="箭头: 右 28"/>
          <p:cNvSpPr/>
          <p:nvPr/>
        </p:nvSpPr>
        <p:spPr>
          <a:xfrm rot="20640000">
            <a:off x="2847340" y="2109470"/>
            <a:ext cx="6216015" cy="127635"/>
          </a:xfrm>
          <a:prstGeom prst="rightArrow">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p:cNvSpPr/>
          <p:nvPr/>
        </p:nvSpPr>
        <p:spPr>
          <a:xfrm rot="5400000">
            <a:off x="4579837" y="2911762"/>
            <a:ext cx="3032324" cy="138545"/>
          </a:xfrm>
          <a:prstGeom prst="rightArrow">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674871" y="1913322"/>
            <a:ext cx="842256" cy="330433"/>
          </a:xfrm>
          <a:prstGeom prst="ellipse">
            <a:avLst/>
          </a:prstGeom>
          <a:solidFill>
            <a:schemeClr val="accent6">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3</a:t>
            </a:r>
            <a:endParaRPr lang="zh-CN" altLang="en-US" dirty="0">
              <a:latin typeface="Algerian" panose="04020705040A02060702" pitchFamily="82" charset="0"/>
            </a:endParaRPr>
          </a:p>
        </p:txBody>
      </p:sp>
      <p:sp>
        <p:nvSpPr>
          <p:cNvPr id="30" name="椭圆 29"/>
          <p:cNvSpPr/>
          <p:nvPr/>
        </p:nvSpPr>
        <p:spPr>
          <a:xfrm>
            <a:off x="9872971" y="440553"/>
            <a:ext cx="842256" cy="330433"/>
          </a:xfrm>
          <a:prstGeom prst="ellipse">
            <a:avLst/>
          </a:prstGeom>
          <a:solidFill>
            <a:srgbClr val="FFDB4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5</a:t>
            </a:r>
            <a:endParaRPr lang="zh-CN" altLang="en-US" dirty="0">
              <a:latin typeface="Algerian" panose="04020705040A02060702" pitchFamily="82" charset="0"/>
            </a:endParaRPr>
          </a:p>
        </p:txBody>
      </p:sp>
      <p:sp>
        <p:nvSpPr>
          <p:cNvPr id="7" name="文本框 6"/>
          <p:cNvSpPr txBox="1"/>
          <p:nvPr/>
        </p:nvSpPr>
        <p:spPr>
          <a:xfrm>
            <a:off x="7422515" y="2691130"/>
            <a:ext cx="4526915" cy="2306955"/>
          </a:xfrm>
          <a:prstGeom prst="rect">
            <a:avLst/>
          </a:prstGeom>
          <a:noFill/>
        </p:spPr>
        <p:txBody>
          <a:bodyPr wrap="square" rtlCol="0">
            <a:spAutoFit/>
          </a:bodyPr>
          <a:p>
            <a:r>
              <a:rPr lang="zh-CN" altLang="en-US" b="1"/>
              <a:t>模型</a:t>
            </a:r>
            <a:r>
              <a:rPr lang="en-US" altLang="zh-CN" b="1"/>
              <a:t>5:</a:t>
            </a:r>
            <a:endParaRPr lang="en-US" altLang="zh-CN" b="1"/>
          </a:p>
          <a:p>
            <a:r>
              <a:rPr lang="en-US" altLang="zh-CN"/>
              <a:t>Vector = e1 * goDetail + e2 * Valence +e3 *    	Volume + e4</a:t>
            </a:r>
            <a:endParaRPr lang="en-US" altLang="zh-CN"/>
          </a:p>
          <a:p>
            <a:r>
              <a:rPr lang="en-US" altLang="zh-CN"/>
              <a:t>      </a:t>
            </a:r>
            <a:r>
              <a:rPr lang="zh-CN" altLang="en-US"/>
              <a:t>其中：</a:t>
            </a:r>
            <a:endParaRPr lang="zh-CN" altLang="en-US"/>
          </a:p>
          <a:p>
            <a:r>
              <a:rPr lang="en-US" altLang="zh-CN"/>
              <a:t>      e1 = -0.000973</a:t>
            </a:r>
            <a:endParaRPr lang="en-US" altLang="zh-CN"/>
          </a:p>
          <a:p>
            <a:r>
              <a:rPr lang="en-US" altLang="zh-CN"/>
              <a:t>      e2 = 41.039963</a:t>
            </a:r>
            <a:endParaRPr lang="en-US" altLang="zh-CN"/>
          </a:p>
          <a:p>
            <a:r>
              <a:rPr lang="en-US" altLang="zh-CN"/>
              <a:t>      e3 = 0.962590</a:t>
            </a:r>
            <a:endParaRPr lang="en-US" altLang="zh-CN"/>
          </a:p>
          <a:p>
            <a:r>
              <a:rPr lang="en-US" altLang="zh-CN"/>
              <a:t>      e4 = -26.638893</a:t>
            </a:r>
            <a:endParaRPr lang="en-US" altLang="zh-CN"/>
          </a:p>
        </p:txBody>
      </p:sp>
    </p:spTree>
  </p:cSld>
  <p:clrMapOvr>
    <a:masterClrMapping/>
  </p:clrMapOvr>
  <p:timing>
    <p:tnLst>
      <p:par>
        <p:cTn id="1" dur="indefinite" restart="never" nodeType="tmRoot"/>
      </p:par>
    </p:tnLst>
    <p:bldLst>
      <p:bldP spid="12" grpId="0" bldLvl="0" animBg="1"/>
      <p:bldP spid="13" grpId="0" bldLvl="0" animBg="1"/>
      <p:bldP spid="14" grpId="0" bldLvl="0" animBg="1"/>
      <p:bldP spid="15" grpId="0" bldLvl="0" animBg="1"/>
      <p:bldP spid="21" grpId="0" bldLvl="0" animBg="1"/>
      <p:bldP spid="23" grpId="0" bldLvl="0" animBg="1"/>
      <p:bldP spid="24" grpId="0" bldLvl="0" animBg="1"/>
      <p:bldP spid="25" grpId="0" bldLvl="0" animBg="1"/>
      <p:bldP spid="26" grpId="0" bldLvl="0" animBg="1"/>
      <p:bldP spid="27" grpId="0" bldLvl="0" animBg="1"/>
      <p:bldP spid="29" grpId="0" bldLvl="0" animBg="1"/>
      <p:bldP spid="17" grpId="0" bldLvl="0" animBg="1"/>
      <p:bldP spid="28" grpId="0" bldLvl="0" animBg="1"/>
      <p:bldP spid="3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2" descr="绝对方向和阅读量的关系"/>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3563" y="785092"/>
            <a:ext cx="10594109" cy="5351396"/>
          </a:xfrm>
          <a:prstGeom prst="rect">
            <a:avLst/>
          </a:prstGeom>
        </p:spPr>
      </p:pic>
      <p:sp>
        <p:nvSpPr>
          <p:cNvPr id="5" name="标注: 弯曲线形(带强调线) 4"/>
          <p:cNvSpPr/>
          <p:nvPr/>
        </p:nvSpPr>
        <p:spPr>
          <a:xfrm>
            <a:off x="7121237" y="3011054"/>
            <a:ext cx="2724727" cy="286328"/>
          </a:xfrm>
          <a:prstGeom prst="accentCallout2">
            <a:avLst>
              <a:gd name="adj1" fmla="val 18750"/>
              <a:gd name="adj2" fmla="val -8333"/>
              <a:gd name="adj3" fmla="val 18750"/>
              <a:gd name="adj4" fmla="val -16667"/>
              <a:gd name="adj5" fmla="val -262826"/>
              <a:gd name="adj6" fmla="val -44633"/>
            </a:avLst>
          </a:prstGeom>
          <a:no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3175">
                  <a:solidFill>
                    <a:schemeClr val="tx1"/>
                  </a:solidFill>
                </a:ln>
                <a:solidFill>
                  <a:schemeClr val="tx1"/>
                </a:solidFill>
                <a:latin typeface="Abadi Extra Light" panose="020B0604020202020204" pitchFamily="34" charset="0"/>
              </a:rPr>
              <a:t>阅读量越多，观点越统一</a:t>
            </a:r>
            <a:endParaRPr lang="zh-CN" altLang="en-US" dirty="0">
              <a:ln w="3175">
                <a:solidFill>
                  <a:schemeClr val="tx1"/>
                </a:solidFill>
              </a:ln>
              <a:solidFill>
                <a:schemeClr val="tx1"/>
              </a:solidFill>
              <a:latin typeface="Abadi Extra Light" panose="020B0604020202020204" pitchFamily="34" charset="0"/>
            </a:endParaRPr>
          </a:p>
        </p:txBody>
      </p:sp>
      <p:pic>
        <p:nvPicPr>
          <p:cNvPr id="8" name="图片 7" descr="图表, 折线图&#10;&#10;描述已自动生成"/>
          <p:cNvPicPr>
            <a:picLocks noChangeAspect="1"/>
          </p:cNvPicPr>
          <p:nvPr/>
        </p:nvPicPr>
        <p:blipFill>
          <a:blip r:embed="rId2"/>
          <a:stretch>
            <a:fillRect/>
          </a:stretch>
        </p:blipFill>
        <p:spPr>
          <a:xfrm>
            <a:off x="1988464" y="1241870"/>
            <a:ext cx="8215072" cy="43742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62527" y="868217"/>
            <a:ext cx="11466945" cy="5292437"/>
          </a:xfrm>
          <a:prstGeom prst="rect">
            <a:avLst/>
          </a:prstGeom>
        </p:spPr>
      </p:pic>
      <p:sp>
        <p:nvSpPr>
          <p:cNvPr id="3" name="矩形 2"/>
          <p:cNvSpPr/>
          <p:nvPr/>
        </p:nvSpPr>
        <p:spPr>
          <a:xfrm>
            <a:off x="1413164" y="868217"/>
            <a:ext cx="4165600" cy="277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阅读量对强度</a:t>
            </a:r>
            <a:r>
              <a:rPr lang="en-US" altLang="zh-CN" dirty="0">
                <a:solidFill>
                  <a:schemeClr val="tx1"/>
                </a:solidFill>
                <a:latin typeface="宋体" panose="02010600030101010101" pitchFamily="2" charset="-122"/>
                <a:ea typeface="宋体" panose="02010600030101010101" pitchFamily="2" charset="-122"/>
              </a:rPr>
              <a:t>(</a:t>
            </a:r>
            <a:r>
              <a:rPr lang="en-US" altLang="zh-CN"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Volume</a:t>
            </a:r>
            <a:r>
              <a:rPr lang="en-US" altLang="zh-CN" dirty="0">
                <a:solidFill>
                  <a:schemeClr val="tx1"/>
                </a:solidFill>
                <a:latin typeface="宋体" panose="02010600030101010101" pitchFamily="2" charset="-122"/>
                <a:ea typeface="宋体" panose="02010600030101010101" pitchFamily="2" charset="-122"/>
              </a:rPr>
              <a:t>)</a:t>
            </a:r>
            <a:r>
              <a:rPr lang="zh-CN" altLang="en-US" dirty="0">
                <a:solidFill>
                  <a:schemeClr val="tx1"/>
                </a:solidFill>
                <a:latin typeface="宋体" panose="02010600030101010101" pitchFamily="2" charset="-122"/>
                <a:ea typeface="宋体" panose="02010600030101010101" pitchFamily="2" charset="-122"/>
              </a:rPr>
              <a:t>的独立效应</a:t>
            </a:r>
            <a:endParaRPr lang="zh-CN" altLang="en-US" dirty="0">
              <a:solidFill>
                <a:schemeClr val="tx1"/>
              </a:solidFill>
              <a:latin typeface="宋体" panose="02010600030101010101" pitchFamily="2" charset="-122"/>
              <a:ea typeface="宋体" panose="02010600030101010101" pitchFamily="2" charset="-122"/>
            </a:endParaRPr>
          </a:p>
        </p:txBody>
      </p:sp>
      <p:sp>
        <p:nvSpPr>
          <p:cNvPr id="4" name="矩形 3"/>
          <p:cNvSpPr/>
          <p:nvPr/>
        </p:nvSpPr>
        <p:spPr>
          <a:xfrm>
            <a:off x="6539345" y="960581"/>
            <a:ext cx="4978401" cy="184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绝对方向</a:t>
            </a:r>
            <a:r>
              <a:rPr lang="en-US" altLang="zh-CN" dirty="0">
                <a:solidFill>
                  <a:schemeClr val="tx1"/>
                </a:solidFill>
                <a:latin typeface="宋体" panose="02010600030101010101" pitchFamily="2" charset="-122"/>
                <a:ea typeface="宋体" panose="02010600030101010101" pitchFamily="2" charset="-122"/>
              </a:rPr>
              <a:t>(</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Valence</a:t>
            </a:r>
            <a:r>
              <a:rPr lang="en-US" altLang="zh-CN" dirty="0">
                <a:solidFill>
                  <a:schemeClr val="tx1"/>
                </a:solidFill>
                <a:latin typeface="宋体" panose="02010600030101010101" pitchFamily="2" charset="-122"/>
                <a:ea typeface="宋体" panose="02010600030101010101" pitchFamily="2" charset="-122"/>
              </a:rPr>
              <a:t>)</a:t>
            </a:r>
            <a:r>
              <a:rPr lang="zh-CN" altLang="en-US" dirty="0">
                <a:solidFill>
                  <a:schemeClr val="tx1"/>
                </a:solidFill>
                <a:latin typeface="宋体" panose="02010600030101010101" pitchFamily="2" charset="-122"/>
                <a:ea typeface="宋体" panose="02010600030101010101" pitchFamily="2" charset="-122"/>
              </a:rPr>
              <a:t>对强度</a:t>
            </a:r>
            <a:r>
              <a:rPr lang="en-US" altLang="zh-CN" dirty="0">
                <a:solidFill>
                  <a:schemeClr val="tx1"/>
                </a:solidFill>
                <a:latin typeface="宋体" panose="02010600030101010101" pitchFamily="2" charset="-122"/>
                <a:ea typeface="宋体" panose="02010600030101010101" pitchFamily="2" charset="-122"/>
              </a:rPr>
              <a:t>(</a:t>
            </a:r>
            <a:r>
              <a:rPr lang="en-US" altLang="zh-CN"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Volume</a:t>
            </a:r>
            <a:r>
              <a:rPr lang="en-US" altLang="zh-CN" dirty="0">
                <a:solidFill>
                  <a:schemeClr val="tx1"/>
                </a:solidFill>
                <a:latin typeface="宋体" panose="02010600030101010101" pitchFamily="2" charset="-122"/>
                <a:ea typeface="宋体" panose="02010600030101010101" pitchFamily="2" charset="-122"/>
              </a:rPr>
              <a:t>)</a:t>
            </a:r>
            <a:r>
              <a:rPr lang="zh-CN" altLang="en-US" dirty="0">
                <a:solidFill>
                  <a:schemeClr val="tx1"/>
                </a:solidFill>
                <a:latin typeface="宋体" panose="02010600030101010101" pitchFamily="2" charset="-122"/>
                <a:ea typeface="宋体" panose="02010600030101010101" pitchFamily="2" charset="-122"/>
              </a:rPr>
              <a:t>的独立效应</a:t>
            </a:r>
            <a:endParaRPr lang="zh-CN" altLang="en-US"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1330035" y="1755016"/>
            <a:ext cx="2068947" cy="360000"/>
          </a:xfrm>
          <a:prstGeom prst="roundRect">
            <a:avLst/>
          </a:prstGeom>
          <a:solidFill>
            <a:srgbClr val="00AA9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Valence(</a:t>
            </a:r>
            <a:r>
              <a:rPr lang="zh-CN" altLang="en-US" dirty="0"/>
              <a:t>绝对方向</a:t>
            </a:r>
            <a:r>
              <a:rPr lang="en-US" altLang="zh-CN" dirty="0"/>
              <a:t>)</a:t>
            </a:r>
            <a:endParaRPr lang="zh-CN" altLang="en-US" dirty="0"/>
          </a:p>
        </p:txBody>
      </p:sp>
      <p:sp>
        <p:nvSpPr>
          <p:cNvPr id="6" name="矩形: 圆角 5"/>
          <p:cNvSpPr/>
          <p:nvPr/>
        </p:nvSpPr>
        <p:spPr>
          <a:xfrm>
            <a:off x="1330035" y="2874817"/>
            <a:ext cx="1182255" cy="350981"/>
          </a:xfrm>
          <a:prstGeom prst="roundRect">
            <a:avLst/>
          </a:prstGeom>
          <a:solidFill>
            <a:srgbClr val="005E9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Go Detail</a:t>
            </a:r>
            <a:endParaRPr lang="zh-CN" altLang="en-US" dirty="0"/>
          </a:p>
        </p:txBody>
      </p:sp>
      <p:sp>
        <p:nvSpPr>
          <p:cNvPr id="7" name="矩形: 圆角 6"/>
          <p:cNvSpPr/>
          <p:nvPr/>
        </p:nvSpPr>
        <p:spPr>
          <a:xfrm>
            <a:off x="4026000" y="2318434"/>
            <a:ext cx="2070000" cy="360000"/>
          </a:xfrm>
          <a:prstGeom prst="roundRect">
            <a:avLst/>
          </a:prstGeom>
          <a:solidFill>
            <a:srgbClr val="FF33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Volume</a:t>
            </a:r>
            <a:r>
              <a:rPr lang="en-US" altLang="zh-CN" dirty="0"/>
              <a:t>(</a:t>
            </a:r>
            <a:r>
              <a:rPr lang="zh-CN" altLang="en-US" dirty="0"/>
              <a:t>强度</a:t>
            </a:r>
            <a:r>
              <a:rPr lang="en-US" altLang="zh-CN" dirty="0"/>
              <a:t>)</a:t>
            </a:r>
            <a:endParaRPr lang="zh-CN" altLang="en-US" dirty="0"/>
          </a:p>
        </p:txBody>
      </p:sp>
      <p:sp>
        <p:nvSpPr>
          <p:cNvPr id="9" name="箭头: 右弧形 8"/>
          <p:cNvSpPr/>
          <p:nvPr/>
        </p:nvSpPr>
        <p:spPr>
          <a:xfrm rot="16200000">
            <a:off x="3934693" y="826652"/>
            <a:ext cx="683490" cy="1533235"/>
          </a:xfrm>
          <a:prstGeom prst="curvedLeftArrow">
            <a:avLst>
              <a:gd name="adj1" fmla="val 16761"/>
              <a:gd name="adj2" fmla="val 6225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箭头: 左弧形 10"/>
          <p:cNvSpPr/>
          <p:nvPr/>
        </p:nvSpPr>
        <p:spPr>
          <a:xfrm rot="16200000">
            <a:off x="3535222" y="2182090"/>
            <a:ext cx="628072" cy="238760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箭头: 燕尾形 12"/>
          <p:cNvSpPr/>
          <p:nvPr/>
        </p:nvSpPr>
        <p:spPr>
          <a:xfrm>
            <a:off x="6317673" y="2373799"/>
            <a:ext cx="692728" cy="24927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图表, 雷达图&#10;&#10;描述已自动生成"/>
          <p:cNvPicPr>
            <a:picLocks noChangeAspect="1"/>
          </p:cNvPicPr>
          <p:nvPr/>
        </p:nvPicPr>
        <p:blipFill>
          <a:blip r:embed="rId1"/>
          <a:stretch>
            <a:fillRect/>
          </a:stretch>
        </p:blipFill>
        <p:spPr>
          <a:xfrm>
            <a:off x="7232074" y="979055"/>
            <a:ext cx="4541022" cy="31616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ory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48991"/>
            <a:ext cx="12192000" cy="5560017"/>
          </a:xfrm>
          <a:prstGeom prst="rect">
            <a:avLst/>
          </a:prstGeom>
        </p:spPr>
      </p:pic>
      <p:sp>
        <p:nvSpPr>
          <p:cNvPr id="3" name="文本框 2"/>
          <p:cNvSpPr txBox="1"/>
          <p:nvPr/>
        </p:nvSpPr>
        <p:spPr>
          <a:xfrm>
            <a:off x="0" y="648991"/>
            <a:ext cx="4830618" cy="369332"/>
          </a:xfrm>
          <a:prstGeom prst="rect">
            <a:avLst/>
          </a:prstGeom>
          <a:solidFill>
            <a:schemeClr val="bg1"/>
          </a:solidFill>
        </p:spPr>
        <p:txBody>
          <a:bodyPr wrap="square" rtlCol="0">
            <a:spAutoFit/>
          </a:bodyPr>
          <a:lstStyle/>
          <a:p>
            <a:r>
              <a:rPr lang="zh-CN" altLang="en-US" dirty="0"/>
              <a:t>效应</a:t>
            </a:r>
            <a:r>
              <a:rPr lang="en-US" altLang="zh-CN" dirty="0"/>
              <a:t>1 </a:t>
            </a:r>
            <a:r>
              <a:rPr lang="zh-CN" altLang="en-US" dirty="0"/>
              <a:t>实际情况：</a:t>
            </a:r>
            <a:endParaRPr lang="zh-CN" altLang="en-US" dirty="0"/>
          </a:p>
        </p:txBody>
      </p:sp>
      <p:sp>
        <p:nvSpPr>
          <p:cNvPr id="7" name="标注: 线形(无边框) 6"/>
          <p:cNvSpPr/>
          <p:nvPr/>
        </p:nvSpPr>
        <p:spPr>
          <a:xfrm>
            <a:off x="5107709" y="544945"/>
            <a:ext cx="1865746" cy="369332"/>
          </a:xfrm>
          <a:prstGeom prst="callout1">
            <a:avLst>
              <a:gd name="adj1" fmla="val 68766"/>
              <a:gd name="adj2" fmla="val 8004"/>
              <a:gd name="adj3" fmla="val 472619"/>
              <a:gd name="adj4" fmla="val -19922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呈微弱的正相关</a:t>
            </a:r>
            <a:endParaRPr lang="zh-CN" altLang="en-US" sz="1600" dirty="0">
              <a:solidFill>
                <a:schemeClr val="tx1"/>
              </a:solidFill>
            </a:endParaRPr>
          </a:p>
        </p:txBody>
      </p:sp>
      <p:cxnSp>
        <p:nvCxnSpPr>
          <p:cNvPr id="9" name="直接连接符 8"/>
          <p:cNvCxnSpPr/>
          <p:nvPr/>
        </p:nvCxnSpPr>
        <p:spPr>
          <a:xfrm>
            <a:off x="6816436" y="766618"/>
            <a:ext cx="2863273" cy="1810327"/>
          </a:xfrm>
          <a:prstGeom prst="line">
            <a:avLst/>
          </a:prstGeom>
          <a:ln>
            <a:solidFill>
              <a:srgbClr val="FF3338"/>
            </a:solidFill>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48991"/>
            <a:ext cx="12192000" cy="5560017"/>
          </a:xfrm>
          <a:prstGeom prst="rect">
            <a:avLst/>
          </a:prstGeom>
        </p:spPr>
      </p:pic>
      <p:sp>
        <p:nvSpPr>
          <p:cNvPr id="4" name="文本框 3"/>
          <p:cNvSpPr txBox="1"/>
          <p:nvPr/>
        </p:nvSpPr>
        <p:spPr>
          <a:xfrm>
            <a:off x="0" y="648991"/>
            <a:ext cx="4830618" cy="369332"/>
          </a:xfrm>
          <a:prstGeom prst="rect">
            <a:avLst/>
          </a:prstGeom>
          <a:solidFill>
            <a:schemeClr val="bg1"/>
          </a:solidFill>
        </p:spPr>
        <p:txBody>
          <a:bodyPr wrap="square" rtlCol="0">
            <a:spAutoFit/>
          </a:bodyPr>
          <a:lstStyle/>
          <a:p>
            <a:r>
              <a:rPr lang="zh-CN" altLang="en-US" dirty="0"/>
              <a:t>效应</a:t>
            </a:r>
            <a:r>
              <a:rPr lang="en-US" altLang="zh-CN" dirty="0"/>
              <a:t>1 </a:t>
            </a:r>
            <a:r>
              <a:rPr lang="zh-CN" altLang="en-US" dirty="0"/>
              <a:t>实际情况</a:t>
            </a:r>
            <a:r>
              <a:rPr lang="en-US" altLang="zh-CN" dirty="0"/>
              <a:t>(</a:t>
            </a:r>
            <a:r>
              <a:rPr lang="zh-CN" altLang="en-US" dirty="0"/>
              <a:t>按</a:t>
            </a:r>
            <a:r>
              <a:rPr lang="en-US" altLang="zh-CN" dirty="0"/>
              <a:t>category</a:t>
            </a:r>
            <a:r>
              <a:rPr lang="zh-CN" altLang="en-US" dirty="0"/>
              <a:t>分类</a:t>
            </a:r>
            <a:r>
              <a:rPr lang="en-US" altLang="zh-CN" dirty="0"/>
              <a:t>)</a:t>
            </a:r>
            <a:r>
              <a:rPr lang="zh-CN" altLang="en-US" dirty="0"/>
              <a:t>：</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0945" y="2496450"/>
            <a:ext cx="11610109" cy="2246769"/>
          </a:xfrm>
          <a:prstGeom prst="rect">
            <a:avLst/>
          </a:prstGeom>
          <a:noFill/>
        </p:spPr>
        <p:txBody>
          <a:bodyPr wrap="square" rtlCol="0">
            <a:spAutoFit/>
          </a:bodyPr>
          <a:lstStyle/>
          <a:p>
            <a:r>
              <a:rPr lang="zh-CN" altLang="en-US" sz="2000" dirty="0">
                <a:latin typeface="微软雅黑 Light" panose="020B0502040204020203" pitchFamily="34" charset="-122"/>
                <a:ea typeface="微软雅黑 Light" panose="020B0502040204020203" pitchFamily="34" charset="-122"/>
              </a:rPr>
              <a:t>       本次的项目中，我们主要探究了效应一。在模型的选择上，既要符合参数的实际意义，又要真实地反映参数间的关系，因此需要对相关系数有一定深入的了解和整体概念的剖析。在这里，我很感谢赵教授以及其团队在这一学期中为我们讲述了一系列的课程，让我们对舆论传媒有一定的了解和知识的运用。因此，这次的团队作品是基于我们对于这门课程深入思考的结果，其中的理论知识和依据是基于仍我们现有理解，如有错误或建议，欢迎大家指出。</a:t>
            </a:r>
            <a:endParaRPr lang="en-US" altLang="zh-CN" sz="2000" dirty="0">
              <a:latin typeface="微软雅黑 Light" panose="020B0502040204020203" pitchFamily="34" charset="-122"/>
              <a:ea typeface="微软雅黑 Light" panose="020B0502040204020203" pitchFamily="34" charset="-122"/>
            </a:endParaRPr>
          </a:p>
          <a:p>
            <a:r>
              <a:rPr lang="en-US" altLang="zh-CN" sz="2000" dirty="0">
                <a:latin typeface="微软雅黑 Light" panose="020B0502040204020203" pitchFamily="34" charset="-122"/>
                <a:ea typeface="微软雅黑 Light" panose="020B0502040204020203" pitchFamily="34" charset="-122"/>
              </a:rPr>
              <a:t>       </a:t>
            </a:r>
            <a:endParaRPr lang="en-US" altLang="zh-CN" sz="2000" dirty="0">
              <a:latin typeface="微软雅黑 Light" panose="020B0502040204020203" pitchFamily="34" charset="-122"/>
              <a:ea typeface="微软雅黑 Light" panose="020B0502040204020203" pitchFamily="34" charset="-122"/>
            </a:endParaRPr>
          </a:p>
          <a:p>
            <a:r>
              <a:rPr lang="en-US" altLang="zh-CN" sz="2000" dirty="0">
                <a:latin typeface="微软雅黑 Light" panose="020B0502040204020203" pitchFamily="34" charset="-122"/>
                <a:ea typeface="微软雅黑 Light" panose="020B0502040204020203" pitchFamily="34" charset="-122"/>
              </a:rPr>
              <a:t>       </a:t>
            </a:r>
            <a:r>
              <a:rPr lang="zh-CN" altLang="en-US" sz="2000" dirty="0">
                <a:latin typeface="微软雅黑 Light" panose="020B0502040204020203" pitchFamily="34" charset="-122"/>
                <a:ea typeface="微软雅黑 Light" panose="020B0502040204020203" pitchFamily="34" charset="-122"/>
              </a:rPr>
              <a:t>再次感谢赵老师及其团队，以及各位同窗们！谢谢！</a:t>
            </a:r>
            <a:endParaRPr lang="zh-CN" altLang="en-US" sz="2000" dirty="0">
              <a:latin typeface="微软雅黑 Light" panose="020B0502040204020203" pitchFamily="34" charset="-122"/>
              <a:ea typeface="微软雅黑 Light" panose="020B0502040204020203" pitchFamily="34" charset="-122"/>
            </a:endParaRPr>
          </a:p>
        </p:txBody>
      </p:sp>
      <p:sp>
        <p:nvSpPr>
          <p:cNvPr id="5" name="文本框 4"/>
          <p:cNvSpPr txBox="1"/>
          <p:nvPr/>
        </p:nvSpPr>
        <p:spPr>
          <a:xfrm>
            <a:off x="290945" y="858982"/>
            <a:ext cx="4207164" cy="523220"/>
          </a:xfrm>
          <a:prstGeom prst="rect">
            <a:avLst/>
          </a:prstGeom>
          <a:noFill/>
        </p:spPr>
        <p:txBody>
          <a:bodyPr wrap="square" rtlCol="0">
            <a:spAutoFit/>
          </a:bodyPr>
          <a:lstStyle/>
          <a:p>
            <a:r>
              <a:rPr lang="zh-CN" altLang="en-US" sz="2800" b="1" dirty="0">
                <a:solidFill>
                  <a:schemeClr val="bg1"/>
                </a:solidFill>
              </a:rPr>
              <a:t>思考</a:t>
            </a:r>
            <a:endParaRPr lang="zh-CN" altLang="en-US" sz="2800" b="1"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8662752" y="3167390"/>
            <a:ext cx="2942692" cy="523220"/>
          </a:xfrm>
          <a:prstGeom prst="rect">
            <a:avLst/>
          </a:prstGeom>
        </p:spPr>
        <p:txBody>
          <a:bodyPr wrap="square">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altLang="zh-HK" sz="2800" b="1" dirty="0">
                <a:solidFill>
                  <a:schemeClr val="bg1"/>
                </a:solidFill>
                <a:latin typeface="Arial" panose="020B0604020202020204" pitchFamily="34" charset="0"/>
                <a:ea typeface="Arial" panose="020B0604020202020204" pitchFamily="34" charset="0"/>
                <a:cs typeface="Arial" panose="020B0604020202020204" pitchFamily="34" charset="0"/>
              </a:rPr>
              <a:t>Thank You!</a:t>
            </a:r>
            <a:endParaRPr lang="pt-BR" altLang="zh-HK" sz="2800" b="1"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0945" y="2459504"/>
            <a:ext cx="11610109" cy="1938020"/>
          </a:xfrm>
          <a:prstGeom prst="rect">
            <a:avLst/>
          </a:prstGeom>
          <a:noFill/>
        </p:spPr>
        <p:txBody>
          <a:bodyPr wrap="square" rtlCol="0">
            <a:spAutoFit/>
          </a:bodyPr>
          <a:lstStyle/>
          <a:p>
            <a:r>
              <a:rPr lang="en-US" altLang="zh-CN" sz="2000" dirty="0">
                <a:latin typeface="微软雅黑 Light" panose="020B0502040204020203" pitchFamily="34" charset="-122"/>
                <a:ea typeface="微软雅黑 Light" panose="020B0502040204020203" pitchFamily="34" charset="-122"/>
              </a:rPr>
              <a:t>       </a:t>
            </a:r>
            <a:r>
              <a:rPr lang="zh-CN" altLang="en-US" sz="2000" dirty="0">
                <a:latin typeface="微软雅黑 Light" panose="020B0502040204020203" pitchFamily="34" charset="-122"/>
                <a:ea typeface="微软雅黑 Light" panose="020B0502040204020203" pitchFamily="34" charset="-122"/>
              </a:rPr>
              <a:t>今日头条是一个通用信息平台，致力于连接人与信息，让优质丰富的信息得到高效精准的分发，帮助用户看见更大的世界。在我们日常使用新兴媒体的过程中，我们常常使用点读、评论、转发来浏览和获取数据新闻，通过点赞、点踩来与新闻形成互动，表达自己对于舆论的态度。新媒体让每一个阅读者都参与进新闻，每个人都是新闻风向的一部分，点赞、点踩的趋势正代表着舆情的发展方向。通过分析“今日头条”中的数据，我们小组选择了新闻的点赞与点踩进行深度的挖掘，利用</a:t>
            </a:r>
            <a:r>
              <a:rPr lang="en-US" altLang="zh-CN" sz="2000" dirty="0" err="1">
                <a:latin typeface="微软雅黑 Light" panose="020B0502040204020203" pitchFamily="34" charset="-122"/>
                <a:ea typeface="微软雅黑 Light" panose="020B0502040204020203" pitchFamily="34" charset="-122"/>
              </a:rPr>
              <a:t>spss</a:t>
            </a:r>
            <a:r>
              <a:rPr lang="zh-CN" altLang="en-US" sz="2000" dirty="0">
                <a:latin typeface="微软雅黑 Light" panose="020B0502040204020203" pitchFamily="34" charset="-122"/>
                <a:ea typeface="微软雅黑 Light" panose="020B0502040204020203" pitchFamily="34" charset="-122"/>
              </a:rPr>
              <a:t>、</a:t>
            </a:r>
            <a:r>
              <a:rPr lang="en-US" altLang="zh-CN" sz="2000" dirty="0">
                <a:latin typeface="微软雅黑 Light" panose="020B0502040204020203" pitchFamily="34" charset="-122"/>
                <a:ea typeface="微软雅黑 Light" panose="020B0502040204020203" pitchFamily="34" charset="-122"/>
              </a:rPr>
              <a:t>excel</a:t>
            </a:r>
            <a:r>
              <a:rPr lang="zh-CN" altLang="en-US" sz="2000" dirty="0">
                <a:latin typeface="微软雅黑 Light" panose="020B0502040204020203" pitchFamily="34" charset="-122"/>
                <a:ea typeface="微软雅黑 Light" panose="020B0502040204020203" pitchFamily="34" charset="-122"/>
              </a:rPr>
              <a:t>、等工具，进行了社会行为的分析。</a:t>
            </a:r>
            <a:endParaRPr lang="zh-CN" altLang="en-US" sz="2000" dirty="0">
              <a:latin typeface="微软雅黑 Light" panose="020B0502040204020203" pitchFamily="34" charset="-122"/>
              <a:ea typeface="微软雅黑 Light" panose="020B0502040204020203" pitchFamily="34" charset="-122"/>
            </a:endParaRPr>
          </a:p>
        </p:txBody>
      </p:sp>
      <p:sp>
        <p:nvSpPr>
          <p:cNvPr id="5" name="文本框 4"/>
          <p:cNvSpPr txBox="1"/>
          <p:nvPr/>
        </p:nvSpPr>
        <p:spPr>
          <a:xfrm>
            <a:off x="290945" y="858982"/>
            <a:ext cx="4207164" cy="523220"/>
          </a:xfrm>
          <a:prstGeom prst="rect">
            <a:avLst/>
          </a:prstGeom>
          <a:noFill/>
        </p:spPr>
        <p:txBody>
          <a:bodyPr wrap="square" rtlCol="0">
            <a:spAutoFit/>
          </a:bodyPr>
          <a:lstStyle/>
          <a:p>
            <a:r>
              <a:rPr lang="zh-CN" altLang="en-US" sz="2800" b="1" dirty="0">
                <a:solidFill>
                  <a:schemeClr val="bg1"/>
                </a:solidFill>
              </a:rPr>
              <a:t>研究内容</a:t>
            </a:r>
            <a:endParaRPr lang="zh-CN" altLang="en-US" sz="28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0945" y="1886850"/>
            <a:ext cx="11610109" cy="1938992"/>
          </a:xfrm>
          <a:prstGeom prst="rect">
            <a:avLst/>
          </a:prstGeom>
          <a:noFill/>
        </p:spPr>
        <p:txBody>
          <a:bodyPr wrap="square" rtlCol="0">
            <a:spAutoFit/>
          </a:bodyPr>
          <a:lstStyle/>
          <a:p>
            <a:r>
              <a:rPr lang="zh-CN" altLang="en-US" sz="2000" dirty="0">
                <a:latin typeface="微软雅黑 Light" panose="020B0502040204020203" pitchFamily="34" charset="-122"/>
                <a:ea typeface="微软雅黑 Light" panose="020B0502040204020203" pitchFamily="34" charset="-122"/>
              </a:rPr>
              <a:t>       点赞与点踩，是两个相反的明确态度。“赞踩”毫不夸张地说是移动互联网和社交媒体时代最热门的交互方式。“点赞”可以快速简单地赞同发布的新闻内容，帮助人们在社交媒体上的交流变得频繁亲密，同时媒体与用户为了赢得更多的“赞”，发布的内容精挑细选提高了平台内容的优质性。“踩”按钮作为表达负面态度的简便方式，帮助用户自行筛选偏好的内容。“点踩”按钮也可以帮助平台方收集数据，深入了解用户对什么样的讨论感兴趣，哪种新闻，什么样的表达方式能够吸引浏览者的眼球，这也可以帮助平台方更好地了解置顶评论以及被“踩”评论的调性和内容，从而让媒体们更好地促进“有意义的”互动。</a:t>
            </a:r>
            <a:endParaRPr lang="zh-CN" altLang="en-US" sz="2000" dirty="0">
              <a:latin typeface="微软雅黑 Light" panose="020B0502040204020203" pitchFamily="34" charset="-122"/>
              <a:ea typeface="微软雅黑 Light" panose="020B0502040204020203" pitchFamily="34" charset="-122"/>
            </a:endParaRPr>
          </a:p>
        </p:txBody>
      </p:sp>
      <p:sp>
        <p:nvSpPr>
          <p:cNvPr id="5" name="文本框 4"/>
          <p:cNvSpPr txBox="1"/>
          <p:nvPr/>
        </p:nvSpPr>
        <p:spPr>
          <a:xfrm>
            <a:off x="290945" y="858982"/>
            <a:ext cx="4207164" cy="523220"/>
          </a:xfrm>
          <a:prstGeom prst="rect">
            <a:avLst/>
          </a:prstGeom>
          <a:noFill/>
        </p:spPr>
        <p:txBody>
          <a:bodyPr wrap="square" rtlCol="0">
            <a:spAutoFit/>
          </a:bodyPr>
          <a:lstStyle/>
          <a:p>
            <a:r>
              <a:rPr lang="zh-CN" altLang="en-US" sz="2800" b="1" dirty="0">
                <a:solidFill>
                  <a:schemeClr val="bg1"/>
                </a:solidFill>
              </a:rPr>
              <a:t>研究内容</a:t>
            </a:r>
            <a:endParaRPr lang="zh-CN" altLang="en-US" sz="2800" b="1" dirty="0">
              <a:solidFill>
                <a:schemeClr val="bg1"/>
              </a:solidFill>
            </a:endParaRPr>
          </a:p>
        </p:txBody>
      </p:sp>
      <p:pic>
        <p:nvPicPr>
          <p:cNvPr id="3" name="图片 2" descr="图示&#10;&#10;描述已自动生成"/>
          <p:cNvPicPr>
            <a:picLocks noChangeAspect="1"/>
          </p:cNvPicPr>
          <p:nvPr/>
        </p:nvPicPr>
        <p:blipFill>
          <a:blip r:embed="rId1"/>
          <a:stretch>
            <a:fillRect/>
          </a:stretch>
        </p:blipFill>
        <p:spPr>
          <a:xfrm>
            <a:off x="3549570" y="3825842"/>
            <a:ext cx="5277587" cy="2876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0945" y="2568840"/>
            <a:ext cx="11610109" cy="1322070"/>
          </a:xfrm>
          <a:prstGeom prst="rect">
            <a:avLst/>
          </a:prstGeom>
          <a:noFill/>
        </p:spPr>
        <p:txBody>
          <a:bodyPr wrap="square" rtlCol="0">
            <a:spAutoFit/>
          </a:bodyPr>
          <a:lstStyle/>
          <a:p>
            <a:r>
              <a:rPr lang="zh-CN" altLang="en-US" sz="2000" dirty="0">
                <a:latin typeface="微软雅黑 Light" panose="020B0502040204020203" pitchFamily="34" charset="-122"/>
                <a:ea typeface="微软雅黑 Light" panose="020B0502040204020203" pitchFamily="34" charset="-122"/>
              </a:rPr>
              <a:t>       改进后的</a:t>
            </a:r>
            <a:r>
              <a:rPr lang="en-US" altLang="zh-CN" sz="2000" dirty="0">
                <a:latin typeface="微软雅黑 Light" panose="020B0502040204020203" pitchFamily="34" charset="-122"/>
                <a:ea typeface="微软雅黑 Light" panose="020B0502040204020203" pitchFamily="34" charset="-122"/>
              </a:rPr>
              <a:t>3V</a:t>
            </a:r>
            <a:r>
              <a:rPr lang="zh-CN" altLang="en-US" sz="2000" dirty="0">
                <a:latin typeface="微软雅黑 Light" panose="020B0502040204020203" pitchFamily="34" charset="-122"/>
                <a:ea typeface="微软雅黑 Light" panose="020B0502040204020203" pitchFamily="34" charset="-122"/>
              </a:rPr>
              <a:t>变量</a:t>
            </a:r>
            <a:r>
              <a:rPr lang="zh-CN" altLang="en-US" sz="2000" dirty="0">
                <a:latin typeface="微软雅黑 Light" panose="020B0502040204020203" pitchFamily="34" charset="-122"/>
                <a:ea typeface="微软雅黑 Light" panose="020B0502040204020203" pitchFamily="34" charset="-122"/>
              </a:rPr>
              <a:t>如下：</a:t>
            </a:r>
            <a:endParaRPr lang="zh-CN" altLang="en-US" sz="2000" dirty="0">
              <a:latin typeface="微软雅黑 Light" panose="020B0502040204020203" pitchFamily="34" charset="-122"/>
              <a:ea typeface="微软雅黑 Light" panose="020B0502040204020203" pitchFamily="34" charset="-122"/>
            </a:endParaRPr>
          </a:p>
          <a:p>
            <a:r>
              <a:rPr lang="en-US" altLang="zh-CN" sz="2000" dirty="0">
                <a:latin typeface="微软雅黑 Light" panose="020B0502040204020203" pitchFamily="34" charset="-122"/>
                <a:ea typeface="微软雅黑 Light" panose="020B0502040204020203" pitchFamily="34" charset="-122"/>
              </a:rPr>
              <a:t>	</a:t>
            </a:r>
            <a:r>
              <a:rPr lang="zh-CN" altLang="en-US" sz="2000" dirty="0">
                <a:latin typeface="微软雅黑 Light" panose="020B0502040204020203" pitchFamily="34" charset="-122"/>
                <a:ea typeface="微软雅黑 Light" panose="020B0502040204020203" pitchFamily="34" charset="-122"/>
              </a:rPr>
              <a:t>绝对方向</a:t>
            </a:r>
            <a:r>
              <a:rPr lang="en-US" altLang="zh-CN" sz="2000" dirty="0">
                <a:latin typeface="微软雅黑 Light" panose="020B0502040204020203" pitchFamily="34" charset="-122"/>
                <a:ea typeface="微软雅黑 Light" panose="020B0502040204020203" pitchFamily="34" charset="-122"/>
              </a:rPr>
              <a:t>Valence = | (digg-bury) / (digg+bury+0.0000001) |</a:t>
            </a:r>
            <a:endParaRPr lang="en-US" altLang="zh-CN" sz="2000" dirty="0">
              <a:latin typeface="微软雅黑 Light" panose="020B0502040204020203" pitchFamily="34" charset="-122"/>
              <a:ea typeface="微软雅黑 Light" panose="020B0502040204020203" pitchFamily="34" charset="-122"/>
            </a:endParaRPr>
          </a:p>
          <a:p>
            <a:r>
              <a:rPr lang="en-US" altLang="zh-CN" sz="2000" dirty="0">
                <a:latin typeface="微软雅黑 Light" panose="020B0502040204020203" pitchFamily="34" charset="-122"/>
                <a:ea typeface="微软雅黑 Light" panose="020B0502040204020203" pitchFamily="34" charset="-122"/>
              </a:rPr>
              <a:t>	</a:t>
            </a:r>
            <a:r>
              <a:rPr lang="zh-CN" altLang="en-US" sz="2000" dirty="0">
                <a:latin typeface="微软雅黑 Light" panose="020B0502040204020203" pitchFamily="34" charset="-122"/>
                <a:ea typeface="微软雅黑 Light" panose="020B0502040204020203" pitchFamily="34" charset="-122"/>
              </a:rPr>
              <a:t>强度</a:t>
            </a:r>
            <a:r>
              <a:rPr lang="en-US" altLang="zh-CN" sz="2000" dirty="0">
                <a:latin typeface="微软雅黑 Light" panose="020B0502040204020203" pitchFamily="34" charset="-122"/>
                <a:ea typeface="微软雅黑 Light" panose="020B0502040204020203" pitchFamily="34" charset="-122"/>
              </a:rPr>
              <a:t>Volume = digg + bury</a:t>
            </a:r>
            <a:endParaRPr lang="en-US" altLang="zh-CN" sz="2000" dirty="0">
              <a:latin typeface="微软雅黑 Light" panose="020B0502040204020203" pitchFamily="34" charset="-122"/>
              <a:ea typeface="微软雅黑 Light" panose="020B0502040204020203" pitchFamily="34" charset="-122"/>
            </a:endParaRPr>
          </a:p>
          <a:p>
            <a:r>
              <a:rPr lang="en-US" altLang="zh-CN" sz="2000" dirty="0">
                <a:latin typeface="微软雅黑 Light" panose="020B0502040204020203" pitchFamily="34" charset="-122"/>
                <a:ea typeface="微软雅黑 Light" panose="020B0502040204020203" pitchFamily="34" charset="-122"/>
              </a:rPr>
              <a:t>	</a:t>
            </a:r>
            <a:r>
              <a:rPr lang="zh-CN" altLang="en-US" sz="2000" dirty="0">
                <a:latin typeface="微软雅黑 Light" panose="020B0502040204020203" pitchFamily="34" charset="-122"/>
                <a:ea typeface="微软雅黑 Light" panose="020B0502040204020203" pitchFamily="34" charset="-122"/>
              </a:rPr>
              <a:t>绝对向量</a:t>
            </a:r>
            <a:r>
              <a:rPr lang="en-US" altLang="zh-CN" sz="2000" dirty="0">
                <a:latin typeface="微软雅黑 Light" panose="020B0502040204020203" pitchFamily="34" charset="-122"/>
                <a:ea typeface="微软雅黑 Light" panose="020B0502040204020203" pitchFamily="34" charset="-122"/>
              </a:rPr>
              <a:t>Vector = | digg - bury |</a:t>
            </a:r>
            <a:endParaRPr lang="en-US" altLang="zh-CN" sz="2000" dirty="0">
              <a:latin typeface="微软雅黑 Light" panose="020B0502040204020203" pitchFamily="34" charset="-122"/>
              <a:ea typeface="微软雅黑 Light" panose="020B0502040204020203" pitchFamily="34" charset="-122"/>
            </a:endParaRPr>
          </a:p>
        </p:txBody>
      </p:sp>
      <p:sp>
        <p:nvSpPr>
          <p:cNvPr id="5" name="文本框 4"/>
          <p:cNvSpPr txBox="1"/>
          <p:nvPr/>
        </p:nvSpPr>
        <p:spPr>
          <a:xfrm>
            <a:off x="290945" y="858982"/>
            <a:ext cx="4207164" cy="523220"/>
          </a:xfrm>
          <a:prstGeom prst="rect">
            <a:avLst/>
          </a:prstGeom>
          <a:noFill/>
        </p:spPr>
        <p:txBody>
          <a:bodyPr wrap="square" rtlCol="0">
            <a:spAutoFit/>
          </a:bodyPr>
          <a:lstStyle/>
          <a:p>
            <a:r>
              <a:rPr lang="zh-CN" altLang="en-US" sz="2800" b="1" dirty="0">
                <a:solidFill>
                  <a:schemeClr val="bg1"/>
                </a:solidFill>
              </a:rPr>
              <a:t>研究内容</a:t>
            </a:r>
            <a:endParaRPr lang="zh-CN" altLang="en-US" sz="2800" b="1"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矩形: 圆角 2"/>
          <p:cNvSpPr/>
          <p:nvPr/>
        </p:nvSpPr>
        <p:spPr>
          <a:xfrm>
            <a:off x="1330035" y="2874817"/>
            <a:ext cx="1182255" cy="350981"/>
          </a:xfrm>
          <a:prstGeom prst="roundRect">
            <a:avLst/>
          </a:prstGeom>
          <a:solidFill>
            <a:srgbClr val="005E9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Go Detail</a:t>
            </a:r>
            <a:endParaRPr lang="zh-CN" altLang="en-US" dirty="0"/>
          </a:p>
        </p:txBody>
      </p:sp>
      <p:sp>
        <p:nvSpPr>
          <p:cNvPr id="4" name="矩形: 圆角 3"/>
          <p:cNvSpPr/>
          <p:nvPr/>
        </p:nvSpPr>
        <p:spPr>
          <a:xfrm>
            <a:off x="9263544" y="2851727"/>
            <a:ext cx="2070000" cy="360000"/>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Vector(</a:t>
            </a:r>
            <a:r>
              <a:rPr lang="zh-CN" altLang="en-US" dirty="0"/>
              <a:t>绝对向量</a:t>
            </a:r>
            <a:r>
              <a:rPr lang="en-US" altLang="zh-CN" dirty="0"/>
              <a:t>)</a:t>
            </a:r>
            <a:endParaRPr lang="zh-CN" altLang="en-US" dirty="0"/>
          </a:p>
        </p:txBody>
      </p:sp>
      <p:sp>
        <p:nvSpPr>
          <p:cNvPr id="5" name="矩形: 圆角 4"/>
          <p:cNvSpPr/>
          <p:nvPr/>
        </p:nvSpPr>
        <p:spPr>
          <a:xfrm>
            <a:off x="5061526" y="896035"/>
            <a:ext cx="2068947" cy="360000"/>
          </a:xfrm>
          <a:prstGeom prst="roundRect">
            <a:avLst/>
          </a:prstGeom>
          <a:solidFill>
            <a:srgbClr val="00AA9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Valence(</a:t>
            </a:r>
            <a:r>
              <a:rPr lang="zh-CN" altLang="en-US" dirty="0"/>
              <a:t>绝对方向</a:t>
            </a:r>
            <a:r>
              <a:rPr lang="en-US" altLang="zh-CN" dirty="0"/>
              <a:t>)</a:t>
            </a:r>
            <a:endParaRPr lang="zh-CN" altLang="en-US" dirty="0"/>
          </a:p>
        </p:txBody>
      </p:sp>
      <p:sp>
        <p:nvSpPr>
          <p:cNvPr id="6" name="矩形: 圆角 5"/>
          <p:cNvSpPr/>
          <p:nvPr/>
        </p:nvSpPr>
        <p:spPr>
          <a:xfrm>
            <a:off x="5061526" y="4802691"/>
            <a:ext cx="2070000" cy="360000"/>
          </a:xfrm>
          <a:prstGeom prst="roundRect">
            <a:avLst/>
          </a:prstGeom>
          <a:solidFill>
            <a:srgbClr val="FF33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Volume</a:t>
            </a:r>
            <a:r>
              <a:rPr lang="en-US" altLang="zh-CN" dirty="0"/>
              <a:t>(</a:t>
            </a:r>
            <a:r>
              <a:rPr lang="zh-CN" altLang="en-US" dirty="0"/>
              <a:t>强度</a:t>
            </a:r>
            <a:r>
              <a:rPr lang="en-US" altLang="zh-CN" dirty="0"/>
              <a:t>)</a:t>
            </a:r>
            <a:endParaRPr lang="zh-CN" altLang="en-US" dirty="0"/>
          </a:p>
        </p:txBody>
      </p:sp>
      <p:sp>
        <p:nvSpPr>
          <p:cNvPr id="12" name="箭头: 右 11"/>
          <p:cNvSpPr/>
          <p:nvPr/>
        </p:nvSpPr>
        <p:spPr>
          <a:xfrm rot="19445987">
            <a:off x="2561865" y="1993576"/>
            <a:ext cx="2558473" cy="138545"/>
          </a:xfrm>
          <a:prstGeom prst="rightArrow">
            <a:avLst/>
          </a:prstGeom>
          <a:solidFill>
            <a:srgbClr val="005E9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p:cNvSpPr/>
          <p:nvPr/>
        </p:nvSpPr>
        <p:spPr>
          <a:xfrm rot="2022797">
            <a:off x="2537849" y="3980717"/>
            <a:ext cx="2558473" cy="138545"/>
          </a:xfrm>
          <a:prstGeom prst="rightArrow">
            <a:avLst/>
          </a:prstGeom>
          <a:solidFill>
            <a:srgbClr val="FF33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p:cNvSpPr/>
          <p:nvPr/>
        </p:nvSpPr>
        <p:spPr>
          <a:xfrm rot="2156879">
            <a:off x="7091988" y="1919108"/>
            <a:ext cx="2353613" cy="143311"/>
          </a:xfrm>
          <a:prstGeom prst="rightArrow">
            <a:avLst/>
          </a:prstGeom>
          <a:solidFill>
            <a:srgbClr val="00AA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p:cNvSpPr/>
          <p:nvPr/>
        </p:nvSpPr>
        <p:spPr>
          <a:xfrm rot="19520216">
            <a:off x="7051650" y="3988285"/>
            <a:ext cx="2419072" cy="141165"/>
          </a:xfrm>
          <a:prstGeom prst="rightArrow">
            <a:avLst/>
          </a:prstGeom>
          <a:solidFill>
            <a:srgbClr val="FF33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左弧形 20"/>
          <p:cNvSpPr/>
          <p:nvPr/>
        </p:nvSpPr>
        <p:spPr>
          <a:xfrm rot="996495">
            <a:off x="4939998" y="1264602"/>
            <a:ext cx="513822" cy="2075652"/>
          </a:xfrm>
          <a:prstGeom prst="curvedRightArrow">
            <a:avLst/>
          </a:prstGeom>
          <a:noFill/>
          <a:ln>
            <a:solidFill>
              <a:srgbClr val="00AA9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箭头: 右弧形 22"/>
          <p:cNvSpPr/>
          <p:nvPr/>
        </p:nvSpPr>
        <p:spPr>
          <a:xfrm rot="16983750">
            <a:off x="3631187" y="2104844"/>
            <a:ext cx="541746" cy="1975244"/>
          </a:xfrm>
          <a:prstGeom prst="curvedLeftArrow">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rot="20327081">
            <a:off x="4606150" y="3508556"/>
            <a:ext cx="842256" cy="330433"/>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4</a:t>
            </a:r>
            <a:endParaRPr lang="zh-CN" altLang="en-US" dirty="0">
              <a:latin typeface="Algerian" panose="04020705040A02060702" pitchFamily="82" charset="0"/>
            </a:endParaRPr>
          </a:p>
        </p:txBody>
      </p:sp>
      <p:sp>
        <p:nvSpPr>
          <p:cNvPr id="25" name="箭头: 上 24"/>
          <p:cNvSpPr/>
          <p:nvPr/>
        </p:nvSpPr>
        <p:spPr>
          <a:xfrm rot="9364559">
            <a:off x="5219224" y="3867365"/>
            <a:ext cx="151588" cy="777658"/>
          </a:xfrm>
          <a:prstGeom prst="upArrow">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19706827">
            <a:off x="3143968" y="1678368"/>
            <a:ext cx="842256" cy="33043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1</a:t>
            </a:r>
            <a:endParaRPr lang="zh-CN" altLang="en-US" dirty="0">
              <a:latin typeface="Algerian" panose="04020705040A02060702" pitchFamily="82" charset="0"/>
            </a:endParaRPr>
          </a:p>
        </p:txBody>
      </p:sp>
      <p:sp>
        <p:nvSpPr>
          <p:cNvPr id="27" name="椭圆 26"/>
          <p:cNvSpPr/>
          <p:nvPr/>
        </p:nvSpPr>
        <p:spPr>
          <a:xfrm rot="1885754">
            <a:off x="2974480" y="4074777"/>
            <a:ext cx="842256" cy="330433"/>
          </a:xfrm>
          <a:prstGeom prst="ellipse">
            <a:avLst/>
          </a:prstGeom>
          <a:solidFill>
            <a:srgbClr val="FF33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2</a:t>
            </a:r>
            <a:endParaRPr lang="zh-CN" altLang="en-US" dirty="0">
              <a:latin typeface="Algerian" panose="04020705040A02060702" pitchFamily="82" charset="0"/>
            </a:endParaRPr>
          </a:p>
        </p:txBody>
      </p:sp>
      <p:sp>
        <p:nvSpPr>
          <p:cNvPr id="29" name="箭头: 右 28"/>
          <p:cNvSpPr/>
          <p:nvPr/>
        </p:nvSpPr>
        <p:spPr>
          <a:xfrm>
            <a:off x="3066473" y="2994044"/>
            <a:ext cx="5977585" cy="121627"/>
          </a:xfrm>
          <a:prstGeom prst="rightArrow">
            <a:avLst/>
          </a:prstGeom>
          <a:solidFill>
            <a:srgbClr val="005E9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p:cNvSpPr/>
          <p:nvPr/>
        </p:nvSpPr>
        <p:spPr>
          <a:xfrm rot="5400000">
            <a:off x="4579837" y="2911762"/>
            <a:ext cx="3032324" cy="138545"/>
          </a:xfrm>
          <a:prstGeom prst="rightArrow">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674871" y="1913322"/>
            <a:ext cx="842256" cy="330433"/>
          </a:xfrm>
          <a:prstGeom prst="ellipse">
            <a:avLst/>
          </a:prstGeom>
          <a:solidFill>
            <a:schemeClr val="accent6">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3</a:t>
            </a:r>
            <a:endParaRPr lang="zh-CN" altLang="en-US" dirty="0">
              <a:latin typeface="Algerian" panose="04020705040A02060702" pitchFamily="82" charset="0"/>
            </a:endParaRPr>
          </a:p>
        </p:txBody>
      </p:sp>
      <p:sp>
        <p:nvSpPr>
          <p:cNvPr id="30" name="椭圆 29"/>
          <p:cNvSpPr/>
          <p:nvPr/>
        </p:nvSpPr>
        <p:spPr>
          <a:xfrm>
            <a:off x="9877416" y="2440168"/>
            <a:ext cx="842256" cy="330433"/>
          </a:xfrm>
          <a:prstGeom prst="ellipse">
            <a:avLst/>
          </a:prstGeom>
          <a:solidFill>
            <a:srgbClr val="FFDB4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5</a:t>
            </a:r>
            <a:endParaRPr lang="zh-CN" altLang="en-US" dirty="0">
              <a:latin typeface="Algerian" panose="04020705040A020607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up)">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000" fill="hold"/>
                                        <p:tgtEl>
                                          <p:spTgt spid="21"/>
                                        </p:tgtEl>
                                        <p:attrNameLst>
                                          <p:attrName>ppt_w</p:attrName>
                                        </p:attrNameLst>
                                      </p:cBhvr>
                                      <p:tavLst>
                                        <p:tav tm="0">
                                          <p:val>
                                            <p:fltVal val="0"/>
                                          </p:val>
                                        </p:tav>
                                        <p:tav tm="100000">
                                          <p:val>
                                            <p:strVal val="#ppt_w"/>
                                          </p:val>
                                        </p:tav>
                                      </p:tavLst>
                                    </p:anim>
                                    <p:anim calcmode="lin" valueType="num">
                                      <p:cBhvr>
                                        <p:cTn id="32" dur="1000" fill="hold"/>
                                        <p:tgtEl>
                                          <p:spTgt spid="21"/>
                                        </p:tgtEl>
                                        <p:attrNameLst>
                                          <p:attrName>ppt_h</p:attrName>
                                        </p:attrNameLst>
                                      </p:cBhvr>
                                      <p:tavLst>
                                        <p:tav tm="0">
                                          <p:val>
                                            <p:fltVal val="0"/>
                                          </p:val>
                                        </p:tav>
                                        <p:tav tm="100000">
                                          <p:val>
                                            <p:strVal val="#ppt_h"/>
                                          </p:val>
                                        </p:tav>
                                      </p:tavLst>
                                    </p:anim>
                                    <p:anim calcmode="lin" valueType="num">
                                      <p:cBhvr>
                                        <p:cTn id="33" dur="1000" fill="hold"/>
                                        <p:tgtEl>
                                          <p:spTgt spid="21"/>
                                        </p:tgtEl>
                                        <p:attrNameLst>
                                          <p:attrName>style.rotation</p:attrName>
                                        </p:attrNameLst>
                                      </p:cBhvr>
                                      <p:tavLst>
                                        <p:tav tm="0">
                                          <p:val>
                                            <p:fltVal val="90"/>
                                          </p:val>
                                        </p:tav>
                                        <p:tav tm="100000">
                                          <p:val>
                                            <p:fltVal val="0"/>
                                          </p:val>
                                        </p:tav>
                                      </p:tavLst>
                                    </p:anim>
                                    <p:animEffect transition="in" filter="fade">
                                      <p:cBhvr>
                                        <p:cTn id="34" dur="1000"/>
                                        <p:tgtEl>
                                          <p:spTgt spid="21"/>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1000" fill="hold"/>
                                        <p:tgtEl>
                                          <p:spTgt spid="23"/>
                                        </p:tgtEl>
                                        <p:attrNameLst>
                                          <p:attrName>ppt_w</p:attrName>
                                        </p:attrNameLst>
                                      </p:cBhvr>
                                      <p:tavLst>
                                        <p:tav tm="0">
                                          <p:val>
                                            <p:fltVal val="0"/>
                                          </p:val>
                                        </p:tav>
                                        <p:tav tm="100000">
                                          <p:val>
                                            <p:strVal val="#ppt_w"/>
                                          </p:val>
                                        </p:tav>
                                      </p:tavLst>
                                    </p:anim>
                                    <p:anim calcmode="lin" valueType="num">
                                      <p:cBhvr>
                                        <p:cTn id="38" dur="1000" fill="hold"/>
                                        <p:tgtEl>
                                          <p:spTgt spid="23"/>
                                        </p:tgtEl>
                                        <p:attrNameLst>
                                          <p:attrName>ppt_h</p:attrName>
                                        </p:attrNameLst>
                                      </p:cBhvr>
                                      <p:tavLst>
                                        <p:tav tm="0">
                                          <p:val>
                                            <p:fltVal val="0"/>
                                          </p:val>
                                        </p:tav>
                                        <p:tav tm="100000">
                                          <p:val>
                                            <p:strVal val="#ppt_h"/>
                                          </p:val>
                                        </p:tav>
                                      </p:tavLst>
                                    </p:anim>
                                    <p:anim calcmode="lin" valueType="num">
                                      <p:cBhvr>
                                        <p:cTn id="39" dur="1000" fill="hold"/>
                                        <p:tgtEl>
                                          <p:spTgt spid="23"/>
                                        </p:tgtEl>
                                        <p:attrNameLst>
                                          <p:attrName>style.rotation</p:attrName>
                                        </p:attrNameLst>
                                      </p:cBhvr>
                                      <p:tavLst>
                                        <p:tav tm="0">
                                          <p:val>
                                            <p:fltVal val="90"/>
                                          </p:val>
                                        </p:tav>
                                        <p:tav tm="100000">
                                          <p:val>
                                            <p:fltVal val="0"/>
                                          </p:val>
                                        </p:tav>
                                      </p:tavLst>
                                    </p:anim>
                                    <p:animEffect transition="in" filter="fade">
                                      <p:cBhvr>
                                        <p:cTn id="40" dur="1000"/>
                                        <p:tgtEl>
                                          <p:spTgt spid="23"/>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1000" fill="hold"/>
                                        <p:tgtEl>
                                          <p:spTgt spid="24"/>
                                        </p:tgtEl>
                                        <p:attrNameLst>
                                          <p:attrName>ppt_w</p:attrName>
                                        </p:attrNameLst>
                                      </p:cBhvr>
                                      <p:tavLst>
                                        <p:tav tm="0">
                                          <p:val>
                                            <p:fltVal val="0"/>
                                          </p:val>
                                        </p:tav>
                                        <p:tav tm="100000">
                                          <p:val>
                                            <p:strVal val="#ppt_w"/>
                                          </p:val>
                                        </p:tav>
                                      </p:tavLst>
                                    </p:anim>
                                    <p:anim calcmode="lin" valueType="num">
                                      <p:cBhvr>
                                        <p:cTn id="44" dur="1000" fill="hold"/>
                                        <p:tgtEl>
                                          <p:spTgt spid="24"/>
                                        </p:tgtEl>
                                        <p:attrNameLst>
                                          <p:attrName>ppt_h</p:attrName>
                                        </p:attrNameLst>
                                      </p:cBhvr>
                                      <p:tavLst>
                                        <p:tav tm="0">
                                          <p:val>
                                            <p:fltVal val="0"/>
                                          </p:val>
                                        </p:tav>
                                        <p:tav tm="100000">
                                          <p:val>
                                            <p:strVal val="#ppt_h"/>
                                          </p:val>
                                        </p:tav>
                                      </p:tavLst>
                                    </p:anim>
                                    <p:anim calcmode="lin" valueType="num">
                                      <p:cBhvr>
                                        <p:cTn id="45" dur="1000" fill="hold"/>
                                        <p:tgtEl>
                                          <p:spTgt spid="24"/>
                                        </p:tgtEl>
                                        <p:attrNameLst>
                                          <p:attrName>style.rotation</p:attrName>
                                        </p:attrNameLst>
                                      </p:cBhvr>
                                      <p:tavLst>
                                        <p:tav tm="0">
                                          <p:val>
                                            <p:fltVal val="90"/>
                                          </p:val>
                                        </p:tav>
                                        <p:tav tm="100000">
                                          <p:val>
                                            <p:fltVal val="0"/>
                                          </p:val>
                                        </p:tav>
                                      </p:tavLst>
                                    </p:anim>
                                    <p:animEffect transition="in" filter="fade">
                                      <p:cBhvr>
                                        <p:cTn id="46" dur="1000"/>
                                        <p:tgtEl>
                                          <p:spTgt spid="24"/>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p:cTn id="49" dur="1000" fill="hold"/>
                                        <p:tgtEl>
                                          <p:spTgt spid="25"/>
                                        </p:tgtEl>
                                        <p:attrNameLst>
                                          <p:attrName>ppt_w</p:attrName>
                                        </p:attrNameLst>
                                      </p:cBhvr>
                                      <p:tavLst>
                                        <p:tav tm="0">
                                          <p:val>
                                            <p:fltVal val="0"/>
                                          </p:val>
                                        </p:tav>
                                        <p:tav tm="100000">
                                          <p:val>
                                            <p:strVal val="#ppt_w"/>
                                          </p:val>
                                        </p:tav>
                                      </p:tavLst>
                                    </p:anim>
                                    <p:anim calcmode="lin" valueType="num">
                                      <p:cBhvr>
                                        <p:cTn id="50" dur="1000" fill="hold"/>
                                        <p:tgtEl>
                                          <p:spTgt spid="25"/>
                                        </p:tgtEl>
                                        <p:attrNameLst>
                                          <p:attrName>ppt_h</p:attrName>
                                        </p:attrNameLst>
                                      </p:cBhvr>
                                      <p:tavLst>
                                        <p:tav tm="0">
                                          <p:val>
                                            <p:fltVal val="0"/>
                                          </p:val>
                                        </p:tav>
                                        <p:tav tm="100000">
                                          <p:val>
                                            <p:strVal val="#ppt_h"/>
                                          </p:val>
                                        </p:tav>
                                      </p:tavLst>
                                    </p:anim>
                                    <p:anim calcmode="lin" valueType="num">
                                      <p:cBhvr>
                                        <p:cTn id="51" dur="1000" fill="hold"/>
                                        <p:tgtEl>
                                          <p:spTgt spid="25"/>
                                        </p:tgtEl>
                                        <p:attrNameLst>
                                          <p:attrName>style.rotation</p:attrName>
                                        </p:attrNameLst>
                                      </p:cBhvr>
                                      <p:tavLst>
                                        <p:tav tm="0">
                                          <p:val>
                                            <p:fltVal val="90"/>
                                          </p:val>
                                        </p:tav>
                                        <p:tav tm="100000">
                                          <p:val>
                                            <p:fltVal val="0"/>
                                          </p:val>
                                        </p:tav>
                                      </p:tavLst>
                                    </p:anim>
                                    <p:animEffect transition="in" filter="fade">
                                      <p:cBhvr>
                                        <p:cTn id="52" dur="10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left)">
                                      <p:cBhvr>
                                        <p:cTn id="60" dur="500"/>
                                        <p:tgtEl>
                                          <p:spTgt spid="15"/>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left)">
                                      <p:cBhvr>
                                        <p:cTn id="6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21" grpId="0" animBg="1"/>
      <p:bldP spid="23" grpId="0" animBg="1"/>
      <p:bldP spid="24" grpId="0" animBg="1"/>
      <p:bldP spid="25" grpId="0" animBg="1"/>
      <p:bldP spid="26" grpId="0" animBg="1"/>
      <p:bldP spid="27" grpId="0" animBg="1"/>
      <p:bldP spid="29" grpId="0" animBg="1"/>
      <p:bldP spid="17" grpId="0" animBg="1"/>
      <p:bldP spid="28"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矩形: 圆角 2"/>
          <p:cNvSpPr/>
          <p:nvPr/>
        </p:nvSpPr>
        <p:spPr>
          <a:xfrm>
            <a:off x="1330035" y="2874817"/>
            <a:ext cx="1182255" cy="350981"/>
          </a:xfrm>
          <a:prstGeom prst="roundRect">
            <a:avLst/>
          </a:prstGeom>
          <a:solidFill>
            <a:srgbClr val="005E9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Go Detail</a:t>
            </a:r>
            <a:endParaRPr lang="zh-CN" altLang="en-US" dirty="0"/>
          </a:p>
        </p:txBody>
      </p:sp>
      <p:sp>
        <p:nvSpPr>
          <p:cNvPr id="4" name="矩形: 圆角 3"/>
          <p:cNvSpPr/>
          <p:nvPr/>
        </p:nvSpPr>
        <p:spPr>
          <a:xfrm>
            <a:off x="9263544" y="2851727"/>
            <a:ext cx="2070000" cy="360000"/>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Vector(</a:t>
            </a:r>
            <a:r>
              <a:rPr lang="zh-CN" altLang="en-US" dirty="0"/>
              <a:t>绝对向量</a:t>
            </a:r>
            <a:r>
              <a:rPr lang="en-US" altLang="zh-CN" dirty="0"/>
              <a:t>)</a:t>
            </a:r>
            <a:endParaRPr lang="zh-CN" altLang="en-US" dirty="0"/>
          </a:p>
        </p:txBody>
      </p:sp>
      <p:sp>
        <p:nvSpPr>
          <p:cNvPr id="5" name="矩形: 圆角 4"/>
          <p:cNvSpPr/>
          <p:nvPr/>
        </p:nvSpPr>
        <p:spPr>
          <a:xfrm>
            <a:off x="5061526" y="896035"/>
            <a:ext cx="2068947" cy="360000"/>
          </a:xfrm>
          <a:prstGeom prst="roundRect">
            <a:avLst/>
          </a:prstGeom>
          <a:solidFill>
            <a:srgbClr val="00AA9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Valence(</a:t>
            </a:r>
            <a:r>
              <a:rPr lang="zh-CN" altLang="en-US" dirty="0"/>
              <a:t>绝对方向</a:t>
            </a:r>
            <a:r>
              <a:rPr lang="en-US" altLang="zh-CN" dirty="0"/>
              <a:t>)</a:t>
            </a:r>
            <a:endParaRPr lang="zh-CN" altLang="en-US" dirty="0"/>
          </a:p>
        </p:txBody>
      </p:sp>
      <p:sp>
        <p:nvSpPr>
          <p:cNvPr id="6" name="矩形: 圆角 5"/>
          <p:cNvSpPr/>
          <p:nvPr/>
        </p:nvSpPr>
        <p:spPr>
          <a:xfrm>
            <a:off x="5061526" y="4802691"/>
            <a:ext cx="2070000" cy="360000"/>
          </a:xfrm>
          <a:prstGeom prst="roundRect">
            <a:avLst/>
          </a:prstGeom>
          <a:solidFill>
            <a:srgbClr val="FF33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Volume</a:t>
            </a:r>
            <a:r>
              <a:rPr lang="en-US" altLang="zh-CN" dirty="0"/>
              <a:t>(</a:t>
            </a:r>
            <a:r>
              <a:rPr lang="zh-CN" altLang="en-US" dirty="0"/>
              <a:t>强度</a:t>
            </a:r>
            <a:r>
              <a:rPr lang="en-US" altLang="zh-CN" dirty="0"/>
              <a:t>)</a:t>
            </a:r>
            <a:endParaRPr lang="zh-CN" altLang="en-US" dirty="0"/>
          </a:p>
        </p:txBody>
      </p:sp>
      <p:sp>
        <p:nvSpPr>
          <p:cNvPr id="12" name="箭头: 右 11"/>
          <p:cNvSpPr/>
          <p:nvPr/>
        </p:nvSpPr>
        <p:spPr>
          <a:xfrm rot="19445987">
            <a:off x="2561865" y="1993576"/>
            <a:ext cx="2558473" cy="138545"/>
          </a:xfrm>
          <a:prstGeom prst="rightArrow">
            <a:avLst/>
          </a:prstGeom>
          <a:solidFill>
            <a:srgbClr val="005E9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p:cNvSpPr/>
          <p:nvPr/>
        </p:nvSpPr>
        <p:spPr>
          <a:xfrm rot="2022797">
            <a:off x="2537849" y="3980717"/>
            <a:ext cx="2558473" cy="138545"/>
          </a:xfrm>
          <a:prstGeom prst="rightArrow">
            <a:avLst/>
          </a:prstGeom>
          <a:solidFill>
            <a:srgbClr val="FF33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p:cNvSpPr/>
          <p:nvPr/>
        </p:nvSpPr>
        <p:spPr>
          <a:xfrm rot="2156879">
            <a:off x="7091988" y="1919108"/>
            <a:ext cx="2353613" cy="143311"/>
          </a:xfrm>
          <a:prstGeom prst="rightArrow">
            <a:avLst/>
          </a:prstGeom>
          <a:solidFill>
            <a:srgbClr val="00AA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p:cNvSpPr/>
          <p:nvPr/>
        </p:nvSpPr>
        <p:spPr>
          <a:xfrm rot="19520216">
            <a:off x="7051650" y="3988285"/>
            <a:ext cx="2419072" cy="141165"/>
          </a:xfrm>
          <a:prstGeom prst="rightArrow">
            <a:avLst/>
          </a:prstGeom>
          <a:solidFill>
            <a:srgbClr val="FF33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左弧形 20"/>
          <p:cNvSpPr/>
          <p:nvPr/>
        </p:nvSpPr>
        <p:spPr>
          <a:xfrm rot="996495">
            <a:off x="4939998" y="1264602"/>
            <a:ext cx="513822" cy="2075652"/>
          </a:xfrm>
          <a:prstGeom prst="curvedRightArrow">
            <a:avLst/>
          </a:prstGeom>
          <a:noFill/>
          <a:ln>
            <a:solidFill>
              <a:srgbClr val="00AA9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箭头: 右弧形 22"/>
          <p:cNvSpPr/>
          <p:nvPr/>
        </p:nvSpPr>
        <p:spPr>
          <a:xfrm rot="16983750">
            <a:off x="3631187" y="2104844"/>
            <a:ext cx="541746" cy="1975244"/>
          </a:xfrm>
          <a:prstGeom prst="curvedLeftArrow">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rot="20327081">
            <a:off x="4606150" y="3508556"/>
            <a:ext cx="842256" cy="330433"/>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4</a:t>
            </a:r>
            <a:endParaRPr lang="zh-CN" altLang="en-US" dirty="0">
              <a:latin typeface="Algerian" panose="04020705040A02060702" pitchFamily="82" charset="0"/>
            </a:endParaRPr>
          </a:p>
        </p:txBody>
      </p:sp>
      <p:sp>
        <p:nvSpPr>
          <p:cNvPr id="25" name="箭头: 上 24"/>
          <p:cNvSpPr/>
          <p:nvPr/>
        </p:nvSpPr>
        <p:spPr>
          <a:xfrm rot="9364559">
            <a:off x="5219224" y="3867365"/>
            <a:ext cx="151588" cy="777658"/>
          </a:xfrm>
          <a:prstGeom prst="upArrow">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19706827">
            <a:off x="3143968" y="1678368"/>
            <a:ext cx="842256" cy="33043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1</a:t>
            </a:r>
            <a:endParaRPr lang="zh-CN" altLang="en-US" dirty="0">
              <a:latin typeface="Algerian" panose="04020705040A02060702" pitchFamily="82" charset="0"/>
            </a:endParaRPr>
          </a:p>
        </p:txBody>
      </p:sp>
      <p:sp>
        <p:nvSpPr>
          <p:cNvPr id="27" name="椭圆 26"/>
          <p:cNvSpPr/>
          <p:nvPr/>
        </p:nvSpPr>
        <p:spPr>
          <a:xfrm rot="1885754">
            <a:off x="2974480" y="4074777"/>
            <a:ext cx="842256" cy="330433"/>
          </a:xfrm>
          <a:prstGeom prst="ellipse">
            <a:avLst/>
          </a:prstGeom>
          <a:solidFill>
            <a:srgbClr val="FF33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2</a:t>
            </a:r>
            <a:endParaRPr lang="zh-CN" altLang="en-US" dirty="0">
              <a:latin typeface="Algerian" panose="04020705040A02060702" pitchFamily="82" charset="0"/>
            </a:endParaRPr>
          </a:p>
        </p:txBody>
      </p:sp>
      <p:sp>
        <p:nvSpPr>
          <p:cNvPr id="29" name="箭头: 右 28"/>
          <p:cNvSpPr/>
          <p:nvPr/>
        </p:nvSpPr>
        <p:spPr>
          <a:xfrm>
            <a:off x="3066473" y="2994044"/>
            <a:ext cx="5977585" cy="121627"/>
          </a:xfrm>
          <a:prstGeom prst="rightArrow">
            <a:avLst/>
          </a:prstGeom>
          <a:solidFill>
            <a:srgbClr val="005E9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p:cNvSpPr/>
          <p:nvPr/>
        </p:nvSpPr>
        <p:spPr>
          <a:xfrm rot="5400000">
            <a:off x="4579837" y="2911762"/>
            <a:ext cx="3032324" cy="138545"/>
          </a:xfrm>
          <a:prstGeom prst="rightArrow">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674871" y="1913322"/>
            <a:ext cx="842256" cy="330433"/>
          </a:xfrm>
          <a:prstGeom prst="ellipse">
            <a:avLst/>
          </a:prstGeom>
          <a:solidFill>
            <a:schemeClr val="accent6">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3</a:t>
            </a:r>
            <a:endParaRPr lang="zh-CN" altLang="en-US" dirty="0">
              <a:latin typeface="Algerian" panose="04020705040A02060702" pitchFamily="82" charset="0"/>
            </a:endParaRPr>
          </a:p>
        </p:txBody>
      </p:sp>
      <p:sp>
        <p:nvSpPr>
          <p:cNvPr id="30" name="椭圆 29"/>
          <p:cNvSpPr/>
          <p:nvPr/>
        </p:nvSpPr>
        <p:spPr>
          <a:xfrm>
            <a:off x="9877416" y="2440168"/>
            <a:ext cx="842256" cy="330433"/>
          </a:xfrm>
          <a:prstGeom prst="ellipse">
            <a:avLst/>
          </a:prstGeom>
          <a:solidFill>
            <a:srgbClr val="FFDB4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5</a:t>
            </a:r>
            <a:endParaRPr lang="zh-CN" altLang="en-US" dirty="0">
              <a:latin typeface="Algerian" panose="04020705040A02060702" pitchFamily="82" charset="0"/>
            </a:endParaRPr>
          </a:p>
        </p:txBody>
      </p:sp>
      <p:sp>
        <p:nvSpPr>
          <p:cNvPr id="7" name="文本框 6"/>
          <p:cNvSpPr txBox="1"/>
          <p:nvPr/>
        </p:nvSpPr>
        <p:spPr>
          <a:xfrm>
            <a:off x="278130" y="1076325"/>
            <a:ext cx="3079750" cy="1476375"/>
          </a:xfrm>
          <a:prstGeom prst="rect">
            <a:avLst/>
          </a:prstGeom>
          <a:noFill/>
        </p:spPr>
        <p:txBody>
          <a:bodyPr wrap="square" rtlCol="0">
            <a:spAutoFit/>
          </a:bodyPr>
          <a:p>
            <a:r>
              <a:rPr lang="zh-CN" altLang="en-US" b="1"/>
              <a:t>模型</a:t>
            </a:r>
            <a:r>
              <a:rPr lang="en-US" altLang="zh-CN" b="1"/>
              <a:t>1:</a:t>
            </a:r>
            <a:endParaRPr lang="en-US" altLang="zh-CN" b="1"/>
          </a:p>
          <a:p>
            <a:r>
              <a:rPr lang="en-US" altLang="zh-CN"/>
              <a:t>Valence = a1 * goDetail + a2</a:t>
            </a:r>
            <a:endParaRPr lang="en-US" altLang="zh-CN"/>
          </a:p>
          <a:p>
            <a:r>
              <a:rPr lang="zh-CN" altLang="en-US"/>
              <a:t>其中：</a:t>
            </a:r>
            <a:endParaRPr lang="zh-CN" altLang="en-US"/>
          </a:p>
          <a:p>
            <a:r>
              <a:rPr lang="en-US" altLang="zh-CN"/>
              <a:t>a1 = 9.1746E-8</a:t>
            </a:r>
            <a:endParaRPr lang="en-US" altLang="zh-CN"/>
          </a:p>
          <a:p>
            <a:r>
              <a:rPr lang="en-US" altLang="zh-CN"/>
              <a:t>a2 = 0.563327</a:t>
            </a:r>
            <a:endParaRPr lang="en-US" altLang="zh-CN"/>
          </a:p>
        </p:txBody>
      </p:sp>
    </p:spTree>
  </p:cSld>
  <p:clrMapOvr>
    <a:masterClrMapping/>
  </p:clrMapOvr>
  <p:timing>
    <p:tnLst>
      <p:par>
        <p:cTn id="1" dur="indefinite" restart="never" nodeType="tmRoot"/>
      </p:par>
    </p:tnLst>
    <p:bldLst>
      <p:bldP spid="12" grpId="0" bldLvl="0" animBg="1"/>
      <p:bldP spid="13" grpId="0" bldLvl="0" animBg="1"/>
      <p:bldP spid="14" grpId="0" bldLvl="0" animBg="1"/>
      <p:bldP spid="15" grpId="0" bldLvl="0" animBg="1"/>
      <p:bldP spid="21" grpId="0" bldLvl="0" animBg="1"/>
      <p:bldP spid="23" grpId="0" bldLvl="0" animBg="1"/>
      <p:bldP spid="24" grpId="0" bldLvl="0" animBg="1"/>
      <p:bldP spid="25" grpId="0" bldLvl="0" animBg="1"/>
      <p:bldP spid="26" grpId="0" bldLvl="0" animBg="1"/>
      <p:bldP spid="27" grpId="0" bldLvl="0" animBg="1"/>
      <p:bldP spid="29" grpId="0" bldLvl="0" animBg="1"/>
      <p:bldP spid="17" grpId="0" bldLvl="0" animBg="1"/>
      <p:bldP spid="28" grpId="0" bldLvl="0" animBg="1"/>
      <p:bldP spid="3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矩形: 圆角 2"/>
          <p:cNvSpPr/>
          <p:nvPr/>
        </p:nvSpPr>
        <p:spPr>
          <a:xfrm>
            <a:off x="1330035" y="2874817"/>
            <a:ext cx="1182255" cy="350981"/>
          </a:xfrm>
          <a:prstGeom prst="roundRect">
            <a:avLst/>
          </a:prstGeom>
          <a:solidFill>
            <a:srgbClr val="005E9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Go Detail</a:t>
            </a:r>
            <a:endParaRPr lang="zh-CN" altLang="en-US" dirty="0"/>
          </a:p>
        </p:txBody>
      </p:sp>
      <p:sp>
        <p:nvSpPr>
          <p:cNvPr id="4" name="矩形: 圆角 3"/>
          <p:cNvSpPr/>
          <p:nvPr/>
        </p:nvSpPr>
        <p:spPr>
          <a:xfrm>
            <a:off x="9263544" y="2851727"/>
            <a:ext cx="2070000" cy="360000"/>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Vector(</a:t>
            </a:r>
            <a:r>
              <a:rPr lang="zh-CN" altLang="en-US" dirty="0"/>
              <a:t>绝对向量</a:t>
            </a:r>
            <a:r>
              <a:rPr lang="en-US" altLang="zh-CN" dirty="0"/>
              <a:t>)</a:t>
            </a:r>
            <a:endParaRPr lang="zh-CN" altLang="en-US" dirty="0"/>
          </a:p>
        </p:txBody>
      </p:sp>
      <p:sp>
        <p:nvSpPr>
          <p:cNvPr id="5" name="矩形: 圆角 4"/>
          <p:cNvSpPr/>
          <p:nvPr/>
        </p:nvSpPr>
        <p:spPr>
          <a:xfrm>
            <a:off x="5061526" y="896035"/>
            <a:ext cx="2068947" cy="360000"/>
          </a:xfrm>
          <a:prstGeom prst="roundRect">
            <a:avLst/>
          </a:prstGeom>
          <a:solidFill>
            <a:srgbClr val="00AA9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Valence(</a:t>
            </a:r>
            <a:r>
              <a:rPr lang="zh-CN" altLang="en-US" dirty="0"/>
              <a:t>绝对方向</a:t>
            </a:r>
            <a:r>
              <a:rPr lang="en-US" altLang="zh-CN" dirty="0"/>
              <a:t>)</a:t>
            </a:r>
            <a:endParaRPr lang="zh-CN" altLang="en-US" dirty="0"/>
          </a:p>
        </p:txBody>
      </p:sp>
      <p:sp>
        <p:nvSpPr>
          <p:cNvPr id="6" name="矩形: 圆角 5"/>
          <p:cNvSpPr/>
          <p:nvPr/>
        </p:nvSpPr>
        <p:spPr>
          <a:xfrm>
            <a:off x="5061526" y="4802691"/>
            <a:ext cx="2070000" cy="360000"/>
          </a:xfrm>
          <a:prstGeom prst="roundRect">
            <a:avLst/>
          </a:prstGeom>
          <a:solidFill>
            <a:srgbClr val="FF33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Volume</a:t>
            </a:r>
            <a:r>
              <a:rPr lang="en-US" altLang="zh-CN" dirty="0"/>
              <a:t>(</a:t>
            </a:r>
            <a:r>
              <a:rPr lang="zh-CN" altLang="en-US" dirty="0"/>
              <a:t>强度</a:t>
            </a:r>
            <a:r>
              <a:rPr lang="en-US" altLang="zh-CN" dirty="0"/>
              <a:t>)</a:t>
            </a:r>
            <a:endParaRPr lang="zh-CN" altLang="en-US" dirty="0"/>
          </a:p>
        </p:txBody>
      </p:sp>
      <p:sp>
        <p:nvSpPr>
          <p:cNvPr id="12" name="箭头: 右 11"/>
          <p:cNvSpPr/>
          <p:nvPr/>
        </p:nvSpPr>
        <p:spPr>
          <a:xfrm rot="19445987">
            <a:off x="2561865" y="1993576"/>
            <a:ext cx="2558473" cy="138545"/>
          </a:xfrm>
          <a:prstGeom prst="rightArrow">
            <a:avLst/>
          </a:prstGeom>
          <a:solidFill>
            <a:srgbClr val="005E9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p:cNvSpPr/>
          <p:nvPr/>
        </p:nvSpPr>
        <p:spPr>
          <a:xfrm rot="2022797">
            <a:off x="2537849" y="3980717"/>
            <a:ext cx="2558473" cy="138545"/>
          </a:xfrm>
          <a:prstGeom prst="rightArrow">
            <a:avLst/>
          </a:prstGeom>
          <a:solidFill>
            <a:srgbClr val="FF33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p:cNvSpPr/>
          <p:nvPr/>
        </p:nvSpPr>
        <p:spPr>
          <a:xfrm rot="2156879">
            <a:off x="7091988" y="1919108"/>
            <a:ext cx="2353613" cy="143311"/>
          </a:xfrm>
          <a:prstGeom prst="rightArrow">
            <a:avLst/>
          </a:prstGeom>
          <a:solidFill>
            <a:srgbClr val="00AA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p:cNvSpPr/>
          <p:nvPr/>
        </p:nvSpPr>
        <p:spPr>
          <a:xfrm rot="19520216">
            <a:off x="7051650" y="3988285"/>
            <a:ext cx="2419072" cy="141165"/>
          </a:xfrm>
          <a:prstGeom prst="rightArrow">
            <a:avLst/>
          </a:prstGeom>
          <a:solidFill>
            <a:srgbClr val="FF33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左弧形 20"/>
          <p:cNvSpPr/>
          <p:nvPr/>
        </p:nvSpPr>
        <p:spPr>
          <a:xfrm rot="996495">
            <a:off x="4939998" y="1264602"/>
            <a:ext cx="513822" cy="2075652"/>
          </a:xfrm>
          <a:prstGeom prst="curvedRightArrow">
            <a:avLst/>
          </a:prstGeom>
          <a:noFill/>
          <a:ln>
            <a:solidFill>
              <a:srgbClr val="00AA9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箭头: 右弧形 22"/>
          <p:cNvSpPr/>
          <p:nvPr/>
        </p:nvSpPr>
        <p:spPr>
          <a:xfrm rot="16983750">
            <a:off x="3631187" y="2104844"/>
            <a:ext cx="541746" cy="1975244"/>
          </a:xfrm>
          <a:prstGeom prst="curvedLeftArrow">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rot="20327081">
            <a:off x="4606150" y="3508556"/>
            <a:ext cx="842256" cy="330433"/>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4</a:t>
            </a:r>
            <a:endParaRPr lang="zh-CN" altLang="en-US" dirty="0">
              <a:latin typeface="Algerian" panose="04020705040A02060702" pitchFamily="82" charset="0"/>
            </a:endParaRPr>
          </a:p>
        </p:txBody>
      </p:sp>
      <p:sp>
        <p:nvSpPr>
          <p:cNvPr id="25" name="箭头: 上 24"/>
          <p:cNvSpPr/>
          <p:nvPr/>
        </p:nvSpPr>
        <p:spPr>
          <a:xfrm rot="9364559">
            <a:off x="5219224" y="3867365"/>
            <a:ext cx="151588" cy="777658"/>
          </a:xfrm>
          <a:prstGeom prst="upArrow">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19706827">
            <a:off x="3143968" y="1678368"/>
            <a:ext cx="842256" cy="33043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1</a:t>
            </a:r>
            <a:endParaRPr lang="zh-CN" altLang="en-US" dirty="0">
              <a:latin typeface="Algerian" panose="04020705040A02060702" pitchFamily="82" charset="0"/>
            </a:endParaRPr>
          </a:p>
        </p:txBody>
      </p:sp>
      <p:sp>
        <p:nvSpPr>
          <p:cNvPr id="27" name="椭圆 26"/>
          <p:cNvSpPr/>
          <p:nvPr/>
        </p:nvSpPr>
        <p:spPr>
          <a:xfrm rot="1885754">
            <a:off x="2974480" y="4074777"/>
            <a:ext cx="842256" cy="330433"/>
          </a:xfrm>
          <a:prstGeom prst="ellipse">
            <a:avLst/>
          </a:prstGeom>
          <a:solidFill>
            <a:srgbClr val="FF33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2</a:t>
            </a:r>
            <a:endParaRPr lang="zh-CN" altLang="en-US" dirty="0">
              <a:latin typeface="Algerian" panose="04020705040A02060702" pitchFamily="82" charset="0"/>
            </a:endParaRPr>
          </a:p>
        </p:txBody>
      </p:sp>
      <p:sp>
        <p:nvSpPr>
          <p:cNvPr id="29" name="箭头: 右 28"/>
          <p:cNvSpPr/>
          <p:nvPr/>
        </p:nvSpPr>
        <p:spPr>
          <a:xfrm>
            <a:off x="3066473" y="2994044"/>
            <a:ext cx="5977585" cy="121627"/>
          </a:xfrm>
          <a:prstGeom prst="rightArrow">
            <a:avLst/>
          </a:prstGeom>
          <a:solidFill>
            <a:srgbClr val="005E9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p:cNvSpPr/>
          <p:nvPr/>
        </p:nvSpPr>
        <p:spPr>
          <a:xfrm rot="5400000">
            <a:off x="4579837" y="2911762"/>
            <a:ext cx="3032324" cy="138545"/>
          </a:xfrm>
          <a:prstGeom prst="rightArrow">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674871" y="1913322"/>
            <a:ext cx="842256" cy="330433"/>
          </a:xfrm>
          <a:prstGeom prst="ellipse">
            <a:avLst/>
          </a:prstGeom>
          <a:solidFill>
            <a:schemeClr val="accent6">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3</a:t>
            </a:r>
            <a:endParaRPr lang="zh-CN" altLang="en-US" dirty="0">
              <a:latin typeface="Algerian" panose="04020705040A02060702" pitchFamily="82" charset="0"/>
            </a:endParaRPr>
          </a:p>
        </p:txBody>
      </p:sp>
      <p:sp>
        <p:nvSpPr>
          <p:cNvPr id="30" name="椭圆 29"/>
          <p:cNvSpPr/>
          <p:nvPr/>
        </p:nvSpPr>
        <p:spPr>
          <a:xfrm>
            <a:off x="9877416" y="2440168"/>
            <a:ext cx="842256" cy="330433"/>
          </a:xfrm>
          <a:prstGeom prst="ellipse">
            <a:avLst/>
          </a:prstGeom>
          <a:solidFill>
            <a:srgbClr val="FFDB4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5</a:t>
            </a:r>
            <a:endParaRPr lang="zh-CN" altLang="en-US" dirty="0">
              <a:latin typeface="Algerian" panose="04020705040A02060702" pitchFamily="82" charset="0"/>
            </a:endParaRPr>
          </a:p>
        </p:txBody>
      </p:sp>
      <p:sp>
        <p:nvSpPr>
          <p:cNvPr id="7" name="文本框 6"/>
          <p:cNvSpPr txBox="1"/>
          <p:nvPr/>
        </p:nvSpPr>
        <p:spPr>
          <a:xfrm>
            <a:off x="283845" y="4497070"/>
            <a:ext cx="3079750" cy="1476375"/>
          </a:xfrm>
          <a:prstGeom prst="rect">
            <a:avLst/>
          </a:prstGeom>
          <a:noFill/>
        </p:spPr>
        <p:txBody>
          <a:bodyPr wrap="square" rtlCol="0">
            <a:spAutoFit/>
          </a:bodyPr>
          <a:p>
            <a:r>
              <a:rPr lang="zh-CN" altLang="en-US" b="1"/>
              <a:t>模型</a:t>
            </a:r>
            <a:r>
              <a:rPr lang="en-US" altLang="zh-CN" b="1"/>
              <a:t>2:</a:t>
            </a:r>
            <a:endParaRPr lang="en-US" altLang="zh-CN" b="1"/>
          </a:p>
          <a:p>
            <a:r>
              <a:rPr lang="en-US" altLang="zh-CN"/>
              <a:t>Volume = b1 * goDetail + b2</a:t>
            </a:r>
            <a:endParaRPr lang="en-US" altLang="zh-CN"/>
          </a:p>
          <a:p>
            <a:r>
              <a:rPr lang="zh-CN" altLang="en-US"/>
              <a:t>其中：</a:t>
            </a:r>
            <a:endParaRPr lang="zh-CN" altLang="en-US"/>
          </a:p>
          <a:p>
            <a:r>
              <a:rPr lang="en-US" altLang="zh-CN"/>
              <a:t>b1 = 0.004912</a:t>
            </a:r>
            <a:endParaRPr lang="en-US" altLang="zh-CN"/>
          </a:p>
          <a:p>
            <a:r>
              <a:rPr lang="en-US" altLang="zh-CN"/>
              <a:t>b2 = -19.471098</a:t>
            </a:r>
            <a:endParaRPr lang="en-US" altLang="zh-CN"/>
          </a:p>
        </p:txBody>
      </p:sp>
    </p:spTree>
  </p:cSld>
  <p:clrMapOvr>
    <a:masterClrMapping/>
  </p:clrMapOvr>
  <p:timing>
    <p:tnLst>
      <p:par>
        <p:cTn id="1" dur="indefinite" restart="never" nodeType="tmRoot"/>
      </p:par>
    </p:tnLst>
    <p:bldLst>
      <p:bldP spid="12" grpId="0" bldLvl="0" animBg="1"/>
      <p:bldP spid="13" grpId="0" bldLvl="0" animBg="1"/>
      <p:bldP spid="14" grpId="0" bldLvl="0" animBg="1"/>
      <p:bldP spid="15" grpId="0" bldLvl="0" animBg="1"/>
      <p:bldP spid="21" grpId="0" bldLvl="0" animBg="1"/>
      <p:bldP spid="23" grpId="0" bldLvl="0" animBg="1"/>
      <p:bldP spid="24" grpId="0" bldLvl="0" animBg="1"/>
      <p:bldP spid="25" grpId="0" bldLvl="0" animBg="1"/>
      <p:bldP spid="26" grpId="0" bldLvl="0" animBg="1"/>
      <p:bldP spid="27" grpId="0" bldLvl="0" animBg="1"/>
      <p:bldP spid="29" grpId="0" bldLvl="0" animBg="1"/>
      <p:bldP spid="17" grpId="0" bldLvl="0" animBg="1"/>
      <p:bldP spid="28" grpId="0" bldLvl="0" animBg="1"/>
      <p:bldP spid="3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矩形: 圆角 2"/>
          <p:cNvSpPr/>
          <p:nvPr/>
        </p:nvSpPr>
        <p:spPr>
          <a:xfrm>
            <a:off x="1330035" y="2874817"/>
            <a:ext cx="1182255" cy="350981"/>
          </a:xfrm>
          <a:prstGeom prst="roundRect">
            <a:avLst/>
          </a:prstGeom>
          <a:solidFill>
            <a:srgbClr val="005E9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Go Detail</a:t>
            </a:r>
            <a:endParaRPr lang="zh-CN" altLang="en-US" dirty="0"/>
          </a:p>
        </p:txBody>
      </p:sp>
      <p:sp>
        <p:nvSpPr>
          <p:cNvPr id="4" name="矩形: 圆角 3"/>
          <p:cNvSpPr/>
          <p:nvPr/>
        </p:nvSpPr>
        <p:spPr>
          <a:xfrm>
            <a:off x="9263544" y="2851727"/>
            <a:ext cx="2070000" cy="360000"/>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Vector(</a:t>
            </a:r>
            <a:r>
              <a:rPr lang="zh-CN" altLang="en-US" dirty="0"/>
              <a:t>绝对向量</a:t>
            </a:r>
            <a:r>
              <a:rPr lang="en-US" altLang="zh-CN" dirty="0"/>
              <a:t>)</a:t>
            </a:r>
            <a:endParaRPr lang="zh-CN" altLang="en-US" dirty="0"/>
          </a:p>
        </p:txBody>
      </p:sp>
      <p:sp>
        <p:nvSpPr>
          <p:cNvPr id="5" name="矩形: 圆角 4"/>
          <p:cNvSpPr/>
          <p:nvPr/>
        </p:nvSpPr>
        <p:spPr>
          <a:xfrm>
            <a:off x="5061526" y="896035"/>
            <a:ext cx="2068947" cy="360000"/>
          </a:xfrm>
          <a:prstGeom prst="roundRect">
            <a:avLst/>
          </a:prstGeom>
          <a:solidFill>
            <a:srgbClr val="00AA9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Valence(</a:t>
            </a:r>
            <a:r>
              <a:rPr lang="zh-CN" altLang="en-US" dirty="0"/>
              <a:t>绝对方向</a:t>
            </a:r>
            <a:r>
              <a:rPr lang="en-US" altLang="zh-CN" dirty="0"/>
              <a:t>)</a:t>
            </a:r>
            <a:endParaRPr lang="zh-CN" altLang="en-US" dirty="0"/>
          </a:p>
        </p:txBody>
      </p:sp>
      <p:sp>
        <p:nvSpPr>
          <p:cNvPr id="6" name="矩形: 圆角 5"/>
          <p:cNvSpPr/>
          <p:nvPr/>
        </p:nvSpPr>
        <p:spPr>
          <a:xfrm>
            <a:off x="5061526" y="4802691"/>
            <a:ext cx="2070000" cy="360000"/>
          </a:xfrm>
          <a:prstGeom prst="roundRect">
            <a:avLst/>
          </a:prstGeom>
          <a:solidFill>
            <a:srgbClr val="FF33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Volume</a:t>
            </a:r>
            <a:r>
              <a:rPr lang="en-US" altLang="zh-CN" dirty="0"/>
              <a:t>(</a:t>
            </a:r>
            <a:r>
              <a:rPr lang="zh-CN" altLang="en-US" dirty="0"/>
              <a:t>强度</a:t>
            </a:r>
            <a:r>
              <a:rPr lang="en-US" altLang="zh-CN" dirty="0"/>
              <a:t>)</a:t>
            </a:r>
            <a:endParaRPr lang="zh-CN" altLang="en-US" dirty="0"/>
          </a:p>
        </p:txBody>
      </p:sp>
      <p:sp>
        <p:nvSpPr>
          <p:cNvPr id="12" name="箭头: 右 11"/>
          <p:cNvSpPr/>
          <p:nvPr/>
        </p:nvSpPr>
        <p:spPr>
          <a:xfrm rot="19445987">
            <a:off x="2561865" y="1993576"/>
            <a:ext cx="2558473" cy="138545"/>
          </a:xfrm>
          <a:prstGeom prst="rightArrow">
            <a:avLst/>
          </a:prstGeom>
          <a:solidFill>
            <a:srgbClr val="005E9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p:cNvSpPr/>
          <p:nvPr/>
        </p:nvSpPr>
        <p:spPr>
          <a:xfrm rot="2022797">
            <a:off x="2537849" y="3980717"/>
            <a:ext cx="2558473" cy="138545"/>
          </a:xfrm>
          <a:prstGeom prst="rightArrow">
            <a:avLst/>
          </a:prstGeom>
          <a:solidFill>
            <a:srgbClr val="FF33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p:cNvSpPr/>
          <p:nvPr/>
        </p:nvSpPr>
        <p:spPr>
          <a:xfrm rot="2156879">
            <a:off x="7091988" y="1919108"/>
            <a:ext cx="2353613" cy="143311"/>
          </a:xfrm>
          <a:prstGeom prst="rightArrow">
            <a:avLst/>
          </a:prstGeom>
          <a:solidFill>
            <a:srgbClr val="00AA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p:cNvSpPr/>
          <p:nvPr/>
        </p:nvSpPr>
        <p:spPr>
          <a:xfrm rot="19520216">
            <a:off x="7051650" y="3988285"/>
            <a:ext cx="2419072" cy="141165"/>
          </a:xfrm>
          <a:prstGeom prst="rightArrow">
            <a:avLst/>
          </a:prstGeom>
          <a:solidFill>
            <a:srgbClr val="FF33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左弧形 20"/>
          <p:cNvSpPr/>
          <p:nvPr/>
        </p:nvSpPr>
        <p:spPr>
          <a:xfrm rot="996495">
            <a:off x="4939998" y="1264602"/>
            <a:ext cx="513822" cy="2075652"/>
          </a:xfrm>
          <a:prstGeom prst="curvedRightArrow">
            <a:avLst/>
          </a:prstGeom>
          <a:noFill/>
          <a:ln>
            <a:solidFill>
              <a:srgbClr val="00AA9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箭头: 右弧形 22"/>
          <p:cNvSpPr/>
          <p:nvPr/>
        </p:nvSpPr>
        <p:spPr>
          <a:xfrm rot="16983750">
            <a:off x="3631187" y="2104844"/>
            <a:ext cx="541746" cy="1975244"/>
          </a:xfrm>
          <a:prstGeom prst="curvedLeftArrow">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rot="20327081">
            <a:off x="4606150" y="3508556"/>
            <a:ext cx="842256" cy="330433"/>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4</a:t>
            </a:r>
            <a:endParaRPr lang="zh-CN" altLang="en-US" dirty="0">
              <a:latin typeface="Algerian" panose="04020705040A02060702" pitchFamily="82" charset="0"/>
            </a:endParaRPr>
          </a:p>
        </p:txBody>
      </p:sp>
      <p:sp>
        <p:nvSpPr>
          <p:cNvPr id="25" name="箭头: 上 24"/>
          <p:cNvSpPr/>
          <p:nvPr/>
        </p:nvSpPr>
        <p:spPr>
          <a:xfrm rot="9364559">
            <a:off x="5219224" y="3867365"/>
            <a:ext cx="151588" cy="777658"/>
          </a:xfrm>
          <a:prstGeom prst="upArrow">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19706827">
            <a:off x="3143968" y="1678368"/>
            <a:ext cx="842256" cy="33043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1</a:t>
            </a:r>
            <a:endParaRPr lang="zh-CN" altLang="en-US" dirty="0">
              <a:latin typeface="Algerian" panose="04020705040A02060702" pitchFamily="82" charset="0"/>
            </a:endParaRPr>
          </a:p>
        </p:txBody>
      </p:sp>
      <p:sp>
        <p:nvSpPr>
          <p:cNvPr id="27" name="椭圆 26"/>
          <p:cNvSpPr/>
          <p:nvPr/>
        </p:nvSpPr>
        <p:spPr>
          <a:xfrm rot="1885754">
            <a:off x="2974480" y="4074777"/>
            <a:ext cx="842256" cy="330433"/>
          </a:xfrm>
          <a:prstGeom prst="ellipse">
            <a:avLst/>
          </a:prstGeom>
          <a:solidFill>
            <a:srgbClr val="FF33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2</a:t>
            </a:r>
            <a:endParaRPr lang="zh-CN" altLang="en-US" dirty="0">
              <a:latin typeface="Algerian" panose="04020705040A02060702" pitchFamily="82" charset="0"/>
            </a:endParaRPr>
          </a:p>
        </p:txBody>
      </p:sp>
      <p:sp>
        <p:nvSpPr>
          <p:cNvPr id="29" name="箭头: 右 28"/>
          <p:cNvSpPr/>
          <p:nvPr/>
        </p:nvSpPr>
        <p:spPr>
          <a:xfrm>
            <a:off x="3066473" y="2994044"/>
            <a:ext cx="5977585" cy="121627"/>
          </a:xfrm>
          <a:prstGeom prst="rightArrow">
            <a:avLst/>
          </a:prstGeom>
          <a:solidFill>
            <a:srgbClr val="005E9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p:cNvSpPr/>
          <p:nvPr/>
        </p:nvSpPr>
        <p:spPr>
          <a:xfrm rot="5400000">
            <a:off x="4579837" y="2911762"/>
            <a:ext cx="3032324" cy="138545"/>
          </a:xfrm>
          <a:prstGeom prst="rightArrow">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674871" y="1913322"/>
            <a:ext cx="842256" cy="330433"/>
          </a:xfrm>
          <a:prstGeom prst="ellipse">
            <a:avLst/>
          </a:prstGeom>
          <a:solidFill>
            <a:schemeClr val="accent6">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3</a:t>
            </a:r>
            <a:endParaRPr lang="zh-CN" altLang="en-US" dirty="0">
              <a:latin typeface="Algerian" panose="04020705040A02060702" pitchFamily="82" charset="0"/>
            </a:endParaRPr>
          </a:p>
        </p:txBody>
      </p:sp>
      <p:sp>
        <p:nvSpPr>
          <p:cNvPr id="30" name="椭圆 29"/>
          <p:cNvSpPr/>
          <p:nvPr/>
        </p:nvSpPr>
        <p:spPr>
          <a:xfrm>
            <a:off x="9877416" y="2440168"/>
            <a:ext cx="842256" cy="330433"/>
          </a:xfrm>
          <a:prstGeom prst="ellipse">
            <a:avLst/>
          </a:prstGeom>
          <a:solidFill>
            <a:srgbClr val="FFDB4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5</a:t>
            </a:r>
            <a:endParaRPr lang="zh-CN" altLang="en-US" dirty="0">
              <a:latin typeface="Algerian" panose="04020705040A02060702" pitchFamily="82" charset="0"/>
            </a:endParaRPr>
          </a:p>
        </p:txBody>
      </p:sp>
      <p:sp>
        <p:nvSpPr>
          <p:cNvPr id="7" name="文本框 6"/>
          <p:cNvSpPr txBox="1"/>
          <p:nvPr/>
        </p:nvSpPr>
        <p:spPr>
          <a:xfrm>
            <a:off x="8524875" y="122555"/>
            <a:ext cx="3079750" cy="1476375"/>
          </a:xfrm>
          <a:prstGeom prst="rect">
            <a:avLst/>
          </a:prstGeom>
          <a:noFill/>
        </p:spPr>
        <p:txBody>
          <a:bodyPr wrap="square" rtlCol="0">
            <a:spAutoFit/>
          </a:bodyPr>
          <a:p>
            <a:r>
              <a:rPr lang="zh-CN" altLang="en-US" b="1"/>
              <a:t>模型</a:t>
            </a:r>
            <a:r>
              <a:rPr lang="en-US" altLang="zh-CN" b="1"/>
              <a:t>3:</a:t>
            </a:r>
            <a:endParaRPr lang="en-US" altLang="zh-CN" b="1"/>
          </a:p>
          <a:p>
            <a:r>
              <a:rPr lang="en-US" altLang="zh-CN"/>
              <a:t>Volume = c1 * Valence + c2</a:t>
            </a:r>
            <a:endParaRPr lang="en-US" altLang="zh-CN"/>
          </a:p>
          <a:p>
            <a:r>
              <a:rPr lang="zh-CN" altLang="en-US"/>
              <a:t>其中：</a:t>
            </a:r>
            <a:endParaRPr lang="zh-CN" altLang="en-US"/>
          </a:p>
          <a:p>
            <a:r>
              <a:rPr lang="en-US" altLang="zh-CN"/>
              <a:t>c1 = 251.413465</a:t>
            </a:r>
            <a:endParaRPr lang="en-US" altLang="zh-CN"/>
          </a:p>
          <a:p>
            <a:r>
              <a:rPr lang="en-US" altLang="zh-CN"/>
              <a:t>c2 = 63.295696</a:t>
            </a:r>
            <a:endParaRPr lang="en-US" altLang="zh-CN"/>
          </a:p>
        </p:txBody>
      </p:sp>
    </p:spTree>
  </p:cSld>
  <p:clrMapOvr>
    <a:masterClrMapping/>
  </p:clrMapOvr>
  <p:timing>
    <p:tnLst>
      <p:par>
        <p:cTn id="1" dur="indefinite" restart="never" nodeType="tmRoot"/>
      </p:par>
    </p:tnLst>
    <p:bldLst>
      <p:bldP spid="12" grpId="0" bldLvl="0" animBg="1"/>
      <p:bldP spid="13" grpId="0" bldLvl="0" animBg="1"/>
      <p:bldP spid="14" grpId="0" bldLvl="0" animBg="1"/>
      <p:bldP spid="15" grpId="0" bldLvl="0" animBg="1"/>
      <p:bldP spid="21" grpId="0" bldLvl="0" animBg="1"/>
      <p:bldP spid="23" grpId="0" bldLvl="0" animBg="1"/>
      <p:bldP spid="24" grpId="0" bldLvl="0" animBg="1"/>
      <p:bldP spid="25" grpId="0" bldLvl="0" animBg="1"/>
      <p:bldP spid="26" grpId="0" bldLvl="0" animBg="1"/>
      <p:bldP spid="27" grpId="0" bldLvl="0" animBg="1"/>
      <p:bldP spid="29" grpId="0" bldLvl="0" animBg="1"/>
      <p:bldP spid="17" grpId="0" bldLvl="0" animBg="1"/>
      <p:bldP spid="28" grpId="0" bldLvl="0" animBg="1"/>
      <p:bldP spid="3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矩形: 圆角 2"/>
          <p:cNvSpPr/>
          <p:nvPr/>
        </p:nvSpPr>
        <p:spPr>
          <a:xfrm>
            <a:off x="1330035" y="2874817"/>
            <a:ext cx="1182255" cy="350981"/>
          </a:xfrm>
          <a:prstGeom prst="roundRect">
            <a:avLst/>
          </a:prstGeom>
          <a:solidFill>
            <a:srgbClr val="005E9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Go Detail</a:t>
            </a:r>
            <a:endParaRPr lang="zh-CN" altLang="en-US" dirty="0"/>
          </a:p>
        </p:txBody>
      </p:sp>
      <p:sp>
        <p:nvSpPr>
          <p:cNvPr id="4" name="矩形: 圆角 3"/>
          <p:cNvSpPr/>
          <p:nvPr/>
        </p:nvSpPr>
        <p:spPr>
          <a:xfrm>
            <a:off x="9263544" y="2851727"/>
            <a:ext cx="2070000" cy="360000"/>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Vector(</a:t>
            </a:r>
            <a:r>
              <a:rPr lang="zh-CN" altLang="en-US" dirty="0"/>
              <a:t>绝对向量</a:t>
            </a:r>
            <a:r>
              <a:rPr lang="en-US" altLang="zh-CN" dirty="0"/>
              <a:t>)</a:t>
            </a:r>
            <a:endParaRPr lang="zh-CN" altLang="en-US" dirty="0"/>
          </a:p>
        </p:txBody>
      </p:sp>
      <p:sp>
        <p:nvSpPr>
          <p:cNvPr id="5" name="矩形: 圆角 4"/>
          <p:cNvSpPr/>
          <p:nvPr/>
        </p:nvSpPr>
        <p:spPr>
          <a:xfrm>
            <a:off x="5061526" y="896035"/>
            <a:ext cx="2068947" cy="360000"/>
          </a:xfrm>
          <a:prstGeom prst="roundRect">
            <a:avLst/>
          </a:prstGeom>
          <a:solidFill>
            <a:srgbClr val="00AA9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Valence(</a:t>
            </a:r>
            <a:r>
              <a:rPr lang="zh-CN" altLang="en-US" dirty="0"/>
              <a:t>绝对方向</a:t>
            </a:r>
            <a:r>
              <a:rPr lang="en-US" altLang="zh-CN" dirty="0"/>
              <a:t>)</a:t>
            </a:r>
            <a:endParaRPr lang="zh-CN" altLang="en-US" dirty="0"/>
          </a:p>
        </p:txBody>
      </p:sp>
      <p:sp>
        <p:nvSpPr>
          <p:cNvPr id="6" name="矩形: 圆角 5"/>
          <p:cNvSpPr/>
          <p:nvPr/>
        </p:nvSpPr>
        <p:spPr>
          <a:xfrm>
            <a:off x="5061526" y="4802691"/>
            <a:ext cx="2070000" cy="360000"/>
          </a:xfrm>
          <a:prstGeom prst="roundRect">
            <a:avLst/>
          </a:prstGeom>
          <a:solidFill>
            <a:srgbClr val="FF33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Volume</a:t>
            </a:r>
            <a:r>
              <a:rPr lang="en-US" altLang="zh-CN" dirty="0"/>
              <a:t>(</a:t>
            </a:r>
            <a:r>
              <a:rPr lang="zh-CN" altLang="en-US" dirty="0"/>
              <a:t>强度</a:t>
            </a:r>
            <a:r>
              <a:rPr lang="en-US" altLang="zh-CN" dirty="0"/>
              <a:t>)</a:t>
            </a:r>
            <a:endParaRPr lang="zh-CN" altLang="en-US" dirty="0"/>
          </a:p>
        </p:txBody>
      </p:sp>
      <p:sp>
        <p:nvSpPr>
          <p:cNvPr id="12" name="箭头: 右 11"/>
          <p:cNvSpPr/>
          <p:nvPr/>
        </p:nvSpPr>
        <p:spPr>
          <a:xfrm rot="19445987">
            <a:off x="2561865" y="1993576"/>
            <a:ext cx="2558473" cy="138545"/>
          </a:xfrm>
          <a:prstGeom prst="rightArrow">
            <a:avLst/>
          </a:prstGeom>
          <a:solidFill>
            <a:srgbClr val="005E9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p:cNvSpPr/>
          <p:nvPr/>
        </p:nvSpPr>
        <p:spPr>
          <a:xfrm rot="2022797">
            <a:off x="2537849" y="3980717"/>
            <a:ext cx="2558473" cy="138545"/>
          </a:xfrm>
          <a:prstGeom prst="rightArrow">
            <a:avLst/>
          </a:prstGeom>
          <a:solidFill>
            <a:srgbClr val="FF33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p:cNvSpPr/>
          <p:nvPr/>
        </p:nvSpPr>
        <p:spPr>
          <a:xfrm rot="2156879">
            <a:off x="7091988" y="1919108"/>
            <a:ext cx="2353613" cy="143311"/>
          </a:xfrm>
          <a:prstGeom prst="rightArrow">
            <a:avLst/>
          </a:prstGeom>
          <a:solidFill>
            <a:srgbClr val="00AA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p:cNvSpPr/>
          <p:nvPr/>
        </p:nvSpPr>
        <p:spPr>
          <a:xfrm rot="19520216">
            <a:off x="7051650" y="3988285"/>
            <a:ext cx="2419072" cy="141165"/>
          </a:xfrm>
          <a:prstGeom prst="rightArrow">
            <a:avLst/>
          </a:prstGeom>
          <a:solidFill>
            <a:srgbClr val="FF33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左弧形 20"/>
          <p:cNvSpPr/>
          <p:nvPr/>
        </p:nvSpPr>
        <p:spPr>
          <a:xfrm rot="996495">
            <a:off x="4939998" y="1264602"/>
            <a:ext cx="513822" cy="2075652"/>
          </a:xfrm>
          <a:prstGeom prst="curvedRightArrow">
            <a:avLst/>
          </a:prstGeom>
          <a:noFill/>
          <a:ln>
            <a:solidFill>
              <a:srgbClr val="00AA9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箭头: 右弧形 22"/>
          <p:cNvSpPr/>
          <p:nvPr/>
        </p:nvSpPr>
        <p:spPr>
          <a:xfrm rot="16983750">
            <a:off x="3631187" y="2104844"/>
            <a:ext cx="541746" cy="1975244"/>
          </a:xfrm>
          <a:prstGeom prst="curvedLeftArrow">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rot="20327081">
            <a:off x="4606150" y="3508556"/>
            <a:ext cx="842256" cy="330433"/>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4</a:t>
            </a:r>
            <a:endParaRPr lang="zh-CN" altLang="en-US" dirty="0">
              <a:latin typeface="Algerian" panose="04020705040A02060702" pitchFamily="82" charset="0"/>
            </a:endParaRPr>
          </a:p>
        </p:txBody>
      </p:sp>
      <p:sp>
        <p:nvSpPr>
          <p:cNvPr id="25" name="箭头: 上 24"/>
          <p:cNvSpPr/>
          <p:nvPr/>
        </p:nvSpPr>
        <p:spPr>
          <a:xfrm rot="9364559">
            <a:off x="5219224" y="3867365"/>
            <a:ext cx="151588" cy="777658"/>
          </a:xfrm>
          <a:prstGeom prst="upArrow">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19706827">
            <a:off x="3143968" y="1678368"/>
            <a:ext cx="842256" cy="33043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1</a:t>
            </a:r>
            <a:endParaRPr lang="zh-CN" altLang="en-US" dirty="0">
              <a:latin typeface="Algerian" panose="04020705040A02060702" pitchFamily="82" charset="0"/>
            </a:endParaRPr>
          </a:p>
        </p:txBody>
      </p:sp>
      <p:sp>
        <p:nvSpPr>
          <p:cNvPr id="27" name="椭圆 26"/>
          <p:cNvSpPr/>
          <p:nvPr/>
        </p:nvSpPr>
        <p:spPr>
          <a:xfrm rot="1885754">
            <a:off x="2974480" y="4074777"/>
            <a:ext cx="842256" cy="330433"/>
          </a:xfrm>
          <a:prstGeom prst="ellipse">
            <a:avLst/>
          </a:prstGeom>
          <a:solidFill>
            <a:srgbClr val="FF33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2</a:t>
            </a:r>
            <a:endParaRPr lang="zh-CN" altLang="en-US" dirty="0">
              <a:latin typeface="Algerian" panose="04020705040A02060702" pitchFamily="82" charset="0"/>
            </a:endParaRPr>
          </a:p>
        </p:txBody>
      </p:sp>
      <p:sp>
        <p:nvSpPr>
          <p:cNvPr id="29" name="箭头: 右 28"/>
          <p:cNvSpPr/>
          <p:nvPr/>
        </p:nvSpPr>
        <p:spPr>
          <a:xfrm>
            <a:off x="3066473" y="2994044"/>
            <a:ext cx="5977585" cy="121627"/>
          </a:xfrm>
          <a:prstGeom prst="rightArrow">
            <a:avLst/>
          </a:prstGeom>
          <a:solidFill>
            <a:srgbClr val="005E9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p:cNvSpPr/>
          <p:nvPr/>
        </p:nvSpPr>
        <p:spPr>
          <a:xfrm rot="5400000">
            <a:off x="4579837" y="2911762"/>
            <a:ext cx="3032324" cy="138545"/>
          </a:xfrm>
          <a:prstGeom prst="rightArrow">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674871" y="1913322"/>
            <a:ext cx="842256" cy="330433"/>
          </a:xfrm>
          <a:prstGeom prst="ellipse">
            <a:avLst/>
          </a:prstGeom>
          <a:solidFill>
            <a:schemeClr val="accent6">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3</a:t>
            </a:r>
            <a:endParaRPr lang="zh-CN" altLang="en-US" dirty="0">
              <a:latin typeface="Algerian" panose="04020705040A02060702" pitchFamily="82" charset="0"/>
            </a:endParaRPr>
          </a:p>
        </p:txBody>
      </p:sp>
      <p:sp>
        <p:nvSpPr>
          <p:cNvPr id="30" name="椭圆 29"/>
          <p:cNvSpPr/>
          <p:nvPr/>
        </p:nvSpPr>
        <p:spPr>
          <a:xfrm>
            <a:off x="9877416" y="2440168"/>
            <a:ext cx="842256" cy="330433"/>
          </a:xfrm>
          <a:prstGeom prst="ellipse">
            <a:avLst/>
          </a:prstGeom>
          <a:solidFill>
            <a:srgbClr val="FFDB4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lgerian" panose="04020705040A02060702" pitchFamily="82" charset="0"/>
              </a:rPr>
              <a:t>5</a:t>
            </a:r>
            <a:endParaRPr lang="zh-CN" altLang="en-US" dirty="0">
              <a:latin typeface="Algerian" panose="04020705040A02060702" pitchFamily="82" charset="0"/>
            </a:endParaRPr>
          </a:p>
        </p:txBody>
      </p:sp>
      <p:sp>
        <p:nvSpPr>
          <p:cNvPr id="7" name="文本框 6"/>
          <p:cNvSpPr txBox="1"/>
          <p:nvPr/>
        </p:nvSpPr>
        <p:spPr>
          <a:xfrm>
            <a:off x="23495" y="4244340"/>
            <a:ext cx="4559935" cy="1753235"/>
          </a:xfrm>
          <a:prstGeom prst="rect">
            <a:avLst/>
          </a:prstGeom>
          <a:noFill/>
        </p:spPr>
        <p:txBody>
          <a:bodyPr wrap="square" rtlCol="0">
            <a:spAutoFit/>
          </a:bodyPr>
          <a:p>
            <a:r>
              <a:rPr lang="zh-CN" altLang="en-US" b="1"/>
              <a:t>模型</a:t>
            </a:r>
            <a:r>
              <a:rPr lang="en-US" altLang="zh-CN" b="1"/>
              <a:t>4:</a:t>
            </a:r>
            <a:endParaRPr lang="en-US" altLang="zh-CN" b="1"/>
          </a:p>
          <a:p>
            <a:r>
              <a:rPr lang="en-US" altLang="zh-CN"/>
              <a:t>Volume = d1 * goDetail + d2 * Valence +d3</a:t>
            </a:r>
            <a:endParaRPr lang="en-US" altLang="zh-CN"/>
          </a:p>
          <a:p>
            <a:r>
              <a:rPr lang="zh-CN" altLang="en-US"/>
              <a:t>其中：</a:t>
            </a:r>
            <a:endParaRPr lang="zh-CN" altLang="en-US"/>
          </a:p>
          <a:p>
            <a:r>
              <a:rPr lang="en-US" altLang="zh-CN"/>
              <a:t>d1 = 0.004902</a:t>
            </a:r>
            <a:endParaRPr lang="en-US" altLang="zh-CN"/>
          </a:p>
          <a:p>
            <a:r>
              <a:rPr lang="en-US" altLang="zh-CN"/>
              <a:t>d2 = 110.593197</a:t>
            </a:r>
            <a:endParaRPr lang="en-US" altLang="zh-CN"/>
          </a:p>
          <a:p>
            <a:r>
              <a:rPr lang="en-US" altLang="zh-CN"/>
              <a:t>d3 = -81.771216</a:t>
            </a:r>
            <a:endParaRPr lang="en-US" altLang="zh-CN"/>
          </a:p>
        </p:txBody>
      </p:sp>
    </p:spTree>
  </p:cSld>
  <p:clrMapOvr>
    <a:masterClrMapping/>
  </p:clrMapOvr>
  <p:timing>
    <p:tnLst>
      <p:par>
        <p:cTn id="1" dur="indefinite" restart="never" nodeType="tmRoot"/>
      </p:par>
    </p:tnLst>
    <p:bldLst>
      <p:bldP spid="12" grpId="0" bldLvl="0" animBg="1"/>
      <p:bldP spid="13" grpId="0" bldLvl="0" animBg="1"/>
      <p:bldP spid="14" grpId="0" bldLvl="0" animBg="1"/>
      <p:bldP spid="15" grpId="0" bldLvl="0" animBg="1"/>
      <p:bldP spid="21" grpId="0" bldLvl="0" animBg="1"/>
      <p:bldP spid="23" grpId="0" bldLvl="0" animBg="1"/>
      <p:bldP spid="24" grpId="0" bldLvl="0" animBg="1"/>
      <p:bldP spid="25" grpId="0" bldLvl="0" animBg="1"/>
      <p:bldP spid="26" grpId="0" bldLvl="0" animBg="1"/>
      <p:bldP spid="27" grpId="0" bldLvl="0" animBg="1"/>
      <p:bldP spid="29" grpId="0" bldLvl="0" animBg="1"/>
      <p:bldP spid="17" grpId="0" bldLvl="0" animBg="1"/>
      <p:bldP spid="28" grpId="0" bldLvl="0" animBg="1"/>
      <p:bldP spid="30" grpId="0"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1882</Words>
  <Application>WPS 演示</Application>
  <PresentationFormat>宽屏</PresentationFormat>
  <Paragraphs>188</Paragraphs>
  <Slides>17</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17</vt:i4>
      </vt:variant>
    </vt:vector>
  </HeadingPairs>
  <TitlesOfParts>
    <vt:vector size="36" baseType="lpstr">
      <vt:lpstr>Arial</vt:lpstr>
      <vt:lpstr>宋体</vt:lpstr>
      <vt:lpstr>Wingdings</vt:lpstr>
      <vt:lpstr>Arial</vt:lpstr>
      <vt:lpstr>PMingLiU</vt:lpstr>
      <vt:lpstr>MingLiU-ExtB</vt:lpstr>
      <vt:lpstr>微软雅黑 Light</vt:lpstr>
      <vt:lpstr>Algerian</vt:lpstr>
      <vt:lpstr>Gabriola</vt:lpstr>
      <vt:lpstr>Abadi Extra Light</vt:lpstr>
      <vt:lpstr>Segoe Print</vt:lpstr>
      <vt:lpstr>Times New Roman</vt:lpstr>
      <vt:lpstr>Calibri</vt:lpstr>
      <vt:lpstr>微软雅黑</vt:lpstr>
      <vt:lpstr>Arial Unicode MS</vt:lpstr>
      <vt:lpstr>等线</vt:lpstr>
      <vt:lpstr>Calibri Light</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富豪之葱</cp:lastModifiedBy>
  <cp:revision>19</cp:revision>
  <dcterms:created xsi:type="dcterms:W3CDTF">2019-08-07T08:06:00Z</dcterms:created>
  <dcterms:modified xsi:type="dcterms:W3CDTF">2021-12-03T04:51:41Z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7D9DF86321A54AEB8A6F5A262F785732</vt:lpwstr>
  </property>
  <property fmtid="{D5CDD505-2E9C-101B-9397-08002B2CF9AE}" pid="3" name="KSOProductBuildVer">
    <vt:lpwstr>2052-11.1.0.11115</vt:lpwstr>
  </property>
</Properties>
</file>