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6" r:id="rId3"/>
    <p:sldId id="301" r:id="rId4"/>
    <p:sldId id="299" r:id="rId5"/>
    <p:sldId id="262" r:id="rId6"/>
    <p:sldId id="258" r:id="rId7"/>
    <p:sldId id="279" r:id="rId8"/>
    <p:sldId id="261" r:id="rId9"/>
    <p:sldId id="278" r:id="rId10"/>
    <p:sldId id="277" r:id="rId11"/>
    <p:sldId id="259" r:id="rId12"/>
    <p:sldId id="260" r:id="rId13"/>
    <p:sldId id="280" r:id="rId14"/>
    <p:sldId id="281" r:id="rId15"/>
    <p:sldId id="282" r:id="rId16"/>
    <p:sldId id="297" r:id="rId17"/>
    <p:sldId id="298" r:id="rId18"/>
    <p:sldId id="300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4F543-D297-41A7-A651-3A1596F97693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Maturin</a:t>
            </a:r>
            <a:r>
              <a:rPr lang="zh-CN" altLang="en-US" dirty="0"/>
              <a:t>模块拆分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438664" y="778217"/>
            <a:ext cx="5451389" cy="4016205"/>
          </a:xfrm>
          <a:prstGeom prst="roundRect">
            <a:avLst>
              <a:gd name="adj" fmla="val 477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8665" y="254997"/>
            <a:ext cx="3418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rgbClr val="002060"/>
                </a:solidFill>
              </a:rPr>
              <a:t>RangeActionMap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6670" y="778217"/>
            <a:ext cx="2094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accent3">
                    <a:lumMod val="50000"/>
                  </a:schemeClr>
                </a:solidFill>
              </a:rPr>
              <a:t>args</a:t>
            </a:r>
            <a:r>
              <a:rPr lang="en-US" altLang="zh-CN" sz="2800" b="1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altLang="zh-CN" sz="2800" b="1" dirty="0" err="1">
                <a:solidFill>
                  <a:schemeClr val="accent3">
                    <a:lumMod val="50000"/>
                  </a:schemeClr>
                </a:solidFill>
              </a:rPr>
              <a:t>usize</a:t>
            </a:r>
            <a:endParaRPr lang="zh-CN" alt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6668" y="1194110"/>
            <a:ext cx="5366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B0F0"/>
                </a:solidFill>
              </a:rPr>
              <a:t>segments:</a:t>
            </a:r>
          </a:p>
          <a:p>
            <a:r>
              <a:rPr lang="en-US" altLang="zh-CN" sz="2800" b="1" dirty="0" err="1">
                <a:solidFill>
                  <a:srgbClr val="00B0F0"/>
                </a:solidFill>
              </a:rPr>
              <a:t>BTreeMap</a:t>
            </a:r>
            <a:r>
              <a:rPr lang="en-US" altLang="zh-CN" sz="2800" b="1" dirty="0">
                <a:solidFill>
                  <a:srgbClr val="00B0F0"/>
                </a:solidFill>
              </a:rPr>
              <a:t>&lt;…,</a:t>
            </a:r>
            <a:r>
              <a:rPr lang="en-US" altLang="zh-CN" sz="2800" b="1" dirty="0" err="1">
                <a:solidFill>
                  <a:srgbClr val="00B0F0"/>
                </a:solidFill>
              </a:rPr>
              <a:t>RangeArea</a:t>
            </a:r>
            <a:r>
              <a:rPr lang="en-US" altLang="zh-CN" sz="2800" b="1" dirty="0">
                <a:solidFill>
                  <a:srgbClr val="00B0F0"/>
                </a:solidFill>
              </a:rPr>
              <a:t>&lt;…&gt;&gt;</a:t>
            </a:r>
            <a:endParaRPr lang="zh-CN" altLang="en-US" sz="2800" b="1" dirty="0">
              <a:solidFill>
                <a:srgbClr val="00B0F0"/>
              </a:solidFill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749642" y="2148217"/>
            <a:ext cx="4333103" cy="2300214"/>
          </a:xfrm>
          <a:prstGeom prst="roundRect">
            <a:avLst>
              <a:gd name="adj" fmla="val 9446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1066799" y="2610313"/>
            <a:ext cx="3678195" cy="1533319"/>
          </a:xfrm>
          <a:prstGeom prst="roundRect">
            <a:avLst>
              <a:gd name="adj" fmla="val 9446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73922" y="2117656"/>
            <a:ext cx="2205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rgbClr val="00B050"/>
                </a:solidFill>
              </a:rPr>
              <a:t>RangeArea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00880" y="2586726"/>
            <a:ext cx="3644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start: 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</a:rPr>
              <a:t>usize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,</a:t>
            </a:r>
          </a:p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end: 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</a:rPr>
              <a:t>usize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,</a:t>
            </a:r>
          </a:p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segment: 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</a:rPr>
              <a:t>SegmentType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857368" y="4026401"/>
            <a:ext cx="0" cy="125095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/>
          <p:cNvSpPr/>
          <p:nvPr/>
        </p:nvSpPr>
        <p:spPr>
          <a:xfrm>
            <a:off x="1710380" y="3783608"/>
            <a:ext cx="2739079" cy="242793"/>
          </a:xfrm>
          <a:prstGeom prst="roundRect">
            <a:avLst>
              <a:gd name="adj" fmla="val 9446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201431" y="5277355"/>
            <a:ext cx="154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调用者提供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013622" y="346002"/>
            <a:ext cx="62975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RangeActionMap</a:t>
            </a:r>
            <a:r>
              <a:rPr lang="zh-CN" altLang="en-US" sz="2800" dirty="0"/>
              <a:t>对外：</a:t>
            </a:r>
            <a:endParaRPr lang="en-US" altLang="zh-CN" sz="2800" dirty="0"/>
          </a:p>
          <a:p>
            <a:r>
              <a:rPr lang="zh-CN" altLang="en-US" sz="2800" dirty="0"/>
              <a:t>主要提供固定位置</a:t>
            </a:r>
            <a:r>
              <a:rPr lang="en-US" altLang="zh-CN" sz="2800" dirty="0" err="1"/>
              <a:t>mmap</a:t>
            </a:r>
            <a:r>
              <a:rPr lang="zh-CN" altLang="en-US" sz="2800" dirty="0"/>
              <a:t>、不定位置</a:t>
            </a:r>
            <a:r>
              <a:rPr lang="en-US" altLang="zh-CN" sz="2800" dirty="0" err="1"/>
              <a:t>mmap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munmap</a:t>
            </a:r>
            <a:r>
              <a:rPr lang="zh-CN" altLang="en-US" sz="2800" dirty="0"/>
              <a:t>、 </a:t>
            </a:r>
            <a:r>
              <a:rPr lang="en-US" altLang="zh-CN" sz="2800" dirty="0" err="1"/>
              <a:t>mprotect</a:t>
            </a:r>
            <a:r>
              <a:rPr lang="zh-CN" altLang="en-US" sz="2800" dirty="0"/>
              <a:t> 接口，</a:t>
            </a:r>
            <a:endParaRPr lang="en-US" altLang="zh-CN" sz="2800" dirty="0"/>
          </a:p>
          <a:p>
            <a:r>
              <a:rPr lang="zh-CN" altLang="en-US" sz="2800" dirty="0"/>
              <a:t>以及查找、迭代器、</a:t>
            </a:r>
            <a:r>
              <a:rPr lang="en-US" altLang="zh-CN" sz="2800" dirty="0"/>
              <a:t>Debug</a:t>
            </a:r>
            <a:r>
              <a:rPr lang="zh-CN" altLang="en-US" sz="2800" dirty="0"/>
              <a:t>等辅助功能</a:t>
            </a:r>
            <a:endParaRPr lang="en-US" altLang="zh-CN" sz="28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096000" y="3298324"/>
            <a:ext cx="60959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RangeActionMap</a:t>
            </a:r>
            <a:r>
              <a:rPr lang="zh-CN" altLang="en-US" sz="2800" dirty="0"/>
              <a:t>内部：</a:t>
            </a:r>
            <a:endParaRPr lang="en-US" altLang="zh-CN" sz="2800" dirty="0"/>
          </a:p>
          <a:p>
            <a:r>
              <a:rPr lang="zh-CN" altLang="en-US" sz="2800" dirty="0"/>
              <a:t>维护</a:t>
            </a:r>
            <a:r>
              <a:rPr lang="en-US" altLang="zh-CN" sz="2800" dirty="0" err="1"/>
              <a:t>BTreeMap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把全局区间操作细分到单个区间上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内部使用</a:t>
            </a:r>
            <a:r>
              <a:rPr lang="en-US" altLang="zh-CN" sz="2800" dirty="0" err="1"/>
              <a:t>BTreeMap</a:t>
            </a:r>
            <a:r>
              <a:rPr lang="zh-CN" altLang="en-US" sz="2800" dirty="0"/>
              <a:t>维护区间，但在不定位置</a:t>
            </a:r>
            <a:r>
              <a:rPr lang="en-US" altLang="zh-CN" sz="2800" dirty="0" err="1"/>
              <a:t>mmap</a:t>
            </a:r>
            <a:r>
              <a:rPr lang="zh-CN" altLang="en-US" sz="2800" dirty="0"/>
              <a:t>的情况下复杂度不是最优的，可以替换。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为什么不用 </a:t>
            </a:r>
            <a:r>
              <a:rPr lang="en-US" altLang="zh-CN" dirty="0" err="1"/>
              <a:t>RangeMap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RangeMap</a:t>
            </a:r>
            <a:r>
              <a:rPr lang="en-US" altLang="zh-CN" dirty="0"/>
              <a:t> </a:t>
            </a:r>
            <a:r>
              <a:rPr lang="zh-CN" altLang="en-US" dirty="0"/>
              <a:t>只是跟内存区间管理“比较像”，但对于直接拿来用帮助不大</a:t>
            </a:r>
            <a:endParaRPr lang="en-US" altLang="zh-CN" dirty="0"/>
          </a:p>
          <a:p>
            <a:pPr lvl="1"/>
            <a:r>
              <a:rPr lang="zh-CN" altLang="en-US" dirty="0"/>
              <a:t>操作的语义</a:t>
            </a:r>
            <a:endParaRPr lang="en-US" altLang="zh-CN" dirty="0"/>
          </a:p>
          <a:p>
            <a:pPr lvl="1"/>
            <a:r>
              <a:rPr lang="zh-CN" altLang="en-US" dirty="0"/>
              <a:t>下层操作</a:t>
            </a:r>
            <a:endParaRPr lang="en-US" altLang="zh-CN" dirty="0"/>
          </a:p>
          <a:p>
            <a:r>
              <a:rPr lang="zh-CN" altLang="en-US" dirty="0"/>
              <a:t>提出数据结构 </a:t>
            </a:r>
            <a:r>
              <a:rPr lang="en-US" altLang="zh-CN" dirty="0" err="1"/>
              <a:t>RangeActionMap</a:t>
            </a:r>
            <a:endParaRPr lang="en-US" altLang="zh-CN" dirty="0"/>
          </a:p>
          <a:p>
            <a:pPr lvl="1"/>
            <a:r>
              <a:rPr lang="zh-CN" altLang="en-US" dirty="0"/>
              <a:t>上层数据结构 </a:t>
            </a:r>
            <a:r>
              <a:rPr lang="en-US" altLang="zh-CN" dirty="0" err="1"/>
              <a:t>MemorySet</a:t>
            </a:r>
            <a:r>
              <a:rPr lang="zh-CN" altLang="en-US" dirty="0"/>
              <a:t>，管理</a:t>
            </a:r>
            <a:r>
              <a:rPr lang="en-US" altLang="zh-CN" dirty="0"/>
              <a:t>(</a:t>
            </a:r>
            <a:r>
              <a:rPr lang="zh-CN" altLang="en-US" dirty="0"/>
              <a:t>内核的或一个用户程序的</a:t>
            </a:r>
            <a:r>
              <a:rPr lang="en-US" altLang="zh-CN" dirty="0"/>
              <a:t>)</a:t>
            </a:r>
            <a:r>
              <a:rPr lang="zh-CN" altLang="en-US" dirty="0"/>
              <a:t>页表和对应的所有段</a:t>
            </a:r>
            <a:endParaRPr lang="en-US" altLang="zh-CN" dirty="0"/>
          </a:p>
          <a:p>
            <a:pPr lvl="1"/>
            <a:r>
              <a:rPr lang="zh-CN" altLang="en-US" dirty="0"/>
              <a:t>下层数据结构 </a:t>
            </a:r>
            <a:r>
              <a:rPr lang="en-US" altLang="zh-CN" dirty="0" err="1"/>
              <a:t>VmArea</a:t>
            </a:r>
            <a:r>
              <a:rPr lang="zh-CN" altLang="en-US" dirty="0"/>
              <a:t>，管理一段区间、</a:t>
            </a:r>
            <a:r>
              <a:rPr lang="en-US" altLang="zh-CN" dirty="0"/>
              <a:t>handle</a:t>
            </a:r>
            <a:r>
              <a:rPr lang="zh-CN" altLang="en-US" dirty="0"/>
              <a:t>部分</a:t>
            </a:r>
            <a:r>
              <a:rPr lang="en-US" altLang="zh-CN" dirty="0" err="1"/>
              <a:t>PageFault</a:t>
            </a:r>
            <a:r>
              <a:rPr lang="zh-CN" altLang="en-US" dirty="0"/>
              <a:t>、对接后端文件</a:t>
            </a:r>
            <a:r>
              <a:rPr lang="en-US" altLang="zh-CN" dirty="0"/>
              <a:t>(</a:t>
            </a:r>
            <a:r>
              <a:rPr lang="zh-CN" altLang="en-US" dirty="0"/>
              <a:t>区间操作或</a:t>
            </a:r>
            <a:r>
              <a:rPr lang="en-US" altLang="zh-CN" dirty="0" err="1"/>
              <a:t>msync</a:t>
            </a:r>
            <a:r>
              <a:rPr lang="zh-CN" altLang="en-US" dirty="0"/>
              <a:t>时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可能的效率问题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内部维护区间的数据结构</a:t>
            </a:r>
            <a:endParaRPr lang="en-US" altLang="zh-CN" dirty="0"/>
          </a:p>
          <a:p>
            <a:pPr lvl="1"/>
            <a:r>
              <a:rPr lang="zh-CN" altLang="en-US" dirty="0"/>
              <a:t> 目前使用 </a:t>
            </a:r>
            <a:r>
              <a:rPr lang="en-US" altLang="zh-CN" dirty="0"/>
              <a:t>std </a:t>
            </a:r>
            <a:r>
              <a:rPr lang="zh-CN" altLang="en-US" dirty="0"/>
              <a:t>提供的 </a:t>
            </a:r>
            <a:r>
              <a:rPr lang="en-US" altLang="zh-CN" dirty="0" err="1"/>
              <a:t>BTreeMap</a:t>
            </a:r>
            <a:r>
              <a:rPr lang="zh-CN" altLang="en-US" dirty="0"/>
              <a:t>，个别情况不是最优</a:t>
            </a:r>
            <a:endParaRPr lang="en-US" altLang="zh-CN" dirty="0"/>
          </a:p>
          <a:p>
            <a:r>
              <a:rPr lang="zh-CN" altLang="en-US" dirty="0"/>
              <a:t>额外传参</a:t>
            </a:r>
            <a:endParaRPr lang="en-US" altLang="zh-CN" dirty="0"/>
          </a:p>
          <a:p>
            <a:pPr lvl="1"/>
            <a:r>
              <a:rPr lang="zh-CN" altLang="en-US" dirty="0"/>
              <a:t>目前对下层每次操作额外传一个 </a:t>
            </a:r>
            <a:r>
              <a:rPr lang="en-US" altLang="zh-CN" dirty="0" err="1"/>
              <a:t>usize</a:t>
            </a:r>
            <a:r>
              <a:rPr lang="en-US" altLang="zh-CN" dirty="0"/>
              <a:t> </a:t>
            </a:r>
            <a:r>
              <a:rPr lang="zh-CN" altLang="en-US" dirty="0"/>
              <a:t>作为页表物理页地址</a:t>
            </a:r>
            <a:endParaRPr lang="en-US" altLang="zh-CN" dirty="0"/>
          </a:p>
          <a:p>
            <a:r>
              <a:rPr lang="en-US" altLang="zh-CN" dirty="0"/>
              <a:t>Split </a:t>
            </a:r>
            <a:r>
              <a:rPr lang="zh-CN" altLang="en-US" dirty="0"/>
              <a:t>默认实现的效率损失</a:t>
            </a:r>
            <a:endParaRPr lang="en-US" altLang="zh-CN" dirty="0"/>
          </a:p>
          <a:p>
            <a:pPr lvl="1"/>
            <a:r>
              <a:rPr lang="zh-CN" altLang="en-US" dirty="0"/>
              <a:t>只要用户提供的接口没有效率损失，这个结构就没有效率损失，并且尽量减少用户自己的损失</a:t>
            </a:r>
            <a:endParaRPr lang="en-US" altLang="zh-CN" dirty="0"/>
          </a:p>
          <a:p>
            <a:pPr lvl="1"/>
            <a:r>
              <a:rPr lang="zh-CN" altLang="en-US" dirty="0"/>
              <a:t>下面详述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032" y="-128946"/>
            <a:ext cx="10515600" cy="1325563"/>
          </a:xfrm>
        </p:spPr>
        <p:txBody>
          <a:bodyPr/>
          <a:lstStyle/>
          <a:p>
            <a:r>
              <a:rPr lang="en-US" altLang="zh-CN" dirty="0"/>
              <a:t>Split </a:t>
            </a:r>
            <a:r>
              <a:rPr lang="zh-CN" altLang="en-US" dirty="0"/>
              <a:t>的细节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8" y="2283426"/>
            <a:ext cx="9365687" cy="437285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24465" y="1129340"/>
            <a:ext cx="104418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dirty="0"/>
              <a:t>因为不能假设用户提供的 </a:t>
            </a:r>
            <a:r>
              <a:rPr lang="en-US" altLang="zh-CN" sz="2400" dirty="0" err="1"/>
              <a:t>SegmentType</a:t>
            </a:r>
            <a:r>
              <a:rPr lang="en-US" altLang="zh-CN" sz="2400" dirty="0"/>
              <a:t> </a:t>
            </a:r>
            <a:r>
              <a:rPr lang="zh-CN" altLang="en-US" sz="2400" dirty="0"/>
              <a:t>在</a:t>
            </a:r>
            <a:r>
              <a:rPr lang="en-US" altLang="zh-CN" sz="2400" dirty="0"/>
              <a:t>”</a:t>
            </a:r>
            <a:r>
              <a:rPr lang="zh-CN" altLang="en-US" sz="2400" dirty="0"/>
              <a:t>删除自己，提供两个分两列新区间</a:t>
            </a:r>
            <a:r>
              <a:rPr lang="en-US" altLang="zh-CN" sz="2400" dirty="0"/>
              <a:t>”</a:t>
            </a:r>
            <a:r>
              <a:rPr lang="zh-CN" altLang="en-US" sz="2400" dirty="0"/>
              <a:t>时是否有效率损失，</a:t>
            </a:r>
            <a:endParaRPr lang="en-US" altLang="zh-CN" sz="2400" dirty="0"/>
          </a:p>
          <a:p>
            <a:pPr lvl="1"/>
            <a:r>
              <a:rPr lang="zh-CN" altLang="en-US" sz="2400" dirty="0"/>
              <a:t>所以切分时，永远是“</a:t>
            </a:r>
            <a:r>
              <a:rPr lang="zh-CN" altLang="en-US" sz="2400" b="1" dirty="0"/>
              <a:t>修改自己</a:t>
            </a:r>
            <a:r>
              <a:rPr lang="zh-CN" altLang="en-US" sz="2400" dirty="0"/>
              <a:t>，返回右半边”，而不是分成两个区间。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032" y="-128946"/>
            <a:ext cx="10515600" cy="1325563"/>
          </a:xfrm>
        </p:spPr>
        <p:txBody>
          <a:bodyPr/>
          <a:lstStyle/>
          <a:p>
            <a:r>
              <a:rPr lang="en-US" altLang="zh-CN" dirty="0"/>
              <a:t>Split </a:t>
            </a:r>
            <a:r>
              <a:rPr lang="zh-CN" altLang="en-US" dirty="0"/>
              <a:t>的细节</a:t>
            </a:r>
          </a:p>
        </p:txBody>
      </p:sp>
      <p:sp>
        <p:nvSpPr>
          <p:cNvPr id="8" name="矩形 7"/>
          <p:cNvSpPr/>
          <p:nvPr/>
        </p:nvSpPr>
        <p:spPr>
          <a:xfrm>
            <a:off x="324465" y="1129340"/>
            <a:ext cx="11540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dirty="0"/>
              <a:t>拆成三段的默认实现是先拆右半边再拆中间。</a:t>
            </a:r>
            <a:endParaRPr lang="en-US" altLang="zh-CN" sz="2400" dirty="0"/>
          </a:p>
          <a:p>
            <a:pPr lvl="1"/>
            <a:r>
              <a:rPr lang="zh-CN" altLang="en-US" sz="2400" dirty="0"/>
              <a:t>因为</a:t>
            </a:r>
            <a:r>
              <a:rPr lang="en-US" altLang="zh-CN" sz="2400" dirty="0"/>
              <a:t>split</a:t>
            </a:r>
            <a:r>
              <a:rPr lang="zh-CN" altLang="en-US" sz="2400" dirty="0"/>
              <a:t>会拆出右半边，所以先拆右边可以避免它被折腾两次（假设</a:t>
            </a:r>
            <a:r>
              <a:rPr lang="en-US" altLang="zh-CN" sz="2400" dirty="0"/>
              <a:t>Segment</a:t>
            </a:r>
            <a:r>
              <a:rPr lang="zh-CN" altLang="en-US" sz="2400" dirty="0"/>
              <a:t>内部会维护“区间”形式的一组结构，如</a:t>
            </a:r>
            <a:r>
              <a:rPr lang="en-US" altLang="zh-CN" sz="2400" dirty="0" err="1"/>
              <a:t>vec</a:t>
            </a:r>
            <a:r>
              <a:rPr lang="zh-CN" altLang="en-US" sz="2400" dirty="0"/>
              <a:t>，它的拆分是</a:t>
            </a:r>
            <a:r>
              <a:rPr lang="en-US" altLang="zh-CN" sz="2400" dirty="0"/>
              <a:t>O(</a:t>
            </a:r>
            <a:r>
              <a:rPr lang="zh-CN" altLang="en-US" sz="2400" dirty="0"/>
              <a:t>拆出区间大小</a:t>
            </a:r>
            <a:r>
              <a:rPr lang="en-US" altLang="zh-CN" sz="2400" dirty="0"/>
              <a:t>)</a:t>
            </a:r>
            <a:r>
              <a:rPr lang="zh-CN" altLang="en-US" sz="2400" dirty="0"/>
              <a:t>的）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13" r="-464"/>
          <a:stretch>
            <a:fillRect/>
          </a:stretch>
        </p:blipFill>
        <p:spPr>
          <a:xfrm>
            <a:off x="657071" y="2329669"/>
            <a:ext cx="6377910" cy="415048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98577"/>
            <a:ext cx="10515600" cy="2852737"/>
          </a:xfrm>
        </p:spPr>
        <p:txBody>
          <a:bodyPr/>
          <a:lstStyle/>
          <a:p>
            <a:pPr algn="ctr"/>
            <a:r>
              <a:rPr lang="zh-CN" altLang="en-US" dirty="0"/>
              <a:t>将模块接入内核所做的修改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dirty="0"/>
              <a:t>代码演示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1854B-779B-4931-8487-77A779619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68" y="182107"/>
            <a:ext cx="3401960" cy="1325563"/>
          </a:xfrm>
        </p:spPr>
        <p:txBody>
          <a:bodyPr/>
          <a:lstStyle/>
          <a:p>
            <a:r>
              <a:rPr lang="zh-CN" altLang="en-US" dirty="0"/>
              <a:t>下层区间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9F338E4-09AF-4718-AD79-7143B8DF8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728" y="182107"/>
            <a:ext cx="8184569" cy="6675893"/>
          </a:xfrm>
        </p:spPr>
      </p:pic>
    </p:spTree>
    <p:extLst>
      <p:ext uri="{BB962C8B-B14F-4D97-AF65-F5344CB8AC3E}">
        <p14:creationId xmlns:p14="http://schemas.microsoft.com/office/powerpoint/2010/main" val="1884961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1854B-779B-4931-8487-77A779619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68" y="182107"/>
            <a:ext cx="4198374" cy="1325563"/>
          </a:xfrm>
        </p:spPr>
        <p:txBody>
          <a:bodyPr/>
          <a:lstStyle/>
          <a:p>
            <a:r>
              <a:rPr lang="zh-CN" altLang="en-US" dirty="0"/>
              <a:t>上层</a:t>
            </a:r>
            <a:r>
              <a:rPr lang="en-US" altLang="zh-CN" dirty="0" err="1"/>
              <a:t>MemorySet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EB4E10A-CA10-4132-B947-40C57FB90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34" y="1507670"/>
            <a:ext cx="10515600" cy="2190441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9CEB40-4AD5-467A-9105-10F3C8D51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34" y="3895110"/>
            <a:ext cx="6727108" cy="261289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9A4FFB5-7BBE-44CD-848F-21F0EFE01F0F}"/>
              </a:ext>
            </a:extLst>
          </p:cNvPr>
          <p:cNvSpPr txBox="1"/>
          <p:nvPr/>
        </p:nvSpPr>
        <p:spPr>
          <a:xfrm>
            <a:off x="8052620" y="987505"/>
            <a:ext cx="3030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提供的接口可以直接使用，单还有其他辅助功能：</a:t>
            </a:r>
          </a:p>
        </p:txBody>
      </p:sp>
    </p:spTree>
    <p:extLst>
      <p:ext uri="{BB962C8B-B14F-4D97-AF65-F5344CB8AC3E}">
        <p14:creationId xmlns:p14="http://schemas.microsoft.com/office/powerpoint/2010/main" val="979843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2228E-0C22-43BA-8586-F5CA22A4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epoll</a:t>
            </a:r>
            <a:r>
              <a:rPr lang="zh-CN" altLang="x-none" dirty="0"/>
              <a:t>、</a:t>
            </a:r>
            <a:r>
              <a:rPr lang="x-none" altLang="zh-CN" dirty="0"/>
              <a:t>poll</a:t>
            </a:r>
            <a:r>
              <a:rPr lang="zh-CN" altLang="x-none" dirty="0"/>
              <a:t>、</a:t>
            </a:r>
            <a:r>
              <a:rPr lang="x-none" altLang="zh-CN" dirty="0"/>
              <a:t>select </a:t>
            </a:r>
            <a:r>
              <a:rPr lang="zh-CN" altLang="x-none" dirty="0"/>
              <a:t>模块化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95101F-CC30-4F4A-9993-FB1BA902A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981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epoll</a:t>
            </a:r>
            <a:r>
              <a:rPr lang="zh-CN" altLang="x-none" dirty="0"/>
              <a:t>、</a:t>
            </a:r>
            <a:r>
              <a:rPr lang="x-none" altLang="zh-CN" dirty="0"/>
              <a:t>poll</a:t>
            </a:r>
            <a:r>
              <a:rPr lang="zh-CN" altLang="x-none" dirty="0"/>
              <a:t>、</a:t>
            </a:r>
            <a:r>
              <a:rPr lang="x-none" altLang="zh-CN" dirty="0"/>
              <a:t>select </a:t>
            </a:r>
            <a:r>
              <a:rPr lang="zh-CN" altLang="x-none" dirty="0"/>
              <a:t>模块化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将相</a:t>
            </a:r>
            <a:r>
              <a:rPr lang="zh-CN" altLang="x-none"/>
              <a:t>关系统调用的实现拆分为独立的模块</a:t>
            </a:r>
          </a:p>
          <a:p>
            <a:r>
              <a:rPr lang="zh-CN" altLang="x-none">
                <a:sym typeface="+mn-ea"/>
              </a:rPr>
              <a:t>在内核中直接调用实现好的接口即可</a:t>
            </a:r>
            <a:endParaRPr lang="zh-CN" altLang="x-none"/>
          </a:p>
          <a:p>
            <a:pPr lvl="1"/>
            <a:r>
              <a:rPr lang="zh-CN" altLang="x-none"/>
              <a:t>sys_epoll_create</a:t>
            </a:r>
          </a:p>
          <a:p>
            <a:pPr lvl="1"/>
            <a:r>
              <a:rPr lang="zh-CN" altLang="x-none"/>
              <a:t>sys_epoll_ctl</a:t>
            </a:r>
          </a:p>
          <a:p>
            <a:pPr lvl="1"/>
            <a:r>
              <a:rPr lang="zh-CN" altLang="x-none"/>
              <a:t>sys_epoll_wait</a:t>
            </a:r>
          </a:p>
          <a:p>
            <a:pPr lvl="1"/>
            <a:r>
              <a:rPr lang="zh-CN" altLang="x-none"/>
              <a:t>sys_ppoll</a:t>
            </a:r>
          </a:p>
          <a:p>
            <a:pPr lvl="1"/>
            <a:r>
              <a:rPr lang="zh-CN" altLang="x-none"/>
              <a:t>sys_pselect6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070225"/>
            <a:ext cx="6705600" cy="3381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753" y="383859"/>
            <a:ext cx="10515600" cy="1288188"/>
          </a:xfrm>
        </p:spPr>
        <p:txBody>
          <a:bodyPr/>
          <a:lstStyle/>
          <a:p>
            <a:r>
              <a:rPr lang="zh-CN" altLang="en-US" dirty="0"/>
              <a:t>“拆分模块”？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7753" y="1867989"/>
            <a:ext cx="10515600" cy="1352005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先不考虑 </a:t>
            </a:r>
            <a:r>
              <a:rPr lang="en-US" altLang="zh-CN" sz="3200" dirty="0"/>
              <a:t>OS </a:t>
            </a:r>
            <a:r>
              <a:rPr lang="zh-CN" altLang="en-US" sz="3200" dirty="0"/>
              <a:t>整体的模块化，而是把一些较独立的功能变成</a:t>
            </a:r>
            <a:r>
              <a:rPr lang="en-US" altLang="zh-CN" sz="3200" dirty="0"/>
              <a:t> kernel </a:t>
            </a:r>
            <a:r>
              <a:rPr lang="zh-CN" altLang="en-US" sz="3200" dirty="0"/>
              <a:t>外的 </a:t>
            </a:r>
            <a:r>
              <a:rPr lang="en-US" altLang="zh-CN" sz="3200" dirty="0"/>
              <a:t>rust crate</a:t>
            </a:r>
            <a:r>
              <a:rPr lang="zh-CN" altLang="en-US" sz="3200" dirty="0"/>
              <a:t>，方便扩展和其他 </a:t>
            </a:r>
            <a:r>
              <a:rPr lang="en-US" altLang="zh-CN" sz="3200" dirty="0"/>
              <a:t>OS </a:t>
            </a:r>
            <a:r>
              <a:rPr lang="zh-CN" altLang="en-US" sz="3200" dirty="0"/>
              <a:t>学习挪用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707753" y="2915535"/>
            <a:ext cx="10515600" cy="1288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选择模块的基准？</a:t>
            </a:r>
          </a:p>
        </p:txBody>
      </p:sp>
      <p:sp>
        <p:nvSpPr>
          <p:cNvPr id="5" name="文本占位符 2"/>
          <p:cNvSpPr txBox="1"/>
          <p:nvPr/>
        </p:nvSpPr>
        <p:spPr>
          <a:xfrm>
            <a:off x="707753" y="4575266"/>
            <a:ext cx="10515600" cy="1956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zh-CN" altLang="en-US" sz="3200" dirty="0"/>
              <a:t>通用的、大部分</a:t>
            </a:r>
            <a:r>
              <a:rPr lang="en-US" altLang="zh-CN" sz="3200" dirty="0"/>
              <a:t>OS</a:t>
            </a:r>
            <a:r>
              <a:rPr lang="zh-CN" altLang="en-US" sz="3200" dirty="0"/>
              <a:t>都需要造一遍的轮子</a:t>
            </a:r>
            <a:endParaRPr lang="en-US" altLang="zh-CN" sz="3200" dirty="0"/>
          </a:p>
          <a:p>
            <a:pPr marL="514350" indent="-514350">
              <a:buAutoNum type="arabicPeriod"/>
            </a:pPr>
            <a:r>
              <a:rPr lang="zh-CN" altLang="en-US" sz="3200" dirty="0"/>
              <a:t>比较独立</a:t>
            </a:r>
            <a:endParaRPr lang="en-US" altLang="zh-CN" sz="3200" dirty="0"/>
          </a:p>
          <a:p>
            <a:pPr marL="514350" indent="-514350">
              <a:buAutoNum type="arabicPeriod"/>
            </a:pPr>
            <a:r>
              <a:rPr lang="zh-CN" altLang="en-US" sz="3200" dirty="0"/>
              <a:t>目前缺少比较好的实现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>
                <a:sym typeface="+mn-ea"/>
              </a:rPr>
              <a:t>epoll</a:t>
            </a:r>
            <a:r>
              <a:rPr lang="en-US" altLang="x-none">
                <a:sym typeface="+mn-ea"/>
              </a:rPr>
              <a:t> </a:t>
            </a:r>
            <a:r>
              <a:rPr lang="zh-CN" altLang="en-US">
                <a:sym typeface="+mn-ea"/>
              </a:rPr>
              <a:t>模块单元测试与用户态测试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3490" y="1825625"/>
            <a:ext cx="4857750" cy="4351655"/>
          </a:xfrm>
          <a:prstGeom prst="rect">
            <a:avLst/>
          </a:prstGeom>
        </p:spPr>
      </p:pic>
      <p:pic>
        <p:nvPicPr>
          <p:cNvPr id="11" name="内容占位符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61695" y="1825625"/>
            <a:ext cx="51333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副产品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bitset：pselect 用到了 ShadowBitset</a:t>
            </a:r>
          </a:p>
          <a:p>
            <a:r>
              <a:rPr lang="zh-CN" altLang="en-US"/>
              <a:t>syscall：将系统调用错误号 ErrorNo 提出来</a:t>
            </a:r>
          </a:p>
          <a:p>
            <a:r>
              <a:rPr lang="zh-CN" altLang="en-US"/>
              <a:t>timer：时间相关接口，顺带把与时间有关的系统调用提了出来</a:t>
            </a:r>
          </a:p>
          <a:p>
            <a:r>
              <a:rPr lang="zh-CN" altLang="en-US" b="1"/>
              <a:t>task-trampoline：让外部模块能够调用内核中 task 相关接口</a:t>
            </a:r>
            <a:endParaRPr lang="zh-CN" altLang="en-US"/>
          </a:p>
          <a:p>
            <a:r>
              <a:rPr lang="zh-CN" altLang="en-US"/>
              <a:t>base-file：提取了 trait File 的基本公共接口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箭头连接符 7"/>
          <p:cNvCxnSpPr>
            <a:stCxn id="5" idx="0"/>
            <a:endCxn id="6" idx="3"/>
          </p:cNvCxnSpPr>
          <p:nvPr/>
        </p:nvCxnSpPr>
        <p:spPr>
          <a:xfrm flipH="1" flipV="1">
            <a:off x="7741920" y="4962525"/>
            <a:ext cx="1187450" cy="72136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0"/>
            <a:endCxn id="6" idx="1"/>
          </p:cNvCxnSpPr>
          <p:nvPr/>
        </p:nvCxnSpPr>
        <p:spPr>
          <a:xfrm flipV="1">
            <a:off x="3262630" y="4962525"/>
            <a:ext cx="1187450" cy="72136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task-trampoline：外部模块与内核的桥梁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外部模块如何调用内核方法？</a:t>
            </a:r>
          </a:p>
          <a:p>
            <a:pPr lvl="1"/>
            <a:r>
              <a:rPr lang="zh-CN" altLang="en-US"/>
              <a:t>epoll_create</a:t>
            </a:r>
            <a:r>
              <a:rPr lang="en-US" altLang="zh-CN"/>
              <a:t> </a:t>
            </a:r>
            <a:r>
              <a:rPr lang="zh-CN" altLang="en-US"/>
              <a:t>需要向内核中添加文件实例</a:t>
            </a:r>
          </a:p>
          <a:p>
            <a:pPr lvl="1"/>
            <a:r>
              <a:rPr lang="x-none" altLang="zh-CN"/>
              <a:t>epoll_ctl</a:t>
            </a:r>
            <a:r>
              <a:rPr lang="zh-CN" altLang="x-none"/>
              <a:t>、</a:t>
            </a:r>
            <a:r>
              <a:rPr lang="x-none" altLang="zh-CN"/>
              <a:t>epoll_wait </a:t>
            </a:r>
            <a:r>
              <a:rPr lang="zh-CN" altLang="x-none"/>
              <a:t>需要从内核中获取文件实例</a:t>
            </a:r>
          </a:p>
          <a:p>
            <a:pPr lvl="0"/>
            <a:r>
              <a:rPr lang="zh-CN" altLang="x-none"/>
              <a:t>引入一个跳板模块，将内核方法传给跳板模块</a:t>
            </a:r>
          </a:p>
          <a:p>
            <a:pPr lvl="0"/>
            <a:r>
              <a:rPr lang="zh-CN" altLang="x-none"/>
              <a:t>外部模块通过跳板模块访问内核方法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455545" y="5683885"/>
            <a:ext cx="1614170" cy="869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2400"/>
              <a:t>kernel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8122285" y="5683885"/>
            <a:ext cx="1614170" cy="8693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2400"/>
              <a:t>epoll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450080" y="4527550"/>
            <a:ext cx="3291840" cy="8693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2400"/>
              <a:t>task-trampoline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/>
              <a:t>task-trampoline </a:t>
            </a:r>
            <a:r>
              <a:rPr lang="zh-CN" altLang="x-none"/>
              <a:t>与内核</a:t>
            </a:r>
            <a:endParaRPr lang="en-US" altLang="zh-CN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190" y="2214880"/>
            <a:ext cx="9658350" cy="3571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31055" y="5841365"/>
            <a:ext cx="2929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/>
              <a:t>crate task-trampoline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/>
              <a:t>task-trampoline </a:t>
            </a:r>
            <a:r>
              <a:rPr lang="zh-CN" altLang="x-none"/>
              <a:t>与内核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100" y="1362075"/>
            <a:ext cx="6781800" cy="49155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31055" y="6262370"/>
            <a:ext cx="2929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/>
              <a:t>kernel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>
                <a:sym typeface="+mn-ea"/>
              </a:rPr>
              <a:t>task-trampoline </a:t>
            </a:r>
            <a:r>
              <a:rPr lang="zh-CN" altLang="x-none">
                <a:sym typeface="+mn-ea"/>
              </a:rPr>
              <a:t>与外部模块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430" y="1825625"/>
            <a:ext cx="7341870" cy="435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31055" y="6237605"/>
            <a:ext cx="2929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/>
              <a:t>crate task-trampoline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task-trampoline：不同内核实现的兼容层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0505" y="1825625"/>
            <a:ext cx="66497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task-trampoline：不同内核实现的兼容层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task-trampoline</a:t>
            </a:r>
            <a:r>
              <a:rPr lang="x-none" altLang="zh-CN">
                <a:sym typeface="+mn-ea"/>
              </a:rPr>
              <a:t> </a:t>
            </a:r>
            <a:r>
              <a:rPr lang="zh-CN" altLang="x-none">
                <a:sym typeface="+mn-ea"/>
              </a:rPr>
              <a:t>的意义在于，内核的实现可能多种多样，但只要实现了这些公共接口，就能认为它们在模块化层面是兼容的</a:t>
            </a:r>
          </a:p>
          <a:p>
            <a:endParaRPr lang="zh-CN" altLang="x-none">
              <a:sym typeface="+mn-ea"/>
            </a:endParaRPr>
          </a:p>
          <a:p>
            <a:r>
              <a:rPr lang="zh-CN" altLang="x-none">
                <a:sym typeface="+mn-ea"/>
              </a:rPr>
              <a:t>内核视角：自主决定实现细节，只需满足公共接口</a:t>
            </a:r>
          </a:p>
          <a:p>
            <a:r>
              <a:rPr lang="zh-CN" altLang="x-none">
                <a:sym typeface="+mn-ea"/>
              </a:rPr>
              <a:t>模块视角：通过公共接口约定，访问内核中的方法</a:t>
            </a:r>
          </a:p>
          <a:p>
            <a:r>
              <a:rPr lang="zh-CN" altLang="x-none">
                <a:sym typeface="+mn-ea"/>
              </a:rPr>
              <a:t>因此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task-trampoline </a:t>
            </a:r>
            <a:r>
              <a:rPr lang="zh-CN" altLang="x-none">
                <a:sym typeface="+mn-ea"/>
              </a:rPr>
              <a:t>是内核与外部模块之间的“协议”</a:t>
            </a:r>
          </a:p>
          <a:p>
            <a:endParaRPr lang="zh-CN" altLang="x-none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1EC6D-F854-48C2-B3FB-BA6E5CF6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120352-5B42-41F6-802A-495A8EE9E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分析独立、可拆分的模块</a:t>
            </a:r>
            <a:endParaRPr lang="en-US" altLang="zh-CN" dirty="0"/>
          </a:p>
          <a:p>
            <a:r>
              <a:rPr lang="zh-CN" altLang="en-US" dirty="0"/>
              <a:t>分工拆分模块，保持交流</a:t>
            </a:r>
            <a:endParaRPr lang="en-US" altLang="zh-CN" dirty="0"/>
          </a:p>
          <a:p>
            <a:pPr lvl="1"/>
            <a:r>
              <a:rPr lang="zh-CN" altLang="en-US" dirty="0"/>
              <a:t>孙迅：负责</a:t>
            </a:r>
            <a:r>
              <a:rPr lang="x-none" altLang="zh-CN" dirty="0"/>
              <a:t>epoll</a:t>
            </a:r>
            <a:r>
              <a:rPr lang="zh-CN" altLang="x-none" dirty="0"/>
              <a:t>、</a:t>
            </a:r>
            <a:r>
              <a:rPr lang="x-none" altLang="zh-CN" dirty="0"/>
              <a:t>poll</a:t>
            </a:r>
            <a:r>
              <a:rPr lang="zh-CN" altLang="x-none" dirty="0"/>
              <a:t>、</a:t>
            </a:r>
            <a:r>
              <a:rPr lang="x-none" altLang="zh-CN" dirty="0"/>
              <a:t>select</a:t>
            </a:r>
            <a:r>
              <a:rPr lang="zh-CN" altLang="en-US" dirty="0"/>
              <a:t>模块的拆分</a:t>
            </a:r>
            <a:endParaRPr lang="en-US" altLang="zh-CN" dirty="0"/>
          </a:p>
          <a:p>
            <a:pPr lvl="1"/>
            <a:r>
              <a:rPr lang="zh-CN" altLang="en-US" dirty="0"/>
              <a:t>闭浩扬：负责设计拆分一个内存区间管理模块</a:t>
            </a:r>
            <a:endParaRPr lang="en-US" altLang="zh-CN" dirty="0"/>
          </a:p>
          <a:p>
            <a:r>
              <a:rPr lang="zh-CN" altLang="en-US" dirty="0"/>
              <a:t>为模块编写独立的文档和测试</a:t>
            </a:r>
            <a:endParaRPr lang="en-US" altLang="zh-CN" dirty="0"/>
          </a:p>
          <a:p>
            <a:r>
              <a:rPr lang="zh-CN" altLang="en-US" dirty="0"/>
              <a:t>合并代码，合并后的</a:t>
            </a:r>
            <a:r>
              <a:rPr lang="en-US" altLang="zh-CN" dirty="0"/>
              <a:t>OS</a:t>
            </a:r>
            <a:r>
              <a:rPr lang="zh-CN" altLang="en-US"/>
              <a:t>通过所有拆分前的测例和应用测试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633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2228E-0C22-43BA-8586-F5CA22A4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内存区间管理结构</a:t>
            </a:r>
            <a:br>
              <a:rPr lang="en-US" altLang="zh-CN" dirty="0"/>
            </a:br>
            <a:r>
              <a:rPr lang="en-US" altLang="zh-CN" dirty="0" err="1"/>
              <a:t>RangeActionMap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95101F-CC30-4F4A-9993-FB1BA902A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3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内存区间管理模块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1929"/>
          </a:xfrm>
        </p:spPr>
        <p:txBody>
          <a:bodyPr>
            <a:normAutofit/>
          </a:bodyPr>
          <a:lstStyle/>
          <a:p>
            <a:r>
              <a:rPr lang="zh-CN" altLang="en-US" dirty="0"/>
              <a:t>主要分三层实现：</a:t>
            </a:r>
            <a:endParaRPr lang="en-US" altLang="zh-CN" dirty="0"/>
          </a:p>
          <a:p>
            <a:r>
              <a:rPr lang="zh-CN" altLang="en-US" dirty="0"/>
              <a:t>上层</a:t>
            </a:r>
            <a:r>
              <a:rPr lang="en-US" altLang="zh-CN" dirty="0" err="1"/>
              <a:t>MemorySet</a:t>
            </a:r>
            <a:r>
              <a:rPr lang="zh-CN" altLang="en-US" dirty="0"/>
              <a:t>：向上连接</a:t>
            </a:r>
            <a:r>
              <a:rPr lang="en-US" altLang="zh-CN" dirty="0"/>
              <a:t>TCB</a:t>
            </a:r>
            <a:r>
              <a:rPr lang="zh-CN" altLang="en-US" dirty="0"/>
              <a:t>和</a:t>
            </a:r>
            <a:r>
              <a:rPr lang="en-US" altLang="zh-CN" dirty="0" err="1"/>
              <a:t>syscall</a:t>
            </a:r>
            <a:r>
              <a:rPr lang="zh-CN" altLang="en-US" dirty="0"/>
              <a:t>模块，跟页表是一对一的关系。类似 </a:t>
            </a:r>
            <a:r>
              <a:rPr lang="en-US" altLang="zh-CN" dirty="0" err="1"/>
              <a:t>rCore</a:t>
            </a:r>
            <a:r>
              <a:rPr lang="en-US" altLang="zh-CN" dirty="0"/>
              <a:t>-Tutorial </a:t>
            </a:r>
            <a:r>
              <a:rPr lang="zh-CN" altLang="en-US" dirty="0"/>
              <a:t>的 </a:t>
            </a:r>
            <a:r>
              <a:rPr lang="en-US" altLang="zh-CN" dirty="0" err="1"/>
              <a:t>MemorySet</a:t>
            </a:r>
            <a:r>
              <a:rPr lang="zh-CN" altLang="en-US" dirty="0"/>
              <a:t>，</a:t>
            </a:r>
            <a:r>
              <a:rPr lang="en-US" altLang="zh-CN" dirty="0" err="1"/>
              <a:t>zCore</a:t>
            </a:r>
            <a:r>
              <a:rPr lang="zh-CN" altLang="en-US" dirty="0"/>
              <a:t>的 </a:t>
            </a:r>
            <a:r>
              <a:rPr lang="en-US" altLang="zh-CN" dirty="0" err="1"/>
              <a:t>vmar</a:t>
            </a:r>
            <a:endParaRPr lang="en-US" altLang="zh-CN" dirty="0"/>
          </a:p>
          <a:p>
            <a:r>
              <a:rPr lang="zh-CN" altLang="en-US" dirty="0"/>
              <a:t>中层 </a:t>
            </a:r>
            <a:r>
              <a:rPr lang="en-US" altLang="zh-CN" dirty="0" err="1"/>
              <a:t>RangeActionMap</a:t>
            </a:r>
            <a:r>
              <a:rPr lang="zh-CN" altLang="en-US" dirty="0"/>
              <a:t>：一个维护区间的新数据结构 </a:t>
            </a:r>
            <a:endParaRPr lang="en-US" altLang="zh-CN" dirty="0"/>
          </a:p>
          <a:p>
            <a:r>
              <a:rPr lang="zh-CN" altLang="en-US" dirty="0"/>
              <a:t>下层 </a:t>
            </a:r>
            <a:r>
              <a:rPr lang="en-US" altLang="zh-CN" dirty="0" err="1"/>
              <a:t>VmArea</a:t>
            </a:r>
            <a:r>
              <a:rPr lang="zh-CN" altLang="en-US" dirty="0"/>
              <a:t>：维护一段同权限的连续虚拟页。类似 </a:t>
            </a:r>
            <a:r>
              <a:rPr lang="en-US" altLang="zh-CN" dirty="0" err="1"/>
              <a:t>rCore</a:t>
            </a:r>
            <a:r>
              <a:rPr lang="en-US" altLang="zh-CN" dirty="0"/>
              <a:t>-Tutorial </a:t>
            </a:r>
            <a:r>
              <a:rPr lang="zh-CN" altLang="en-US" dirty="0"/>
              <a:t>的 </a:t>
            </a:r>
            <a:r>
              <a:rPr lang="en-US" altLang="zh-CN" dirty="0" err="1"/>
              <a:t>MapArea</a:t>
            </a:r>
            <a:r>
              <a:rPr lang="zh-CN" altLang="en-US" dirty="0"/>
              <a:t>，</a:t>
            </a:r>
            <a:r>
              <a:rPr lang="en-US" altLang="zh-CN" dirty="0" err="1"/>
              <a:t>zCore</a:t>
            </a:r>
            <a:r>
              <a:rPr lang="zh-CN" altLang="en-US" dirty="0"/>
              <a:t>的 </a:t>
            </a:r>
            <a:r>
              <a:rPr lang="en-US" altLang="zh-CN" dirty="0" err="1"/>
              <a:t>vmo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主要目标：</a:t>
            </a:r>
            <a:endParaRPr lang="en-US" altLang="zh-CN" dirty="0"/>
          </a:p>
          <a:p>
            <a:r>
              <a:rPr lang="zh-CN" altLang="en-US" dirty="0"/>
              <a:t>设计数据结构 </a:t>
            </a:r>
            <a:r>
              <a:rPr lang="en-US" altLang="zh-CN" dirty="0" err="1"/>
              <a:t>RangeActionMap</a:t>
            </a:r>
            <a:r>
              <a:rPr lang="zh-CN" altLang="en-US" dirty="0"/>
              <a:t>，在上下层改尽量少的接口，留出尽量大的扩展空间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区间管理需要的接口</a:t>
            </a:r>
          </a:p>
        </p:txBody>
      </p:sp>
      <p:sp>
        <p:nvSpPr>
          <p:cNvPr id="4" name="矩形 3"/>
          <p:cNvSpPr/>
          <p:nvPr/>
        </p:nvSpPr>
        <p:spPr>
          <a:xfrm>
            <a:off x="3818505" y="2530549"/>
            <a:ext cx="706002" cy="2424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07093" y="2530549"/>
            <a:ext cx="706002" cy="2424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06338" y="2530549"/>
            <a:ext cx="706002" cy="2424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17510" y="2911166"/>
            <a:ext cx="2339163" cy="2424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十字形 17"/>
          <p:cNvSpPr/>
          <p:nvPr/>
        </p:nvSpPr>
        <p:spPr>
          <a:xfrm>
            <a:off x="805413" y="2841020"/>
            <a:ext cx="353355" cy="353001"/>
          </a:xfrm>
          <a:prstGeom prst="plus">
            <a:avLst>
              <a:gd name="adj" fmla="val 44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号 18"/>
          <p:cNvSpPr/>
          <p:nvPr/>
        </p:nvSpPr>
        <p:spPr>
          <a:xfrm>
            <a:off x="695011" y="3225919"/>
            <a:ext cx="574158" cy="557146"/>
          </a:xfrm>
          <a:prstGeom prst="mathEqual">
            <a:avLst>
              <a:gd name="adj1" fmla="val 8450"/>
              <a:gd name="adj2" fmla="val 213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5011" y="2023022"/>
            <a:ext cx="1459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mmap</a:t>
            </a:r>
            <a:r>
              <a:rPr lang="en-US" altLang="zh-CN" dirty="0"/>
              <a:t> FIXED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056671" y="3402448"/>
            <a:ext cx="467835" cy="2424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307093" y="3402448"/>
            <a:ext cx="410416" cy="2424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717509" y="3402448"/>
            <a:ext cx="2339163" cy="2424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020493" y="2530549"/>
            <a:ext cx="706002" cy="2424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509081" y="2530549"/>
            <a:ext cx="706002" cy="2424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908326" y="2530549"/>
            <a:ext cx="706002" cy="2424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919498" y="2911166"/>
            <a:ext cx="2339163" cy="2424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十字形 31"/>
          <p:cNvSpPr/>
          <p:nvPr/>
        </p:nvSpPr>
        <p:spPr>
          <a:xfrm>
            <a:off x="5007401" y="2841020"/>
            <a:ext cx="353355" cy="353001"/>
          </a:xfrm>
          <a:prstGeom prst="plus">
            <a:avLst>
              <a:gd name="adj" fmla="val 44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号 32"/>
          <p:cNvSpPr/>
          <p:nvPr/>
        </p:nvSpPr>
        <p:spPr>
          <a:xfrm>
            <a:off x="4896999" y="3225919"/>
            <a:ext cx="574158" cy="557146"/>
          </a:xfrm>
          <a:prstGeom prst="mathEqual">
            <a:avLst>
              <a:gd name="adj1" fmla="val 8450"/>
              <a:gd name="adj2" fmla="val 213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96999" y="2023022"/>
            <a:ext cx="2061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mmap</a:t>
            </a:r>
            <a:r>
              <a:rPr lang="en-US" altLang="zh-CN" dirty="0"/>
              <a:t> ANYWHERE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8020493" y="3402448"/>
            <a:ext cx="706002" cy="2424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509081" y="3402448"/>
            <a:ext cx="706002" cy="2424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8726495" y="3402448"/>
            <a:ext cx="2339163" cy="2424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908326" y="3402448"/>
            <a:ext cx="706002" cy="2424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768049" y="4603842"/>
            <a:ext cx="706002" cy="2424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256637" y="4603842"/>
            <a:ext cx="706002" cy="2424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655882" y="4603842"/>
            <a:ext cx="706002" cy="2424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667054" y="4984459"/>
            <a:ext cx="2339163" cy="24242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号 43"/>
          <p:cNvSpPr/>
          <p:nvPr/>
        </p:nvSpPr>
        <p:spPr>
          <a:xfrm>
            <a:off x="644555" y="5299212"/>
            <a:ext cx="574158" cy="557146"/>
          </a:xfrm>
          <a:prstGeom prst="mathEqual">
            <a:avLst>
              <a:gd name="adj1" fmla="val 8450"/>
              <a:gd name="adj2" fmla="val 213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44555" y="4096315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munmap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006217" y="5475741"/>
            <a:ext cx="467834" cy="2424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256637" y="5475741"/>
            <a:ext cx="410417" cy="2424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070949" y="4581868"/>
            <a:ext cx="706002" cy="2424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559537" y="4581868"/>
            <a:ext cx="706002" cy="2424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958782" y="4581868"/>
            <a:ext cx="706002" cy="2424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969954" y="4962485"/>
            <a:ext cx="2339163" cy="2424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十字形 53"/>
          <p:cNvSpPr/>
          <p:nvPr/>
        </p:nvSpPr>
        <p:spPr>
          <a:xfrm>
            <a:off x="5057857" y="4892339"/>
            <a:ext cx="353355" cy="353001"/>
          </a:xfrm>
          <a:prstGeom prst="plus">
            <a:avLst>
              <a:gd name="adj" fmla="val 44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号 54"/>
          <p:cNvSpPr/>
          <p:nvPr/>
        </p:nvSpPr>
        <p:spPr>
          <a:xfrm>
            <a:off x="4947455" y="5277238"/>
            <a:ext cx="574158" cy="557146"/>
          </a:xfrm>
          <a:prstGeom prst="mathEqual">
            <a:avLst>
              <a:gd name="adj1" fmla="val 8450"/>
              <a:gd name="adj2" fmla="val 213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947455" y="4074341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mprotect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8309117" y="5453767"/>
            <a:ext cx="467834" cy="2424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5559537" y="5453767"/>
            <a:ext cx="410417" cy="2424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958782" y="5453767"/>
            <a:ext cx="706002" cy="2424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5961448" y="5453767"/>
            <a:ext cx="304091" cy="2424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8070949" y="5453767"/>
            <a:ext cx="245004" cy="2424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减号 61"/>
          <p:cNvSpPr/>
          <p:nvPr/>
        </p:nvSpPr>
        <p:spPr>
          <a:xfrm>
            <a:off x="695011" y="5007196"/>
            <a:ext cx="514261" cy="238144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85677" y="1916257"/>
            <a:ext cx="4318641" cy="4729448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38662" y="6276373"/>
            <a:ext cx="241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RangeMap</a:t>
            </a:r>
            <a:r>
              <a:rPr lang="zh-CN" altLang="en-US" dirty="0"/>
              <a:t>目前的语义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11958" y="26260"/>
            <a:ext cx="2094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accent3">
                    <a:lumMod val="50000"/>
                  </a:schemeClr>
                </a:solidFill>
              </a:rPr>
              <a:t>args</a:t>
            </a:r>
            <a:r>
              <a:rPr lang="en-US" altLang="zh-CN" sz="2800" b="1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altLang="zh-CN" sz="2800" b="1" dirty="0" err="1">
                <a:solidFill>
                  <a:schemeClr val="accent3">
                    <a:lumMod val="50000"/>
                  </a:schemeClr>
                </a:solidFill>
              </a:rPr>
              <a:t>usize</a:t>
            </a:r>
            <a:endParaRPr lang="zh-CN" alt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7019" y="480201"/>
            <a:ext cx="41716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trait Segment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044339" y="5788246"/>
            <a:ext cx="0" cy="39203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/>
          <p:cNvSpPr/>
          <p:nvPr/>
        </p:nvSpPr>
        <p:spPr>
          <a:xfrm>
            <a:off x="403321" y="3903211"/>
            <a:ext cx="4951533" cy="1885035"/>
          </a:xfrm>
          <a:prstGeom prst="roundRect">
            <a:avLst>
              <a:gd name="adj" fmla="val 9446"/>
            </a:avLst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95647" y="6278570"/>
            <a:ext cx="2029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调用者提供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594401" y="1737185"/>
            <a:ext cx="67067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trait Segment: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由用户提供实现，表示“相同访问权限的一段虚拟内存”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包含三个必须实现的方法和六个可选方法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args</a:t>
            </a:r>
            <a:r>
              <a:rPr lang="en-US" altLang="zh-CN" sz="2800" dirty="0"/>
              <a:t> </a:t>
            </a:r>
            <a:r>
              <a:rPr lang="zh-CN" altLang="en-US" sz="2800" dirty="0"/>
              <a:t>是每次操作额外传的参数，目前是传一个 </a:t>
            </a:r>
            <a:r>
              <a:rPr lang="en-US" altLang="zh-CN" sz="2800" dirty="0" err="1"/>
              <a:t>usize</a:t>
            </a:r>
            <a:r>
              <a:rPr lang="en-US" altLang="zh-CN" sz="2800" dirty="0"/>
              <a:t> </a:t>
            </a:r>
            <a:r>
              <a:rPr lang="zh-CN" altLang="en-US" sz="2800" dirty="0"/>
              <a:t>表示页表物理页地址</a:t>
            </a:r>
            <a:endParaRPr lang="en-US" altLang="zh-CN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37019" y="3951969"/>
            <a:ext cx="4917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fn</a:t>
            </a:r>
            <a:r>
              <a:rPr lang="en-US" altLang="zh-CN" sz="2400" dirty="0"/>
              <a:t> remove(&amp;</a:t>
            </a:r>
            <a:r>
              <a:rPr lang="en-US" altLang="zh-CN" sz="2400" dirty="0" err="1"/>
              <a:t>mut</a:t>
            </a:r>
            <a:r>
              <a:rPr lang="en-US" altLang="zh-CN" sz="2400" dirty="0"/>
              <a:t> self,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 err="1"/>
              <a:t>fn</a:t>
            </a:r>
            <a:r>
              <a:rPr lang="en-US" altLang="zh-CN" sz="2400" dirty="0"/>
              <a:t> split(&amp;</a:t>
            </a:r>
            <a:r>
              <a:rPr lang="en-US" altLang="zh-CN" sz="2400" dirty="0" err="1"/>
              <a:t>mut</a:t>
            </a:r>
            <a:r>
              <a:rPr lang="en-US" altLang="zh-CN" sz="2400" dirty="0"/>
              <a:t> self, pos,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 err="1"/>
              <a:t>fn</a:t>
            </a:r>
            <a:r>
              <a:rPr lang="en-US" altLang="zh-CN" sz="2400" dirty="0"/>
              <a:t> modify(&amp;</a:t>
            </a:r>
            <a:r>
              <a:rPr lang="en-US" altLang="zh-CN" sz="2400" dirty="0" err="1"/>
              <a:t>mut</a:t>
            </a:r>
            <a:r>
              <a:rPr lang="en-US" altLang="zh-CN" sz="2400" dirty="0"/>
              <a:t> self, </a:t>
            </a:r>
            <a:r>
              <a:rPr lang="en-US" altLang="zh-CN" sz="2400" dirty="0" err="1"/>
              <a:t>new_flag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);</a:t>
            </a:r>
          </a:p>
        </p:txBody>
      </p:sp>
      <p:sp>
        <p:nvSpPr>
          <p:cNvPr id="21" name="矩形: 圆角 20"/>
          <p:cNvSpPr/>
          <p:nvPr/>
        </p:nvSpPr>
        <p:spPr>
          <a:xfrm>
            <a:off x="403321" y="1172037"/>
            <a:ext cx="4951533" cy="1885035"/>
          </a:xfrm>
          <a:prstGeom prst="roundRect">
            <a:avLst>
              <a:gd name="adj" fmla="val 9446"/>
            </a:avLst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7019" y="1220795"/>
            <a:ext cx="4917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ShrinkToLeft</a:t>
            </a:r>
            <a:r>
              <a:rPr lang="en-US" altLang="zh-CN" sz="2400" dirty="0"/>
              <a:t>() </a:t>
            </a:r>
            <a:r>
              <a:rPr lang="en-US" altLang="zh-CN" sz="2400" dirty="0" err="1"/>
              <a:t>ModifyLeft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 err="1"/>
              <a:t>ShrinkToRight</a:t>
            </a:r>
            <a:r>
              <a:rPr lang="en-US" altLang="zh-CN" sz="2400" dirty="0"/>
              <a:t>() </a:t>
            </a:r>
            <a:r>
              <a:rPr lang="en-US" altLang="zh-CN" sz="2400" dirty="0" err="1"/>
              <a:t>ModifyRight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 err="1"/>
              <a:t>SplitAndRemoveMiddle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 err="1"/>
              <a:t>ModifyMiddle</a:t>
            </a:r>
            <a:r>
              <a:rPr lang="en-US" altLang="zh-CN" sz="2400" dirty="0"/>
              <a:t>()</a:t>
            </a:r>
          </a:p>
        </p:txBody>
      </p:sp>
      <p:sp>
        <p:nvSpPr>
          <p:cNvPr id="23" name="矩形: 圆角 22"/>
          <p:cNvSpPr/>
          <p:nvPr/>
        </p:nvSpPr>
        <p:spPr>
          <a:xfrm>
            <a:off x="92335" y="916321"/>
            <a:ext cx="5453057" cy="5093647"/>
          </a:xfrm>
          <a:prstGeom prst="roundRect">
            <a:avLst>
              <a:gd name="adj" fmla="val 4669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995329" y="3066947"/>
            <a:ext cx="0" cy="84070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44339" y="3287243"/>
            <a:ext cx="495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使用下面接口提供默认实现，也可覆盖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下层可选的</a:t>
            </a:r>
            <a:r>
              <a:rPr lang="en-US" altLang="zh-CN" dirty="0"/>
              <a:t>action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61646" y="2471043"/>
          <a:ext cx="10427589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5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5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5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语义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ShrinkToLeft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右半边区间被 </a:t>
                      </a:r>
                      <a:r>
                        <a:rPr lang="en-US" altLang="zh-CN" dirty="0" err="1"/>
                        <a:t>unmap</a:t>
                      </a:r>
                      <a:r>
                        <a:rPr lang="zh-CN" altLang="en-US" dirty="0"/>
                        <a:t>并删除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Split + Remove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ShrinkToRight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左半边区间被 </a:t>
                      </a:r>
                      <a:r>
                        <a:rPr lang="en-US" altLang="zh-CN" dirty="0" err="1"/>
                        <a:t>unmap</a:t>
                      </a:r>
                      <a:r>
                        <a:rPr lang="zh-CN" altLang="en-US" dirty="0"/>
                        <a:t>并删除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Split + Remove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SplitAndRemoveMiddle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中间一段区间被</a:t>
                      </a:r>
                      <a:r>
                        <a:rPr lang="en-US" altLang="zh-CN" dirty="0" err="1"/>
                        <a:t>unmap</a:t>
                      </a:r>
                      <a:r>
                        <a:rPr lang="zh-CN" altLang="en-US" dirty="0"/>
                        <a:t>并删除，留下左右半边区间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Split + Split + Remove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ModifyLeft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区间被切分，同时左半边区间修改控制权限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Split + Modify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ModifyRight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区间被切分，同时右半边区间修改控制权限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Split + Modify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ModifyMiddle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区间被切成三段，修改中间一段的控制权限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Split + Split + Modify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73635" y="1455612"/>
            <a:ext cx="10354454" cy="590092"/>
          </a:xfrm>
        </p:spPr>
        <p:txBody>
          <a:bodyPr/>
          <a:lstStyle/>
          <a:p>
            <a:r>
              <a:rPr lang="en-US" altLang="zh-CN" dirty="0"/>
              <a:t>Trait </a:t>
            </a:r>
            <a:r>
              <a:rPr lang="zh-CN" altLang="en-US" dirty="0"/>
              <a:t>里提供一个默认的组合操作，但也可以重新实现提高效率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/>
          <p:cNvSpPr/>
          <p:nvPr/>
        </p:nvSpPr>
        <p:spPr>
          <a:xfrm>
            <a:off x="1111044" y="2161884"/>
            <a:ext cx="3678195" cy="2932319"/>
          </a:xfrm>
          <a:prstGeom prst="roundRect">
            <a:avLst>
              <a:gd name="adj" fmla="val 9446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4571" y="904191"/>
            <a:ext cx="45277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</a:rPr>
              <a:t>struct </a:t>
            </a:r>
            <a:r>
              <a:rPr lang="en-US" altLang="zh-CN" sz="2800" b="1" dirty="0" err="1">
                <a:solidFill>
                  <a:srgbClr val="00B050"/>
                </a:solidFill>
              </a:rPr>
              <a:t>RangeArea</a:t>
            </a:r>
            <a:endParaRPr lang="en-US" altLang="zh-CN" sz="2800" b="1" dirty="0">
              <a:solidFill>
                <a:srgbClr val="00B050"/>
              </a:solidFill>
            </a:endParaRPr>
          </a:p>
          <a:p>
            <a:r>
              <a:rPr lang="en-US" altLang="zh-CN" sz="2800" b="1" dirty="0">
                <a:solidFill>
                  <a:srgbClr val="00B050"/>
                </a:solidFill>
              </a:rPr>
              <a:t>&lt;</a:t>
            </a:r>
            <a:r>
              <a:rPr lang="en-US" altLang="zh-CN" sz="2800" b="1" dirty="0" err="1">
                <a:solidFill>
                  <a:srgbClr val="00B050"/>
                </a:solidFill>
              </a:rPr>
              <a:t>SegmentType</a:t>
            </a:r>
            <a:r>
              <a:rPr lang="en-US" altLang="zh-CN" sz="2800" b="1" dirty="0">
                <a:solidFill>
                  <a:srgbClr val="00B050"/>
                </a:solidFill>
              </a:rPr>
              <a:t>: Segment&gt;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16376" y="2168637"/>
            <a:ext cx="3644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start: 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</a:rPr>
              <a:t>usize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,</a:t>
            </a:r>
          </a:p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end: 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</a:rPr>
              <a:t>usize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,</a:t>
            </a:r>
          </a:p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segment: 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</a:rPr>
              <a:t>SegmentType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233451" y="3646958"/>
            <a:ext cx="0" cy="263996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/>
          <p:cNvSpPr/>
          <p:nvPr/>
        </p:nvSpPr>
        <p:spPr>
          <a:xfrm>
            <a:off x="1806244" y="3404165"/>
            <a:ext cx="2739079" cy="242793"/>
          </a:xfrm>
          <a:prstGeom prst="roundRect">
            <a:avLst>
              <a:gd name="adj" fmla="val 9446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245676" y="6227926"/>
            <a:ext cx="154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调用者提供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555690" y="1997822"/>
            <a:ext cx="62975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RangeArea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zh-CN" altLang="en-US" sz="2800" dirty="0"/>
              <a:t>判断区间与区间相交的每一种情况，将增删改查请求对应到 </a:t>
            </a:r>
            <a:r>
              <a:rPr lang="en-US" altLang="zh-CN" sz="2800" dirty="0"/>
              <a:t>Segment </a:t>
            </a:r>
            <a:r>
              <a:rPr lang="zh-CN" altLang="en-US" sz="2800" dirty="0"/>
              <a:t>中的九个接口</a:t>
            </a:r>
            <a:endParaRPr lang="en-US" altLang="zh-C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1160</Words>
  <Application>Microsoft Office PowerPoint</Application>
  <PresentationFormat>宽屏</PresentationFormat>
  <Paragraphs>155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等线</vt:lpstr>
      <vt:lpstr>等线 Light</vt:lpstr>
      <vt:lpstr>Arial</vt:lpstr>
      <vt:lpstr>Office 主题​​</vt:lpstr>
      <vt:lpstr>Maturin模块拆分</vt:lpstr>
      <vt:lpstr>“拆分模块”？</vt:lpstr>
      <vt:lpstr>项目进程</vt:lpstr>
      <vt:lpstr>内存区间管理结构 RangeActionMap</vt:lpstr>
      <vt:lpstr>内存区间管理模块</vt:lpstr>
      <vt:lpstr>区间管理需要的接口</vt:lpstr>
      <vt:lpstr>PowerPoint 演示文稿</vt:lpstr>
      <vt:lpstr>下层可选的action</vt:lpstr>
      <vt:lpstr>PowerPoint 演示文稿</vt:lpstr>
      <vt:lpstr>PowerPoint 演示文稿</vt:lpstr>
      <vt:lpstr>为什么不用 RangeMap</vt:lpstr>
      <vt:lpstr>可能的效率问题</vt:lpstr>
      <vt:lpstr>Split 的细节</vt:lpstr>
      <vt:lpstr>Split 的细节</vt:lpstr>
      <vt:lpstr>将模块接入内核所做的修改</vt:lpstr>
      <vt:lpstr>下层区间</vt:lpstr>
      <vt:lpstr>上层MemorySet</vt:lpstr>
      <vt:lpstr>epoll、poll、select 模块化</vt:lpstr>
      <vt:lpstr>epoll、poll、select 模块化</vt:lpstr>
      <vt:lpstr>epoll 模块单元测试与用户态测试</vt:lpstr>
      <vt:lpstr>副产品</vt:lpstr>
      <vt:lpstr>task-trampoline：外部模块与内核的桥梁</vt:lpstr>
      <vt:lpstr>task-trampoline 与内核</vt:lpstr>
      <vt:lpstr>task-trampoline 与内核</vt:lpstr>
      <vt:lpstr>task-trampoline 与外部模块</vt:lpstr>
      <vt:lpstr>task-trampoline：不同内核实现的兼容层</vt:lpstr>
      <vt:lpstr>task-trampoline：不同内核实现的兼容层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Chihiro Sakamoto</dc:creator>
  <cp:lastModifiedBy>Chihiro Sakamoto</cp:lastModifiedBy>
  <cp:revision>149</cp:revision>
  <dcterms:created xsi:type="dcterms:W3CDTF">2022-11-09T07:46:03Z</dcterms:created>
  <dcterms:modified xsi:type="dcterms:W3CDTF">2022-11-09T17:51:52Z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2052-11.1.0.11664</vt:lpwstr>
  </property>
</Properties>
</file>