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62" r:id="rId6"/>
    <p:sldId id="259" r:id="rId7"/>
    <p:sldId id="258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Maturin</a:t>
            </a:r>
            <a:r>
              <a:rPr lang="zh-CN" altLang="en-US" dirty="0"/>
              <a:t>模块拆分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epoll </a:t>
            </a:r>
            <a:r>
              <a:rPr lang="zh-CN" altLang="en-US"/>
              <a:t>模块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95" y="1457325"/>
            <a:ext cx="7141210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模块依赖问题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epoll </a:t>
            </a:r>
            <a:r>
              <a:rPr lang="zh-CN" altLang="x-none"/>
              <a:t>模块本身并不复杂</a:t>
            </a:r>
          </a:p>
          <a:p>
            <a:r>
              <a:rPr lang="zh-CN" altLang="x-none"/>
              <a:t>麻烦之处在于</a:t>
            </a:r>
            <a:r>
              <a:rPr lang="en-US" altLang="zh-CN"/>
              <a:t> </a:t>
            </a:r>
            <a:r>
              <a:rPr lang="x-none" altLang="en-US"/>
              <a:t>EpollFile </a:t>
            </a:r>
            <a:r>
              <a:rPr lang="zh-CN" altLang="x-none"/>
              <a:t>实现了</a:t>
            </a:r>
            <a:r>
              <a:rPr lang="en-US" altLang="zh-CN"/>
              <a:t> </a:t>
            </a:r>
            <a:r>
              <a:rPr lang="x-none" altLang="en-US"/>
              <a:t>trait File</a:t>
            </a:r>
          </a:p>
          <a:p>
            <a:r>
              <a:rPr lang="zh-CN" altLang="x-none"/>
              <a:t>而</a:t>
            </a:r>
            <a:r>
              <a:rPr lang="en-US" altLang="zh-CN"/>
              <a:t> </a:t>
            </a:r>
            <a:r>
              <a:rPr lang="x-none" altLang="en-US"/>
              <a:t>File </a:t>
            </a:r>
            <a:r>
              <a:rPr lang="zh-CN" altLang="x-none"/>
              <a:t>在</a:t>
            </a:r>
            <a:r>
              <a:rPr lang="en-US" altLang="zh-CN"/>
              <a:t> </a:t>
            </a:r>
            <a:r>
              <a:rPr lang="x-none" altLang="en-US"/>
              <a:t>kernel </a:t>
            </a:r>
            <a:r>
              <a:rPr lang="zh-CN" altLang="x-none"/>
              <a:t>中！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694045" y="2468880"/>
            <a:ext cx="2251075" cy="379095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trait</a:t>
            </a:r>
            <a:r>
              <a:rPr lang="x-none" altLang="en-US">
                <a:solidFill>
                  <a:schemeClr val="accent6"/>
                </a:solidFill>
              </a:rPr>
              <a:t> File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模块依赖问题</a:t>
            </a:r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只把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模块化出来？不行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3065145"/>
            <a:ext cx="1929765" cy="25323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/>
              <a:t>TCB</a:t>
            </a:r>
          </a:p>
        </p:txBody>
      </p:sp>
      <p:sp>
        <p:nvSpPr>
          <p:cNvPr id="6" name="矩形 5"/>
          <p:cNvSpPr/>
          <p:nvPr/>
        </p:nvSpPr>
        <p:spPr>
          <a:xfrm>
            <a:off x="1149350" y="4756785"/>
            <a:ext cx="1308100" cy="47244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fd_manager</a:t>
            </a:r>
          </a:p>
        </p:txBody>
      </p:sp>
      <p:sp>
        <p:nvSpPr>
          <p:cNvPr id="7" name="矩形 6"/>
          <p:cNvSpPr/>
          <p:nvPr/>
        </p:nvSpPr>
        <p:spPr>
          <a:xfrm>
            <a:off x="3346450" y="3065145"/>
            <a:ext cx="1929765" cy="25323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/>
              <a:t>FdManager</a:t>
            </a:r>
          </a:p>
        </p:txBody>
      </p:sp>
      <p:sp>
        <p:nvSpPr>
          <p:cNvPr id="10" name="矩形 9"/>
          <p:cNvSpPr/>
          <p:nvPr/>
        </p:nvSpPr>
        <p:spPr>
          <a:xfrm>
            <a:off x="3657600" y="4756785"/>
            <a:ext cx="1308100" cy="472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600"/>
              <a:t>files</a:t>
            </a:r>
          </a:p>
        </p:txBody>
      </p:sp>
      <p:sp>
        <p:nvSpPr>
          <p:cNvPr id="12" name="矩形 11"/>
          <p:cNvSpPr/>
          <p:nvPr/>
        </p:nvSpPr>
        <p:spPr>
          <a:xfrm>
            <a:off x="5854700" y="2924175"/>
            <a:ext cx="1929765" cy="621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Epoll</a:t>
            </a:r>
          </a:p>
        </p:txBody>
      </p:sp>
      <p:sp>
        <p:nvSpPr>
          <p:cNvPr id="14" name="矩形 13"/>
          <p:cNvSpPr/>
          <p:nvPr/>
        </p:nvSpPr>
        <p:spPr>
          <a:xfrm>
            <a:off x="5854700" y="377126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Socket</a:t>
            </a:r>
          </a:p>
        </p:txBody>
      </p:sp>
      <p:sp>
        <p:nvSpPr>
          <p:cNvPr id="15" name="矩形 14"/>
          <p:cNvSpPr/>
          <p:nvPr/>
        </p:nvSpPr>
        <p:spPr>
          <a:xfrm>
            <a:off x="5854700" y="461835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Pipe</a:t>
            </a:r>
          </a:p>
        </p:txBody>
      </p:sp>
      <p:sp>
        <p:nvSpPr>
          <p:cNvPr id="16" name="矩形 15"/>
          <p:cNvSpPr/>
          <p:nvPr/>
        </p:nvSpPr>
        <p:spPr>
          <a:xfrm>
            <a:off x="5854700" y="546544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FatFile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457450" y="4331335"/>
            <a:ext cx="889000" cy="6616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65700" y="3234690"/>
            <a:ext cx="889000" cy="17583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965700" y="4081780"/>
            <a:ext cx="889000" cy="91122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965700" y="4928870"/>
            <a:ext cx="889000" cy="6413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6" idx="1"/>
          </p:cNvCxnSpPr>
          <p:nvPr/>
        </p:nvCxnSpPr>
        <p:spPr>
          <a:xfrm>
            <a:off x="4965700" y="4993005"/>
            <a:ext cx="889000" cy="78295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62950" y="4020820"/>
            <a:ext cx="1929765" cy="6210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Syscall</a:t>
            </a: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>
            <a:off x="7784465" y="3234690"/>
            <a:ext cx="578485" cy="109664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30" idx="1"/>
          </p:cNvCxnSpPr>
          <p:nvPr/>
        </p:nvCxnSpPr>
        <p:spPr>
          <a:xfrm>
            <a:off x="7784465" y="4081780"/>
            <a:ext cx="578485" cy="24955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30" idx="1"/>
          </p:cNvCxnSpPr>
          <p:nvPr/>
        </p:nvCxnSpPr>
        <p:spPr>
          <a:xfrm flipV="1">
            <a:off x="7784465" y="4331335"/>
            <a:ext cx="578485" cy="59753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30" idx="1"/>
          </p:cNvCxnSpPr>
          <p:nvPr/>
        </p:nvCxnSpPr>
        <p:spPr>
          <a:xfrm flipV="1">
            <a:off x="7784465" y="4331335"/>
            <a:ext cx="578485" cy="144462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base_file </a:t>
            </a:r>
            <a:r>
              <a:rPr lang="zh-CN" altLang="x-none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x-none" altLang="en-US"/>
              <a:t>kernel </a:t>
            </a:r>
            <a:r>
              <a:rPr lang="zh-CN" altLang="x-none"/>
              <a:t>里的</a:t>
            </a:r>
            <a:r>
              <a:rPr lang="x-none" altLang="zh-CN"/>
              <a:t> trait File </a:t>
            </a:r>
            <a:r>
              <a:rPr lang="zh-CN" altLang="x-none"/>
              <a:t>抽离出来，单独成为</a:t>
            </a:r>
            <a:r>
              <a:rPr lang="x-none" altLang="zh-CN"/>
              <a:t> base_file </a:t>
            </a:r>
            <a:r>
              <a:rPr lang="zh-CN" altLang="x-none"/>
              <a:t>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2908935" y="3192780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kernel</a:t>
            </a:r>
          </a:p>
        </p:txBody>
      </p:sp>
      <p:sp>
        <p:nvSpPr>
          <p:cNvPr id="5" name="矩形 4"/>
          <p:cNvSpPr/>
          <p:nvPr/>
        </p:nvSpPr>
        <p:spPr>
          <a:xfrm>
            <a:off x="7047865" y="3192780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base_file</a:t>
            </a:r>
          </a:p>
        </p:txBody>
      </p:sp>
      <p:sp>
        <p:nvSpPr>
          <p:cNvPr id="6" name="矩形 5"/>
          <p:cNvSpPr/>
          <p:nvPr/>
        </p:nvSpPr>
        <p:spPr>
          <a:xfrm>
            <a:off x="4978400" y="5059045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epoll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5143500" y="3623310"/>
            <a:ext cx="1904365" cy="0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1"/>
          </p:cNvCxnSpPr>
          <p:nvPr/>
        </p:nvCxnSpPr>
        <p:spPr>
          <a:xfrm>
            <a:off x="4026535" y="4053840"/>
            <a:ext cx="951865" cy="1435735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5" idx="2"/>
          </p:cNvCxnSpPr>
          <p:nvPr/>
        </p:nvCxnSpPr>
        <p:spPr>
          <a:xfrm flipV="1">
            <a:off x="7212965" y="4053840"/>
            <a:ext cx="952500" cy="1435735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base_file </a:t>
            </a:r>
            <a:r>
              <a:rPr lang="zh-CN" altLang="x-none"/>
              <a:t>模块化问题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原本</a:t>
            </a:r>
            <a:r>
              <a:rPr lang="en-US" altLang="zh-CN"/>
              <a:t> </a:t>
            </a:r>
            <a:r>
              <a:rPr lang="x-none" altLang="en-US"/>
              <a:t>File </a:t>
            </a:r>
            <a:r>
              <a:rPr lang="zh-CN" altLang="x-none"/>
              <a:t>有个</a:t>
            </a:r>
            <a:r>
              <a:rPr lang="en-US" altLang="zh-CN"/>
              <a:t> get_epoll_fd</a:t>
            </a:r>
            <a:r>
              <a:rPr lang="x-none" altLang="en-US"/>
              <a:t> </a:t>
            </a:r>
            <a:r>
              <a:rPr lang="zh-CN" altLang="x-none"/>
              <a:t>接口，返回类型为</a:t>
            </a:r>
            <a:r>
              <a:rPr lang="en-US" altLang="zh-CN"/>
              <a:t> Option&lt;EpollFile&gt;</a:t>
            </a:r>
          </a:p>
          <a:p>
            <a:pPr lvl="1"/>
            <a:r>
              <a:rPr lang="zh-CN" altLang="x-none"/>
              <a:t>如果这个</a:t>
            </a:r>
            <a:r>
              <a:rPr lang="en-US" altLang="zh-CN"/>
              <a:t> </a:t>
            </a:r>
            <a:r>
              <a:rPr lang="x-none" altLang="en-US"/>
              <a:t>File</a:t>
            </a:r>
            <a:r>
              <a:rPr lang="en-US" altLang="x-none"/>
              <a:t>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x-none" altLang="en-US"/>
              <a:t>EpollFile</a:t>
            </a:r>
            <a:r>
              <a:rPr lang="zh-CN" altLang="x-none"/>
              <a:t>，则返回自身</a:t>
            </a:r>
          </a:p>
          <a:p>
            <a:pPr lvl="1"/>
            <a:r>
              <a:rPr lang="zh-CN" altLang="x-none"/>
              <a:t>否则，返回</a:t>
            </a:r>
            <a:r>
              <a:rPr lang="en-US" altLang="zh-CN"/>
              <a:t> </a:t>
            </a:r>
            <a:r>
              <a:rPr lang="x-none" altLang="en-US"/>
              <a:t>None</a:t>
            </a:r>
          </a:p>
          <a:p>
            <a:pPr lvl="0"/>
            <a:r>
              <a:rPr lang="zh-CN" altLang="x-none"/>
              <a:t>存在循环依赖问题</a:t>
            </a:r>
          </a:p>
          <a:p>
            <a:pPr lvl="0"/>
            <a:r>
              <a:rPr lang="zh-CN" altLang="x-none"/>
              <a:t>需要改用一个更通用的</a:t>
            </a:r>
            <a:r>
              <a:rPr lang="en-US" altLang="zh-CN"/>
              <a:t> </a:t>
            </a:r>
            <a:r>
              <a:rPr lang="x-none" altLang="en-US"/>
              <a:t>as_any </a:t>
            </a:r>
            <a:r>
              <a:rPr lang="zh-CN" altLang="x-none"/>
              <a:t>接口，返回类型为</a:t>
            </a:r>
            <a:r>
              <a:rPr lang="en-US" altLang="zh-CN"/>
              <a:t> </a:t>
            </a:r>
            <a:r>
              <a:rPr lang="x-none" altLang="en-US"/>
              <a:t>core::any::Any</a:t>
            </a:r>
          </a:p>
          <a:p>
            <a:pPr lvl="0"/>
            <a:r>
              <a:rPr lang="zh-CN" altLang="x-none"/>
              <a:t>实际用例：</a:t>
            </a:r>
            <a:r>
              <a:rPr lang="x-none" altLang="zh-CN"/>
              <a:t>file.as_any().downcast_ref::&lt;EpollFile&gt;().unwrap()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模块化工作的难点在于，拆分出的模块可能依赖内核模块</a:t>
            </a:r>
          </a:p>
          <a:p>
            <a:r>
              <a:rPr lang="zh-CN" altLang="x-none"/>
              <a:t>需要将依赖理清楚，并避免循环依赖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2E67-FEE8-4852-83A5-E7028AE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53" y="383859"/>
            <a:ext cx="10515600" cy="1288188"/>
          </a:xfrm>
        </p:spPr>
        <p:txBody>
          <a:bodyPr/>
          <a:lstStyle/>
          <a:p>
            <a:r>
              <a:rPr lang="zh-CN" altLang="en-US" dirty="0"/>
              <a:t>“拆分模块”？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F112-BEB0-4778-AFD3-EA00A987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753" y="1867989"/>
            <a:ext cx="10515600" cy="1352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先不考虑 </a:t>
            </a:r>
            <a:r>
              <a:rPr lang="en-US" altLang="zh-CN" sz="3200" dirty="0"/>
              <a:t>OS </a:t>
            </a:r>
            <a:r>
              <a:rPr lang="zh-CN" altLang="en-US" sz="3200" dirty="0"/>
              <a:t>整体的模块化，而是把一些较独立的功能变成</a:t>
            </a:r>
            <a:r>
              <a:rPr lang="en-US" altLang="zh-CN" sz="3200" dirty="0"/>
              <a:t> kernel </a:t>
            </a:r>
            <a:r>
              <a:rPr lang="zh-CN" altLang="en-US" sz="3200" dirty="0"/>
              <a:t>外的 </a:t>
            </a:r>
            <a:r>
              <a:rPr lang="en-US" altLang="zh-CN" sz="3200" dirty="0"/>
              <a:t>rust crate</a:t>
            </a:r>
            <a:r>
              <a:rPr lang="zh-CN" altLang="en-US" sz="3200" dirty="0"/>
              <a:t>，方便扩展和其他 </a:t>
            </a:r>
            <a:r>
              <a:rPr lang="en-US" altLang="zh-CN" sz="3200" dirty="0"/>
              <a:t>OS </a:t>
            </a:r>
            <a:r>
              <a:rPr lang="zh-CN" altLang="en-US" sz="3200" dirty="0"/>
              <a:t>学习挪用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D2584B-81D5-489D-9318-DE5903AF8ACE}"/>
              </a:ext>
            </a:extLst>
          </p:cNvPr>
          <p:cNvSpPr txBox="1">
            <a:spLocks/>
          </p:cNvSpPr>
          <p:nvPr/>
        </p:nvSpPr>
        <p:spPr>
          <a:xfrm>
            <a:off x="707753" y="2915535"/>
            <a:ext cx="10515600" cy="128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选择模块的基准？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B4D5EA8-1D69-45A0-B701-0BC827B35BE5}"/>
              </a:ext>
            </a:extLst>
          </p:cNvPr>
          <p:cNvSpPr txBox="1">
            <a:spLocks/>
          </p:cNvSpPr>
          <p:nvPr/>
        </p:nvSpPr>
        <p:spPr>
          <a:xfrm>
            <a:off x="707753" y="4575266"/>
            <a:ext cx="10515600" cy="19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3200" dirty="0"/>
              <a:t>通用的、大部分</a:t>
            </a:r>
            <a:r>
              <a:rPr lang="en-US" altLang="zh-CN" sz="3200" dirty="0"/>
              <a:t>OS</a:t>
            </a:r>
            <a:r>
              <a:rPr lang="zh-CN" altLang="en-US" sz="3200" dirty="0"/>
              <a:t>都需要造一遍的轮子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比较独立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目前缺少比较好的实现</a:t>
            </a:r>
          </a:p>
        </p:txBody>
      </p:sp>
    </p:spTree>
    <p:extLst>
      <p:ext uri="{BB962C8B-B14F-4D97-AF65-F5344CB8AC3E}">
        <p14:creationId xmlns:p14="http://schemas.microsoft.com/office/powerpoint/2010/main" val="32731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EC6D-F854-48C2-B3FB-BA6E5CF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0352-5B42-41F6-802A-495A8EE9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内存区间管理 </a:t>
            </a:r>
            <a:r>
              <a:rPr lang="en-US" altLang="zh-CN" dirty="0"/>
              <a:t>– </a:t>
            </a:r>
            <a:r>
              <a:rPr lang="zh-CN" altLang="en-US" dirty="0"/>
              <a:t>闭浩扬</a:t>
            </a:r>
            <a:endParaRPr lang="en-US" altLang="zh-CN" dirty="0"/>
          </a:p>
          <a:p>
            <a:pPr lvl="1"/>
            <a:r>
              <a:rPr lang="zh-CN" altLang="en-US" dirty="0"/>
              <a:t>有模块设计，在 </a:t>
            </a:r>
            <a:r>
              <a:rPr lang="en-US" altLang="zh-CN" dirty="0"/>
              <a:t>coding</a:t>
            </a:r>
          </a:p>
          <a:p>
            <a:r>
              <a:rPr lang="en-US" altLang="zh-CN" dirty="0"/>
              <a:t>Poll / Select </a:t>
            </a:r>
            <a:r>
              <a:rPr lang="zh-CN" altLang="en-US" dirty="0"/>
              <a:t>系</a:t>
            </a:r>
            <a:r>
              <a:rPr lang="en-US" altLang="zh-CN" dirty="0"/>
              <a:t> – </a:t>
            </a:r>
            <a:r>
              <a:rPr lang="zh-CN" altLang="en-US" dirty="0"/>
              <a:t>孙迅</a:t>
            </a:r>
            <a:endParaRPr lang="en-US" altLang="zh-CN" dirty="0"/>
          </a:p>
          <a:p>
            <a:pPr lvl="1"/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en-US" dirty="0"/>
              <a:t>（完成）</a:t>
            </a:r>
            <a:endParaRPr lang="en-US" altLang="zh-CN" dirty="0"/>
          </a:p>
          <a:p>
            <a:pPr lvl="1"/>
            <a:r>
              <a:rPr lang="en-US" altLang="zh-CN" dirty="0" err="1"/>
              <a:t>ppoll</a:t>
            </a:r>
            <a:r>
              <a:rPr lang="en-US" altLang="zh-CN" dirty="0"/>
              <a:t> / poll</a:t>
            </a:r>
          </a:p>
          <a:p>
            <a:pPr lvl="1"/>
            <a:r>
              <a:rPr lang="en-US" altLang="zh-CN" dirty="0" err="1"/>
              <a:t>pselect</a:t>
            </a:r>
            <a:r>
              <a:rPr lang="en-US" altLang="zh-CN" dirty="0"/>
              <a:t> / select</a:t>
            </a:r>
          </a:p>
          <a:p>
            <a:pPr lvl="1"/>
            <a:r>
              <a:rPr lang="zh-CN" altLang="en-US" dirty="0"/>
              <a:t>连带的</a:t>
            </a:r>
            <a:r>
              <a:rPr lang="en-US" altLang="zh-CN" dirty="0" err="1"/>
              <a:t>syscall</a:t>
            </a:r>
            <a:r>
              <a:rPr lang="zh-CN" altLang="en-US" dirty="0"/>
              <a:t>的部分也可以拆出来处理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3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r>
              <a:rPr lang="zh-CN" altLang="en-US" dirty="0"/>
              <a:t>主要分三层实现：</a:t>
            </a:r>
            <a:endParaRPr lang="en-US" altLang="zh-CN" dirty="0"/>
          </a:p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r>
              <a:rPr lang="zh-CN" altLang="en-US" dirty="0"/>
              <a:t>：向上连接</a:t>
            </a:r>
            <a:r>
              <a:rPr lang="en-US" altLang="zh-CN" dirty="0"/>
              <a:t>TCB</a:t>
            </a:r>
            <a:r>
              <a:rPr lang="zh-CN" altLang="en-US" dirty="0"/>
              <a:t>和</a:t>
            </a:r>
            <a:r>
              <a:rPr lang="en-US" altLang="zh-CN" dirty="0" err="1"/>
              <a:t>syscall</a:t>
            </a:r>
            <a:r>
              <a:rPr lang="zh-CN" altLang="en-US" dirty="0"/>
              <a:t>模块，跟页表是一对一的关系。类似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MemorySet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vmar</a:t>
            </a:r>
            <a:endParaRPr lang="en-US" altLang="zh-CN" dirty="0"/>
          </a:p>
          <a:p>
            <a:r>
              <a:rPr lang="zh-CN" altLang="en-US" dirty="0"/>
              <a:t>中层 </a:t>
            </a:r>
            <a:r>
              <a:rPr lang="en-US" altLang="zh-CN" dirty="0" err="1"/>
              <a:t>RangeActionMap</a:t>
            </a:r>
            <a:r>
              <a:rPr lang="zh-CN" altLang="en-US" dirty="0"/>
              <a:t>：一个维护区间的新数据结构 </a:t>
            </a:r>
            <a:endParaRPr lang="en-US" altLang="zh-CN" dirty="0"/>
          </a:p>
          <a:p>
            <a:r>
              <a:rPr lang="zh-CN" altLang="en-US" dirty="0"/>
              <a:t>下层 </a:t>
            </a:r>
            <a:r>
              <a:rPr lang="en-US" altLang="zh-CN" dirty="0" err="1"/>
              <a:t>VmArea</a:t>
            </a:r>
            <a:r>
              <a:rPr lang="zh-CN" altLang="en-US" dirty="0"/>
              <a:t>：维护一段同权限的连续虚拟页。类似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MapArea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主要目标：</a:t>
            </a:r>
            <a:endParaRPr lang="en-US" altLang="zh-CN" dirty="0"/>
          </a:p>
          <a:p>
            <a:r>
              <a:rPr lang="zh-CN" altLang="en-US" dirty="0"/>
              <a:t>设计数据结构 </a:t>
            </a:r>
            <a:r>
              <a:rPr lang="en-US" altLang="zh-CN" dirty="0" err="1"/>
              <a:t>RangeActionMap</a:t>
            </a:r>
            <a:r>
              <a:rPr lang="zh-CN" altLang="en-US" dirty="0"/>
              <a:t>，在上下层改尽量少的接口，留出尽量大的扩展空间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为什么不用 </a:t>
            </a:r>
            <a:r>
              <a:rPr lang="en-US" altLang="zh-CN" dirty="0" err="1"/>
              <a:t>RangeMap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RangeMap</a:t>
            </a:r>
            <a:r>
              <a:rPr lang="en-US" altLang="zh-CN" dirty="0"/>
              <a:t> </a:t>
            </a:r>
            <a:r>
              <a:rPr lang="zh-CN" altLang="en-US" dirty="0"/>
              <a:t>只是跟内存区间管理“比较像”，但对于直接拿来用帮助不大</a:t>
            </a:r>
            <a:endParaRPr lang="en-US" altLang="zh-CN" dirty="0"/>
          </a:p>
          <a:p>
            <a:pPr lvl="1"/>
            <a:r>
              <a:rPr lang="zh-CN" altLang="en-US" dirty="0"/>
              <a:t>操作的语义</a:t>
            </a:r>
            <a:endParaRPr lang="en-US" altLang="zh-CN" dirty="0"/>
          </a:p>
          <a:p>
            <a:pPr lvl="1"/>
            <a:r>
              <a:rPr lang="zh-CN" altLang="en-US" dirty="0"/>
              <a:t>下层操作</a:t>
            </a:r>
            <a:endParaRPr lang="en-US" altLang="zh-CN" dirty="0"/>
          </a:p>
          <a:p>
            <a:r>
              <a:rPr lang="zh-CN" altLang="en-US" dirty="0"/>
              <a:t>提出数据结构 </a:t>
            </a:r>
            <a:r>
              <a:rPr lang="en-US" altLang="zh-CN" dirty="0" err="1"/>
              <a:t>RangeActionMap</a:t>
            </a:r>
            <a:endParaRPr lang="en-US" altLang="zh-CN" dirty="0"/>
          </a:p>
          <a:p>
            <a:pPr lvl="1"/>
            <a:r>
              <a:rPr lang="zh-CN" altLang="en-US" dirty="0"/>
              <a:t>上层数据结构 </a:t>
            </a:r>
            <a:r>
              <a:rPr lang="en-US" altLang="zh-CN" dirty="0" err="1"/>
              <a:t>MemorySet</a:t>
            </a:r>
            <a:r>
              <a:rPr lang="zh-CN" altLang="en-US" dirty="0"/>
              <a:t>，管理</a:t>
            </a:r>
            <a:r>
              <a:rPr lang="en-US" altLang="zh-CN" dirty="0"/>
              <a:t>(</a:t>
            </a:r>
            <a:r>
              <a:rPr lang="zh-CN" altLang="en-US" dirty="0"/>
              <a:t>内核的或一个用户程序的</a:t>
            </a:r>
            <a:r>
              <a:rPr lang="en-US" altLang="zh-CN" dirty="0"/>
              <a:t>)</a:t>
            </a:r>
            <a:r>
              <a:rPr lang="zh-CN" altLang="en-US" dirty="0"/>
              <a:t>页表和对应的所有段</a:t>
            </a:r>
            <a:endParaRPr lang="en-US" altLang="zh-CN" dirty="0"/>
          </a:p>
          <a:p>
            <a:pPr lvl="1"/>
            <a:r>
              <a:rPr lang="zh-CN" altLang="en-US" dirty="0"/>
              <a:t>下层数据结构 </a:t>
            </a:r>
            <a:r>
              <a:rPr lang="en-US" altLang="zh-CN" dirty="0" err="1"/>
              <a:t>VmArea</a:t>
            </a:r>
            <a:r>
              <a:rPr lang="zh-CN" altLang="en-US" dirty="0"/>
              <a:t>，管理一段区间、</a:t>
            </a:r>
            <a:r>
              <a:rPr lang="en-US" altLang="zh-CN" dirty="0"/>
              <a:t>handle</a:t>
            </a:r>
            <a:r>
              <a:rPr lang="zh-CN" altLang="en-US" dirty="0"/>
              <a:t>部分</a:t>
            </a:r>
            <a:r>
              <a:rPr lang="en-US" altLang="zh-CN" dirty="0" err="1"/>
              <a:t>PageFault</a:t>
            </a:r>
            <a:r>
              <a:rPr lang="zh-CN" altLang="en-US" dirty="0"/>
              <a:t>、对接后端文件</a:t>
            </a:r>
            <a:r>
              <a:rPr lang="en-US" altLang="zh-CN" dirty="0"/>
              <a:t>(</a:t>
            </a:r>
            <a:r>
              <a:rPr lang="zh-CN" altLang="en-US" dirty="0"/>
              <a:t>区间操作或</a:t>
            </a:r>
            <a:r>
              <a:rPr lang="en-US" altLang="zh-CN" dirty="0" err="1"/>
              <a:t>msync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区间管理需要的接口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3818505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093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6338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7510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805413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号 18"/>
          <p:cNvSpPr/>
          <p:nvPr/>
        </p:nvSpPr>
        <p:spPr>
          <a:xfrm>
            <a:off x="695011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5011" y="2023022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FIXED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56671" y="3402448"/>
            <a:ext cx="467835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07093" y="3402448"/>
            <a:ext cx="410416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17509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0493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09081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08326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19498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5007401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号 32"/>
          <p:cNvSpPr/>
          <p:nvPr/>
        </p:nvSpPr>
        <p:spPr>
          <a:xfrm>
            <a:off x="4896999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6999" y="202302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ANYWHERE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20493" y="340244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09081" y="340244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26495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08326" y="340244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68049" y="4603842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56637" y="4603842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82" y="4603842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67054" y="4984459"/>
            <a:ext cx="2339163" cy="2424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号 43"/>
          <p:cNvSpPr/>
          <p:nvPr/>
        </p:nvSpPr>
        <p:spPr>
          <a:xfrm>
            <a:off x="644555" y="5299212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4555" y="4096315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munmap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06217" y="5475741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6637" y="5475741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070949" y="458186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59537" y="458186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58782" y="458186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969954" y="4962485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形 53"/>
          <p:cNvSpPr/>
          <p:nvPr/>
        </p:nvSpPr>
        <p:spPr>
          <a:xfrm>
            <a:off x="5057857" y="4892339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号 54"/>
          <p:cNvSpPr/>
          <p:nvPr/>
        </p:nvSpPr>
        <p:spPr>
          <a:xfrm>
            <a:off x="4947455" y="5277238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47455" y="407434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mprotect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309117" y="5453767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9537" y="5453767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58782" y="5453767"/>
            <a:ext cx="706002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61448" y="5453767"/>
            <a:ext cx="304091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070949" y="5453767"/>
            <a:ext cx="245004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减号 61"/>
          <p:cNvSpPr/>
          <p:nvPr/>
        </p:nvSpPr>
        <p:spPr>
          <a:xfrm>
            <a:off x="695011" y="5007196"/>
            <a:ext cx="514261" cy="2381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CD1E73-3C6A-4FC5-813D-1BBB0B921170}"/>
              </a:ext>
            </a:extLst>
          </p:cNvPr>
          <p:cNvSpPr/>
          <p:nvPr/>
        </p:nvSpPr>
        <p:spPr>
          <a:xfrm>
            <a:off x="485677" y="1916257"/>
            <a:ext cx="4318641" cy="472944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7ECA8-5C8C-4822-B339-6777FB149418}"/>
              </a:ext>
            </a:extLst>
          </p:cNvPr>
          <p:cNvSpPr txBox="1"/>
          <p:nvPr/>
        </p:nvSpPr>
        <p:spPr>
          <a:xfrm>
            <a:off x="1538662" y="6276373"/>
            <a:ext cx="24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RangeMap</a:t>
            </a:r>
            <a:r>
              <a:rPr lang="zh-CN" altLang="en-US" dirty="0"/>
              <a:t>目前的语义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下层至少需要的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r>
              <a:rPr lang="zh-CN" altLang="en-US" dirty="0"/>
              <a:t>：这个区间需要被删除，请完成后续工作</a:t>
            </a:r>
          </a:p>
          <a:p>
            <a:r>
              <a:rPr lang="en-US" altLang="zh-CN" dirty="0"/>
              <a:t>Split</a:t>
            </a:r>
            <a:r>
              <a:rPr lang="zh-CN" altLang="en-US" dirty="0"/>
              <a:t>：这个区间需要从某个位置开始切成两段</a:t>
            </a:r>
          </a:p>
          <a:p>
            <a:r>
              <a:rPr lang="en-US" altLang="zh-CN" dirty="0"/>
              <a:t>Modify</a:t>
            </a:r>
            <a:r>
              <a:rPr lang="zh-CN" altLang="en-US" dirty="0"/>
              <a:t>：这个区间的控制权限需要修改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RangeMap</a:t>
            </a:r>
            <a:r>
              <a:rPr lang="zh-CN" altLang="en-US" dirty="0"/>
              <a:t>的底层就是区间本身，只能利用 </a:t>
            </a:r>
            <a:r>
              <a:rPr lang="en-US" altLang="zh-CN" dirty="0"/>
              <a:t>Drop</a:t>
            </a:r>
            <a:r>
              <a:rPr lang="zh-CN" altLang="en-US" dirty="0"/>
              <a:t> 来做</a:t>
            </a:r>
            <a:r>
              <a:rPr lang="en-US" altLang="zh-CN" dirty="0"/>
              <a:t>remove</a:t>
            </a:r>
            <a:r>
              <a:rPr lang="zh-CN" altLang="en-US" dirty="0"/>
              <a:t>不太够，用 </a:t>
            </a:r>
            <a:r>
              <a:rPr lang="en-US" altLang="zh-CN" dirty="0" err="1"/>
              <a:t>RangeBounds</a:t>
            </a:r>
            <a:r>
              <a:rPr lang="zh-CN" altLang="en-US" dirty="0"/>
              <a:t>也不是很合适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下层可选的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1646" y="2471043"/>
          <a:ext cx="1042758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Remove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SplitAndRemoveMiddle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中间一段区间被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并删除，留下左右半边区间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区间被切分，同时左半边区间修改控制权限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区间被切分，同时右半边区间修改控制权限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区间被切成三段，修改中间一段的控制权限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635" y="1455612"/>
            <a:ext cx="10354454" cy="590092"/>
          </a:xfrm>
        </p:spPr>
        <p:txBody>
          <a:bodyPr/>
          <a:lstStyle/>
          <a:p>
            <a:r>
              <a:rPr lang="en-US" altLang="zh-CN" dirty="0"/>
              <a:t>Trait </a:t>
            </a:r>
            <a:r>
              <a:rPr lang="zh-CN" altLang="en-US" dirty="0"/>
              <a:t>里提供一个默认的组合操作，但也可以重新实现提高效率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epoll </a:t>
            </a:r>
            <a:r>
              <a:rPr lang="zh-CN" altLang="en-US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x-none"/>
              <a:t>需要提供一个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文件的抽象接口</a:t>
            </a:r>
          </a:p>
          <a:p>
            <a:r>
              <a:rPr lang="x-none" altLang="zh-CN"/>
              <a:t>kernel </a:t>
            </a:r>
            <a:r>
              <a:rPr lang="zh-CN" altLang="x-none"/>
              <a:t>可以通过该模块</a:t>
            </a:r>
          </a:p>
          <a:p>
            <a:pPr lvl="1"/>
            <a:r>
              <a:rPr lang="zh-CN" altLang="x-none"/>
              <a:t>创建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文件</a:t>
            </a:r>
          </a:p>
          <a:p>
            <a:pPr lvl="1"/>
            <a:r>
              <a:rPr lang="zh-CN" altLang="x-none"/>
              <a:t>完成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相关的系统调用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645</Words>
  <Application>Microsoft Office PowerPoint</Application>
  <PresentationFormat>宽屏</PresentationFormat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1_Office 主题​​</vt:lpstr>
      <vt:lpstr>Maturin模块拆分</vt:lpstr>
      <vt:lpstr>“拆分模块”？</vt:lpstr>
      <vt:lpstr>目前计划</vt:lpstr>
      <vt:lpstr>内存区间管理模块</vt:lpstr>
      <vt:lpstr>为什么不用 RangeMap</vt:lpstr>
      <vt:lpstr>区间管理需要的接口</vt:lpstr>
      <vt:lpstr>下层至少需要的action</vt:lpstr>
      <vt:lpstr>下层可选的action</vt:lpstr>
      <vt:lpstr>epoll 模块</vt:lpstr>
      <vt:lpstr>epoll 模块</vt:lpstr>
      <vt:lpstr>模块依赖问题</vt:lpstr>
      <vt:lpstr>模块依赖问题</vt:lpstr>
      <vt:lpstr>base_file 模块</vt:lpstr>
      <vt:lpstr>base_file 模块化问题</vt:lpstr>
      <vt:lpstr>启示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76</cp:revision>
  <dcterms:created xsi:type="dcterms:W3CDTF">2022-10-11T11:17:27Z</dcterms:created>
  <dcterms:modified xsi:type="dcterms:W3CDTF">2022-10-12T10:31:35Z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