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71" r:id="rId8"/>
    <p:sldId id="275" r:id="rId9"/>
    <p:sldId id="276" r:id="rId10"/>
    <p:sldId id="277" r:id="rId11"/>
    <p:sldId id="278" r:id="rId12"/>
    <p:sldId id="280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3" autoAdjust="0"/>
  </p:normalViewPr>
  <p:slideViewPr>
    <p:cSldViewPr snapToGrid="0">
      <p:cViewPr varScale="1">
        <p:scale>
          <a:sx n="89" d="100"/>
          <a:sy n="89" d="100"/>
        </p:scale>
        <p:origin x="446" y="3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046071-AC97-40BF-AAA5-0FA7DF06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90" y="1882775"/>
            <a:ext cx="7769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028B62-EF24-4D11-8436-F4AC364928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 knowing what the user wants to do with the system =&gt; an effective interface cannot be designed.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user and the designer must understand each other.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 =&gt; describes the usage scenario. Here is one way to describe the analysis.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37B27-E146-40F3-ACF6-BB1D5A6D7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 Analysis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describes the steps within a job.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questionnaires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Ask the user about the work they do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2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37B27-E146-40F3-ACF6-BB1D5A6D7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Error messages are very important, bad error messages will easily make users not want to use the system. </a:t>
            </a:r>
          </a:p>
          <a:p>
            <a:pPr lvl="1"/>
            <a:r>
              <a:rPr lang="en-US" dirty="0"/>
              <a:t>The error message should be: polite, concise, and constructive. </a:t>
            </a:r>
          </a:p>
        </p:txBody>
      </p:sp>
    </p:spTree>
    <p:extLst>
      <p:ext uri="{BB962C8B-B14F-4D97-AF65-F5344CB8AC3E}">
        <p14:creationId xmlns:p14="http://schemas.microsoft.com/office/powerpoint/2010/main" val="35815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37B27-E146-40F3-ACF6-BB1D5A6D7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8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Get necessary information, analyse user and reconsider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Picture 7" descr="C:\Users\asus\Pictures\Screenshots\Screenshot (818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6341" r="6106" b="2286"/>
          <a:stretch/>
        </p:blipFill>
        <p:spPr bwMode="auto">
          <a:xfrm>
            <a:off x="2873350" y="1628139"/>
            <a:ext cx="5810598" cy="4480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5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37B27-E146-40F3-ACF6-BB1D5A6D7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8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Example </a:t>
            </a:r>
            <a:r>
              <a:rPr lang="en-US" dirty="0"/>
              <a:t>based on </a:t>
            </a:r>
            <a:r>
              <a:rPr lang="en-US" dirty="0" smtClean="0"/>
              <a:t>assignment : </a:t>
            </a:r>
          </a:p>
          <a:p>
            <a:pPr lvl="1"/>
            <a:r>
              <a:rPr lang="en-US" dirty="0"/>
              <a:t> Specifect </a:t>
            </a:r>
            <a:r>
              <a:rPr lang="en-US" dirty="0" smtClean="0"/>
              <a:t>list : </a:t>
            </a:r>
          </a:p>
          <a:p>
            <a:pPr marL="914400" lvl="2" indent="0">
              <a:buNone/>
            </a:pPr>
            <a:r>
              <a:rPr lang="en-US" dirty="0"/>
              <a:t>- Specific</a:t>
            </a:r>
          </a:p>
          <a:p>
            <a:pPr marL="914400" lvl="2" indent="0">
              <a:buNone/>
            </a:pPr>
            <a:r>
              <a:rPr lang="en-US" dirty="0"/>
              <a:t>- Easy to learn</a:t>
            </a:r>
          </a:p>
          <a:p>
            <a:pPr marL="914400" lvl="2" indent="0">
              <a:buNone/>
            </a:pPr>
            <a:r>
              <a:rPr lang="en-US" dirty="0"/>
              <a:t>- Avoid error</a:t>
            </a:r>
            <a:endParaRPr lang="en-US" dirty="0" smtClean="0"/>
          </a:p>
          <a:p>
            <a:pPr lvl="1"/>
            <a:r>
              <a:rPr lang="en-US" dirty="0" smtClean="0"/>
              <a:t> Form : </a:t>
            </a:r>
          </a:p>
          <a:p>
            <a:pPr marL="457200" lvl="1" indent="0">
              <a:buNone/>
            </a:pPr>
            <a:r>
              <a:rPr lang="en-US" dirty="0" smtClean="0"/>
              <a:t>	- Easy to get accustomed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Guide user by provide a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givern form </a:t>
            </a:r>
          </a:p>
          <a:p>
            <a:pPr marL="914400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8" name="Picture 7" descr="C:\Users\asus\Pictures\Screenshots\Screenshot (822)_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3488"/>
            <a:ext cx="5943600" cy="28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42" y="2405957"/>
            <a:ext cx="5944115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37B27-E146-40F3-ACF6-BB1D5A6D7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283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Example </a:t>
            </a:r>
            <a:r>
              <a:rPr lang="en-US" dirty="0"/>
              <a:t>based on </a:t>
            </a:r>
            <a:r>
              <a:rPr lang="en-US" dirty="0" smtClean="0"/>
              <a:t>assignment : </a:t>
            </a:r>
          </a:p>
          <a:p>
            <a:pPr lvl="1"/>
            <a:r>
              <a:rPr lang="en-US" dirty="0" smtClean="0"/>
              <a:t>User natural language : </a:t>
            </a:r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en-US" dirty="0"/>
              <a:t>Easy to </a:t>
            </a:r>
            <a:r>
              <a:rPr lang="en-US" dirty="0" smtClean="0"/>
              <a:t>use</a:t>
            </a:r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en-US" dirty="0"/>
              <a:t>Easy to expand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Show error for users and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guide </a:t>
            </a:r>
            <a:r>
              <a:rPr lang="en-US" dirty="0"/>
              <a:t>for new </a:t>
            </a:r>
            <a:r>
              <a:rPr lang="en-US" dirty="0" smtClean="0"/>
              <a:t>users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Provide users with type of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error </a:t>
            </a:r>
            <a:r>
              <a:rPr lang="en-US" dirty="0"/>
              <a:t>and guide them how to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get </a:t>
            </a:r>
            <a:r>
              <a:rPr lang="en-US" dirty="0"/>
              <a:t>back and guide them </a:t>
            </a:r>
            <a:r>
              <a:rPr lang="en-US" dirty="0" smtClean="0"/>
              <a:t>how</a:t>
            </a:r>
          </a:p>
          <a:p>
            <a:pPr marL="457200" lvl="1" indent="0">
              <a:buNone/>
            </a:pPr>
            <a:r>
              <a:rPr lang="en-US" dirty="0" smtClean="0"/>
              <a:t>to </a:t>
            </a:r>
            <a:r>
              <a:rPr lang="en-US" dirty="0"/>
              <a:t>use.</a:t>
            </a:r>
          </a:p>
          <a:p>
            <a:pPr marL="914400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11" name="Picture 10" descr="C:\Users\asus\Pictures\Screenshots\Screenshot (816)_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97772"/>
            <a:ext cx="5943600" cy="293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The Best 404 Pages: 37 Examples You Need to Se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62822"/>
            <a:ext cx="5943600" cy="340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What is a Landing Page? | How to Create effective Landing Pag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23769"/>
            <a:ext cx="5943600" cy="348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79003" y="1845426"/>
            <a:ext cx="2948432" cy="3358341"/>
          </a:xfrm>
        </p:spPr>
        <p:txBody>
          <a:bodyPr/>
          <a:lstStyle/>
          <a:p>
            <a:r>
              <a:rPr lang="en-US" noProof="1" smtClean="0"/>
              <a:t>Our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 smtClean="0"/>
              <a:t>Nguyễn Xuân Quang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 smtClean="0"/>
              <a:t>Vũ Tiến Khôi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 smtClean="0"/>
              <a:t>Trần Văn Việt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 smtClean="0"/>
              <a:t>Bùi Việt Cường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 smtClean="0"/>
              <a:t>Nguyễn Tiến Việt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4" y="636290"/>
            <a:ext cx="5551200" cy="3552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538" y="1090583"/>
            <a:ext cx="3529866" cy="866182"/>
          </a:xfrm>
        </p:spPr>
        <p:txBody>
          <a:bodyPr/>
          <a:lstStyle/>
          <a:p>
            <a:r>
              <a:rPr lang="en-US" dirty="0" smtClean="0"/>
              <a:t>Defination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7" y="2607514"/>
            <a:ext cx="5843028" cy="3666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User </a:t>
            </a:r>
            <a:r>
              <a:rPr lang="en-US" dirty="0"/>
              <a:t>I</a:t>
            </a:r>
            <a:r>
              <a:rPr lang="en-US" dirty="0" smtClean="0"/>
              <a:t>nterface???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US" dirty="0"/>
              <a:t>User interface is the front-end application view to which user interacts in order to use the software. </a:t>
            </a:r>
          </a:p>
          <a:p>
            <a:r>
              <a:rPr lang="en-US" dirty="0"/>
              <a:t>User can manipulate and control the software as well as hardware by means of user interface. </a:t>
            </a:r>
          </a:p>
          <a:p>
            <a:r>
              <a:rPr lang="en-US" dirty="0"/>
              <a:t>Today, user interface is found at almost every place where digital technology exists, right from computers, mobile phones, cars, music players, airplanes, ships etc.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044" r="12044"/>
          <a:stretch>
            <a:fillRect/>
          </a:stretch>
        </p:blipFill>
        <p:spPr>
          <a:xfrm>
            <a:off x="6037263" y="1617663"/>
            <a:ext cx="4654550" cy="4215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95" y="1368000"/>
            <a:ext cx="4657659" cy="3047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319" y="3502824"/>
            <a:ext cx="3627494" cy="23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199" y="508129"/>
            <a:ext cx="4813299" cy="897338"/>
          </a:xfrm>
        </p:spPr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091267"/>
            <a:ext cx="4813301" cy="4404632"/>
          </a:xfrm>
        </p:spPr>
        <p:txBody>
          <a:bodyPr/>
          <a:lstStyle/>
          <a:p>
            <a:r>
              <a:rPr lang="en-US" sz="1600" dirty="0"/>
              <a:t>UI provides fundamental platform for human-computer interaction.</a:t>
            </a:r>
          </a:p>
          <a:p>
            <a:r>
              <a:rPr lang="en-US" sz="1600" dirty="0"/>
              <a:t>UI can be graphical, text-based, audio-video based, depending upon the underlying hardware and software combination. UI can be hardware or software or a combination of both.</a:t>
            </a:r>
          </a:p>
          <a:p>
            <a:pPr lvl="0"/>
            <a:r>
              <a:rPr lang="en-US" sz="1600" dirty="0"/>
              <a:t>The software becomes more popular if its user interface is:</a:t>
            </a:r>
          </a:p>
          <a:p>
            <a:pPr marL="0" lvl="0" indent="0">
              <a:buNone/>
            </a:pPr>
            <a:r>
              <a:rPr lang="en-US" sz="1600" dirty="0" smtClean="0"/>
              <a:t>	- Attractive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 smtClean="0"/>
              <a:t>	- Simple </a:t>
            </a:r>
            <a:r>
              <a:rPr lang="en-US" sz="1600" dirty="0"/>
              <a:t>to </a:t>
            </a:r>
            <a:r>
              <a:rPr lang="en-US" sz="1600" dirty="0" smtClean="0"/>
              <a:t>use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 smtClean="0"/>
              <a:t>	- Responsive </a:t>
            </a:r>
            <a:r>
              <a:rPr lang="en-US" sz="1600" dirty="0"/>
              <a:t>in short </a:t>
            </a:r>
            <a:r>
              <a:rPr lang="en-US" sz="1600" dirty="0" smtClean="0"/>
              <a:t>time</a:t>
            </a:r>
          </a:p>
          <a:p>
            <a:pPr marL="0" lvl="0" indent="0">
              <a:buNone/>
            </a:pPr>
            <a:r>
              <a:rPr lang="en-US" sz="1600" dirty="0" smtClean="0"/>
              <a:t>	-Consistent </a:t>
            </a:r>
            <a:r>
              <a:rPr lang="en-US" sz="1600" dirty="0"/>
              <a:t>on all </a:t>
            </a:r>
            <a:r>
              <a:rPr lang="en-US" sz="1600" dirty="0" smtClean="0"/>
              <a:t>interfacing screens</a:t>
            </a:r>
          </a:p>
          <a:p>
            <a:r>
              <a:rPr lang="en-US" sz="1600" dirty="0"/>
              <a:t>UI is broadly divided into two categories: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Command Line Interface</a:t>
            </a:r>
          </a:p>
          <a:p>
            <a:pPr marL="0" indent="0">
              <a:buNone/>
            </a:pPr>
            <a:r>
              <a:rPr lang="en-US" sz="1600" dirty="0" smtClean="0"/>
              <a:t>  	- </a:t>
            </a:r>
            <a:r>
              <a:rPr lang="en-US" sz="1600" dirty="0"/>
              <a:t>Graphical User Interface</a:t>
            </a:r>
            <a:endParaRPr lang="en-US" sz="16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2" y="2647228"/>
            <a:ext cx="5944115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User Interface Analysis???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US" dirty="0"/>
              <a:t>User interface (UI) analysis is an independent elicitation technique in which you study existing systems to discover user and functional requirements.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best to interact with the existing systems directly, but if necessary you can use screenshots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18" y="1618154"/>
            <a:ext cx="4322762" cy="432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4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4" y="636290"/>
            <a:ext cx="5551200" cy="3552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538" y="1090583"/>
            <a:ext cx="3529866" cy="866182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7" y="2607514"/>
            <a:ext cx="5843028" cy="3666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828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508129"/>
            <a:ext cx="9694333" cy="897338"/>
          </a:xfrm>
        </p:spPr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Analysis for what???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091267"/>
            <a:ext cx="4813301" cy="4404632"/>
          </a:xfrm>
        </p:spPr>
        <p:txBody>
          <a:bodyPr/>
          <a:lstStyle/>
          <a:p>
            <a:pPr fontAlgn="base"/>
            <a:r>
              <a:rPr lang="en-US" sz="1800" dirty="0"/>
              <a:t>When working with packaged solutions or an existing system, UI analysis can help you identify a complete list of screens to help you discover potential features.</a:t>
            </a:r>
          </a:p>
          <a:p>
            <a:pPr fontAlgn="base"/>
            <a:r>
              <a:rPr lang="en-US" sz="1800" dirty="0"/>
              <a:t>By navigating the existing UI, you can learn about the common steps users take in the system and draft use cases to review with users</a:t>
            </a:r>
          </a:p>
          <a:p>
            <a:pPr fontAlgn="base"/>
            <a:r>
              <a:rPr lang="en-US" sz="1800" dirty="0"/>
              <a:t>UI analysis can reveal pieces of data that users need to see. It’s a great way to get up to speed on how an existing system works</a:t>
            </a:r>
          </a:p>
          <a:p>
            <a:pPr fontAlgn="base"/>
            <a:r>
              <a:rPr lang="en-US" sz="1800" dirty="0"/>
              <a:t>Instead of asking users how they interact with the system and what steps they take, perhaps you can reach an initial </a:t>
            </a:r>
            <a:r>
              <a:rPr lang="en-US" sz="1800" dirty="0" smtClean="0"/>
              <a:t>understanding by </a:t>
            </a:r>
            <a:r>
              <a:rPr lang="en-US" sz="1800" dirty="0"/>
              <a:t>yourself.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2091267"/>
            <a:ext cx="5222451" cy="32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4" y="636290"/>
            <a:ext cx="5551200" cy="3552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538" y="1090583"/>
            <a:ext cx="3529866" cy="866182"/>
          </a:xfrm>
        </p:spPr>
        <p:txBody>
          <a:bodyPr/>
          <a:lstStyle/>
          <a:p>
            <a:r>
              <a:rPr lang="en-US" dirty="0" smtClean="0"/>
              <a:t>How to process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7" y="2607514"/>
            <a:ext cx="5843028" cy="3666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6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have a good User </a:t>
            </a:r>
            <a:r>
              <a:rPr lang="en-US" dirty="0" smtClean="0"/>
              <a:t>Interface???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US" sz="1600" dirty="0"/>
              <a:t>Consistency:  The interface should be designed to be consistent across the system </a:t>
            </a:r>
          </a:p>
          <a:p>
            <a:r>
              <a:rPr lang="en-US" sz="1600" dirty="0"/>
              <a:t>Has the ability to restore : The interface should have reminder - recovery mechanisms when the user makes a mistake</a:t>
            </a:r>
          </a:p>
          <a:p>
            <a:r>
              <a:rPr lang="en-US" sz="1600" dirty="0"/>
              <a:t>User guide:  The interface should be responsive to the user when there are errors and support users in different contexts </a:t>
            </a:r>
          </a:p>
          <a:p>
            <a:r>
              <a:rPr lang="en-US" sz="1600" dirty="0"/>
              <a:t>Diversity for users: Interfaces should provide appropriate interactions for different users </a:t>
            </a:r>
          </a:p>
          <a:p>
            <a:r>
              <a:rPr lang="en-US" sz="1600" dirty="0"/>
              <a:t>Intuitive design: The interface is usable right the first time, no training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18" y="2186627"/>
            <a:ext cx="4322762" cy="3185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3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613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</vt:lpstr>
      <vt:lpstr>Calibri</vt:lpstr>
      <vt:lpstr>Gill Sans MT</vt:lpstr>
      <vt:lpstr>Times New Roman</vt:lpstr>
      <vt:lpstr>Wingdings</vt:lpstr>
      <vt:lpstr>Office Theme</vt:lpstr>
      <vt:lpstr>User Interface Analysis</vt:lpstr>
      <vt:lpstr>Defination</vt:lpstr>
      <vt:lpstr>What is User Interface???</vt:lpstr>
      <vt:lpstr>More information</vt:lpstr>
      <vt:lpstr>What is User Interface Analysis???</vt:lpstr>
      <vt:lpstr>Purpose</vt:lpstr>
      <vt:lpstr>User Interface Analysis for what??? </vt:lpstr>
      <vt:lpstr>How to process</vt:lpstr>
      <vt:lpstr>How to have a good User Interface??? </vt:lpstr>
      <vt:lpstr>General process diagrams</vt:lpstr>
      <vt:lpstr>User analysis</vt:lpstr>
      <vt:lpstr>Technical analysis</vt:lpstr>
      <vt:lpstr>Error message </vt:lpstr>
      <vt:lpstr>Let’s practice</vt:lpstr>
      <vt:lpstr>Let’s practice</vt:lpstr>
      <vt:lpstr>Let’s practice</vt:lpstr>
      <vt:lpstr>Let’s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2021-01-28T15:34:38Z</dcterms:created>
  <dcterms:modified xsi:type="dcterms:W3CDTF">2021-02-23T14:10:31Z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