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57" r:id="rId2"/>
    <p:sldMasterId id="2147483702" r:id="rId3"/>
  </p:sldMasterIdLst>
  <p:notesMasterIdLst>
    <p:notesMasterId r:id="rId12"/>
  </p:notesMasterIdLst>
  <p:sldIdLst>
    <p:sldId id="258" r:id="rId4"/>
    <p:sldId id="403" r:id="rId5"/>
    <p:sldId id="428" r:id="rId6"/>
    <p:sldId id="430" r:id="rId7"/>
    <p:sldId id="427" r:id="rId8"/>
    <p:sldId id="262" r:id="rId9"/>
    <p:sldId id="269" r:id="rId10"/>
    <p:sldId id="27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55"/>
    <a:srgbClr val="FFFAE3"/>
    <a:srgbClr val="95E7FF"/>
    <a:srgbClr val="AEC7E4"/>
    <a:srgbClr val="B8D2F1"/>
    <a:srgbClr val="B3B3B3"/>
    <a:srgbClr val="B2B2B2"/>
    <a:srgbClr val="A7DFF8"/>
    <a:srgbClr val="82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14" autoAdjust="0"/>
    <p:restoredTop sz="94660"/>
  </p:normalViewPr>
  <p:slideViewPr>
    <p:cSldViewPr snapToGrid="0">
      <p:cViewPr varScale="1">
        <p:scale>
          <a:sx n="101" d="100"/>
          <a:sy n="101" d="100"/>
        </p:scale>
        <p:origin x="451" y="77"/>
      </p:cViewPr>
      <p:guideLst>
        <p:guide orient="horz" pos="1620"/>
        <p:guide pos="288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varScale="1">
        <p:scale>
          <a:sx n="67" d="100"/>
          <a:sy n="67" d="100"/>
        </p:scale>
        <p:origin x="230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7D468-E539-EB41-893A-5EAB3E5A6CFE}" type="datetimeFigureOut">
              <a:rPr lang="en-US" smtClean="0"/>
              <a:pPr/>
              <a:t>10/17/2018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0F24E-8FAE-4741-821C-A84A8EECB683}" type="slidenum">
              <a:rPr lang="en-US" smtClean="0"/>
              <a:pPr/>
              <a:t>‹#›</a:t>
            </a:fld>
            <a:endParaRPr lang="en-US"/>
          </a:p>
        </p:txBody>
      </p:sp>
    </p:spTree>
    <p:extLst>
      <p:ext uri="{BB962C8B-B14F-4D97-AF65-F5344CB8AC3E}">
        <p14:creationId xmlns:p14="http://schemas.microsoft.com/office/powerpoint/2010/main" val="10464552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D7D4B59E-2743-41BC-AD2D-9FFD72314B0A}" type="slidenum">
              <a:rPr lang="en-US" altLang="en-US" sz="1200">
                <a:solidFill>
                  <a:schemeClr val="tx1"/>
                </a:solidFill>
                <a:latin typeface="Calibri" panose="020F0502020204030204" pitchFamily="34" charset="0"/>
              </a:rPr>
              <a:pPr eaLnBrk="1" hangingPunct="1"/>
              <a:t>7</a:t>
            </a:fld>
            <a:endParaRPr lang="en-US" altLang="en-US" sz="1200">
              <a:solidFill>
                <a:schemeClr val="tx1"/>
              </a:solidFill>
              <a:latin typeface="Calibri" panose="020F0502020204030204" pitchFamily="34" charset="0"/>
            </a:endParaRPr>
          </a:p>
        </p:txBody>
      </p:sp>
    </p:spTree>
    <p:extLst>
      <p:ext uri="{BB962C8B-B14F-4D97-AF65-F5344CB8AC3E}">
        <p14:creationId xmlns:p14="http://schemas.microsoft.com/office/powerpoint/2010/main" val="611691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sp>
        <p:nvSpPr>
          <p:cNvPr id="2" name="Title 1"/>
          <p:cNvSpPr>
            <a:spLocks noGrp="1"/>
          </p:cNvSpPr>
          <p:nvPr>
            <p:ph type="ctrTitle"/>
          </p:nvPr>
        </p:nvSpPr>
        <p:spPr>
          <a:xfrm>
            <a:off x="375142" y="623676"/>
            <a:ext cx="5974858" cy="1345289"/>
          </a:xfrm>
        </p:spPr>
        <p:txBody>
          <a:bodyPr anchor="b" anchorCtr="0">
            <a:noAutofit/>
          </a:bodyPr>
          <a:lstStyle>
            <a:lvl1pPr>
              <a:lnSpc>
                <a:spcPct val="90000"/>
              </a:lnSpc>
              <a:defRPr sz="3200">
                <a:solidFill>
                  <a:schemeClr val="accent5"/>
                </a:solidFill>
              </a:defRPr>
            </a:lvl1pPr>
          </a:lstStyle>
          <a:p>
            <a:r>
              <a:rPr lang="en-US" dirty="0"/>
              <a:t>Click to edit Master title style</a:t>
            </a:r>
          </a:p>
        </p:txBody>
      </p:sp>
      <p:sp>
        <p:nvSpPr>
          <p:cNvPr id="3" name="Subtitle 2"/>
          <p:cNvSpPr>
            <a:spLocks noGrp="1"/>
          </p:cNvSpPr>
          <p:nvPr>
            <p:ph type="subTitle" idx="1"/>
          </p:nvPr>
        </p:nvSpPr>
        <p:spPr>
          <a:xfrm>
            <a:off x="375137" y="2092444"/>
            <a:ext cx="4400063" cy="557330"/>
          </a:xfrm>
        </p:spPr>
        <p:txBody>
          <a:bodyPr>
            <a:noAutofit/>
          </a:bodyPr>
          <a:lstStyle>
            <a:lvl1pPr marL="0" indent="0" algn="l">
              <a:lnSpc>
                <a:spcPct val="90000"/>
              </a:lnSpc>
              <a:buNone/>
              <a:defRPr sz="1600" i="0">
                <a:solidFill>
                  <a:schemeClr val="tx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pic>
        <p:nvPicPr>
          <p:cNvPr id="15" name="Picture 14"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9" name="TextBox 8">
            <a:extLst>
              <a:ext uri="{FF2B5EF4-FFF2-40B4-BE49-F238E27FC236}">
                <a16:creationId xmlns:a16="http://schemas.microsoft.com/office/drawing/2014/main" id="{090FD187-B393-46A7-863B-98CB9BA06BF4}"/>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0" name="Graphic 9">
            <a:extLst>
              <a:ext uri="{FF2B5EF4-FFF2-40B4-BE49-F238E27FC236}">
                <a16:creationId xmlns:a16="http://schemas.microsoft.com/office/drawing/2014/main" id="{3585C071-3823-4372-AA5E-9512324A3BB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1" name="Rectangle 10">
            <a:extLst>
              <a:ext uri="{FF2B5EF4-FFF2-40B4-BE49-F238E27FC236}">
                <a16:creationId xmlns:a16="http://schemas.microsoft.com/office/drawing/2014/main" id="{7D7F9AF6-6D58-4BCD-985D-55E21CE3DD79}"/>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7013" indent="-227013">
              <a:defRPr/>
            </a:lvl1pPr>
            <a:lvl2pPr marL="403225" indent="-174625">
              <a:defRPr/>
            </a:lvl2pPr>
            <a:lvl3pPr marL="403225" indent="168275">
              <a:tabLst>
                <a:tab pos="631825" algn="l"/>
              </a:tabLst>
              <a:defRPr/>
            </a:lvl3pPr>
            <a:lvl4pPr marL="746125" indent="-174625">
              <a:buFont typeface="Arial"/>
              <a:buChar cha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Box 7">
            <a:extLst>
              <a:ext uri="{FF2B5EF4-FFF2-40B4-BE49-F238E27FC236}">
                <a16:creationId xmlns:a16="http://schemas.microsoft.com/office/drawing/2014/main" id="{BA0DC492-0EF9-44AE-8AA0-8B10AE80F189}"/>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9" name="Graphic 8">
            <a:extLst>
              <a:ext uri="{FF2B5EF4-FFF2-40B4-BE49-F238E27FC236}">
                <a16:creationId xmlns:a16="http://schemas.microsoft.com/office/drawing/2014/main" id="{8781E5BD-3BD7-4479-9C6A-E2F316B018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987" y="4785438"/>
            <a:ext cx="703695" cy="298616"/>
          </a:xfrm>
          <a:prstGeom prst="rect">
            <a:avLst/>
          </a:prstGeom>
        </p:spPr>
      </p:pic>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Tree>
    <p:extLst>
      <p:ext uri="{BB962C8B-B14F-4D97-AF65-F5344CB8AC3E}">
        <p14:creationId xmlns:p14="http://schemas.microsoft.com/office/powerpoint/2010/main" val="423689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603855" y="4845802"/>
            <a:ext cx="482561" cy="218191"/>
          </a:xfrm>
          <a:prstGeom prst="rect">
            <a:avLst/>
          </a:prstGeom>
        </p:spPr>
        <p:txBody>
          <a:bodyPr/>
          <a:lstStyle/>
          <a:p>
            <a:fld id="{9B6B7A19-9BD6-654B-9E7A-5FCB6FF99B9F}" type="slidenum">
              <a:rPr lang="en-US" smtClean="0"/>
              <a:pPr/>
              <a:t>‹#›</a:t>
            </a:fld>
            <a:endParaRPr lang="en-US" dirty="0"/>
          </a:p>
        </p:txBody>
      </p:sp>
      <p:pic>
        <p:nvPicPr>
          <p:cNvPr id="12" name="Picture 11"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14" name="Picture 13"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2" name="Title 1"/>
          <p:cNvSpPr>
            <a:spLocks noGrp="1"/>
          </p:cNvSpPr>
          <p:nvPr>
            <p:ph type="title"/>
          </p:nvPr>
        </p:nvSpPr>
        <p:spPr>
          <a:xfrm>
            <a:off x="335451" y="1106302"/>
            <a:ext cx="4458799" cy="1610243"/>
          </a:xfrm>
        </p:spPr>
        <p:txBody>
          <a:bodyPr lIns="0">
            <a:noAutofit/>
          </a:bodyPr>
          <a:lstStyle>
            <a:lvl1pPr>
              <a:defRPr sz="3200">
                <a:solidFill>
                  <a:srgbClr val="00649D"/>
                </a:solidFill>
              </a:defRPr>
            </a:lvl1pPr>
          </a:lstStyle>
          <a:p>
            <a:r>
              <a:rPr lang="en-US" dirty="0"/>
              <a:t>Click to edit Master title style</a:t>
            </a:r>
          </a:p>
        </p:txBody>
      </p:sp>
      <p:sp>
        <p:nvSpPr>
          <p:cNvPr id="11" name="TextBox 10">
            <a:extLst>
              <a:ext uri="{FF2B5EF4-FFF2-40B4-BE49-F238E27FC236}">
                <a16:creationId xmlns:a16="http://schemas.microsoft.com/office/drawing/2014/main" id="{D70F64C2-D8E7-4F48-A5BE-90C9570C2EDA}"/>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910A3C9-C8E7-4AE7-A8D8-AFD57BABC07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5" name="Rectangle 14">
            <a:extLst>
              <a:ext uri="{FF2B5EF4-FFF2-40B4-BE49-F238E27FC236}">
                <a16:creationId xmlns:a16="http://schemas.microsoft.com/office/drawing/2014/main" id="{F866982D-20FA-4362-9E28-4C859CD0704F}"/>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110805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4" name="Picture 13"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22" name="Picture 21"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23" name="Picture 22"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12" name="Title 1"/>
          <p:cNvSpPr>
            <a:spLocks noGrp="1"/>
          </p:cNvSpPr>
          <p:nvPr>
            <p:ph type="ctrTitle"/>
          </p:nvPr>
        </p:nvSpPr>
        <p:spPr>
          <a:xfrm>
            <a:off x="321855" y="909835"/>
            <a:ext cx="6321061" cy="1134422"/>
          </a:xfrm>
        </p:spPr>
        <p:txBody>
          <a:bodyPr lIns="0" anchor="b" anchorCtr="0">
            <a:noAutofit/>
          </a:bodyPr>
          <a:lstStyle>
            <a:lvl1pPr>
              <a:lnSpc>
                <a:spcPct val="90000"/>
              </a:lnSpc>
              <a:defRPr sz="5400">
                <a:solidFill>
                  <a:schemeClr val="accent5"/>
                </a:solidFill>
              </a:defRPr>
            </a:lvl1pPr>
          </a:lstStyle>
          <a:p>
            <a:r>
              <a:rPr lang="en-US" dirty="0"/>
              <a:t>Click to edit Master title style</a:t>
            </a:r>
          </a:p>
        </p:txBody>
      </p:sp>
      <p:sp>
        <p:nvSpPr>
          <p:cNvPr id="28" name="Rectangle 27"/>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27497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a:xfrm>
            <a:off x="6858000" y="4826480"/>
            <a:ext cx="2057400" cy="137160"/>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416070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428550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52210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Magenta hexes.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3584096" y="4746680"/>
            <a:ext cx="421228" cy="322368"/>
          </a:xfrm>
          <a:prstGeom prst="rect">
            <a:avLst/>
          </a:prstGeom>
        </p:spPr>
      </p:pic>
      <p:pic>
        <p:nvPicPr>
          <p:cNvPr id="14" name="Picture 13" descr="Edge2016-Theme-Gray-300.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261105" y="4854057"/>
            <a:ext cx="1254521" cy="131622"/>
          </a:xfrm>
          <a:prstGeom prst="rect">
            <a:avLst/>
          </a:prstGeom>
        </p:spPr>
      </p:pic>
      <p:sp>
        <p:nvSpPr>
          <p:cNvPr id="3" name="Text Placeholder 2"/>
          <p:cNvSpPr>
            <a:spLocks noGrp="1"/>
          </p:cNvSpPr>
          <p:nvPr userDrawn="1">
            <p:ph type="body" idx="1"/>
          </p:nvPr>
        </p:nvSpPr>
        <p:spPr>
          <a:xfrm>
            <a:off x="335450" y="782035"/>
            <a:ext cx="8722614" cy="3896525"/>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p:cNvSpPr>
            <a:spLocks noGrp="1"/>
          </p:cNvSpPr>
          <p:nvPr userDrawn="1">
            <p:ph type="title"/>
          </p:nvPr>
        </p:nvSpPr>
        <p:spPr>
          <a:xfrm>
            <a:off x="335450" y="58800"/>
            <a:ext cx="7050740" cy="676196"/>
          </a:xfrm>
          <a:prstGeom prst="rect">
            <a:avLst/>
          </a:prstGeom>
        </p:spPr>
        <p:txBody>
          <a:bodyPr vert="horz" lIns="0" tIns="45720" rIns="91440" bIns="45720" rtlCol="0" anchor="ctr" anchorCtr="0">
            <a:noAutofit/>
          </a:bodyPr>
          <a:lstStyle/>
          <a:p>
            <a:r>
              <a:rPr lang="en-US" dirty="0"/>
              <a:t>Click to edit Master title style</a:t>
            </a:r>
          </a:p>
        </p:txBody>
      </p:sp>
      <p:sp>
        <p:nvSpPr>
          <p:cNvPr id="11" name="TextBox 10">
            <a:extLst>
              <a:ext uri="{FF2B5EF4-FFF2-40B4-BE49-F238E27FC236}">
                <a16:creationId xmlns:a16="http://schemas.microsoft.com/office/drawing/2014/main" id="{632AA37F-0A9D-4A45-B24F-9E8C0648FBAA}"/>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BD56DA6-0321-48F0-B87B-D42A6582AF4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00987" y="4785438"/>
            <a:ext cx="703695" cy="298616"/>
          </a:xfrm>
          <a:prstGeom prst="rect">
            <a:avLst/>
          </a:prstGeom>
        </p:spPr>
      </p:pic>
      <p:sp>
        <p:nvSpPr>
          <p:cNvPr id="4" name="Rectangle 3">
            <a:extLst>
              <a:ext uri="{FF2B5EF4-FFF2-40B4-BE49-F238E27FC236}">
                <a16:creationId xmlns:a16="http://schemas.microsoft.com/office/drawing/2014/main" id="{19B17716-29EF-4B6A-B291-D2B813AF595F}"/>
              </a:ext>
            </a:extLst>
          </p:cNvPr>
          <p:cNvSpPr/>
          <p:nvPr userDrawn="1"/>
        </p:nvSpPr>
        <p:spPr>
          <a:xfrm>
            <a:off x="7361612" y="120028"/>
            <a:ext cx="1696452" cy="5493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0" name="Picture 9" descr="ibm_gry.png">
            <a:extLst>
              <a:ext uri="{FF2B5EF4-FFF2-40B4-BE49-F238E27FC236}">
                <a16:creationId xmlns:a16="http://schemas.microsoft.com/office/drawing/2014/main" id="{A8C35E97-BF59-4891-BA72-034339898926}"/>
              </a:ext>
            </a:extLst>
          </p:cNvPr>
          <p:cNvPicPr>
            <a:picLocks noChangeAspect="1"/>
          </p:cNvPicPr>
          <p:nvPr userDrawn="1"/>
        </p:nvPicPr>
        <p:blipFill>
          <a:blip r:embed="rId11">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8" name="Picture 7">
            <a:extLst>
              <a:ext uri="{FF2B5EF4-FFF2-40B4-BE49-F238E27FC236}">
                <a16:creationId xmlns:a16="http://schemas.microsoft.com/office/drawing/2014/main" id="{5135A465-5285-47FB-A31E-1754BA4A8FC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
        <p:nvSpPr>
          <p:cNvPr id="15" name="Rectangle 14">
            <a:extLst>
              <a:ext uri="{FF2B5EF4-FFF2-40B4-BE49-F238E27FC236}">
                <a16:creationId xmlns:a16="http://schemas.microsoft.com/office/drawing/2014/main" id="{10DDBBBB-B16E-428A-8664-545F6E6331ED}"/>
              </a:ext>
            </a:extLst>
          </p:cNvPr>
          <p:cNvSpPr/>
          <p:nvPr userDrawn="1"/>
        </p:nvSpPr>
        <p:spPr>
          <a:xfrm>
            <a:off x="7724547" y="640584"/>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Lst>
  <p:hf hdr="0" ftr="0" dt="0"/>
  <p:txStyles>
    <p:title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p:titleStyle>
    <p:bodyStyle>
      <a:lvl1pPr marL="234950" indent="-234950" algn="l" defTabSz="457200" rtl="0" eaLnBrk="1" latinLnBrk="0" hangingPunct="1">
        <a:lnSpc>
          <a:spcPct val="90000"/>
        </a:lnSpc>
        <a:spcBef>
          <a:spcPts val="1200"/>
        </a:spcBef>
        <a:spcAft>
          <a:spcPts val="200"/>
        </a:spcAft>
        <a:buClr>
          <a:schemeClr val="accent1"/>
        </a:buClr>
        <a:buSzPct val="100000"/>
        <a:buFont typeface="Arial"/>
        <a:buChar char="•"/>
        <a:defRPr sz="2000" kern="1200">
          <a:solidFill>
            <a:schemeClr val="tx1">
              <a:lumMod val="75000"/>
            </a:schemeClr>
          </a:solidFill>
          <a:latin typeface="+mn-lt"/>
          <a:ea typeface="+mn-ea"/>
          <a:cs typeface="+mn-cs"/>
        </a:defRPr>
      </a:lvl1pPr>
      <a:lvl2pPr marL="712788" indent="-285750" algn="l" defTabSz="457200" rtl="0" eaLnBrk="1" latinLnBrk="0" hangingPunct="1">
        <a:lnSpc>
          <a:spcPct val="90000"/>
        </a:lnSpc>
        <a:spcBef>
          <a:spcPts val="300"/>
        </a:spcBef>
        <a:buFont typeface="Arial"/>
        <a:buChar char="•"/>
        <a:defRPr sz="1800" kern="1200">
          <a:solidFill>
            <a:schemeClr val="tx1">
              <a:lumMod val="75000"/>
            </a:schemeClr>
          </a:solidFill>
          <a:latin typeface="+mn-lt"/>
          <a:ea typeface="+mn-ea"/>
          <a:cs typeface="+mn-cs"/>
        </a:defRPr>
      </a:lvl2pPr>
      <a:lvl3pPr marL="1082675" indent="-228600" algn="l" defTabSz="457200" rtl="0" eaLnBrk="1" latinLnBrk="0" hangingPunct="1">
        <a:lnSpc>
          <a:spcPct val="90000"/>
        </a:lnSpc>
        <a:spcBef>
          <a:spcPts val="300"/>
        </a:spcBef>
        <a:buFont typeface="Lucida Grande"/>
        <a:buChar char="–"/>
        <a:defRPr sz="1600" kern="1200">
          <a:solidFill>
            <a:schemeClr val="tx1">
              <a:lumMod val="75000"/>
            </a:schemeClr>
          </a:solidFill>
          <a:latin typeface="+mn-lt"/>
          <a:ea typeface="+mn-ea"/>
          <a:cs typeface="+mn-cs"/>
        </a:defRPr>
      </a:lvl3pPr>
      <a:lvl4pPr marL="1600200" indent="-228600" algn="l" defTabSz="457200" rtl="0" eaLnBrk="1" latinLnBrk="0" hangingPunct="1">
        <a:lnSpc>
          <a:spcPct val="90000"/>
        </a:lnSpc>
        <a:spcBef>
          <a:spcPts val="300"/>
        </a:spcBef>
        <a:buFont typeface="Arial"/>
        <a:buChar char="–"/>
        <a:defRPr sz="1400" kern="1200">
          <a:solidFill>
            <a:schemeClr val="tx1">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7133012" cy="34191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a:extLst>
              <a:ext uri="{FF2B5EF4-FFF2-40B4-BE49-F238E27FC236}">
                <a16:creationId xmlns:a16="http://schemas.microsoft.com/office/drawing/2014/main" id="{105FA586-D70C-4E0D-80AD-D0535DDB1B1B}"/>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D4CE9D38-4DE4-4174-84B9-E5DB70051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987" y="4785438"/>
            <a:ext cx="703695" cy="298616"/>
          </a:xfrm>
          <a:prstGeom prst="rect">
            <a:avLst/>
          </a:prstGeom>
        </p:spPr>
      </p:pic>
      <p:sp>
        <p:nvSpPr>
          <p:cNvPr id="17" name="Rectangle 16">
            <a:extLst>
              <a:ext uri="{FF2B5EF4-FFF2-40B4-BE49-F238E27FC236}">
                <a16:creationId xmlns:a16="http://schemas.microsoft.com/office/drawing/2014/main" id="{69524247-FF12-4156-9DDC-9F8BEAEB66E4}"/>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8" name="Picture 17" descr="ibm_gry.png">
            <a:extLst>
              <a:ext uri="{FF2B5EF4-FFF2-40B4-BE49-F238E27FC236}">
                <a16:creationId xmlns:a16="http://schemas.microsoft.com/office/drawing/2014/main" id="{1A463E50-03DC-43C8-98BF-3D363C75E9AE}"/>
              </a:ext>
            </a:extLst>
          </p:cNvPr>
          <p:cNvPicPr>
            <a:picLocks noChangeAspect="1"/>
          </p:cNvPicPr>
          <p:nvPr userDrawn="1"/>
        </p:nvPicPr>
        <p:blipFill>
          <a:blip r:embed="rId5">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9" name="Picture 18">
            <a:extLst>
              <a:ext uri="{FF2B5EF4-FFF2-40B4-BE49-F238E27FC236}">
                <a16:creationId xmlns:a16="http://schemas.microsoft.com/office/drawing/2014/main" id="{8581059A-EA1F-4D5D-AE4E-BB18C750E241}"/>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49591670"/>
      </p:ext>
    </p:extLst>
  </p:cSld>
  <p:clrMap bg1="lt1" tx1="dk1" bg2="lt2" tx2="dk2" accent1="accent1" accent2="accent2" accent3="accent3" accent4="accent4" accent5="accent5" accent6="accent6" hlink="hlink" folHlink="folHlink"/>
  <p:sldLayoutIdLst>
    <p:sldLayoutId id="2147483683" r:id="rId1"/>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5296"/>
            <a:ext cx="7133012" cy="468197"/>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Box 5">
            <a:extLst>
              <a:ext uri="{FF2B5EF4-FFF2-40B4-BE49-F238E27FC236}">
                <a16:creationId xmlns:a16="http://schemas.microsoft.com/office/drawing/2014/main" id="{5E0B8C4E-2060-465F-9AC0-CE8888363BB1}"/>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8" name="Graphic 7">
            <a:extLst>
              <a:ext uri="{FF2B5EF4-FFF2-40B4-BE49-F238E27FC236}">
                <a16:creationId xmlns:a16="http://schemas.microsoft.com/office/drawing/2014/main" id="{676C8B81-CBEE-4DA5-9101-B8A7DD45A03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987" y="4785438"/>
            <a:ext cx="703695" cy="298616"/>
          </a:xfrm>
          <a:prstGeom prst="rect">
            <a:avLst/>
          </a:prstGeom>
        </p:spPr>
      </p:pic>
      <p:sp>
        <p:nvSpPr>
          <p:cNvPr id="14" name="Rectangle 13">
            <a:extLst>
              <a:ext uri="{FF2B5EF4-FFF2-40B4-BE49-F238E27FC236}">
                <a16:creationId xmlns:a16="http://schemas.microsoft.com/office/drawing/2014/main" id="{811428AC-BCEF-4360-AF6E-FB7D368E6D99}"/>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5" name="Picture 14" descr="ibm_gry.png">
            <a:extLst>
              <a:ext uri="{FF2B5EF4-FFF2-40B4-BE49-F238E27FC236}">
                <a16:creationId xmlns:a16="http://schemas.microsoft.com/office/drawing/2014/main" id="{0405F870-2931-4538-9AD3-C1278FDF826C}"/>
              </a:ext>
            </a:extLst>
          </p:cNvPr>
          <p:cNvPicPr>
            <a:picLocks noChangeAspect="1"/>
          </p:cNvPicPr>
          <p:nvPr userDrawn="1"/>
        </p:nvPicPr>
        <p:blipFill>
          <a:blip r:embed="rId6">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6" name="Picture 15">
            <a:extLst>
              <a:ext uri="{FF2B5EF4-FFF2-40B4-BE49-F238E27FC236}">
                <a16:creationId xmlns:a16="http://schemas.microsoft.com/office/drawing/2014/main" id="{D260022C-A2C6-4592-891A-91D6CFFFAF4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3205902937"/>
      </p:ext>
    </p:extLst>
  </p:cSld>
  <p:clrMap bg1="lt1" tx1="dk1" bg2="lt2" tx2="dk2" accent1="accent1" accent2="accent2" accent3="accent3" accent4="accent4" accent5="accent5" accent6="accent6" hlink="hlink" folHlink="folHlink"/>
  <p:sldLayoutIdLst>
    <p:sldLayoutId id="2147483705" r:id="rId1"/>
    <p:sldLayoutId id="2147483723" r:id="rId2"/>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ean-luc.Collet@fr.ibm.com" TargetMode="External"/><Relationship Id="rId2" Type="http://schemas.openxmlformats.org/officeDocument/2006/relationships/hyperlink" Target="mailto:philippe.gregoire@fr.ibm.com" TargetMode="Externa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5142" y="1146517"/>
            <a:ext cx="5974858" cy="1026942"/>
          </a:xfrm>
        </p:spPr>
        <p:txBody>
          <a:bodyPr/>
          <a:lstStyle/>
          <a:p>
            <a:r>
              <a:rPr lang="fr-FR" b="1" dirty="0"/>
              <a:t>IBM Watson Studio</a:t>
            </a:r>
            <a:br>
              <a:rPr lang="fr-FR" b="1" dirty="0"/>
            </a:br>
            <a:r>
              <a:rPr lang="fr-FR" b="1" dirty="0"/>
              <a:t>Workshop</a:t>
            </a:r>
            <a:endParaRPr lang="en-US" dirty="0"/>
          </a:p>
        </p:txBody>
      </p:sp>
      <p:sp>
        <p:nvSpPr>
          <p:cNvPr id="6" name="Subtitle 5"/>
          <p:cNvSpPr>
            <a:spLocks noGrp="1"/>
          </p:cNvSpPr>
          <p:nvPr>
            <p:ph type="subTitle" idx="1"/>
          </p:nvPr>
        </p:nvSpPr>
        <p:spPr>
          <a:xfrm>
            <a:off x="375137" y="2329962"/>
            <a:ext cx="5324623" cy="1825478"/>
          </a:xfrm>
        </p:spPr>
        <p:txBody>
          <a:bodyPr/>
          <a:lstStyle/>
          <a:p>
            <a:r>
              <a:rPr lang="en-US" b="1" dirty="0"/>
              <a:t>Philippe Gregoire</a:t>
            </a:r>
            <a:br>
              <a:rPr lang="en-US" b="1" dirty="0"/>
            </a:br>
            <a:r>
              <a:rPr lang="en-US" b="1" dirty="0"/>
              <a:t>Valerie Le Roy</a:t>
            </a:r>
          </a:p>
          <a:p>
            <a:br>
              <a:rPr lang="en-US" b="1" dirty="0"/>
            </a:br>
            <a:r>
              <a:rPr lang="en-US" dirty="0"/>
              <a:t>Ecosystem Advocacy Hub Nice/Europe</a:t>
            </a:r>
            <a:br>
              <a:rPr lang="en-US" dirty="0"/>
            </a:br>
            <a:r>
              <a:rPr lang="en-US" dirty="0"/>
              <a:t>ISV technical enablement Europe</a:t>
            </a:r>
            <a:br>
              <a:rPr lang="en-US" dirty="0"/>
            </a:br>
            <a:r>
              <a:rPr lang="en-US" i="1" dirty="0">
                <a:hlinkClick r:id="rId2"/>
              </a:rPr>
              <a:t>philippe.gregoire@fr.ibm.com</a:t>
            </a:r>
            <a:br>
              <a:rPr lang="en-US" i="1" dirty="0"/>
            </a:br>
            <a:r>
              <a:rPr lang="en-US" i="1" dirty="0">
                <a:hlinkClick r:id="rId3"/>
              </a:rPr>
              <a:t>LEROYV@fr.ibm.com</a:t>
            </a:r>
            <a:br>
              <a:rPr lang="en-US" i="1" dirty="0"/>
            </a:br>
            <a:endParaRPr lang="en-US" i="1" dirty="0"/>
          </a:p>
          <a:p>
            <a:r>
              <a:rPr lang="en-US" i="1" dirty="0" err="1"/>
              <a:t>Ehningen</a:t>
            </a:r>
            <a:r>
              <a:rPr lang="en-US" i="1" dirty="0"/>
              <a:t> – 17 &amp; 18 October 2018</a:t>
            </a:r>
          </a:p>
        </p:txBody>
      </p:sp>
      <p:sp>
        <p:nvSpPr>
          <p:cNvPr id="3" name="AutoShape 2" descr="https://datascience.ibm.com/graphics/landing/logo.svg">
            <a:extLst>
              <a:ext uri="{FF2B5EF4-FFF2-40B4-BE49-F238E27FC236}">
                <a16:creationId xmlns:a16="http://schemas.microsoft.com/office/drawing/2014/main" id="{EE40C179-CF27-4B48-9DA8-3FDB3E294716}"/>
              </a:ext>
            </a:extLst>
          </p:cNvPr>
          <p:cNvSpPr>
            <a:spLocks noChangeAspect="1" noChangeArrowheads="1"/>
          </p:cNvSpPr>
          <p:nvPr/>
        </p:nvSpPr>
        <p:spPr bwMode="auto">
          <a:xfrm>
            <a:off x="70337" y="-9093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https://datascience.ibm.com/graphics/landing/logo.svg">
            <a:extLst>
              <a:ext uri="{FF2B5EF4-FFF2-40B4-BE49-F238E27FC236}">
                <a16:creationId xmlns:a16="http://schemas.microsoft.com/office/drawing/2014/main" id="{61BFF401-AF1A-43BB-9797-B9A2E19A4E4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TextBox 9">
            <a:extLst>
              <a:ext uri="{FF2B5EF4-FFF2-40B4-BE49-F238E27FC236}">
                <a16:creationId xmlns:a16="http://schemas.microsoft.com/office/drawing/2014/main" id="{D0A52FFC-C5CF-4361-BD54-997471475336}"/>
              </a:ext>
            </a:extLst>
          </p:cNvPr>
          <p:cNvSpPr txBox="1"/>
          <p:nvPr/>
        </p:nvSpPr>
        <p:spPr>
          <a:xfrm>
            <a:off x="70337" y="61463"/>
            <a:ext cx="4628043" cy="766674"/>
          </a:xfrm>
          <a:prstGeom prst="rect">
            <a:avLst/>
          </a:prstGeom>
          <a:solidFill>
            <a:schemeClr val="tx2"/>
          </a:solidFill>
        </p:spPr>
        <p:txBody>
          <a:bodyPr wrap="none" rtlCol="0" anchor="ctr" anchorCtr="0">
            <a:noAutofit/>
          </a:bodyPr>
          <a:lstStyle/>
          <a:p>
            <a:pPr algn="r"/>
            <a:r>
              <a:rPr lang="en-US" sz="2400" dirty="0">
                <a:solidFill>
                  <a:schemeClr val="bg1"/>
                </a:solidFill>
                <a:latin typeface="IBM Plex Sans" panose="020B0503050000000000" pitchFamily="34" charset="0"/>
              </a:rPr>
              <a:t>IBM</a:t>
            </a:r>
            <a:r>
              <a:rPr lang="en-US" sz="2400" dirty="0">
                <a:solidFill>
                  <a:schemeClr val="bg1"/>
                </a:solidFill>
              </a:rPr>
              <a:t> </a:t>
            </a:r>
            <a:r>
              <a:rPr lang="en-US" sz="2400" dirty="0">
                <a:solidFill>
                  <a:schemeClr val="bg1"/>
                </a:solidFill>
                <a:latin typeface="IBM Plex Sans SemiBold" panose="020B0703050203000203" pitchFamily="34" charset="0"/>
              </a:rPr>
              <a:t>Watson Studio </a:t>
            </a:r>
            <a:endParaRPr lang="en-GB" sz="2400" dirty="0">
              <a:solidFill>
                <a:schemeClr val="bg1"/>
              </a:solidFill>
              <a:latin typeface="IBM Plex Sans SemiBold" panose="020B0703050203000203" pitchFamily="34" charset="0"/>
            </a:endParaRPr>
          </a:p>
        </p:txBody>
      </p:sp>
      <p:pic>
        <p:nvPicPr>
          <p:cNvPr id="8" name="Graphic 7">
            <a:extLst>
              <a:ext uri="{FF2B5EF4-FFF2-40B4-BE49-F238E27FC236}">
                <a16:creationId xmlns:a16="http://schemas.microsoft.com/office/drawing/2014/main" id="{E69E26CB-AE83-4237-96D1-AA691186CD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737" y="167317"/>
            <a:ext cx="1368924" cy="580909"/>
          </a:xfrm>
          <a:prstGeom prst="rect">
            <a:avLst/>
          </a:prstGeom>
        </p:spPr>
      </p:pic>
    </p:spTree>
    <p:extLst>
      <p:ext uri="{BB962C8B-B14F-4D97-AF65-F5344CB8AC3E}">
        <p14:creationId xmlns:p14="http://schemas.microsoft.com/office/powerpoint/2010/main" val="35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686A-5DB1-4053-933A-3891F9C40286}"/>
              </a:ext>
            </a:extLst>
          </p:cNvPr>
          <p:cNvSpPr>
            <a:spLocks noGrp="1"/>
          </p:cNvSpPr>
          <p:nvPr>
            <p:ph type="title"/>
          </p:nvPr>
        </p:nvSpPr>
        <p:spPr/>
        <p:txBody>
          <a:bodyPr/>
          <a:lstStyle/>
          <a:p>
            <a:r>
              <a:rPr lang="en-US" dirty="0"/>
              <a:t>Watson Studio Workshop introduction</a:t>
            </a:r>
            <a:endParaRPr lang="en-GB" dirty="0"/>
          </a:p>
        </p:txBody>
      </p:sp>
      <p:sp>
        <p:nvSpPr>
          <p:cNvPr id="3" name="Content Placeholder 2">
            <a:extLst>
              <a:ext uri="{FF2B5EF4-FFF2-40B4-BE49-F238E27FC236}">
                <a16:creationId xmlns:a16="http://schemas.microsoft.com/office/drawing/2014/main" id="{B99500D0-9317-4544-ADA4-AF913DD8B46F}"/>
              </a:ext>
            </a:extLst>
          </p:cNvPr>
          <p:cNvSpPr>
            <a:spLocks noGrp="1"/>
          </p:cNvSpPr>
          <p:nvPr>
            <p:ph idx="1"/>
          </p:nvPr>
        </p:nvSpPr>
        <p:spPr/>
        <p:txBody>
          <a:bodyPr/>
          <a:lstStyle/>
          <a:p>
            <a:r>
              <a:rPr lang="en-US" b="1" dirty="0"/>
              <a:t>Welcome and Introductions</a:t>
            </a:r>
          </a:p>
          <a:p>
            <a:r>
              <a:rPr lang="en-US" b="1" dirty="0"/>
              <a:t>Objectives of the workshop</a:t>
            </a:r>
          </a:p>
          <a:p>
            <a:pPr lvl="1"/>
            <a:r>
              <a:rPr lang="en-US" dirty="0"/>
              <a:t>Give a taste for IBM Watson Studio</a:t>
            </a:r>
          </a:p>
          <a:p>
            <a:pPr lvl="2"/>
            <a:r>
              <a:rPr lang="en-US" dirty="0"/>
              <a:t>Position within Analytics and Data Platform</a:t>
            </a:r>
          </a:p>
          <a:p>
            <a:pPr lvl="2"/>
            <a:r>
              <a:rPr lang="en-US" dirty="0"/>
              <a:t>Introduce some notions of Data Science and Machine Learning</a:t>
            </a:r>
          </a:p>
          <a:p>
            <a:pPr lvl="1"/>
            <a:r>
              <a:rPr lang="en-US" dirty="0"/>
              <a:t>High focus on practical involvement through Hands-On Labs</a:t>
            </a:r>
          </a:p>
          <a:p>
            <a:r>
              <a:rPr lang="en-US" b="1" dirty="0"/>
              <a:t>Agenda structure</a:t>
            </a:r>
          </a:p>
          <a:p>
            <a:pPr lvl="1"/>
            <a:r>
              <a:rPr lang="en-US" dirty="0"/>
              <a:t>Agenda is organized in 7 main sequences, each about 1h30 in duration</a:t>
            </a:r>
          </a:p>
          <a:p>
            <a:pPr lvl="1"/>
            <a:r>
              <a:rPr lang="en-US" dirty="0"/>
              <a:t>Each section has an overview followed by a Hands-On lab</a:t>
            </a:r>
          </a:p>
          <a:p>
            <a:pPr lvl="2"/>
            <a:r>
              <a:rPr lang="en-US" dirty="0"/>
              <a:t>Timing: take breaks when you want during </a:t>
            </a:r>
            <a:r>
              <a:rPr lang="en-US"/>
              <a:t>labs time</a:t>
            </a:r>
            <a:endParaRPr lang="en-US" dirty="0"/>
          </a:p>
          <a:p>
            <a:pPr lvl="2"/>
            <a:r>
              <a:rPr lang="en-US" dirty="0"/>
              <a:t>Lunch break at 12:00, back at 13:00</a:t>
            </a:r>
          </a:p>
          <a:p>
            <a:pPr lvl="2"/>
            <a:r>
              <a:rPr lang="en-US" dirty="0"/>
              <a:t>Close the day at 17:00</a:t>
            </a:r>
          </a:p>
        </p:txBody>
      </p:sp>
      <p:sp>
        <p:nvSpPr>
          <p:cNvPr id="4" name="Slide Number Placeholder 3">
            <a:extLst>
              <a:ext uri="{FF2B5EF4-FFF2-40B4-BE49-F238E27FC236}">
                <a16:creationId xmlns:a16="http://schemas.microsoft.com/office/drawing/2014/main" id="{1EB09790-B2C9-4EA0-B5CE-71F9E96E1470}"/>
              </a:ext>
            </a:extLst>
          </p:cNvPr>
          <p:cNvSpPr>
            <a:spLocks noGrp="1"/>
          </p:cNvSpPr>
          <p:nvPr>
            <p:ph type="sldNum" sz="quarter" idx="4294967295"/>
          </p:nvPr>
        </p:nvSpPr>
        <p:spPr>
          <a:xfrm>
            <a:off x="8661400" y="4903788"/>
            <a:ext cx="482600" cy="230187"/>
          </a:xfrm>
          <a:prstGeom prst="rect">
            <a:avLst/>
          </a:prstGeom>
        </p:spPr>
        <p:txBody>
          <a:bodyPr/>
          <a:lstStyle/>
          <a:p>
            <a:fld id="{9B6B7A19-9BD6-654B-9E7A-5FCB6FF99B9F}" type="slidenum">
              <a:rPr lang="en-US" smtClean="0"/>
              <a:pPr/>
              <a:t>1</a:t>
            </a:fld>
            <a:endParaRPr lang="en-US" dirty="0"/>
          </a:p>
        </p:txBody>
      </p:sp>
    </p:spTree>
    <p:extLst>
      <p:ext uri="{BB962C8B-B14F-4D97-AF65-F5344CB8AC3E}">
        <p14:creationId xmlns:p14="http://schemas.microsoft.com/office/powerpoint/2010/main" val="211329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B4F2-BDBD-4702-B136-4A8A24B56B51}"/>
              </a:ext>
            </a:extLst>
          </p:cNvPr>
          <p:cNvSpPr>
            <a:spLocks noGrp="1"/>
          </p:cNvSpPr>
          <p:nvPr>
            <p:ph type="title"/>
          </p:nvPr>
        </p:nvSpPr>
        <p:spPr/>
        <p:txBody>
          <a:bodyPr/>
          <a:lstStyle/>
          <a:p>
            <a:r>
              <a:rPr lang="en-US" dirty="0"/>
              <a:t>Workshop Agenda - Day 1</a:t>
            </a:r>
            <a:endParaRPr lang="en-GB" dirty="0"/>
          </a:p>
        </p:txBody>
      </p:sp>
      <p:sp>
        <p:nvSpPr>
          <p:cNvPr id="3" name="Content Placeholder 2">
            <a:extLst>
              <a:ext uri="{FF2B5EF4-FFF2-40B4-BE49-F238E27FC236}">
                <a16:creationId xmlns:a16="http://schemas.microsoft.com/office/drawing/2014/main" id="{BA5D4ED8-7EE8-412E-B1BA-84286740C9E6}"/>
              </a:ext>
            </a:extLst>
          </p:cNvPr>
          <p:cNvSpPr>
            <a:spLocks noGrp="1"/>
          </p:cNvSpPr>
          <p:nvPr>
            <p:ph idx="1"/>
          </p:nvPr>
        </p:nvSpPr>
        <p:spPr/>
        <p:txBody>
          <a:bodyPr/>
          <a:lstStyle/>
          <a:p>
            <a:pPr marL="231775" indent="-231775"/>
            <a:r>
              <a:rPr lang="en-GB" sz="1200" b="1" dirty="0"/>
              <a:t>Welcome and Introductions </a:t>
            </a:r>
            <a:r>
              <a:rPr lang="en-GB" sz="1200" dirty="0"/>
              <a:t>(9:00)</a:t>
            </a:r>
          </a:p>
          <a:p>
            <a:pPr marL="231775" indent="-231775">
              <a:buFont typeface="+mj-lt"/>
              <a:buAutoNum type="arabicPeriod"/>
            </a:pPr>
            <a:r>
              <a:rPr lang="en-GB" sz="1200" b="1" dirty="0"/>
              <a:t>Overview of Watson Studio on IBM Cloud </a:t>
            </a:r>
            <a:r>
              <a:rPr lang="en-GB" sz="1200" dirty="0"/>
              <a:t>(9:15-10:45)</a:t>
            </a:r>
          </a:p>
          <a:p>
            <a:pPr lvl="1"/>
            <a:r>
              <a:rPr lang="en-US" sz="1100" dirty="0"/>
              <a:t>Overview of Watson Studio, Data Platform</a:t>
            </a:r>
            <a:endParaRPr lang="en-GB" sz="1100" dirty="0"/>
          </a:p>
          <a:p>
            <a:pPr lvl="1"/>
            <a:r>
              <a:rPr lang="en-GB" sz="1100" dirty="0"/>
              <a:t>Lab 1 : Getting Started with Watson Studio on IBM Cloud with Data Refinery and </a:t>
            </a:r>
            <a:r>
              <a:rPr lang="en-GB" sz="1100" dirty="0" err="1"/>
              <a:t>Jupyter</a:t>
            </a:r>
            <a:r>
              <a:rPr lang="en-GB" sz="1100" dirty="0"/>
              <a:t> notebooks</a:t>
            </a:r>
          </a:p>
          <a:p>
            <a:pPr marL="231775" indent="-231775">
              <a:buFont typeface="+mj-lt"/>
              <a:buAutoNum type="arabicPeriod"/>
            </a:pPr>
            <a:r>
              <a:rPr lang="en-GB" sz="1200" b="1" dirty="0"/>
              <a:t>Data Visualization in Watson Studio </a:t>
            </a:r>
            <a:r>
              <a:rPr lang="en-GB" sz="1200" dirty="0"/>
              <a:t>(11:00-12:30)</a:t>
            </a:r>
          </a:p>
          <a:p>
            <a:pPr lvl="1"/>
            <a:r>
              <a:rPr lang="en-US" sz="1100" dirty="0"/>
              <a:t>Overview of Visualization techniques in Data Science</a:t>
            </a:r>
            <a:endParaRPr lang="en-GB" sz="1100" dirty="0"/>
          </a:p>
          <a:p>
            <a:pPr lvl="1"/>
            <a:r>
              <a:rPr lang="en-GB" sz="1100" dirty="0"/>
              <a:t>Lab 2 : Getting started with Brunel, Pixie Dust and Watson Studio Dashboards</a:t>
            </a:r>
          </a:p>
          <a:p>
            <a:r>
              <a:rPr lang="en-GB" sz="1200" b="1" dirty="0"/>
              <a:t>Lunch break </a:t>
            </a:r>
            <a:r>
              <a:rPr lang="en-GB" sz="1200" dirty="0"/>
              <a:t>(12:30-13:30)</a:t>
            </a:r>
          </a:p>
          <a:p>
            <a:pPr marL="231775" indent="-231775">
              <a:buFont typeface="+mj-lt"/>
              <a:buAutoNum type="arabicPeriod" startAt="3"/>
            </a:pPr>
            <a:r>
              <a:rPr lang="en-GB" sz="1200" b="1" dirty="0"/>
              <a:t>Big Data and Spark </a:t>
            </a:r>
            <a:r>
              <a:rPr lang="en-GB" sz="1200" dirty="0"/>
              <a:t>(13:30-15:00)</a:t>
            </a:r>
          </a:p>
          <a:p>
            <a:pPr lvl="1"/>
            <a:r>
              <a:rPr lang="en-US" sz="1100" dirty="0"/>
              <a:t>Quick Overview of </a:t>
            </a:r>
            <a:r>
              <a:rPr lang="en-US" sz="1100" dirty="0" err="1"/>
              <a:t>BigData</a:t>
            </a:r>
            <a:r>
              <a:rPr lang="en-US" sz="1100" dirty="0"/>
              <a:t> and Spark</a:t>
            </a:r>
            <a:endParaRPr lang="en-GB" sz="1100" dirty="0"/>
          </a:p>
          <a:p>
            <a:pPr lvl="1"/>
            <a:r>
              <a:rPr lang="en-GB" sz="1100" dirty="0"/>
              <a:t>Lab 3 : Leveraging Spark within Watson Studio</a:t>
            </a:r>
          </a:p>
          <a:p>
            <a:pPr marL="231775" indent="-231775">
              <a:buFont typeface="+mj-lt"/>
              <a:buAutoNum type="arabicPeriod" startAt="3"/>
            </a:pPr>
            <a:r>
              <a:rPr lang="en-GB" sz="1200" b="1" dirty="0"/>
              <a:t>Time Series Analysis </a:t>
            </a:r>
            <a:r>
              <a:rPr lang="en-GB" sz="1200" dirty="0"/>
              <a:t>(15:15-16:45)</a:t>
            </a:r>
          </a:p>
          <a:p>
            <a:pPr lvl="1"/>
            <a:r>
              <a:rPr lang="en-US" sz="1100" dirty="0"/>
              <a:t>Time Series and Machine Learning</a:t>
            </a:r>
            <a:endParaRPr lang="en-GB" sz="1100" dirty="0"/>
          </a:p>
          <a:p>
            <a:pPr lvl="1"/>
            <a:r>
              <a:rPr lang="en-GB" sz="1100" dirty="0"/>
              <a:t>Lab 6:Handling Time Series predictions with Flow Modeler</a:t>
            </a:r>
          </a:p>
          <a:p>
            <a:pPr marL="231775" indent="-231775"/>
            <a:r>
              <a:rPr lang="en-GB" sz="1200" b="1" dirty="0"/>
              <a:t>Wrap Up for Day 1 </a:t>
            </a:r>
            <a:r>
              <a:rPr lang="en-GB" sz="1200" dirty="0"/>
              <a:t>(17:00)</a:t>
            </a:r>
          </a:p>
        </p:txBody>
      </p:sp>
      <p:sp>
        <p:nvSpPr>
          <p:cNvPr id="4" name="Slide Number Placeholder 3">
            <a:extLst>
              <a:ext uri="{FF2B5EF4-FFF2-40B4-BE49-F238E27FC236}">
                <a16:creationId xmlns:a16="http://schemas.microsoft.com/office/drawing/2014/main" id="{1AD0FFB5-2497-4709-954B-7EED538C6208}"/>
              </a:ext>
            </a:extLst>
          </p:cNvPr>
          <p:cNvSpPr>
            <a:spLocks noGrp="1"/>
          </p:cNvSpPr>
          <p:nvPr>
            <p:ph type="sldNum" sz="quarter" idx="4294967295"/>
          </p:nvPr>
        </p:nvSpPr>
        <p:spPr>
          <a:xfrm>
            <a:off x="8603855" y="4903892"/>
            <a:ext cx="482561" cy="229951"/>
          </a:xfrm>
          <a:prstGeom prst="rect">
            <a:avLst/>
          </a:prstGeom>
        </p:spPr>
        <p:txBody>
          <a:bodyPr/>
          <a:lstStyle/>
          <a:p>
            <a:fld id="{9B6B7A19-9BD6-654B-9E7A-5FCB6FF99B9F}" type="slidenum">
              <a:rPr lang="en-US" smtClean="0"/>
              <a:pPr/>
              <a:t>2</a:t>
            </a:fld>
            <a:endParaRPr lang="en-US" dirty="0"/>
          </a:p>
        </p:txBody>
      </p:sp>
    </p:spTree>
    <p:extLst>
      <p:ext uri="{BB962C8B-B14F-4D97-AF65-F5344CB8AC3E}">
        <p14:creationId xmlns:p14="http://schemas.microsoft.com/office/powerpoint/2010/main" val="14555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B4F2-BDBD-4702-B136-4A8A24B56B51}"/>
              </a:ext>
            </a:extLst>
          </p:cNvPr>
          <p:cNvSpPr>
            <a:spLocks noGrp="1"/>
          </p:cNvSpPr>
          <p:nvPr>
            <p:ph type="title"/>
          </p:nvPr>
        </p:nvSpPr>
        <p:spPr/>
        <p:txBody>
          <a:bodyPr/>
          <a:lstStyle/>
          <a:p>
            <a:r>
              <a:rPr lang="en-US" dirty="0"/>
              <a:t>Workshop Agenda - Day 2</a:t>
            </a:r>
            <a:endParaRPr lang="en-GB" dirty="0"/>
          </a:p>
        </p:txBody>
      </p:sp>
      <p:sp>
        <p:nvSpPr>
          <p:cNvPr id="3" name="Content Placeholder 2">
            <a:extLst>
              <a:ext uri="{FF2B5EF4-FFF2-40B4-BE49-F238E27FC236}">
                <a16:creationId xmlns:a16="http://schemas.microsoft.com/office/drawing/2014/main" id="{BA5D4ED8-7EE8-412E-B1BA-84286740C9E6}"/>
              </a:ext>
            </a:extLst>
          </p:cNvPr>
          <p:cNvSpPr>
            <a:spLocks noGrp="1"/>
          </p:cNvSpPr>
          <p:nvPr>
            <p:ph idx="1"/>
          </p:nvPr>
        </p:nvSpPr>
        <p:spPr/>
        <p:txBody>
          <a:bodyPr/>
          <a:lstStyle/>
          <a:p>
            <a:pPr marL="231775" indent="-231775"/>
            <a:r>
              <a:rPr lang="en-GB" sz="1200" b="1" dirty="0"/>
              <a:t>Recap from Day 1 </a:t>
            </a:r>
            <a:r>
              <a:rPr lang="en-GB" sz="1200" dirty="0"/>
              <a:t>(9:00)</a:t>
            </a:r>
          </a:p>
          <a:p>
            <a:pPr marL="231775" indent="-231775">
              <a:buFont typeface="+mj-lt"/>
              <a:buAutoNum type="arabicPeriod" startAt="5"/>
            </a:pPr>
            <a:r>
              <a:rPr lang="en-GB" sz="1200" b="1" dirty="0"/>
              <a:t>Machine Learning with Watson Studio </a:t>
            </a:r>
            <a:r>
              <a:rPr lang="en-GB" sz="1200" dirty="0"/>
              <a:t>(9:15-10:45)</a:t>
            </a:r>
          </a:p>
          <a:p>
            <a:pPr lvl="1"/>
            <a:r>
              <a:rPr lang="en-GB" sz="1100" dirty="0"/>
              <a:t>Introduction to Machine Learning techniques</a:t>
            </a:r>
          </a:p>
          <a:p>
            <a:pPr lvl="1"/>
            <a:r>
              <a:rPr lang="en-GB" sz="1100" dirty="0"/>
              <a:t>Lab 5 : Learn how to train and run a Machine Learning model in Watson Studio</a:t>
            </a:r>
          </a:p>
          <a:p>
            <a:pPr marL="231775" indent="-231775">
              <a:buFont typeface="+mj-lt"/>
              <a:buAutoNum type="arabicPeriod" startAt="5"/>
            </a:pPr>
            <a:r>
              <a:rPr lang="en-GB" sz="1200" b="1" dirty="0"/>
              <a:t>Deep Learning Overview </a:t>
            </a:r>
            <a:r>
              <a:rPr lang="en-GB" sz="1200" dirty="0"/>
              <a:t>(11:00-12:00)</a:t>
            </a:r>
          </a:p>
          <a:p>
            <a:pPr lvl="1"/>
            <a:r>
              <a:rPr lang="en-US" sz="1100" dirty="0"/>
              <a:t>Overview and Introduction to Deep Learning and Neural Networks</a:t>
            </a:r>
            <a:endParaRPr lang="en-GB" sz="1100" dirty="0"/>
          </a:p>
          <a:p>
            <a:r>
              <a:rPr lang="en-GB" sz="1200" b="1" dirty="0"/>
              <a:t>Lunch break </a:t>
            </a:r>
            <a:r>
              <a:rPr lang="en-GB" sz="1200" dirty="0"/>
              <a:t>(12:00-13:00)</a:t>
            </a:r>
          </a:p>
          <a:p>
            <a:pPr marL="231775" indent="-231775">
              <a:buFont typeface="+mj-lt"/>
              <a:buAutoNum type="arabicPeriod" startAt="6"/>
            </a:pPr>
            <a:r>
              <a:rPr lang="en-GB" sz="1200" b="1" dirty="0"/>
              <a:t>Deep Learning Labs </a:t>
            </a:r>
            <a:r>
              <a:rPr lang="en-GB" sz="1200" dirty="0"/>
              <a:t>(13:00-15:00)</a:t>
            </a:r>
          </a:p>
          <a:p>
            <a:pPr lvl="1"/>
            <a:r>
              <a:rPr lang="en-GB" sz="1100" dirty="0"/>
              <a:t>Lab 7 : Deep Learning with Watson Studio</a:t>
            </a:r>
            <a:endParaRPr lang="en-GB" sz="1200" dirty="0"/>
          </a:p>
          <a:p>
            <a:pPr marL="231775" indent="-231775">
              <a:buFont typeface="+mj-lt"/>
              <a:buAutoNum type="arabicPeriod" startAt="6"/>
            </a:pPr>
            <a:r>
              <a:rPr lang="en-GB" sz="1200" b="1" dirty="0"/>
              <a:t>Machine Learning and AI </a:t>
            </a:r>
            <a:r>
              <a:rPr lang="en-GB" sz="1200" dirty="0"/>
              <a:t>(15:15-16:45)</a:t>
            </a:r>
          </a:p>
          <a:p>
            <a:pPr lvl="1"/>
            <a:r>
              <a:rPr lang="en-US" sz="1100" dirty="0"/>
              <a:t>Machine Learning and </a:t>
            </a:r>
            <a:r>
              <a:rPr lang="en-US" sz="1100" dirty="0" err="1"/>
              <a:t>eXplainable</a:t>
            </a:r>
            <a:r>
              <a:rPr lang="en-US" sz="1100" dirty="0"/>
              <a:t> AI</a:t>
            </a:r>
            <a:endParaRPr lang="en-GB" sz="1100" dirty="0"/>
          </a:p>
          <a:p>
            <a:pPr lvl="1"/>
            <a:r>
              <a:rPr lang="en-GB" sz="1100" dirty="0"/>
              <a:t>Lab 7 : Watson Machine Learning continuous learning</a:t>
            </a:r>
          </a:p>
          <a:p>
            <a:pPr marL="231775" indent="-231775"/>
            <a:r>
              <a:rPr lang="en-GB" sz="1200" b="1" dirty="0"/>
              <a:t>Workshop conclusion and Wrap Up  </a:t>
            </a:r>
            <a:r>
              <a:rPr lang="en-GB" sz="1200" dirty="0"/>
              <a:t>(16:45-17:00)</a:t>
            </a:r>
          </a:p>
        </p:txBody>
      </p:sp>
      <p:sp>
        <p:nvSpPr>
          <p:cNvPr id="4" name="Slide Number Placeholder 3">
            <a:extLst>
              <a:ext uri="{FF2B5EF4-FFF2-40B4-BE49-F238E27FC236}">
                <a16:creationId xmlns:a16="http://schemas.microsoft.com/office/drawing/2014/main" id="{1AD0FFB5-2497-4709-954B-7EED538C6208}"/>
              </a:ext>
            </a:extLst>
          </p:cNvPr>
          <p:cNvSpPr>
            <a:spLocks noGrp="1"/>
          </p:cNvSpPr>
          <p:nvPr>
            <p:ph type="sldNum" sz="quarter" idx="4294967295"/>
          </p:nvPr>
        </p:nvSpPr>
        <p:spPr>
          <a:xfrm>
            <a:off x="8603855" y="4903892"/>
            <a:ext cx="482561" cy="229951"/>
          </a:xfrm>
          <a:prstGeom prst="rect">
            <a:avLst/>
          </a:prstGeom>
        </p:spPr>
        <p:txBody>
          <a:bodyPr/>
          <a:lstStyle/>
          <a:p>
            <a:fld id="{9B6B7A19-9BD6-654B-9E7A-5FCB6FF99B9F}" type="slidenum">
              <a:rPr lang="en-US" smtClean="0"/>
              <a:pPr/>
              <a:t>3</a:t>
            </a:fld>
            <a:endParaRPr lang="en-US" dirty="0"/>
          </a:p>
        </p:txBody>
      </p:sp>
    </p:spTree>
    <p:extLst>
      <p:ext uri="{BB962C8B-B14F-4D97-AF65-F5344CB8AC3E}">
        <p14:creationId xmlns:p14="http://schemas.microsoft.com/office/powerpoint/2010/main" val="356244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D9D7-7036-45BA-B9D3-86058B802713}"/>
              </a:ext>
            </a:extLst>
          </p:cNvPr>
          <p:cNvSpPr>
            <a:spLocks noGrp="1"/>
          </p:cNvSpPr>
          <p:nvPr>
            <p:ph type="title"/>
          </p:nvPr>
        </p:nvSpPr>
        <p:spPr/>
        <p:txBody>
          <a:bodyPr/>
          <a:lstStyle/>
          <a:p>
            <a:r>
              <a:rPr lang="en-US" dirty="0"/>
              <a:t>Conclusion and feedback</a:t>
            </a:r>
            <a:endParaRPr lang="en-GB" dirty="0"/>
          </a:p>
        </p:txBody>
      </p:sp>
      <p:sp>
        <p:nvSpPr>
          <p:cNvPr id="3" name="Content Placeholder 2">
            <a:extLst>
              <a:ext uri="{FF2B5EF4-FFF2-40B4-BE49-F238E27FC236}">
                <a16:creationId xmlns:a16="http://schemas.microsoft.com/office/drawing/2014/main" id="{82173702-D4BD-4D28-BFD4-3A68D3EF4913}"/>
              </a:ext>
            </a:extLst>
          </p:cNvPr>
          <p:cNvSpPr>
            <a:spLocks noGrp="1"/>
          </p:cNvSpPr>
          <p:nvPr>
            <p:ph idx="1"/>
          </p:nvPr>
        </p:nvSpPr>
        <p:spPr/>
        <p:txBody>
          <a:bodyPr/>
          <a:lstStyle/>
          <a:p>
            <a:r>
              <a:rPr lang="en-US" dirty="0"/>
              <a:t>Participants feedback</a:t>
            </a:r>
          </a:p>
          <a:p>
            <a:pPr lvl="1"/>
            <a:r>
              <a:rPr lang="en-US" dirty="0"/>
              <a:t>Too technical or not enough</a:t>
            </a:r>
          </a:p>
          <a:p>
            <a:pPr lvl="1"/>
            <a:r>
              <a:rPr lang="en-US" dirty="0"/>
              <a:t>Too much time or not enough</a:t>
            </a:r>
          </a:p>
          <a:p>
            <a:pPr lvl="1"/>
            <a:endParaRPr lang="en-US" dirty="0"/>
          </a:p>
          <a:p>
            <a:pPr lvl="1"/>
            <a:r>
              <a:rPr lang="en-US" dirty="0"/>
              <a:t>Further topics interested in</a:t>
            </a:r>
          </a:p>
          <a:p>
            <a:pPr lvl="1"/>
            <a:endParaRPr lang="en-US" dirty="0"/>
          </a:p>
          <a:p>
            <a:r>
              <a:rPr lang="en-US" dirty="0"/>
              <a:t>Partners play for IBM Data Platform and Data Science offering</a:t>
            </a:r>
          </a:p>
          <a:p>
            <a:pPr lvl="1"/>
            <a:r>
              <a:rPr lang="en-US" dirty="0"/>
              <a:t>DSX Local (I/T expertise)</a:t>
            </a:r>
          </a:p>
          <a:p>
            <a:pPr lvl="1"/>
            <a:r>
              <a:rPr lang="en-US" dirty="0"/>
              <a:t>Data Science expertise</a:t>
            </a:r>
          </a:p>
          <a:p>
            <a:pPr lvl="2"/>
            <a:r>
              <a:rPr lang="en-US" dirty="0"/>
              <a:t>Machine Learning model monetization</a:t>
            </a:r>
            <a:endParaRPr lang="en-GB" dirty="0"/>
          </a:p>
        </p:txBody>
      </p:sp>
    </p:spTree>
    <p:extLst>
      <p:ext uri="{BB962C8B-B14F-4D97-AF65-F5344CB8AC3E}">
        <p14:creationId xmlns:p14="http://schemas.microsoft.com/office/powerpoint/2010/main" val="379490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50" y="1106302"/>
            <a:ext cx="5918115" cy="1908118"/>
          </a:xfrm>
        </p:spPr>
        <p:txBody>
          <a:bodyPr/>
          <a:lstStyle/>
          <a:p>
            <a:r>
              <a:rPr lang="en-US" sz="4000" dirty="0"/>
              <a:t>Thank You</a:t>
            </a:r>
            <a:br>
              <a:rPr lang="en-US" sz="4000" dirty="0"/>
            </a:br>
            <a:br>
              <a:rPr lang="en-US" sz="4000" dirty="0"/>
            </a:br>
            <a:br>
              <a:rPr lang="en-US" sz="2000" dirty="0"/>
            </a:br>
            <a:br>
              <a:rPr lang="en-US" sz="2000" dirty="0"/>
            </a:br>
            <a:r>
              <a:rPr lang="en-US" sz="2000" dirty="0"/>
              <a:t>philippe.gregoire@fr.ibm.com</a:t>
            </a:r>
            <a:endParaRPr lang="en-US" sz="4000" dirty="0"/>
          </a:p>
        </p:txBody>
      </p:sp>
    </p:spTree>
    <p:extLst>
      <p:ext uri="{BB962C8B-B14F-4D97-AF65-F5344CB8AC3E}">
        <p14:creationId xmlns:p14="http://schemas.microsoft.com/office/powerpoint/2010/main" val="345343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Notices and Disclaimers</a:t>
            </a:r>
          </a:p>
        </p:txBody>
      </p:sp>
      <p:sp>
        <p:nvSpPr>
          <p:cNvPr id="23556" name="Rectangle 4"/>
          <p:cNvSpPr>
            <a:spLocks noChangeArrowheads="1"/>
          </p:cNvSpPr>
          <p:nvPr/>
        </p:nvSpPr>
        <p:spPr bwMode="auto">
          <a:xfrm>
            <a:off x="206375" y="923925"/>
            <a:ext cx="8937625" cy="373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dirty="0">
                <a:solidFill>
                  <a:schemeClr val="tx1"/>
                </a:solidFill>
                <a:latin typeface="Arial" panose="020B0604020202020204" pitchFamily="34" charset="0"/>
              </a:rPr>
              <a:t>Copyright © 2016 by International Business Machines Corporation (IBM).  No part of this document may be reproduced or transmitted in any form without written permission from IBM. </a:t>
            </a:r>
          </a:p>
          <a:p>
            <a:pPr eaLnBrk="1" hangingPunct="1">
              <a:lnSpc>
                <a:spcPct val="90000"/>
              </a:lnSpc>
              <a:spcAft>
                <a:spcPts val="1000"/>
              </a:spcAft>
            </a:pPr>
            <a:r>
              <a:rPr lang="en-US" altLang="en-US" sz="900" b="1" dirty="0">
                <a:solidFill>
                  <a:schemeClr val="tx1"/>
                </a:solidFill>
                <a:latin typeface="Arial" panose="020B0604020202020204" pitchFamily="34" charset="0"/>
              </a:rPr>
              <a:t>U.S. Government Users Restricted Rights - Use, duplication or disclosure restricted by GSA ADP Schedule Contract with IBM.</a:t>
            </a:r>
          </a:p>
          <a:p>
            <a:pPr eaLnBrk="1" hangingPunct="1">
              <a:lnSpc>
                <a:spcPct val="90000"/>
              </a:lnSpc>
              <a:spcAft>
                <a:spcPts val="1000"/>
              </a:spcAft>
            </a:pPr>
            <a:r>
              <a:rPr lang="en-US" altLang="en-US" sz="900" dirty="0">
                <a:solidFill>
                  <a:schemeClr val="tx1"/>
                </a:solidFill>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eaLnBrk="1" hangingPunct="1">
              <a:lnSpc>
                <a:spcPct val="90000"/>
              </a:lnSpc>
              <a:spcAft>
                <a:spcPts val="1000"/>
              </a:spcAft>
            </a:pPr>
            <a:r>
              <a:rPr lang="en-US" altLang="en-US" sz="900" dirty="0">
                <a:solidFill>
                  <a:schemeClr val="tx1"/>
                </a:solidFill>
                <a:latin typeface="Arial" panose="020B0604020202020204" pitchFamily="34" charset="0"/>
              </a:rPr>
              <a:t>IBM products are manufactured from new parts or new and used parts. In some cases, a product may not be new and may have been previously installed. Regardless, our warranty terms apply.”</a:t>
            </a:r>
          </a:p>
          <a:p>
            <a:pPr eaLnBrk="1" hangingPunct="1">
              <a:lnSpc>
                <a:spcPct val="90000"/>
              </a:lnSpc>
              <a:spcAft>
                <a:spcPts val="1000"/>
              </a:spcAft>
            </a:pPr>
            <a:r>
              <a:rPr lang="en-US" altLang="en-US" sz="900" b="1" dirty="0">
                <a:solidFill>
                  <a:schemeClr val="tx1"/>
                </a:solidFill>
                <a:latin typeface="Arial" panose="020B0604020202020204" pitchFamily="34" charset="0"/>
              </a:rPr>
              <a:t>Any statements regarding IBM's future direction, intent or product plans are subject to change or withdrawal without notice.</a:t>
            </a:r>
          </a:p>
          <a:p>
            <a:pPr eaLnBrk="1" hangingPunct="1">
              <a:lnSpc>
                <a:spcPct val="90000"/>
              </a:lnSpc>
              <a:spcAft>
                <a:spcPts val="1000"/>
              </a:spcAft>
            </a:pPr>
            <a:r>
              <a:rPr lang="en-US" altLang="en-US" sz="900" dirty="0">
                <a:solidFill>
                  <a:schemeClr val="tx1"/>
                </a:solidFill>
                <a:latin typeface="Arial" panose="020B0604020202020204" pitchFamily="34" charset="0"/>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eaLnBrk="1" hangingPunct="1">
              <a:lnSpc>
                <a:spcPct val="90000"/>
              </a:lnSpc>
              <a:spcAft>
                <a:spcPts val="1000"/>
              </a:spcAft>
            </a:pPr>
            <a:r>
              <a:rPr lang="en-US" altLang="en-US" sz="900" dirty="0">
                <a:solidFill>
                  <a:schemeClr val="tx1"/>
                </a:solidFill>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pPr eaLnBrk="1" hangingPunct="1">
              <a:lnSpc>
                <a:spcPct val="90000"/>
              </a:lnSpc>
              <a:spcAft>
                <a:spcPts val="1000"/>
              </a:spcAft>
            </a:pPr>
            <a:r>
              <a:rPr lang="en-US" altLang="en-US" sz="900" dirty="0">
                <a:solidFill>
                  <a:schemeClr val="tx1"/>
                </a:solidFill>
                <a:latin typeface="Arial" panose="020B0604020202020204" pitchFamily="34" charset="0"/>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eaLnBrk="1" hangingPunct="1">
              <a:lnSpc>
                <a:spcPct val="90000"/>
              </a:lnSpc>
              <a:spcAft>
                <a:spcPts val="1000"/>
              </a:spcAft>
            </a:pPr>
            <a:r>
              <a:rPr lang="en-US" altLang="en-US" sz="900" dirty="0">
                <a:solidFill>
                  <a:schemeClr val="tx1"/>
                </a:solidFill>
                <a:latin typeface="Arial" panose="020B0604020202020204" pitchFamily="34" charset="0"/>
              </a:rPr>
              <a:t>It is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responsibility to insure its own compliance with legal requirements and to obtain advice of competent legal counsel as to the identification and interpretation of any relevant laws and regulatory requirements that may affect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business and any actions the customer may need to take to comply with such laws.  IBM does not provide legal advice or represent or warrant that its services or products will ensure that the customer is in compliance with any law</a:t>
            </a:r>
            <a:endParaRPr lang="en-US" altLang="en-US" sz="9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590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Notices and Disclaimers Con’t. </a:t>
            </a:r>
          </a:p>
        </p:txBody>
      </p:sp>
      <p:sp>
        <p:nvSpPr>
          <p:cNvPr id="24580" name="Rectangle 4"/>
          <p:cNvSpPr>
            <a:spLocks noChangeArrowheads="1"/>
          </p:cNvSpPr>
          <p:nvPr/>
        </p:nvSpPr>
        <p:spPr bwMode="auto">
          <a:xfrm>
            <a:off x="107950" y="914400"/>
            <a:ext cx="90360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a:solidFill>
                  <a:schemeClr val="tx1"/>
                </a:solidFill>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900">
                <a:solidFill>
                  <a:schemeClr val="tx1"/>
                </a:solidFill>
                <a:latin typeface="Arial" panose="020B0604020202020204" pitchFamily="34" charset="0"/>
                <a:ea typeface="ＭＳ Ｐゴシック" panose="020B0600070205080204" pitchFamily="34" charset="-128"/>
              </a:rPr>
              <a:t>’</a:t>
            </a:r>
            <a:r>
              <a:rPr lang="en-US" altLang="ja-JP" sz="900">
                <a:solidFill>
                  <a:schemeClr val="tx1"/>
                </a:solidFill>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eaLnBrk="1" hangingPunct="1">
              <a:lnSpc>
                <a:spcPct val="90000"/>
              </a:lnSpc>
              <a:spcAft>
                <a:spcPts val="1000"/>
              </a:spcAft>
            </a:pPr>
            <a:r>
              <a:rPr lang="en-US" altLang="en-US" sz="900">
                <a:solidFill>
                  <a:schemeClr val="tx1"/>
                </a:solidFill>
                <a:latin typeface="Arial" panose="020B0604020202020204" pitchFamily="34" charset="0"/>
              </a:rPr>
              <a:t>The provision of the information contained h erein is not intended to, and does not, grant any right or license under any IBM patents, copyrights, trademarks or other intellectual property right. </a:t>
            </a:r>
          </a:p>
          <a:p>
            <a:pPr eaLnBrk="1" hangingPunct="1">
              <a:lnSpc>
                <a:spcPct val="90000"/>
              </a:lnSpc>
            </a:pPr>
            <a:r>
              <a:rPr lang="en-US" altLang="en-US" sz="900">
                <a:solidFill>
                  <a:schemeClr val="tx1"/>
                </a:solidFill>
                <a:latin typeface="Arial" panose="020B0604020202020204" pitchFamily="34" charset="0"/>
              </a:rPr>
              <a:t>IBM,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lang="en-US" altLang="en-US" sz="900">
                <a:solidFill>
                  <a:schemeClr val="tx1"/>
                </a:solidFill>
                <a:latin typeface="Arial" panose="020B0604020202020204" pitchFamily="34" charset="0"/>
                <a:hlinkClick r:id="rId3"/>
              </a:rPr>
              <a:t>www.ibm.com/legal/copytrade.shtml</a:t>
            </a:r>
            <a:r>
              <a:rPr lang="en-US" altLang="en-US" sz="900">
                <a:solidFill>
                  <a:schemeClr val="tx1"/>
                </a:solidFill>
                <a:latin typeface="Arial" panose="020B0604020202020204" pitchFamily="34" charset="0"/>
              </a:rPr>
              <a:t>.</a:t>
            </a:r>
          </a:p>
        </p:txBody>
      </p:sp>
    </p:spTree>
    <p:extLst>
      <p:ext uri="{BB962C8B-B14F-4D97-AF65-F5344CB8AC3E}">
        <p14:creationId xmlns:p14="http://schemas.microsoft.com/office/powerpoint/2010/main" val="850492330"/>
      </p:ext>
    </p:extLst>
  </p:cSld>
  <p:clrMapOvr>
    <a:masterClrMapping/>
  </p:clrMapOvr>
</p:sld>
</file>

<file path=ppt/theme/theme1.xml><?xml version="1.0" encoding="utf-8"?>
<a:theme xmlns:a="http://schemas.openxmlformats.org/drawingml/2006/main" name="Default Theme">
  <a:themeElements>
    <a:clrScheme name="Custom 28">
      <a:dk1>
        <a:srgbClr val="666666"/>
      </a:dk1>
      <a:lt1>
        <a:sysClr val="window" lastClr="FFFFFF"/>
      </a:lt1>
      <a:dk2>
        <a:srgbClr val="004255"/>
      </a:dk2>
      <a:lt2>
        <a:srgbClr val="82D1F5"/>
      </a:lt2>
      <a:accent1>
        <a:srgbClr val="34B1EC"/>
      </a:accent1>
      <a:accent2>
        <a:srgbClr val="7F1C7D"/>
      </a:accent2>
      <a:accent3>
        <a:srgbClr val="007680"/>
      </a:accent3>
      <a:accent4>
        <a:srgbClr val="00A6A0"/>
      </a:accent4>
      <a:accent5>
        <a:srgbClr val="00649D"/>
      </a:accent5>
      <a:accent6>
        <a:srgbClr val="AB1A8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t_background_2017">
  <a:themeElements>
    <a:clrScheme name="Custom 14">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432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3.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42776</TotalTime>
  <Words>1196</Words>
  <Application>Microsoft Office PowerPoint</Application>
  <PresentationFormat>On-screen Show (16:9)</PresentationFormat>
  <Paragraphs>78</Paragraphs>
  <Slides>8</Slides>
  <Notes>1</Notes>
  <HiddenSlides>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ＭＳ Ｐゴシック</vt:lpstr>
      <vt:lpstr>Arial</vt:lpstr>
      <vt:lpstr>Calibri</vt:lpstr>
      <vt:lpstr>IBM Plex Sans</vt:lpstr>
      <vt:lpstr>IBM Plex Sans SemiBold</vt:lpstr>
      <vt:lpstr>Lucida Grande</vt:lpstr>
      <vt:lpstr>Default Theme</vt:lpstr>
      <vt:lpstr>wht_background_2017</vt:lpstr>
      <vt:lpstr>1_wht_background_2017</vt:lpstr>
      <vt:lpstr>IBM Watson Studio Workshop</vt:lpstr>
      <vt:lpstr>Watson Studio Workshop introduction</vt:lpstr>
      <vt:lpstr>Workshop Agenda - Day 1</vt:lpstr>
      <vt:lpstr>Workshop Agenda - Day 2</vt:lpstr>
      <vt:lpstr>Conclusion and feedback</vt:lpstr>
      <vt:lpstr>Thank You    philippe.gregoire@fr.ibm.com</vt:lpstr>
      <vt:lpstr>Notices and Disclaimers</vt:lpstr>
      <vt:lpstr>Notices and Disclaimers Con’t. </vt:lpstr>
    </vt:vector>
  </TitlesOfParts>
  <Company>Creative Concepts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McDonald</dc:creator>
  <cp:lastModifiedBy>Philippe Gregoire</cp:lastModifiedBy>
  <cp:revision>1207</cp:revision>
  <dcterms:created xsi:type="dcterms:W3CDTF">2016-05-12T21:45:31Z</dcterms:created>
  <dcterms:modified xsi:type="dcterms:W3CDTF">2018-10-17T06:51:45Z</dcterms:modified>
</cp:coreProperties>
</file>