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57" r:id="rId2"/>
    <p:sldMasterId id="2147483702" r:id="rId3"/>
    <p:sldMasterId id="2147483840" r:id="rId4"/>
  </p:sldMasterIdLst>
  <p:notesMasterIdLst>
    <p:notesMasterId r:id="rId30"/>
  </p:notesMasterIdLst>
  <p:sldIdLst>
    <p:sldId id="421" r:id="rId5"/>
    <p:sldId id="404" r:id="rId6"/>
    <p:sldId id="439" r:id="rId7"/>
    <p:sldId id="440" r:id="rId8"/>
    <p:sldId id="362" r:id="rId9"/>
    <p:sldId id="441" r:id="rId10"/>
    <p:sldId id="446" r:id="rId11"/>
    <p:sldId id="449" r:id="rId12"/>
    <p:sldId id="395" r:id="rId13"/>
    <p:sldId id="346" r:id="rId14"/>
    <p:sldId id="368" r:id="rId15"/>
    <p:sldId id="443" r:id="rId16"/>
    <p:sldId id="399" r:id="rId17"/>
    <p:sldId id="369" r:id="rId18"/>
    <p:sldId id="356" r:id="rId19"/>
    <p:sldId id="365" r:id="rId20"/>
    <p:sldId id="448" r:id="rId21"/>
    <p:sldId id="373" r:id="rId22"/>
    <p:sldId id="347" r:id="rId23"/>
    <p:sldId id="400" r:id="rId24"/>
    <p:sldId id="447" r:id="rId25"/>
    <p:sldId id="429" r:id="rId26"/>
    <p:sldId id="262" r:id="rId27"/>
    <p:sldId id="269" r:id="rId28"/>
    <p:sldId id="270"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255"/>
    <a:srgbClr val="FFFAE3"/>
    <a:srgbClr val="95E7FF"/>
    <a:srgbClr val="AEC7E4"/>
    <a:srgbClr val="B8D2F1"/>
    <a:srgbClr val="B3B3B3"/>
    <a:srgbClr val="B2B2B2"/>
    <a:srgbClr val="A7DFF8"/>
    <a:srgbClr val="82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4" autoAdjust="0"/>
    <p:restoredTop sz="94660"/>
  </p:normalViewPr>
  <p:slideViewPr>
    <p:cSldViewPr snapToGrid="0">
      <p:cViewPr varScale="1">
        <p:scale>
          <a:sx n="85" d="100"/>
          <a:sy n="85" d="100"/>
        </p:scale>
        <p:origin x="307" y="62"/>
      </p:cViewPr>
      <p:guideLst>
        <p:guide orient="horz" pos="1620"/>
        <p:guide pos="288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varScale="1">
        <p:scale>
          <a:sx n="67" d="100"/>
          <a:sy n="67" d="100"/>
        </p:scale>
        <p:origin x="2309"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7D468-E539-EB41-893A-5EAB3E5A6CFE}" type="datetimeFigureOut">
              <a:rPr lang="en-US" smtClean="0"/>
              <a:pPr/>
              <a:t>10/1/2018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0F24E-8FAE-4741-821C-A84A8EECB683}" type="slidenum">
              <a:rPr lang="en-US" smtClean="0"/>
              <a:pPr/>
              <a:t>‹#›</a:t>
            </a:fld>
            <a:endParaRPr lang="en-US"/>
          </a:p>
        </p:txBody>
      </p:sp>
    </p:spTree>
    <p:extLst>
      <p:ext uri="{BB962C8B-B14F-4D97-AF65-F5344CB8AC3E}">
        <p14:creationId xmlns:p14="http://schemas.microsoft.com/office/powerpoint/2010/main" val="10464552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685800" rtl="0" eaLnBrk="1" fontAlgn="auto" latinLnBrk="0" hangingPunct="1">
              <a:lnSpc>
                <a:spcPct val="100000"/>
              </a:lnSpc>
              <a:spcBef>
                <a:spcPct val="0"/>
              </a:spcBef>
              <a:spcAft>
                <a:spcPts val="0"/>
              </a:spcAft>
              <a:buClrTx/>
              <a:buSzTx/>
              <a:buFontTx/>
              <a:buNone/>
              <a:tabLst/>
              <a:defRPr/>
            </a:pPr>
            <a:r>
              <a:rPr lang="en-CA" sz="1100" b="0" i="0" dirty="0">
                <a:solidFill>
                  <a:schemeClr val="tx1"/>
                </a:solidFill>
                <a:effectLst/>
                <a:latin typeface="Helvetica Neue"/>
                <a:ea typeface="Helvetica Neue"/>
                <a:cs typeface="Helvetica Neue"/>
                <a:sym typeface="Helvetica Neue"/>
              </a:rPr>
              <a:t>All of you have seen this diagram which represents</a:t>
            </a:r>
            <a:r>
              <a:rPr lang="en-CA" sz="1100" b="0" i="0" baseline="0" dirty="0">
                <a:solidFill>
                  <a:schemeClr val="tx1"/>
                </a:solidFill>
                <a:effectLst/>
                <a:latin typeface="Helvetica Neue"/>
                <a:ea typeface="Helvetica Neue"/>
                <a:cs typeface="Helvetica Neue"/>
                <a:sym typeface="Helvetica Neue"/>
              </a:rPr>
              <a:t> the DSBA Vision. But, </a:t>
            </a:r>
            <a:r>
              <a:rPr lang="en-CA" sz="1100" b="0" i="0" dirty="0">
                <a:solidFill>
                  <a:schemeClr val="tx1"/>
                </a:solidFill>
                <a:effectLst/>
                <a:latin typeface="Helvetica Neue"/>
                <a:ea typeface="Helvetica Neue"/>
                <a:cs typeface="Helvetica Neue"/>
                <a:sym typeface="Helvetica Neue"/>
              </a:rPr>
              <a:t>this is also</a:t>
            </a:r>
            <a:r>
              <a:rPr lang="en-CA" sz="1100" b="0" i="0" baseline="0" dirty="0">
                <a:solidFill>
                  <a:schemeClr val="tx1"/>
                </a:solidFill>
                <a:effectLst/>
                <a:latin typeface="Helvetica Neue"/>
                <a:ea typeface="Helvetica Neue"/>
                <a:cs typeface="Helvetica Neue"/>
                <a:sym typeface="Helvetica Neue"/>
              </a:rPr>
              <a:t> </a:t>
            </a:r>
            <a:r>
              <a:rPr lang="en-CA" sz="1100" b="0" i="0" dirty="0">
                <a:solidFill>
                  <a:schemeClr val="tx1"/>
                </a:solidFill>
                <a:effectLst/>
                <a:latin typeface="Helvetica Neue"/>
                <a:ea typeface="Helvetica Neue"/>
                <a:cs typeface="Helvetica Neue"/>
                <a:sym typeface="Helvetica Neue"/>
              </a:rPr>
              <a:t>our pattern in another form,</a:t>
            </a:r>
            <a:r>
              <a:rPr lang="en-CA" sz="1100" b="0" i="0" baseline="0" dirty="0">
                <a:solidFill>
                  <a:schemeClr val="tx1"/>
                </a:solidFill>
                <a:effectLst/>
                <a:latin typeface="Helvetica Neue"/>
                <a:ea typeface="Helvetica Neue"/>
                <a:cs typeface="Helvetica Neue"/>
                <a:sym typeface="Helvetica Neue"/>
              </a:rPr>
              <a:t> and THIS is our differentiator as well. This “ring diagram” as it’s called is the basis for our storytelling, the scenarios we are going to craft for our prospects, and being able to relate this story to our prospects, their business, and the value that IBM brings is the key to our success. We will revisit this later in this session.</a:t>
            </a:r>
          </a:p>
          <a:p>
            <a:pPr marL="0" marR="0" indent="0" algn="l" defTabSz="685800" rtl="0" eaLnBrk="1" fontAlgn="auto" latinLnBrk="0" hangingPunct="1">
              <a:lnSpc>
                <a:spcPct val="100000"/>
              </a:lnSpc>
              <a:spcBef>
                <a:spcPct val="0"/>
              </a:spcBef>
              <a:spcAft>
                <a:spcPts val="0"/>
              </a:spcAft>
              <a:buClrTx/>
              <a:buSzTx/>
              <a:buFontTx/>
              <a:buNone/>
              <a:tabLst/>
              <a:defRPr/>
            </a:pPr>
            <a:endParaRPr lang="en-CA" sz="1100" b="0" i="0" baseline="0" dirty="0">
              <a:solidFill>
                <a:schemeClr val="tx1"/>
              </a:solidFill>
              <a:effectLst/>
              <a:latin typeface="Helvetica Neue"/>
              <a:ea typeface="Helvetica Neue"/>
              <a:cs typeface="Helvetica Neue"/>
              <a:sym typeface="Helvetica Neue"/>
            </a:endParaRPr>
          </a:p>
          <a:p>
            <a:pPr marL="0" marR="0" indent="0" algn="l" defTabSz="685800" rtl="0" eaLnBrk="1" fontAlgn="auto" latinLnBrk="0" hangingPunct="1">
              <a:lnSpc>
                <a:spcPct val="100000"/>
              </a:lnSpc>
              <a:spcBef>
                <a:spcPct val="0"/>
              </a:spcBef>
              <a:spcAft>
                <a:spcPts val="0"/>
              </a:spcAft>
              <a:buClrTx/>
              <a:buSzTx/>
              <a:buFontTx/>
              <a:buNone/>
              <a:tabLst/>
              <a:defRPr/>
            </a:pPr>
            <a:r>
              <a:rPr lang="en-CA" sz="1100" b="0" i="0" baseline="0" dirty="0">
                <a:solidFill>
                  <a:schemeClr val="tx1"/>
                </a:solidFill>
                <a:effectLst/>
                <a:latin typeface="Helvetica Neue"/>
                <a:ea typeface="Helvetica Neue"/>
                <a:cs typeface="Helvetica Neue"/>
                <a:sym typeface="Helvetica Neue"/>
              </a:rPr>
              <a:t>--------------</a:t>
            </a:r>
            <a:endParaRPr lang="en-CA" sz="1100" b="0" i="0" dirty="0">
              <a:solidFill>
                <a:schemeClr val="tx1"/>
              </a:solidFill>
              <a:effectLst/>
              <a:latin typeface="Helvetica Neue"/>
              <a:ea typeface="Helvetica Neue"/>
              <a:cs typeface="Helvetica Neue"/>
              <a:sym typeface="Helvetica Neue"/>
            </a:endParaRPr>
          </a:p>
          <a:p>
            <a:pPr eaLnBrk="1" hangingPunct="1">
              <a:spcBef>
                <a:spcPct val="0"/>
              </a:spcBef>
            </a:pPr>
            <a:endParaRPr lang="en-CA" altLang="en-US" sz="1100" dirty="0">
              <a:latin typeface="Helvetica Neue" charset="0"/>
              <a:ea typeface="Helvetica Neue" charset="0"/>
              <a:cs typeface="Helvetica Neue" charset="0"/>
              <a:sym typeface="Helvetica Neue" charset="0"/>
            </a:endParaRPr>
          </a:p>
          <a:p>
            <a:pPr eaLnBrk="1" hangingPunct="1">
              <a:spcBef>
                <a:spcPct val="0"/>
              </a:spcBef>
            </a:pPr>
            <a:r>
              <a:rPr lang="en-CA" altLang="en-US" sz="1100" dirty="0">
                <a:latin typeface="Helvetica Neue" charset="0"/>
                <a:ea typeface="Helvetica Neue" charset="0"/>
                <a:cs typeface="Helvetica Neue" charset="0"/>
                <a:sym typeface="Helvetica Neue" charset="0"/>
              </a:rPr>
              <a:t>IBM is unique in its ability to deliver on this lifecycle of turning data into insight and insight into action.   IBM Planning Analytics provides a market leading tool for building your business plans, this integrates with Cognos Analytics that lets you track actuals and compare to your plans.  Watson Analytics provides the smart data discovery component that can help you understand why you may be tracking on or off plan.  SPSS or Data Science Experience provide leading predictive analytics capabilities including forecasting and prescriptive analytics such as optimization.  These capabilities complement and are integrated with business planning to enable constraint based planning and forecasting.</a:t>
            </a:r>
            <a:br>
              <a:rPr lang="en-CA" altLang="en-US" sz="1100" dirty="0">
                <a:latin typeface="Helvetica Neue" charset="0"/>
                <a:ea typeface="Helvetica Neue" charset="0"/>
                <a:cs typeface="Helvetica Neue" charset="0"/>
                <a:sym typeface="Helvetica Neue" charset="0"/>
              </a:rPr>
            </a:br>
            <a:br>
              <a:rPr lang="en-CA" altLang="en-US" sz="1100" dirty="0">
                <a:latin typeface="Helvetica Neue" charset="0"/>
                <a:ea typeface="Helvetica Neue" charset="0"/>
                <a:cs typeface="Helvetica Neue" charset="0"/>
                <a:sym typeface="Helvetica Neue" charset="0"/>
              </a:rPr>
            </a:br>
            <a:endParaRPr lang="en-CA" altLang="en-US" sz="1100" dirty="0">
              <a:latin typeface="Helvetica Neue" charset="0"/>
              <a:ea typeface="Helvetica Neue" charset="0"/>
              <a:cs typeface="Helvetica Neue" charset="0"/>
              <a:sym typeface="Helvetica Neue" charset="0"/>
            </a:endParaRPr>
          </a:p>
          <a:p>
            <a:pPr eaLnBrk="1" hangingPunct="1">
              <a:spcBef>
                <a:spcPct val="0"/>
              </a:spcBef>
            </a:pPr>
            <a:r>
              <a:rPr lang="en-CA" altLang="en-US" sz="1100" dirty="0">
                <a:latin typeface="Helvetica Neue" charset="0"/>
                <a:ea typeface="Helvetica Neue" charset="0"/>
                <a:cs typeface="Helvetica Neue" charset="0"/>
                <a:sym typeface="Helvetica Neue" charset="0"/>
              </a:rPr>
              <a:t>This system is based upon trusted data and a governance process to ensure that the insights for crucial decisions  can be relied on. </a:t>
            </a:r>
          </a:p>
        </p:txBody>
      </p:sp>
    </p:spTree>
    <p:extLst>
      <p:ext uri="{BB962C8B-B14F-4D97-AF65-F5344CB8AC3E}">
        <p14:creationId xmlns:p14="http://schemas.microsoft.com/office/powerpoint/2010/main" val="348698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platforms align with the AI ladder. To make it easy to remember, you can associate them to Collect your data, Organize your data and Analyze your data. </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5588E2C-8AE4-43B7-9127-9F9DF448351C}" type="slidenum">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465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988" y="744538"/>
            <a:ext cx="6615112" cy="3722687"/>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4CEB38-DA38-4F43-AFB8-94FE45CA5866}"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2268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D7D4B59E-2743-41BC-AD2D-9FFD72314B0A}" type="slidenum">
              <a:rPr lang="en-US" altLang="en-US" sz="1200">
                <a:solidFill>
                  <a:schemeClr val="tx1"/>
                </a:solidFill>
                <a:latin typeface="Calibri" panose="020F0502020204030204" pitchFamily="34" charset="0"/>
              </a:rPr>
              <a:pPr eaLnBrk="1" hangingPunct="1"/>
              <a:t>24</a:t>
            </a:fld>
            <a:endParaRPr lang="en-US" altLang="en-US" sz="1200">
              <a:solidFill>
                <a:schemeClr val="tx1"/>
              </a:solidFill>
              <a:latin typeface="Calibri" panose="020F0502020204030204" pitchFamily="34" charset="0"/>
            </a:endParaRPr>
          </a:p>
        </p:txBody>
      </p:sp>
    </p:spTree>
    <p:extLst>
      <p:ext uri="{BB962C8B-B14F-4D97-AF65-F5344CB8AC3E}">
        <p14:creationId xmlns:p14="http://schemas.microsoft.com/office/powerpoint/2010/main" val="611691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sp>
        <p:nvSpPr>
          <p:cNvPr id="2" name="Title 1"/>
          <p:cNvSpPr>
            <a:spLocks noGrp="1"/>
          </p:cNvSpPr>
          <p:nvPr>
            <p:ph type="ctrTitle"/>
          </p:nvPr>
        </p:nvSpPr>
        <p:spPr>
          <a:xfrm>
            <a:off x="375142" y="623676"/>
            <a:ext cx="5974858" cy="1345289"/>
          </a:xfrm>
        </p:spPr>
        <p:txBody>
          <a:bodyPr anchor="b" anchorCtr="0">
            <a:noAutofit/>
          </a:bodyPr>
          <a:lstStyle>
            <a:lvl1pPr>
              <a:lnSpc>
                <a:spcPct val="90000"/>
              </a:lnSpc>
              <a:defRPr sz="3200">
                <a:solidFill>
                  <a:schemeClr val="accent5"/>
                </a:solidFill>
              </a:defRPr>
            </a:lvl1pPr>
          </a:lstStyle>
          <a:p>
            <a:r>
              <a:rPr lang="en-US" dirty="0"/>
              <a:t>Click to edit Master title style</a:t>
            </a:r>
          </a:p>
        </p:txBody>
      </p:sp>
      <p:sp>
        <p:nvSpPr>
          <p:cNvPr id="3" name="Subtitle 2"/>
          <p:cNvSpPr>
            <a:spLocks noGrp="1"/>
          </p:cNvSpPr>
          <p:nvPr>
            <p:ph type="subTitle" idx="1"/>
          </p:nvPr>
        </p:nvSpPr>
        <p:spPr>
          <a:xfrm>
            <a:off x="375137" y="2092444"/>
            <a:ext cx="4400063" cy="557330"/>
          </a:xfrm>
        </p:spPr>
        <p:txBody>
          <a:bodyPr>
            <a:noAutofit/>
          </a:bodyPr>
          <a:lstStyle>
            <a:lvl1pPr marL="0" indent="0" algn="l">
              <a:lnSpc>
                <a:spcPct val="90000"/>
              </a:lnSpc>
              <a:buNone/>
              <a:defRPr sz="1600" i="0">
                <a:solidFill>
                  <a:schemeClr val="tx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pic>
        <p:nvPicPr>
          <p:cNvPr id="15" name="Picture 14"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9" name="TextBox 8">
            <a:extLst>
              <a:ext uri="{FF2B5EF4-FFF2-40B4-BE49-F238E27FC236}">
                <a16:creationId xmlns:a16="http://schemas.microsoft.com/office/drawing/2014/main" id="{090FD187-B393-46A7-863B-98CB9BA06BF4}"/>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0" name="Graphic 9">
            <a:extLst>
              <a:ext uri="{FF2B5EF4-FFF2-40B4-BE49-F238E27FC236}">
                <a16:creationId xmlns:a16="http://schemas.microsoft.com/office/drawing/2014/main" id="{3585C071-3823-4372-AA5E-9512324A3BB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1" name="Rectangle 10">
            <a:extLst>
              <a:ext uri="{FF2B5EF4-FFF2-40B4-BE49-F238E27FC236}">
                <a16:creationId xmlns:a16="http://schemas.microsoft.com/office/drawing/2014/main" id="{7D7F9AF6-6D58-4BCD-985D-55E21CE3DD79}"/>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7013" indent="-227013">
              <a:defRPr/>
            </a:lvl1pPr>
            <a:lvl2pPr marL="403225" indent="-174625">
              <a:defRPr/>
            </a:lvl2pPr>
            <a:lvl3pPr marL="403225" indent="168275">
              <a:tabLst>
                <a:tab pos="631825" algn="l"/>
              </a:tabLst>
              <a:defRPr/>
            </a:lvl3pPr>
            <a:lvl4pPr marL="746125" indent="-174625">
              <a:buFont typeface="Arial"/>
              <a:buChar cha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Box 7">
            <a:extLst>
              <a:ext uri="{FF2B5EF4-FFF2-40B4-BE49-F238E27FC236}">
                <a16:creationId xmlns:a16="http://schemas.microsoft.com/office/drawing/2014/main" id="{BA0DC492-0EF9-44AE-8AA0-8B10AE80F189}"/>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9" name="Graphic 8">
            <a:extLst>
              <a:ext uri="{FF2B5EF4-FFF2-40B4-BE49-F238E27FC236}">
                <a16:creationId xmlns:a16="http://schemas.microsoft.com/office/drawing/2014/main" id="{8781E5BD-3BD7-4479-9C6A-E2F316B018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987" y="4785438"/>
            <a:ext cx="703695" cy="298616"/>
          </a:xfrm>
          <a:prstGeom prst="rect">
            <a:avLst/>
          </a:prstGeom>
        </p:spPr>
      </p:pic>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Tree>
    <p:extLst>
      <p:ext uri="{BB962C8B-B14F-4D97-AF65-F5344CB8AC3E}">
        <p14:creationId xmlns:p14="http://schemas.microsoft.com/office/powerpoint/2010/main" val="423689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603855" y="4845802"/>
            <a:ext cx="482561" cy="218191"/>
          </a:xfrm>
          <a:prstGeom prst="rect">
            <a:avLst/>
          </a:prstGeom>
        </p:spPr>
        <p:txBody>
          <a:bodyPr/>
          <a:lstStyle/>
          <a:p>
            <a:fld id="{9B6B7A19-9BD6-654B-9E7A-5FCB6FF99B9F}" type="slidenum">
              <a:rPr lang="en-US" smtClean="0"/>
              <a:pPr/>
              <a:t>‹#›</a:t>
            </a:fld>
            <a:endParaRPr lang="en-US" dirty="0"/>
          </a:p>
        </p:txBody>
      </p:sp>
      <p:pic>
        <p:nvPicPr>
          <p:cNvPr id="12" name="Picture 11"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14" name="Picture 13"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2" name="Title 1"/>
          <p:cNvSpPr>
            <a:spLocks noGrp="1"/>
          </p:cNvSpPr>
          <p:nvPr>
            <p:ph type="title"/>
          </p:nvPr>
        </p:nvSpPr>
        <p:spPr>
          <a:xfrm>
            <a:off x="335451" y="1106302"/>
            <a:ext cx="4458799" cy="1610243"/>
          </a:xfrm>
        </p:spPr>
        <p:txBody>
          <a:bodyPr lIns="0">
            <a:noAutofit/>
          </a:bodyPr>
          <a:lstStyle>
            <a:lvl1pPr>
              <a:defRPr sz="3200">
                <a:solidFill>
                  <a:srgbClr val="00649D"/>
                </a:solidFill>
              </a:defRPr>
            </a:lvl1pPr>
          </a:lstStyle>
          <a:p>
            <a:r>
              <a:rPr lang="en-US" dirty="0"/>
              <a:t>Click to edit Master title style</a:t>
            </a:r>
          </a:p>
        </p:txBody>
      </p:sp>
      <p:sp>
        <p:nvSpPr>
          <p:cNvPr id="11" name="TextBox 10">
            <a:extLst>
              <a:ext uri="{FF2B5EF4-FFF2-40B4-BE49-F238E27FC236}">
                <a16:creationId xmlns:a16="http://schemas.microsoft.com/office/drawing/2014/main" id="{D70F64C2-D8E7-4F48-A5BE-90C9570C2EDA}"/>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910A3C9-C8E7-4AE7-A8D8-AFD57BABC07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5" name="Rectangle 14">
            <a:extLst>
              <a:ext uri="{FF2B5EF4-FFF2-40B4-BE49-F238E27FC236}">
                <a16:creationId xmlns:a16="http://schemas.microsoft.com/office/drawing/2014/main" id="{F866982D-20FA-4362-9E28-4C859CD0704F}"/>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110805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4" name="Picture 13"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22" name="Picture 21"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23" name="Picture 22"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12" name="Title 1"/>
          <p:cNvSpPr>
            <a:spLocks noGrp="1"/>
          </p:cNvSpPr>
          <p:nvPr>
            <p:ph type="ctrTitle"/>
          </p:nvPr>
        </p:nvSpPr>
        <p:spPr>
          <a:xfrm>
            <a:off x="321855" y="909835"/>
            <a:ext cx="6321061" cy="1134422"/>
          </a:xfrm>
        </p:spPr>
        <p:txBody>
          <a:bodyPr lIns="0" anchor="b" anchorCtr="0">
            <a:noAutofit/>
          </a:bodyPr>
          <a:lstStyle>
            <a:lvl1pPr>
              <a:lnSpc>
                <a:spcPct val="90000"/>
              </a:lnSpc>
              <a:defRPr sz="5400">
                <a:solidFill>
                  <a:schemeClr val="accent5"/>
                </a:solidFill>
              </a:defRPr>
            </a:lvl1pPr>
          </a:lstStyle>
          <a:p>
            <a:r>
              <a:rPr lang="en-US" dirty="0"/>
              <a:t>Click to edit Master title style</a:t>
            </a:r>
          </a:p>
        </p:txBody>
      </p:sp>
      <p:sp>
        <p:nvSpPr>
          <p:cNvPr id="28" name="Rectangle 27"/>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27497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a:xfrm>
            <a:off x="6858000" y="4826480"/>
            <a:ext cx="2057400" cy="137160"/>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416070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428550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52210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6" name="Slide title"/>
          <p:cNvSpPr txBox="1">
            <a:spLocks noGrp="1"/>
          </p:cNvSpPr>
          <p:nvPr>
            <p:ph type="body" sz="quarter" idx="13"/>
          </p:nvPr>
        </p:nvSpPr>
        <p:spPr>
          <a:xfrm>
            <a:off x="190500" y="120029"/>
            <a:ext cx="7171112" cy="549338"/>
          </a:xfrm>
          <a:prstGeom prst="rect">
            <a:avLst/>
          </a:prstGeom>
        </p:spPr>
        <p:txBody>
          <a:bodyPr lIns="45718" tIns="45718" rIns="45718" bIns="45718"/>
          <a:lstStyle>
            <a:lvl1pPr defTabSz="582930">
              <a:lnSpc>
                <a:spcPct val="90000"/>
              </a:lnSpc>
              <a:defRPr sz="2250" b="1">
                <a:solidFill>
                  <a:schemeClr val="accent4"/>
                </a:solidFill>
              </a:defRPr>
            </a:lvl1pPr>
          </a:lstStyle>
          <a:p>
            <a:r>
              <a:t>Slide title</a:t>
            </a:r>
          </a:p>
        </p:txBody>
      </p:sp>
      <p:sp>
        <p:nvSpPr>
          <p:cNvPr id="8" name="TextBox 7">
            <a:extLst>
              <a:ext uri="{FF2B5EF4-FFF2-40B4-BE49-F238E27FC236}">
                <a16:creationId xmlns:a16="http://schemas.microsoft.com/office/drawing/2014/main" id="{D3D010B3-0962-4DE1-B9CA-A9B19DC0673C}"/>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Data Science Experience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9" name="Graphic 8">
            <a:extLst>
              <a:ext uri="{FF2B5EF4-FFF2-40B4-BE49-F238E27FC236}">
                <a16:creationId xmlns:a16="http://schemas.microsoft.com/office/drawing/2014/main" id="{B2F9FF37-E489-4B7D-B2D5-2F1BE60DD3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987" y="4785438"/>
            <a:ext cx="703695" cy="298616"/>
          </a:xfrm>
          <a:prstGeom prst="rect">
            <a:avLst/>
          </a:prstGeom>
        </p:spPr>
      </p:pic>
      <p:sp>
        <p:nvSpPr>
          <p:cNvPr id="10" name="Rectangle 9">
            <a:extLst>
              <a:ext uri="{FF2B5EF4-FFF2-40B4-BE49-F238E27FC236}">
                <a16:creationId xmlns:a16="http://schemas.microsoft.com/office/drawing/2014/main" id="{034F8580-98FE-4B57-8E4C-4E3559F577BC}"/>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1" name="Picture 10" descr="ibm_gry.png">
            <a:extLst>
              <a:ext uri="{FF2B5EF4-FFF2-40B4-BE49-F238E27FC236}">
                <a16:creationId xmlns:a16="http://schemas.microsoft.com/office/drawing/2014/main" id="{B9CA43BB-05C2-4278-91F6-27B51B34988C}"/>
              </a:ext>
            </a:extLst>
          </p:cNvPr>
          <p:cNvPicPr>
            <a:picLocks noChangeAspect="1"/>
          </p:cNvPicPr>
          <p:nvPr userDrawn="1"/>
        </p:nvPicPr>
        <p:blipFill>
          <a:blip r:embed="rId4">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2" name="Picture 11">
            <a:extLst>
              <a:ext uri="{FF2B5EF4-FFF2-40B4-BE49-F238E27FC236}">
                <a16:creationId xmlns:a16="http://schemas.microsoft.com/office/drawing/2014/main" id="{2BA4EBB4-9AFE-45C3-A61B-3CCB5C7268E1}"/>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9789175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Magenta hexes.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3584096" y="4746680"/>
            <a:ext cx="421228" cy="322368"/>
          </a:xfrm>
          <a:prstGeom prst="rect">
            <a:avLst/>
          </a:prstGeom>
        </p:spPr>
      </p:pic>
      <p:pic>
        <p:nvPicPr>
          <p:cNvPr id="14" name="Picture 13" descr="Edge2016-Theme-Gray-300.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261105" y="4854057"/>
            <a:ext cx="1254521" cy="131622"/>
          </a:xfrm>
          <a:prstGeom prst="rect">
            <a:avLst/>
          </a:prstGeom>
        </p:spPr>
      </p:pic>
      <p:sp>
        <p:nvSpPr>
          <p:cNvPr id="3" name="Text Placeholder 2"/>
          <p:cNvSpPr>
            <a:spLocks noGrp="1"/>
          </p:cNvSpPr>
          <p:nvPr userDrawn="1">
            <p:ph type="body" idx="1"/>
          </p:nvPr>
        </p:nvSpPr>
        <p:spPr>
          <a:xfrm>
            <a:off x="335450" y="782035"/>
            <a:ext cx="8722614" cy="3896525"/>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p:cNvSpPr>
            <a:spLocks noGrp="1"/>
          </p:cNvSpPr>
          <p:nvPr userDrawn="1">
            <p:ph type="title"/>
          </p:nvPr>
        </p:nvSpPr>
        <p:spPr>
          <a:xfrm>
            <a:off x="335450" y="58800"/>
            <a:ext cx="7050740" cy="676196"/>
          </a:xfrm>
          <a:prstGeom prst="rect">
            <a:avLst/>
          </a:prstGeom>
        </p:spPr>
        <p:txBody>
          <a:bodyPr vert="horz" lIns="0" tIns="45720" rIns="91440" bIns="45720" rtlCol="0" anchor="ctr" anchorCtr="0">
            <a:noAutofit/>
          </a:bodyPr>
          <a:lstStyle/>
          <a:p>
            <a:r>
              <a:rPr lang="en-US" dirty="0"/>
              <a:t>Click to edit Master title style</a:t>
            </a:r>
          </a:p>
        </p:txBody>
      </p:sp>
      <p:sp>
        <p:nvSpPr>
          <p:cNvPr id="11" name="TextBox 10">
            <a:extLst>
              <a:ext uri="{FF2B5EF4-FFF2-40B4-BE49-F238E27FC236}">
                <a16:creationId xmlns:a16="http://schemas.microsoft.com/office/drawing/2014/main" id="{632AA37F-0A9D-4A45-B24F-9E8C0648FBAA}"/>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BD56DA6-0321-48F0-B87B-D42A6582AF4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00987" y="4785438"/>
            <a:ext cx="703695" cy="298616"/>
          </a:xfrm>
          <a:prstGeom prst="rect">
            <a:avLst/>
          </a:prstGeom>
        </p:spPr>
      </p:pic>
      <p:sp>
        <p:nvSpPr>
          <p:cNvPr id="4" name="Rectangle 3">
            <a:extLst>
              <a:ext uri="{FF2B5EF4-FFF2-40B4-BE49-F238E27FC236}">
                <a16:creationId xmlns:a16="http://schemas.microsoft.com/office/drawing/2014/main" id="{19B17716-29EF-4B6A-B291-D2B813AF595F}"/>
              </a:ext>
            </a:extLst>
          </p:cNvPr>
          <p:cNvSpPr/>
          <p:nvPr userDrawn="1"/>
        </p:nvSpPr>
        <p:spPr>
          <a:xfrm>
            <a:off x="7361612" y="120028"/>
            <a:ext cx="1696452" cy="5493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0" name="Picture 9" descr="ibm_gry.png">
            <a:extLst>
              <a:ext uri="{FF2B5EF4-FFF2-40B4-BE49-F238E27FC236}">
                <a16:creationId xmlns:a16="http://schemas.microsoft.com/office/drawing/2014/main" id="{A8C35E97-BF59-4891-BA72-034339898926}"/>
              </a:ext>
            </a:extLst>
          </p:cNvPr>
          <p:cNvPicPr>
            <a:picLocks noChangeAspect="1"/>
          </p:cNvPicPr>
          <p:nvPr userDrawn="1"/>
        </p:nvPicPr>
        <p:blipFill>
          <a:blip r:embed="rId11">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8" name="Picture 7">
            <a:extLst>
              <a:ext uri="{FF2B5EF4-FFF2-40B4-BE49-F238E27FC236}">
                <a16:creationId xmlns:a16="http://schemas.microsoft.com/office/drawing/2014/main" id="{5135A465-5285-47FB-A31E-1754BA4A8FC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
        <p:nvSpPr>
          <p:cNvPr id="15" name="Rectangle 14">
            <a:extLst>
              <a:ext uri="{FF2B5EF4-FFF2-40B4-BE49-F238E27FC236}">
                <a16:creationId xmlns:a16="http://schemas.microsoft.com/office/drawing/2014/main" id="{10DDBBBB-B16E-428A-8664-545F6E6331ED}"/>
              </a:ext>
            </a:extLst>
          </p:cNvPr>
          <p:cNvSpPr/>
          <p:nvPr userDrawn="1"/>
        </p:nvSpPr>
        <p:spPr>
          <a:xfrm>
            <a:off x="7724547" y="640584"/>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Lst>
  <p:hf hdr="0" ftr="0" dt="0"/>
  <p:txStyles>
    <p:title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p:titleStyle>
    <p:bodyStyle>
      <a:lvl1pPr marL="234950" indent="-234950" algn="l" defTabSz="457200" rtl="0" eaLnBrk="1" latinLnBrk="0" hangingPunct="1">
        <a:lnSpc>
          <a:spcPct val="90000"/>
        </a:lnSpc>
        <a:spcBef>
          <a:spcPts val="1200"/>
        </a:spcBef>
        <a:spcAft>
          <a:spcPts val="200"/>
        </a:spcAft>
        <a:buClr>
          <a:schemeClr val="accent1"/>
        </a:buClr>
        <a:buSzPct val="100000"/>
        <a:buFont typeface="Arial"/>
        <a:buChar char="•"/>
        <a:defRPr sz="2000" kern="1200">
          <a:solidFill>
            <a:schemeClr val="tx1">
              <a:lumMod val="75000"/>
            </a:schemeClr>
          </a:solidFill>
          <a:latin typeface="+mn-lt"/>
          <a:ea typeface="+mn-ea"/>
          <a:cs typeface="+mn-cs"/>
        </a:defRPr>
      </a:lvl1pPr>
      <a:lvl2pPr marL="712788" indent="-285750" algn="l" defTabSz="457200" rtl="0" eaLnBrk="1" latinLnBrk="0" hangingPunct="1">
        <a:lnSpc>
          <a:spcPct val="90000"/>
        </a:lnSpc>
        <a:spcBef>
          <a:spcPts val="300"/>
        </a:spcBef>
        <a:buFont typeface="Arial"/>
        <a:buChar char="•"/>
        <a:defRPr sz="1800" kern="1200">
          <a:solidFill>
            <a:schemeClr val="tx1">
              <a:lumMod val="75000"/>
            </a:schemeClr>
          </a:solidFill>
          <a:latin typeface="+mn-lt"/>
          <a:ea typeface="+mn-ea"/>
          <a:cs typeface="+mn-cs"/>
        </a:defRPr>
      </a:lvl2pPr>
      <a:lvl3pPr marL="1082675" indent="-228600" algn="l" defTabSz="457200" rtl="0" eaLnBrk="1" latinLnBrk="0" hangingPunct="1">
        <a:lnSpc>
          <a:spcPct val="90000"/>
        </a:lnSpc>
        <a:spcBef>
          <a:spcPts val="300"/>
        </a:spcBef>
        <a:buFont typeface="Lucida Grande"/>
        <a:buChar char="–"/>
        <a:defRPr sz="1600" kern="1200">
          <a:solidFill>
            <a:schemeClr val="tx1">
              <a:lumMod val="75000"/>
            </a:schemeClr>
          </a:solidFill>
          <a:latin typeface="+mn-lt"/>
          <a:ea typeface="+mn-ea"/>
          <a:cs typeface="+mn-cs"/>
        </a:defRPr>
      </a:lvl3pPr>
      <a:lvl4pPr marL="1600200" indent="-228600" algn="l" defTabSz="457200" rtl="0" eaLnBrk="1" latinLnBrk="0" hangingPunct="1">
        <a:lnSpc>
          <a:spcPct val="90000"/>
        </a:lnSpc>
        <a:spcBef>
          <a:spcPts val="300"/>
        </a:spcBef>
        <a:buFont typeface="Arial"/>
        <a:buChar char="–"/>
        <a:defRPr sz="1400" kern="1200">
          <a:solidFill>
            <a:schemeClr val="tx1">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7133012" cy="34191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a:extLst>
              <a:ext uri="{FF2B5EF4-FFF2-40B4-BE49-F238E27FC236}">
                <a16:creationId xmlns:a16="http://schemas.microsoft.com/office/drawing/2014/main" id="{105FA586-D70C-4E0D-80AD-D0535DDB1B1B}"/>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D4CE9D38-4DE4-4174-84B9-E5DB70051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987" y="4785438"/>
            <a:ext cx="703695" cy="298616"/>
          </a:xfrm>
          <a:prstGeom prst="rect">
            <a:avLst/>
          </a:prstGeom>
        </p:spPr>
      </p:pic>
      <p:sp>
        <p:nvSpPr>
          <p:cNvPr id="17" name="Rectangle 16">
            <a:extLst>
              <a:ext uri="{FF2B5EF4-FFF2-40B4-BE49-F238E27FC236}">
                <a16:creationId xmlns:a16="http://schemas.microsoft.com/office/drawing/2014/main" id="{69524247-FF12-4156-9DDC-9F8BEAEB66E4}"/>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8" name="Picture 17" descr="ibm_gry.png">
            <a:extLst>
              <a:ext uri="{FF2B5EF4-FFF2-40B4-BE49-F238E27FC236}">
                <a16:creationId xmlns:a16="http://schemas.microsoft.com/office/drawing/2014/main" id="{1A463E50-03DC-43C8-98BF-3D363C75E9AE}"/>
              </a:ext>
            </a:extLst>
          </p:cNvPr>
          <p:cNvPicPr>
            <a:picLocks noChangeAspect="1"/>
          </p:cNvPicPr>
          <p:nvPr userDrawn="1"/>
        </p:nvPicPr>
        <p:blipFill>
          <a:blip r:embed="rId5">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9" name="Picture 18">
            <a:extLst>
              <a:ext uri="{FF2B5EF4-FFF2-40B4-BE49-F238E27FC236}">
                <a16:creationId xmlns:a16="http://schemas.microsoft.com/office/drawing/2014/main" id="{8581059A-EA1F-4D5D-AE4E-BB18C750E241}"/>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49591670"/>
      </p:ext>
    </p:extLst>
  </p:cSld>
  <p:clrMap bg1="lt1" tx1="dk1" bg2="lt2" tx2="dk2" accent1="accent1" accent2="accent2" accent3="accent3" accent4="accent4" accent5="accent5" accent6="accent6" hlink="hlink" folHlink="folHlink"/>
  <p:sldLayoutIdLst>
    <p:sldLayoutId id="2147483683" r:id="rId1"/>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5296"/>
            <a:ext cx="7133012" cy="468197"/>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Box 5">
            <a:extLst>
              <a:ext uri="{FF2B5EF4-FFF2-40B4-BE49-F238E27FC236}">
                <a16:creationId xmlns:a16="http://schemas.microsoft.com/office/drawing/2014/main" id="{5E0B8C4E-2060-465F-9AC0-CE8888363BB1}"/>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8" name="Graphic 7">
            <a:extLst>
              <a:ext uri="{FF2B5EF4-FFF2-40B4-BE49-F238E27FC236}">
                <a16:creationId xmlns:a16="http://schemas.microsoft.com/office/drawing/2014/main" id="{676C8B81-CBEE-4DA5-9101-B8A7DD45A03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987" y="4785438"/>
            <a:ext cx="703695" cy="298616"/>
          </a:xfrm>
          <a:prstGeom prst="rect">
            <a:avLst/>
          </a:prstGeom>
        </p:spPr>
      </p:pic>
      <p:sp>
        <p:nvSpPr>
          <p:cNvPr id="14" name="Rectangle 13">
            <a:extLst>
              <a:ext uri="{FF2B5EF4-FFF2-40B4-BE49-F238E27FC236}">
                <a16:creationId xmlns:a16="http://schemas.microsoft.com/office/drawing/2014/main" id="{811428AC-BCEF-4360-AF6E-FB7D368E6D99}"/>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5" name="Picture 14" descr="ibm_gry.png">
            <a:extLst>
              <a:ext uri="{FF2B5EF4-FFF2-40B4-BE49-F238E27FC236}">
                <a16:creationId xmlns:a16="http://schemas.microsoft.com/office/drawing/2014/main" id="{0405F870-2931-4538-9AD3-C1278FDF826C}"/>
              </a:ext>
            </a:extLst>
          </p:cNvPr>
          <p:cNvPicPr>
            <a:picLocks noChangeAspect="1"/>
          </p:cNvPicPr>
          <p:nvPr userDrawn="1"/>
        </p:nvPicPr>
        <p:blipFill>
          <a:blip r:embed="rId6">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6" name="Picture 15">
            <a:extLst>
              <a:ext uri="{FF2B5EF4-FFF2-40B4-BE49-F238E27FC236}">
                <a16:creationId xmlns:a16="http://schemas.microsoft.com/office/drawing/2014/main" id="{D260022C-A2C6-4592-891A-91D6CFFFAF4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3205902937"/>
      </p:ext>
    </p:extLst>
  </p:cSld>
  <p:clrMap bg1="lt1" tx1="dk1" bg2="lt2" tx2="dk2" accent1="accent1" accent2="accent2" accent3="accent3" accent4="accent4" accent5="accent5" accent6="accent6" hlink="hlink" folHlink="folHlink"/>
  <p:sldLayoutIdLst>
    <p:sldLayoutId id="2147483705" r:id="rId1"/>
    <p:sldLayoutId id="2147483723" r:id="rId2"/>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4810125"/>
            <a:ext cx="9144003" cy="333375"/>
          </a:xfrm>
          <a:prstGeom prst="rect">
            <a:avLst/>
          </a:prstGeom>
          <a:solidFill>
            <a:srgbClr val="FFFFFF"/>
          </a:solidFill>
          <a:ln w="12700">
            <a:miter lim="400000"/>
          </a:ln>
        </p:spPr>
        <p:txBody>
          <a:bodyPr lIns="34289" tIns="34289" rIns="34289" bIns="34289" anchor="ctr"/>
          <a:lstStyle/>
          <a:p>
            <a:pPr algn="ctr">
              <a:defRPr>
                <a:solidFill>
                  <a:srgbClr val="FFFFFF"/>
                </a:solidFill>
                <a:latin typeface="+mn-lt"/>
                <a:ea typeface="+mn-ea"/>
                <a:cs typeface="+mn-cs"/>
                <a:sym typeface="Arial"/>
              </a:defRPr>
            </a:pPr>
            <a:endParaRPr sz="1350"/>
          </a:p>
        </p:txBody>
      </p:sp>
      <p:sp>
        <p:nvSpPr>
          <p:cNvPr id="5" name="Subtitle 2"/>
          <p:cNvSpPr txBox="1"/>
          <p:nvPr/>
        </p:nvSpPr>
        <p:spPr>
          <a:xfrm>
            <a:off x="5826680" y="4884310"/>
            <a:ext cx="2732982" cy="19389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r">
              <a:lnSpc>
                <a:spcPct val="90000"/>
              </a:lnSpc>
              <a:defRPr sz="1200">
                <a:solidFill>
                  <a:srgbClr val="CACACA"/>
                </a:solidFill>
                <a:latin typeface="+mn-lt"/>
                <a:ea typeface="+mn-ea"/>
                <a:cs typeface="+mn-cs"/>
                <a:sym typeface="Arial"/>
              </a:defRPr>
            </a:lvl1pPr>
          </a:lstStyle>
          <a:p>
            <a:r>
              <a:rPr sz="900"/>
              <a:t>Internal and Business Partner Use Only</a:t>
            </a:r>
          </a:p>
        </p:txBody>
      </p:sp>
      <p:sp>
        <p:nvSpPr>
          <p:cNvPr id="6" name="Subtitle 2"/>
          <p:cNvSpPr txBox="1"/>
          <p:nvPr/>
        </p:nvSpPr>
        <p:spPr>
          <a:xfrm>
            <a:off x="95250" y="4868503"/>
            <a:ext cx="1074382" cy="214672"/>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nSpc>
                <a:spcPct val="90000"/>
              </a:lnSpc>
              <a:defRPr sz="1400">
                <a:solidFill>
                  <a:schemeClr val="accent4"/>
                </a:solidFill>
                <a:latin typeface="+mn-lt"/>
                <a:ea typeface="+mn-ea"/>
                <a:cs typeface="+mn-cs"/>
                <a:sym typeface="Arial"/>
              </a:defRPr>
            </a:pPr>
            <a:r>
              <a:rPr sz="1050"/>
              <a:t>IBM </a:t>
            </a:r>
            <a:r>
              <a:rPr sz="1050" b="1"/>
              <a:t>Cloud</a:t>
            </a:r>
          </a:p>
        </p:txBody>
      </p:sp>
      <p:sp>
        <p:nvSpPr>
          <p:cNvPr id="10" name="Line"/>
          <p:cNvSpPr/>
          <p:nvPr userDrawn="1"/>
        </p:nvSpPr>
        <p:spPr>
          <a:xfrm>
            <a:off x="0" y="4795838"/>
            <a:ext cx="9144002" cy="0"/>
          </a:xfrm>
          <a:prstGeom prst="line">
            <a:avLst/>
          </a:prstGeom>
          <a:ln w="25400">
            <a:solidFill>
              <a:schemeClr val="accent5"/>
            </a:solidFill>
            <a:miter/>
          </a:ln>
        </p:spPr>
        <p:txBody>
          <a:bodyPr lIns="34289" tIns="34289" rIns="34289" bIns="34289"/>
          <a:lstStyle/>
          <a:p>
            <a:endParaRPr sz="1350"/>
          </a:p>
        </p:txBody>
      </p:sp>
      <p:sp>
        <p:nvSpPr>
          <p:cNvPr id="7" name="TextBox 6">
            <a:extLst>
              <a:ext uri="{FF2B5EF4-FFF2-40B4-BE49-F238E27FC236}">
                <a16:creationId xmlns:a16="http://schemas.microsoft.com/office/drawing/2014/main" id="{0019864A-1BFE-4E13-B463-E1199BFFA162}"/>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8" name="Graphic 7">
            <a:extLst>
              <a:ext uri="{FF2B5EF4-FFF2-40B4-BE49-F238E27FC236}">
                <a16:creationId xmlns:a16="http://schemas.microsoft.com/office/drawing/2014/main" id="{B1D43A0D-EDB7-4C2E-988E-50173F6AC9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987" y="4785438"/>
            <a:ext cx="703695" cy="298616"/>
          </a:xfrm>
          <a:prstGeom prst="rect">
            <a:avLst/>
          </a:prstGeom>
        </p:spPr>
      </p:pic>
      <p:sp>
        <p:nvSpPr>
          <p:cNvPr id="9" name="Rectangle 8">
            <a:extLst>
              <a:ext uri="{FF2B5EF4-FFF2-40B4-BE49-F238E27FC236}">
                <a16:creationId xmlns:a16="http://schemas.microsoft.com/office/drawing/2014/main" id="{C66082EC-382D-44B9-9FC3-A872BB514CB2}"/>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1" name="Picture 10" descr="ibm_gry.png">
            <a:extLst>
              <a:ext uri="{FF2B5EF4-FFF2-40B4-BE49-F238E27FC236}">
                <a16:creationId xmlns:a16="http://schemas.microsoft.com/office/drawing/2014/main" id="{782AC30E-0775-4A0D-B591-59E868295707}"/>
              </a:ext>
            </a:extLst>
          </p:cNvPr>
          <p:cNvPicPr>
            <a:picLocks noChangeAspect="1"/>
          </p:cNvPicPr>
          <p:nvPr userDrawn="1"/>
        </p:nvPicPr>
        <p:blipFill>
          <a:blip r:embed="rId5">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2" name="Picture 11">
            <a:extLst>
              <a:ext uri="{FF2B5EF4-FFF2-40B4-BE49-F238E27FC236}">
                <a16:creationId xmlns:a16="http://schemas.microsoft.com/office/drawing/2014/main" id="{2AB6A918-3154-478E-89CF-3FFAFA5D6292}"/>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2071909150"/>
      </p:ext>
    </p:extLst>
  </p:cSld>
  <p:clrMap bg1="lt1" tx1="dk1" bg2="lt2" tx2="dk2" accent1="accent1" accent2="accent2" accent3="accent3" accent4="accent4" accent5="accent5" accent6="accent6" hlink="hlink" folHlink="folHlink"/>
  <p:sldLayoutIdLst>
    <p:sldLayoutId id="2147483845" r:id="rId1"/>
  </p:sldLayoutIdLst>
  <p:transition spd="med"/>
  <p:txStyles>
    <p:titleStyle>
      <a:lvl1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1pPr>
      <a:lvl2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2pPr>
      <a:lvl3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3pPr>
      <a:lvl4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4pPr>
      <a:lvl5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5pPr>
      <a:lvl6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6pPr>
      <a:lvl7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7pPr>
      <a:lvl8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8pPr>
      <a:lvl9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9pPr>
    </p:titleStyle>
    <p:bodyStyle>
      <a:lvl1pPr marL="0" marR="0" indent="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1pPr>
      <a:lvl2pPr marL="0" marR="0" indent="47625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2pPr>
      <a:lvl3pPr marL="0" marR="0" indent="95250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3pPr>
      <a:lvl4pPr marL="0" marR="0" indent="142875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4pPr>
      <a:lvl5pPr marL="0" marR="0" indent="190500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5pPr>
      <a:lvl6pPr marL="2527787" marR="0" indent="-146538"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6pPr>
      <a:lvl7pPr marL="3004037" marR="0" indent="-146537"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7pPr>
      <a:lvl8pPr marL="3480287" marR="0" indent="-146537"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8pPr>
      <a:lvl9pPr marL="3956537" marR="0" indent="-146537"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9pPr>
    </p:bodyStyle>
    <p:otherStyle>
      <a:lvl1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1pPr>
      <a:lvl2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2pPr>
      <a:lvl3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3pPr>
      <a:lvl4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4pPr>
      <a:lvl5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5pPr>
      <a:lvl6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6pPr>
      <a:lvl7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7pPr>
      <a:lvl8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8pPr>
      <a:lvl9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3.jpeg"/><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43.png"/><Relationship Id="rId18" Type="http://schemas.openxmlformats.org/officeDocument/2006/relationships/image" Target="../media/image47.jp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2.png"/><Relationship Id="rId17" Type="http://schemas.openxmlformats.org/officeDocument/2006/relationships/image" Target="../media/image46.png"/><Relationship Id="rId2" Type="http://schemas.openxmlformats.org/officeDocument/2006/relationships/notesSlide" Target="../notesSlides/notesSlide3.xml"/><Relationship Id="rId16"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2.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38.jpeg"/><Relationship Id="rId9" Type="http://schemas.openxmlformats.org/officeDocument/2006/relationships/image" Target="../media/image33.jpe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s://datascience.ibm.com/" TargetMode="External"/><Relationship Id="rId1" Type="http://schemas.openxmlformats.org/officeDocument/2006/relationships/slideLayout" Target="../slideLayouts/slideLayout2.xml"/><Relationship Id="rId5" Type="http://schemas.openxmlformats.org/officeDocument/2006/relationships/hyperlink" Target="https://www.ibm.com/analytics/us/en/watson-data-platform/watson-machine-learning/" TargetMode="External"/><Relationship Id="rId4" Type="http://schemas.openxmlformats.org/officeDocument/2006/relationships/hyperlink" Target="https://spark.apache.org/docs/1.2.2/ml-guide.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prints.forrester.com/#/assets/2/73/RES141374/reports" TargetMode="External"/><Relationship Id="rId2" Type="http://schemas.openxmlformats.org/officeDocument/2006/relationships/hyperlink" Target="https://www.gartner.com/doc/reprints?id=1-3TKD8OH&amp;ct=170215&amp;st=sb"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bm.box.com/v/WatsonStudio-W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0.tiff"/><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51711-12B8-4F35-94D5-E024979956B8}"/>
              </a:ext>
            </a:extLst>
          </p:cNvPr>
          <p:cNvSpPr>
            <a:spLocks noGrp="1"/>
          </p:cNvSpPr>
          <p:nvPr>
            <p:ph type="title"/>
          </p:nvPr>
        </p:nvSpPr>
        <p:spPr>
          <a:xfrm>
            <a:off x="335451" y="1106302"/>
            <a:ext cx="6049851" cy="2094098"/>
          </a:xfrm>
        </p:spPr>
        <p:txBody>
          <a:bodyPr/>
          <a:lstStyle/>
          <a:p>
            <a:r>
              <a:rPr lang="en-US" dirty="0"/>
              <a:t>Section 1</a:t>
            </a:r>
            <a:br>
              <a:rPr lang="en-US" dirty="0"/>
            </a:br>
            <a:br>
              <a:rPr lang="en-US" dirty="0"/>
            </a:br>
            <a:r>
              <a:rPr lang="en-US" dirty="0"/>
              <a:t>IBM Analytics and Data Science</a:t>
            </a:r>
            <a:br>
              <a:rPr lang="en-US" dirty="0"/>
            </a:br>
            <a:r>
              <a:rPr lang="en-US" dirty="0"/>
              <a:t>Introduction to Watson Studio		 </a:t>
            </a:r>
            <a:endParaRPr lang="en-GB" dirty="0"/>
          </a:p>
        </p:txBody>
      </p:sp>
    </p:spTree>
    <p:extLst>
      <p:ext uri="{BB962C8B-B14F-4D97-AF65-F5344CB8AC3E}">
        <p14:creationId xmlns:p14="http://schemas.microsoft.com/office/powerpoint/2010/main" val="361123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D596B-995E-47DD-8088-2ED2ACFDB398}"/>
              </a:ext>
            </a:extLst>
          </p:cNvPr>
          <p:cNvSpPr>
            <a:spLocks noGrp="1"/>
          </p:cNvSpPr>
          <p:nvPr>
            <p:ph type="sldNum" sz="quarter" idx="10"/>
          </p:nvPr>
        </p:nvSpPr>
        <p:spPr/>
        <p:txBody>
          <a:bodyPr/>
          <a:lstStyle/>
          <a:p>
            <a:fld id="{9B6B7A19-9BD6-654B-9E7A-5FCB6FF99B9F}" type="slidenum">
              <a:rPr lang="en-US" smtClean="0"/>
              <a:pPr/>
              <a:t>9</a:t>
            </a:fld>
            <a:endParaRPr lang="en-US" dirty="0"/>
          </a:p>
        </p:txBody>
      </p:sp>
      <p:sp>
        <p:nvSpPr>
          <p:cNvPr id="3" name="Title 2">
            <a:extLst>
              <a:ext uri="{FF2B5EF4-FFF2-40B4-BE49-F238E27FC236}">
                <a16:creationId xmlns:a16="http://schemas.microsoft.com/office/drawing/2014/main" id="{71788683-AC8A-49D4-A334-D260AF22DE48}"/>
              </a:ext>
            </a:extLst>
          </p:cNvPr>
          <p:cNvSpPr>
            <a:spLocks noGrp="1"/>
          </p:cNvSpPr>
          <p:nvPr>
            <p:ph type="title"/>
          </p:nvPr>
        </p:nvSpPr>
        <p:spPr>
          <a:xfrm>
            <a:off x="335451" y="1106302"/>
            <a:ext cx="5360176" cy="1610243"/>
          </a:xfrm>
        </p:spPr>
        <p:txBody>
          <a:bodyPr/>
          <a:lstStyle/>
          <a:p>
            <a:r>
              <a:rPr lang="fr-FR" dirty="0"/>
              <a:t>Watson Studio:</a:t>
            </a:r>
            <a:br>
              <a:rPr lang="fr-FR" dirty="0"/>
            </a:br>
            <a:r>
              <a:rPr lang="fr-FR" dirty="0"/>
              <a:t>The Tools of the Trade</a:t>
            </a:r>
            <a:endParaRPr lang="en-GB" dirty="0"/>
          </a:p>
        </p:txBody>
      </p:sp>
      <p:pic>
        <p:nvPicPr>
          <p:cNvPr id="4" name="Picture 3">
            <a:extLst>
              <a:ext uri="{FF2B5EF4-FFF2-40B4-BE49-F238E27FC236}">
                <a16:creationId xmlns:a16="http://schemas.microsoft.com/office/drawing/2014/main" id="{2D22CEFC-CBFF-49C2-9F65-25E1EDE533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51" y="2716545"/>
            <a:ext cx="1501142" cy="637638"/>
          </a:xfrm>
          <a:prstGeom prst="rect">
            <a:avLst/>
          </a:prstGeom>
        </p:spPr>
      </p:pic>
    </p:spTree>
    <p:extLst>
      <p:ext uri="{BB962C8B-B14F-4D97-AF65-F5344CB8AC3E}">
        <p14:creationId xmlns:p14="http://schemas.microsoft.com/office/powerpoint/2010/main" val="82578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Science Application Life Cycle</a:t>
            </a:r>
          </a:p>
        </p:txBody>
      </p:sp>
      <p:pic>
        <p:nvPicPr>
          <p:cNvPr id="4" name="Picture 3" descr="roblem Icon Buy This For 1"/>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0900" y="1392365"/>
            <a:ext cx="818168" cy="818168"/>
          </a:xfrm>
          <a:prstGeom prst="rect">
            <a:avLst/>
          </a:prstGeom>
          <a:noFill/>
          <a:extLst/>
        </p:spPr>
      </p:pic>
      <p:sp>
        <p:nvSpPr>
          <p:cNvPr id="5" name="TextBox 5"/>
          <p:cNvSpPr txBox="1">
            <a:spLocks noChangeArrowheads="1"/>
          </p:cNvSpPr>
          <p:nvPr/>
        </p:nvSpPr>
        <p:spPr bwMode="auto">
          <a:xfrm>
            <a:off x="1305915" y="2260187"/>
            <a:ext cx="1491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200" b="1" i="0" u="none" strike="noStrike" kern="1200" cap="none" spc="0" normalizeH="0" baseline="0" noProof="0">
                <a:ln>
                  <a:noFill/>
                </a:ln>
                <a:solidFill>
                  <a:srgbClr val="EAEAEA">
                    <a:lumMod val="50000"/>
                  </a:srgbClr>
                </a:solidFill>
                <a:effectLst/>
                <a:uLnTx/>
                <a:uFillTx/>
                <a:latin typeface="Arial"/>
                <a:ea typeface="ＭＳ Ｐゴシック" charset="-128"/>
                <a:cs typeface="+mn-cs"/>
              </a:rPr>
              <a:t>Clearly Articulate Use Case</a:t>
            </a:r>
          </a:p>
        </p:txBody>
      </p:sp>
      <p:pic>
        <p:nvPicPr>
          <p:cNvPr id="6" name="Picture 2" descr="ATA BACKUP Free Icon"/>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940" y="1371665"/>
            <a:ext cx="1187082" cy="8883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7"/>
          <p:cNvSpPr txBox="1">
            <a:spLocks noChangeArrowheads="1"/>
          </p:cNvSpPr>
          <p:nvPr/>
        </p:nvSpPr>
        <p:spPr bwMode="auto">
          <a:xfrm>
            <a:off x="3408395" y="2286381"/>
            <a:ext cx="15600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200" b="1" i="0" u="none" strike="noStrike" kern="1200" cap="none" spc="0" normalizeH="0" baseline="0" noProof="0">
                <a:ln>
                  <a:noFill/>
                </a:ln>
                <a:solidFill>
                  <a:srgbClr val="EAEAEA">
                    <a:lumMod val="50000"/>
                  </a:srgbClr>
                </a:solidFill>
                <a:effectLst/>
                <a:uLnTx/>
                <a:uFillTx/>
                <a:latin typeface="Arial"/>
                <a:ea typeface="ＭＳ Ｐゴシック" charset="-128"/>
                <a:cs typeface="+mn-cs"/>
              </a:rPr>
              <a:t>Gather all the Data</a:t>
            </a:r>
          </a:p>
        </p:txBody>
      </p:sp>
      <p:pic>
        <p:nvPicPr>
          <p:cNvPr id="8" name="Picture 4" descr="ath Physics Engineeri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38850" y="2900931"/>
            <a:ext cx="927389" cy="9273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atabase Backup Icons PSD &amp; 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454256" y="1343812"/>
            <a:ext cx="1169954" cy="1044258"/>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2609649" y="1816083"/>
            <a:ext cx="771525" cy="194072"/>
          </a:xfrm>
          <a:prstGeom prst="righ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11" name="Right Arrow 10"/>
          <p:cNvSpPr/>
          <p:nvPr/>
        </p:nvSpPr>
        <p:spPr>
          <a:xfrm>
            <a:off x="4883742" y="1697021"/>
            <a:ext cx="708422" cy="189309"/>
          </a:xfrm>
          <a:prstGeom prst="righ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12" name="Curved Left Arrow 11"/>
          <p:cNvSpPr/>
          <p:nvPr/>
        </p:nvSpPr>
        <p:spPr>
          <a:xfrm>
            <a:off x="6566095" y="1697022"/>
            <a:ext cx="529828" cy="1850231"/>
          </a:xfrm>
          <a:prstGeom prst="curvedLef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13" name="TextBox 18"/>
          <p:cNvSpPr txBox="1">
            <a:spLocks noChangeArrowheads="1"/>
          </p:cNvSpPr>
          <p:nvPr/>
        </p:nvSpPr>
        <p:spPr bwMode="auto">
          <a:xfrm>
            <a:off x="5257004" y="3811239"/>
            <a:ext cx="17359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800" b="1" i="0" u="none" strike="noStrike" kern="1200" cap="none" spc="0" normalizeH="0" baseline="0" noProof="0">
                <a:ln>
                  <a:noFill/>
                </a:ln>
                <a:solidFill>
                  <a:srgbClr val="003BC9"/>
                </a:solidFill>
                <a:effectLst/>
                <a:uLnTx/>
                <a:uFillTx/>
                <a:latin typeface="Arial"/>
                <a:ea typeface="ＭＳ Ｐゴシック" charset="-128"/>
                <a:cs typeface="+mn-cs"/>
              </a:rPr>
              <a:t>Machine </a:t>
            </a:r>
            <a:r>
              <a:rPr kumimoji="0" lang="en-US" altLang="x-none" sz="1800" b="1" i="0" u="none" strike="noStrike" kern="1200" cap="none" spc="0" normalizeH="0" baseline="0" noProof="0" dirty="0">
                <a:ln>
                  <a:noFill/>
                </a:ln>
                <a:solidFill>
                  <a:srgbClr val="003BC9"/>
                </a:solidFill>
                <a:effectLst/>
                <a:uLnTx/>
                <a:uFillTx/>
                <a:latin typeface="Arial"/>
                <a:ea typeface="ＭＳ Ｐゴシック" charset="-128"/>
                <a:cs typeface="+mn-cs"/>
              </a:rPr>
              <a:t>Learning</a:t>
            </a:r>
            <a:endParaRPr kumimoji="0" lang="en-US" altLang="x-none" sz="1200" b="1" i="0" u="none" strike="noStrike" kern="1200" cap="none" spc="0" normalizeH="0" baseline="0" noProof="0" dirty="0">
              <a:ln>
                <a:noFill/>
              </a:ln>
              <a:solidFill>
                <a:srgbClr val="003BC9"/>
              </a:solidFill>
              <a:effectLst/>
              <a:uLnTx/>
              <a:uFillTx/>
              <a:latin typeface="Arial"/>
              <a:ea typeface="ＭＳ Ｐゴシック" charset="-128"/>
              <a:cs typeface="+mn-cs"/>
            </a:endParaRPr>
          </a:p>
        </p:txBody>
      </p:sp>
      <p:sp>
        <p:nvSpPr>
          <p:cNvPr id="14" name="TextBox 19"/>
          <p:cNvSpPr txBox="1">
            <a:spLocks noChangeArrowheads="1"/>
          </p:cNvSpPr>
          <p:nvPr/>
        </p:nvSpPr>
        <p:spPr bwMode="auto">
          <a:xfrm>
            <a:off x="5437382" y="2356628"/>
            <a:ext cx="12846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200" b="1" i="0" u="none" strike="noStrike" kern="1200" cap="none" spc="0" normalizeH="0" baseline="0" noProof="0">
                <a:ln>
                  <a:noFill/>
                </a:ln>
                <a:solidFill>
                  <a:srgbClr val="EAEAEA">
                    <a:lumMod val="50000"/>
                  </a:srgbClr>
                </a:solidFill>
                <a:effectLst/>
                <a:uLnTx/>
                <a:uFillTx/>
                <a:latin typeface="Arial"/>
                <a:ea typeface="ＭＳ Ｐゴシック" charset="-128"/>
                <a:cs typeface="+mn-cs"/>
              </a:rPr>
              <a:t>Prepare Data</a:t>
            </a:r>
          </a:p>
        </p:txBody>
      </p:sp>
      <p:sp>
        <p:nvSpPr>
          <p:cNvPr id="15" name="Right Arrow 14"/>
          <p:cNvSpPr/>
          <p:nvPr/>
        </p:nvSpPr>
        <p:spPr>
          <a:xfrm rot="10800000">
            <a:off x="4739676" y="3157918"/>
            <a:ext cx="701278" cy="195263"/>
          </a:xfrm>
          <a:prstGeom prst="righ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16" name="TextBox 21"/>
          <p:cNvSpPr txBox="1">
            <a:spLocks noChangeArrowheads="1"/>
          </p:cNvSpPr>
          <p:nvPr/>
        </p:nvSpPr>
        <p:spPr bwMode="auto">
          <a:xfrm>
            <a:off x="1492841" y="3843718"/>
            <a:ext cx="1096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200" b="1" i="0" u="none" strike="noStrike" kern="1200" cap="none" spc="0" normalizeH="0" baseline="0" noProof="0" dirty="0">
                <a:ln>
                  <a:noFill/>
                </a:ln>
                <a:solidFill>
                  <a:srgbClr val="EAEAEA">
                    <a:lumMod val="50000"/>
                  </a:srgbClr>
                </a:solidFill>
                <a:effectLst/>
                <a:uLnTx/>
                <a:uFillTx/>
                <a:latin typeface="Arial"/>
                <a:ea typeface="ＭＳ Ｐゴシック" charset="-128"/>
                <a:cs typeface="+mn-cs"/>
              </a:rPr>
              <a:t>Digital</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200" b="1" i="0" u="none" strike="noStrike" kern="1200" cap="none" spc="0" normalizeH="0" baseline="0" noProof="0" dirty="0">
                <a:ln>
                  <a:noFill/>
                </a:ln>
                <a:solidFill>
                  <a:srgbClr val="EAEAEA">
                    <a:lumMod val="50000"/>
                  </a:srgbClr>
                </a:solidFill>
                <a:effectLst/>
                <a:uLnTx/>
                <a:uFillTx/>
                <a:latin typeface="Arial"/>
                <a:ea typeface="ＭＳ Ｐゴシック" charset="-128"/>
                <a:cs typeface="+mn-cs"/>
              </a:rPr>
              <a:t>Application</a:t>
            </a:r>
          </a:p>
        </p:txBody>
      </p:sp>
      <p:pic>
        <p:nvPicPr>
          <p:cNvPr id="17" name="Picture 16" descr="nspect Icon Buy This For $ 048"/>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52303" y="3042454"/>
            <a:ext cx="722047" cy="7220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23"/>
          <p:cNvSpPr txBox="1">
            <a:spLocks noChangeArrowheads="1"/>
          </p:cNvSpPr>
          <p:nvPr/>
        </p:nvSpPr>
        <p:spPr bwMode="auto">
          <a:xfrm>
            <a:off x="3493092" y="3840147"/>
            <a:ext cx="1285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x-none" sz="1200" b="1" i="0" u="none" strike="noStrike" kern="1200" cap="none" spc="0" normalizeH="0" baseline="0" noProof="0">
                <a:ln>
                  <a:noFill/>
                </a:ln>
                <a:solidFill>
                  <a:srgbClr val="EAEAEA">
                    <a:lumMod val="50000"/>
                  </a:srgbClr>
                </a:solidFill>
                <a:effectLst/>
                <a:uLnTx/>
                <a:uFillTx/>
                <a:latin typeface="Arial"/>
                <a:ea typeface="ＭＳ Ｐゴシック" charset="-128"/>
                <a:cs typeface="+mn-cs"/>
              </a:rPr>
              <a:t>Evaluate</a:t>
            </a:r>
          </a:p>
        </p:txBody>
      </p:sp>
      <p:sp>
        <p:nvSpPr>
          <p:cNvPr id="19" name="Left-Right Arrow 18"/>
          <p:cNvSpPr/>
          <p:nvPr/>
        </p:nvSpPr>
        <p:spPr>
          <a:xfrm>
            <a:off x="2929927" y="3319842"/>
            <a:ext cx="735806" cy="189310"/>
          </a:xfrm>
          <a:prstGeom prst="leftRigh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20" name="Curved Left Arrow 19"/>
          <p:cNvSpPr/>
          <p:nvPr/>
        </p:nvSpPr>
        <p:spPr>
          <a:xfrm rot="10800000">
            <a:off x="5002804" y="2056590"/>
            <a:ext cx="476250" cy="1027509"/>
          </a:xfrm>
          <a:prstGeom prst="curvedLef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21" name="Curved Left Arrow 20"/>
          <p:cNvSpPr/>
          <p:nvPr/>
        </p:nvSpPr>
        <p:spPr>
          <a:xfrm rot="5400000" flipV="1">
            <a:off x="4983754" y="3334130"/>
            <a:ext cx="339328" cy="827484"/>
          </a:xfrm>
          <a:prstGeom prst="curvedLeftArrow">
            <a:avLst/>
          </a:prstGeom>
          <a:solidFill>
            <a:schemeClr val="accent5"/>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788" b="1" i="0" u="none" strike="noStrike" kern="1200" cap="none" spc="0" normalizeH="0" baseline="0" noProof="0" dirty="0" err="1">
              <a:ln>
                <a:noFill/>
              </a:ln>
              <a:solidFill>
                <a:srgbClr val="FFFFFF"/>
              </a:solidFill>
              <a:effectLst/>
              <a:uLnTx/>
              <a:uFillTx/>
              <a:latin typeface="Arial"/>
              <a:ea typeface="+mn-ea"/>
              <a:cs typeface="+mn-cs"/>
            </a:endParaRPr>
          </a:p>
        </p:txBody>
      </p:sp>
      <p:sp>
        <p:nvSpPr>
          <p:cNvPr id="22" name="Rounded Rectangle 3"/>
          <p:cNvSpPr>
            <a:spLocks noChangeArrowheads="1"/>
          </p:cNvSpPr>
          <p:nvPr/>
        </p:nvSpPr>
        <p:spPr bwMode="auto">
          <a:xfrm>
            <a:off x="3067444" y="1076859"/>
            <a:ext cx="4341019" cy="3507130"/>
          </a:xfrm>
          <a:prstGeom prst="roundRect">
            <a:avLst>
              <a:gd name="adj" fmla="val 7922"/>
            </a:avLst>
          </a:prstGeom>
          <a:noFill/>
          <a:ln w="47625">
            <a:solidFill>
              <a:schemeClr val="accent3"/>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x-none" altLang="x-none" sz="1200" b="0" i="0" u="none" strike="noStrike" kern="1200" cap="none" spc="0" normalizeH="0" baseline="0" noProof="0">
              <a:ln>
                <a:noFill/>
              </a:ln>
              <a:solidFill>
                <a:srgbClr val="FFFFFF"/>
              </a:solidFill>
              <a:effectLst/>
              <a:uLnTx/>
              <a:uFillTx/>
              <a:latin typeface="Arial" charset="0"/>
              <a:ea typeface="ＭＳ Ｐゴシック" charset="-128"/>
              <a:cs typeface="+mn-cs"/>
            </a:endParaRPr>
          </a:p>
        </p:txBody>
      </p:sp>
      <p:pic>
        <p:nvPicPr>
          <p:cNvPr id="23" name="Picture 2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74933" y="2854309"/>
            <a:ext cx="1141809" cy="93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08407" y="3043618"/>
            <a:ext cx="647700" cy="648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8"/>
          <p:cNvSpPr txBox="1">
            <a:spLocks noChangeArrowheads="1"/>
          </p:cNvSpPr>
          <p:nvPr/>
        </p:nvSpPr>
        <p:spPr bwMode="auto">
          <a:xfrm>
            <a:off x="715489" y="707527"/>
            <a:ext cx="3928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charset="0"/>
                <a:ea typeface="ＭＳ Ｐゴシック" charset="-128"/>
              </a:defRPr>
            </a:lvl1pPr>
            <a:lvl2pPr marL="742950" indent="-285750">
              <a:defRPr sz="1600">
                <a:solidFill>
                  <a:schemeClr val="tx1"/>
                </a:solidFill>
                <a:latin typeface="Arial" charset="0"/>
                <a:ea typeface="ＭＳ Ｐゴシック" charset="-128"/>
              </a:defRPr>
            </a:lvl2pPr>
            <a:lvl3pPr marL="1143000" indent="-228600">
              <a:defRPr sz="1600">
                <a:solidFill>
                  <a:schemeClr val="tx1"/>
                </a:solidFill>
                <a:latin typeface="Arial" charset="0"/>
                <a:ea typeface="ＭＳ Ｐゴシック" charset="-128"/>
              </a:defRPr>
            </a:lvl3pPr>
            <a:lvl4pPr marL="1600200" indent="-228600">
              <a:defRPr sz="1600">
                <a:solidFill>
                  <a:schemeClr val="tx1"/>
                </a:solidFill>
                <a:latin typeface="Arial" charset="0"/>
                <a:ea typeface="ＭＳ Ｐゴシック" charset="-128"/>
              </a:defRPr>
            </a:lvl4pPr>
            <a:lvl5pPr marL="2057400" indent="-228600">
              <a:defRPr sz="1600">
                <a:solidFill>
                  <a:schemeClr val="tx1"/>
                </a:solidFill>
                <a:latin typeface="Arial" charset="0"/>
                <a:ea typeface="ＭＳ Ｐゴシック" charset="-128"/>
              </a:defRPr>
            </a:lvl5pPr>
            <a:lvl6pPr marL="2514600" indent="-228600" eaLnBrk="0" fontAlgn="base" hangingPunct="0">
              <a:spcBef>
                <a:spcPct val="0"/>
              </a:spcBef>
              <a:spcAft>
                <a:spcPct val="0"/>
              </a:spcAft>
              <a:defRPr sz="1600">
                <a:solidFill>
                  <a:schemeClr val="tx1"/>
                </a:solidFill>
                <a:latin typeface="Arial" charset="0"/>
                <a:ea typeface="ＭＳ Ｐゴシック" charset="-128"/>
              </a:defRPr>
            </a:lvl6pPr>
            <a:lvl7pPr marL="2971800" indent="-228600" eaLnBrk="0" fontAlgn="base" hangingPunct="0">
              <a:spcBef>
                <a:spcPct val="0"/>
              </a:spcBef>
              <a:spcAft>
                <a:spcPct val="0"/>
              </a:spcAft>
              <a:defRPr sz="1600">
                <a:solidFill>
                  <a:schemeClr val="tx1"/>
                </a:solidFill>
                <a:latin typeface="Arial" charset="0"/>
                <a:ea typeface="ＭＳ Ｐゴシック" charset="-128"/>
              </a:defRPr>
            </a:lvl7pPr>
            <a:lvl8pPr marL="3429000" indent="-228600" eaLnBrk="0" fontAlgn="base" hangingPunct="0">
              <a:spcBef>
                <a:spcPct val="0"/>
              </a:spcBef>
              <a:spcAft>
                <a:spcPct val="0"/>
              </a:spcAft>
              <a:defRPr sz="1600">
                <a:solidFill>
                  <a:schemeClr val="tx1"/>
                </a:solidFill>
                <a:latin typeface="Arial" charset="0"/>
                <a:ea typeface="ＭＳ Ｐゴシック" charset="-128"/>
              </a:defRPr>
            </a:lvl8pPr>
            <a:lvl9pPr marL="3886200" indent="-228600" eaLnBrk="0" fontAlgn="base" hangingPunct="0">
              <a:spcBef>
                <a:spcPct val="0"/>
              </a:spcBef>
              <a:spcAft>
                <a:spcPct val="0"/>
              </a:spcAft>
              <a:defRPr sz="1600">
                <a:solidFill>
                  <a:schemeClr val="tx1"/>
                </a:solidFill>
                <a:latin typeface="Arial" charset="0"/>
                <a:ea typeface="ＭＳ Ｐゴシック" charset="-128"/>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x-none" sz="1800" b="0" i="0" u="none" strike="noStrike" kern="1200" cap="none" spc="0" normalizeH="0" baseline="0" noProof="0" dirty="0">
                <a:ln>
                  <a:noFill/>
                </a:ln>
                <a:solidFill>
                  <a:srgbClr val="002060"/>
                </a:solidFill>
                <a:effectLst/>
                <a:uLnTx/>
                <a:uFillTx/>
                <a:latin typeface="Arial"/>
                <a:ea typeface="ＭＳ Ｐゴシック" charset="-128"/>
                <a:cs typeface="+mn-cs"/>
              </a:rPr>
              <a:t>How does it work?</a:t>
            </a:r>
            <a:endParaRPr kumimoji="0" lang="en-US" altLang="x-none" sz="1200" b="0" i="0" u="none" strike="noStrike" kern="1200" cap="none" spc="0" normalizeH="0" baseline="0" noProof="0" dirty="0">
              <a:ln>
                <a:noFill/>
              </a:ln>
              <a:solidFill>
                <a:srgbClr val="002060"/>
              </a:solidFill>
              <a:effectLst/>
              <a:uLnTx/>
              <a:uFillTx/>
              <a:latin typeface="Arial"/>
              <a:ea typeface="ＭＳ Ｐゴシック" charset="-128"/>
              <a:cs typeface="+mn-cs"/>
            </a:endParaRPr>
          </a:p>
        </p:txBody>
      </p:sp>
    </p:spTree>
    <p:extLst>
      <p:ext uri="{BB962C8B-B14F-4D97-AF65-F5344CB8AC3E}">
        <p14:creationId xmlns:p14="http://schemas.microsoft.com/office/powerpoint/2010/main" val="126444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0251B-EE82-4509-A746-00B027E00333}"/>
              </a:ext>
            </a:extLst>
          </p:cNvPr>
          <p:cNvSpPr>
            <a:spLocks noGrp="1"/>
          </p:cNvSpPr>
          <p:nvPr>
            <p:ph type="title"/>
          </p:nvPr>
        </p:nvSpPr>
        <p:spPr/>
        <p:txBody>
          <a:bodyPr/>
          <a:lstStyle/>
          <a:p>
            <a:r>
              <a:rPr lang="en-US" dirty="0"/>
              <a:t>What is Watson Studio?</a:t>
            </a:r>
          </a:p>
        </p:txBody>
      </p:sp>
      <p:sp>
        <p:nvSpPr>
          <p:cNvPr id="5" name="Content Placeholder 4">
            <a:extLst>
              <a:ext uri="{FF2B5EF4-FFF2-40B4-BE49-F238E27FC236}">
                <a16:creationId xmlns:a16="http://schemas.microsoft.com/office/drawing/2014/main" id="{6127BC31-3D1E-455F-A5E9-D80A7BC6EB58}"/>
              </a:ext>
            </a:extLst>
          </p:cNvPr>
          <p:cNvSpPr>
            <a:spLocks noGrp="1"/>
          </p:cNvSpPr>
          <p:nvPr>
            <p:ph idx="1"/>
          </p:nvPr>
        </p:nvSpPr>
        <p:spPr/>
        <p:txBody>
          <a:bodyPr/>
          <a:lstStyle/>
          <a:p>
            <a:r>
              <a:rPr lang="en-US" dirty="0"/>
              <a:t>Watson Studio provides a IBM Cloud-based environment for Data Science</a:t>
            </a:r>
          </a:p>
          <a:p>
            <a:pPr lvl="1"/>
            <a:r>
              <a:rPr lang="en-US" dirty="0"/>
              <a:t>Federates Data Science Analysis resources under a single workbench</a:t>
            </a:r>
          </a:p>
          <a:p>
            <a:pPr lvl="2"/>
            <a:r>
              <a:rPr lang="en-US" dirty="0"/>
              <a:t>Compute resources</a:t>
            </a:r>
          </a:p>
          <a:p>
            <a:pPr lvl="3"/>
            <a:r>
              <a:rPr lang="en-US" dirty="0"/>
              <a:t>Runtime environments for notebooks</a:t>
            </a:r>
          </a:p>
          <a:p>
            <a:pPr lvl="3"/>
            <a:r>
              <a:rPr lang="en-US" dirty="0"/>
              <a:t>Spark Service integration</a:t>
            </a:r>
          </a:p>
          <a:p>
            <a:pPr lvl="2"/>
            <a:r>
              <a:rPr lang="en-US" dirty="0"/>
              <a:t>Storage resources</a:t>
            </a:r>
          </a:p>
          <a:p>
            <a:pPr lvl="3"/>
            <a:r>
              <a:rPr lang="en-US" dirty="0"/>
              <a:t>Cloud Object Storage</a:t>
            </a:r>
          </a:p>
          <a:p>
            <a:pPr lvl="2"/>
            <a:r>
              <a:rPr lang="en-US" dirty="0"/>
              <a:t>Machine Learning</a:t>
            </a:r>
          </a:p>
          <a:p>
            <a:pPr lvl="1"/>
            <a:r>
              <a:rPr lang="en-US" dirty="0"/>
              <a:t>Collaborative Tooling for Data Exploration, Analysis and Machine Learning</a:t>
            </a:r>
          </a:p>
          <a:p>
            <a:pPr lvl="2"/>
            <a:r>
              <a:rPr lang="en-US" dirty="0"/>
              <a:t>Programming environments: </a:t>
            </a:r>
            <a:r>
              <a:rPr lang="en-US" dirty="0" err="1"/>
              <a:t>Jupyter</a:t>
            </a:r>
            <a:r>
              <a:rPr lang="en-US" dirty="0"/>
              <a:t> and R Studio</a:t>
            </a:r>
          </a:p>
          <a:p>
            <a:pPr lvl="2"/>
            <a:r>
              <a:rPr lang="en-US" dirty="0"/>
              <a:t>Interactive UI-driven tools</a:t>
            </a:r>
          </a:p>
          <a:p>
            <a:pPr lvl="3"/>
            <a:r>
              <a:rPr lang="en-US" dirty="0"/>
              <a:t>Data Refinery</a:t>
            </a:r>
          </a:p>
          <a:p>
            <a:pPr lvl="3"/>
            <a:r>
              <a:rPr lang="en-US" dirty="0"/>
              <a:t>Flow Modeler</a:t>
            </a:r>
          </a:p>
          <a:p>
            <a:pPr lvl="1"/>
            <a:r>
              <a:rPr lang="en-US" dirty="0"/>
              <a:t>Runtime and Deployment</a:t>
            </a:r>
          </a:p>
          <a:p>
            <a:pPr lvl="2"/>
            <a:endParaRPr lang="en-US" dirty="0"/>
          </a:p>
          <a:p>
            <a:pPr lvl="1"/>
            <a:endParaRPr lang="en-US" dirty="0"/>
          </a:p>
        </p:txBody>
      </p:sp>
      <p:sp>
        <p:nvSpPr>
          <p:cNvPr id="2" name="Slide Number Placeholder 1">
            <a:extLst>
              <a:ext uri="{FF2B5EF4-FFF2-40B4-BE49-F238E27FC236}">
                <a16:creationId xmlns:a16="http://schemas.microsoft.com/office/drawing/2014/main" id="{47FF108E-0EAE-42ED-A48D-9D945314028C}"/>
              </a:ext>
            </a:extLst>
          </p:cNvPr>
          <p:cNvSpPr>
            <a:spLocks noGrp="1"/>
          </p:cNvSpPr>
          <p:nvPr>
            <p:ph type="sldNum" sz="quarter" idx="4294967295"/>
          </p:nvPr>
        </p:nvSpPr>
        <p:spPr>
          <a:xfrm>
            <a:off x="8660607" y="4845844"/>
            <a:ext cx="483394" cy="217885"/>
          </a:xfrm>
          <a:prstGeom prst="rect">
            <a:avLst/>
          </a:prstGeom>
        </p:spPr>
        <p:txBody>
          <a:bodyPr/>
          <a:lstStyle/>
          <a:p>
            <a:fld id="{9B6B7A19-9BD6-654B-9E7A-5FCB6FF99B9F}" type="slidenum">
              <a:rPr lang="en-US" smtClean="0"/>
              <a:pPr/>
              <a:t>11</a:t>
            </a:fld>
            <a:endParaRPr lang="en-US" dirty="0"/>
          </a:p>
        </p:txBody>
      </p:sp>
      <p:pic>
        <p:nvPicPr>
          <p:cNvPr id="6" name="Picture 9">
            <a:extLst>
              <a:ext uri="{FF2B5EF4-FFF2-40B4-BE49-F238E27FC236}">
                <a16:creationId xmlns:a16="http://schemas.microsoft.com/office/drawing/2014/main" id="{03C53D2B-5B3A-44F0-98F1-541B0C14EA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9222" y="2264218"/>
            <a:ext cx="398813" cy="34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4593B427-2F3B-4C4E-A77F-B1DE633CF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4581" y="1554533"/>
            <a:ext cx="463099" cy="284777"/>
          </a:xfrm>
          <a:prstGeom prst="rect">
            <a:avLst/>
          </a:prstGeom>
        </p:spPr>
      </p:pic>
      <p:pic>
        <p:nvPicPr>
          <p:cNvPr id="9" name="Picture 8">
            <a:extLst>
              <a:ext uri="{FF2B5EF4-FFF2-40B4-BE49-F238E27FC236}">
                <a16:creationId xmlns:a16="http://schemas.microsoft.com/office/drawing/2014/main" id="{F38528A8-674C-4F07-A0FC-2F69864C4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3406" y="3203587"/>
            <a:ext cx="335461" cy="366608"/>
          </a:xfrm>
          <a:prstGeom prst="rect">
            <a:avLst/>
          </a:prstGeom>
        </p:spPr>
      </p:pic>
      <p:pic>
        <p:nvPicPr>
          <p:cNvPr id="10" name="Picture 9">
            <a:extLst>
              <a:ext uri="{FF2B5EF4-FFF2-40B4-BE49-F238E27FC236}">
                <a16:creationId xmlns:a16="http://schemas.microsoft.com/office/drawing/2014/main" id="{7A0FB825-ABFB-4ED3-ACB2-91A9A88C8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965" y="3203587"/>
            <a:ext cx="444887" cy="369356"/>
          </a:xfrm>
          <a:prstGeom prst="rect">
            <a:avLst/>
          </a:prstGeom>
        </p:spPr>
      </p:pic>
      <p:pic>
        <p:nvPicPr>
          <p:cNvPr id="11" name="Picture 10">
            <a:extLst>
              <a:ext uri="{FF2B5EF4-FFF2-40B4-BE49-F238E27FC236}">
                <a16:creationId xmlns:a16="http://schemas.microsoft.com/office/drawing/2014/main" id="{8F13709F-9678-4A6E-A270-EE9399889E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2887" y="2676493"/>
            <a:ext cx="252527" cy="319237"/>
          </a:xfrm>
          <a:prstGeom prst="rect">
            <a:avLst/>
          </a:prstGeom>
        </p:spPr>
      </p:pic>
    </p:spTree>
    <p:extLst>
      <p:ext uri="{BB962C8B-B14F-4D97-AF65-F5344CB8AC3E}">
        <p14:creationId xmlns:p14="http://schemas.microsoft.com/office/powerpoint/2010/main" val="7017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F28004-31B6-4B89-820A-010E50AAEA47}"/>
              </a:ext>
            </a:extLst>
          </p:cNvPr>
          <p:cNvPicPr>
            <a:picLocks noGrp="1" noChangeAspect="1"/>
          </p:cNvPicPr>
          <p:nvPr>
            <p:ph idx="1"/>
          </p:nvPr>
        </p:nvPicPr>
        <p:blipFill rotWithShape="1">
          <a:blip r:embed="rId2"/>
          <a:srcRect l="23967" t="4031" r="196" b="3338"/>
          <a:stretch/>
        </p:blipFill>
        <p:spPr>
          <a:xfrm>
            <a:off x="989511" y="555171"/>
            <a:ext cx="6309360" cy="4023360"/>
          </a:xfrm>
          <a:prstGeom prst="rect">
            <a:avLst/>
          </a:prstGeom>
        </p:spPr>
      </p:pic>
      <p:sp>
        <p:nvSpPr>
          <p:cNvPr id="2" name="Title 1">
            <a:extLst>
              <a:ext uri="{FF2B5EF4-FFF2-40B4-BE49-F238E27FC236}">
                <a16:creationId xmlns:a16="http://schemas.microsoft.com/office/drawing/2014/main" id="{691223A2-D55D-4B82-81DA-A538E42625E0}"/>
              </a:ext>
            </a:extLst>
          </p:cNvPr>
          <p:cNvSpPr>
            <a:spLocks noGrp="1"/>
          </p:cNvSpPr>
          <p:nvPr>
            <p:ph type="title"/>
          </p:nvPr>
        </p:nvSpPr>
        <p:spPr>
          <a:xfrm>
            <a:off x="335450" y="58800"/>
            <a:ext cx="7050740" cy="676196"/>
          </a:xfrm>
        </p:spPr>
        <p:txBody>
          <a:bodyPr/>
          <a:lstStyle/>
          <a:p>
            <a:r>
              <a:rPr lang="en-US" dirty="0"/>
              <a:t>Watson Studio end-to-end flow</a:t>
            </a:r>
            <a:endParaRPr lang="en-GB" dirty="0"/>
          </a:p>
        </p:txBody>
      </p:sp>
      <p:sp>
        <p:nvSpPr>
          <p:cNvPr id="3" name="Rectangle 2">
            <a:extLst>
              <a:ext uri="{FF2B5EF4-FFF2-40B4-BE49-F238E27FC236}">
                <a16:creationId xmlns:a16="http://schemas.microsoft.com/office/drawing/2014/main" id="{0F8CE8AC-71EF-449D-83AA-22E8A65D7A66}"/>
              </a:ext>
            </a:extLst>
          </p:cNvPr>
          <p:cNvSpPr/>
          <p:nvPr/>
        </p:nvSpPr>
        <p:spPr>
          <a:xfrm>
            <a:off x="1404398" y="1831286"/>
            <a:ext cx="2136501" cy="276732"/>
          </a:xfrm>
          <a:prstGeom prst="rect">
            <a:avLst/>
          </a:prstGeom>
          <a:solidFill>
            <a:srgbClr val="FFFAE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accent1"/>
                </a:solidFill>
              </a:rPr>
              <a:t>Watson Studio</a:t>
            </a:r>
          </a:p>
        </p:txBody>
      </p:sp>
      <p:pic>
        <p:nvPicPr>
          <p:cNvPr id="7" name="Picture 9">
            <a:extLst>
              <a:ext uri="{FF2B5EF4-FFF2-40B4-BE49-F238E27FC236}">
                <a16:creationId xmlns:a16="http://schemas.microsoft.com/office/drawing/2014/main" id="{0ED6221A-00FD-44BB-8C40-F61194BA5B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1849" y="3701676"/>
            <a:ext cx="503276" cy="43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105E848-2A48-4DB2-87A8-03F0F3D79A52}"/>
              </a:ext>
            </a:extLst>
          </p:cNvPr>
          <p:cNvSpPr/>
          <p:nvPr/>
        </p:nvSpPr>
        <p:spPr>
          <a:xfrm>
            <a:off x="5190948" y="1882062"/>
            <a:ext cx="675908" cy="147579"/>
          </a:xfrm>
          <a:prstGeom prst="rect">
            <a:avLst/>
          </a:prstGeom>
          <a:solidFill>
            <a:srgbClr val="FFFAE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F71FD21F-D697-4E03-8CAD-24ABC2CC32C5}"/>
              </a:ext>
            </a:extLst>
          </p:cNvPr>
          <p:cNvSpPr/>
          <p:nvPr/>
        </p:nvSpPr>
        <p:spPr>
          <a:xfrm>
            <a:off x="1361848" y="2126485"/>
            <a:ext cx="546962" cy="425670"/>
          </a:xfrm>
          <a:prstGeom prst="rect">
            <a:avLst/>
          </a:prstGeom>
          <a:solidFill>
            <a:srgbClr val="FFFAE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Arrow Connector 13">
            <a:extLst>
              <a:ext uri="{FF2B5EF4-FFF2-40B4-BE49-F238E27FC236}">
                <a16:creationId xmlns:a16="http://schemas.microsoft.com/office/drawing/2014/main" id="{A0D5D106-1A05-4798-B67B-FD5849F05C2E}"/>
              </a:ext>
            </a:extLst>
          </p:cNvPr>
          <p:cNvCxnSpPr>
            <a:cxnSpLocks/>
          </p:cNvCxnSpPr>
          <p:nvPr/>
        </p:nvCxnSpPr>
        <p:spPr>
          <a:xfrm>
            <a:off x="3731079" y="2780755"/>
            <a:ext cx="287190" cy="0"/>
          </a:xfrm>
          <a:prstGeom prst="straightConnector1">
            <a:avLst/>
          </a:prstGeom>
          <a:ln w="12700">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15" name="Arrow: Left-Right 14">
            <a:extLst>
              <a:ext uri="{FF2B5EF4-FFF2-40B4-BE49-F238E27FC236}">
                <a16:creationId xmlns:a16="http://schemas.microsoft.com/office/drawing/2014/main" id="{F5F5707C-7F37-44D4-A911-1A3730766933}"/>
              </a:ext>
            </a:extLst>
          </p:cNvPr>
          <p:cNvSpPr/>
          <p:nvPr/>
        </p:nvSpPr>
        <p:spPr>
          <a:xfrm>
            <a:off x="1517117" y="2387333"/>
            <a:ext cx="2104604" cy="204427"/>
          </a:xfrm>
          <a:prstGeom prst="leftRightArrow">
            <a:avLst>
              <a:gd name="adj1" fmla="val 66158"/>
              <a:gd name="adj2" fmla="val 39273"/>
            </a:avLst>
          </a:prstGeom>
          <a:solidFill>
            <a:srgbClr val="95E7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2"/>
                </a:solidFill>
              </a:rPr>
              <a:t>Feature Engineering</a:t>
            </a:r>
          </a:p>
        </p:txBody>
      </p:sp>
      <p:pic>
        <p:nvPicPr>
          <p:cNvPr id="16" name="Picture 15">
            <a:extLst>
              <a:ext uri="{FF2B5EF4-FFF2-40B4-BE49-F238E27FC236}">
                <a16:creationId xmlns:a16="http://schemas.microsoft.com/office/drawing/2014/main" id="{916D1502-1BB7-48CC-8D94-5A3B3308E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0297" y="2934903"/>
            <a:ext cx="335461" cy="366608"/>
          </a:xfrm>
          <a:prstGeom prst="rect">
            <a:avLst/>
          </a:prstGeom>
        </p:spPr>
      </p:pic>
      <p:pic>
        <p:nvPicPr>
          <p:cNvPr id="17" name="Picture 16">
            <a:extLst>
              <a:ext uri="{FF2B5EF4-FFF2-40B4-BE49-F238E27FC236}">
                <a16:creationId xmlns:a16="http://schemas.microsoft.com/office/drawing/2014/main" id="{A2668947-484C-430D-8D14-4A6CDD323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720" y="2934903"/>
            <a:ext cx="444887" cy="369356"/>
          </a:xfrm>
          <a:prstGeom prst="rect">
            <a:avLst/>
          </a:prstGeom>
        </p:spPr>
      </p:pic>
      <p:sp>
        <p:nvSpPr>
          <p:cNvPr id="18" name="Arrow: Left-Right 17">
            <a:extLst>
              <a:ext uri="{FF2B5EF4-FFF2-40B4-BE49-F238E27FC236}">
                <a16:creationId xmlns:a16="http://schemas.microsoft.com/office/drawing/2014/main" id="{EBFB2B2A-6AF9-4686-B2C4-6327EBCB3933}"/>
              </a:ext>
            </a:extLst>
          </p:cNvPr>
          <p:cNvSpPr/>
          <p:nvPr/>
        </p:nvSpPr>
        <p:spPr>
          <a:xfrm>
            <a:off x="3244897" y="2010032"/>
            <a:ext cx="1868291" cy="214440"/>
          </a:xfrm>
          <a:prstGeom prst="leftRightArrow">
            <a:avLst>
              <a:gd name="adj1" fmla="val 66158"/>
              <a:gd name="adj2" fmla="val 39273"/>
            </a:avLst>
          </a:prstGeom>
          <a:solidFill>
            <a:schemeClr val="tx2">
              <a:lumMod val="25000"/>
              <a:lumOff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2"/>
                </a:solidFill>
              </a:rPr>
              <a:t>Data Exploration</a:t>
            </a:r>
          </a:p>
        </p:txBody>
      </p:sp>
      <p:sp>
        <p:nvSpPr>
          <p:cNvPr id="19" name="Rectangle 18">
            <a:extLst>
              <a:ext uri="{FF2B5EF4-FFF2-40B4-BE49-F238E27FC236}">
                <a16:creationId xmlns:a16="http://schemas.microsoft.com/office/drawing/2014/main" id="{9202861C-AB45-421E-AD1E-4169F360CD71}"/>
              </a:ext>
            </a:extLst>
          </p:cNvPr>
          <p:cNvSpPr/>
          <p:nvPr/>
        </p:nvSpPr>
        <p:spPr>
          <a:xfrm>
            <a:off x="911999" y="3483794"/>
            <a:ext cx="1337982" cy="10984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84591A25-1A7D-44EA-980F-7276FB4C3777}"/>
              </a:ext>
            </a:extLst>
          </p:cNvPr>
          <p:cNvSpPr/>
          <p:nvPr/>
        </p:nvSpPr>
        <p:spPr>
          <a:xfrm>
            <a:off x="5381398" y="2934903"/>
            <a:ext cx="579971" cy="366608"/>
          </a:xfrm>
          <a:prstGeom prst="rect">
            <a:avLst/>
          </a:prstGeom>
          <a:solidFill>
            <a:srgbClr val="FFFAE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extLst>
              <a:ext uri="{FF2B5EF4-FFF2-40B4-BE49-F238E27FC236}">
                <a16:creationId xmlns:a16="http://schemas.microsoft.com/office/drawing/2014/main" id="{5082EB90-200B-4821-B241-744FFDBC9F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5971" y="2624609"/>
            <a:ext cx="463099" cy="284777"/>
          </a:xfrm>
          <a:prstGeom prst="rect">
            <a:avLst/>
          </a:prstGeom>
        </p:spPr>
      </p:pic>
      <p:pic>
        <p:nvPicPr>
          <p:cNvPr id="20" name="Picture 19">
            <a:extLst>
              <a:ext uri="{FF2B5EF4-FFF2-40B4-BE49-F238E27FC236}">
                <a16:creationId xmlns:a16="http://schemas.microsoft.com/office/drawing/2014/main" id="{80805BC4-857E-4839-8858-BE537F304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6823" y="2939815"/>
            <a:ext cx="352247" cy="387213"/>
          </a:xfrm>
          <a:prstGeom prst="rect">
            <a:avLst/>
          </a:prstGeom>
        </p:spPr>
      </p:pic>
      <p:sp>
        <p:nvSpPr>
          <p:cNvPr id="23" name="Arrow: Left-Right 22">
            <a:extLst>
              <a:ext uri="{FF2B5EF4-FFF2-40B4-BE49-F238E27FC236}">
                <a16:creationId xmlns:a16="http://schemas.microsoft.com/office/drawing/2014/main" id="{133086DD-6AF5-49C3-A971-E914BB8EE602}"/>
              </a:ext>
            </a:extLst>
          </p:cNvPr>
          <p:cNvSpPr/>
          <p:nvPr/>
        </p:nvSpPr>
        <p:spPr>
          <a:xfrm rot="16200000">
            <a:off x="5178773" y="2544405"/>
            <a:ext cx="2336395" cy="160406"/>
          </a:xfrm>
          <a:prstGeom prst="leftRightArrow">
            <a:avLst>
              <a:gd name="adj1" fmla="val 66158"/>
              <a:gd name="adj2" fmla="val 39273"/>
            </a:avLst>
          </a:prstGeom>
          <a:solidFill>
            <a:schemeClr val="tx2">
              <a:lumMod val="25000"/>
              <a:lumOff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2"/>
                </a:solidFill>
              </a:rPr>
              <a:t>Production</a:t>
            </a:r>
          </a:p>
        </p:txBody>
      </p:sp>
      <p:pic>
        <p:nvPicPr>
          <p:cNvPr id="24" name="Picture 23">
            <a:extLst>
              <a:ext uri="{FF2B5EF4-FFF2-40B4-BE49-F238E27FC236}">
                <a16:creationId xmlns:a16="http://schemas.microsoft.com/office/drawing/2014/main" id="{271FD102-A8D4-4729-AEC6-47B2891925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56415" y="2965487"/>
            <a:ext cx="463099" cy="284777"/>
          </a:xfrm>
          <a:prstGeom prst="rect">
            <a:avLst/>
          </a:prstGeom>
        </p:spPr>
      </p:pic>
      <p:cxnSp>
        <p:nvCxnSpPr>
          <p:cNvPr id="27" name="Straight Arrow Connector 26">
            <a:extLst>
              <a:ext uri="{FF2B5EF4-FFF2-40B4-BE49-F238E27FC236}">
                <a16:creationId xmlns:a16="http://schemas.microsoft.com/office/drawing/2014/main" id="{BD8C61DC-CDA0-451F-BB99-D9FA5B6456ED}"/>
              </a:ext>
            </a:extLst>
          </p:cNvPr>
          <p:cNvCxnSpPr>
            <a:cxnSpLocks/>
          </p:cNvCxnSpPr>
          <p:nvPr/>
        </p:nvCxnSpPr>
        <p:spPr>
          <a:xfrm flipH="1" flipV="1">
            <a:off x="2601032" y="2909386"/>
            <a:ext cx="103276" cy="873048"/>
          </a:xfrm>
          <a:prstGeom prst="straightConnector1">
            <a:avLst/>
          </a:prstGeom>
          <a:ln w="12700">
            <a:solidFill>
              <a:schemeClr val="tx2"/>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C7A42E8-3C85-438F-ADCD-183DB33CF5CC}"/>
              </a:ext>
            </a:extLst>
          </p:cNvPr>
          <p:cNvCxnSpPr>
            <a:cxnSpLocks/>
          </p:cNvCxnSpPr>
          <p:nvPr/>
        </p:nvCxnSpPr>
        <p:spPr>
          <a:xfrm flipV="1">
            <a:off x="2881095" y="2909386"/>
            <a:ext cx="264592" cy="873048"/>
          </a:xfrm>
          <a:prstGeom prst="straightConnector1">
            <a:avLst/>
          </a:prstGeom>
          <a:ln w="12700">
            <a:solidFill>
              <a:schemeClr val="tx2"/>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38" name="Connector: Elbow 37">
            <a:extLst>
              <a:ext uri="{FF2B5EF4-FFF2-40B4-BE49-F238E27FC236}">
                <a16:creationId xmlns:a16="http://schemas.microsoft.com/office/drawing/2014/main" id="{AAE8A603-7B45-4A77-8C02-CCB433C8321C}"/>
              </a:ext>
            </a:extLst>
          </p:cNvPr>
          <p:cNvCxnSpPr>
            <a:cxnSpLocks/>
            <a:endCxn id="20" idx="2"/>
          </p:cNvCxnSpPr>
          <p:nvPr/>
        </p:nvCxnSpPr>
        <p:spPr>
          <a:xfrm rot="16200000" flipV="1">
            <a:off x="5566471" y="3373504"/>
            <a:ext cx="813286" cy="720333"/>
          </a:xfrm>
          <a:prstGeom prst="bentConnector3">
            <a:avLst>
              <a:gd name="adj1" fmla="val 397"/>
            </a:avLst>
          </a:prstGeom>
          <a:ln w="12700">
            <a:solidFill>
              <a:srgbClr val="004255"/>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2" name="Arrow: Left-Right 21">
            <a:extLst>
              <a:ext uri="{FF2B5EF4-FFF2-40B4-BE49-F238E27FC236}">
                <a16:creationId xmlns:a16="http://schemas.microsoft.com/office/drawing/2014/main" id="{59A06970-E31D-4491-887E-8FB9DDE78A56}"/>
              </a:ext>
            </a:extLst>
          </p:cNvPr>
          <p:cNvSpPr/>
          <p:nvPr/>
        </p:nvSpPr>
        <p:spPr>
          <a:xfrm>
            <a:off x="4870172" y="3439470"/>
            <a:ext cx="1313999" cy="204206"/>
          </a:xfrm>
          <a:prstGeom prst="leftRightArrow">
            <a:avLst>
              <a:gd name="adj1" fmla="val 66158"/>
              <a:gd name="adj2" fmla="val 39273"/>
            </a:avLst>
          </a:prstGeom>
          <a:solidFill>
            <a:schemeClr val="tx2">
              <a:lumMod val="25000"/>
              <a:lumOff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2"/>
                </a:solidFill>
              </a:rPr>
              <a:t>Machine Learning</a:t>
            </a:r>
          </a:p>
        </p:txBody>
      </p:sp>
      <p:sp>
        <p:nvSpPr>
          <p:cNvPr id="42" name="TextBox 41">
            <a:extLst>
              <a:ext uri="{FF2B5EF4-FFF2-40B4-BE49-F238E27FC236}">
                <a16:creationId xmlns:a16="http://schemas.microsoft.com/office/drawing/2014/main" id="{77CFCF0A-AE9A-417B-8A43-FEEEFCDE1F62}"/>
              </a:ext>
            </a:extLst>
          </p:cNvPr>
          <p:cNvSpPr txBox="1"/>
          <p:nvPr/>
        </p:nvSpPr>
        <p:spPr>
          <a:xfrm rot="16200000">
            <a:off x="6679556" y="3055061"/>
            <a:ext cx="696024" cy="276999"/>
          </a:xfrm>
          <a:prstGeom prst="rect">
            <a:avLst/>
          </a:prstGeom>
          <a:noFill/>
        </p:spPr>
        <p:txBody>
          <a:bodyPr wrap="none" rtlCol="0">
            <a:spAutoFit/>
          </a:bodyPr>
          <a:lstStyle/>
          <a:p>
            <a:r>
              <a:rPr lang="en-US" sz="1200" dirty="0"/>
              <a:t>Monitor</a:t>
            </a:r>
          </a:p>
        </p:txBody>
      </p:sp>
      <p:pic>
        <p:nvPicPr>
          <p:cNvPr id="43" name="Picture 2" descr="ATA BACKUP Free Icon">
            <a:extLst>
              <a:ext uri="{FF2B5EF4-FFF2-40B4-BE49-F238E27FC236}">
                <a16:creationId xmlns:a16="http://schemas.microsoft.com/office/drawing/2014/main" id="{3DB26D73-4ABE-418A-9C91-BE30156F5CCC}"/>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31790" y="3540573"/>
            <a:ext cx="596980" cy="44676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nspect Icon Buy This For $ 048">
            <a:extLst>
              <a:ext uri="{FF2B5EF4-FFF2-40B4-BE49-F238E27FC236}">
                <a16:creationId xmlns:a16="http://schemas.microsoft.com/office/drawing/2014/main" id="{3B19D7E7-4B46-40BF-A2AC-12F271A43C5B}"/>
              </a:ext>
            </a:extLst>
          </p:cNvPr>
          <p:cNvPicPr>
            <a:picLocks noChangeAspect="1" noChangeArrowheads="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32994" y="4191557"/>
            <a:ext cx="323165" cy="32316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E78C9CA-C795-4FDC-A9C8-2821E214D673}"/>
              </a:ext>
            </a:extLst>
          </p:cNvPr>
          <p:cNvSpPr txBox="1"/>
          <p:nvPr/>
        </p:nvSpPr>
        <p:spPr>
          <a:xfrm>
            <a:off x="5582622" y="3863315"/>
            <a:ext cx="780983" cy="276999"/>
          </a:xfrm>
          <a:prstGeom prst="rect">
            <a:avLst/>
          </a:prstGeom>
          <a:noFill/>
        </p:spPr>
        <p:txBody>
          <a:bodyPr wrap="none" rtlCol="0">
            <a:spAutoFit/>
          </a:bodyPr>
          <a:lstStyle/>
          <a:p>
            <a:r>
              <a:rPr lang="en-US" sz="1200" dirty="0"/>
              <a:t>Evaluate</a:t>
            </a:r>
          </a:p>
        </p:txBody>
      </p:sp>
      <p:pic>
        <p:nvPicPr>
          <p:cNvPr id="47" name="Picture 46">
            <a:extLst>
              <a:ext uri="{FF2B5EF4-FFF2-40B4-BE49-F238E27FC236}">
                <a16:creationId xmlns:a16="http://schemas.microsoft.com/office/drawing/2014/main" id="{6932F28E-4017-4056-B4FA-A551AD27BE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2879" y="3782277"/>
            <a:ext cx="429949" cy="413860"/>
          </a:xfrm>
          <a:prstGeom prst="rect">
            <a:avLst/>
          </a:prstGeom>
        </p:spPr>
      </p:pic>
    </p:spTree>
    <p:extLst>
      <p:ext uri="{BB962C8B-B14F-4D97-AF65-F5344CB8AC3E}">
        <p14:creationId xmlns:p14="http://schemas.microsoft.com/office/powerpoint/2010/main" val="174332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bwMode="gray"/>
        <p:txBody>
          <a:bodyPr anchor="ctr">
            <a:normAutofit/>
          </a:bodyPr>
          <a:lstStyle/>
          <a:p>
            <a:r>
              <a:rPr lang="en-US" sz="2100" dirty="0">
                <a:latin typeface="Arial" charset="0"/>
              </a:rPr>
              <a:t>Watson Studio Environment </a:t>
            </a:r>
            <a:r>
              <a:rPr lang="mr-IN" sz="2100" dirty="0">
                <a:latin typeface="Arial" charset="0"/>
              </a:rPr>
              <a:t>–</a:t>
            </a:r>
            <a:r>
              <a:rPr lang="en-US" sz="2100" dirty="0">
                <a:latin typeface="Arial" charset="0"/>
              </a:rPr>
              <a:t> Components</a:t>
            </a:r>
          </a:p>
        </p:txBody>
      </p:sp>
      <p:sp>
        <p:nvSpPr>
          <p:cNvPr id="62" name="TextBox 61"/>
          <p:cNvSpPr txBox="1"/>
          <p:nvPr/>
        </p:nvSpPr>
        <p:spPr>
          <a:xfrm>
            <a:off x="463603" y="994417"/>
            <a:ext cx="3206473" cy="338554"/>
          </a:xfrm>
          <a:prstGeom prst="rect">
            <a:avLst/>
          </a:prstGeom>
          <a:solidFill>
            <a:schemeClr val="accent2"/>
          </a:solid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BUILD</a:t>
            </a:r>
          </a:p>
        </p:txBody>
      </p:sp>
      <p:sp>
        <p:nvSpPr>
          <p:cNvPr id="67" name="TextBox 66"/>
          <p:cNvSpPr txBox="1"/>
          <p:nvPr/>
        </p:nvSpPr>
        <p:spPr>
          <a:xfrm>
            <a:off x="6270903" y="1541766"/>
            <a:ext cx="2580725" cy="2246769"/>
          </a:xfrm>
          <a:prstGeom prst="rect">
            <a:avLst/>
          </a:prstGeom>
          <a:noFill/>
        </p:spPr>
        <p:txBody>
          <a:bodyPr wrap="square" rtlCol="0">
            <a:spAutoFit/>
          </a:bodyPr>
          <a:lstStyle/>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endPar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rPr>
              <a:t>Monitoring &amp; Alerting</a:t>
            </a: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endPar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rPr>
              <a:t>Model retraining</a:t>
            </a: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endPar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rPr>
              <a:t>KPI Dashboards</a:t>
            </a: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endPar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rPr>
              <a:t>Model Refactoring</a:t>
            </a: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endPar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214313" marR="0" lvl="0" indent="-214313" algn="l" defTabSz="685800" rtl="0" eaLnBrk="1" fontAlgn="auto" latinLnBrk="0" hangingPunct="1">
              <a:lnSpc>
                <a:spcPct val="100000"/>
              </a:lnSpc>
              <a:spcBef>
                <a:spcPts val="0"/>
              </a:spcBef>
              <a:spcAft>
                <a:spcPts val="0"/>
              </a:spcAft>
              <a:buClrTx/>
              <a:buSzTx/>
              <a:buFont typeface="Arial" charset="0"/>
              <a:buChar char="•"/>
              <a:tabLst/>
              <a:defRPr/>
            </a:pPr>
            <a:r>
              <a:rPr kumimoji="0" lang="en-US" sz="1400" b="1" i="0" u="none" strike="noStrike" kern="1200" cap="none" spc="0" normalizeH="0" baseline="0" noProof="0" dirty="0">
                <a:ln>
                  <a:noFill/>
                </a:ln>
                <a:solidFill>
                  <a:srgbClr val="000000"/>
                </a:solidFill>
                <a:effectLst/>
                <a:uLnTx/>
                <a:uFillTx/>
                <a:latin typeface="Arial" charset="0"/>
                <a:ea typeface="Arial" charset="0"/>
                <a:cs typeface="Arial" charset="0"/>
              </a:rPr>
              <a:t>Security</a:t>
            </a:r>
          </a:p>
        </p:txBody>
      </p:sp>
      <p:sp>
        <p:nvSpPr>
          <p:cNvPr id="97" name="TextBox 96"/>
          <p:cNvSpPr txBox="1"/>
          <p:nvPr/>
        </p:nvSpPr>
        <p:spPr>
          <a:xfrm>
            <a:off x="6002299" y="994417"/>
            <a:ext cx="2913101" cy="338554"/>
          </a:xfrm>
          <a:prstGeom prst="rect">
            <a:avLst/>
          </a:prstGeom>
          <a:solidFill>
            <a:schemeClr val="accent2"/>
          </a:solid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RUNTIME</a:t>
            </a:r>
          </a:p>
        </p:txBody>
      </p:sp>
      <p:pic>
        <p:nvPicPr>
          <p:cNvPr id="73" name="Picture 7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2199" y="2342872"/>
            <a:ext cx="965235" cy="369142"/>
          </a:xfrm>
          <a:prstGeom prst="rect">
            <a:avLst/>
          </a:prstGeom>
        </p:spPr>
      </p:pic>
      <p:pic>
        <p:nvPicPr>
          <p:cNvPr id="84" name="Picture 83" descr="r_studi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351" y="1543724"/>
            <a:ext cx="516406" cy="564353"/>
          </a:xfrm>
          <a:prstGeom prst="rect">
            <a:avLst/>
          </a:prstGeom>
        </p:spPr>
      </p:pic>
      <p:pic>
        <p:nvPicPr>
          <p:cNvPr id="85" name="Picture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01" y="1543725"/>
            <a:ext cx="516405" cy="564352"/>
          </a:xfrm>
          <a:prstGeom prst="rect">
            <a:avLst/>
          </a:prstGeom>
        </p:spPr>
      </p:pic>
      <p:grpSp>
        <p:nvGrpSpPr>
          <p:cNvPr id="47" name="Group 46"/>
          <p:cNvGrpSpPr/>
          <p:nvPr/>
        </p:nvGrpSpPr>
        <p:grpSpPr>
          <a:xfrm>
            <a:off x="1707825" y="3652446"/>
            <a:ext cx="692498" cy="595293"/>
            <a:chOff x="2335111" y="2886585"/>
            <a:chExt cx="1482598" cy="1166203"/>
          </a:xfrm>
        </p:grpSpPr>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49" name="Shape 197"/>
            <p:cNvSpPr/>
            <p:nvPr/>
          </p:nvSpPr>
          <p:spPr>
            <a:xfrm>
              <a:off x="2335111" y="3781463"/>
              <a:ext cx="1482598" cy="27132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marL="0" marR="0" lvl="0" indent="0" algn="ctr" defTabSz="685800" rtl="0" eaLnBrk="1" fontAlgn="auto" latinLnBrk="0" hangingPunct="1">
                <a:lnSpc>
                  <a:spcPct val="100000"/>
                </a:lnSpc>
                <a:spcBef>
                  <a:spcPts val="0"/>
                </a:spcBef>
                <a:spcAft>
                  <a:spcPts val="0"/>
                </a:spcAft>
                <a:buClrTx/>
                <a:buSzTx/>
                <a:buFontTx/>
                <a:buNone/>
                <a:tabLst/>
                <a:defRPr sz="1800" b="0">
                  <a:solidFill>
                    <a:srgbClr val="000000"/>
                  </a:solidFill>
                </a:defRPr>
              </a:pPr>
              <a:r>
                <a:rPr kumimoji="0" lang="en-US" sz="900" b="0" i="0" u="none" strike="noStrike" kern="1200" cap="none" spc="0" normalizeH="0" baseline="0" noProof="0" dirty="0">
                  <a:ln>
                    <a:noFill/>
                  </a:ln>
                  <a:solidFill>
                    <a:srgbClr val="000000"/>
                  </a:solidFill>
                  <a:effectLst/>
                  <a:uLnTx/>
                  <a:uFillTx/>
                  <a:latin typeface="Helvetica"/>
                  <a:cs typeface="Helvetica"/>
                  <a:sym typeface="Helvetica"/>
                </a:rPr>
                <a:t>DATABASES</a:t>
              </a:r>
              <a:endParaRPr kumimoji="0" sz="900" b="0" i="0" u="none" strike="noStrike" kern="1200" cap="none" spc="0" normalizeH="0" baseline="0" noProof="0" dirty="0">
                <a:ln>
                  <a:noFill/>
                </a:ln>
                <a:solidFill>
                  <a:srgbClr val="000000"/>
                </a:solidFill>
                <a:effectLst/>
                <a:uLnTx/>
                <a:uFillTx/>
                <a:latin typeface="Helvetica"/>
                <a:cs typeface="Helvetica"/>
                <a:sym typeface="Helvetica"/>
              </a:endParaRPr>
            </a:p>
          </p:txBody>
        </p:sp>
      </p:grpSp>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688" y="3665787"/>
            <a:ext cx="431219" cy="414380"/>
          </a:xfrm>
          <a:prstGeom prst="rect">
            <a:avLst/>
          </a:prstGeom>
        </p:spPr>
      </p:pic>
      <p:sp>
        <p:nvSpPr>
          <p:cNvPr id="52" name="Shape 197"/>
          <p:cNvSpPr/>
          <p:nvPr/>
        </p:nvSpPr>
        <p:spPr>
          <a:xfrm>
            <a:off x="936027" y="4067168"/>
            <a:ext cx="564258" cy="27699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marL="0" marR="0" lvl="0" indent="0" algn="ctr" defTabSz="685800" rtl="0" eaLnBrk="1" fontAlgn="auto" latinLnBrk="0" hangingPunct="1">
              <a:lnSpc>
                <a:spcPct val="100000"/>
              </a:lnSpc>
              <a:spcBef>
                <a:spcPts val="0"/>
              </a:spcBef>
              <a:spcAft>
                <a:spcPts val="0"/>
              </a:spcAft>
              <a:buClrTx/>
              <a:buSzTx/>
              <a:buFontTx/>
              <a:buNone/>
              <a:tabLst/>
              <a:defRPr sz="1800" b="0">
                <a:solidFill>
                  <a:srgbClr val="000000"/>
                </a:solidFill>
              </a:defRPr>
            </a:pPr>
            <a:r>
              <a:rPr kumimoji="0" lang="en-US" sz="900" b="0" i="0" u="none" strike="noStrike" kern="1200" cap="none" spc="0" normalizeH="0" baseline="0" noProof="0" dirty="0">
                <a:ln>
                  <a:noFill/>
                </a:ln>
                <a:solidFill>
                  <a:srgbClr val="000000"/>
                </a:solidFill>
                <a:effectLst/>
                <a:uLnTx/>
                <a:uFillTx/>
                <a:latin typeface="Helvetica"/>
                <a:cs typeface="Helvetica"/>
                <a:sym typeface="Helvetica"/>
              </a:rPr>
              <a:t>Object</a:t>
            </a:r>
          </a:p>
          <a:p>
            <a:pPr marL="0" marR="0" lvl="0" indent="0" algn="ctr" defTabSz="685800" rtl="0" eaLnBrk="1" fontAlgn="auto" latinLnBrk="0" hangingPunct="1">
              <a:lnSpc>
                <a:spcPct val="100000"/>
              </a:lnSpc>
              <a:spcBef>
                <a:spcPts val="0"/>
              </a:spcBef>
              <a:spcAft>
                <a:spcPts val="0"/>
              </a:spcAft>
              <a:buClrTx/>
              <a:buSzTx/>
              <a:buFontTx/>
              <a:buNone/>
              <a:tabLst/>
              <a:defRPr sz="1800" b="0">
                <a:solidFill>
                  <a:srgbClr val="000000"/>
                </a:solidFill>
              </a:defRPr>
            </a:pPr>
            <a:r>
              <a:rPr kumimoji="0" lang="en-US" sz="900" b="0" i="0" u="none" strike="noStrike" kern="1200" cap="none" spc="0" normalizeH="0" baseline="0" noProof="0" dirty="0">
                <a:ln>
                  <a:noFill/>
                </a:ln>
                <a:solidFill>
                  <a:srgbClr val="000000"/>
                </a:solidFill>
                <a:effectLst/>
                <a:uLnTx/>
                <a:uFillTx/>
                <a:latin typeface="Helvetica"/>
                <a:cs typeface="Helvetica"/>
                <a:sym typeface="Helvetica"/>
              </a:rPr>
              <a:t>STORAGE</a:t>
            </a:r>
            <a:endParaRPr kumimoji="0" sz="900" b="0" i="0" u="none" strike="noStrike" kern="1200" cap="none" spc="0" normalizeH="0" baseline="0" noProof="0" dirty="0">
              <a:ln>
                <a:noFill/>
              </a:ln>
              <a:solidFill>
                <a:srgbClr val="000000"/>
              </a:solidFill>
              <a:effectLst/>
              <a:uLnTx/>
              <a:uFillTx/>
              <a:latin typeface="Helvetica"/>
              <a:cs typeface="Helvetica"/>
              <a:sym typeface="Helvetica"/>
            </a:endParaRPr>
          </a:p>
        </p:txBody>
      </p:sp>
      <p:pic>
        <p:nvPicPr>
          <p:cNvPr id="58" name="Picture 57" descr="scala.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9695" y="2262115"/>
            <a:ext cx="499880" cy="485595"/>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5796" y="2312622"/>
            <a:ext cx="444887" cy="369356"/>
          </a:xfrm>
          <a:prstGeom prst="rect">
            <a:avLst/>
          </a:prstGeom>
        </p:spPr>
      </p:pic>
      <p:pic>
        <p:nvPicPr>
          <p:cNvPr id="61" name="Picture 6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39176" y="1576610"/>
            <a:ext cx="340698" cy="430701"/>
          </a:xfrm>
          <a:prstGeom prst="rect">
            <a:avLst/>
          </a:prstGeom>
        </p:spPr>
      </p:pic>
      <p:sp>
        <p:nvSpPr>
          <p:cNvPr id="63" name="Shape 197"/>
          <p:cNvSpPr/>
          <p:nvPr/>
        </p:nvSpPr>
        <p:spPr>
          <a:xfrm>
            <a:off x="3203728" y="2035779"/>
            <a:ext cx="211369" cy="6292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marL="0" marR="0" lvl="0" indent="0" algn="ctr" defTabSz="685800" rtl="0" eaLnBrk="1" fontAlgn="auto" latinLnBrk="0" hangingPunct="1">
              <a:lnSpc>
                <a:spcPct val="100000"/>
              </a:lnSpc>
              <a:spcBef>
                <a:spcPts val="0"/>
              </a:spcBef>
              <a:spcAft>
                <a:spcPts val="0"/>
              </a:spcAft>
              <a:buClrTx/>
              <a:buSzTx/>
              <a:buFontTx/>
              <a:buNone/>
              <a:tabLst/>
              <a:defRPr sz="1800" b="0">
                <a:solidFill>
                  <a:srgbClr val="000000"/>
                </a:solidFill>
              </a:defRPr>
            </a:pPr>
            <a:r>
              <a:rPr kumimoji="0" lang="en-US" sz="338" b="0" i="0" u="none" strike="noStrike" kern="1200" cap="none" spc="0" normalizeH="0" baseline="0" noProof="0" dirty="0">
                <a:ln>
                  <a:noFill/>
                </a:ln>
                <a:solidFill>
                  <a:srgbClr val="000000"/>
                </a:solidFill>
                <a:effectLst/>
                <a:uLnTx/>
                <a:uFillTx/>
                <a:latin typeface="Helvetica"/>
                <a:cs typeface="Helvetica"/>
                <a:sym typeface="Helvetica"/>
              </a:rPr>
              <a:t>ML Wizard</a:t>
            </a:r>
            <a:endParaRPr kumimoji="0" sz="338" b="0" i="0" u="none" strike="noStrike" kern="1200" cap="none" spc="0" normalizeH="0" baseline="0" noProof="0" dirty="0">
              <a:ln>
                <a:noFill/>
              </a:ln>
              <a:solidFill>
                <a:srgbClr val="000000"/>
              </a:solidFill>
              <a:effectLst/>
              <a:uLnTx/>
              <a:uFillTx/>
              <a:latin typeface="Helvetica"/>
              <a:cs typeface="Helvetica"/>
              <a:sym typeface="Helvetica"/>
            </a:endParaRPr>
          </a:p>
        </p:txBody>
      </p:sp>
      <p:pic>
        <p:nvPicPr>
          <p:cNvPr id="80" name="Picture 79"/>
          <p:cNvPicPr>
            <a:picLocks noChangeAspect="1"/>
          </p:cNvPicPr>
          <p:nvPr/>
        </p:nvPicPr>
        <p:blipFill>
          <a:blip r:embed="rId11"/>
          <a:stretch>
            <a:fillRect/>
          </a:stretch>
        </p:blipFill>
        <p:spPr>
          <a:xfrm>
            <a:off x="1942436" y="1619952"/>
            <a:ext cx="372029" cy="406696"/>
          </a:xfrm>
          <a:prstGeom prst="rect">
            <a:avLst/>
          </a:prstGeom>
        </p:spPr>
      </p:pic>
      <p:pic>
        <p:nvPicPr>
          <p:cNvPr id="81" name="Picture 80"/>
          <p:cNvPicPr>
            <a:picLocks noChangeAspect="1"/>
          </p:cNvPicPr>
          <p:nvPr/>
        </p:nvPicPr>
        <p:blipFill>
          <a:blip r:embed="rId12"/>
          <a:stretch>
            <a:fillRect/>
          </a:stretch>
        </p:blipFill>
        <p:spPr>
          <a:xfrm>
            <a:off x="2478343" y="1546310"/>
            <a:ext cx="524149" cy="572816"/>
          </a:xfrm>
          <a:prstGeom prst="rect">
            <a:avLst/>
          </a:prstGeom>
        </p:spPr>
      </p:pic>
      <p:grpSp>
        <p:nvGrpSpPr>
          <p:cNvPr id="92" name="Group 91"/>
          <p:cNvGrpSpPr/>
          <p:nvPr/>
        </p:nvGrpSpPr>
        <p:grpSpPr>
          <a:xfrm>
            <a:off x="2602320" y="3700834"/>
            <a:ext cx="500138" cy="546555"/>
            <a:chOff x="4559342" y="3211346"/>
            <a:chExt cx="1150704" cy="1025850"/>
          </a:xfrm>
        </p:grpSpPr>
        <p:pic>
          <p:nvPicPr>
            <p:cNvPr id="96" name="Picture 9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100" name="Shape 197"/>
            <p:cNvSpPr/>
            <p:nvPr/>
          </p:nvSpPr>
          <p:spPr>
            <a:xfrm>
              <a:off x="4559342" y="3977242"/>
              <a:ext cx="1150704" cy="25995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marL="0" marR="0" lvl="0" indent="0" algn="ctr" defTabSz="685800" rtl="0" eaLnBrk="1" fontAlgn="auto" latinLnBrk="0" hangingPunct="1">
                <a:lnSpc>
                  <a:spcPct val="100000"/>
                </a:lnSpc>
                <a:spcBef>
                  <a:spcPts val="0"/>
                </a:spcBef>
                <a:spcAft>
                  <a:spcPts val="0"/>
                </a:spcAft>
                <a:buClrTx/>
                <a:buSzTx/>
                <a:buFontTx/>
                <a:buNone/>
                <a:tabLst/>
                <a:defRPr sz="1800" b="0">
                  <a:solidFill>
                    <a:srgbClr val="000000"/>
                  </a:solidFill>
                </a:defRPr>
              </a:pPr>
              <a:r>
                <a:rPr kumimoji="0" lang="en-US" sz="900" b="0" i="0" u="none" strike="noStrike" kern="1200" cap="none" spc="0" normalizeH="0" baseline="0" noProof="0" dirty="0">
                  <a:ln>
                    <a:noFill/>
                  </a:ln>
                  <a:solidFill>
                    <a:srgbClr val="000000"/>
                  </a:solidFill>
                  <a:effectLst/>
                  <a:uLnTx/>
                  <a:uFillTx/>
                  <a:latin typeface="Helvetica"/>
                  <a:cs typeface="Helvetica"/>
                  <a:sym typeface="Helvetica"/>
                </a:rPr>
                <a:t>HADOOP</a:t>
              </a:r>
              <a:endParaRPr kumimoji="0" sz="900" b="0" i="0" u="none" strike="noStrike" kern="1200" cap="none" spc="0" normalizeH="0" baseline="0" noProof="0" dirty="0">
                <a:ln>
                  <a:noFill/>
                </a:ln>
                <a:solidFill>
                  <a:srgbClr val="000000"/>
                </a:solidFill>
                <a:effectLst/>
                <a:uLnTx/>
                <a:uFillTx/>
                <a:latin typeface="Helvetica"/>
                <a:cs typeface="Helvetica"/>
                <a:sym typeface="Helvetica"/>
              </a:endParaRPr>
            </a:p>
          </p:txBody>
        </p:sp>
      </p:grpSp>
      <p:sp>
        <p:nvSpPr>
          <p:cNvPr id="112" name="TextBox 111"/>
          <p:cNvSpPr txBox="1"/>
          <p:nvPr/>
        </p:nvSpPr>
        <p:spPr>
          <a:xfrm>
            <a:off x="3906622" y="994417"/>
            <a:ext cx="1892478" cy="338554"/>
          </a:xfrm>
          <a:prstGeom prst="rect">
            <a:avLst/>
          </a:prstGeom>
          <a:solidFill>
            <a:schemeClr val="accent2"/>
          </a:solid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DEPLOY</a:t>
            </a:r>
          </a:p>
        </p:txBody>
      </p:sp>
      <p:pic>
        <p:nvPicPr>
          <p:cNvPr id="123" name="Picture 1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34477" y="2722721"/>
            <a:ext cx="1044212" cy="682864"/>
          </a:xfrm>
          <a:prstGeom prst="rect">
            <a:avLst/>
          </a:prstGeom>
        </p:spPr>
      </p:pic>
      <p:pic>
        <p:nvPicPr>
          <p:cNvPr id="126" name="Picture 12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953244" y="1391238"/>
            <a:ext cx="986764" cy="606798"/>
          </a:xfrm>
          <a:prstGeom prst="rect">
            <a:avLst/>
          </a:prstGeom>
        </p:spPr>
      </p:pic>
      <p:pic>
        <p:nvPicPr>
          <p:cNvPr id="132" name="Picture 131"/>
          <p:cNvPicPr>
            <a:picLocks noChangeAspect="1"/>
          </p:cNvPicPr>
          <p:nvPr/>
        </p:nvPicPr>
        <p:blipFill>
          <a:blip r:embed="rId16"/>
          <a:stretch>
            <a:fillRect/>
          </a:stretch>
        </p:blipFill>
        <p:spPr>
          <a:xfrm>
            <a:off x="4772895" y="1819585"/>
            <a:ext cx="982091" cy="712320"/>
          </a:xfrm>
          <a:prstGeom prst="rect">
            <a:avLst/>
          </a:prstGeom>
        </p:spPr>
      </p:pic>
      <p:sp>
        <p:nvSpPr>
          <p:cNvPr id="137" name="TextBox 136"/>
          <p:cNvSpPr txBox="1"/>
          <p:nvPr/>
        </p:nvSpPr>
        <p:spPr>
          <a:xfrm>
            <a:off x="900400" y="3237578"/>
            <a:ext cx="2266977" cy="307777"/>
          </a:xfrm>
          <a:prstGeom prst="rect">
            <a:avLst/>
          </a:prstGeom>
          <a:solidFill>
            <a:srgbClr val="00B050"/>
          </a:solid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DATA</a:t>
            </a:r>
          </a:p>
        </p:txBody>
      </p:sp>
      <p:sp>
        <p:nvSpPr>
          <p:cNvPr id="54" name="TextBox 53">
            <a:extLst>
              <a:ext uri="{FF2B5EF4-FFF2-40B4-BE49-F238E27FC236}">
                <a16:creationId xmlns:a16="http://schemas.microsoft.com/office/drawing/2014/main" id="{39ABD321-E8CB-6D46-9620-1C1B665591E1}"/>
              </a:ext>
            </a:extLst>
          </p:cNvPr>
          <p:cNvSpPr txBox="1"/>
          <p:nvPr/>
        </p:nvSpPr>
        <p:spPr>
          <a:xfrm>
            <a:off x="4001196" y="2307579"/>
            <a:ext cx="907621" cy="307777"/>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err="1">
                <a:ln>
                  <a:noFill/>
                </a:ln>
                <a:solidFill>
                  <a:srgbClr val="0064FF"/>
                </a:solidFill>
                <a:effectLst/>
                <a:uLnTx/>
                <a:uFillTx/>
                <a:latin typeface="Avenir" panose="02000503020000020003" pitchFamily="2" charset="0"/>
                <a:ea typeface="+mn-ea"/>
                <a:cs typeface="+mn-cs"/>
              </a:rPr>
              <a:t>XGBoost</a:t>
            </a:r>
            <a:endParaRPr kumimoji="0" lang="en-US" sz="1400" b="1" i="1" u="none" strike="noStrike" kern="1200" cap="none" spc="0" normalizeH="0" baseline="0" noProof="0" dirty="0">
              <a:ln>
                <a:noFill/>
              </a:ln>
              <a:solidFill>
                <a:srgbClr val="0064FF"/>
              </a:solidFill>
              <a:effectLst/>
              <a:uLnTx/>
              <a:uFillTx/>
              <a:latin typeface="Avenir" panose="02000503020000020003" pitchFamily="2" charset="0"/>
              <a:ea typeface="+mn-ea"/>
              <a:cs typeface="+mn-cs"/>
            </a:endParaRPr>
          </a:p>
        </p:txBody>
      </p:sp>
      <p:pic>
        <p:nvPicPr>
          <p:cNvPr id="7" name="Picture 6">
            <a:extLst>
              <a:ext uri="{FF2B5EF4-FFF2-40B4-BE49-F238E27FC236}">
                <a16:creationId xmlns:a16="http://schemas.microsoft.com/office/drawing/2014/main" id="{D5EC7D69-C23F-1D4D-97EA-53B713D20E47}"/>
              </a:ext>
            </a:extLst>
          </p:cNvPr>
          <p:cNvPicPr>
            <a:picLocks noChangeAspect="1"/>
          </p:cNvPicPr>
          <p:nvPr/>
        </p:nvPicPr>
        <p:blipFill>
          <a:blip r:embed="rId17"/>
          <a:stretch>
            <a:fillRect/>
          </a:stretch>
        </p:blipFill>
        <p:spPr>
          <a:xfrm>
            <a:off x="3995113" y="4091703"/>
            <a:ext cx="1940533" cy="379010"/>
          </a:xfrm>
          <a:prstGeom prst="rect">
            <a:avLst/>
          </a:prstGeom>
        </p:spPr>
      </p:pic>
      <p:pic>
        <p:nvPicPr>
          <p:cNvPr id="10" name="Picture 9">
            <a:extLst>
              <a:ext uri="{FF2B5EF4-FFF2-40B4-BE49-F238E27FC236}">
                <a16:creationId xmlns:a16="http://schemas.microsoft.com/office/drawing/2014/main" id="{BF0BC550-0E9E-F845-B11E-653C4D1B9EBA}"/>
              </a:ext>
            </a:extLst>
          </p:cNvPr>
          <p:cNvPicPr>
            <a:picLocks noChangeAspect="1"/>
          </p:cNvPicPr>
          <p:nvPr/>
        </p:nvPicPr>
        <p:blipFill>
          <a:blip r:embed="rId18"/>
          <a:stretch>
            <a:fillRect/>
          </a:stretch>
        </p:blipFill>
        <p:spPr>
          <a:xfrm>
            <a:off x="4037657" y="3521805"/>
            <a:ext cx="558488" cy="549022"/>
          </a:xfrm>
          <a:prstGeom prst="rect">
            <a:avLst/>
          </a:prstGeom>
        </p:spPr>
      </p:pic>
    </p:spTree>
    <p:extLst>
      <p:ext uri="{BB962C8B-B14F-4D97-AF65-F5344CB8AC3E}">
        <p14:creationId xmlns:p14="http://schemas.microsoft.com/office/powerpoint/2010/main" val="46228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A82E-A588-4D7C-8DEC-5E4033ACCBE6}"/>
              </a:ext>
            </a:extLst>
          </p:cNvPr>
          <p:cNvSpPr>
            <a:spLocks noGrp="1"/>
          </p:cNvSpPr>
          <p:nvPr>
            <p:ph type="title"/>
          </p:nvPr>
        </p:nvSpPr>
        <p:spPr/>
        <p:txBody>
          <a:bodyPr/>
          <a:lstStyle/>
          <a:p>
            <a:r>
              <a:rPr lang="en-US" dirty="0"/>
              <a:t>Components of Watson Studio</a:t>
            </a:r>
            <a:endParaRPr lang="en-GB" dirty="0"/>
          </a:p>
        </p:txBody>
      </p:sp>
      <p:sp>
        <p:nvSpPr>
          <p:cNvPr id="3" name="Content Placeholder 2">
            <a:extLst>
              <a:ext uri="{FF2B5EF4-FFF2-40B4-BE49-F238E27FC236}">
                <a16:creationId xmlns:a16="http://schemas.microsoft.com/office/drawing/2014/main" id="{8521F7FF-7815-46DA-A1F7-D455F073E52C}"/>
              </a:ext>
            </a:extLst>
          </p:cNvPr>
          <p:cNvSpPr>
            <a:spLocks noGrp="1"/>
          </p:cNvSpPr>
          <p:nvPr>
            <p:ph idx="1"/>
          </p:nvPr>
        </p:nvSpPr>
        <p:spPr>
          <a:xfrm>
            <a:off x="335450" y="660401"/>
            <a:ext cx="8506046" cy="4018160"/>
          </a:xfrm>
        </p:spPr>
        <p:txBody>
          <a:bodyPr/>
          <a:lstStyle/>
          <a:p>
            <a:pPr>
              <a:spcBef>
                <a:spcPts val="0"/>
              </a:spcBef>
            </a:pPr>
            <a:r>
              <a:rPr lang="en-GB" sz="1600" dirty="0"/>
              <a:t>Tools provided by the </a:t>
            </a:r>
            <a:r>
              <a:rPr lang="en-GB" sz="1600" dirty="0">
                <a:hlinkClick r:id="rId2"/>
              </a:rPr>
              <a:t>IBM Watson Studio</a:t>
            </a:r>
            <a:r>
              <a:rPr lang="en-GB" sz="1600" dirty="0"/>
              <a:t>. Some of the tools are based on or leverage open source and can interoperate with other platforms.</a:t>
            </a:r>
          </a:p>
          <a:p>
            <a:pPr lvl="1">
              <a:spcBef>
                <a:spcPts val="0"/>
              </a:spcBef>
            </a:pPr>
            <a:r>
              <a:rPr lang="en-GB" sz="1400" b="1" dirty="0" err="1">
                <a:hlinkClick r:id="rId3"/>
              </a:rPr>
              <a:t>Jupyter</a:t>
            </a:r>
            <a:r>
              <a:rPr lang="en-GB" sz="1400" b="1" dirty="0">
                <a:hlinkClick r:id="rId3"/>
              </a:rPr>
              <a:t> Notebooks</a:t>
            </a:r>
            <a:r>
              <a:rPr lang="en-GB" sz="1400" b="1" dirty="0"/>
              <a:t>: </a:t>
            </a:r>
            <a:r>
              <a:rPr lang="en-GB" sz="1400" dirty="0"/>
              <a:t>Notebooks are used by data scientists to clean, visualize, and understand data. DSX uses </a:t>
            </a:r>
            <a:r>
              <a:rPr lang="en-GB" sz="1400" dirty="0" err="1"/>
              <a:t>Jupyter</a:t>
            </a:r>
            <a:r>
              <a:rPr lang="en-GB" sz="1400" dirty="0"/>
              <a:t> Notebooks, but notebooks come in different </a:t>
            </a:r>
            <a:r>
              <a:rPr lang="en-GB" sz="1400" dirty="0" err="1"/>
              <a:t>flavors</a:t>
            </a:r>
            <a:r>
              <a:rPr lang="en-GB" sz="1400" dirty="0"/>
              <a:t>. In DSX you code your notebooks mainly in Python or Scala.</a:t>
            </a:r>
          </a:p>
          <a:p>
            <a:pPr lvl="1">
              <a:spcBef>
                <a:spcPts val="0"/>
              </a:spcBef>
            </a:pPr>
            <a:r>
              <a:rPr lang="en-GB" sz="1400" b="1" dirty="0">
                <a:hlinkClick r:id="rId3"/>
              </a:rPr>
              <a:t>Object Storage</a:t>
            </a:r>
            <a:r>
              <a:rPr lang="en-GB" sz="1400" b="1" dirty="0"/>
              <a:t>: </a:t>
            </a:r>
            <a:r>
              <a:rPr lang="en-GB" sz="1400" dirty="0"/>
              <a:t>DSX a part of the IBM Cloud and Watson Data Platform provides integrated Object Storage used to store large amounts of data</a:t>
            </a:r>
          </a:p>
          <a:p>
            <a:pPr lvl="1">
              <a:spcBef>
                <a:spcPts val="0"/>
              </a:spcBef>
            </a:pPr>
            <a:r>
              <a:rPr lang="en-GB" sz="1400" b="1" dirty="0">
                <a:hlinkClick r:id="rId4"/>
              </a:rPr>
              <a:t>Apache Spark ML</a:t>
            </a:r>
            <a:r>
              <a:rPr lang="en-GB" sz="1400" b="1" dirty="0"/>
              <a:t>: </a:t>
            </a:r>
            <a:r>
              <a:rPr lang="en-GB" sz="1400" dirty="0"/>
              <a:t>Spark ML is a library for building ML pipelines on top of Apache Spark. Spark ML includes algorithms and APIs for supervised and unsupervised machine learning problems.</a:t>
            </a:r>
          </a:p>
          <a:p>
            <a:pPr lvl="1">
              <a:spcBef>
                <a:spcPts val="0"/>
              </a:spcBef>
            </a:pPr>
            <a:r>
              <a:rPr lang="en-GB" sz="1400" b="1" dirty="0">
                <a:hlinkClick r:id="rId5"/>
              </a:rPr>
              <a:t>IBM Watson ML</a:t>
            </a:r>
            <a:r>
              <a:rPr lang="en-GB" sz="1400" b="1" dirty="0"/>
              <a:t>:</a:t>
            </a:r>
            <a:r>
              <a:rPr lang="en-GB" sz="1400" dirty="0"/>
              <a:t> Watson ML is a service for deploying ML models and making predictions at runtime. Watson ML provides a REST API to your ML models which can be called directly from your application or your middleware.</a:t>
            </a:r>
            <a:endParaRPr lang="en-GB" sz="1600" dirty="0"/>
          </a:p>
          <a:p>
            <a:pPr lvl="1">
              <a:spcBef>
                <a:spcPts val="0"/>
              </a:spcBef>
            </a:pPr>
            <a:r>
              <a:rPr lang="en-GB" sz="1400" b="1" dirty="0">
                <a:hlinkClick r:id="rId5"/>
              </a:rPr>
              <a:t>IBM </a:t>
            </a:r>
            <a:r>
              <a:rPr lang="en-GB" sz="1400" b="1" dirty="0"/>
              <a:t>Data Refinery Flow:</a:t>
            </a:r>
            <a:r>
              <a:rPr lang="en-GB" sz="1400" dirty="0"/>
              <a:t> UI-driven data cleansing ETL and feature engineering pipeline which are managed and deployable.</a:t>
            </a:r>
            <a:endParaRPr lang="en-GB" sz="1600" dirty="0"/>
          </a:p>
          <a:p>
            <a:pPr lvl="1">
              <a:spcBef>
                <a:spcPts val="0"/>
              </a:spcBef>
            </a:pPr>
            <a:r>
              <a:rPr lang="en-GB" sz="1400" b="1" dirty="0">
                <a:hlinkClick r:id="rId5"/>
              </a:rPr>
              <a:t>IBM </a:t>
            </a:r>
            <a:r>
              <a:rPr lang="en-GB" sz="1400" b="1" dirty="0"/>
              <a:t>Flow Modeler:</a:t>
            </a:r>
            <a:r>
              <a:rPr lang="en-GB" sz="1400" dirty="0"/>
              <a:t> Interactive UI-driven tool to build managed deployable machine learning pipelines, addressing SPSS, </a:t>
            </a:r>
            <a:r>
              <a:rPr lang="en-GB" sz="1400" dirty="0" err="1"/>
              <a:t>SparkML</a:t>
            </a:r>
            <a:r>
              <a:rPr lang="en-GB" sz="1400" dirty="0"/>
              <a:t> or Deep Learning frameworks.</a:t>
            </a:r>
          </a:p>
          <a:p>
            <a:pPr lvl="1">
              <a:spcBef>
                <a:spcPts val="0"/>
              </a:spcBef>
            </a:pPr>
            <a:r>
              <a:rPr lang="en-GB" sz="1400" b="1" dirty="0">
                <a:hlinkClick r:id="rId5"/>
              </a:rPr>
              <a:t>IBM </a:t>
            </a:r>
            <a:r>
              <a:rPr lang="en-GB" sz="1400" b="1" dirty="0"/>
              <a:t>Dashboards:</a:t>
            </a:r>
            <a:r>
              <a:rPr lang="en-GB" sz="1400" dirty="0"/>
              <a:t> UI-driven interactive dashboard building capability, which can be published</a:t>
            </a:r>
          </a:p>
          <a:p>
            <a:pPr lvl="1">
              <a:spcBef>
                <a:spcPts val="0"/>
              </a:spcBef>
            </a:pPr>
            <a:r>
              <a:rPr lang="en-GB" sz="1400" b="1" dirty="0">
                <a:hlinkClick r:id="rId5"/>
              </a:rPr>
              <a:t>IBM </a:t>
            </a:r>
            <a:r>
              <a:rPr lang="en-GB" sz="1400" b="1" dirty="0"/>
              <a:t>Streaming Flows:</a:t>
            </a:r>
            <a:r>
              <a:rPr lang="en-GB" sz="1400" dirty="0"/>
              <a:t> UI-driven streaming analytics th</a:t>
            </a:r>
            <a:r>
              <a:rPr lang="en-GB" sz="1200" dirty="0"/>
              <a:t>at can act on real-time streaming data.</a:t>
            </a:r>
          </a:p>
        </p:txBody>
      </p:sp>
    </p:spTree>
    <p:extLst>
      <p:ext uri="{BB962C8B-B14F-4D97-AF65-F5344CB8AC3E}">
        <p14:creationId xmlns:p14="http://schemas.microsoft.com/office/powerpoint/2010/main" val="389690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Watson Studio </a:t>
            </a:r>
            <a:r>
              <a:rPr lang="mr-IN" dirty="0"/>
              <a:t>–</a:t>
            </a:r>
            <a:r>
              <a:rPr lang="en-US" dirty="0"/>
              <a:t> Deployment Models</a:t>
            </a:r>
          </a:p>
        </p:txBody>
      </p:sp>
      <p:sp>
        <p:nvSpPr>
          <p:cNvPr id="7" name="Content Placeholder 2"/>
          <p:cNvSpPr txBox="1">
            <a:spLocks/>
          </p:cNvSpPr>
          <p:nvPr/>
        </p:nvSpPr>
        <p:spPr bwMode="auto">
          <a:xfrm>
            <a:off x="228600" y="803717"/>
            <a:ext cx="5002078" cy="384290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a:lstStyle>
          <a:p>
            <a:pPr marL="176213" marR="0" lvl="0" indent="-176213" algn="l" defTabSz="685800" rtl="0" eaLnBrk="1" fontAlgn="base" latinLnBrk="0" hangingPunct="1">
              <a:lnSpc>
                <a:spcPct val="100000"/>
              </a:lnSpc>
              <a:spcBef>
                <a:spcPct val="20000"/>
              </a:spcBef>
              <a:spcAft>
                <a:spcPct val="0"/>
              </a:spcAft>
              <a:buClr>
                <a:srgbClr val="000000"/>
              </a:buClr>
              <a:buSzTx/>
              <a:buFont typeface="Wingdings" charset="0"/>
              <a:buChar char="§"/>
              <a:tabLst/>
              <a:defRPr/>
            </a:pPr>
            <a:r>
              <a:rPr kumimoji="0" lang="en-US" sz="2000" b="1" i="0" u="none" strike="noStrike" kern="1200" cap="none" spc="0" normalizeH="0" baseline="0" noProof="0" dirty="0">
                <a:ln>
                  <a:noFill/>
                </a:ln>
                <a:solidFill>
                  <a:srgbClr val="003BC9"/>
                </a:solidFill>
                <a:effectLst/>
                <a:uLnTx/>
                <a:uFillTx/>
                <a:latin typeface="Arial"/>
                <a:ea typeface="+mn-ea"/>
              </a:rPr>
              <a:t>Self-contained</a:t>
            </a:r>
            <a:r>
              <a:rPr kumimoji="0" lang="en-US" sz="2000" b="1" i="0" u="none" strike="noStrike" kern="1200" cap="none" spc="0" normalizeH="0" baseline="0" noProof="0" dirty="0">
                <a:ln>
                  <a:noFill/>
                </a:ln>
                <a:solidFill>
                  <a:srgbClr val="000000"/>
                </a:solidFill>
                <a:effectLst/>
                <a:uLnTx/>
                <a:uFillTx/>
                <a:latin typeface="Arial"/>
                <a:ea typeface="+mn-ea"/>
              </a:rPr>
              <a:t> and </a:t>
            </a:r>
            <a:r>
              <a:rPr kumimoji="0" lang="en-US" sz="2000" b="1" i="0" u="none" strike="noStrike" kern="1200" cap="none" spc="0" normalizeH="0" baseline="0" noProof="0" dirty="0">
                <a:ln>
                  <a:noFill/>
                </a:ln>
                <a:solidFill>
                  <a:srgbClr val="003BC9"/>
                </a:solidFill>
                <a:effectLst/>
                <a:uLnTx/>
                <a:uFillTx/>
                <a:latin typeface="Arial"/>
                <a:ea typeface="+mn-ea"/>
              </a:rPr>
              <a:t>extendable</a:t>
            </a:r>
            <a:r>
              <a:rPr kumimoji="0" lang="en-US" sz="2000" b="1" i="0" u="none" strike="noStrike" kern="1200" cap="none" spc="0" normalizeH="0" baseline="0" noProof="0" dirty="0">
                <a:ln>
                  <a:noFill/>
                </a:ln>
                <a:solidFill>
                  <a:srgbClr val="000000"/>
                </a:solidFill>
                <a:effectLst/>
                <a:uLnTx/>
                <a:uFillTx/>
                <a:latin typeface="Arial"/>
                <a:ea typeface="+mn-ea"/>
              </a:rPr>
              <a:t> platform for </a:t>
            </a:r>
            <a:r>
              <a:rPr kumimoji="0" lang="en-US" sz="2000" b="1" i="0" u="none" strike="noStrike" kern="1200" cap="none" spc="0" normalizeH="0" baseline="0" noProof="0" dirty="0">
                <a:ln>
                  <a:noFill/>
                </a:ln>
                <a:solidFill>
                  <a:srgbClr val="003BC9"/>
                </a:solidFill>
                <a:effectLst/>
                <a:uLnTx/>
                <a:uFillTx/>
                <a:latin typeface="Arial"/>
                <a:ea typeface="+mn-ea"/>
              </a:rPr>
              <a:t>developing</a:t>
            </a:r>
            <a:r>
              <a:rPr kumimoji="0" lang="en-US" sz="2000" b="1" i="0" u="none" strike="noStrike" kern="1200" cap="none" spc="0" normalizeH="0" baseline="0" noProof="0" dirty="0">
                <a:ln>
                  <a:noFill/>
                </a:ln>
                <a:solidFill>
                  <a:srgbClr val="000000"/>
                </a:solidFill>
                <a:effectLst/>
                <a:uLnTx/>
                <a:uFillTx/>
                <a:latin typeface="Arial"/>
                <a:ea typeface="+mn-ea"/>
              </a:rPr>
              <a:t> and </a:t>
            </a:r>
            <a:r>
              <a:rPr kumimoji="0" lang="en-US" sz="2000" b="1" i="0" u="none" strike="noStrike" kern="1200" cap="none" spc="0" normalizeH="0" baseline="0" noProof="0" dirty="0">
                <a:ln>
                  <a:noFill/>
                </a:ln>
                <a:solidFill>
                  <a:srgbClr val="003BC9"/>
                </a:solidFill>
                <a:effectLst/>
                <a:uLnTx/>
                <a:uFillTx/>
                <a:latin typeface="Arial"/>
                <a:ea typeface="+mn-ea"/>
              </a:rPr>
              <a:t>deploying</a:t>
            </a:r>
            <a:r>
              <a:rPr kumimoji="0" lang="en-US" sz="2000" b="1" i="0" u="none" strike="noStrike" kern="1200" cap="none" spc="0" normalizeH="0" baseline="0" noProof="0" dirty="0">
                <a:ln>
                  <a:noFill/>
                </a:ln>
                <a:solidFill>
                  <a:srgbClr val="000000"/>
                </a:solidFill>
                <a:effectLst/>
                <a:uLnTx/>
                <a:uFillTx/>
                <a:latin typeface="Arial"/>
                <a:ea typeface="+mn-ea"/>
              </a:rPr>
              <a:t> analytics applications</a:t>
            </a:r>
          </a:p>
          <a:p>
            <a:pPr marL="515938" marR="0" lvl="1" indent="-225425" algn="l" defTabSz="685800" rtl="0" eaLnBrk="1" fontAlgn="base" latinLnBrk="0" hangingPunct="1">
              <a:lnSpc>
                <a:spcPct val="100000"/>
              </a:lnSpc>
              <a:spcBef>
                <a:spcPct val="20000"/>
              </a:spcBef>
              <a:spcAft>
                <a:spcPct val="0"/>
              </a:spcAft>
              <a:buClr>
                <a:srgbClr val="000000"/>
              </a:buClr>
              <a:buSzTx/>
              <a:buFont typeface="Symbol"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Works with multiple run-times, multiple data sources, user management, model management and supports adding additional libraries</a:t>
            </a:r>
            <a:endParaRPr kumimoji="0" lang="en-US" sz="2000" b="1" i="0" u="none" strike="noStrike" kern="0" cap="none" spc="0" normalizeH="0" baseline="0" noProof="0" dirty="0">
              <a:ln>
                <a:noFill/>
              </a:ln>
              <a:solidFill>
                <a:srgbClr val="000000"/>
              </a:solidFill>
              <a:effectLst/>
              <a:uLnTx/>
              <a:uFillTx/>
              <a:latin typeface="Arial"/>
              <a:ea typeface="ＭＳ Ｐゴシック"/>
              <a:cs typeface="ＭＳ Ｐゴシック" charset="0"/>
            </a:endParaRPr>
          </a:p>
          <a:p>
            <a:pPr marL="176213" marR="0" lvl="0" indent="-176213" algn="l" defTabSz="914400" rtl="0" eaLnBrk="1" fontAlgn="base" latinLnBrk="0" hangingPunct="1">
              <a:lnSpc>
                <a:spcPct val="100000"/>
              </a:lnSpc>
              <a:spcBef>
                <a:spcPct val="20000"/>
              </a:spcBef>
              <a:spcAft>
                <a:spcPct val="0"/>
              </a:spcAft>
              <a:buClr>
                <a:srgbClr val="000000"/>
              </a:buClr>
              <a:buSzTx/>
              <a:buFont typeface="Wingdings" charset="0"/>
              <a:buChar char="§"/>
              <a:tabLst/>
              <a:defRPr/>
            </a:pPr>
            <a:r>
              <a:rPr kumimoji="0" lang="en-US" sz="2000" b="1" i="0" u="none" strike="noStrike" kern="0" cap="none" spc="0" normalizeH="0" baseline="0" noProof="0" dirty="0">
                <a:ln>
                  <a:noFill/>
                </a:ln>
                <a:solidFill>
                  <a:srgbClr val="000000"/>
                </a:solidFill>
                <a:effectLst/>
                <a:uLnTx/>
                <a:uFillTx/>
                <a:latin typeface="Arial"/>
                <a:ea typeface="ＭＳ Ｐゴシック"/>
                <a:cs typeface="ＭＳ Ｐゴシック" charset="0"/>
              </a:rPr>
              <a:t>Deployment Options</a:t>
            </a:r>
          </a:p>
          <a:p>
            <a:pPr marL="515938" marR="0" lvl="1" indent="-225425" algn="l" defTabSz="914400" rtl="0" eaLnBrk="1" fontAlgn="base" latinLnBrk="0" hangingPunct="1">
              <a:lnSpc>
                <a:spcPct val="100000"/>
              </a:lnSpc>
              <a:spcBef>
                <a:spcPct val="20000"/>
              </a:spcBef>
              <a:spcAft>
                <a:spcPct val="0"/>
              </a:spcAft>
              <a:buClr>
                <a:srgbClr val="000000"/>
              </a:buClr>
              <a:buSzTx/>
              <a:buFont typeface="Symbol" charset="0"/>
              <a:buChar char="-"/>
              <a:tabLst/>
              <a:defRPr/>
            </a:pPr>
            <a:r>
              <a:rPr kumimoji="0" lang="en-US" sz="1800" b="0" i="0" u="none" strike="noStrike" kern="0" cap="none" spc="0" normalizeH="0" baseline="0" noProof="0" dirty="0">
                <a:ln>
                  <a:noFill/>
                </a:ln>
                <a:solidFill>
                  <a:srgbClr val="000000"/>
                </a:solidFill>
                <a:effectLst/>
                <a:uLnTx/>
                <a:uFillTx/>
                <a:latin typeface="Arial"/>
                <a:ea typeface="ＭＳ Ｐゴシック"/>
                <a:cs typeface="+mn-cs"/>
              </a:rPr>
              <a:t>As a cloud offering </a:t>
            </a:r>
            <a:r>
              <a:rPr kumimoji="0" lang="mr-IN" sz="1800" b="0" i="0" u="none" strike="noStrike" kern="0" cap="none" spc="0" normalizeH="0" baseline="0" noProof="0" dirty="0">
                <a:ln>
                  <a:noFill/>
                </a:ln>
                <a:solidFill>
                  <a:srgbClr val="000000"/>
                </a:solidFill>
                <a:effectLst/>
                <a:uLnTx/>
                <a:uFillTx/>
                <a:latin typeface="Arial"/>
                <a:ea typeface="ＭＳ Ｐゴシック"/>
                <a:cs typeface="Mangal" panose="02040503050203030202" pitchFamily="18" charset="0"/>
              </a:rPr>
              <a:t>–</a:t>
            </a:r>
            <a:r>
              <a:rPr kumimoji="0" lang="en-US" sz="1800" b="0" i="0" u="none" strike="noStrike" kern="0" cap="none" spc="0" normalizeH="0" baseline="0" noProof="0" dirty="0">
                <a:ln>
                  <a:noFill/>
                </a:ln>
                <a:solidFill>
                  <a:srgbClr val="000000"/>
                </a:solidFill>
                <a:effectLst/>
                <a:uLnTx/>
                <a:uFillTx/>
                <a:latin typeface="Arial"/>
                <a:ea typeface="ＭＳ Ｐゴシック"/>
                <a:cs typeface="+mn-cs"/>
              </a:rPr>
              <a:t> Watson Studio</a:t>
            </a:r>
          </a:p>
          <a:p>
            <a:pPr marL="515938" marR="0" lvl="1" indent="-225425" algn="l" defTabSz="914400" rtl="0" eaLnBrk="1" fontAlgn="base" latinLnBrk="0" hangingPunct="1">
              <a:lnSpc>
                <a:spcPct val="100000"/>
              </a:lnSpc>
              <a:spcBef>
                <a:spcPct val="20000"/>
              </a:spcBef>
              <a:spcAft>
                <a:spcPct val="0"/>
              </a:spcAft>
              <a:buClr>
                <a:srgbClr val="000000"/>
              </a:buClr>
              <a:buSzTx/>
              <a:buFont typeface="Symbol" charset="0"/>
              <a:buChar char="-"/>
              <a:tabLst/>
              <a:defRPr/>
            </a:pPr>
            <a:r>
              <a:rPr kumimoji="0" lang="en-US" sz="1800" b="0" i="0" u="none" strike="noStrike" kern="0" cap="none" spc="0" normalizeH="0" baseline="0" noProof="0" dirty="0">
                <a:ln>
                  <a:noFill/>
                </a:ln>
                <a:solidFill>
                  <a:srgbClr val="000000"/>
                </a:solidFill>
                <a:effectLst/>
                <a:uLnTx/>
                <a:uFillTx/>
                <a:latin typeface="Arial"/>
                <a:ea typeface="ＭＳ Ｐゴシック"/>
                <a:cs typeface="+mn-cs"/>
              </a:rPr>
              <a:t>As an on-premises solution </a:t>
            </a:r>
            <a:r>
              <a:rPr kumimoji="0" lang="mr-IN" sz="1800" b="0" i="0" u="none" strike="noStrike" kern="0" cap="none" spc="0" normalizeH="0" baseline="0" noProof="0" dirty="0">
                <a:ln>
                  <a:noFill/>
                </a:ln>
                <a:solidFill>
                  <a:srgbClr val="000000"/>
                </a:solidFill>
                <a:effectLst/>
                <a:uLnTx/>
                <a:uFillTx/>
                <a:latin typeface="Arial"/>
                <a:ea typeface="ＭＳ Ｐゴシック"/>
                <a:cs typeface="Mangal" panose="02040503050203030202" pitchFamily="18" charset="0"/>
              </a:rPr>
              <a:t>–</a:t>
            </a:r>
            <a:r>
              <a:rPr kumimoji="0" lang="en-US" sz="1800" b="0" i="0" u="none" strike="noStrike" kern="0" cap="none" spc="0" normalizeH="0" baseline="0" noProof="0" dirty="0">
                <a:ln>
                  <a:noFill/>
                </a:ln>
                <a:solidFill>
                  <a:srgbClr val="000000"/>
                </a:solidFill>
                <a:effectLst/>
                <a:uLnTx/>
                <a:uFillTx/>
                <a:latin typeface="Arial"/>
                <a:ea typeface="ＭＳ Ｐゴシック"/>
                <a:cs typeface="+mn-cs"/>
              </a:rPr>
              <a:t> DSX Local</a:t>
            </a:r>
          </a:p>
        </p:txBody>
      </p:sp>
      <p:pic>
        <p:nvPicPr>
          <p:cNvPr id="9" name="Picture 8"/>
          <p:cNvPicPr>
            <a:picLocks noChangeAspect="1"/>
          </p:cNvPicPr>
          <p:nvPr/>
        </p:nvPicPr>
        <p:blipFill rotWithShape="1">
          <a:blip r:embed="rId2"/>
          <a:srcRect r="38925"/>
          <a:stretch/>
        </p:blipFill>
        <p:spPr>
          <a:xfrm>
            <a:off x="5036632" y="878890"/>
            <a:ext cx="4042786" cy="3313401"/>
          </a:xfrm>
          <a:prstGeom prst="rect">
            <a:avLst/>
          </a:prstGeom>
        </p:spPr>
      </p:pic>
    </p:spTree>
    <p:extLst>
      <p:ext uri="{BB962C8B-B14F-4D97-AF65-F5344CB8AC3E}">
        <p14:creationId xmlns:p14="http://schemas.microsoft.com/office/powerpoint/2010/main" val="7687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B21C-A4F4-44F0-B0BE-129938FCF0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ABF0A2-AA3C-49FE-B8C3-9994EC0C5311}"/>
              </a:ext>
            </a:extLst>
          </p:cNvPr>
          <p:cNvSpPr>
            <a:spLocks noGrp="1"/>
          </p:cNvSpPr>
          <p:nvPr>
            <p:ph idx="1"/>
          </p:nvPr>
        </p:nvSpPr>
        <p:spPr/>
        <p:txBody>
          <a:bodyPr/>
          <a:lstStyle/>
          <a:p>
            <a:r>
              <a:rPr lang="en-US" dirty="0"/>
              <a:t>Positioning by Forrester</a:t>
            </a:r>
          </a:p>
          <a:p>
            <a:pPr lvl="1"/>
            <a:r>
              <a:rPr lang="en-US" dirty="0"/>
              <a:t>https://www.ibm.com/blogs/watson/2018/09/ibm-named-a-leaderin-forrester-predictive-analytics-and-machine-learning-report/</a:t>
            </a:r>
          </a:p>
          <a:p>
            <a:pPr lvl="1"/>
            <a:r>
              <a:rPr lang="en-US" dirty="0"/>
              <a:t>https://pbs.twimg.com/media/DmlzqbUU8AAWZWb.jpg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092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Data Science platform - Leadership</a:t>
            </a:r>
          </a:p>
        </p:txBody>
      </p:sp>
      <p:sp>
        <p:nvSpPr>
          <p:cNvPr id="4" name="TextBox 3"/>
          <p:cNvSpPr txBox="1"/>
          <p:nvPr/>
        </p:nvSpPr>
        <p:spPr>
          <a:xfrm>
            <a:off x="360962" y="6390115"/>
            <a:ext cx="4312881"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Source: </a:t>
            </a:r>
            <a:r>
              <a:rPr kumimoji="0" lang="en-US" sz="900" b="0" i="0" u="none" strike="noStrike" kern="1200" cap="none" spc="0" normalizeH="0" baseline="0" noProof="0" dirty="0">
                <a:ln>
                  <a:noFill/>
                </a:ln>
                <a:solidFill>
                  <a:srgbClr val="000000"/>
                </a:solidFill>
                <a:effectLst/>
                <a:uLnTx/>
                <a:uFillTx/>
                <a:latin typeface="Arial"/>
                <a:ea typeface="+mn-ea"/>
                <a:cs typeface="+mn-cs"/>
                <a:hlinkClick r:id="rId2"/>
              </a:rPr>
              <a:t>https://www.gartner.com/doc/reprints?id=1-3TKD8OH&amp;ct=170215&amp;st=sb</a:t>
            </a:r>
            <a:endParaRPr kumimoji="0" lang="en-US" sz="9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http://</a:t>
            </a:r>
            <a:r>
              <a:rPr kumimoji="0" lang="en-US" sz="900" b="0" i="0" u="none" strike="noStrike" kern="1200" cap="none" spc="0" normalizeH="0" baseline="0" noProof="0" dirty="0" err="1">
                <a:ln>
                  <a:noFill/>
                </a:ln>
                <a:solidFill>
                  <a:srgbClr val="000000"/>
                </a:solidFill>
                <a:effectLst/>
                <a:uLnTx/>
                <a:uFillTx/>
                <a:latin typeface="Arial"/>
                <a:ea typeface="+mn-ea"/>
                <a:cs typeface="+mn-cs"/>
              </a:rPr>
              <a:t>www.developerweek.com</a:t>
            </a:r>
            <a:r>
              <a:rPr kumimoji="0" lang="en-US" sz="900" b="0" i="0" u="none" strike="noStrike" kern="1200" cap="none" spc="0" normalizeH="0" baseline="0" noProof="0" dirty="0">
                <a:ln>
                  <a:noFill/>
                </a:ln>
                <a:solidFill>
                  <a:srgbClr val="000000"/>
                </a:solidFill>
                <a:effectLst/>
                <a:uLnTx/>
                <a:uFillTx/>
                <a:latin typeface="Arial"/>
                <a:ea typeface="+mn-ea"/>
                <a:cs typeface="+mn-cs"/>
              </a:rPr>
              <a:t>/awards/2017-devies-award-winners/</a:t>
            </a:r>
          </a:p>
        </p:txBody>
      </p:sp>
      <p:sp>
        <p:nvSpPr>
          <p:cNvPr id="9" name="TextBox 8"/>
          <p:cNvSpPr txBox="1"/>
          <p:nvPr/>
        </p:nvSpPr>
        <p:spPr>
          <a:xfrm>
            <a:off x="206189" y="587359"/>
            <a:ext cx="8937812" cy="3600986"/>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a:ea typeface="+mn-ea"/>
                <a:cs typeface="+mn-cs"/>
              </a:rPr>
              <a:t>Forrester Wave 2018-Q3 - </a:t>
            </a:r>
            <a:r>
              <a:rPr kumimoji="0" lang="en-US" sz="1600" b="0" i="0" u="none" strike="noStrike" kern="1200" cap="none" spc="0" normalizeH="0" baseline="0" noProof="0" dirty="0">
                <a:ln>
                  <a:noFill/>
                </a:ln>
                <a:solidFill>
                  <a:srgbClr val="000000"/>
                </a:solidFill>
                <a:effectLst/>
                <a:uLnTx/>
                <a:uFillTx/>
                <a:latin typeface="Arial"/>
                <a:ea typeface="+mn-ea"/>
                <a:cs typeface="+mn-cs"/>
              </a:rPr>
              <a:t>Predictive Analytics &amp; Machine Learning (PAML)</a:t>
            </a:r>
          </a:p>
          <a:p>
            <a:pPr lvl="0" defTabSz="685800">
              <a:defRPr/>
            </a:pPr>
            <a:r>
              <a:rPr lang="en-US" sz="1600" dirty="0">
                <a:solidFill>
                  <a:srgbClr val="000000"/>
                </a:solidFill>
                <a:latin typeface="Arial"/>
              </a:rPr>
              <a:t>	</a:t>
            </a:r>
            <a:r>
              <a:rPr lang="en-US" sz="1400" dirty="0">
                <a:solidFill>
                  <a:srgbClr val="000000"/>
                </a:solidFill>
                <a:hlinkClick r:id="rId3"/>
              </a:rPr>
              <a:t>https://reprints.forrester.com/#/assets/2/73/RES141374/reports</a:t>
            </a:r>
            <a:endParaRPr lang="en-US" sz="1400" dirty="0">
              <a:solidFill>
                <a:srgbClr val="000000"/>
              </a:solidFill>
            </a:endParaRPr>
          </a:p>
          <a:p>
            <a:pPr lvl="0" defTabSz="685800">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lvl="0" defTabSz="685800">
              <a:defRPr/>
            </a:pPr>
            <a:r>
              <a:rPr lang="en-GB" dirty="0"/>
              <a:t>“Multimodal” Is One Of Three PAML</a:t>
            </a:r>
            <a:br>
              <a:rPr lang="en-GB" dirty="0"/>
            </a:br>
            <a:r>
              <a:rPr lang="en-GB" dirty="0"/>
              <a:t>Segments Identified By Forrester:</a:t>
            </a:r>
          </a:p>
          <a:p>
            <a:pPr lvl="0" defTabSz="685800">
              <a:defRPr/>
            </a:pP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a:p>
            <a:r>
              <a:rPr lang="en-GB" sz="1200" i="1" dirty="0"/>
              <a:t>Multimodal PAML solutions provide the widest breadth of</a:t>
            </a:r>
            <a:br>
              <a:rPr lang="en-GB" sz="1200" i="1" dirty="0"/>
            </a:br>
            <a:r>
              <a:rPr lang="en-GB" sz="1200" i="1" dirty="0"/>
              <a:t>workbench tools.</a:t>
            </a:r>
            <a:br>
              <a:rPr lang="en-GB" sz="1200" i="1" dirty="0"/>
            </a:br>
            <a:r>
              <a:rPr lang="en-GB" sz="1200" i="1" dirty="0"/>
              <a:t>These solutions offer multiple user-interface paradigms and </a:t>
            </a:r>
            <a:br>
              <a:rPr lang="en-GB" sz="1200" i="1" dirty="0"/>
            </a:br>
            <a:r>
              <a:rPr lang="en-GB" sz="1200" i="1" dirty="0"/>
              <a:t>the broadest set of workbench tools, such as graphical</a:t>
            </a:r>
          </a:p>
          <a:p>
            <a:r>
              <a:rPr lang="en-GB" sz="1200" i="1" dirty="0"/>
              <a:t>user interfaces (GUIs), configuration wizards, automation,</a:t>
            </a:r>
            <a:br>
              <a:rPr lang="en-GB" sz="1200" i="1" dirty="0"/>
            </a:br>
            <a:r>
              <a:rPr lang="en-GB" sz="1200" i="1" dirty="0"/>
              <a:t>and coding environments.</a:t>
            </a:r>
            <a:br>
              <a:rPr lang="en-GB" sz="1200" i="1" dirty="0"/>
            </a:br>
            <a:r>
              <a:rPr lang="en-GB" sz="1200" i="1" dirty="0"/>
              <a:t>Many of these solutions also provide tools for non-data</a:t>
            </a:r>
            <a:br>
              <a:rPr lang="en-GB" sz="1200" i="1" dirty="0"/>
            </a:br>
            <a:r>
              <a:rPr lang="en-GB" sz="1200" i="1" dirty="0"/>
              <a:t>scientists to build data pipelines, create machine learning</a:t>
            </a:r>
          </a:p>
          <a:p>
            <a:r>
              <a:rPr lang="en-GB" sz="1200" i="1" dirty="0"/>
              <a:t>models, and collaborate with data science teams.</a:t>
            </a:r>
            <a:br>
              <a:rPr lang="en-GB" sz="1200" i="1" dirty="0"/>
            </a:br>
            <a:r>
              <a:rPr lang="en-GB" sz="1200" i="1" dirty="0"/>
              <a:t>This PAML market segment is what we have</a:t>
            </a:r>
          </a:p>
          <a:p>
            <a:r>
              <a:rPr lang="en-GB" sz="1200" i="1" dirty="0"/>
              <a:t>evaluated in this Forrester Wave.</a:t>
            </a:r>
            <a:endParaRPr kumimoji="0" lang="en-US" sz="1200" b="0" i="1" u="none" strike="noStrike" kern="1200" cap="none" spc="0" normalizeH="0" baseline="0" noProof="0" dirty="0">
              <a:ln>
                <a:noFill/>
              </a:ln>
              <a:solidFill>
                <a:srgbClr val="000000"/>
              </a:solidFill>
              <a:effectLst/>
              <a:uLnTx/>
              <a:uFillTx/>
              <a:latin typeface="Arial"/>
              <a:ea typeface="+mn-ea"/>
              <a:cs typeface="+mn-cs"/>
            </a:endParaRPr>
          </a:p>
        </p:txBody>
      </p:sp>
      <p:sp>
        <p:nvSpPr>
          <p:cNvPr id="3" name="AutoShape 2" descr="data:image/gif;base64,R0lGODlhWAIYA/cAAC0tLcnJyWV8h5TS7i02OoLE4Vh0gFVVVZLK44nO7Y6OjpKSkluz3YOrvYm91d3d3bu7u3S10ZmZmWiMnXaEi1Bocmy84pycnEtLS3GZq5DC14LK6UpYXm+Qoyc6Q7S0tH5+fnbC5ZLS7lSNqFGdwlNdYVpaWitCTpbU8G+BiWR1fHJ6fkdbZCYqLHjE5nBwcI2vv2RscHCTolN7jIm2ypHR7Xh8f4zQ7VFianWux1xpblpgYrPd73uovGlucWBrb3OLl2l3fYTL62xwcYuNjmJiYunp6Vp9jWRkZHuhspDR7n2wx8XFxSEnKpDS7h4eHjMzM2WKmwA7XK2trTw8PNTU1NbW1mlpafX19fHx8eHh4eTk5EFBQb/O1k5OTlxcXPDw8KCgoIWFhX+drXh4eJaWlnd3d3W73YeHh6WlpcPDw1mGmj9rhMXj8bje7nmluW2pxIiIiKqqqoGxx9LS0jpyjdXV1YCAgGeetq7b8Nfm7cfHx2CAj+bq65/X8TZJUcLg7nJyckSOssLCwkxvfzdDSM/a4HrA3+Pj483j7TJBR7i4uIuLi0dHR9/m66TZ8D9YY9zn7OHo7ECFptDQ0JTT8O/z9ZjV8T9PVmCSqDhMVana8EeXvjdpgR9TcITM7Lje70Zkcb3f7sfi7jk5OYXN7Uqhy6/CzC9fema54A9HZlSu2pXU8F+EmVCs2JfT7j1LUi5NXCQxN094jjRfdNLk7TNFTaenp3vB4J+1wjFWaGiguZLT8Few24+ptz17mYjM6k91hXvD5VludzVkekGHqYXM7I/R7nG/43y51MvLy4bN7by8vHzF526rxoPM7Pj4+CsrK4/Q7WO3333G6HSlu3yXo1F/lk2Ut4bM62yJlYDH6Fd0gnt7e02GoIOzyZSUlFeCmGeHlWx4fW5uboTN7anX7ENHSSUlJYCIjMzMzJfU7/f395mbnFSAlVFxf9Dm8GdsbkZMT4OFhsHBwUtfalRsd3x+f5aYmVdmbUSQtE2q14HM7ZrW8evr6////yH/C01lZGlhQmluMS4wOQEjTUIlOns1NTdDQ0JCQS0yQTlBLTQ0RTgtQUYzMy01N0I0QzEyNjAwOTB9TUVESUFCSU46JU1CIwAh/wtYTVAgRGF0YVhNUDw/eHBhY2tldCBiZWdpbj0n77u/JyBpZD0nVzVNME1wQ2VoaUh6cmVTek5UY3prYzlkJz8+PHg6eG1wbWV0YSB4bWxuczp4PSdhZG9iZTpuczptZXRhLycgeDp4bXB0az0nWE1QIHRvb2xraXQgMi45LTksIGZyYW1ld29yayAxLjYnPgo8cmRmOlJERiB4bWxuczpyZGY9J2h0dHA6Ly93d3cudzMub3JnLzE5OTkvMDIvMjItcmRmLXN5bnRheC1ucyMnIHhtbG5zOmlYPSdodHRwOi8vbnMuYWRvYmUuY29tL2lYLzEuMC8nPgo8cmRmOkRlc2NyaXB0aW9uIHJkZjphYm91dD0nJyB4bWxuczp4YXA9J2h0dHA6Ly9ucy5hZG9iZS5jb20veGFwLzEuMC8nIHhhcDpNZXRhZGF0YURhdGU9JzIwMTgtMDktMTBUMjA6MDE6MzhaJy8+CjxyZGY6RGVzY3JpcHRpb24gcmRmOmFib3V0PScnIHhtbG5zOm1ibj0naHR0cDovL25zLmludGVyd292ZW4uY29tL21lZGlhYmluLzEuMC8nPjxtYm46dGFnPiNNQiU6ezU1N0NDQkJBLTJBOUEtNDRFOC1BRjMzLTU3QjRDMTI2MDA5MH1NRURJQUJJTjolTUIjPC9tYm46dGFnPjwvcmRmOkRlc2NyaXB0aW9uPgo8cmRmOkRlc2NyaXB0aW9uIElEPSdodHRwOi8vbnMuaW50ZXJ3b3Zlbi5jb20vbWVkaWFiaW4vMS4wLyc+PGlYOmNoYW5nZXM+PHJkZjpCYWc+PHJkZjpsaT50YWcsMjAxOC0wOS0xMFQyMDowMTozOFosMSxjPC9yZGY6bGk+PC9yZGY6QmFnPjwvaVg6Y2hhbmdlcz48L3JkZjpEZXNjcmlwdGlvbj48L3JkZjpSREY+CjwveDp4bXBtZXRhPgo8P3hwYWNrZXQgZW5kPSd3Jz8+Af/+/fz7+vn49/b19PPy8fDv7u3s6+rp6Ofm5eTj4uHg397d3Nva2djX1tXU09LR0M/OzczLysnIx8bFxMPCwcC/vr28u7q5uLe2tbSzsrGwr66trKuqqainpqWko6KhoJ+enZybmpmYl5aVlJOSkZCPjo2Mi4qJiIeGhYSDgoGAf359fHt6eXh3dnV0c3JxcG9ubWxramloZ2ZlZGNiYWBfXl1cW1pZWFdWVVRTUlFQT05NTEtKSUhHRkVEQ0JBQD8+PTw7Ojk4NzY1NDMyMTAvLi0sKyopKCcmJSQjIiEgHx4dHBsaGRgXFhUUExIREA8ODQwLCgkIBwYFBAMCAQAAIfkEAAAAAAAsAAAAAFgCGAMACP8A/wkcSLCgwYMIEypcyLChw4cQI0qcSLGixYsYM2rcyLGjx48gQ4ocSbKkyZMoU6pcybKly5cwY8qcSbOmzZs4c+rcybOnz59AgwodSrSo0aNIkypdyrSp06dQo0qdSrWq1atYs2rdyrWr169gw4odS7as2bNo06pdy7at27dw48qdS7eu3bt48+rdy7ev37+AAwseTLiw4cOIEytezLix48eQI0ueTLmy5cuYM2vezLmz58+gQ4seTbq06dOoU6e01KW1a9eG/hnqEntg69qOXr8+mFt3a4Knxswak6ug7y4EWeuuLbC3b+BjWo3x5aj58daOlPu29M+56+oGlYP/l92au8DbA2fTtr1+oPLY13NLmS+lixQ23e+r3n/TPv3/+rGh30Dz4ffPGADSdxCCCUohkCUC/oeKef80qApy//gHoCe1MZjggxHSp0psHiY4hoYAIlcifbNQ+OB8swwUIYaOzDfGQJ7MpwqBUngC3HwdVNjgjf+wcaN/jiBoIH9MxoQigPgJuKSQBq6ooEFWzidQBwWOEWErPHrCBhuq6Midf2KSOR8qAmXp4D+tdBmhj25KcWKD9R24Jhuo0EckQTmyKZCf5813SnP/YRjheFxKcSieRBqZoRSzdOCJmE1mOhODGAokJUEFtqklQ5yGV6aPns5nno0DzWLopHY+/5ijFCTO1ymoAxapKq5T+vcnQaXKNh+qBLn6Zo3zgaknrQL5IkWZsS57qEB9SsEdqwdJal8uz3qp6bcvBZvqlKEu25C4A50yny8DcevooNH+o26svg5UKrqFxotuufn+aq+tMo4K7HyxzSuFoHG++Y+rs3wK659rwuuvjEc6qIp0U4Kr8UnoOgxvlQIrhO+yndYr5J/+sWsyySwXZAi/CMG88sB5pqpwuq8iCO24PI7R6IsDmoytQYZUx5psljjC3MZMk9Txwa+Vy+C5ABfEoIvJStwqwQ8PVC13I/8D7SzjGSTz0DRj+DKlBiF7o6sJxwakQPN2Me+01YpaM9pN9/8d09MNgmzigkPqejOVH4/hZbn+GTnGrERmaaC7BRZndq6wfrisdB1Ae+tAZcbYp3+nIGv5z5bM/U+jsRnLo+Z+x64S4AkKDuDEy95ueEHlNuiJeU9GrDeU6c467NKI24bn8P/hriub8zki4J3M/pOjgX0KOm9xZS65vOzgc1w1zzwKrlvZ/0rhy2vVuc5r4mNUK2jjis+qLIPrw1bQKa1Aq0rZZ5NCK3SjN+n071VYIpiWuDScUblNIAnjDrI68EB4DXA34cvgSJ5GrgFNjVTjSx8ABag1m8FnaLPS2+cOYolqsat8BJlZ+tQGo4PMS0n/cBYq4mQgZx1sTLOaVqD/3NUpvmnwiCDh4PvMBcKapU150RpaqVYWwZYRJBdjYs7MAog7ccEsPWsiYeOkEKSF4UlZCftZz5DIxpAoEYZMXMjIUjYQH05LigBb2b1CmC/LdQ2O/SKcE/uUsdfFKnX0sdywFKe4UwmEcpgzYhsneZE3fkxvVHMiQU7FHUvkSBWrilfd/siyka1tSQzyY/ICmUAnCmhH2aIPhqDFrHmVUSDGqs7a0CZJSvpSIpZMnpsEucJlecJSQxsaHfUIMDchZ04dqBYol5ivwYkrQghplBTAE6IthdCHlqPlrSD1y3I+JJhS+57V+DiQhNFHWSXMT49IOa8YObM71aIPh3iH/7ngsUpcjVJlu660unKlkCBrU5axDkdOczpUIb1x0WyWhp7uXIc35UmIIRiJPOzE8Dfi+ShyvPMaCnWBkcWs6IPiY9EuUKg3yFtpe1paG5WyBzc2zdBx0PfQnvr0p0ANqlCHStSiGvWoSE2qUpfK1KY69alQjapUp0rVqlr1qlhtzBOeYIKDYOAJVGAIVw9igieEpKxi7apBtsrWJwDABHS4CFr/MdeHjHUjatiqFuRqVojcNSNa2KoaKlJXglDhCRgg61Yr8teCNNYiYFXJYy0CBjR8FQAYKAMYGjLZhRR2L2zdLEHosNWwLuSuaFArXfv6kc8epLNuJYNsyXDZuP8Stq+uNYgJ0DCQzlaEDFstA18ZstveqhYjZdgqGW57kMM+wbYDAQNbGXtcgvhWIpFNyXUjooXDYuAKV/CuaBWyXYGkdiC5xQtbhUsQ4GaXvGqtKxj2CpL0Wre6AnmvQJJ7BYvMdb5pHYgWxosR6ZoAAKZl7mlVO+CNUIEKXyUwRHLrXN4SJLmLpYhvG5wR/ZqEwxi5whPS0N4nWBi+xGUtgP0CVggX5K0efm18WTsS+xr3tQkWiHRzLBEbrxW/GknDiIE7WAWj2CN5RUNySTwRCnMVAAXBwINpHJHydpjHQTlsQQKb2AWnmDBgRcNzB/KBEWe3sXflal7Z2tW5PoH/DGUAAFfB8IHLXmG8ZfgqYtn7j8rKmQppqKsayurWE8OWxzv+x5vp8NU+o0HOACCDaP0M1kDjVsVk+LOkMRxcRXcVAwDA8xM+sN/DRlrCBIlwXvsrEBNQgdGxxbOp79xqs4qZ1APBLKefINy7giHTYJW0jh8d5oSImA5cti4Z0mBqPlMa0E4WMq7/QVo0aFkgadAzAE78a02LlqvMdiufx+pqWJ86usA2AX3XimUdp3vdg4Y0relKBTCIeNCvvqywPZ3fZTc7usTGQF6XW5Cy8lkgIM7zVjN7Y34bd81bbTNrFb7n3vpb3AMpg3MxMG2wgDWwJxZxoh2eX7VyVQvA/4bzavMLAABcoayHNQFt7wpz8MZcIF/FABkI3de8upwMh2XvoQsi5P4i9s9g+KrMy9rlnO98uivvc8yfLnDgRnqwY10yeqG82qUjFiGkVaucRXvgt86c4GLWeVln/I/AqrbMaVCD1cmA9a6CYepMF4iIZf5Vghdk5F+FrlufcAVg49rpPG/uE6TL6n+Iubt9Ta7Ogc5rqXOV6iwnvOFLTteW8/3NOj4seN26buu2++6EFzEA9urzwq+91ZgFKx3K/nmCp1nOhZczrpk+c9AXhA6QNkEZioxesNo8zSY/7slTLty51jy8t9e87h2PWDJcYfphieyBdUx4RZsWzcmvdf/x8zvmfxx22lpO7nHLmobknrjMfRUxfQ3M+bVGerZ6jutWaS1m4gu5/SZGZhk2V2LGZ8BFan81VvTXdqCnddg2YgdRgHoHgavFZ1TAdQg2EI0WdWVFXwf2bao1VhIoEAeoaFxHV11GdAFIfYb2BEUWWP3lfgJIZQKhZSInEG9lfn2VgdzXVSP4DyUoWAjXffxmcANxgeZVfqTld6YXgUoIevKngZeGAR5YeTXIdWnmgkPYX0J2YsDFhAJmbWwFAOylfgTBfg4HfuInfmZYfCQmhAzYX4clWt0Fhl0RWUI2WMmFdd+nfOEXdVH3V4WFVh1IEG5XiFKoY3tFBx8AXH//6FhtFXFF5lZH+GaztXeIiHOXVoNU1mAJOGN7lVxxVVaFJ1t7dxByRl9l1mVlNV5zNWBaoAZxton/kFfCFVh+94k6uGWbtXZpgGpSWGSkdYJfd2OZ+A8bWBBallckBne72HZgAAaM6IjPKGCbVYz1R26LN346OFuZ1m4x1o2zlYEAxoizWGvE14rcmGYpWITbKBBLqBBgoAbE1nxPUHpul4Z+uIYrd4z5iI38BlxUgAYfAIx3GFaMh4zf14f3VX915WaqNYhmdW2mR5FraG9bBWOP2IQIgY2RyFZTVnC0GI4kd1dlJlxSxokfiWXw95GjSGNo1W1uBWq0qJD/kFzr/6aLJFlZG1d68PiRW4VramiRgGhYfeViN3htYEBoGul9HbmP7niGfQWUNOiUawWUfeZemCVn/FiUEFl/nGeRuGgQZcBkAkaJROmUyNeQgIhWaRlZaniTeoZYPnmQE5hk+cWQPeiQrPWVXUmI92iIXHWMG1hWBZmNQEaSJAdqW6YFhEmLSChgZaB/IahamBVY7KWOAlaXa+eNfeeVZgVcmrWGdZWHVACV/BaZCDeZK6YFaWcQjuiNr0dy7lh6yWiUSbhqnFhrh5maJ9h2k0mbaymROPebK+ZY7caY0bVXokl2NQmaiNmQmRiPyviOlbha+DhWa7mXbWlW/qid+7hidP/wmtlnWnl1WPSVXTx4k9v5kFMZkTBpVm1Ya2WQXH63Ziw3EHm1kb3VbmApZmaZZPapnwPYV8BllvdWkqolZsBFX0LGZ3hJENL1m9RGicRJkVrAlUWJYKPGlgFJgf9wb1GIgxT6D2MnoVt1jfs4oAKBnwZxbYF1WEV2bZTYomN1oAORoHGpjVKZm1uIY074gt2HoRpKnOu4kVm3giHqewTBoARRZl01nxXocOvZhu7JnutXeWo4oiZaolzxXt7VnyRYfbTHl1dgj2BppM93c6uldlDXmUz5honpnySHejInYvXWpk9XoDomZ5/Hai1HdyRHWo3Fe3gqYTIYZaNGnMD/pXOqF4CFJWY8Fqh112d+OnP91XpnVxBl1ng5qqVQyXuJ96Ks9VUJdm1wmpG/eKlfxWo7KnE9anm5t3qvdX/eqAaoN6vMWX2PyltGuobbyXlJd3k0aYdL6VaFd1lVSAXH94eNunOeV2tnyoHGB31I2lWa+pnlORAAKqZZKWcYQAenWX9q4KeBCJ+xKpcL52zERgVl8F/Xh1j0GIBD95QSCmzn5mh/9q41KZPumnGdVqgdCnCzhmpfVZdQSpz+Gnc8SqAHx56g6m77qp+ExnAiSXwEmlhx+Wz8qngD0YXX2WfxKnBixlv+Om5Q2bD8aG9+Cl2Q+JHCxbJcZVsLu5/Q/3mkYOlwMilwTEp0NIkBaEBgFGexOgts4TqutWiudTW0KMuWg7auWeUUN+hQH3Bwzhi1l2F9PVtOQga0ZdCoWIsZMWeQlPQBhEYF+xa2aru2bNu2bvu2cBu3cju3dFu3dnu3eJu3eru3fNu3fvu3gBu4GbEFZgAFUPAFEDAQAeAFUOAFVlAQVsC4X/C4/1C4UGAGA5EFmCsQYcAFh0u5ghu6I5EFXHAFAWAFCwAFUyAQXCAGVnAFXlAQrfu6X/APC+AFAbC4C/APWSAGUCAQWwAFC/C6XCC6xhsSZhC7A5G6WRAAUJAF/zAFv6u4z/sPEPC7XrC7tusF0mu4AuG8Av8hvcc7vh3BBdoLvFAQAM3Lu2ZQu5m7urZbvFCQuNY7veIrEF+wumYAv+TbvxcBBWFQEADMuYbLvwRxvauruuFrvwxsuAPsvxBMEeZLEMFLv7ybultQEGLABfA7vwJxvQssEFBgugHwBdMbwSj8EMn7wWHAvFwQAAORvgSRvKCbvQJxuyH8Dx5cvyncww2xBaUbAKkrvCH6BblrBlwAvQJhBfNrBVaQwbebuxMcvdMLXrn7BZ7qw1psEFtwBYbrBV5wBVnQxYY7uQQRBg4MBcVbuYa7uf8Avv9AxiOsxFtcxwpxvnacx3q8x3zcx378x4AcyII8yIRcyIZ8yIicyIr/vMiM3MiO/MiQHMmSPMmUXMmWfMmYnMmavMmc3Mme/MmgHMqiPMqkXMqmfMqonMqqvMqs3Mqu/MqwnMr4dprEpwV1Gct3K2QttlUkFqO4zLeHxWTJFVa+/Mt6G3MFKY10IK6lxWwmUGe8VWcQhmsPJs1wVWpk+GC3bMxH9QFyVlpBCwbJRYYxWmhCxqzBrIPMaqr/IGQu51zbzM1GpQXv+s2J5cuBRYHoyYBhdVhxJV33+FWDlc/xLM9DhQZo8M/wpwb4XKPFrIOQR1/ouc8QbdBLVVYEl8/IFlkPvc++TNHoKdAMGJgWnVRrFnvdB9Bw9V7nDH0kBtL3OM7xStIl/41UdAB0b8VnGgdoD/akUsZxNUgFEi3UN/lgGkfTNV23aZDQfaaYSf22XcuvJ/bUSv3TD0vVWJ3VWu0VZotgZGBb2twQ2txddAoVXY22LvsQtnwRYU0UD/Zgb2WWDMFogOZQD4axFUHWZCFmkThYFL0Q6PnQVcHXbYXXYo3UEvHXQnFYEOZccq0Qa2fYk3R+gOXUWQF/yYynFc0QgW3ZTIHZ0ajZEaHYiY3YQEHZ1NeOCkHavoTaFyHYX4HRABe05ydl1yyXD3YFe9XZpiXNGMBk1Wzb9LXTO816rvav5kcFavBd1HZgA7kSsj1sQfsPvk3NVGDNyOZcdT3L7BXcp//poEa9z9wd1MvdX7OHYFPtEqhdZmE13sld3tpNYvH2VnHVXc8MtEaNWbL4YOomEL4N3Mr9XSj3YEDLGa5NZj9tltb2VkX239n13213mtCsBeGFtmRrFNhXnescWZL3tV/H2+1sfOnM2NbKnuisV+cJfbx1gS0nh7wmYuldEhlOEC094sZnquIsZ5OZ4oe14iI+VmX2zij+4yveci6ng2UA4zFB2b+mZkRufkYufDpOBz5nAoTG0GBVaIx9tiVe4xDI4i7Xd1K9GQce4idOYsB1BWIWavBn5X9m5i5dztv2VWiQ5k8x42vtz019j7KIbOwN0R/Na2UgqTpY32gZmAT/XVZKNs6oN91goONq8AFpLeMDi3C7jeiRpecAfel7pej16VaoZ+hQJtKb7umM3uOb9ei8FumTvhKmdoFBaeqgjuqc2OlaWIsnx8u1bqJjFuj1Sei0LnpxJ+lkXumc+OuRVbWxqFdfhWvnieSD/nG6roNoEOmSjRTRvecRXevLPZOZfo8xms9vfYGot1fhDqb3yNjjDnnj1e1u1XEmke2bju7bXtH7rO5vve2BLtHp3mL5Pof6qW3wzhKMjQHf5df+rs0Av+sUfe4neO+YLtSl9dahtvDnnZEDXxkHLu4UT2eMrVcUvWMcD9fDSLEZedVJAdoYmVgwDXkD/e22/O2i/5UGLx3xFZ3o5Ufzmy3OBenOKqHyIsbyNt/yFV1WtqXzHh1ZpK5XRo9tNT9/ZdDzNfoSZd707fz0lWjrRbafHR2YSd/P74j0gcnzwDn1YmvsOjjzqxqYqdjsNgr2al/MPD+PKfoUhJ2RcdXyYs7OIO7lWO/Laz7Tyx7mAfjXPU6NKnH3bhVXfr/Z++ynatB6dH7zyY6s8Cz5hU/Th29lJVHmmO/j6ybebmXlgtX1nM7PcG7j9CXmp6gZr57vfq/qHn6PbX5gePjjafDQdE6eT3HWZDDUwD97EKZxFS/Uek3dCR7U5t7Tjvdg4WbcRq38AlbhaZsSvr9u1S39yb1XH//g/LV43N1N1MfPbNvmatCP3G3ddtR/4Sdx1wbh3unf1vNtAgPN/Nt//8cP4feflQQOEGjA/CNY0OBBhAkVLmTY0OFDiBElTiRIxeJFKlr+fcBABUMagmo6kjGRcWPHjxYJcvQIUotKglquWLyikeJNnDl17jRYBo1GME+o8CRa1OhRpEmVLmXa1OlTqFGlTqWqEM0TDGVMPEFT1etXsGHFjiVb1uxZtDzLoCyT1u1buHHlzqVb1+5dvHn17uXb1+9fwIEFDyZc2PBhxIkVL2bc2PFjyJElT6Zc2fJlzJk1b+bc2fNn0KFFjyZd2vRp1KlVrybqz/Vr2LFlz6b9Wk//P9y5de/m3dv3b+DBhQ8nTvwVP+TJlS9n3tz5c+jRpU+nXl3YPuzZtW/n3t37d/DhxY8nX978efTpzZ85Xdv9+9q3i8+nX9/+/eHHq+/n39//f+quU29AAgs08EAEEzyPPdPgc/BB+fCTcEIKK8RNPwAz1HBDDpMTUEEQQxRxRBIHZLC0B1N0L0ILW3TxRd4w7HBGGmts7sMSc9RxRx4LPJE0FYOUjUUYizRSQhltVHJJDbfp8Ukoo5Rynx9HE/JK14g8cksuhUuSSTDDnA6YKcs080wDqxQNyyu17PJNOC8Uc046nyMTTTzz1LM7NUNjU0hJ4hRU0C/rNDTMO/dU/3TRMvsE7U8hB5W0y0IPtdTGRBnVdNMcHf0M0iAnFdVIXi41lclMOVV11QM9FSsLM6CA4gsrCOIigLBAVXFUXl2s5FRga0yVVWKLLc/VsL74IoAAzOAii3+gmCJXXR/s9VoKfw122w0/MfZbcMNDFiwowiAoCy6skBWKBcrlYoEtrpBVDIKgEEPWBQi6Fwp5CWrX3n8C4CIMKHBdqFprsVXYPm25dfi/cCOWGLtxv7riXYP/2YLdLPC1QtkApuCCXii8CBkKKxYwOQAvoPgnjJW9CGMKKAaG9mCE4Vt45/kafvjn6iYW+tuKvcpiAS5qnjbaadn9R91aX+aC6XpFNv/3ZZe5WHoKL2jOGOec3eN5bOF8Bvps6IZWm9Wiq9qCoC3urVVaqmkuyG66mc4bApfXXdduh8J+j2zCfTMbbcSXY2BtxjVte6oAoHi7aqrphpqgMKbOW9py/e07DCusCGABwBsSXOzCU9ctcdaZW7xx2PV8fCovrgjAinvfLrfjpUEWmeSlpRXjVpFdFsNkK664onSGTq9tE9Wjb3165F6P/XozZ5cqXlmXJUjedg3mHuBoDS74n1i56Peffa/YIvKHnKctj+hVp356C7DXf0rt87oijCzE6ws6kd9s6Fe/wt2vdTjaXwN11D+8QOALsnIfAQsYmwMikGwJUGDiGOj/QBCKCIKTuSAGNUi4GnQQcUIIYQtHNELJlBA2GTzhzlKowrMNy4U7JBAMIyPD1wCihmO7IQ5/5i0eJtFH7QGiP4Q4xJ0NwIhnU2IV1eNDyDTRiVDcWaWmeKpVWFGMx8rMrQLXxCdyEVte/OKlrDdGOHoHi4HJW/OamAg1KuxwbTxV/uL4R+7McXsTHFjAXGbIaGWuXYrk3hfeFrn08Q1fpmuim/IoqT3y8VIfBGQcBRmVL1zBCl4DHN7Ypa5TXsEMyRsgzVY5vI0t4GZgk6ElLymoTGryUBvoZC+pZJfLvexkBMFbvqKVr429LZk0gxbelmZHINrylnC6hC63pUNf/1rxk09h3j9K2bfgTYtmfpvCN6lGSSD2YZq9sua2sgnIbTolclEzQzkP6UzKqet2uMuCOetISxmuk1ftDFYY3wnHeDqldlYg2O2kxTJwUu4fXlgl0rx5z8/NUiFa9IdAR1VEglrqjQetYkKb8jGlec5efTOfwVBqMkQiEnzoBKIfPDopkIbUUCEg6RhNihiO0vCmcJKiTi3lpJ5qk4lNFOpQKWVUS2EzqSH86WE4ygOn4hKqlppqSZcKxDRmtUu53OqSetHVJFbVMBwNq1i3RNay2mikaAWhWgvD0VG4FU5xrRMn6bo/uzIlC/Kawr3MwBD48YSj0tRri/hKJxb+tf+FgV3KPDsWhskpZAvG3MliG9ulnD5WSUiUbF3r0r73+U1WU4DVJAXW0L7ty5hbmGCsvpYQjgbqs1sSgWjFdNbSOpCyPBneFAKgrH+0ywqxHOyyIDAwmg2MYNEyGc1qRVErxOqZG+XobrfERt9yKBXBFS5dCvk0lAFOWskkZtfOh0+msVdd28Vtd71rJLiGV0PNIG8Dh7uTOkpLvfZUrT/DWbp/1leLTb1vhfKrXwBlo7+ANe/VoDZgfYZudAaumroemWCEcNQfDG7whKoJ4SW5YsLY+69OinvcVh6SbrVjlvI4TDXsEpamQBRFiWGE4iXNdcVqa7GLKfjheuFqfFf/yEJi4Xe+8j2tZbbdsQzb6mMK3QDINvLrkCdWZLTQFlcE06iCm5hXLLeot1umkYS93DgwowVpJbutmaOZ5haBl839UfGb1xZnvog4Eni2UKn2PCMh+zlcgN6LiDtK6GwdekZdVrSxGK0XR0O6QpLukJsrTSJTxOIJT/CAILTThCeYIjuT8MCoY6Fq8lw6L44msaaLw0FOb8ignxaRBzwwiUnEogmwnsSo64AdTjxBF4KYhCxOQMYGibjWth7OmnOdofHyWkRP6AR2TNEEU+8jFicYN3Y68YRVNwHaKBLxlaldHD1fOzq81HaITtAEXfwC1vswxRPqUGxO7CPZHuhE/7jXDaR2v/s+hpb3f0hb7wSZghaofsIJAl4HdO+jCbTAjiBOMOom/OLgVhIxYxXuG1Y0PEOJhrh6As7vOshCFvto9aifoO6X70MQoja4Pk7wc6AHvQlfbeKgT14flQOIpy0/EMCzc+5k/0IQgvjFE4p97Oz4mzy2IHoTj16f0CZ9OsZgOoJk4YE6CCLmJ5i4dmQRC100Ie2T0MUTch4erlsGGhFxtD8e8fX5FFXs/AFu2QnECVHfXBff1oV2aIHuiY/6BAYXT94pA40L8J3WgC/Ogwe/nKUbnlOWn4wy4mAEiPS9x5wfjuc/n5zIin5TpJfMBeLAjNQ72t2s783r+f+za9kvivaQMUIc4qCA3Jec98PRsu+pg4zga2r4j2GG8eNAh/g52ujLB47gnR+dh0dfT9N3jAKsT1/uZpr7wHG98wsv/jyRnzF0sL7xB1LlJv59/Sj/PnVCD/8z4YQRUIQ9QATJmIL6iwNlOKPN2z/fKIX+kw6yA8AyIYF6GIcL2AMNvIA7CAQDbAwwSMA4aAv8AysH9A0liEDpYDkKBDV7IIIyOxcFUIAYNAzTE0GbACgtwqMT5A3vU8HmQKoW7BEdsIOGsAMPXIwyEME4+IASrKUe5I32871P6LMhzBFTiIcaRIgsQIItDAwtYMLj2zsd1KIo3I0TA8LnyLYrLBH/DvhCLkSCxAADLahDLaAHO9QCMkw/R9O/M8SN5lPD5oi9NhSRcFiEiVgEOWiMKtC8vpu29ftBQVSO9ytEBSmBmwgERnRE3fvD3GC4SVwOF7DEEMGGRaQIOTDCxWjE5HM0HvTENAxF5ahCUlQQboDDhcgC5FtFThQ0T8wNXJNF5WDDWjQQHGCIU1SIO2AMVsy+vnu0X5REWSTEYiQQAViIO3iCZVSIXVSMZmTAvoOeX5xC52PBaiSPa1QIOXiCZESIbkyMb3xCIAKFX+yHWBRG5BDCc1SPYWCID1RGZuzFhKvHQMRH5AC+fTyPI/hHiUCEd0SMeISmvjM57pNGWfy//4Q0D2zIPFRURW8USI5Sp3oERYOkxYxEDw5AiEVQgDtgSQVAxIM4gE1sxb7zwz+8R4OEvpM8D2/gSF28A5gsiEVoyZuRg6D8SJp0NKyqxxQ0yOR4hp1EDxywg0VAAoY8CEQIhEXISseIyDJkq3rsB2tzSn4gxqgUD1OQh65wCHA4gPsLyKRUvnpMObJEjvA7S/AYgXk4gD04QiQAh6NESmd8RpGsRwisy7LES7TcAYJgyaskCERoSYIIBFwUDK/kw2e0yT+0SFm8S8Xcjnr4xyy4gEBQADnYAzlQgEC4gFniSrgczGdcyl8cS7I0y8/MDlOwAYWwgz3wyIOgzNcEx/9n3L0TxMmSvM3uGIG+pAjUDE55rKSw7IemREzbvE0DyIltFEzhfMboJMfv88zP7EeFyALg5EbnlMhn9Adx/EXjNMjqVMx0TAgkeAI5NE9ejEtHWz2CREzkeAYrRE7xTAg7IAXfPIiHPIzLtLNnfMXZ5E/k0Enk3Ad7wM7z/EoR0625dFB+MEnkvIYChQg7aEeIBMm+s6mwDEbExEjFNAUfuIk7qEzASNAQS0/YkM0G1VCEVMxhgFGDyILs1M7n1CI0y1AN1cfPJIEWlYgkrFDMTM/tq0cURUxzzMhrEFFktNIRxc++i06x1NANjVDsiAIsRYjUfAwZPQgaNaGwpEv/DfWjCL0GH/hCHx3TLIVNGiXOHozSuvyEHFVMEhiGeyhQO7iDO3jM+7TT9KTI9aNNxKQGMMXNcBiGFNgBlpQDQ2VSBaVRLmVTDZ1SvJS/riTRZ4REB9TTPf3PRwXVmUTU9MTTE2RUxITQR90HVcXUGU1T2+DS9qzLSozQWj3U7UxTLu2HgnRQepvVXwVS9MRVUt0/7wRCN2U6f8M4m3sCjtuHm9sOVCuPZIVHUX3GIa3HXSXLcuhTXuO2c5s6QTg3kRs1kcOOqsu48ejWOg1WGn3SeuRMsjzWlkNXecXWdq247Pi4f8W7yzhTg8BV2TDRsCTJNi07f326mcPWugu4/2SrO2492G+NzWE1Vf7s1U/z12rVOn+TBY6jBVnAOO0whWJoWZd9WXpF0I3tOwatRyfwUuWgxnPthHSdOlZTN39DWY2jBZXNDk4gBqRNWqV1B43V0vTE0LAc17pU0UqL2KdDN39LtsfjhKIdD1kjC4QtCIWVDc38RWnAWeXw1P7yV3VlNQ/A1mP7uGfrWvH42rEIW4IY29jQz7B8VjX0z3qb1pH1gICzun2oOpErtpGTDLz9B72FjVoY1n44TLTlB0f9TLsVi8Z9XNiQXFh9WMXM3LDYXM51DRsV18qlxNBtWlbF1XANy7NN3Q1F1YwUXbAg3dKF2oaV3XzES9v9Cv/cLd31jE6P1VBZrV3WtVeF5du+5V3kmIao/F2vCF7OxVdxpdzU/QSQLUbprQrq5VyGjc7P9VIhoF3uTd4gpVF6HFapddDL5ZERMAAOMABv8I7BpTzwUFztUNxiiwXtEDVgK1hO6V6q+N7HjVzJjV3npdoQMQUcYE2CkAMO2LesowWf9YCJFQ9OuNbsUFlqxU1j2+BiIeCpMGC9LUwu9VtZfE8FGYYCzQIO4A5uu1qdq7nGK7aPK7V9UFxOaLUm+Lh9wDi5w446QLV/Q7f+vTmR44QcLtxO2LhGQd9l5dzTPVHnTQ61VQ9sONB/WIRr2I4ZFjhf24e3ozqrw7hY8Lj/mVNZZwM2WUA3jNOFZ9uHE6i7OvDgJ0jjuKPjND6Btx01C45iyzBhva3Z5r3iDd3eA7nFc0ECjxwGMB5ZU6sDU1A7wQ04QXgCS87kcMPjTDaFfsvkO4bjVAtiu7M7gTtlDuYfKbbQsUVhLi1enOVQEInPQHgCUigIAQBjC2a2JvDfxyM1wc26Ue5aPCZjnp25YS5ajKNWm2vmMyFhqSBkvW3WV0Vk5NgA8zUQRv6HLnxkMO427NAFWcjkScCOS07lTdZkIiblfaAFX+u2Zc44jDPnqVs8rcueVm7S0n3dqMVe5zVSBNnihPDicH66Jig2qRO1TkDjnVtjdPM1N3bn/2RD5XluZzJO47bLZ0GuDGoeW90VX2xGjlEMERc+iCzIBxnGOlNGvFHTBQ+QuzwmNVPj4Y/7YSTOuDHG1gDe4YxTXEFoNVk4Z8PV50GeWYUd3uhsX5wtaQVxYDkoyglWD7qlqn3O1H6WXNwY39Q9XgSJ3/mt3wHRXxeS5qj4aJDWansc6eRg4egza6hA67FVapFm68S8Qrh+CrlWWH+OWrtGDrcWvbx2ir3G1ZCua7sO7LIb7KYobFytYr/+67sGQMZmCsdOU0NG7MSmwMpeisumUVjWVckGbMq+6lst3dmA7LDkaudVbG3rbKX4bBrN7Mgebdf+NNhOCtmm0fAdVv/Wdl6nFmzTRlPUro311Wqm5t3gXuzhTtjipg1FjcLfBu5t5rXcRordptGyXWqA/mttNrzrPorsTk/m9e3RVo4NMNdKC2+jGO9nPOyllmVsfgZF9jP2Lgr3fka6TuHznkXohbj7Jor8plm1Bsb+Vo5oxe3mFtvnro3QHlYVbup6C3CeGPC+O261Ltb+/m4FP2qnbfDojkJOPXB+oO8O92ikLu7t5tLpZuvbpisK3wkL77u+1tXuPvDlXrEY14kZdzT4ZnESZ470frMdz4keV8oCN/Ag928vK3KcOHIRQ+Akj3DZZeC/cvKbgHIRW3EuPYYlF3L17iospwgtB8skt8f/Zfjy5SiHF8+mMZ+IMteiB/dcNWcOaqjunnpziYhzLcLwApfvA3+GLO4kPY8IPofOM+8HKr/iEMBzN1/wvG3wB+HyLq/z5viEQUcoSHdcSXcQ2mbfG7f0RhfzTe90B+mD3lbrFifxT/jvPC91U4eP8s5wS3+OO391D2/dWH+NHx/WEa/1WUzwXip0iDj0q0r0rQb25xCCTC9rWN/1FUF2QFT252gGR1ciYn8IY+coSt9Uan+OT/Bqn3p2aK+NT6fzb3eOVocnci/32UB1ab8EQFf2DWh2Fmt3d5cNV+XvdIeOZghzq8515c13f5hzVdelZFABCkiHdFCBatizf1cq/4FP33L38zPXcBVSARg0CDkoAVzYMxcAeP3JdofY9guVdtz4dQBZgydIDpafATx4gkxIjifAA354gjW4+RZYjhZoeZavVkVgjiD4UG/+gY9ns2cIAZGPHZJvCJOXNpTvUg6ZgZbnh5e3+idogUNADpy/+Rm4eZlPjkwYNX6gejg4eziIgOWQgcA0CERQAU6L+MnCd4KPjRCH0qn3+a7HegIgBK7P+Sf4+lHThOTQBLKneuiIh4YgArWP+6UnMrqv+xmK+ktIcw2h+qtHDpaPebXv+sC/+VB4ArWPgCcI/bKv+ubIARG9SjsQB3mr9/Ka+CmW/Nc4d62mcqrP+qDX/P+W1wTC93zBX4O+5wdCIACWP/1qzfnkaIDljGB2PIgUULkNaHNwaXqGePo+jPp+8PIMwXw4KH3e5wfSH3vAD/7i54cWIITjN3u03/rlb/5/WEdNNIjoTzpjQIZrX7TIp33XAIhE/QYSLGjwIMKEChcybOjwIcSI/S4l4GfxIsaMGvnNeGKxIx5+azzyC0XgyRp+T2aoXBPhCaEnEUZyJLmx2qJ/OnXu2akTkbaNQocSLWr0KNKkQ7cx2Of0KdSoUqdSrWr16tUzPrdy7er1K9iwYseGrUL2n7+0ateybev2Ldy4cueyfSTxLt68evfmraRUY8eLmlocosnvUAuUKln/Ktb0RJNIjx3hUIYTIaONsBdy/O3s+TPopJ8suMJq+jTq1FC1nm3t+jVssGbJ0q1t+zbutwL58u7t+3dDEaAN83upCY/NkSEVPwmZ6UkmfsgjP6n+RFFGAXa+ZikR+jv48J+Zqi5vvjzr2OrXs/c6e2zu+PLnt/UD/D7+/HlviO8/FNcPWXSVxQ7J+HcgggcaE8Iq5zn4oFTptTchha+9JxZ9GWpoGyD6efghiAVdUkqCCQLYk0927MBZiS26+JkQFjQIIY3oVXgjjmJdGNaGPfrYVh/2hTgkkb6h8OKBMvwQTyBkxCAALkhKOeVRMc5YI5ZWSZgjl1zuCNaPYf7Y/2GRZZp5l3BUhoaLAD7IsYccNqhgoJp12nmRlVnqGdWWXfpJ4ZdfiTmohkGeeSiiC1V0p1I57IDIVlkMkYFQh0BSnSJwXHTIEy1cZB2mlzE66lALNrVnln3+uap6gXpFKKzzkZkorbSOSKpRhxwgYFcvsJiRIorggQckhFk0UnMWwUTZGgRghyu0Gn2yQSpXonqeqqxq25qrXcX6LW6G1jruoX5FK5QKkH7lnUYrWYSYpvxoEooikCjL0kc2nbuvRcZsU+21Nm47sIVngXtwbbOSuzCRSvCLES5DhCXHEhoNRkhIF72Ex0iHLHZRYA+L3O+/1gZcVbYEq9xVt1wh/P9yXOIyPDOIx4yM01YX8KpTFgJodAghibWQEj+EEHAYc4RQhoezIzt90bQhMFDayRGufHVZBsO8dVsK0/z1fZfw93ADKOp0xxONbJWCRqJGEMoTmiZmHXagXifq03n3u4EwDJiMaspYX93yVlwbrpbMYCvuGysk8lt2itHIsXZGyOGNEnJ4UNbRS/jq/flQwGwjdS97Bi64yoT7dDjrXi9O6wSgYvJGQm+0UPsT/byR+0BH8uvMBWHZIYNGBBwHB9wRQPKssjF5Djr0RBkjujCpMFA6tqhrv5PqO7HOul2vj8vHE3PM8UYFT9B+UOwJOWBAP+0TlOa+O4RlQ5QZReD/2HXLPV+sYqInwL9kAxjAEAYCLcCABS5wKqfbnra6p5PvHW434qMV+QpSiEL0Yw6FqE4FdledN3gQhLrLXfsQUAgC7M4i08FVBoLnFTv4bIA2dJo5IKg9CaKFgoYL3wURlUGCZJAALJhDBtRngPL1w4hIVF/72rdBBMSOP8QhVT4mxxU7sOuGXuSXG3SIOh760HAWDOKZhjiQDE4AAXOI3QTk18Y3PiGOKHwCJlqAgPg9YURXJJU4bLCdnxBBBV885L7CKEaskbGMXNsEGg+lxn4skZLV+aAdB7LEJ2Ayik84SQb42A9WXNEZfzglKlP5hxfhQhsqSIEKgEAnRNKS/1SKXOTKGulImOkhkmnk3UAIgIk5qG8gdWwfMdd3zDsigAV6lF8U9FWUVdaymtYkyi1xSTBd7vJlefBlmchnvjdgony7y8AcWPAEPsTufE9ApzrZecd+IOAJFSDmBN5wkqRQ85r+/Gc2tbktbnbzYL0EJ5FiZ51CrE+d9iyEHhPzBodWAKK7O+Eay7fJ9DnsKP38J0hrGVCBsoqgBQUXKBCq0oWIzaMhfSktR0rSP5n0pLGSxEpzipCWThOmPvWiTGfapZraFFai0ClSCdK4nv60qdELqlBzRNSiDipxSV3pUofyUady1WlQjeqNpkpVMbnuqgg1l1C22tW1JhKsJf/V2lgPBkSzrhStGlErW/NqS7euSqxx/VEt6IrUjt5Vr4aF1lf52h6//tVH3xRsTgnLD1zkYwVkiIcOfnXYzU4psYpdD2Mbu6FIQFanHc3BAcCwkyy8oAOcfS2SPPvZ2IRWtBpKaWlXarMY7GwnQ5glbIPrH9nOtmC0se23rJpbNF4iAznh2U4QUUPhUjc8xC0ut+CKXFiVdbkXTME/9nAHcqDDBHeYnCGrq97QXBe7ZKntdukzV+8GUQCBCJ4cnhCI8CIhvev971/a614daTe+gzoofdF4jg/sxGxbgEIBACxhpAh4wLIpsIHFxIMEBxEIzEBCVxTADB2wFVQEeF7/RlqQMdDgwVMbeaFPK2xh92A4wz+ShJA4vDiJLWK/PpHDHf5BBOA2dVlwmEEL7LWRAA5Hmhf5Y0hlPGOuwNfG8emujslFAy3u4QAXuIUckCBDoKzVXceSCRwUUZ1QqKQ6SlPzE9hMAHvBQTGBycRJhoac6uAhAmpuAUtGcqkWRCfKU15sja3so/lmeWEwMNs/FPCEIlCuq2ZGWrMgAYfn9Bkmh5jzppsTtJqwGRKQ6BzyPBITTSlCE3BQjqCR52KQSvnQ3Eu0ojeE4EYz7NE/1m+lveiMXRC72MYmdv4+9byVrOEQr2ZOSpr97DXUWXkEOBqhC3MIPMAtMvyoc7xm/8CxJ3gMytasta3/UeVc42bDvGbYlrcyyOgG5Yt/CAa+861vfOPtXhqDTkyuA21+ZCIxak7J0AjAaXIXrTr7pMkfDWPuaqLb1utmt21w/G6GSQwsQz4kXoty6ckkqyUmh4myUgIJx/DDeNips3M8QhPkxAsSa5C4k8+d7lbhGuMZGsXGF5YCSEeKxCDvjJE7EgrkZAIOl2LMDDilNLix5DnYebp0MKfmmcSt5a4GCc5fWvFDX9zntYFk0Me1g3n7JAsHQMDYvBhyopgYX5eKsyI85RhCdOQJy/MUp9g8kpq7OcmIaU6aO5WSF8IYoDunbc/NPh/Spr1WCPiBFhu8A/8aTCTuNpz7hDv7eNiUXfJzOWrla9WAH/hgBzaIgTVE5HkBgj70sR29ceFj+jD1gdGpPxQsEsLTAdbe9i4a+5RLv/u4BPb3CPlGD3qwRxAFX/iShV7xjV8i5M9Y+cuHi7ud34/V3+NNiyAC7D9UfYVc/3PZ1z6CuG9h73/fLcrdOAKCIMOt7GHz+lk/+9Ee/NmJ/A0Y/dVfWzTfb+wOCxSEOq2PQdiOMUFgPzwB/PBRKFnSQlwURCCAF7BdpBwA5+EHACqEXenN+w1gfxSgex0gArLFY/mGQhFEPdURQsiPDRIEJnBQP6hTA/ZDIfxgQsjPQ6SAFYRFFvjA9AFHCZr/IPapoJqwIHa54AuqhcbJYKdMwEBMQGJoYQbkWT5Zx+6UkwX2wxC1AEQZEx84ABlWgO60APmk0AqZocNR4PgRwVjYQQqQIERUguM4TQQkQQskgWZBYYtIYXFRYRWmBdBhYQVgwkBgQvpMgAOs0xykjyXNQQUyVDslUzI9gQPsjgdxYgtUQOzAYQZNETHB0+0URBD0FlgMAR8+hN14SgA1S3VAgscUx90pQqEliAzEwAUcQNrECZQY4iHinmso4iL6QwzyRTs9AQLUEz5REQKgzzxVoBZqYwXyAR8QQD+0wATwQQsQkyaaoTgWU+zk0R4REwtQoh1mBlnIwQj+RhMq/4QFLkEOWMbHdMQMvFrTIMbxxATR+EcBlACK2AEpDJKKFCIyigcizhYzLuIVQmPuEIA3gqMNbtJJiBI3ciMmsAALwI9IhiQRwhHvxA4obeFJ5OBAIIACcEUWIAEI/oMdxB4TQsQ6dd69cIrnwEELON3RXERM7KJ4FIAPwOJW2IBDPuR3RORnTeQiNqJFUtIG8YE2JlM/JJFH5qANkqMNcqE4muMapeMWSqMzTaMWIgAmEkQPEN0/BMITkEJXCMB93GNC7ORAOMxKPEe/WUQLEAJGvMQvhkcJKCVX7ECyOSV4QKViSeUiPmNetE8lgqI27k4+fZADtNNH2iAx8U4NOv8AEJKiKaZk7tRTBVQiH1xiK75kTIZgTSICENylToLKG4jASoRMRlyav4lHB2QeWNAQY0KkMmbXcTWjj1RkXnDgBk1gD1aHAbQACyCARBVTBSoTDzYROPYDG5oQB3KgOGVAYrCQQcjjWCxCA9wlLKwne7anPRSEBZrPOfalTGAEJLSYYP5bYX5HEJyFDQyndRXnWUDmIp4Rh/2Af9KKXhLEOhXApdEcJAylRRRlf5inWMhBUwKoUjgmXxHoIoYfhzXA/oEFIuxhoiyoGl7CO6zEphnPYbTAQDIZeOwCcPLMAdTkHjSAhrKXgL5X5CFnfNzfcv2AuoDFDizhobikMW3/4xHkWSjs4v443H5+xy7ApVweAFfsAfHs6GdwqFt56CIqIIchAG+BxR3Uo+Kc4Is4Q43+QxYEglLmKJd2aY+OBZguIurpGAKUwHNtBSL43wX5IZVYqGb85ZxSWJ0S2HEC6Y/0Hq9ZgzDugaTGSQogqfgM34vowFnEwKF6hpeC1Z0uIuXxmgPAgKl+w0q1X4JUw4h+hZZ2amd8alSF6iJimfgtTiUsA5KoQE1Gyg7AaqwmatYsKqOGiWTe6gWxwqK0CC54wRF6hdtFGLBuqLBeGLEWa3LmGLIG0SXYjIvgggq0qk7IQQlI67QmhawKFa02o5huaxDRT4tUgw7YgBzc/8Ii2MA4uNa5Bli1fsW6NiNuuSsaKauUpNku7Cud9ivL/Ci2zkcfoJ3Acqu3vkgKImxGpOtM/WszRoK2Rqz4iICuukjFWuxFYCxJaWwzUqXHJuvsHcjIkiw/mKxAoWwzgujKfmyLvCzJyqw20ewiOurNBpGgIojOWizP4pLPimrQMtfE9kfRIuzRLlLSFujSohEK/GF4jOzcgApy3Jzd5KdItKQuWoTyYMqUWgqmxMvPOMYaqJjjKSyVMWzDbkjAVu3rYOp3jGwEUIaRLcZkbA501MQ/Ngt2CKTmECSwCAuxGItG0BynFKTOwe1WTO3PQqzdvg7IZu1nXFpu6gt0+P/kRQClUGIEhSrbuwRlSVSHJkTAnoGK0dCZnXkEnineYgRmlCqCoe6V5PoE5Ypqx14u2OCtZxQt586Abs7A0filRgTmYAauYATmioWCngVLw1mGp42a0vGDqaFat7kZHGiCpmkC80RL1IpR71It8F5Q5oIG8XpO59rNGugmRvDmx2xK0NAuoFkEuBmGYlRbhGJbJmgbt3kEyr3EZRhwW+3urV3r3MZKnqbv4ggvP6kSBZ+SM7SL+xpv3CxN3invRdwn8+rnYJIt3NRZQaIE/xJNwi2cxwTcPikGslgH5OJK+erQ+TbjsULw11ytmhSv/HYE6LpQ3EQo6TKcEF9O2+L/y/6SRACtnEe43Lcly3OYHMxRxpMmsAKrm9w2cI8IqQ4zzCXA64v48AbDAR5Qr/O0KGQYLhwgLkYYj+Ykj/SuwRljB/9GHcFdh/a6S9eesUwEEKiNGhYr8A1v7BcH6rK6CJOhsN3g7kc4KZTyj8K1Df8Ii0XAzWNcxgvtHdIIXtftMUwkWcklHgGsGPlmsU4UcjMa6CGDjRjD7HChshYzMBd/S922cvC2LCw3piyrMnJaLi6DDQok8i4/ZS9vcS37CNAGs+KEcTEHKCr7MnJyLDPfbdM+c7BGMzIns4+wcjXTTCUQMzYjqjbTMjd/i61+M7mIANaOs1HUMARJM6Pe/7I604wzu/NRwPP2yDOQPmw93+0r4/PFHrM5n3Ny/e4/z0wlSINAC4U+79A2G7SPUHNC46o4C/RDj1FES3SPeHNFK/RFj3NGCw4/Y6vKfjTYhHNDxyxB6x5HGw49SwQCWMM4UMAPpIAGoPR9sDNGtzSGvPTh2GxEWMMQzBsiEAEFWKpO70UYt/MujzQjbTRQb4g/30UKtKlNeoFSd4pBJAZG4Uf6sIAEemwYhzTU+jSPTLXhLPNDNEA7fIUdBMFBVEcGbmV1cOcF3sc6bSYwraxKPzVag4laGw5FP0QMhAURiCZ84pEO3vVFOcAHwWE3toABdKc9ZdQn0Y5lu6F1KP+Udd7sX+9sYAvKYBM2RDiAuPrpbMJn+ohmJWKiFA1T7IiQAYziG3DhPb1TOt3OBt12KVaiASDAEp1j1S60aJezS5f21nj0QfjaTtiB5GwFBRhEHREA/BgAAXgSWZrh7sDPdpOjO8Ljd99OWPa13Rr3vkL14Ei1cmsIcxeEc59N2kg3dU8AdoejAXgSES6pR4rSBLRkJp0lN+438N4zsKp3LrF3e2fIAydEA/SpTujM2tQ3cIOiJ4niQLyjZzIROlIRPaXPeA+4eadvU8MqgqeOgi84fcR0eU5MEtR3P5QTJHpSEw0T+WDmQPQ2bqsma46mb3O2FnImLleCLjPmiW//U4qr+HywOEGkQK/uxA7MNe0kUShd1EWVkDhe50Bs9kCIZ2ZzZxs6J3V+ditXwgBw6ZEPTEkbdFUnBAIkpVe8QHouta2IgFkPYJoPVJIruXy0OUJogA+AYBbcA07S+bjwQkDj+Wi/Cp+vNTAbBAKkgA1cAJwMQRDktKGDsZ0jY55H0J43epAitEE4QA+gaqYrDi+cuQp2+lsVNKjHSmGfek5dApHDH6v31ae/em7EuqzP+qaH3q3TVK7rOm7weq/nFCvwNIAFu5+suVob+7HnVKo7NWwx+1ANO7EXu6hH+0pNO3VZu5dge7bfRrty+1V5+2uBu1SJ+7jbxnube05V/8KvG5a644izK/e7wzuyV4KqNlW9hxW7t7u767t30foAULvYLbq3CDzr5DvBIxUr8Lu/K7zLMHzDP7yOyXuRixTFF47FXzzG69glpPrGA1XHr87Hg3zIZ5nB9/sA/XuF3DufO/zKl1bED8Cd5w3MA0rAp7xtQHvNi7yZz/vn7PyEyHyjA33QN5rBD0DJI9bJe4/PU5DSL/3GRfwrKEHO14nRI5qrT/3BVL3VVx4r8MIrDEANILyUdD17IP2ri/3Yi18lmHnW14DoIfdPgz3VP3rcL23EV8Ir1P3T8yvep7XeU5Cf9/2Qz/06BP7Z1wDkQ75R8EDUT9Dh+1DiKz63t/9B5ffQ5SN+Dmu+rHN+4Qv2598GHXQDIzBCN0CAWzwBCKSFBDzBLaQFCDzBW6QUB8InBHp2FpLL7ou+SpF+Frs9o4bBC+yMHHRDWxxAI6RFEUxaWjRCEcAFKBD4R9KhfKqTYtPK+wh/ThE/Iff8qzPBC2wRGrAFI+C+PwBAIwBAWjwBI1ACMT7BC/jDBwDA+lsD7wAEiydPKjyZ0A8hnycI+yEw+IRPCwMOMA2sgJDikxYV37RQ+CYDAY0H3zypyMKAxX4lT6YkuHIhwYEGMBZ6IvANQ507efb0+RNoUKFDiRY1ehRpUqU+2/xz+hRqVKlTqVa1ehVr1qhVtP7z9xX/bFixY8mWNXsWbVq1a9m2ZUsuy1QQD8IOevLB7ocnlPQOatTogwQALyQ8icaI0cIKBN68qXgw4UKEDifMnFOo0JsJLS4WwtS4xUOPcyDOKdivsoEMJjU/aa2adeXW/Z4wrjynHwEWcwRCXvobeHDhw4kXP9q0a3Lly5lb5arVbXTp06lXt44WxFM5jeL+WwRB7BPEpPwBkMAIgN1BX9EX/uCvcC2PGA0yVDgHv0AHT2iSxt0vov3+U0i2hiZA4I3TKkOAtgwQMmjBBh+coDLaIDNoPwf6Ic034zz8EMQQRQQOueZMPBFFqp7L6roWXXwRRuoYcSqLaJ5YxKk9wAvr/4AiigDBHx97LAyswoiE7wl/6pvQvoEGauGg+ipEqLIp+1nNSpdEQk2yJSHs8kIKYwrTyiVHPBPNNNUsrsQU3XxzuRWxipHOOu2MMTun7JBDOybEQu8JCeADwDz12DMvSSTLS2eTfvbzTSGe6vMvoRYo7SelKUnLaTUumbRwSi/FtHBC0jQsqcM1VV2V1Vb7aRPOWGVVsas7bb0VV7XisGOqIsayK9EHBqLEn78CG+xIIl8AoIwGHmtSUsgw04yz3DCZI4PQpkT1DZscCJVMMCesUNTcdnvW1XTVXZfNWd199yk5r8qV3npzfeCF7p56YcfwGgGLFPL8oeSAgV7wR/+vrxL254WBSnCNISsZgtjRil5y1KYWcJKsH4H407ikB3OirbEuR3YtZIohnkMknNh9GeaYh4IV3ppTlNcqe3XeOcYHipADkSwW4fdWUYDDhA8EKCpkTQcyA/AJBmWemuqYabYZa+Zwrornrr2ujglw0Oj31kR+y8AmkzRc04DQGKsa7rhdvTrrurXamqqv9d6bb7L08EPuwAUfPF267T68Kryn6pvxxr2O5BHCJZ+ccuMMRxxzqBSXyvHOPc+1j0YrH5300oO6PPPMN4/q89ZdpxMU02WfnXTUU0d8dahe35336kahHfjg5bb9drtzf6r35JVf62/hnX9+XeKLz/r/eKeWvx77sSIRHfruvT9T+ultrt6r7M3Hvg8evl+f/XbFn5788+W/HpD27b8fqfDffzf++f3vvRaAw98ACcgT/e1vVv373wJdt70CPpCAB0RgrBTIQAt2Ln0Q1GD7JDjBN1XwgmyJA11CeKffbRCF0OugB29WqxKypRt7eAEJX0in5qUQh7RbIQtPBMIamiUAL+jGD+0UuhwesXQ75GFzfEhEstDBiXcyGhKpKDklLjFOLoziFncWwCp+cXhYNJ4WuVhGekmCe2BUI8yuKMauNNGMcbTTFNdYR3W10Y1ZgaMc+QgjL9oRkKvCYx6vssc+HvI6kshDIBmZpkESMnFk/0TkJF9Uv0ZeEkSPhORUDOm1DzRiIEWgYXg+8ICCCWotdwmLzwbSiPWoBQDvoWRZ9BA5TN5yOJrc5FYkyTdKPOEFg/gAKQ5QlkD1ZZRoCVRYjPWBIgAgmcZE5SzJkkFcXnMputxlvHq5t8SA5QMA8IdfDPaVQDmJEgQrZzgT40yDLRMs4vnKA9IDACD5Az3+AMFAGKGkgQBpn8A0Z8PEU7BlJuYJpJClExMhQGw+lCja3OY/OsmzXzaCEa/0BymKMIhbqDJQ+1yPsQRDmCcAgBEvUOgHTskjey4UBOIsFgjyUphB/HIujFgpKfqZ0EE0LJgNs8stBvFMLqIRokk93f9EE9jNvQ3CoAC4BXweMAgjKUkCRDIUPhH1HpR+5ZfT9McDYnpSQf3yA7+khF1e8IFSYrU8qJQAeZ4w1cLQxaZPKIIE+GJGSyoVsDqR6DYrujNifaWoT/AoAJ4ASkEFikhHQtKR4AlXsByWEkL1xwFewIh/DWogj32skwYC12Qlaa6hjaMDAxvYwe6ysDqrLFafcM9lQjZJW21Por46sMrq5bBwvQUASCEoCdCFEkVI0m0zKkwgLfO0DxAUvhJlxj7QsbUQfe0mY2uvZUlAmA3D6U/liduvkBRZifouS2dLTLyI9yuMpYt7fypO8eBLoVAtJnQTVZhfZnRZfaxldrX/y1RZdddeZX3CAdaD0CI0wr5uTZQ6BbowhoVSlZc1KGDA0iPEgrKx7ykYkAh6AGKpcmEJG25CFyrH6xIYm9uFJIK3+AC9tJiaLxowjDEpY0LSOIqFOViO6/RiHjfSx3kEMpGZHJ0dH9mOSXbjkptc5bUYGcprlLIYqWxlL6PlyVmu4pax2OUvn7ksfxUzEsm8RDN3DgRF0IuvwKLc92SYlOXBcTxbXIR+otktkVjkmo/YZh6+uXFqLUx1hbVMEAQ3LI+27Fhm+8toAjoto3AooTdoaBYimnEgKGZhzPMVwdxWwsqVqpL08k/QrnrBjDXxZv+M6bZIQn2c7rSBKehU/+xhFEkvKOZmGybawnQ0wIHC6QP+S14lrfQv+Pysrd0SZl0P0NMeBHXf6ookuzxAWHYx9hPwulzRjvW4H2iYZdXzUWpLpw9qvvb9sj3BbfONvxsdD1zNq6jbCmqYJyWFueOZ1eq+2y2KnDf+6o3Ae++t20QCwV96Om5TE/y293Q3PNt9cIS7pRa2XPj6Gr6/h+sN2ET65V74bfCL85sRwgqmBED5y5UegDye/Th14j1ykvMaTif/GiOKubBos5rVKV6uiGt7alLEVLkHYGwjiHWAe+58Ogr3uQqB/kFfX09YkL6VWrFuHWtvfXYlf5/Qh07nXP2o7C3SNNqBp3bxsf897rbuQ+zoLju7w+/reRd8WrTe99H9vXh4H7ytz254wSH+dopfvK0TIXLHP77rbpL85DEd701fHm6QT93mOd957IKeaqJXXeBL3/qySILvqJ+a6jFHetdjuvCyfxntccf62/9eLHoYtO6jl/kWQgf4yWfe8InfKt4fzvbKx7Twm+9846Mo+tKfPvOrj6bnjxH52hc/mLnf/RB9v27ZH//2zT8i9FPP9+sfP/Xb/6H3Y0398md8+etPouv3MP70b/1gr/9y6f9MJP8EkNpg7/MK8DgOkIkCUAHlz/McMCnub3wkcAL1r/Is0CgwsGYScAM/rhb4zwMNCAK1RgNHUAD/IyH2TrAnQBBeRJAFdy7eLA8GEUIG+WcFa3ACE8EEHXAH3YUGfbDsXLABC3AImyr8jNAJz6IPRgEH+28JD6wHn3AE9eAF668Ke60JsRAMyyIKp7D5ujDorjAMWVALkxD1zNDrvjAN43As+iAR0kj23FDz0FAOa1ASRIEM+w4Pj49F9pAQz6IWQIENfS4QsU8PC9EH6TDXADEFswgOHdESw0ISRsEOF24RAbASLxEUvyITN5HTOhEBGzEUnzAS/HDeTLE5jAAVUxELV5EUecwVbUYWc/EsRlHMbrFmdBEYzSITI5HAfBFeghEZxTAREDG7jPFdkhEaaYkVlcoZ3SUa/6+RLIaxwCbxGbHRG8eiFkShFqOMG7vxG88RE5cxEb+oGmcFHd9Re0aBB9Yxh+4PChbAKaYACiDAKRYACrICCgLATeCRIONxHsHo/q7gC5zCDKDADJziCx4SK6BgCgayIC9SLCJBHukxgggpDP7xH7jgC7jAKaAgDP7BH6FADPKRC6CAC/iRIv9BDKBgC1ASClTyHwKACz5SILkGI39SLCRhGceR4QjJCgLyKAOAJpXSCsLACwIgALwgDLbAJK1gJv+BIheAC6zgH5wSKqVSH3dSXxYHKMtSLPpADwAhDziyezDQJJ0yJKcgDEiSCyryH6bAC7JgCrIgAK4SCr4gIP+doi7z0Qv0sSdzxiwTcyyEUhSCkOsI6QrMwAzwUTIjEytvEjOj0iW94B9dkgtW8jIxkyJBcl4U0zTJIhISoTF/ziNbsiKngAsGsyqtIAD8ER//AQI6EwL0kStnszb1cRBPUzizsRYAgQf+MIkg6ShBMgtusibF4Cmt4AquQCWtYAoAkyor8gsWEjoDQDqvADjnZDjH8yz0IBHUEjkJBwT/8im8wAueYiah4Aq2ADahwAu0siEF8ihPMj7nUymDkzwDtDzPkweIsmraUVYEVEHZQhL0YBTU0jHZBUFjZUErNDrQsjgbM0LXZELhxEI/1DoiwTwBAUIN1EM69E1AVEX/Y6RBRxQQNDQP0jN/ytEaV9RG6QUt9UBHi5NEe9Q48wBIg1RI8wAeaNQdbxRJXwcMjDRBk9RJPWdJmTQruOAwffJJr7RvolRKryImSxNLv/RrtJSQtgAwdzInQfI/TZIL/HEuF2ALqPMLalIpG/IlMfM2rRRM81RnxDSPvuAKrDMgwxM4b3IBlrNQI1M6F1IfzcAquYAqF2AsyVJPJ5Ve+FSMjpIruzIABLUzb/Me/4EqazJU9TEuBtUuEZNSU9VWLBWLwvMpOBUr7TIm9VE0pwBWuxRVVVVXY4RVl4gpGdJWQdJUS7Iik9IKrFIvhbUzTxVPd9VZr6NXl8gL/pQn/49yCjQzVonVKbyAUbXyLpUVK8MgUjnnWcvVOqKVh6ygTO0yJf2yJwPzH9TVPgXyP8/0H6jzTvPGXPdVOtB1S5ODXwO2Lfz1Xz9RYA82LAi2YMUTYRt2LBR2YXPVYScWYiNWXycWYyvWYskVYynWwLKAOqdgJiWSKuoVRTo2Yw2MKZtzKq1iC/LVRFDWYwmpP7dAKUWTIrOgIT9VJ3myM+PzNsnUIeG1WWU2YDX2dsSgLgNgO23SCh4VZL8gACBgJ8MyDD4SK5+SN/+BW62gIZlVUo1WYJE2dcw0XqEAUIk1VAnTML81W2N1ba3VS8X2aAkJVykyPPEWZ0czH5eVWP9dFVcvlm75lWwzx2wxNW+nwFhpcwFuVVYVlybPFGw5dnD3tXAxR2mvtWkTl2uvACqn03G1tWtDdm4rt1wvF3Nvcj7tFSsF8k1Vly/RtDPfVT85Mz9L13SdFXWNj0wF8iPHlXVy11x31/i0cl4ZVnh1d2ObI3lPd3mZo3mflXgXNnqV93mVo3p3dXoLNnt1dXv/tXtV9Xu3NHxTdXyltHwp9XyZNH0ndX2NtH319H1pNH7zdH7LEQvyV3/3l3/713//F4ADWIAHmIAL2IAPGIETWIEXmIEb2IEfGIIjWIInmIIruIHZ4XozWIM3mIM72IM/GIRDWIRHmIRL2IRPGIX/U1iFV5iFW9iFXxiGY1iGZ5iGa9iGbxiHc1iHd5iHe9iHfxiIg1iIh5iIi9iIjxiJ9wcWk3h5P/Vb+dEmAbJKm4NKsaKKmRiLnyINyoAZKlZnb/ILMvWKM0cnsaKMs/heF/IfGlIiIxIgJ3c5Apcq5BiNjzgN4gCP04AOoAErthMqzYAL4oKO7cZVq6KQmRhrQ3IkS1Jcd/Y26/Mls3Umt+CLeXYnifYj59VOezZQW7JOCRUlW/IK4uJ1uYA619Qp5rKOb/iO8RiPFeADtMAqTJJGtnKTL7kvVbcmVRKUQRUwb9d4RzlcUdkpIIAzd/JmA1JNCxUwVTKZA6CSbzM+/2dSJ29TlXHYWJXZZtFWIad2J6kyDKxyWbWSK7uZasPAarvjKCHAax31HpN1J/dTnKF2LjX3Cv7BT6GyJb0Vn2F2lWO4lV3ZlctAGVj1Cj4TAroDaq02c5l2Ied1a7v2a+uZae+ZUDMVK8WgKdHWH3vzHq2ga3OzNtE2jb05DBbgKQMgZPn5C/yZht/yPetyLtf2LvNyL3MZKwHTdSO3ptv2KY7SDKbAZrO1bfWSL/2yIgcTVGmSpLuSqQOApqWiCqaaqqvaqq8aq7Naq7eaq7vaq78arMNarMearMvarM/6qy9AoNcaj5VBKrLAeOVzl18zMA8XbbuUIuOWIpU6VP+d+ClE8qaTtSQfOQsANViXuiZr2myVUqgDMqpvODInc43NIDJpVTQ1kws4EytjcyUtGzMPuaZvsiJnFU2PWbNjcm9dNTfvVQzCQI3/mYYDeq25mFUTWy/dk6hB8m718XEB17NFW46Z9iY7W7fZFYz19ltT+yli8gpa+7VxeC5nNTYh1zsZ14lXex95c3F/kzRppCKzAKndFitvE7tHu1CPVaOb2h9xM7PhGLZdWLbxuJSqQikT26lzWzBP8mzlNlaPUk5H87yRVY73Mlk3tbjP9l0Pe7vZ1CkYm70Lc4eXk0acs3M/lzo1+jqZWjsXclot/JDBuVHDVbAz2jqx0yT/wbswQ3xarYBqQbIlgfe9WzigL0AZ+PgqvOALFBcvLVpcw7OhmxavK3J0KRI6FVdp37Y9GTU3AbU3K1Ip2bkh0ZmkO1ylmzulAdMuX5yH2XNb3xNUqVM+9bIl75MLbnc/XzfMTfYpWvwp7/Ue67U+yZyyPzU+w9iXXbIhncIyY3yG0wCWlzgrtmBnPzMu8NVka7Z1S7J2h1Yg67w3pxikXfIks6AllbInd1YMRpLSHRvMhRnT4XXP+Xx6rkBc3/QLYneKRb2FAT1zetepYRxrehe8oSALUF3VpwcCmnk+9RE0b93Xp8J42/x2gl0gef3Xjx3Zk13Zl53Zm93Znx3a/6Nd2qed2qvd2q8d27Nd27ed27vd278d3MNd3Med3Mvd3M8d3dNd3ded3dvd3d8d3uNd3ued3mHYJaOiJa9CzafijD2ou+sd4CP2JqEYN2/yKkA7KhC+eHTSJQk+4B9eSlX3KcA8Xpt5JTkZOLPgC97zdeP0mZ9CKeG0N9s0mvvxJvW7XUsSaBnyJiWy42vSKXsd4meeRnlZVHmZa5U8UCUda7ez0BlVIZ0WKhZVOt/zos05nne+KVNaKrPWwK0ypVEZUYN+L/Wb5q9+EinyPlGyMP9xLw27bfXxoEk5ckf13/WxJjH1U2kaL49SDKCS0u0SL992r/V7N9f2sbFe7/8PMCtjunH/scWxnFM5kx9/+7CHnjRHk65x9i5bcjQZP8gD1/D3nvL5vrH9kT479W+VVWcDeXHFYMRftezvuliRknH3ElR3NpwZl+71Ub/DIL2rG/Qrn/Yzj7nl020/eialvG//oTlXsmu9dWtFn1HNwOjtksqns8MbtTu/s/W7EzZPMvhJsvar38ACMzf58T8z2QxGsl7r9SOPFTDbfNMPc1H/8tGdAs1HWV7/stF1OdFbt5JBU16F3frvH4QVHv/3n4gBIgCUfwQLGjyIMKHChQwbOnwIMaLEiRQrWryIMaPGjRw7evwIMqTIkSRLmjyJMqXKlSxbunwJM6bMmTT/a9q8iTOnzp08e/r8CTSo0KFEixo9ijSp0qVMmzp9CjWq1KlUq1q9ijWr1q1cu3r9Cjas2LFRF925oyDtnUAXspB9CzeuXK17DshJaAft3L18+/pVmWVR2rR2IKZtaAeJ27+MGzt+zDCLgjt7CmaRE2hRw0B3HWYJtBiy6NGkqZpVKyd0QkSBCie8cGehnM4PsyApjTu3bqKJaf9LrDnhZ9UI8woPNHGPgt3MmzsnKRltoDuI8B4gTvCC74KBqje8ENwgdYqgn5s/j16inQPe/2WhjFDxwvEG7Sx/iPxgbIp7tqf/D+B58h1UXkGLhCfcfgXdgZ1CcrhGUH8WKRhg/4UWOtbgIrSFhsgF4iFEHIX/iEhQg5IZdEF7CKmIEIkXvggjWXZE4999v9G4oEE2EhRII6rt+A+Q7jWS30E7ClnQjEW2GGOTToYlxxONIGTjHU8UeaRBWTTyBIJACrmIlNhl6aCUCyH5ZJpqSrUIdg8WtCGFS7qH4Ij6JdRmQkc2SFCeCrm4ZqCCRvWZnpUVlGJDIgKa0B4I7nEoeYNOSilUcnhokBwiFipbnXJEqqhq71XUYaWmnorUIpw5egemB82mkHHxPWQfQnMaxiKquu7Kkx2QMqQpcZoqtMetBw2HkHITjcprs84ahchZCsCWGbDGEsRargQpACF+2j4Lbv+4OmXxbbJIgOqeAgUex6etdYoLb7xGaYrWZHd0q5Bt+CbEmbz+/ovVewrwWey+AB+MMFPR3vHpb8oh4V/CEk+MlKPT7tEuxRpvzHHHHn8Mcsgij0xyySafjHLKKq/McssuvwxzzDLPTHPNNt+Mc84678xzzz7/DHTQQg9NdNFGH4100kovzfRQA5UIBRc3CUQRFAE0RLXVDwUgtURUn6Q1QlyT9HVIXFxdtkFpMzT2P2E3jRXXUUPwzxRQvD2T3RQtsEVDevP9kN4SbbEASlBMkZDgIikO0uH/EJ4Q5IE/DTjcWYXhhRgEXSHGF2YgJMbdoQsUBhcLWPGF6P+YTlD/6QZBEToUYVxxN+IQeBE14rKbrncWX3iRhRl3F851GG9bLZDwXNC9Repc0O721cJD8fk/qIsu0N0BbEH7F33fHnUYag8E+/AENR/+47TDThDsXMC+QO1uX/H+FX07zj0U3mdv9QL1q8a6f3QueOZL3twe5zzo5Y99xTse/aBgP+uljoFcMN7doLAAqqGvgv/I2gMjeD3Y8U8gV4tdBA24PMsxZQpZEN8WrGY31SzACwEIAO3shkEreMEMVoBA/7r2hcIVBApesELoxGBEKLwwDEl0Ww719oUvZOEKXwgABCpotwqG5nB246EYpOaFK9QQd26bghhoyLXC7bCH/YOC/xX+cQUeUtFtSDTeGwmiNyIGwG5v/MIVrGC3AERxj1zQnP72CMEm6lGQXygjHOXYyPhZoXRTEOQVDHJGglSQilbEIvWMCEYxBoCMg5xCIbMYhi2iMYr/WKMPEVlBK2AwC1D8YyDzuMpGurKNbzzcFyvJyi6CUoVPmaF7HFcQDnbwcBjEYxYAebgXbk+Jr6NbDOsGBVpmIQChc5sQ7Ua/LLywb3XzQiAPwsVsYlOWd8yjKcX3DwggjoXQnILexvk4JXLhCywMQGjc2b4psLN1dmyd1KBAN7dZk3yIs54bo0nNceqNCw3FJ0EEsgVZWnQK5lQnH92Ix4fekZJ4c6RDAf/5TLvZM2yO++hIEWlSdtJTpYI7nDJl6tGnEZMp77tgI4fY0DIi84r6cxznwvBToGIzpP+IHxEZGlLcyfOCF2RcQAWnUp26E5kFcWrqVopNqgJTdQUBaBkZpzizthSqAU2nWPNIVa6uLgxIxaFYn5bVsjJTr1Y1aRm9mk6l5tUgZv3r3b5aU5UCFas63WlSSGiFSVKzffAUiGK9GdB4csGc6JwnXh96NR+aNIZm4IIsAxDZACygr4FdJ0iXykx4hgGJLAXraSMrBm3S8m1qreRrzVDQf7gOmWuN6UMFajXc7tabkTWiasRARSYm1wqqZexAXTtSijY2syetreLWKpD/O5oBrMhkp3efZlN44pSpjlWKGZKKWYKcsYZfJe7pQgfP9xGnuNi0rCCViMzewS6MNbzCFVgL1qUOcpQMne87BQIBKwgvDHxsJQ/9Z2E23hG2DXVcGCXLSEIassOedRsar+AFR64Rw3w8o0C/eJDs9Y3ANjzwZ/+xYFJW0ZRiYO2JaYhQCcvuu6nU24eNB9NFohjCQqYwSH1JUUYudanAbe9RZGeQ0mZZdFYLmwXf27U4IkRrX6Pa9PwnvKsts3VuXN8Vtrnd6JV5IPl7Hvn8OT3N/SPPX+BCFt6H2tTR0Hq4U+ZF79y+q12PouojK0vRRr4Hei96EtSjewAduy9s/ziZP13gm+fcaDs3moFxhuD7Js3ns+mUdhkcyKIR58FT9y3Vf+5yCe92wqdlrXpWfkrz/Bm6jMFZzeeRa1CMzRFk97ov/rM0Q+ymZ/SUFCjT3ki1l43tbGt729zutre/De5wi3vc5C63uc+N7nSre93sbre73w3veMt73vSut72Joo646nvf/O63v/8N8IALfOAEL7jBD47whCt84QxvuMMfDvGIS3ziFK84xW9z74xrfOMc77jHPw5uCKimeYQdHHwhQ9RBiySuGtkCr9lGVXg2btMxjjPWdLq2h5jhfjRXiCwh8vOQvJYhO3dbzyXyc5cnpOhDB4l5EaL0111XIf9MP3pGmi5SqUd9IU33Gt7IyF4dzk2WPi0I2EXzQroZbyQI7UjOEyLaZVr96sRGSNwjcve7R0Rr1xYbRN5u7borhMwagXRCCD8Sqgl+zWqjNNfRJvS6Xw1vhmdI3y2vva5Cz4lP80LhFJeFIhJkAZsXDUZHn4Up4vqZ6JUl7dA3aPS9mXFtL4jYvSfL0kIwm93rmwULd0HVT3r3Bbm71YTfN6ciTvZu+f38lCjoya8vqMWPtPzELnqD5N36jvMh9Yzu0Au6/vqp0/TzZYm7u5kB+YQu6utoh/zxDx/+bhZn6miH2tZjn+wihX0vpw910fdzFyRcwyN+bqR6EJQFu4f/bAn4ZrnXNe2XOj/nVMB3NxD4UILWS2/EfyLlgAsIgAQhf/dDf6vHgLojSxpodATIfLJ3eQ0RNqNUNl+zAM0XgVdQWUBWGrSzQ3RjYFvAPWKEXgKhaZwjXCnGOVMkBltAfbVHEJ63Z0LIQ/pjROsHXdEjS3AmQFZ4SVRYfQThQ1kgBlyoUaKVhJwzTllThJqDOXS0XAchWrCzXFB4hdqnU3GYW3kEAS90WmvGd3k4EJ6XBcZEhV9zRVswhmJ4SXTYWFSYiNBFOlHoNkVoP0FohPFTQ0NIh104eTb0OYQIiAhhhJijeHSmRFnTiT8YhHLYV6poYMmzYYwYXkqUhaU4/4UCoTmEaHh8V2NAaGCsiHNYZgZdSIm+SDuh2GW5mGLI8zRnCF25+IKWdzWhR13BaHt3U1ldQ42A1xgBMDvlo2YkNIR8d0dWsIB90zavc0H2o07ieD9Xczb5BEfPk0pUE48v5HhgSFWac4+BmDlbcI4d5GcLsACpQ2mvtYGMZ4fgh1Hq9ExweIfk80aKR3q25oeTN5EA5hbnSGYD8Wd0049Z6FCvA49XI026hmgxeIGJ9jXMtJG91Ilaw5EZOWblWIruQZAGyYsqCVI5p5KnJ4LqdFqBWEjoOBCn12VvxJG7GJPhuJIziJIH6ZQ9eWcgtZRUE5Byc0fR+HjLRFWHdv9Rh9Y3QXRoX4l2fhZSPzmOGOkevmWW1VQQL+QW4phonHeBVlSQOhhXffiF8UQ+VEVdU0A/3udTOJhHbElLlJZzcQhpIsmENbcYjLlmhfRKWjOAnbhMcnlM0rRmX6BneymUjTh5Mfc0l+l42bOVmUhZ6vSYOzmNAFZ5UteWN+lHTiaVPBmbQ+SUaaOZQ9lBgulnNxk9VglaI+maZRmbX2OauHmRxHlapbiXdWkRlGeNC2g72bSAgseNf5E5qXdGrsiOTGiRntlUy2g7O9eECfWEhTOMLXk1XiA+NuQ24lOZrRSfnLiQxzRK98mH49R9aTaIiEaeurhmU0BOfqmYA8H/OsNooJZRSOJkYAlahl3GQt3Ei2smiARKOin2hPfZSoXTTbppnx0khCCKn+ApZkgmUVazoPhpNWKmoQPRoAQxoDqIigEqleDZkXVzoOC5NrIIYFaQhkc5jspYRmKYkr24isnZTFeoNTrKlOyjiy15nilqNY9ZNZsWdCMZT7jjBXQjEMSxpaIRQvbzgQJUVAPlfx3kpTAloraHO7jXepWWQkS1PKHnRs5DN01XNoezaGqHjWyqR05VWgW1piA1gDKXNRzoanH6QtT3XxDEcyMpPL8zXrg2EBOIqI1KRAnZgZ2qpxLYiByopwLRe+D3gS74RqEzgbc3lv2ngps6n3GpnYE/h6eEWkGaao71J6tYViL1N6ai+nMWJD54GnQZ2KlhBT26+oGyeminapW8yqgrGKvmSEYMRkOq2lcg1xBiFBbbmRLeahLiWhTgyq02oZ5fEawuka4k0a5Dsa7nKq/zSq/1aq/3iq/5qq/7yq/96q//CrABK7ADS7AFa7AHi7AJq7ALy7AN67APC7ERK7ETS7EVa7EXi7EZq7GiERAAOw==">
            <a:extLst>
              <a:ext uri="{FF2B5EF4-FFF2-40B4-BE49-F238E27FC236}">
                <a16:creationId xmlns:a16="http://schemas.microsoft.com/office/drawing/2014/main" id="{6FB6B46B-2EBB-4955-B764-4CF6C25953A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AF0AEC77-8217-4D93-8371-6ED8D0F5A90F}"/>
              </a:ext>
            </a:extLst>
          </p:cNvPr>
          <p:cNvPicPr>
            <a:picLocks noChangeAspect="1"/>
          </p:cNvPicPr>
          <p:nvPr/>
        </p:nvPicPr>
        <p:blipFill>
          <a:blip r:embed="rId4"/>
          <a:stretch>
            <a:fillRect/>
          </a:stretch>
        </p:blipFill>
        <p:spPr>
          <a:xfrm>
            <a:off x="4419600" y="1167931"/>
            <a:ext cx="3350539" cy="3537670"/>
          </a:xfrm>
          <a:prstGeom prst="rect">
            <a:avLst/>
          </a:prstGeom>
        </p:spPr>
      </p:pic>
    </p:spTree>
    <p:extLst>
      <p:ext uri="{BB962C8B-B14F-4D97-AF65-F5344CB8AC3E}">
        <p14:creationId xmlns:p14="http://schemas.microsoft.com/office/powerpoint/2010/main" val="138278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50A896-6872-41A0-8D97-3C273CEC8540}"/>
              </a:ext>
            </a:extLst>
          </p:cNvPr>
          <p:cNvPicPr>
            <a:picLocks noChangeAspect="1"/>
          </p:cNvPicPr>
          <p:nvPr/>
        </p:nvPicPr>
        <p:blipFill>
          <a:blip r:embed="rId2"/>
          <a:stretch>
            <a:fillRect/>
          </a:stretch>
        </p:blipFill>
        <p:spPr>
          <a:xfrm>
            <a:off x="7119227" y="960328"/>
            <a:ext cx="1722269" cy="556308"/>
          </a:xfrm>
          <a:prstGeom prst="rect">
            <a:avLst/>
          </a:prstGeom>
        </p:spPr>
      </p:pic>
      <p:sp>
        <p:nvSpPr>
          <p:cNvPr id="4" name="Title 3">
            <a:extLst>
              <a:ext uri="{FF2B5EF4-FFF2-40B4-BE49-F238E27FC236}">
                <a16:creationId xmlns:a16="http://schemas.microsoft.com/office/drawing/2014/main" id="{1252D1D1-A6F4-475C-B5DE-50D9140D9FDF}"/>
              </a:ext>
            </a:extLst>
          </p:cNvPr>
          <p:cNvSpPr>
            <a:spLocks noGrp="1"/>
          </p:cNvSpPr>
          <p:nvPr>
            <p:ph type="title"/>
          </p:nvPr>
        </p:nvSpPr>
        <p:spPr/>
        <p:txBody>
          <a:bodyPr/>
          <a:lstStyle/>
          <a:p>
            <a:r>
              <a:rPr lang="fr-FR" dirty="0"/>
              <a:t>Notebooks in Watson Studio</a:t>
            </a:r>
            <a:endParaRPr lang="en-GB" dirty="0"/>
          </a:p>
        </p:txBody>
      </p:sp>
      <p:sp>
        <p:nvSpPr>
          <p:cNvPr id="5" name="Content Placeholder 4">
            <a:extLst>
              <a:ext uri="{FF2B5EF4-FFF2-40B4-BE49-F238E27FC236}">
                <a16:creationId xmlns:a16="http://schemas.microsoft.com/office/drawing/2014/main" id="{5441F66C-3BBF-481F-A47F-387E9C0464CE}"/>
              </a:ext>
            </a:extLst>
          </p:cNvPr>
          <p:cNvSpPr>
            <a:spLocks noGrp="1"/>
          </p:cNvSpPr>
          <p:nvPr>
            <p:ph idx="1"/>
          </p:nvPr>
        </p:nvSpPr>
        <p:spPr/>
        <p:txBody>
          <a:bodyPr/>
          <a:lstStyle/>
          <a:p>
            <a:r>
              <a:rPr lang="en-US" dirty="0"/>
              <a:t>Notebooks are interactive, executable Data Science Environments</a:t>
            </a:r>
          </a:p>
          <a:p>
            <a:pPr lvl="1"/>
            <a:r>
              <a:rPr lang="en-US" dirty="0" err="1"/>
              <a:t>Jupyter</a:t>
            </a:r>
            <a:r>
              <a:rPr lang="en-US" dirty="0"/>
              <a:t> for Python-based code</a:t>
            </a:r>
          </a:p>
          <a:p>
            <a:pPr lvl="1"/>
            <a:r>
              <a:rPr lang="en-US" dirty="0"/>
              <a:t>R Studio for R language</a:t>
            </a:r>
          </a:p>
          <a:p>
            <a:pPr lvl="1"/>
            <a:r>
              <a:rPr lang="en-US" sz="1400" dirty="0"/>
              <a:t>Zeppelin (DSX Local) for mixed-language (Scala, Python, …)</a:t>
            </a:r>
          </a:p>
          <a:p>
            <a:r>
              <a:rPr lang="en-US" dirty="0"/>
              <a:t>Notebooks can contain documentation, code, visualizations</a:t>
            </a:r>
          </a:p>
          <a:p>
            <a:pPr lvl="1"/>
            <a:r>
              <a:rPr lang="en-US" dirty="0"/>
              <a:t>Can be shared within a team</a:t>
            </a:r>
          </a:p>
          <a:p>
            <a:r>
              <a:rPr lang="en-US" dirty="0"/>
              <a:t>Leverage Watson Studio’s analytics infrastructure</a:t>
            </a:r>
          </a:p>
          <a:p>
            <a:pPr lvl="1"/>
            <a:r>
              <a:rPr lang="en-US" dirty="0"/>
              <a:t>Data Sources: Watson Data Platform, Cloud Object Storage</a:t>
            </a:r>
          </a:p>
          <a:p>
            <a:pPr lvl="1"/>
            <a:r>
              <a:rPr lang="en-US" dirty="0"/>
              <a:t>Compute resources: Spark, </a:t>
            </a:r>
            <a:r>
              <a:rPr lang="en-US" dirty="0" err="1"/>
              <a:t>SparkML</a:t>
            </a:r>
            <a:r>
              <a:rPr lang="en-US" dirty="0"/>
              <a:t>, Hadoop, GPUs</a:t>
            </a:r>
          </a:p>
          <a:p>
            <a:r>
              <a:rPr lang="en-US" dirty="0"/>
              <a:t>The main element handled in a notebook is the </a:t>
            </a:r>
            <a:r>
              <a:rPr lang="en-US" dirty="0" err="1"/>
              <a:t>DataFrame</a:t>
            </a:r>
            <a:endParaRPr lang="en-US" dirty="0"/>
          </a:p>
          <a:p>
            <a:pPr lvl="1"/>
            <a:r>
              <a:rPr lang="en-US" dirty="0"/>
              <a:t>Think of it as a table of data organized in columns and rows</a:t>
            </a:r>
          </a:p>
          <a:p>
            <a:pPr lvl="1"/>
            <a:endParaRPr lang="en-US" dirty="0"/>
          </a:p>
        </p:txBody>
      </p:sp>
      <p:pic>
        <p:nvPicPr>
          <p:cNvPr id="3" name="Picture 2">
            <a:extLst>
              <a:ext uri="{FF2B5EF4-FFF2-40B4-BE49-F238E27FC236}">
                <a16:creationId xmlns:a16="http://schemas.microsoft.com/office/drawing/2014/main" id="{2087747D-995A-4E01-841F-CC244E856552}"/>
              </a:ext>
            </a:extLst>
          </p:cNvPr>
          <p:cNvPicPr>
            <a:picLocks noChangeAspect="1"/>
          </p:cNvPicPr>
          <p:nvPr/>
        </p:nvPicPr>
        <p:blipFill>
          <a:blip r:embed="rId3"/>
          <a:stretch>
            <a:fillRect/>
          </a:stretch>
        </p:blipFill>
        <p:spPr>
          <a:xfrm>
            <a:off x="7203687" y="1769290"/>
            <a:ext cx="1793925" cy="275205"/>
          </a:xfrm>
          <a:prstGeom prst="rect">
            <a:avLst/>
          </a:prstGeom>
        </p:spPr>
      </p:pic>
      <p:pic>
        <p:nvPicPr>
          <p:cNvPr id="1026" name="Picture 2" descr="R logo.svg">
            <a:extLst>
              <a:ext uri="{FF2B5EF4-FFF2-40B4-BE49-F238E27FC236}">
                <a16:creationId xmlns:a16="http://schemas.microsoft.com/office/drawing/2014/main" id="{185F1899-2B0E-44C3-9145-E05D14DBE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921" y="1393254"/>
            <a:ext cx="646306" cy="4994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B26598E-E653-4930-BB77-6D6A3623FD8E}"/>
              </a:ext>
            </a:extLst>
          </p:cNvPr>
          <p:cNvPicPr>
            <a:picLocks noChangeAspect="1"/>
          </p:cNvPicPr>
          <p:nvPr/>
        </p:nvPicPr>
        <p:blipFill>
          <a:blip r:embed="rId5"/>
          <a:stretch>
            <a:fillRect/>
          </a:stretch>
        </p:blipFill>
        <p:spPr>
          <a:xfrm>
            <a:off x="6881658" y="2619103"/>
            <a:ext cx="2207516" cy="1207013"/>
          </a:xfrm>
          <a:prstGeom prst="rect">
            <a:avLst/>
          </a:prstGeom>
        </p:spPr>
      </p:pic>
    </p:spTree>
    <p:extLst>
      <p:ext uri="{BB962C8B-B14F-4D97-AF65-F5344CB8AC3E}">
        <p14:creationId xmlns:p14="http://schemas.microsoft.com/office/powerpoint/2010/main" val="257635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B4F2-BDBD-4702-B136-4A8A24B56B51}"/>
              </a:ext>
            </a:extLst>
          </p:cNvPr>
          <p:cNvSpPr>
            <a:spLocks noGrp="1"/>
          </p:cNvSpPr>
          <p:nvPr>
            <p:ph type="title"/>
          </p:nvPr>
        </p:nvSpPr>
        <p:spPr/>
        <p:txBody>
          <a:bodyPr/>
          <a:lstStyle/>
          <a:p>
            <a:r>
              <a:rPr lang="en-US" dirty="0"/>
              <a:t>Workshop Agenda – Section 1</a:t>
            </a:r>
            <a:endParaRPr lang="en-GB" dirty="0"/>
          </a:p>
        </p:txBody>
      </p:sp>
      <p:sp>
        <p:nvSpPr>
          <p:cNvPr id="3" name="Content Placeholder 2">
            <a:extLst>
              <a:ext uri="{FF2B5EF4-FFF2-40B4-BE49-F238E27FC236}">
                <a16:creationId xmlns:a16="http://schemas.microsoft.com/office/drawing/2014/main" id="{BA5D4ED8-7EE8-412E-B1BA-84286740C9E6}"/>
              </a:ext>
            </a:extLst>
          </p:cNvPr>
          <p:cNvSpPr>
            <a:spLocks noGrp="1"/>
          </p:cNvSpPr>
          <p:nvPr>
            <p:ph idx="1"/>
          </p:nvPr>
        </p:nvSpPr>
        <p:spPr/>
        <p:txBody>
          <a:bodyPr/>
          <a:lstStyle/>
          <a:p>
            <a:pPr marL="0" indent="0">
              <a:buNone/>
            </a:pPr>
            <a:r>
              <a:rPr lang="en-GB" b="1" dirty="0"/>
              <a:t>Discovering Watson Studio on IBM Cloud</a:t>
            </a:r>
          </a:p>
          <a:p>
            <a:pPr lvl="1"/>
            <a:r>
              <a:rPr lang="en-GB" dirty="0"/>
              <a:t>Overview of IBM’s Analytics</a:t>
            </a:r>
          </a:p>
          <a:p>
            <a:pPr lvl="2"/>
            <a:r>
              <a:rPr lang="en-GB" dirty="0"/>
              <a:t>IBM Analytics overview</a:t>
            </a:r>
          </a:p>
          <a:p>
            <a:pPr lvl="1"/>
            <a:r>
              <a:rPr lang="en-GB" dirty="0"/>
              <a:t>Data Science Experience</a:t>
            </a:r>
          </a:p>
          <a:p>
            <a:pPr lvl="2"/>
            <a:r>
              <a:rPr lang="en-GB" dirty="0"/>
              <a:t>Introduction to Notebooks</a:t>
            </a:r>
          </a:p>
          <a:p>
            <a:pPr lvl="2"/>
            <a:r>
              <a:rPr lang="en-GB" dirty="0"/>
              <a:t>Watson Studio Team and Collaboration features</a:t>
            </a:r>
          </a:p>
          <a:p>
            <a:pPr lvl="1"/>
            <a:endParaRPr lang="en-GB" dirty="0"/>
          </a:p>
          <a:p>
            <a:pPr lvl="1"/>
            <a:r>
              <a:rPr lang="en-GB" dirty="0"/>
              <a:t>Lab 1 : Getting Started with Watson Studio on IBM Cloud</a:t>
            </a:r>
          </a:p>
          <a:p>
            <a:pPr lvl="2"/>
            <a:r>
              <a:rPr lang="en-GB" dirty="0"/>
              <a:t>Hands-on lab with </a:t>
            </a:r>
            <a:r>
              <a:rPr lang="en-GB" dirty="0" err="1"/>
              <a:t>Jupyter</a:t>
            </a:r>
            <a:r>
              <a:rPr lang="en-GB" dirty="0"/>
              <a:t> notebooks</a:t>
            </a:r>
          </a:p>
          <a:p>
            <a:pPr lvl="3"/>
            <a:r>
              <a:rPr lang="en-GB" dirty="0"/>
              <a:t>The basics of Data Manipulation in notebooks.</a:t>
            </a:r>
          </a:p>
          <a:p>
            <a:pPr lvl="2"/>
            <a:r>
              <a:rPr lang="en-GB" dirty="0"/>
              <a:t>Data cleansing and feature engineering with </a:t>
            </a:r>
            <a:r>
              <a:rPr lang="en-GB" dirty="0" err="1"/>
              <a:t>WatsonStudio</a:t>
            </a:r>
            <a:r>
              <a:rPr lang="en-GB" dirty="0"/>
              <a:t> Data Refinery</a:t>
            </a:r>
          </a:p>
        </p:txBody>
      </p:sp>
      <p:sp>
        <p:nvSpPr>
          <p:cNvPr id="4" name="Slide Number Placeholder 3">
            <a:extLst>
              <a:ext uri="{FF2B5EF4-FFF2-40B4-BE49-F238E27FC236}">
                <a16:creationId xmlns:a16="http://schemas.microsoft.com/office/drawing/2014/main" id="{1AD0FFB5-2497-4709-954B-7EED538C6208}"/>
              </a:ext>
            </a:extLst>
          </p:cNvPr>
          <p:cNvSpPr>
            <a:spLocks noGrp="1"/>
          </p:cNvSpPr>
          <p:nvPr>
            <p:ph type="sldNum" sz="quarter" idx="4294967295"/>
          </p:nvPr>
        </p:nvSpPr>
        <p:spPr>
          <a:xfrm>
            <a:off x="8603855" y="4903892"/>
            <a:ext cx="482561" cy="229951"/>
          </a:xfrm>
          <a:prstGeom prst="rect">
            <a:avLst/>
          </a:prstGeom>
        </p:spPr>
        <p:txBody>
          <a:bodyPr/>
          <a:lstStyle/>
          <a:p>
            <a:fld id="{9B6B7A19-9BD6-654B-9E7A-5FCB6FF99B9F}" type="slidenum">
              <a:rPr lang="en-US" smtClean="0"/>
              <a:pPr/>
              <a:t>1</a:t>
            </a:fld>
            <a:endParaRPr lang="en-US" dirty="0"/>
          </a:p>
        </p:txBody>
      </p:sp>
    </p:spTree>
    <p:extLst>
      <p:ext uri="{BB962C8B-B14F-4D97-AF65-F5344CB8AC3E}">
        <p14:creationId xmlns:p14="http://schemas.microsoft.com/office/powerpoint/2010/main" val="131085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87CB-E7AF-4618-8722-E5F090248F3B}"/>
              </a:ext>
            </a:extLst>
          </p:cNvPr>
          <p:cNvSpPr>
            <a:spLocks noGrp="1"/>
          </p:cNvSpPr>
          <p:nvPr>
            <p:ph type="title"/>
          </p:nvPr>
        </p:nvSpPr>
        <p:spPr/>
        <p:txBody>
          <a:bodyPr/>
          <a:lstStyle/>
          <a:p>
            <a:r>
              <a:rPr lang="en-US" dirty="0"/>
              <a:t>Notebooks programming elements</a:t>
            </a:r>
            <a:endParaRPr lang="en-GB" dirty="0"/>
          </a:p>
        </p:txBody>
      </p:sp>
      <p:sp>
        <p:nvSpPr>
          <p:cNvPr id="3" name="Content Placeholder 2">
            <a:extLst>
              <a:ext uri="{FF2B5EF4-FFF2-40B4-BE49-F238E27FC236}">
                <a16:creationId xmlns:a16="http://schemas.microsoft.com/office/drawing/2014/main" id="{82BE9C39-10F6-4A71-BFC5-88A0D10DAAA8}"/>
              </a:ext>
            </a:extLst>
          </p:cNvPr>
          <p:cNvSpPr>
            <a:spLocks noGrp="1"/>
          </p:cNvSpPr>
          <p:nvPr>
            <p:ph idx="1"/>
          </p:nvPr>
        </p:nvSpPr>
        <p:spPr/>
        <p:txBody>
          <a:bodyPr/>
          <a:lstStyle/>
          <a:p>
            <a:r>
              <a:rPr lang="en-US" dirty="0"/>
              <a:t>Data processing libraries</a:t>
            </a:r>
          </a:p>
          <a:p>
            <a:pPr lvl="1"/>
            <a:r>
              <a:rPr lang="en-US" dirty="0"/>
              <a:t>Python libraries: </a:t>
            </a:r>
            <a:r>
              <a:rPr lang="en-US" dirty="0" err="1"/>
              <a:t>numpy</a:t>
            </a:r>
            <a:r>
              <a:rPr lang="en-US" dirty="0"/>
              <a:t>, </a:t>
            </a:r>
            <a:r>
              <a:rPr lang="en-US" dirty="0" err="1"/>
              <a:t>scikit</a:t>
            </a:r>
            <a:r>
              <a:rPr lang="en-US" dirty="0"/>
              <a:t>-learn (ML), …</a:t>
            </a:r>
          </a:p>
          <a:p>
            <a:pPr lvl="1"/>
            <a:r>
              <a:rPr lang="en-US" dirty="0" err="1"/>
              <a:t>DataFrames</a:t>
            </a:r>
            <a:r>
              <a:rPr lang="en-US" dirty="0"/>
              <a:t>: Tabular-form structures</a:t>
            </a:r>
          </a:p>
          <a:p>
            <a:pPr lvl="2"/>
            <a:r>
              <a:rPr lang="en-US" dirty="0"/>
              <a:t>Pandas: python, in-memory of the notebook’s python VM</a:t>
            </a:r>
          </a:p>
          <a:p>
            <a:pPr lvl="2"/>
            <a:r>
              <a:rPr lang="en-US" dirty="0"/>
              <a:t>Spark </a:t>
            </a:r>
            <a:r>
              <a:rPr lang="en-US" dirty="0" err="1"/>
              <a:t>DataFrames</a:t>
            </a:r>
            <a:r>
              <a:rPr lang="en-US" dirty="0"/>
              <a:t>: distributes data and computations in the Spark cluster</a:t>
            </a:r>
          </a:p>
          <a:p>
            <a:pPr lvl="1"/>
            <a:r>
              <a:rPr lang="en-US" dirty="0"/>
              <a:t>Spark libraries: </a:t>
            </a:r>
            <a:r>
              <a:rPr lang="en-US" dirty="0" err="1"/>
              <a:t>pySpark</a:t>
            </a:r>
            <a:r>
              <a:rPr lang="en-US" dirty="0"/>
              <a:t>, </a:t>
            </a:r>
            <a:r>
              <a:rPr lang="en-US" dirty="0" err="1"/>
              <a:t>SparkSQL,SparkML</a:t>
            </a:r>
            <a:r>
              <a:rPr lang="en-US" dirty="0"/>
              <a:t>, …</a:t>
            </a:r>
          </a:p>
          <a:p>
            <a:r>
              <a:rPr lang="en-US" dirty="0"/>
              <a:t>Visualization libraries</a:t>
            </a:r>
          </a:p>
          <a:p>
            <a:pPr lvl="1"/>
            <a:r>
              <a:rPr lang="en-US" dirty="0"/>
              <a:t>Standard Python libraries: </a:t>
            </a:r>
            <a:r>
              <a:rPr lang="en-US" dirty="0" err="1"/>
              <a:t>matplotlib</a:t>
            </a:r>
            <a:r>
              <a:rPr lang="en-US" dirty="0"/>
              <a:t>, bokeh, …</a:t>
            </a:r>
          </a:p>
          <a:p>
            <a:pPr lvl="2"/>
            <a:r>
              <a:rPr lang="en-US" dirty="0"/>
              <a:t>Programmatic coding of graphical representations, quite static</a:t>
            </a:r>
          </a:p>
          <a:p>
            <a:pPr lvl="1"/>
            <a:r>
              <a:rPr lang="en-US" dirty="0"/>
              <a:t>IBM Watson Studio provides additional open-sourced libraries</a:t>
            </a:r>
          </a:p>
          <a:p>
            <a:pPr lvl="2"/>
            <a:r>
              <a:rPr lang="en-US" dirty="0" err="1"/>
              <a:t>PixieDust</a:t>
            </a:r>
            <a:r>
              <a:rPr lang="en-US" dirty="0"/>
              <a:t>: for interactive graphical data exploration</a:t>
            </a:r>
          </a:p>
          <a:p>
            <a:pPr lvl="2"/>
            <a:r>
              <a:rPr lang="en-US" dirty="0"/>
              <a:t>Brunel: </a:t>
            </a:r>
            <a:r>
              <a:rPr lang="en-US" i="1" dirty="0"/>
              <a:t>‘</a:t>
            </a:r>
            <a:r>
              <a:rPr lang="en-GB" i="1" dirty="0"/>
              <a:t>Zero to Visualization in Sixty Seconds’</a:t>
            </a:r>
            <a:endParaRPr lang="en-US" i="1" dirty="0"/>
          </a:p>
          <a:p>
            <a:pPr lvl="1"/>
            <a:r>
              <a:rPr lang="en-US" dirty="0"/>
              <a:t>Watson Studio Dashboards</a:t>
            </a:r>
          </a:p>
          <a:p>
            <a:pPr lvl="1"/>
            <a:endParaRPr lang="en-GB" dirty="0"/>
          </a:p>
        </p:txBody>
      </p:sp>
    </p:spTree>
    <p:extLst>
      <p:ext uri="{BB962C8B-B14F-4D97-AF65-F5344CB8AC3E}">
        <p14:creationId xmlns:p14="http://schemas.microsoft.com/office/powerpoint/2010/main" val="379762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BE24-B5CA-44FB-8E72-E9861BCD1BCC}"/>
              </a:ext>
            </a:extLst>
          </p:cNvPr>
          <p:cNvSpPr>
            <a:spLocks noGrp="1"/>
          </p:cNvSpPr>
          <p:nvPr>
            <p:ph type="title"/>
          </p:nvPr>
        </p:nvSpPr>
        <p:spPr/>
        <p:txBody>
          <a:bodyPr/>
          <a:lstStyle/>
          <a:p>
            <a:r>
              <a:rPr lang="en-US" dirty="0"/>
              <a:t>Lab enhancements to-do</a:t>
            </a:r>
          </a:p>
        </p:txBody>
      </p:sp>
      <p:sp>
        <p:nvSpPr>
          <p:cNvPr id="3" name="Content Placeholder 2">
            <a:extLst>
              <a:ext uri="{FF2B5EF4-FFF2-40B4-BE49-F238E27FC236}">
                <a16:creationId xmlns:a16="http://schemas.microsoft.com/office/drawing/2014/main" id="{434FD28A-01AE-430A-A0D0-3D1BB678FA4A}"/>
              </a:ext>
            </a:extLst>
          </p:cNvPr>
          <p:cNvSpPr>
            <a:spLocks noGrp="1"/>
          </p:cNvSpPr>
          <p:nvPr>
            <p:ph idx="1"/>
          </p:nvPr>
        </p:nvSpPr>
        <p:spPr/>
        <p:txBody>
          <a:bodyPr/>
          <a:lstStyle/>
          <a:p>
            <a:r>
              <a:rPr lang="en-US" dirty="0"/>
              <a:t>Lab Refinery: add column to compute l/100km from mpg</a:t>
            </a:r>
          </a:p>
          <a:p>
            <a:r>
              <a:rPr lang="en-US" dirty="0"/>
              <a:t>Pandas:</a:t>
            </a:r>
          </a:p>
          <a:p>
            <a:pPr lvl="1"/>
            <a:r>
              <a:rPr lang="en-US" dirty="0" err="1"/>
              <a:t>df.dtypes</a:t>
            </a:r>
            <a:r>
              <a:rPr lang="en-US" dirty="0"/>
              <a:t>, </a:t>
            </a:r>
            <a:r>
              <a:rPr lang="en-US" dirty="0" err="1"/>
              <a:t>df.describe</a:t>
            </a:r>
            <a:r>
              <a:rPr lang="en-US" dirty="0"/>
              <a:t>(), df.info()</a:t>
            </a:r>
          </a:p>
          <a:p>
            <a:pPr lvl="1"/>
            <a:r>
              <a:rPr lang="en-US" dirty="0"/>
              <a:t>%</a:t>
            </a:r>
            <a:r>
              <a:rPr lang="en-US" dirty="0" err="1"/>
              <a:t>whos</a:t>
            </a:r>
            <a:r>
              <a:rPr lang="en-US" dirty="0"/>
              <a:t> magic</a:t>
            </a:r>
          </a:p>
          <a:p>
            <a:endParaRPr lang="en-US" dirty="0"/>
          </a:p>
          <a:p>
            <a:pPr marL="0" indent="0">
              <a:buNone/>
            </a:pPr>
            <a:endParaRPr lang="en-US" dirty="0"/>
          </a:p>
        </p:txBody>
      </p:sp>
    </p:spTree>
    <p:extLst>
      <p:ext uri="{BB962C8B-B14F-4D97-AF65-F5344CB8AC3E}">
        <p14:creationId xmlns:p14="http://schemas.microsoft.com/office/powerpoint/2010/main" val="183364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70A5-4C00-4A7D-BA64-1DCC5BDDD910}"/>
              </a:ext>
            </a:extLst>
          </p:cNvPr>
          <p:cNvSpPr>
            <a:spLocks noGrp="1"/>
          </p:cNvSpPr>
          <p:nvPr>
            <p:ph type="title"/>
          </p:nvPr>
        </p:nvSpPr>
        <p:spPr/>
        <p:txBody>
          <a:bodyPr/>
          <a:lstStyle/>
          <a:p>
            <a:r>
              <a:rPr lang="en-US" dirty="0"/>
              <a:t>Time for Lab 1</a:t>
            </a:r>
            <a:endParaRPr lang="en-GB" dirty="0"/>
          </a:p>
        </p:txBody>
      </p:sp>
      <p:sp>
        <p:nvSpPr>
          <p:cNvPr id="3" name="Content Placeholder 2">
            <a:extLst>
              <a:ext uri="{FF2B5EF4-FFF2-40B4-BE49-F238E27FC236}">
                <a16:creationId xmlns:a16="http://schemas.microsoft.com/office/drawing/2014/main" id="{97A3A143-6718-45FC-8892-33862900AB68}"/>
              </a:ext>
            </a:extLst>
          </p:cNvPr>
          <p:cNvSpPr>
            <a:spLocks noGrp="1"/>
          </p:cNvSpPr>
          <p:nvPr>
            <p:ph idx="1"/>
          </p:nvPr>
        </p:nvSpPr>
        <p:spPr/>
        <p:txBody>
          <a:bodyPr/>
          <a:lstStyle/>
          <a:p>
            <a:r>
              <a:rPr lang="en-US" dirty="0"/>
              <a:t>Objectives:</a:t>
            </a:r>
          </a:p>
          <a:p>
            <a:pPr lvl="1"/>
            <a:r>
              <a:rPr lang="en-US" dirty="0"/>
              <a:t>Tour of Watson Studio collaborative environment</a:t>
            </a:r>
          </a:p>
          <a:p>
            <a:pPr lvl="1"/>
            <a:r>
              <a:rPr lang="en-US" dirty="0"/>
              <a:t>Use Data Refinery ETL for data cleansing and feature engineering</a:t>
            </a:r>
          </a:p>
          <a:p>
            <a:pPr lvl="1"/>
            <a:r>
              <a:rPr lang="en-US" dirty="0"/>
              <a:t>Get a first-hand grasp of what’s a Python Notebook</a:t>
            </a:r>
          </a:p>
          <a:p>
            <a:pPr lvl="1"/>
            <a:endParaRPr lang="en-US" dirty="0"/>
          </a:p>
          <a:p>
            <a:pPr lvl="1"/>
            <a:r>
              <a:rPr lang="en-US" dirty="0"/>
              <a:t>We use 3 different datasets</a:t>
            </a:r>
          </a:p>
          <a:p>
            <a:pPr lvl="2"/>
            <a:r>
              <a:rPr lang="en-US" dirty="0"/>
              <a:t>Cars characteristics, NYC bike rentals for Jan 2017, Great Outdoors </a:t>
            </a:r>
            <a:r>
              <a:rPr lang="en-US" dirty="0" err="1"/>
              <a:t>fictious</a:t>
            </a:r>
            <a:r>
              <a:rPr lang="en-US" dirty="0"/>
              <a:t> sales</a:t>
            </a:r>
          </a:p>
          <a:p>
            <a:pPr marL="0" indent="0">
              <a:buNone/>
            </a:pPr>
            <a:endParaRPr lang="en-US" dirty="0"/>
          </a:p>
          <a:p>
            <a:r>
              <a:rPr lang="en-US" dirty="0"/>
              <a:t>Lab material available at </a:t>
            </a:r>
            <a:r>
              <a:rPr lang="en-US" dirty="0">
                <a:hlinkClick r:id="rId2"/>
              </a:rPr>
              <a:t>https://ibm.box.com/v/WatsonStudio-WS</a:t>
            </a:r>
            <a:endParaRPr lang="en-US" dirty="0"/>
          </a:p>
          <a:p>
            <a:pPr lvl="1"/>
            <a:r>
              <a:rPr lang="en-GB" sz="2400" dirty="0"/>
              <a:t>Lab1-GettingStarted.pdf</a:t>
            </a:r>
          </a:p>
          <a:p>
            <a:pPr lvl="2"/>
            <a:r>
              <a:rPr lang="en-GB" sz="2200" dirty="0"/>
              <a:t>Use the </a:t>
            </a:r>
            <a:r>
              <a:rPr lang="en-GB" sz="2000" dirty="0">
                <a:latin typeface="Lucida Console" panose="020B0609040504020204" pitchFamily="49" charset="0"/>
              </a:rPr>
              <a:t>`</a:t>
            </a:r>
            <a:r>
              <a:rPr lang="en-GB" sz="2000" dirty="0" err="1">
                <a:latin typeface="Lucida Console" panose="020B0609040504020204" pitchFamily="49" charset="0"/>
              </a:rPr>
              <a:t>GoSales_Tx_Analysis.ipynb</a:t>
            </a:r>
            <a:r>
              <a:rPr lang="en-GB" sz="2000" dirty="0">
                <a:latin typeface="Lucida Console" panose="020B0609040504020204" pitchFamily="49" charset="0"/>
              </a:rPr>
              <a:t>` </a:t>
            </a:r>
            <a:r>
              <a:rPr lang="en-GB" sz="2200" dirty="0"/>
              <a:t>notebook file in </a:t>
            </a:r>
            <a:r>
              <a:rPr lang="en-GB" sz="2000" dirty="0">
                <a:latin typeface="Lucida Console" panose="020B0609040504020204" pitchFamily="49" charset="0"/>
              </a:rPr>
              <a:t>‘Hands-On Labs\Lab1-GettingStarted’</a:t>
            </a:r>
          </a:p>
        </p:txBody>
      </p:sp>
    </p:spTree>
    <p:extLst>
      <p:ext uri="{BB962C8B-B14F-4D97-AF65-F5344CB8AC3E}">
        <p14:creationId xmlns:p14="http://schemas.microsoft.com/office/powerpoint/2010/main" val="1416199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50" y="1106302"/>
            <a:ext cx="5918115" cy="1908118"/>
          </a:xfrm>
        </p:spPr>
        <p:txBody>
          <a:bodyPr/>
          <a:lstStyle/>
          <a:p>
            <a:r>
              <a:rPr lang="en-US" sz="4000" dirty="0"/>
              <a:t>Thank You</a:t>
            </a:r>
            <a:br>
              <a:rPr lang="en-US" sz="4000" dirty="0"/>
            </a:br>
            <a:br>
              <a:rPr lang="en-US" sz="4000" dirty="0"/>
            </a:br>
            <a:br>
              <a:rPr lang="en-US" sz="2000" dirty="0"/>
            </a:br>
            <a:br>
              <a:rPr lang="en-US" sz="2000" dirty="0"/>
            </a:br>
            <a:r>
              <a:rPr lang="en-US" sz="2000" dirty="0"/>
              <a:t>philippe.gregoire@fr.ibm.com</a:t>
            </a:r>
            <a:endParaRPr lang="en-US" sz="4000" dirty="0"/>
          </a:p>
        </p:txBody>
      </p:sp>
    </p:spTree>
    <p:extLst>
      <p:ext uri="{BB962C8B-B14F-4D97-AF65-F5344CB8AC3E}">
        <p14:creationId xmlns:p14="http://schemas.microsoft.com/office/powerpoint/2010/main" val="3453435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Notices and Disclaimers</a:t>
            </a:r>
          </a:p>
        </p:txBody>
      </p:sp>
      <p:sp>
        <p:nvSpPr>
          <p:cNvPr id="23556" name="Rectangle 4"/>
          <p:cNvSpPr>
            <a:spLocks noChangeArrowheads="1"/>
          </p:cNvSpPr>
          <p:nvPr/>
        </p:nvSpPr>
        <p:spPr bwMode="auto">
          <a:xfrm>
            <a:off x="206375" y="923925"/>
            <a:ext cx="8937625" cy="373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dirty="0">
                <a:solidFill>
                  <a:schemeClr val="tx1"/>
                </a:solidFill>
                <a:latin typeface="Arial" panose="020B0604020202020204" pitchFamily="34" charset="0"/>
              </a:rPr>
              <a:t>Copyright © 2016 by International Business Machines Corporation (IBM).  No part of this document may be reproduced or transmitted in any form without written permission from IBM. </a:t>
            </a:r>
          </a:p>
          <a:p>
            <a:pPr eaLnBrk="1" hangingPunct="1">
              <a:lnSpc>
                <a:spcPct val="90000"/>
              </a:lnSpc>
              <a:spcAft>
                <a:spcPts val="1000"/>
              </a:spcAft>
            </a:pPr>
            <a:r>
              <a:rPr lang="en-US" altLang="en-US" sz="900" b="1" dirty="0">
                <a:solidFill>
                  <a:schemeClr val="tx1"/>
                </a:solidFill>
                <a:latin typeface="Arial" panose="020B0604020202020204" pitchFamily="34" charset="0"/>
              </a:rPr>
              <a:t>U.S. Government Users Restricted Rights - Use, duplication or disclosure restricted by GSA ADP Schedule Contract with IBM.</a:t>
            </a:r>
          </a:p>
          <a:p>
            <a:pPr eaLnBrk="1" hangingPunct="1">
              <a:lnSpc>
                <a:spcPct val="90000"/>
              </a:lnSpc>
              <a:spcAft>
                <a:spcPts val="1000"/>
              </a:spcAft>
            </a:pPr>
            <a:r>
              <a:rPr lang="en-US" altLang="en-US" sz="900" dirty="0">
                <a:solidFill>
                  <a:schemeClr val="tx1"/>
                </a:solidFill>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eaLnBrk="1" hangingPunct="1">
              <a:lnSpc>
                <a:spcPct val="90000"/>
              </a:lnSpc>
              <a:spcAft>
                <a:spcPts val="1000"/>
              </a:spcAft>
            </a:pPr>
            <a:r>
              <a:rPr lang="en-US" altLang="en-US" sz="900" dirty="0">
                <a:solidFill>
                  <a:schemeClr val="tx1"/>
                </a:solidFill>
                <a:latin typeface="Arial" panose="020B0604020202020204" pitchFamily="34" charset="0"/>
              </a:rPr>
              <a:t>IBM products are manufactured from new parts or new and used parts. In some cases, a product may not be new and may have been previously installed. Regardless, our warranty terms apply.”</a:t>
            </a:r>
          </a:p>
          <a:p>
            <a:pPr eaLnBrk="1" hangingPunct="1">
              <a:lnSpc>
                <a:spcPct val="90000"/>
              </a:lnSpc>
              <a:spcAft>
                <a:spcPts val="1000"/>
              </a:spcAft>
            </a:pPr>
            <a:r>
              <a:rPr lang="en-US" altLang="en-US" sz="900" b="1" dirty="0">
                <a:solidFill>
                  <a:schemeClr val="tx1"/>
                </a:solidFill>
                <a:latin typeface="Arial" panose="020B0604020202020204" pitchFamily="34" charset="0"/>
              </a:rPr>
              <a:t>Any statements regarding IBM's future direction, intent or product plans are subject to change or withdrawal without notice.</a:t>
            </a:r>
          </a:p>
          <a:p>
            <a:pPr eaLnBrk="1" hangingPunct="1">
              <a:lnSpc>
                <a:spcPct val="90000"/>
              </a:lnSpc>
              <a:spcAft>
                <a:spcPts val="1000"/>
              </a:spcAft>
            </a:pPr>
            <a:r>
              <a:rPr lang="en-US" altLang="en-US" sz="900" dirty="0">
                <a:solidFill>
                  <a:schemeClr val="tx1"/>
                </a:solidFill>
                <a:latin typeface="Arial" panose="020B0604020202020204" pitchFamily="34" charset="0"/>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eaLnBrk="1" hangingPunct="1">
              <a:lnSpc>
                <a:spcPct val="90000"/>
              </a:lnSpc>
              <a:spcAft>
                <a:spcPts val="1000"/>
              </a:spcAft>
            </a:pPr>
            <a:r>
              <a:rPr lang="en-US" altLang="en-US" sz="900" dirty="0">
                <a:solidFill>
                  <a:schemeClr val="tx1"/>
                </a:solidFill>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pPr eaLnBrk="1" hangingPunct="1">
              <a:lnSpc>
                <a:spcPct val="90000"/>
              </a:lnSpc>
              <a:spcAft>
                <a:spcPts val="1000"/>
              </a:spcAft>
            </a:pPr>
            <a:r>
              <a:rPr lang="en-US" altLang="en-US" sz="900" dirty="0">
                <a:solidFill>
                  <a:schemeClr val="tx1"/>
                </a:solidFill>
                <a:latin typeface="Arial" panose="020B0604020202020204" pitchFamily="34" charset="0"/>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eaLnBrk="1" hangingPunct="1">
              <a:lnSpc>
                <a:spcPct val="90000"/>
              </a:lnSpc>
              <a:spcAft>
                <a:spcPts val="1000"/>
              </a:spcAft>
            </a:pPr>
            <a:r>
              <a:rPr lang="en-US" altLang="en-US" sz="900" dirty="0">
                <a:solidFill>
                  <a:schemeClr val="tx1"/>
                </a:solidFill>
                <a:latin typeface="Arial" panose="020B0604020202020204" pitchFamily="34" charset="0"/>
              </a:rPr>
              <a:t>It is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responsibility to insure its own compliance with legal requirements and to obtain advice of competent legal counsel as to the identification and interpretation of any relevant laws and regulatory requirements that may affect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business and any actions the customer may need to take to comply with such laws.  IBM does not provide legal advice or represent or warrant that its services or products will ensure that the customer is in compliance with any law</a:t>
            </a:r>
            <a:endParaRPr lang="en-US" altLang="en-US" sz="9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590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Notices and Disclaimers Con’t. </a:t>
            </a:r>
          </a:p>
        </p:txBody>
      </p:sp>
      <p:sp>
        <p:nvSpPr>
          <p:cNvPr id="24580" name="Rectangle 4"/>
          <p:cNvSpPr>
            <a:spLocks noChangeArrowheads="1"/>
          </p:cNvSpPr>
          <p:nvPr/>
        </p:nvSpPr>
        <p:spPr bwMode="auto">
          <a:xfrm>
            <a:off x="107950" y="914400"/>
            <a:ext cx="90360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a:solidFill>
                  <a:schemeClr val="tx1"/>
                </a:solidFill>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900">
                <a:solidFill>
                  <a:schemeClr val="tx1"/>
                </a:solidFill>
                <a:latin typeface="Arial" panose="020B0604020202020204" pitchFamily="34" charset="0"/>
                <a:ea typeface="ＭＳ Ｐゴシック" panose="020B0600070205080204" pitchFamily="34" charset="-128"/>
              </a:rPr>
              <a:t>’</a:t>
            </a:r>
            <a:r>
              <a:rPr lang="en-US" altLang="ja-JP" sz="900">
                <a:solidFill>
                  <a:schemeClr val="tx1"/>
                </a:solidFill>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eaLnBrk="1" hangingPunct="1">
              <a:lnSpc>
                <a:spcPct val="90000"/>
              </a:lnSpc>
              <a:spcAft>
                <a:spcPts val="1000"/>
              </a:spcAft>
            </a:pPr>
            <a:r>
              <a:rPr lang="en-US" altLang="en-US" sz="900">
                <a:solidFill>
                  <a:schemeClr val="tx1"/>
                </a:solidFill>
                <a:latin typeface="Arial" panose="020B0604020202020204" pitchFamily="34" charset="0"/>
              </a:rPr>
              <a:t>The provision of the information contained h erein is not intended to, and does not, grant any right or license under any IBM patents, copyrights, trademarks or other intellectual property right. </a:t>
            </a:r>
          </a:p>
          <a:p>
            <a:pPr eaLnBrk="1" hangingPunct="1">
              <a:lnSpc>
                <a:spcPct val="90000"/>
              </a:lnSpc>
            </a:pPr>
            <a:r>
              <a:rPr lang="en-US" altLang="en-US" sz="900">
                <a:solidFill>
                  <a:schemeClr val="tx1"/>
                </a:solidFill>
                <a:latin typeface="Arial" panose="020B0604020202020204" pitchFamily="34" charset="0"/>
              </a:rPr>
              <a:t>IBM,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lang="en-US" altLang="en-US" sz="900">
                <a:solidFill>
                  <a:schemeClr val="tx1"/>
                </a:solidFill>
                <a:latin typeface="Arial" panose="020B0604020202020204" pitchFamily="34" charset="0"/>
                <a:hlinkClick r:id="rId3"/>
              </a:rPr>
              <a:t>www.ibm.com/legal/copytrade.shtml</a:t>
            </a:r>
            <a:r>
              <a:rPr lang="en-US" altLang="en-US" sz="900">
                <a:solidFill>
                  <a:schemeClr val="tx1"/>
                </a:solidFill>
                <a:latin typeface="Arial" panose="020B0604020202020204" pitchFamily="34" charset="0"/>
              </a:rPr>
              <a:t>.</a:t>
            </a:r>
          </a:p>
        </p:txBody>
      </p:sp>
    </p:spTree>
    <p:extLst>
      <p:ext uri="{BB962C8B-B14F-4D97-AF65-F5344CB8AC3E}">
        <p14:creationId xmlns:p14="http://schemas.microsoft.com/office/powerpoint/2010/main" val="85049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31F148-EC3A-4DE1-AE2A-11A6931B696A}"/>
              </a:ext>
            </a:extLst>
          </p:cNvPr>
          <p:cNvSpPr>
            <a:spLocks noGrp="1"/>
          </p:cNvSpPr>
          <p:nvPr>
            <p:ph type="title"/>
          </p:nvPr>
        </p:nvSpPr>
        <p:spPr/>
        <p:txBody>
          <a:bodyPr/>
          <a:lstStyle/>
          <a:p>
            <a:r>
              <a:rPr lang="fr-FR" sz="2700" dirty="0">
                <a:solidFill>
                  <a:srgbClr val="000000"/>
                </a:solidFill>
              </a:rPr>
              <a:t>Data handling </a:t>
            </a:r>
            <a:r>
              <a:rPr lang="fr-FR" sz="2700" dirty="0" err="1">
                <a:solidFill>
                  <a:srgbClr val="000000"/>
                </a:solidFill>
              </a:rPr>
              <a:t>landscape</a:t>
            </a:r>
            <a:r>
              <a:rPr lang="fr-FR" sz="2700" dirty="0">
                <a:solidFill>
                  <a:srgbClr val="000000"/>
                </a:solidFill>
              </a:rPr>
              <a:t>: Areas of </a:t>
            </a:r>
            <a:r>
              <a:rPr lang="fr-FR" sz="2700" dirty="0" err="1">
                <a:solidFill>
                  <a:srgbClr val="000000"/>
                </a:solidFill>
              </a:rPr>
              <a:t>concern</a:t>
            </a:r>
            <a:endParaRPr lang="en-US" dirty="0"/>
          </a:p>
        </p:txBody>
      </p:sp>
      <p:sp>
        <p:nvSpPr>
          <p:cNvPr id="53" name="Content Placeholder 7">
            <a:extLst>
              <a:ext uri="{FF2B5EF4-FFF2-40B4-BE49-F238E27FC236}">
                <a16:creationId xmlns:a16="http://schemas.microsoft.com/office/drawing/2014/main" id="{885AE54D-E54D-415A-ACB1-0EAD2B9A895A}"/>
              </a:ext>
            </a:extLst>
          </p:cNvPr>
          <p:cNvSpPr txBox="1">
            <a:spLocks/>
          </p:cNvSpPr>
          <p:nvPr/>
        </p:nvSpPr>
        <p:spPr>
          <a:xfrm>
            <a:off x="432576" y="691708"/>
            <a:ext cx="2712287" cy="4048559"/>
          </a:xfrm>
          <a:prstGeom prst="rect">
            <a:avLst/>
          </a:prstGeom>
          <a:solidFill>
            <a:srgbClr val="000000"/>
          </a:solidFill>
        </p:spPr>
        <p:txBody>
          <a:bodyPr vert="horz" lIns="171450" tIns="137160" rIns="171450" bIns="171450" rtlCol="0">
            <a:noAutofit/>
          </a:bodyPr>
          <a:lstStyle>
            <a:lvl1pPr marL="0" indent="0" algn="l" defTabSz="609585" rtl="0" eaLnBrk="1" latinLnBrk="0" hangingPunct="1">
              <a:lnSpc>
                <a:spcPct val="100000"/>
              </a:lnSpc>
              <a:spcBef>
                <a:spcPts val="1467"/>
              </a:spcBef>
              <a:buFont typeface="Arial"/>
              <a:buNone/>
              <a:defRPr sz="2133"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457189">
              <a:spcBef>
                <a:spcPts val="1100"/>
              </a:spcBef>
              <a:defRPr/>
            </a:pPr>
            <a:r>
              <a:rPr lang="en-US" sz="1600">
                <a:solidFill>
                  <a:srgbClr val="FFFFFF"/>
                </a:solidFill>
                <a:latin typeface="Arial"/>
              </a:rPr>
              <a:t> </a:t>
            </a:r>
            <a:endParaRPr lang="en-US" sz="1600" dirty="0">
              <a:solidFill>
                <a:srgbClr val="FFFFFF"/>
              </a:solidFill>
              <a:latin typeface="Arial"/>
            </a:endParaRPr>
          </a:p>
        </p:txBody>
      </p:sp>
      <p:sp>
        <p:nvSpPr>
          <p:cNvPr id="54" name="Content Placeholder 8">
            <a:extLst>
              <a:ext uri="{FF2B5EF4-FFF2-40B4-BE49-F238E27FC236}">
                <a16:creationId xmlns:a16="http://schemas.microsoft.com/office/drawing/2014/main" id="{98C04AD0-D25E-4CD2-A84B-57DBE9DBAECD}"/>
              </a:ext>
            </a:extLst>
          </p:cNvPr>
          <p:cNvSpPr txBox="1">
            <a:spLocks/>
          </p:cNvSpPr>
          <p:nvPr/>
        </p:nvSpPr>
        <p:spPr>
          <a:xfrm>
            <a:off x="3170615" y="691708"/>
            <a:ext cx="2802627" cy="4048559"/>
          </a:xfrm>
          <a:prstGeom prst="rect">
            <a:avLst/>
          </a:prstGeom>
          <a:solidFill>
            <a:srgbClr val="0064FF"/>
          </a:solidFill>
        </p:spPr>
        <p:txBody>
          <a:bodyPr vert="horz" lIns="171450" tIns="144018" rIns="171450" bIns="171450" rtlCol="0">
            <a:no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457189">
              <a:spcBef>
                <a:spcPts val="1100"/>
              </a:spcBef>
              <a:defRPr/>
            </a:pPr>
            <a:r>
              <a:rPr lang="en-US" sz="1400">
                <a:solidFill>
                  <a:srgbClr val="FFFFFF"/>
                </a:solidFill>
                <a:latin typeface="Arial"/>
              </a:rPr>
              <a:t> </a:t>
            </a:r>
            <a:endParaRPr lang="en-US" sz="1400" dirty="0">
              <a:solidFill>
                <a:srgbClr val="FFFFFF"/>
              </a:solidFill>
              <a:latin typeface="Arial"/>
            </a:endParaRPr>
          </a:p>
        </p:txBody>
      </p:sp>
      <p:sp>
        <p:nvSpPr>
          <p:cNvPr id="55" name="Content Placeholder 9">
            <a:extLst>
              <a:ext uri="{FF2B5EF4-FFF2-40B4-BE49-F238E27FC236}">
                <a16:creationId xmlns:a16="http://schemas.microsoft.com/office/drawing/2014/main" id="{DBC4E4D5-0806-4232-99B1-9D3571CC36BC}"/>
              </a:ext>
            </a:extLst>
          </p:cNvPr>
          <p:cNvSpPr txBox="1">
            <a:spLocks/>
          </p:cNvSpPr>
          <p:nvPr/>
        </p:nvSpPr>
        <p:spPr>
          <a:xfrm>
            <a:off x="5993913" y="691708"/>
            <a:ext cx="2675791" cy="4048559"/>
          </a:xfrm>
          <a:prstGeom prst="rect">
            <a:avLst/>
          </a:prstGeom>
          <a:solidFill>
            <a:srgbClr val="003BC9"/>
          </a:solidFill>
        </p:spPr>
        <p:txBody>
          <a:bodyPr vert="horz" lIns="171450" tIns="144018" rIns="171450" bIns="171450" rtlCol="0">
            <a:no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4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457189">
              <a:spcBef>
                <a:spcPts val="1100"/>
              </a:spcBef>
              <a:defRPr/>
            </a:pPr>
            <a:r>
              <a:rPr lang="en-US" sz="1400">
                <a:solidFill>
                  <a:srgbClr val="FFFFFF"/>
                </a:solidFill>
                <a:latin typeface="Arial"/>
              </a:rPr>
              <a:t> </a:t>
            </a:r>
            <a:endParaRPr lang="en-US" sz="1400" dirty="0">
              <a:solidFill>
                <a:srgbClr val="FFFFFF"/>
              </a:solidFill>
              <a:latin typeface="Arial"/>
            </a:endParaRPr>
          </a:p>
        </p:txBody>
      </p:sp>
      <p:grpSp>
        <p:nvGrpSpPr>
          <p:cNvPr id="56" name="Group 55">
            <a:extLst>
              <a:ext uri="{FF2B5EF4-FFF2-40B4-BE49-F238E27FC236}">
                <a16:creationId xmlns:a16="http://schemas.microsoft.com/office/drawing/2014/main" id="{C3E6EECA-8A1F-4B35-90F9-74B1EB51A06D}"/>
              </a:ext>
            </a:extLst>
          </p:cNvPr>
          <p:cNvGrpSpPr/>
          <p:nvPr/>
        </p:nvGrpSpPr>
        <p:grpSpPr>
          <a:xfrm>
            <a:off x="1442072" y="2592029"/>
            <a:ext cx="693294" cy="656506"/>
            <a:chOff x="1162146" y="1403655"/>
            <a:chExt cx="693294" cy="656506"/>
          </a:xfrm>
        </p:grpSpPr>
        <p:grpSp>
          <p:nvGrpSpPr>
            <p:cNvPr id="57" name="Group 44">
              <a:extLst>
                <a:ext uri="{FF2B5EF4-FFF2-40B4-BE49-F238E27FC236}">
                  <a16:creationId xmlns:a16="http://schemas.microsoft.com/office/drawing/2014/main" id="{4F72B252-1A75-46DD-BDE5-EECBB3DFDBAC}"/>
                </a:ext>
              </a:extLst>
            </p:cNvPr>
            <p:cNvGrpSpPr/>
            <p:nvPr/>
          </p:nvGrpSpPr>
          <p:grpSpPr>
            <a:xfrm>
              <a:off x="1162146" y="1403655"/>
              <a:ext cx="693294" cy="656506"/>
              <a:chOff x="0" y="-1"/>
              <a:chExt cx="1379919" cy="1377577"/>
            </a:xfrm>
          </p:grpSpPr>
          <p:sp>
            <p:nvSpPr>
              <p:cNvPr id="65" name="Freeform 45">
                <a:extLst>
                  <a:ext uri="{FF2B5EF4-FFF2-40B4-BE49-F238E27FC236}">
                    <a16:creationId xmlns:a16="http://schemas.microsoft.com/office/drawing/2014/main" id="{077664D0-30B1-4963-A339-DA2662BE38E5}"/>
                  </a:ext>
                </a:extLst>
              </p:cNvPr>
              <p:cNvSpPr/>
              <p:nvPr/>
            </p:nvSpPr>
            <p:spPr>
              <a:xfrm>
                <a:off x="688787" y="-1"/>
                <a:ext cx="691132" cy="1032535"/>
              </a:xfrm>
              <a:custGeom>
                <a:avLst/>
                <a:gdLst/>
                <a:ahLst/>
                <a:cxnLst>
                  <a:cxn ang="0">
                    <a:pos x="wd2" y="hd2"/>
                  </a:cxn>
                  <a:cxn ang="5400000">
                    <a:pos x="wd2" y="hd2"/>
                  </a:cxn>
                  <a:cxn ang="10800000">
                    <a:pos x="wd2" y="hd2"/>
                  </a:cxn>
                  <a:cxn ang="16200000">
                    <a:pos x="wd2" y="hd2"/>
                  </a:cxn>
                </a:cxnLst>
                <a:rect l="0" t="0" r="r" b="b"/>
                <a:pathLst>
                  <a:path w="21600" h="21600" extrusionOk="0">
                    <a:moveTo>
                      <a:pt x="14702" y="14400"/>
                    </a:moveTo>
                    <a:cubicBezTo>
                      <a:pt x="14702" y="16193"/>
                      <a:pt x="13986" y="17859"/>
                      <a:pt x="12744" y="19301"/>
                    </a:cubicBezTo>
                    <a:lnTo>
                      <a:pt x="18706" y="21600"/>
                    </a:lnTo>
                    <a:cubicBezTo>
                      <a:pt x="20548" y="19486"/>
                      <a:pt x="21600" y="17021"/>
                      <a:pt x="21600" y="14400"/>
                    </a:cubicBezTo>
                    <a:cubicBezTo>
                      <a:pt x="21600" y="6450"/>
                      <a:pt x="11925" y="0"/>
                      <a:pt x="0" y="0"/>
                    </a:cubicBezTo>
                    <a:lnTo>
                      <a:pt x="0" y="4599"/>
                    </a:lnTo>
                    <a:cubicBezTo>
                      <a:pt x="8126" y="4599"/>
                      <a:pt x="14702" y="8983"/>
                      <a:pt x="14702" y="14400"/>
                    </a:cubicBezTo>
                    <a:close/>
                  </a:path>
                </a:pathLst>
              </a:custGeom>
              <a:gradFill>
                <a:gsLst>
                  <a:gs pos="0">
                    <a:srgbClr val="4ACAAD"/>
                  </a:gs>
                  <a:gs pos="100000">
                    <a:srgbClr val="FFC000"/>
                  </a:gs>
                </a:gsLst>
                <a:lin ang="5400000" scaled="0"/>
              </a:gradFill>
              <a:ln w="25400" cap="flat">
                <a:solidFill>
                  <a:srgbClr val="FFFFFF"/>
                </a:solidFill>
                <a:prstDash val="solid"/>
                <a:round/>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66" name="Freeform 47">
                <a:extLst>
                  <a:ext uri="{FF2B5EF4-FFF2-40B4-BE49-F238E27FC236}">
                    <a16:creationId xmlns:a16="http://schemas.microsoft.com/office/drawing/2014/main" id="{27BF4D87-DF3F-408B-91B0-E98F3264BFAF}"/>
                  </a:ext>
                </a:extLst>
              </p:cNvPr>
              <p:cNvSpPr/>
              <p:nvPr/>
            </p:nvSpPr>
            <p:spPr>
              <a:xfrm>
                <a:off x="92097" y="922275"/>
                <a:ext cx="1195725" cy="455301"/>
              </a:xfrm>
              <a:custGeom>
                <a:avLst/>
                <a:gdLst/>
                <a:ahLst/>
                <a:cxnLst>
                  <a:cxn ang="0">
                    <a:pos x="wd2" y="hd2"/>
                  </a:cxn>
                  <a:cxn ang="5400000">
                    <a:pos x="wd2" y="hd2"/>
                  </a:cxn>
                  <a:cxn ang="10800000">
                    <a:pos x="wd2" y="hd2"/>
                  </a:cxn>
                  <a:cxn ang="16200000">
                    <a:pos x="wd2" y="hd2"/>
                  </a:cxn>
                </a:cxnLst>
                <a:rect l="0" t="0" r="r" b="b"/>
                <a:pathLst>
                  <a:path w="21600" h="21600" extrusionOk="0">
                    <a:moveTo>
                      <a:pt x="21600" y="5228"/>
                    </a:moveTo>
                    <a:lnTo>
                      <a:pt x="18158" y="0"/>
                    </a:lnTo>
                    <a:cubicBezTo>
                      <a:pt x="17111" y="4719"/>
                      <a:pt x="15432" y="8352"/>
                      <a:pt x="13424" y="10058"/>
                    </a:cubicBezTo>
                    <a:cubicBezTo>
                      <a:pt x="12597" y="10767"/>
                      <a:pt x="11711" y="11166"/>
                      <a:pt x="10800" y="11166"/>
                    </a:cubicBezTo>
                    <a:cubicBezTo>
                      <a:pt x="7653" y="11166"/>
                      <a:pt x="4911" y="6668"/>
                      <a:pt x="3442" y="0"/>
                    </a:cubicBezTo>
                    <a:lnTo>
                      <a:pt x="0" y="5228"/>
                    </a:lnTo>
                    <a:cubicBezTo>
                      <a:pt x="2152" y="15020"/>
                      <a:pt x="6185" y="21600"/>
                      <a:pt x="10800" y="21600"/>
                    </a:cubicBezTo>
                    <a:cubicBezTo>
                      <a:pt x="12142" y="21600"/>
                      <a:pt x="13441" y="21046"/>
                      <a:pt x="14656" y="20005"/>
                    </a:cubicBezTo>
                    <a:cubicBezTo>
                      <a:pt x="17601" y="17479"/>
                      <a:pt x="20073" y="12162"/>
                      <a:pt x="21600" y="5228"/>
                    </a:cubicBezTo>
                    <a:close/>
                  </a:path>
                </a:pathLst>
              </a:custGeom>
              <a:gradFill flip="none" rotWithShape="1">
                <a:gsLst>
                  <a:gs pos="0">
                    <a:srgbClr val="69A6FF"/>
                  </a:gs>
                  <a:gs pos="100000">
                    <a:srgbClr val="FFC000"/>
                  </a:gs>
                </a:gsLst>
                <a:lin ang="2700000" scaled="1"/>
                <a:tileRect/>
              </a:gradFill>
              <a:ln w="25400" cap="flat">
                <a:solidFill>
                  <a:srgbClr val="FFFFFF"/>
                </a:solidFill>
                <a:prstDash val="solid"/>
                <a:miter lim="800000"/>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67" name="Freeform 48">
                <a:extLst>
                  <a:ext uri="{FF2B5EF4-FFF2-40B4-BE49-F238E27FC236}">
                    <a16:creationId xmlns:a16="http://schemas.microsoft.com/office/drawing/2014/main" id="{1FDFE49D-9F57-497E-829E-CAE0D3FE17F7}"/>
                  </a:ext>
                </a:extLst>
              </p:cNvPr>
              <p:cNvSpPr/>
              <p:nvPr/>
            </p:nvSpPr>
            <p:spPr>
              <a:xfrm>
                <a:off x="0" y="-1"/>
                <a:ext cx="688790" cy="1032535"/>
              </a:xfrm>
              <a:custGeom>
                <a:avLst/>
                <a:gdLst/>
                <a:ahLst/>
                <a:cxnLst>
                  <a:cxn ang="0">
                    <a:pos x="wd2" y="hd2"/>
                  </a:cxn>
                  <a:cxn ang="5400000">
                    <a:pos x="wd2" y="hd2"/>
                  </a:cxn>
                  <a:cxn ang="10800000">
                    <a:pos x="wd2" y="hd2"/>
                  </a:cxn>
                  <a:cxn ang="16200000">
                    <a:pos x="wd2" y="hd2"/>
                  </a:cxn>
                </a:cxnLst>
                <a:rect l="0" t="0" r="r" b="b"/>
                <a:pathLst>
                  <a:path w="21600" h="21600" extrusionOk="0">
                    <a:moveTo>
                      <a:pt x="6883" y="14400"/>
                    </a:moveTo>
                    <a:cubicBezTo>
                      <a:pt x="6883" y="11136"/>
                      <a:pt x="9280" y="8252"/>
                      <a:pt x="12948" y="6469"/>
                    </a:cubicBezTo>
                    <a:cubicBezTo>
                      <a:pt x="15374" y="5290"/>
                      <a:pt x="18370" y="4599"/>
                      <a:pt x="21600" y="4599"/>
                    </a:cubicBezTo>
                    <a:cubicBezTo>
                      <a:pt x="21600" y="4599"/>
                      <a:pt x="21600" y="4599"/>
                      <a:pt x="21600" y="4599"/>
                    </a:cubicBezTo>
                    <a:lnTo>
                      <a:pt x="21600" y="0"/>
                    </a:lnTo>
                    <a:cubicBezTo>
                      <a:pt x="21600" y="0"/>
                      <a:pt x="21600" y="0"/>
                      <a:pt x="21600" y="0"/>
                    </a:cubicBezTo>
                    <a:cubicBezTo>
                      <a:pt x="16850" y="0"/>
                      <a:pt x="12466" y="1023"/>
                      <a:pt x="8900" y="2757"/>
                    </a:cubicBezTo>
                    <a:cubicBezTo>
                      <a:pt x="3507" y="5368"/>
                      <a:pt x="0" y="9616"/>
                      <a:pt x="0" y="14400"/>
                    </a:cubicBezTo>
                    <a:cubicBezTo>
                      <a:pt x="0" y="17021"/>
                      <a:pt x="1052" y="19486"/>
                      <a:pt x="2894" y="21600"/>
                    </a:cubicBezTo>
                    <a:lnTo>
                      <a:pt x="8856" y="19301"/>
                    </a:lnTo>
                    <a:cubicBezTo>
                      <a:pt x="7614" y="17859"/>
                      <a:pt x="6883" y="16193"/>
                      <a:pt x="6883" y="14400"/>
                    </a:cubicBezTo>
                    <a:close/>
                  </a:path>
                </a:pathLst>
              </a:custGeom>
              <a:solidFill>
                <a:srgbClr val="EAEAEA">
                  <a:lumMod val="75000"/>
                </a:srgbClr>
              </a:solidFill>
              <a:ln w="25400" cap="flat">
                <a:solidFill>
                  <a:srgbClr val="FFFFFF"/>
                </a:solidFill>
                <a:prstDash val="solid"/>
                <a:miter lim="800000"/>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grpSp>
        <p:grpSp>
          <p:nvGrpSpPr>
            <p:cNvPr id="58" name="Group 57">
              <a:extLst>
                <a:ext uri="{FF2B5EF4-FFF2-40B4-BE49-F238E27FC236}">
                  <a16:creationId xmlns:a16="http://schemas.microsoft.com/office/drawing/2014/main" id="{FA64B158-8380-45B1-A08E-1293F74F37A8}"/>
                </a:ext>
              </a:extLst>
            </p:cNvPr>
            <p:cNvGrpSpPr/>
            <p:nvPr/>
          </p:nvGrpSpPr>
          <p:grpSpPr>
            <a:xfrm>
              <a:off x="1363316" y="1560535"/>
              <a:ext cx="294326" cy="306496"/>
              <a:chOff x="1491235" y="1756032"/>
              <a:chExt cx="303322" cy="274196"/>
            </a:xfrm>
          </p:grpSpPr>
          <p:sp>
            <p:nvSpPr>
              <p:cNvPr id="59" name="Freeform 29">
                <a:extLst>
                  <a:ext uri="{FF2B5EF4-FFF2-40B4-BE49-F238E27FC236}">
                    <a16:creationId xmlns:a16="http://schemas.microsoft.com/office/drawing/2014/main" id="{93E6EBCB-3AA3-4632-9108-6E550BDF0E5A}"/>
                  </a:ext>
                </a:extLst>
              </p:cNvPr>
              <p:cNvSpPr/>
              <p:nvPr/>
            </p:nvSpPr>
            <p:spPr>
              <a:xfrm>
                <a:off x="1549723" y="1854398"/>
                <a:ext cx="187706" cy="1758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658"/>
                      <a:pt x="18055" y="12514"/>
                      <a:pt x="13273" y="11398"/>
                    </a:cubicBezTo>
                    <a:cubicBezTo>
                      <a:pt x="15417" y="10521"/>
                      <a:pt x="16901" y="8369"/>
                      <a:pt x="16901" y="5978"/>
                    </a:cubicBezTo>
                    <a:cubicBezTo>
                      <a:pt x="16901" y="2710"/>
                      <a:pt x="14180" y="0"/>
                      <a:pt x="10800" y="0"/>
                    </a:cubicBezTo>
                    <a:cubicBezTo>
                      <a:pt x="7337" y="0"/>
                      <a:pt x="4617" y="2710"/>
                      <a:pt x="4617" y="5978"/>
                    </a:cubicBezTo>
                    <a:cubicBezTo>
                      <a:pt x="4617" y="8369"/>
                      <a:pt x="6101" y="10521"/>
                      <a:pt x="8244" y="11398"/>
                    </a:cubicBezTo>
                    <a:cubicBezTo>
                      <a:pt x="3545" y="12514"/>
                      <a:pt x="0" y="16658"/>
                      <a:pt x="0" y="21600"/>
                    </a:cubicBez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60" name="Freeform 30">
                <a:extLst>
                  <a:ext uri="{FF2B5EF4-FFF2-40B4-BE49-F238E27FC236}">
                    <a16:creationId xmlns:a16="http://schemas.microsoft.com/office/drawing/2014/main" id="{62A94C94-D39E-48A8-81E3-D7371426E206}"/>
                  </a:ext>
                </a:extLst>
              </p:cNvPr>
              <p:cNvSpPr/>
              <p:nvPr/>
            </p:nvSpPr>
            <p:spPr>
              <a:xfrm>
                <a:off x="1734708" y="1893745"/>
                <a:ext cx="59849" cy="5410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86"/>
                      <a:pt x="16714" y="0"/>
                      <a:pt x="10800" y="0"/>
                    </a:cubicBezTo>
                    <a:cubicBezTo>
                      <a:pt x="4886" y="0"/>
                      <a:pt x="0" y="4886"/>
                      <a:pt x="0" y="10800"/>
                    </a:cubicBezTo>
                    <a:cubicBezTo>
                      <a:pt x="0" y="16714"/>
                      <a:pt x="4886" y="21600"/>
                      <a:pt x="10800" y="21600"/>
                    </a:cubicBezTo>
                    <a:cubicBezTo>
                      <a:pt x="16714" y="21600"/>
                      <a:pt x="21600" y="16714"/>
                      <a:pt x="21600" y="10800"/>
                    </a:cubicBez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61" name="Freeform 31">
                <a:extLst>
                  <a:ext uri="{FF2B5EF4-FFF2-40B4-BE49-F238E27FC236}">
                    <a16:creationId xmlns:a16="http://schemas.microsoft.com/office/drawing/2014/main" id="{F5E85338-59D1-462F-9636-3D40F12DBD78}"/>
                  </a:ext>
                </a:extLst>
              </p:cNvPr>
              <p:cNvSpPr/>
              <p:nvPr/>
            </p:nvSpPr>
            <p:spPr>
              <a:xfrm>
                <a:off x="1612971" y="1756032"/>
                <a:ext cx="60530" cy="5471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86"/>
                      <a:pt x="16714" y="0"/>
                      <a:pt x="10800" y="0"/>
                    </a:cubicBezTo>
                    <a:cubicBezTo>
                      <a:pt x="4886" y="0"/>
                      <a:pt x="0" y="4886"/>
                      <a:pt x="0" y="10800"/>
                    </a:cubicBezTo>
                    <a:cubicBezTo>
                      <a:pt x="0" y="16714"/>
                      <a:pt x="4886" y="21600"/>
                      <a:pt x="10800" y="21600"/>
                    </a:cubicBezTo>
                    <a:cubicBezTo>
                      <a:pt x="16714" y="21600"/>
                      <a:pt x="21600" y="16714"/>
                      <a:pt x="21600" y="10800"/>
                    </a:cubicBez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62" name="Freeform 32">
                <a:extLst>
                  <a:ext uri="{FF2B5EF4-FFF2-40B4-BE49-F238E27FC236}">
                    <a16:creationId xmlns:a16="http://schemas.microsoft.com/office/drawing/2014/main" id="{D3D09A06-DF35-4E6D-82F6-4C556103AF04}"/>
                  </a:ext>
                </a:extLst>
              </p:cNvPr>
              <p:cNvSpPr/>
              <p:nvPr/>
            </p:nvSpPr>
            <p:spPr>
              <a:xfrm>
                <a:off x="1504157" y="1797223"/>
                <a:ext cx="60529" cy="54102"/>
              </a:xfrm>
              <a:prstGeom prst="rect">
                <a:avLst/>
              </a:pr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63" name="Freeform 33">
                <a:extLst>
                  <a:ext uri="{FF2B5EF4-FFF2-40B4-BE49-F238E27FC236}">
                    <a16:creationId xmlns:a16="http://schemas.microsoft.com/office/drawing/2014/main" id="{D61EF75E-E7C6-4722-A7C6-6926148C0355}"/>
                  </a:ext>
                </a:extLst>
              </p:cNvPr>
              <p:cNvSpPr/>
              <p:nvPr/>
            </p:nvSpPr>
            <p:spPr>
              <a:xfrm>
                <a:off x="1723146" y="1798453"/>
                <a:ext cx="58489" cy="60865"/>
              </a:xfrm>
              <a:custGeom>
                <a:avLst/>
                <a:gdLst/>
                <a:ahLst/>
                <a:cxnLst>
                  <a:cxn ang="0">
                    <a:pos x="wd2" y="hd2"/>
                  </a:cxn>
                  <a:cxn ang="5400000">
                    <a:pos x="wd2" y="hd2"/>
                  </a:cxn>
                  <a:cxn ang="10800000">
                    <a:pos x="wd2" y="hd2"/>
                  </a:cxn>
                  <a:cxn ang="16200000">
                    <a:pos x="wd2" y="hd2"/>
                  </a:cxn>
                </a:cxnLst>
                <a:rect l="0" t="0" r="r" b="b"/>
                <a:pathLst>
                  <a:path w="21600" h="21600" extrusionOk="0">
                    <a:moveTo>
                      <a:pt x="0" y="5285"/>
                    </a:moveTo>
                    <a:lnTo>
                      <a:pt x="10800" y="0"/>
                    </a:lnTo>
                    <a:lnTo>
                      <a:pt x="21600" y="5285"/>
                    </a:lnTo>
                    <a:lnTo>
                      <a:pt x="21600" y="16085"/>
                    </a:lnTo>
                    <a:lnTo>
                      <a:pt x="10800" y="21600"/>
                    </a:lnTo>
                    <a:lnTo>
                      <a:pt x="0" y="16085"/>
                    </a:lnTo>
                    <a:lnTo>
                      <a:pt x="0" y="5285"/>
                    </a:ln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64" name="Freeform 34">
                <a:extLst>
                  <a:ext uri="{FF2B5EF4-FFF2-40B4-BE49-F238E27FC236}">
                    <a16:creationId xmlns:a16="http://schemas.microsoft.com/office/drawing/2014/main" id="{C2209490-54DF-4571-8017-980088778725}"/>
                  </a:ext>
                </a:extLst>
              </p:cNvPr>
              <p:cNvSpPr/>
              <p:nvPr/>
            </p:nvSpPr>
            <p:spPr>
              <a:xfrm>
                <a:off x="1491235" y="1890056"/>
                <a:ext cx="60529" cy="547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21600"/>
                    </a:lnTo>
                    <a:lnTo>
                      <a:pt x="21600" y="21600"/>
                    </a:lnTo>
                    <a:lnTo>
                      <a:pt x="10800" y="0"/>
                    </a:ln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grpSp>
      </p:grpSp>
      <p:sp>
        <p:nvSpPr>
          <p:cNvPr id="68" name="Shape 601">
            <a:extLst>
              <a:ext uri="{FF2B5EF4-FFF2-40B4-BE49-F238E27FC236}">
                <a16:creationId xmlns:a16="http://schemas.microsoft.com/office/drawing/2014/main" id="{03CA3805-4B07-406F-BC03-E503BB4102FF}"/>
              </a:ext>
            </a:extLst>
          </p:cNvPr>
          <p:cNvSpPr txBox="1"/>
          <p:nvPr/>
        </p:nvSpPr>
        <p:spPr>
          <a:xfrm flipH="1">
            <a:off x="560806" y="1716254"/>
            <a:ext cx="2455827" cy="707846"/>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sz="2000" b="1" kern="0" dirty="0">
                <a:solidFill>
                  <a:srgbClr val="FFFFFF"/>
                </a:solidFill>
                <a:latin typeface="Arial"/>
                <a:ea typeface="Arial" charset="0"/>
                <a:cs typeface="Arial" charset="0"/>
                <a:sym typeface="Helvetica Neue"/>
              </a:rPr>
              <a:t>Hybrid </a:t>
            </a:r>
            <a:br>
              <a:rPr lang="en-US" sz="2000" b="1" kern="0" dirty="0">
                <a:solidFill>
                  <a:srgbClr val="FFFFFF"/>
                </a:solidFill>
                <a:latin typeface="Arial"/>
                <a:ea typeface="Arial" charset="0"/>
                <a:cs typeface="Arial" charset="0"/>
                <a:sym typeface="Helvetica Neue"/>
              </a:rPr>
            </a:br>
            <a:r>
              <a:rPr lang="en-US" sz="2000" b="1" kern="0" dirty="0">
                <a:solidFill>
                  <a:srgbClr val="FFFFFF"/>
                </a:solidFill>
                <a:latin typeface="Arial"/>
                <a:ea typeface="Arial" charset="0"/>
                <a:cs typeface="Arial" charset="0"/>
                <a:sym typeface="Helvetica Neue"/>
              </a:rPr>
              <a:t>Data Management</a:t>
            </a:r>
          </a:p>
        </p:txBody>
      </p:sp>
      <p:sp>
        <p:nvSpPr>
          <p:cNvPr id="69" name="Shape 601">
            <a:extLst>
              <a:ext uri="{FF2B5EF4-FFF2-40B4-BE49-F238E27FC236}">
                <a16:creationId xmlns:a16="http://schemas.microsoft.com/office/drawing/2014/main" id="{EDB23101-D2C5-497C-AF2F-92F8F8593BB7}"/>
              </a:ext>
            </a:extLst>
          </p:cNvPr>
          <p:cNvSpPr txBox="1"/>
          <p:nvPr/>
        </p:nvSpPr>
        <p:spPr>
          <a:xfrm flipH="1">
            <a:off x="559912" y="741855"/>
            <a:ext cx="2457617" cy="369291"/>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b="1" u="sng" kern="0" dirty="0">
                <a:solidFill>
                  <a:srgbClr val="FFFFFF"/>
                </a:solidFill>
                <a:latin typeface="Arial"/>
                <a:ea typeface="Arial" charset="0"/>
                <a:cs typeface="Arial" charset="0"/>
                <a:sym typeface="Helvetica Neue"/>
              </a:rPr>
              <a:t>Collect</a:t>
            </a:r>
          </a:p>
        </p:txBody>
      </p:sp>
      <p:sp>
        <p:nvSpPr>
          <p:cNvPr id="70" name="Shape 601">
            <a:extLst>
              <a:ext uri="{FF2B5EF4-FFF2-40B4-BE49-F238E27FC236}">
                <a16:creationId xmlns:a16="http://schemas.microsoft.com/office/drawing/2014/main" id="{3389AD6B-EA1F-4B60-BBD6-D2ABB68366E6}"/>
              </a:ext>
            </a:extLst>
          </p:cNvPr>
          <p:cNvSpPr txBox="1"/>
          <p:nvPr/>
        </p:nvSpPr>
        <p:spPr>
          <a:xfrm flipH="1">
            <a:off x="3278451" y="1740245"/>
            <a:ext cx="2586956" cy="707846"/>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sz="2000" b="1" kern="0" dirty="0">
                <a:solidFill>
                  <a:srgbClr val="FFFFFF"/>
                </a:solidFill>
                <a:latin typeface="Arial"/>
                <a:ea typeface="Arial" charset="0"/>
                <a:cs typeface="Arial" charset="0"/>
                <a:sym typeface="Helvetica Neue"/>
              </a:rPr>
              <a:t>Unified Governance</a:t>
            </a:r>
          </a:p>
          <a:p>
            <a:pPr algn="ctr" defTabSz="685766">
              <a:buSzPct val="25000"/>
              <a:defRPr/>
            </a:pPr>
            <a:r>
              <a:rPr lang="en-US" sz="2000" b="1" kern="0" dirty="0">
                <a:solidFill>
                  <a:srgbClr val="FFFFFF"/>
                </a:solidFill>
                <a:latin typeface="Arial"/>
                <a:ea typeface="Arial" charset="0"/>
                <a:cs typeface="Arial" charset="0"/>
                <a:sym typeface="Helvetica Neue"/>
              </a:rPr>
              <a:t>and Integration</a:t>
            </a:r>
          </a:p>
        </p:txBody>
      </p:sp>
      <p:sp>
        <p:nvSpPr>
          <p:cNvPr id="71" name="Shape 601">
            <a:extLst>
              <a:ext uri="{FF2B5EF4-FFF2-40B4-BE49-F238E27FC236}">
                <a16:creationId xmlns:a16="http://schemas.microsoft.com/office/drawing/2014/main" id="{B382EC6D-6F58-4D8E-96B7-1C2C263E087A}"/>
              </a:ext>
            </a:extLst>
          </p:cNvPr>
          <p:cNvSpPr txBox="1"/>
          <p:nvPr/>
        </p:nvSpPr>
        <p:spPr>
          <a:xfrm flipH="1">
            <a:off x="3397443" y="741855"/>
            <a:ext cx="2348974" cy="369291"/>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b="1" u="sng" kern="0" dirty="0">
                <a:solidFill>
                  <a:srgbClr val="FFFFFF"/>
                </a:solidFill>
                <a:latin typeface="Arial"/>
                <a:ea typeface="Arial" charset="0"/>
                <a:cs typeface="Arial" charset="0"/>
                <a:sym typeface="Helvetica Neue"/>
              </a:rPr>
              <a:t>Organize</a:t>
            </a:r>
          </a:p>
        </p:txBody>
      </p:sp>
      <p:sp>
        <p:nvSpPr>
          <p:cNvPr id="72" name="Rectangle 71">
            <a:extLst>
              <a:ext uri="{FF2B5EF4-FFF2-40B4-BE49-F238E27FC236}">
                <a16:creationId xmlns:a16="http://schemas.microsoft.com/office/drawing/2014/main" id="{B540CCDD-41C7-4789-A240-6B0B8D951E07}"/>
              </a:ext>
            </a:extLst>
          </p:cNvPr>
          <p:cNvSpPr/>
          <p:nvPr/>
        </p:nvSpPr>
        <p:spPr>
          <a:xfrm>
            <a:off x="551956" y="3455492"/>
            <a:ext cx="2473527" cy="1061829"/>
          </a:xfrm>
          <a:prstGeom prst="rect">
            <a:avLst/>
          </a:prstGeom>
        </p:spPr>
        <p:txBody>
          <a:bodyPr wrap="square">
            <a:spAutoFit/>
          </a:bodyPr>
          <a:lstStyle/>
          <a:p>
            <a:pPr algn="ctr" defTabSz="685783">
              <a:spcAft>
                <a:spcPts val="1800"/>
              </a:spcAft>
              <a:defRPr/>
            </a:pPr>
            <a:r>
              <a:rPr lang="en-US" sz="1600" b="1" dirty="0">
                <a:solidFill>
                  <a:srgbClr val="FFFFFF"/>
                </a:solidFill>
                <a:latin typeface="Lucida Grande" charset="0"/>
              </a:rPr>
              <a:t>Identify and Access</a:t>
            </a:r>
            <a:br>
              <a:rPr lang="en-US" sz="1600" b="1" dirty="0">
                <a:solidFill>
                  <a:srgbClr val="FFFFFF"/>
                </a:solidFill>
                <a:latin typeface="Lucida Grande" charset="0"/>
              </a:rPr>
            </a:br>
            <a:r>
              <a:rPr lang="en-US" sz="1600" b="1" dirty="0">
                <a:solidFill>
                  <a:srgbClr val="FFFFFF"/>
                </a:solidFill>
                <a:latin typeface="Lucida Grande" charset="0"/>
              </a:rPr>
              <a:t>All Data</a:t>
            </a:r>
          </a:p>
          <a:p>
            <a:pPr algn="ctr" defTabSz="685783">
              <a:spcAft>
                <a:spcPts val="1800"/>
              </a:spcAft>
              <a:defRPr/>
            </a:pPr>
            <a:r>
              <a:rPr lang="en-US" sz="1600" dirty="0">
                <a:solidFill>
                  <a:srgbClr val="FFFFFF"/>
                </a:solidFill>
                <a:latin typeface="Lucida Grande" charset="0"/>
              </a:rPr>
              <a:t>Multi-vendor</a:t>
            </a:r>
          </a:p>
        </p:txBody>
      </p:sp>
      <p:grpSp>
        <p:nvGrpSpPr>
          <p:cNvPr id="73" name="Group 72">
            <a:extLst>
              <a:ext uri="{FF2B5EF4-FFF2-40B4-BE49-F238E27FC236}">
                <a16:creationId xmlns:a16="http://schemas.microsoft.com/office/drawing/2014/main" id="{87C76D14-FCEC-4BDB-AF9C-D1515FF94DFD}"/>
              </a:ext>
            </a:extLst>
          </p:cNvPr>
          <p:cNvGrpSpPr/>
          <p:nvPr/>
        </p:nvGrpSpPr>
        <p:grpSpPr>
          <a:xfrm>
            <a:off x="4393219" y="2807735"/>
            <a:ext cx="357421" cy="299088"/>
            <a:chOff x="4418141" y="1761391"/>
            <a:chExt cx="315312" cy="262260"/>
          </a:xfrm>
        </p:grpSpPr>
        <p:sp>
          <p:nvSpPr>
            <p:cNvPr id="74" name="Freeform 30">
              <a:extLst>
                <a:ext uri="{FF2B5EF4-FFF2-40B4-BE49-F238E27FC236}">
                  <a16:creationId xmlns:a16="http://schemas.microsoft.com/office/drawing/2014/main" id="{38B33E87-EFDA-481F-B8FD-F19844BC9DCD}"/>
                </a:ext>
              </a:extLst>
            </p:cNvPr>
            <p:cNvSpPr/>
            <p:nvPr/>
          </p:nvSpPr>
          <p:spPr>
            <a:xfrm>
              <a:off x="4422744" y="1761391"/>
              <a:ext cx="127418" cy="1185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625"/>
                    <a:pt x="17979" y="12499"/>
                    <a:pt x="13235" y="11407"/>
                  </a:cubicBezTo>
                  <a:cubicBezTo>
                    <a:pt x="15482" y="10436"/>
                    <a:pt x="16980" y="8373"/>
                    <a:pt x="16980" y="5946"/>
                  </a:cubicBezTo>
                  <a:cubicBezTo>
                    <a:pt x="16980" y="2670"/>
                    <a:pt x="14234" y="0"/>
                    <a:pt x="10862" y="0"/>
                  </a:cubicBezTo>
                  <a:cubicBezTo>
                    <a:pt x="7366" y="0"/>
                    <a:pt x="4620" y="2670"/>
                    <a:pt x="4620" y="5946"/>
                  </a:cubicBezTo>
                  <a:cubicBezTo>
                    <a:pt x="4620" y="8373"/>
                    <a:pt x="6118" y="10436"/>
                    <a:pt x="8365" y="11407"/>
                  </a:cubicBezTo>
                  <a:cubicBezTo>
                    <a:pt x="3621" y="12499"/>
                    <a:pt x="0" y="16625"/>
                    <a:pt x="0" y="21600"/>
                  </a:cubicBez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75" name="Freeform 31">
              <a:extLst>
                <a:ext uri="{FF2B5EF4-FFF2-40B4-BE49-F238E27FC236}">
                  <a16:creationId xmlns:a16="http://schemas.microsoft.com/office/drawing/2014/main" id="{425EA77E-1268-4444-B6FC-90CB73764027}"/>
                </a:ext>
              </a:extLst>
            </p:cNvPr>
            <p:cNvSpPr/>
            <p:nvPr/>
          </p:nvSpPr>
          <p:spPr>
            <a:xfrm>
              <a:off x="4418141" y="1879930"/>
              <a:ext cx="127418" cy="143721"/>
            </a:xfrm>
            <a:custGeom>
              <a:avLst/>
              <a:gdLst/>
              <a:ahLst/>
              <a:cxnLst>
                <a:cxn ang="0">
                  <a:pos x="wd2" y="hd2"/>
                </a:cxn>
                <a:cxn ang="5400000">
                  <a:pos x="wd2" y="hd2"/>
                </a:cxn>
                <a:cxn ang="10800000">
                  <a:pos x="wd2" y="hd2"/>
                </a:cxn>
                <a:cxn ang="16200000">
                  <a:pos x="wd2" y="hd2"/>
                </a:cxn>
              </a:cxnLst>
              <a:rect l="0" t="0" r="r" b="b"/>
              <a:pathLst>
                <a:path w="21600" h="21600" extrusionOk="0">
                  <a:moveTo>
                    <a:pt x="21600" y="13900"/>
                  </a:moveTo>
                  <a:lnTo>
                    <a:pt x="9239" y="13900"/>
                  </a:lnTo>
                  <a:lnTo>
                    <a:pt x="9239" y="16300"/>
                  </a:lnTo>
                  <a:cubicBezTo>
                    <a:pt x="10113" y="16900"/>
                    <a:pt x="10738" y="17700"/>
                    <a:pt x="10738" y="18700"/>
                  </a:cubicBezTo>
                  <a:cubicBezTo>
                    <a:pt x="10738" y="20300"/>
                    <a:pt x="9114" y="21600"/>
                    <a:pt x="7117" y="21600"/>
                  </a:cubicBezTo>
                  <a:cubicBezTo>
                    <a:pt x="5119" y="21600"/>
                    <a:pt x="3496" y="20300"/>
                    <a:pt x="3496" y="18700"/>
                  </a:cubicBezTo>
                  <a:cubicBezTo>
                    <a:pt x="3496" y="17600"/>
                    <a:pt x="4370" y="16600"/>
                    <a:pt x="5494" y="16200"/>
                  </a:cubicBezTo>
                  <a:lnTo>
                    <a:pt x="5494" y="13900"/>
                  </a:lnTo>
                  <a:lnTo>
                    <a:pt x="0" y="13900"/>
                  </a:lnTo>
                  <a:lnTo>
                    <a:pt x="0" y="0"/>
                  </a:ln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76" name="Freeform 32">
              <a:extLst>
                <a:ext uri="{FF2B5EF4-FFF2-40B4-BE49-F238E27FC236}">
                  <a16:creationId xmlns:a16="http://schemas.microsoft.com/office/drawing/2014/main" id="{77401BA4-77BC-45D3-BC54-1000D2326D04}"/>
                </a:ext>
              </a:extLst>
            </p:cNvPr>
            <p:cNvSpPr/>
            <p:nvPr/>
          </p:nvSpPr>
          <p:spPr>
            <a:xfrm>
              <a:off x="4493607" y="1761391"/>
              <a:ext cx="239846" cy="211282"/>
            </a:xfrm>
            <a:custGeom>
              <a:avLst/>
              <a:gdLst/>
              <a:ahLst/>
              <a:cxnLst>
                <a:cxn ang="0">
                  <a:pos x="wd2" y="hd2"/>
                </a:cxn>
                <a:cxn ang="5400000">
                  <a:pos x="wd2" y="hd2"/>
                </a:cxn>
                <a:cxn ang="10800000">
                  <a:pos x="wd2" y="hd2"/>
                </a:cxn>
                <a:cxn ang="16200000">
                  <a:pos x="wd2" y="hd2"/>
                </a:cxn>
              </a:cxnLst>
              <a:rect l="0" t="0" r="r" b="b"/>
              <a:pathLst>
                <a:path w="21600" h="21600" extrusionOk="0">
                  <a:moveTo>
                    <a:pt x="8455" y="21600"/>
                  </a:moveTo>
                  <a:lnTo>
                    <a:pt x="8455" y="19897"/>
                  </a:lnTo>
                  <a:cubicBezTo>
                    <a:pt x="7927" y="19556"/>
                    <a:pt x="7596" y="18943"/>
                    <a:pt x="7596" y="18261"/>
                  </a:cubicBezTo>
                  <a:cubicBezTo>
                    <a:pt x="7596" y="17171"/>
                    <a:pt x="8455" y="16285"/>
                    <a:pt x="9512" y="16285"/>
                  </a:cubicBezTo>
                  <a:cubicBezTo>
                    <a:pt x="10569" y="16285"/>
                    <a:pt x="11428" y="17171"/>
                    <a:pt x="11428" y="18261"/>
                  </a:cubicBezTo>
                  <a:cubicBezTo>
                    <a:pt x="11428" y="19011"/>
                    <a:pt x="10965" y="19692"/>
                    <a:pt x="10371" y="20033"/>
                  </a:cubicBezTo>
                  <a:lnTo>
                    <a:pt x="10371" y="21600"/>
                  </a:lnTo>
                  <a:lnTo>
                    <a:pt x="16514" y="21600"/>
                  </a:lnTo>
                  <a:lnTo>
                    <a:pt x="16514" y="17444"/>
                  </a:lnTo>
                  <a:lnTo>
                    <a:pt x="18033" y="17444"/>
                  </a:lnTo>
                  <a:cubicBezTo>
                    <a:pt x="18363" y="18057"/>
                    <a:pt x="18958" y="18466"/>
                    <a:pt x="19684" y="18466"/>
                  </a:cubicBezTo>
                  <a:cubicBezTo>
                    <a:pt x="20741" y="18466"/>
                    <a:pt x="21600" y="17580"/>
                    <a:pt x="21600" y="16490"/>
                  </a:cubicBezTo>
                  <a:cubicBezTo>
                    <a:pt x="21600" y="15468"/>
                    <a:pt x="20741" y="14582"/>
                    <a:pt x="19684" y="14582"/>
                  </a:cubicBezTo>
                  <a:cubicBezTo>
                    <a:pt x="19090" y="14582"/>
                    <a:pt x="18495" y="14922"/>
                    <a:pt x="18165" y="15399"/>
                  </a:cubicBezTo>
                  <a:lnTo>
                    <a:pt x="16514" y="15399"/>
                  </a:lnTo>
                  <a:lnTo>
                    <a:pt x="16514" y="12129"/>
                  </a:lnTo>
                  <a:cubicBezTo>
                    <a:pt x="16514" y="9335"/>
                    <a:pt x="14664" y="7018"/>
                    <a:pt x="12154" y="6405"/>
                  </a:cubicBezTo>
                  <a:cubicBezTo>
                    <a:pt x="13277" y="5860"/>
                    <a:pt x="14070" y="4702"/>
                    <a:pt x="14070" y="3339"/>
                  </a:cubicBezTo>
                  <a:cubicBezTo>
                    <a:pt x="14070" y="1499"/>
                    <a:pt x="12617" y="0"/>
                    <a:pt x="10833" y="0"/>
                  </a:cubicBezTo>
                  <a:cubicBezTo>
                    <a:pt x="9050" y="0"/>
                    <a:pt x="7596" y="1499"/>
                    <a:pt x="7596" y="3339"/>
                  </a:cubicBezTo>
                  <a:cubicBezTo>
                    <a:pt x="7596" y="4702"/>
                    <a:pt x="8389" y="5860"/>
                    <a:pt x="9512" y="6405"/>
                  </a:cubicBezTo>
                  <a:cubicBezTo>
                    <a:pt x="7002" y="7018"/>
                    <a:pt x="5086" y="9335"/>
                    <a:pt x="5086" y="12129"/>
                  </a:cubicBezTo>
                  <a:lnTo>
                    <a:pt x="5086" y="12606"/>
                  </a:lnTo>
                  <a:lnTo>
                    <a:pt x="3567" y="12606"/>
                  </a:lnTo>
                  <a:cubicBezTo>
                    <a:pt x="3237" y="11992"/>
                    <a:pt x="2576" y="11584"/>
                    <a:pt x="1850" y="11584"/>
                  </a:cubicBezTo>
                  <a:cubicBezTo>
                    <a:pt x="793" y="11584"/>
                    <a:pt x="0" y="12469"/>
                    <a:pt x="0" y="13491"/>
                  </a:cubicBezTo>
                  <a:cubicBezTo>
                    <a:pt x="0" y="14582"/>
                    <a:pt x="793" y="15468"/>
                    <a:pt x="1850" y="15468"/>
                  </a:cubicBezTo>
                  <a:cubicBezTo>
                    <a:pt x="2510" y="15468"/>
                    <a:pt x="3105" y="15127"/>
                    <a:pt x="3435" y="14650"/>
                  </a:cubicBezTo>
                  <a:lnTo>
                    <a:pt x="5086" y="14650"/>
                  </a:lnTo>
                  <a:lnTo>
                    <a:pt x="5086" y="21600"/>
                  </a:lnTo>
                  <a:lnTo>
                    <a:pt x="8455" y="21600"/>
                  </a:ln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grpSp>
      <p:grpSp>
        <p:nvGrpSpPr>
          <p:cNvPr id="77" name="Group 44">
            <a:extLst>
              <a:ext uri="{FF2B5EF4-FFF2-40B4-BE49-F238E27FC236}">
                <a16:creationId xmlns:a16="http://schemas.microsoft.com/office/drawing/2014/main" id="{EBC6A61A-C49B-4313-AD29-67DDD9E48FED}"/>
              </a:ext>
            </a:extLst>
          </p:cNvPr>
          <p:cNvGrpSpPr/>
          <p:nvPr/>
        </p:nvGrpSpPr>
        <p:grpSpPr>
          <a:xfrm>
            <a:off x="4225282" y="2633828"/>
            <a:ext cx="693294" cy="646610"/>
            <a:chOff x="0" y="-1"/>
            <a:chExt cx="1379919" cy="1377577"/>
          </a:xfrm>
        </p:grpSpPr>
        <p:sp>
          <p:nvSpPr>
            <p:cNvPr id="78" name="Freeform 45">
              <a:extLst>
                <a:ext uri="{FF2B5EF4-FFF2-40B4-BE49-F238E27FC236}">
                  <a16:creationId xmlns:a16="http://schemas.microsoft.com/office/drawing/2014/main" id="{6AD8B217-40C9-419C-BB76-C15F7C58DF1F}"/>
                </a:ext>
              </a:extLst>
            </p:cNvPr>
            <p:cNvSpPr/>
            <p:nvPr/>
          </p:nvSpPr>
          <p:spPr>
            <a:xfrm>
              <a:off x="688787" y="-1"/>
              <a:ext cx="691132" cy="1032535"/>
            </a:xfrm>
            <a:custGeom>
              <a:avLst/>
              <a:gdLst/>
              <a:ahLst/>
              <a:cxnLst>
                <a:cxn ang="0">
                  <a:pos x="wd2" y="hd2"/>
                </a:cxn>
                <a:cxn ang="5400000">
                  <a:pos x="wd2" y="hd2"/>
                </a:cxn>
                <a:cxn ang="10800000">
                  <a:pos x="wd2" y="hd2"/>
                </a:cxn>
                <a:cxn ang="16200000">
                  <a:pos x="wd2" y="hd2"/>
                </a:cxn>
              </a:cxnLst>
              <a:rect l="0" t="0" r="r" b="b"/>
              <a:pathLst>
                <a:path w="21600" h="21600" extrusionOk="0">
                  <a:moveTo>
                    <a:pt x="14702" y="14400"/>
                  </a:moveTo>
                  <a:cubicBezTo>
                    <a:pt x="14702" y="16193"/>
                    <a:pt x="13986" y="17859"/>
                    <a:pt x="12744" y="19301"/>
                  </a:cubicBezTo>
                  <a:lnTo>
                    <a:pt x="18706" y="21600"/>
                  </a:lnTo>
                  <a:cubicBezTo>
                    <a:pt x="20548" y="19486"/>
                    <a:pt x="21600" y="17021"/>
                    <a:pt x="21600" y="14400"/>
                  </a:cubicBezTo>
                  <a:cubicBezTo>
                    <a:pt x="21600" y="6450"/>
                    <a:pt x="11925" y="0"/>
                    <a:pt x="0" y="0"/>
                  </a:cubicBezTo>
                  <a:lnTo>
                    <a:pt x="0" y="4599"/>
                  </a:lnTo>
                  <a:cubicBezTo>
                    <a:pt x="8126" y="4599"/>
                    <a:pt x="14702" y="8983"/>
                    <a:pt x="14702" y="14400"/>
                  </a:cubicBezTo>
                  <a:close/>
                </a:path>
              </a:pathLst>
            </a:custGeom>
            <a:gradFill>
              <a:gsLst>
                <a:gs pos="0">
                  <a:srgbClr val="4ACAAD"/>
                </a:gs>
                <a:gs pos="100000">
                  <a:srgbClr val="FFC000"/>
                </a:gs>
              </a:gsLst>
              <a:lin ang="5400000" scaled="0"/>
            </a:gradFill>
            <a:ln w="25400" cap="flat">
              <a:solidFill>
                <a:srgbClr val="FFFFFF"/>
              </a:solidFill>
              <a:prstDash val="solid"/>
              <a:round/>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79" name="Freeform 47">
              <a:extLst>
                <a:ext uri="{FF2B5EF4-FFF2-40B4-BE49-F238E27FC236}">
                  <a16:creationId xmlns:a16="http://schemas.microsoft.com/office/drawing/2014/main" id="{E460777A-F28F-4FE2-A593-7940AEAD78A0}"/>
                </a:ext>
              </a:extLst>
            </p:cNvPr>
            <p:cNvSpPr/>
            <p:nvPr/>
          </p:nvSpPr>
          <p:spPr>
            <a:xfrm>
              <a:off x="92097" y="922275"/>
              <a:ext cx="1195725" cy="455301"/>
            </a:xfrm>
            <a:custGeom>
              <a:avLst/>
              <a:gdLst/>
              <a:ahLst/>
              <a:cxnLst>
                <a:cxn ang="0">
                  <a:pos x="wd2" y="hd2"/>
                </a:cxn>
                <a:cxn ang="5400000">
                  <a:pos x="wd2" y="hd2"/>
                </a:cxn>
                <a:cxn ang="10800000">
                  <a:pos x="wd2" y="hd2"/>
                </a:cxn>
                <a:cxn ang="16200000">
                  <a:pos x="wd2" y="hd2"/>
                </a:cxn>
              </a:cxnLst>
              <a:rect l="0" t="0" r="r" b="b"/>
              <a:pathLst>
                <a:path w="21600" h="21600" extrusionOk="0">
                  <a:moveTo>
                    <a:pt x="21600" y="5228"/>
                  </a:moveTo>
                  <a:lnTo>
                    <a:pt x="18158" y="0"/>
                  </a:lnTo>
                  <a:cubicBezTo>
                    <a:pt x="17111" y="4719"/>
                    <a:pt x="15432" y="8352"/>
                    <a:pt x="13424" y="10058"/>
                  </a:cubicBezTo>
                  <a:cubicBezTo>
                    <a:pt x="12597" y="10767"/>
                    <a:pt x="11711" y="11166"/>
                    <a:pt x="10800" y="11166"/>
                  </a:cubicBezTo>
                  <a:cubicBezTo>
                    <a:pt x="7653" y="11166"/>
                    <a:pt x="4911" y="6668"/>
                    <a:pt x="3442" y="0"/>
                  </a:cubicBezTo>
                  <a:lnTo>
                    <a:pt x="0" y="5228"/>
                  </a:lnTo>
                  <a:cubicBezTo>
                    <a:pt x="2152" y="15020"/>
                    <a:pt x="6185" y="21600"/>
                    <a:pt x="10800" y="21600"/>
                  </a:cubicBezTo>
                  <a:cubicBezTo>
                    <a:pt x="12142" y="21600"/>
                    <a:pt x="13441" y="21046"/>
                    <a:pt x="14656" y="20005"/>
                  </a:cubicBezTo>
                  <a:cubicBezTo>
                    <a:pt x="17601" y="17479"/>
                    <a:pt x="20073" y="12162"/>
                    <a:pt x="21600" y="5228"/>
                  </a:cubicBezTo>
                  <a:close/>
                </a:path>
              </a:pathLst>
            </a:custGeom>
            <a:solidFill>
              <a:srgbClr val="FFFFFF">
                <a:lumMod val="50000"/>
              </a:srgbClr>
            </a:solidFill>
            <a:ln w="25400" cap="flat">
              <a:solidFill>
                <a:srgbClr val="FFFFFF"/>
              </a:solidFill>
              <a:prstDash val="solid"/>
              <a:miter lim="800000"/>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80" name="Freeform 48">
              <a:extLst>
                <a:ext uri="{FF2B5EF4-FFF2-40B4-BE49-F238E27FC236}">
                  <a16:creationId xmlns:a16="http://schemas.microsoft.com/office/drawing/2014/main" id="{B11771CE-547D-416F-AA83-63B822F3DE6B}"/>
                </a:ext>
              </a:extLst>
            </p:cNvPr>
            <p:cNvSpPr/>
            <p:nvPr/>
          </p:nvSpPr>
          <p:spPr>
            <a:xfrm>
              <a:off x="0" y="-1"/>
              <a:ext cx="688790" cy="1032535"/>
            </a:xfrm>
            <a:custGeom>
              <a:avLst/>
              <a:gdLst/>
              <a:ahLst/>
              <a:cxnLst>
                <a:cxn ang="0">
                  <a:pos x="wd2" y="hd2"/>
                </a:cxn>
                <a:cxn ang="5400000">
                  <a:pos x="wd2" y="hd2"/>
                </a:cxn>
                <a:cxn ang="10800000">
                  <a:pos x="wd2" y="hd2"/>
                </a:cxn>
                <a:cxn ang="16200000">
                  <a:pos x="wd2" y="hd2"/>
                </a:cxn>
              </a:cxnLst>
              <a:rect l="0" t="0" r="r" b="b"/>
              <a:pathLst>
                <a:path w="21600" h="21600" extrusionOk="0">
                  <a:moveTo>
                    <a:pt x="6883" y="14400"/>
                  </a:moveTo>
                  <a:cubicBezTo>
                    <a:pt x="6883" y="11136"/>
                    <a:pt x="9280" y="8252"/>
                    <a:pt x="12948" y="6469"/>
                  </a:cubicBezTo>
                  <a:cubicBezTo>
                    <a:pt x="15374" y="5290"/>
                    <a:pt x="18370" y="4599"/>
                    <a:pt x="21600" y="4599"/>
                  </a:cubicBezTo>
                  <a:cubicBezTo>
                    <a:pt x="21600" y="4599"/>
                    <a:pt x="21600" y="4599"/>
                    <a:pt x="21600" y="4599"/>
                  </a:cubicBezTo>
                  <a:lnTo>
                    <a:pt x="21600" y="0"/>
                  </a:lnTo>
                  <a:cubicBezTo>
                    <a:pt x="21600" y="0"/>
                    <a:pt x="21600" y="0"/>
                    <a:pt x="21600" y="0"/>
                  </a:cubicBezTo>
                  <a:cubicBezTo>
                    <a:pt x="16850" y="0"/>
                    <a:pt x="12466" y="1023"/>
                    <a:pt x="8900" y="2757"/>
                  </a:cubicBezTo>
                  <a:cubicBezTo>
                    <a:pt x="3507" y="5368"/>
                    <a:pt x="0" y="9616"/>
                    <a:pt x="0" y="14400"/>
                  </a:cubicBezTo>
                  <a:cubicBezTo>
                    <a:pt x="0" y="17021"/>
                    <a:pt x="1052" y="19486"/>
                    <a:pt x="2894" y="21600"/>
                  </a:cubicBezTo>
                  <a:lnTo>
                    <a:pt x="8856" y="19301"/>
                  </a:lnTo>
                  <a:cubicBezTo>
                    <a:pt x="7614" y="17859"/>
                    <a:pt x="6883" y="16193"/>
                    <a:pt x="6883" y="14400"/>
                  </a:cubicBezTo>
                  <a:close/>
                </a:path>
              </a:pathLst>
            </a:custGeom>
            <a:gradFill flip="none" rotWithShape="1">
              <a:gsLst>
                <a:gs pos="0">
                  <a:srgbClr val="69A6FF"/>
                </a:gs>
                <a:gs pos="100000">
                  <a:srgbClr val="4ACAAD"/>
                </a:gs>
              </a:gsLst>
              <a:lin ang="18900000" scaled="1"/>
              <a:tileRect/>
            </a:gradFill>
            <a:ln w="25400" cap="flat">
              <a:solidFill>
                <a:srgbClr val="FFFFFF"/>
              </a:solidFill>
              <a:prstDash val="solid"/>
              <a:miter lim="800000"/>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grpSp>
      <p:sp>
        <p:nvSpPr>
          <p:cNvPr id="81" name="Rectangle 80">
            <a:extLst>
              <a:ext uri="{FF2B5EF4-FFF2-40B4-BE49-F238E27FC236}">
                <a16:creationId xmlns:a16="http://schemas.microsoft.com/office/drawing/2014/main" id="{DF5786BF-0C3B-4601-B2A5-94DDC297BF22}"/>
              </a:ext>
            </a:extLst>
          </p:cNvPr>
          <p:cNvSpPr/>
          <p:nvPr/>
        </p:nvSpPr>
        <p:spPr>
          <a:xfrm>
            <a:off x="3386549" y="3392614"/>
            <a:ext cx="2370761" cy="1061829"/>
          </a:xfrm>
          <a:prstGeom prst="rect">
            <a:avLst/>
          </a:prstGeom>
        </p:spPr>
        <p:txBody>
          <a:bodyPr wrap="square">
            <a:spAutoFit/>
          </a:bodyPr>
          <a:lstStyle/>
          <a:p>
            <a:pPr algn="ctr" defTabSz="685783">
              <a:spcAft>
                <a:spcPts val="1800"/>
              </a:spcAft>
              <a:defRPr/>
            </a:pPr>
            <a:r>
              <a:rPr lang="en-US" sz="1600" b="1" dirty="0">
                <a:solidFill>
                  <a:srgbClr val="FFFFFF"/>
                </a:solidFill>
                <a:latin typeface="Lucida Grande" charset="0"/>
              </a:rPr>
              <a:t>Catalog and Manage</a:t>
            </a:r>
          </a:p>
          <a:p>
            <a:pPr algn="ctr" defTabSz="685783">
              <a:spcAft>
                <a:spcPts val="1800"/>
              </a:spcAft>
              <a:defRPr/>
            </a:pPr>
            <a:r>
              <a:rPr lang="en-US" sz="1600" dirty="0">
                <a:solidFill>
                  <a:srgbClr val="FFFFFF"/>
                </a:solidFill>
                <a:latin typeface="Lucida Grande" charset="0"/>
              </a:rPr>
              <a:t>Access Policies</a:t>
            </a:r>
            <a:br>
              <a:rPr lang="en-US" sz="1600" dirty="0">
                <a:solidFill>
                  <a:srgbClr val="FFFFFF"/>
                </a:solidFill>
                <a:latin typeface="Lucida Grande" charset="0"/>
              </a:rPr>
            </a:br>
            <a:r>
              <a:rPr lang="en-US" sz="1600" dirty="0">
                <a:solidFill>
                  <a:srgbClr val="FFFFFF"/>
                </a:solidFill>
                <a:latin typeface="Lucida Grande" charset="0"/>
              </a:rPr>
              <a:t>Data Masking</a:t>
            </a:r>
            <a:endParaRPr lang="en-US" sz="1600" b="1" dirty="0">
              <a:solidFill>
                <a:srgbClr val="FFFFFF"/>
              </a:solidFill>
              <a:latin typeface="Lucida Grande" charset="0"/>
            </a:endParaRPr>
          </a:p>
        </p:txBody>
      </p:sp>
      <p:grpSp>
        <p:nvGrpSpPr>
          <p:cNvPr id="82" name="Group 81">
            <a:extLst>
              <a:ext uri="{FF2B5EF4-FFF2-40B4-BE49-F238E27FC236}">
                <a16:creationId xmlns:a16="http://schemas.microsoft.com/office/drawing/2014/main" id="{B23977C9-DFEC-48D7-A565-18567A690EE3}"/>
              </a:ext>
            </a:extLst>
          </p:cNvPr>
          <p:cNvGrpSpPr/>
          <p:nvPr/>
        </p:nvGrpSpPr>
        <p:grpSpPr>
          <a:xfrm>
            <a:off x="7122083" y="2775046"/>
            <a:ext cx="419450" cy="304253"/>
            <a:chOff x="3968667" y="3418283"/>
            <a:chExt cx="418391" cy="319549"/>
          </a:xfrm>
        </p:grpSpPr>
        <p:sp>
          <p:nvSpPr>
            <p:cNvPr id="83" name="Freeform 29">
              <a:extLst>
                <a:ext uri="{FF2B5EF4-FFF2-40B4-BE49-F238E27FC236}">
                  <a16:creationId xmlns:a16="http://schemas.microsoft.com/office/drawing/2014/main" id="{2474C9D2-6739-42F5-96B1-DC69BA6203C1}"/>
                </a:ext>
              </a:extLst>
            </p:cNvPr>
            <p:cNvSpPr/>
            <p:nvPr/>
          </p:nvSpPr>
          <p:spPr>
            <a:xfrm>
              <a:off x="3968667" y="3603077"/>
              <a:ext cx="137370" cy="1347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658"/>
                    <a:pt x="18055" y="12514"/>
                    <a:pt x="13273" y="11398"/>
                  </a:cubicBezTo>
                  <a:cubicBezTo>
                    <a:pt x="15417" y="10521"/>
                    <a:pt x="16901" y="8369"/>
                    <a:pt x="16901" y="5978"/>
                  </a:cubicBezTo>
                  <a:cubicBezTo>
                    <a:pt x="16901" y="2710"/>
                    <a:pt x="14180" y="0"/>
                    <a:pt x="10800" y="0"/>
                  </a:cubicBezTo>
                  <a:cubicBezTo>
                    <a:pt x="7337" y="0"/>
                    <a:pt x="4617" y="2710"/>
                    <a:pt x="4617" y="5978"/>
                  </a:cubicBezTo>
                  <a:cubicBezTo>
                    <a:pt x="4617" y="8369"/>
                    <a:pt x="6101" y="10521"/>
                    <a:pt x="8244" y="11398"/>
                  </a:cubicBezTo>
                  <a:cubicBezTo>
                    <a:pt x="3545" y="12514"/>
                    <a:pt x="0" y="16658"/>
                    <a:pt x="0" y="21600"/>
                  </a:cubicBez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84" name="Freeform 31">
              <a:extLst>
                <a:ext uri="{FF2B5EF4-FFF2-40B4-BE49-F238E27FC236}">
                  <a16:creationId xmlns:a16="http://schemas.microsoft.com/office/drawing/2014/main" id="{0234636D-5A95-4FAE-84FF-F765F6391C3B}"/>
                </a:ext>
              </a:extLst>
            </p:cNvPr>
            <p:cNvSpPr/>
            <p:nvPr/>
          </p:nvSpPr>
          <p:spPr>
            <a:xfrm>
              <a:off x="4222071" y="3445675"/>
              <a:ext cx="96509" cy="9326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86"/>
                    <a:pt x="16714" y="0"/>
                    <a:pt x="10800" y="0"/>
                  </a:cubicBezTo>
                  <a:cubicBezTo>
                    <a:pt x="4886" y="0"/>
                    <a:pt x="0" y="4886"/>
                    <a:pt x="0" y="10800"/>
                  </a:cubicBezTo>
                  <a:cubicBezTo>
                    <a:pt x="0" y="16714"/>
                    <a:pt x="4886" y="21600"/>
                    <a:pt x="10800" y="21600"/>
                  </a:cubicBezTo>
                  <a:cubicBezTo>
                    <a:pt x="16714" y="21600"/>
                    <a:pt x="21600" y="16714"/>
                    <a:pt x="21600" y="10800"/>
                  </a:cubicBez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85" name="Freeform 32">
              <a:extLst>
                <a:ext uri="{FF2B5EF4-FFF2-40B4-BE49-F238E27FC236}">
                  <a16:creationId xmlns:a16="http://schemas.microsoft.com/office/drawing/2014/main" id="{9CD11F28-D30F-4DDB-B787-A4842B9382FE}"/>
                </a:ext>
              </a:extLst>
            </p:cNvPr>
            <p:cNvSpPr/>
            <p:nvPr/>
          </p:nvSpPr>
          <p:spPr>
            <a:xfrm>
              <a:off x="4157435" y="3418283"/>
              <a:ext cx="217282" cy="151961"/>
            </a:xfrm>
            <a:prstGeom prst="rect">
              <a:avLst/>
            </a:pr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86" name="Freeform 34">
              <a:extLst>
                <a:ext uri="{FF2B5EF4-FFF2-40B4-BE49-F238E27FC236}">
                  <a16:creationId xmlns:a16="http://schemas.microsoft.com/office/drawing/2014/main" id="{DE665AC3-80CA-4D5D-81A5-A71EED089B09}"/>
                </a:ext>
              </a:extLst>
            </p:cNvPr>
            <p:cNvSpPr/>
            <p:nvPr/>
          </p:nvSpPr>
          <p:spPr>
            <a:xfrm rot="19925521" flipH="1">
              <a:off x="4092293" y="3519019"/>
              <a:ext cx="96656" cy="54766"/>
            </a:xfrm>
            <a:custGeom>
              <a:avLst/>
              <a:gdLst>
                <a:gd name="connsiteX0" fmla="*/ 7785 w 18585"/>
                <a:gd name="connsiteY0" fmla="*/ 0 h 21600"/>
                <a:gd name="connsiteX1" fmla="*/ 0 w 18585"/>
                <a:gd name="connsiteY1" fmla="*/ 2448 h 21600"/>
                <a:gd name="connsiteX2" fmla="*/ 18585 w 18585"/>
                <a:gd name="connsiteY2" fmla="*/ 21600 h 21600"/>
                <a:gd name="connsiteX3" fmla="*/ 7785 w 18585"/>
                <a:gd name="connsiteY3" fmla="*/ 0 h 21600"/>
                <a:gd name="connsiteX0" fmla="*/ 7785 w 7799"/>
                <a:gd name="connsiteY0" fmla="*/ 0 h 7635"/>
                <a:gd name="connsiteX1" fmla="*/ 0 w 7799"/>
                <a:gd name="connsiteY1" fmla="*/ 2448 h 7635"/>
                <a:gd name="connsiteX2" fmla="*/ 7799 w 7799"/>
                <a:gd name="connsiteY2" fmla="*/ 7635 h 7635"/>
                <a:gd name="connsiteX3" fmla="*/ 7785 w 7799"/>
                <a:gd name="connsiteY3" fmla="*/ 0 h 7635"/>
              </a:gdLst>
              <a:ahLst/>
              <a:cxnLst>
                <a:cxn ang="0">
                  <a:pos x="connsiteX0" y="connsiteY0"/>
                </a:cxn>
                <a:cxn ang="0">
                  <a:pos x="connsiteX1" y="connsiteY1"/>
                </a:cxn>
                <a:cxn ang="0">
                  <a:pos x="connsiteX2" y="connsiteY2"/>
                </a:cxn>
                <a:cxn ang="0">
                  <a:pos x="connsiteX3" y="connsiteY3"/>
                </a:cxn>
              </a:cxnLst>
              <a:rect l="l" t="t" r="r" b="b"/>
              <a:pathLst>
                <a:path w="7799" h="7635" extrusionOk="0">
                  <a:moveTo>
                    <a:pt x="7785" y="0"/>
                  </a:moveTo>
                  <a:lnTo>
                    <a:pt x="0" y="2448"/>
                  </a:lnTo>
                  <a:lnTo>
                    <a:pt x="7799" y="7635"/>
                  </a:lnTo>
                  <a:cubicBezTo>
                    <a:pt x="7794" y="5090"/>
                    <a:pt x="7790" y="2545"/>
                    <a:pt x="7785" y="0"/>
                  </a:cubicBezTo>
                  <a:close/>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87" name="Freeform 29">
              <a:extLst>
                <a:ext uri="{FF2B5EF4-FFF2-40B4-BE49-F238E27FC236}">
                  <a16:creationId xmlns:a16="http://schemas.microsoft.com/office/drawing/2014/main" id="{1D7CD82F-5A20-4596-981B-E9A45F16F0B7}"/>
                </a:ext>
              </a:extLst>
            </p:cNvPr>
            <p:cNvSpPr/>
            <p:nvPr/>
          </p:nvSpPr>
          <p:spPr>
            <a:xfrm>
              <a:off x="4112318" y="3603077"/>
              <a:ext cx="137370" cy="1347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658"/>
                    <a:pt x="18055" y="12514"/>
                    <a:pt x="13273" y="11398"/>
                  </a:cubicBezTo>
                  <a:cubicBezTo>
                    <a:pt x="15417" y="10521"/>
                    <a:pt x="16901" y="8369"/>
                    <a:pt x="16901" y="5978"/>
                  </a:cubicBezTo>
                  <a:cubicBezTo>
                    <a:pt x="16901" y="2710"/>
                    <a:pt x="14180" y="0"/>
                    <a:pt x="10800" y="0"/>
                  </a:cubicBezTo>
                  <a:cubicBezTo>
                    <a:pt x="7337" y="0"/>
                    <a:pt x="4617" y="2710"/>
                    <a:pt x="4617" y="5978"/>
                  </a:cubicBezTo>
                  <a:cubicBezTo>
                    <a:pt x="4617" y="8369"/>
                    <a:pt x="6101" y="10521"/>
                    <a:pt x="8244" y="11398"/>
                  </a:cubicBezTo>
                  <a:cubicBezTo>
                    <a:pt x="3545" y="12514"/>
                    <a:pt x="0" y="16658"/>
                    <a:pt x="0" y="21600"/>
                  </a:cubicBez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88" name="Freeform 50">
              <a:extLst>
                <a:ext uri="{FF2B5EF4-FFF2-40B4-BE49-F238E27FC236}">
                  <a16:creationId xmlns:a16="http://schemas.microsoft.com/office/drawing/2014/main" id="{4C34F1FD-07A2-4EF2-BC38-9110EE854C44}"/>
                </a:ext>
              </a:extLst>
            </p:cNvPr>
            <p:cNvSpPr/>
            <p:nvPr/>
          </p:nvSpPr>
          <p:spPr>
            <a:xfrm>
              <a:off x="4249688" y="3603077"/>
              <a:ext cx="137370" cy="1347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658"/>
                    <a:pt x="18055" y="12514"/>
                    <a:pt x="13273" y="11398"/>
                  </a:cubicBezTo>
                  <a:cubicBezTo>
                    <a:pt x="15417" y="10521"/>
                    <a:pt x="16901" y="8369"/>
                    <a:pt x="16901" y="5978"/>
                  </a:cubicBezTo>
                  <a:cubicBezTo>
                    <a:pt x="16901" y="2710"/>
                    <a:pt x="14180" y="0"/>
                    <a:pt x="10800" y="0"/>
                  </a:cubicBezTo>
                  <a:cubicBezTo>
                    <a:pt x="7337" y="0"/>
                    <a:pt x="4617" y="2710"/>
                    <a:pt x="4617" y="5978"/>
                  </a:cubicBezTo>
                  <a:cubicBezTo>
                    <a:pt x="4617" y="8369"/>
                    <a:pt x="6101" y="10521"/>
                    <a:pt x="8244" y="11398"/>
                  </a:cubicBezTo>
                  <a:cubicBezTo>
                    <a:pt x="3545" y="12514"/>
                    <a:pt x="0" y="16658"/>
                    <a:pt x="0" y="21600"/>
                  </a:cubicBez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sp>
          <p:nvSpPr>
            <p:cNvPr id="89" name="Freeform 29">
              <a:extLst>
                <a:ext uri="{FF2B5EF4-FFF2-40B4-BE49-F238E27FC236}">
                  <a16:creationId xmlns:a16="http://schemas.microsoft.com/office/drawing/2014/main" id="{25A81C69-44C0-4FAF-8BD3-37CDCA9E30FD}"/>
                </a:ext>
              </a:extLst>
            </p:cNvPr>
            <p:cNvSpPr/>
            <p:nvPr/>
          </p:nvSpPr>
          <p:spPr>
            <a:xfrm>
              <a:off x="3968667" y="3469951"/>
              <a:ext cx="137370" cy="1347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658"/>
                    <a:pt x="18055" y="12514"/>
                    <a:pt x="13273" y="11398"/>
                  </a:cubicBezTo>
                  <a:cubicBezTo>
                    <a:pt x="15417" y="10521"/>
                    <a:pt x="16901" y="8369"/>
                    <a:pt x="16901" y="5978"/>
                  </a:cubicBezTo>
                  <a:cubicBezTo>
                    <a:pt x="16901" y="2710"/>
                    <a:pt x="14180" y="0"/>
                    <a:pt x="10800" y="0"/>
                  </a:cubicBezTo>
                  <a:cubicBezTo>
                    <a:pt x="7337" y="0"/>
                    <a:pt x="4617" y="2710"/>
                    <a:pt x="4617" y="5978"/>
                  </a:cubicBezTo>
                  <a:cubicBezTo>
                    <a:pt x="4617" y="8369"/>
                    <a:pt x="6101" y="10521"/>
                    <a:pt x="8244" y="11398"/>
                  </a:cubicBezTo>
                  <a:cubicBezTo>
                    <a:pt x="3545" y="12514"/>
                    <a:pt x="0" y="16658"/>
                    <a:pt x="0" y="21600"/>
                  </a:cubicBezTo>
                </a:path>
              </a:pathLst>
            </a:custGeom>
            <a:noFill/>
            <a:ln w="12700" cap="rnd">
              <a:solidFill>
                <a:srgbClr val="FFFFFF"/>
              </a:solidFill>
              <a:prstDash val="solid"/>
              <a:round/>
            </a:ln>
            <a:effectLst/>
          </p:spPr>
          <p:txBody>
            <a:bodyPr wrap="square" lIns="34289" tIns="34289" rIns="34289" bIns="34289" numCol="1" anchor="t">
              <a:noAutofit/>
            </a:bodyPr>
            <a:lstStyle/>
            <a:p>
              <a:pPr defTabSz="685783">
                <a:defRPr sz="1600">
                  <a:latin typeface="Arial"/>
                  <a:ea typeface="Arial"/>
                  <a:cs typeface="Arial"/>
                  <a:sym typeface="Arial"/>
                </a:defRPr>
              </a:pPr>
              <a:endParaRPr sz="1050" kern="0">
                <a:solidFill>
                  <a:srgbClr val="000000"/>
                </a:solidFill>
                <a:latin typeface="Arial"/>
                <a:ea typeface="Arial"/>
                <a:cs typeface="Arial"/>
                <a:sym typeface="Arial"/>
              </a:endParaRPr>
            </a:p>
          </p:txBody>
        </p:sp>
      </p:grpSp>
      <p:grpSp>
        <p:nvGrpSpPr>
          <p:cNvPr id="90" name="Group 44">
            <a:extLst>
              <a:ext uri="{FF2B5EF4-FFF2-40B4-BE49-F238E27FC236}">
                <a16:creationId xmlns:a16="http://schemas.microsoft.com/office/drawing/2014/main" id="{098D067D-0E97-4067-8062-E1E093FC736E}"/>
              </a:ext>
            </a:extLst>
          </p:cNvPr>
          <p:cNvGrpSpPr/>
          <p:nvPr/>
        </p:nvGrpSpPr>
        <p:grpSpPr>
          <a:xfrm>
            <a:off x="6987779" y="2635134"/>
            <a:ext cx="688058" cy="655819"/>
            <a:chOff x="0" y="-1"/>
            <a:chExt cx="1379919" cy="1377577"/>
          </a:xfrm>
        </p:grpSpPr>
        <p:sp>
          <p:nvSpPr>
            <p:cNvPr id="91" name="Freeform 45">
              <a:extLst>
                <a:ext uri="{FF2B5EF4-FFF2-40B4-BE49-F238E27FC236}">
                  <a16:creationId xmlns:a16="http://schemas.microsoft.com/office/drawing/2014/main" id="{FABCF5AE-D59B-44A2-9113-BF7BF9E5D84F}"/>
                </a:ext>
              </a:extLst>
            </p:cNvPr>
            <p:cNvSpPr/>
            <p:nvPr/>
          </p:nvSpPr>
          <p:spPr>
            <a:xfrm>
              <a:off x="688787" y="-1"/>
              <a:ext cx="691132" cy="1032535"/>
            </a:xfrm>
            <a:custGeom>
              <a:avLst/>
              <a:gdLst/>
              <a:ahLst/>
              <a:cxnLst>
                <a:cxn ang="0">
                  <a:pos x="wd2" y="hd2"/>
                </a:cxn>
                <a:cxn ang="5400000">
                  <a:pos x="wd2" y="hd2"/>
                </a:cxn>
                <a:cxn ang="10800000">
                  <a:pos x="wd2" y="hd2"/>
                </a:cxn>
                <a:cxn ang="16200000">
                  <a:pos x="wd2" y="hd2"/>
                </a:cxn>
              </a:cxnLst>
              <a:rect l="0" t="0" r="r" b="b"/>
              <a:pathLst>
                <a:path w="21600" h="21600" extrusionOk="0">
                  <a:moveTo>
                    <a:pt x="14702" y="14400"/>
                  </a:moveTo>
                  <a:cubicBezTo>
                    <a:pt x="14702" y="16193"/>
                    <a:pt x="13986" y="17859"/>
                    <a:pt x="12744" y="19301"/>
                  </a:cubicBezTo>
                  <a:lnTo>
                    <a:pt x="18706" y="21600"/>
                  </a:lnTo>
                  <a:cubicBezTo>
                    <a:pt x="20548" y="19486"/>
                    <a:pt x="21600" y="17021"/>
                    <a:pt x="21600" y="14400"/>
                  </a:cubicBezTo>
                  <a:cubicBezTo>
                    <a:pt x="21600" y="6450"/>
                    <a:pt x="11925" y="0"/>
                    <a:pt x="0" y="0"/>
                  </a:cubicBezTo>
                  <a:lnTo>
                    <a:pt x="0" y="4599"/>
                  </a:lnTo>
                  <a:cubicBezTo>
                    <a:pt x="8126" y="4599"/>
                    <a:pt x="14702" y="8983"/>
                    <a:pt x="14702" y="14400"/>
                  </a:cubicBezTo>
                  <a:close/>
                </a:path>
              </a:pathLst>
            </a:custGeom>
            <a:solidFill>
              <a:srgbClr val="418979"/>
            </a:solidFill>
            <a:ln w="25400" cap="flat">
              <a:solidFill>
                <a:srgbClr val="FFFFFF"/>
              </a:solidFill>
              <a:prstDash val="solid"/>
              <a:round/>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92" name="Freeform 47">
              <a:extLst>
                <a:ext uri="{FF2B5EF4-FFF2-40B4-BE49-F238E27FC236}">
                  <a16:creationId xmlns:a16="http://schemas.microsoft.com/office/drawing/2014/main" id="{14E59A55-5FAB-47D2-B8B9-441806A848B9}"/>
                </a:ext>
              </a:extLst>
            </p:cNvPr>
            <p:cNvSpPr/>
            <p:nvPr/>
          </p:nvSpPr>
          <p:spPr>
            <a:xfrm>
              <a:off x="92097" y="922275"/>
              <a:ext cx="1195725" cy="455301"/>
            </a:xfrm>
            <a:custGeom>
              <a:avLst/>
              <a:gdLst/>
              <a:ahLst/>
              <a:cxnLst>
                <a:cxn ang="0">
                  <a:pos x="wd2" y="hd2"/>
                </a:cxn>
                <a:cxn ang="5400000">
                  <a:pos x="wd2" y="hd2"/>
                </a:cxn>
                <a:cxn ang="10800000">
                  <a:pos x="wd2" y="hd2"/>
                </a:cxn>
                <a:cxn ang="16200000">
                  <a:pos x="wd2" y="hd2"/>
                </a:cxn>
              </a:cxnLst>
              <a:rect l="0" t="0" r="r" b="b"/>
              <a:pathLst>
                <a:path w="21600" h="21600" extrusionOk="0">
                  <a:moveTo>
                    <a:pt x="21600" y="5228"/>
                  </a:moveTo>
                  <a:lnTo>
                    <a:pt x="18158" y="0"/>
                  </a:lnTo>
                  <a:cubicBezTo>
                    <a:pt x="17111" y="4719"/>
                    <a:pt x="15432" y="8352"/>
                    <a:pt x="13424" y="10058"/>
                  </a:cubicBezTo>
                  <a:cubicBezTo>
                    <a:pt x="12597" y="10767"/>
                    <a:pt x="11711" y="11166"/>
                    <a:pt x="10800" y="11166"/>
                  </a:cubicBezTo>
                  <a:cubicBezTo>
                    <a:pt x="7653" y="11166"/>
                    <a:pt x="4911" y="6668"/>
                    <a:pt x="3442" y="0"/>
                  </a:cubicBezTo>
                  <a:lnTo>
                    <a:pt x="0" y="5228"/>
                  </a:lnTo>
                  <a:cubicBezTo>
                    <a:pt x="2152" y="15020"/>
                    <a:pt x="6185" y="21600"/>
                    <a:pt x="10800" y="21600"/>
                  </a:cubicBezTo>
                  <a:cubicBezTo>
                    <a:pt x="12142" y="21600"/>
                    <a:pt x="13441" y="21046"/>
                    <a:pt x="14656" y="20005"/>
                  </a:cubicBezTo>
                  <a:cubicBezTo>
                    <a:pt x="17601" y="17479"/>
                    <a:pt x="20073" y="12162"/>
                    <a:pt x="21600" y="5228"/>
                  </a:cubicBezTo>
                  <a:close/>
                </a:path>
              </a:pathLst>
            </a:custGeom>
            <a:gradFill flip="none" rotWithShape="1">
              <a:gsLst>
                <a:gs pos="0">
                  <a:srgbClr val="69A6FF"/>
                </a:gs>
                <a:gs pos="100000">
                  <a:srgbClr val="FFC000"/>
                </a:gs>
              </a:gsLst>
              <a:lin ang="2700000" scaled="1"/>
              <a:tileRect/>
            </a:gradFill>
            <a:ln w="25400" cap="flat">
              <a:solidFill>
                <a:srgbClr val="FFFFFF"/>
              </a:solidFill>
              <a:prstDash val="solid"/>
              <a:miter lim="800000"/>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93" name="Freeform 48">
              <a:extLst>
                <a:ext uri="{FF2B5EF4-FFF2-40B4-BE49-F238E27FC236}">
                  <a16:creationId xmlns:a16="http://schemas.microsoft.com/office/drawing/2014/main" id="{DC6BBFE9-A7E7-415E-89C1-B12EB6D93188}"/>
                </a:ext>
              </a:extLst>
            </p:cNvPr>
            <p:cNvSpPr/>
            <p:nvPr/>
          </p:nvSpPr>
          <p:spPr>
            <a:xfrm>
              <a:off x="0" y="-1"/>
              <a:ext cx="688790" cy="1032535"/>
            </a:xfrm>
            <a:custGeom>
              <a:avLst/>
              <a:gdLst/>
              <a:ahLst/>
              <a:cxnLst>
                <a:cxn ang="0">
                  <a:pos x="wd2" y="hd2"/>
                </a:cxn>
                <a:cxn ang="5400000">
                  <a:pos x="wd2" y="hd2"/>
                </a:cxn>
                <a:cxn ang="10800000">
                  <a:pos x="wd2" y="hd2"/>
                </a:cxn>
                <a:cxn ang="16200000">
                  <a:pos x="wd2" y="hd2"/>
                </a:cxn>
              </a:cxnLst>
              <a:rect l="0" t="0" r="r" b="b"/>
              <a:pathLst>
                <a:path w="21600" h="21600" extrusionOk="0">
                  <a:moveTo>
                    <a:pt x="6883" y="14400"/>
                  </a:moveTo>
                  <a:cubicBezTo>
                    <a:pt x="6883" y="11136"/>
                    <a:pt x="9280" y="8252"/>
                    <a:pt x="12948" y="6469"/>
                  </a:cubicBezTo>
                  <a:cubicBezTo>
                    <a:pt x="15374" y="5290"/>
                    <a:pt x="18370" y="4599"/>
                    <a:pt x="21600" y="4599"/>
                  </a:cubicBezTo>
                  <a:cubicBezTo>
                    <a:pt x="21600" y="4599"/>
                    <a:pt x="21600" y="4599"/>
                    <a:pt x="21600" y="4599"/>
                  </a:cubicBezTo>
                  <a:lnTo>
                    <a:pt x="21600" y="0"/>
                  </a:lnTo>
                  <a:cubicBezTo>
                    <a:pt x="21600" y="0"/>
                    <a:pt x="21600" y="0"/>
                    <a:pt x="21600" y="0"/>
                  </a:cubicBezTo>
                  <a:cubicBezTo>
                    <a:pt x="16850" y="0"/>
                    <a:pt x="12466" y="1023"/>
                    <a:pt x="8900" y="2757"/>
                  </a:cubicBezTo>
                  <a:cubicBezTo>
                    <a:pt x="3507" y="5368"/>
                    <a:pt x="0" y="9616"/>
                    <a:pt x="0" y="14400"/>
                  </a:cubicBezTo>
                  <a:cubicBezTo>
                    <a:pt x="0" y="17021"/>
                    <a:pt x="1052" y="19486"/>
                    <a:pt x="2894" y="21600"/>
                  </a:cubicBezTo>
                  <a:lnTo>
                    <a:pt x="8856" y="19301"/>
                  </a:lnTo>
                  <a:cubicBezTo>
                    <a:pt x="7614" y="17859"/>
                    <a:pt x="6883" y="16193"/>
                    <a:pt x="6883" y="14400"/>
                  </a:cubicBezTo>
                  <a:close/>
                </a:path>
              </a:pathLst>
            </a:custGeom>
            <a:gradFill flip="none" rotWithShape="1">
              <a:gsLst>
                <a:gs pos="0">
                  <a:srgbClr val="69A6FF"/>
                </a:gs>
                <a:gs pos="100000">
                  <a:srgbClr val="4ACAAD"/>
                </a:gs>
              </a:gsLst>
              <a:lin ang="18900000" scaled="1"/>
              <a:tileRect/>
            </a:gradFill>
            <a:ln w="25400" cap="flat">
              <a:solidFill>
                <a:srgbClr val="FFFFFF"/>
              </a:solidFill>
              <a:prstDash val="solid"/>
              <a:miter lim="800000"/>
            </a:ln>
            <a:effectLst/>
          </p:spPr>
          <p:txBody>
            <a:bodyPr wrap="square" lIns="45718" tIns="45718" rIns="45718" bIns="45718" numCol="1" anchor="t">
              <a:noAutofit/>
            </a:bodyPr>
            <a:lstStyle/>
            <a:p>
              <a:pPr defTabSz="685783">
                <a:defRPr sz="1600">
                  <a:latin typeface="Arial"/>
                  <a:ea typeface="Arial"/>
                  <a:cs typeface="Arial"/>
                  <a:sym typeface="Arial"/>
                </a:defRPr>
              </a:pPr>
              <a:endParaRPr sz="1400" kern="0">
                <a:solidFill>
                  <a:srgbClr val="000000"/>
                </a:solidFill>
                <a:latin typeface="Arial"/>
                <a:ea typeface="Arial"/>
                <a:cs typeface="Arial"/>
                <a:sym typeface="Arial"/>
              </a:endParaRPr>
            </a:p>
          </p:txBody>
        </p:sp>
      </p:grpSp>
      <p:sp>
        <p:nvSpPr>
          <p:cNvPr id="94" name="Shape 601">
            <a:extLst>
              <a:ext uri="{FF2B5EF4-FFF2-40B4-BE49-F238E27FC236}">
                <a16:creationId xmlns:a16="http://schemas.microsoft.com/office/drawing/2014/main" id="{25BA9CC6-A530-433F-9C4B-6EC159DEB4E8}"/>
              </a:ext>
            </a:extLst>
          </p:cNvPr>
          <p:cNvSpPr txBox="1"/>
          <p:nvPr/>
        </p:nvSpPr>
        <p:spPr>
          <a:xfrm flipH="1">
            <a:off x="6041920" y="1775136"/>
            <a:ext cx="2579777" cy="707846"/>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sz="2000" b="1" kern="0" dirty="0">
                <a:solidFill>
                  <a:srgbClr val="FFFFFF"/>
                </a:solidFill>
                <a:latin typeface="Arial"/>
                <a:ea typeface="Arial" charset="0"/>
                <a:cs typeface="Arial" charset="0"/>
                <a:sym typeface="Helvetica Neue"/>
              </a:rPr>
              <a:t>Data Science and</a:t>
            </a:r>
          </a:p>
          <a:p>
            <a:pPr algn="ctr" defTabSz="685766">
              <a:buSzPct val="25000"/>
              <a:defRPr/>
            </a:pPr>
            <a:r>
              <a:rPr lang="en-US" sz="2000" b="1" kern="0" dirty="0">
                <a:solidFill>
                  <a:srgbClr val="FFFFFF"/>
                </a:solidFill>
                <a:latin typeface="Arial"/>
                <a:ea typeface="Arial" charset="0"/>
                <a:cs typeface="Arial" charset="0"/>
                <a:sym typeface="Helvetica Neue"/>
              </a:rPr>
              <a:t>Business Analytics</a:t>
            </a:r>
          </a:p>
        </p:txBody>
      </p:sp>
      <p:sp>
        <p:nvSpPr>
          <p:cNvPr id="95" name="Shape 601">
            <a:extLst>
              <a:ext uri="{FF2B5EF4-FFF2-40B4-BE49-F238E27FC236}">
                <a16:creationId xmlns:a16="http://schemas.microsoft.com/office/drawing/2014/main" id="{356B5923-78CD-4F6D-940E-8202C362A1A6}"/>
              </a:ext>
            </a:extLst>
          </p:cNvPr>
          <p:cNvSpPr txBox="1"/>
          <p:nvPr/>
        </p:nvSpPr>
        <p:spPr>
          <a:xfrm flipH="1">
            <a:off x="6047649" y="734997"/>
            <a:ext cx="2568319" cy="369291"/>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b="1" u="sng" kern="0" dirty="0">
                <a:solidFill>
                  <a:srgbClr val="FFFFFF"/>
                </a:solidFill>
                <a:latin typeface="Arial"/>
                <a:ea typeface="Arial" charset="0"/>
                <a:cs typeface="Arial" charset="0"/>
                <a:sym typeface="Helvetica Neue"/>
              </a:rPr>
              <a:t>Analyze</a:t>
            </a:r>
          </a:p>
        </p:txBody>
      </p:sp>
      <p:sp>
        <p:nvSpPr>
          <p:cNvPr id="96" name="Rectangle 95">
            <a:extLst>
              <a:ext uri="{FF2B5EF4-FFF2-40B4-BE49-F238E27FC236}">
                <a16:creationId xmlns:a16="http://schemas.microsoft.com/office/drawing/2014/main" id="{28812DB8-8C2F-4BAD-8BFA-5A7EE3DB7166}"/>
              </a:ext>
            </a:extLst>
          </p:cNvPr>
          <p:cNvSpPr/>
          <p:nvPr/>
        </p:nvSpPr>
        <p:spPr>
          <a:xfrm>
            <a:off x="6133090" y="3448633"/>
            <a:ext cx="2397437" cy="1308050"/>
          </a:xfrm>
          <a:prstGeom prst="rect">
            <a:avLst/>
          </a:prstGeom>
        </p:spPr>
        <p:txBody>
          <a:bodyPr wrap="square">
            <a:spAutoFit/>
          </a:bodyPr>
          <a:lstStyle/>
          <a:p>
            <a:pPr algn="ctr" defTabSz="685783">
              <a:spcAft>
                <a:spcPts val="1800"/>
              </a:spcAft>
              <a:defRPr/>
            </a:pPr>
            <a:r>
              <a:rPr lang="en-US" sz="1600" b="1" dirty="0">
                <a:solidFill>
                  <a:srgbClr val="FFFFFF"/>
                </a:solidFill>
                <a:latin typeface="Lucida Grande" charset="0"/>
              </a:rPr>
              <a:t>Descriptive</a:t>
            </a:r>
            <a:br>
              <a:rPr lang="en-US" sz="1600" b="1" dirty="0">
                <a:solidFill>
                  <a:srgbClr val="FFFFFF"/>
                </a:solidFill>
                <a:latin typeface="Lucida Grande" charset="0"/>
              </a:rPr>
            </a:br>
            <a:r>
              <a:rPr lang="en-US" sz="1600" b="1" dirty="0">
                <a:solidFill>
                  <a:srgbClr val="FFFFFF"/>
                </a:solidFill>
                <a:latin typeface="Lucida Grande" charset="0"/>
              </a:rPr>
              <a:t>Predictive</a:t>
            </a:r>
            <a:br>
              <a:rPr lang="en-US" sz="1600" b="1" dirty="0">
                <a:solidFill>
                  <a:srgbClr val="FFFFFF"/>
                </a:solidFill>
                <a:latin typeface="Lucida Grande" charset="0"/>
              </a:rPr>
            </a:br>
            <a:r>
              <a:rPr lang="en-US" sz="1600" b="1" dirty="0">
                <a:solidFill>
                  <a:srgbClr val="FFFFFF"/>
                </a:solidFill>
                <a:latin typeface="Lucida Grande" charset="0"/>
              </a:rPr>
              <a:t>Prescriptive</a:t>
            </a:r>
          </a:p>
          <a:p>
            <a:pPr algn="ctr" defTabSz="685783">
              <a:spcAft>
                <a:spcPts val="1800"/>
              </a:spcAft>
              <a:defRPr/>
            </a:pPr>
            <a:r>
              <a:rPr lang="en-US" sz="1600" dirty="0">
                <a:solidFill>
                  <a:srgbClr val="FFFFFF"/>
                </a:solidFill>
                <a:latin typeface="Lucida Grande" charset="0"/>
              </a:rPr>
              <a:t>Coders and Non-Coders</a:t>
            </a:r>
          </a:p>
        </p:txBody>
      </p:sp>
      <p:sp>
        <p:nvSpPr>
          <p:cNvPr id="97" name="Shape 601">
            <a:extLst>
              <a:ext uri="{FF2B5EF4-FFF2-40B4-BE49-F238E27FC236}">
                <a16:creationId xmlns:a16="http://schemas.microsoft.com/office/drawing/2014/main" id="{3EEBA86C-2BBC-4769-B59E-3DFF98EE4605}"/>
              </a:ext>
            </a:extLst>
          </p:cNvPr>
          <p:cNvSpPr txBox="1"/>
          <p:nvPr/>
        </p:nvSpPr>
        <p:spPr>
          <a:xfrm flipH="1">
            <a:off x="559912" y="1239722"/>
            <a:ext cx="2457617" cy="369291"/>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b="1" i="1" kern="0" dirty="0">
                <a:solidFill>
                  <a:srgbClr val="FFFFFF"/>
                </a:solidFill>
                <a:latin typeface="Arial"/>
                <a:ea typeface="Arial" charset="0"/>
                <a:cs typeface="Arial" charset="0"/>
                <a:sym typeface="Helvetica Neue"/>
              </a:rPr>
              <a:t>Where ?</a:t>
            </a:r>
          </a:p>
        </p:txBody>
      </p:sp>
      <p:sp>
        <p:nvSpPr>
          <p:cNvPr id="98" name="Shape 601">
            <a:extLst>
              <a:ext uri="{FF2B5EF4-FFF2-40B4-BE49-F238E27FC236}">
                <a16:creationId xmlns:a16="http://schemas.microsoft.com/office/drawing/2014/main" id="{1C0ACF81-7499-40D6-AFAA-A66C4C42EFFB}"/>
              </a:ext>
            </a:extLst>
          </p:cNvPr>
          <p:cNvSpPr txBox="1"/>
          <p:nvPr/>
        </p:nvSpPr>
        <p:spPr>
          <a:xfrm flipH="1">
            <a:off x="3323101" y="1239722"/>
            <a:ext cx="2497657" cy="369291"/>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b="1" i="1" kern="0" dirty="0">
                <a:solidFill>
                  <a:srgbClr val="FFFFFF"/>
                </a:solidFill>
                <a:latin typeface="Arial"/>
                <a:ea typeface="Arial" charset="0"/>
                <a:cs typeface="Arial" charset="0"/>
                <a:sym typeface="Helvetica Neue"/>
              </a:rPr>
              <a:t>How ?</a:t>
            </a:r>
          </a:p>
        </p:txBody>
      </p:sp>
      <p:sp>
        <p:nvSpPr>
          <p:cNvPr id="99" name="Shape 601">
            <a:extLst>
              <a:ext uri="{FF2B5EF4-FFF2-40B4-BE49-F238E27FC236}">
                <a16:creationId xmlns:a16="http://schemas.microsoft.com/office/drawing/2014/main" id="{3F6F8495-2B59-4DDA-A4BA-C4C745FCDD91}"/>
              </a:ext>
            </a:extLst>
          </p:cNvPr>
          <p:cNvSpPr txBox="1"/>
          <p:nvPr/>
        </p:nvSpPr>
        <p:spPr>
          <a:xfrm flipH="1">
            <a:off x="6096081" y="1232864"/>
            <a:ext cx="2471453" cy="369291"/>
          </a:xfrm>
          <a:prstGeom prst="rect">
            <a:avLst/>
          </a:prstGeom>
          <a:noFill/>
          <a:ln>
            <a:noFill/>
          </a:ln>
          <a:effectLst/>
        </p:spPr>
        <p:txBody>
          <a:bodyPr wrap="square" lIns="91425" tIns="45700" rIns="91425" bIns="45700" anchor="t" anchorCtr="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defTabSz="685766">
              <a:buSzPct val="25000"/>
              <a:defRPr/>
            </a:pPr>
            <a:r>
              <a:rPr lang="en-US" b="1" i="1" kern="0" dirty="0">
                <a:solidFill>
                  <a:srgbClr val="FFFFFF"/>
                </a:solidFill>
                <a:latin typeface="Arial"/>
                <a:ea typeface="Arial" charset="0"/>
                <a:cs typeface="Arial" charset="0"/>
                <a:sym typeface="Helvetica Neue"/>
              </a:rPr>
              <a:t>What ?</a:t>
            </a:r>
          </a:p>
        </p:txBody>
      </p:sp>
      <p:sp>
        <p:nvSpPr>
          <p:cNvPr id="100" name="Rectangle 99">
            <a:extLst>
              <a:ext uri="{FF2B5EF4-FFF2-40B4-BE49-F238E27FC236}">
                <a16:creationId xmlns:a16="http://schemas.microsoft.com/office/drawing/2014/main" id="{E643EC3A-22B5-418E-B13D-3F70AD6F90C4}"/>
              </a:ext>
            </a:extLst>
          </p:cNvPr>
          <p:cNvSpPr/>
          <p:nvPr/>
        </p:nvSpPr>
        <p:spPr>
          <a:xfrm>
            <a:off x="6053569" y="741854"/>
            <a:ext cx="2562398" cy="39915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Tree>
    <p:extLst>
      <p:ext uri="{BB962C8B-B14F-4D97-AF65-F5344CB8AC3E}">
        <p14:creationId xmlns:p14="http://schemas.microsoft.com/office/powerpoint/2010/main" val="43853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7AB751-3277-49BA-BF6E-CAD752DEDB68}"/>
              </a:ext>
            </a:extLst>
          </p:cNvPr>
          <p:cNvPicPr/>
          <p:nvPr/>
        </p:nvPicPr>
        <p:blipFill rotWithShape="1">
          <a:blip r:embed="rId2">
            <a:extLst>
              <a:ext uri="{28A0092B-C50C-407E-A947-70E740481C1C}">
                <a14:useLocalDpi xmlns:a14="http://schemas.microsoft.com/office/drawing/2010/main" val="0"/>
              </a:ext>
            </a:extLst>
          </a:blip>
          <a:srcRect l="31759" t="-10198" r="21261" b="47182"/>
          <a:stretch/>
        </p:blipFill>
        <p:spPr>
          <a:xfrm>
            <a:off x="4856973" y="1099184"/>
            <a:ext cx="3878318" cy="3154680"/>
          </a:xfrm>
          <a:prstGeom prst="rect">
            <a:avLst/>
          </a:prstGeom>
          <a:solidFill>
            <a:schemeClr val="bg1"/>
          </a:solidFill>
        </p:spPr>
      </p:pic>
      <p:sp>
        <p:nvSpPr>
          <p:cNvPr id="2" name="Title 1">
            <a:extLst>
              <a:ext uri="{FF2B5EF4-FFF2-40B4-BE49-F238E27FC236}">
                <a16:creationId xmlns:a16="http://schemas.microsoft.com/office/drawing/2014/main" id="{92EBDD8E-9DF7-4FCB-8DAC-8B381BD28F79}"/>
              </a:ext>
            </a:extLst>
          </p:cNvPr>
          <p:cNvSpPr>
            <a:spLocks noGrp="1"/>
          </p:cNvSpPr>
          <p:nvPr>
            <p:ph type="title"/>
          </p:nvPr>
        </p:nvSpPr>
        <p:spPr>
          <a:xfrm>
            <a:off x="335450" y="58801"/>
            <a:ext cx="7239881" cy="676196"/>
          </a:xfrm>
        </p:spPr>
        <p:txBody>
          <a:bodyPr/>
          <a:lstStyle/>
          <a:p>
            <a:r>
              <a:rPr lang="fr-FR" dirty="0" err="1"/>
              <a:t>Flavors</a:t>
            </a:r>
            <a:r>
              <a:rPr lang="fr-FR" dirty="0"/>
              <a:t> of Data Science: </a:t>
            </a:r>
            <a:r>
              <a:rPr lang="fr-FR" dirty="0" err="1"/>
              <a:t>turning</a:t>
            </a:r>
            <a:r>
              <a:rPr lang="fr-FR" dirty="0"/>
              <a:t> Data </a:t>
            </a:r>
            <a:r>
              <a:rPr lang="fr-FR" dirty="0" err="1"/>
              <a:t>into</a:t>
            </a:r>
            <a:r>
              <a:rPr lang="fr-FR" dirty="0"/>
              <a:t> Information, Insights and Actions</a:t>
            </a:r>
            <a:endParaRPr lang="en-GB" dirty="0"/>
          </a:p>
        </p:txBody>
      </p:sp>
      <p:sp>
        <p:nvSpPr>
          <p:cNvPr id="3" name="Content Placeholder 2">
            <a:extLst>
              <a:ext uri="{FF2B5EF4-FFF2-40B4-BE49-F238E27FC236}">
                <a16:creationId xmlns:a16="http://schemas.microsoft.com/office/drawing/2014/main" id="{194385C2-E213-4520-A6C6-253B7624931F}"/>
              </a:ext>
            </a:extLst>
          </p:cNvPr>
          <p:cNvSpPr>
            <a:spLocks noGrp="1"/>
          </p:cNvSpPr>
          <p:nvPr>
            <p:ph idx="1"/>
          </p:nvPr>
        </p:nvSpPr>
        <p:spPr/>
        <p:txBody>
          <a:bodyPr/>
          <a:lstStyle/>
          <a:p>
            <a:r>
              <a:rPr lang="fr-FR" b="1" dirty="0"/>
              <a:t>Descriptive and Diagnostics:</a:t>
            </a:r>
          </a:p>
          <a:p>
            <a:pPr lvl="1"/>
            <a:r>
              <a:rPr lang="fr-FR" b="1" dirty="0"/>
              <a:t>WHAT </a:t>
            </a:r>
            <a:r>
              <a:rPr lang="fr-FR" dirty="0" err="1"/>
              <a:t>happened</a:t>
            </a:r>
            <a:r>
              <a:rPr lang="fr-FR" b="1" dirty="0"/>
              <a:t>?</a:t>
            </a:r>
          </a:p>
          <a:p>
            <a:pPr lvl="2"/>
            <a:r>
              <a:rPr lang="fr-FR" dirty="0" err="1"/>
              <a:t>Visualization</a:t>
            </a:r>
            <a:r>
              <a:rPr lang="fr-FR" dirty="0"/>
              <a:t>, </a:t>
            </a:r>
            <a:r>
              <a:rPr lang="fr-FR" dirty="0" err="1"/>
              <a:t>Reporting</a:t>
            </a:r>
            <a:r>
              <a:rPr lang="fr-FR" dirty="0"/>
              <a:t>, </a:t>
            </a:r>
            <a:r>
              <a:rPr lang="fr-FR" dirty="0" err="1"/>
              <a:t>Dashboards</a:t>
            </a:r>
            <a:endParaRPr lang="fr-FR" dirty="0"/>
          </a:p>
          <a:p>
            <a:pPr lvl="1"/>
            <a:r>
              <a:rPr lang="fr-FR" b="1" dirty="0"/>
              <a:t>WHY</a:t>
            </a:r>
            <a:r>
              <a:rPr lang="fr-FR" dirty="0"/>
              <a:t> </a:t>
            </a:r>
            <a:r>
              <a:rPr lang="fr-FR" dirty="0" err="1"/>
              <a:t>did</a:t>
            </a:r>
            <a:r>
              <a:rPr lang="fr-FR" dirty="0"/>
              <a:t> </a:t>
            </a:r>
            <a:r>
              <a:rPr lang="fr-FR" dirty="0" err="1"/>
              <a:t>it</a:t>
            </a:r>
            <a:r>
              <a:rPr lang="fr-FR" dirty="0"/>
              <a:t> </a:t>
            </a:r>
            <a:r>
              <a:rPr lang="fr-FR" dirty="0" err="1"/>
              <a:t>happen</a:t>
            </a:r>
            <a:r>
              <a:rPr lang="fr-FR" dirty="0"/>
              <a:t> </a:t>
            </a:r>
            <a:r>
              <a:rPr lang="fr-FR" b="1" dirty="0"/>
              <a:t>?</a:t>
            </a:r>
          </a:p>
          <a:p>
            <a:pPr lvl="2"/>
            <a:r>
              <a:rPr lang="fr-FR" dirty="0"/>
              <a:t>Data Exploration, </a:t>
            </a:r>
            <a:r>
              <a:rPr lang="fr-FR" dirty="0" err="1"/>
              <a:t>Analysis</a:t>
            </a:r>
            <a:endParaRPr lang="fr-FR" dirty="0"/>
          </a:p>
          <a:p>
            <a:r>
              <a:rPr lang="fr-FR" b="1" dirty="0" err="1"/>
              <a:t>Predictive</a:t>
            </a:r>
            <a:r>
              <a:rPr lang="fr-FR" b="1" dirty="0"/>
              <a:t>: </a:t>
            </a:r>
          </a:p>
          <a:p>
            <a:pPr lvl="1"/>
            <a:r>
              <a:rPr lang="fr-FR" dirty="0" err="1"/>
              <a:t>What</a:t>
            </a:r>
            <a:r>
              <a:rPr lang="fr-FR" dirty="0"/>
              <a:t> </a:t>
            </a:r>
            <a:r>
              <a:rPr lang="fr-FR" b="1" i="1" dirty="0"/>
              <a:t>WILL</a:t>
            </a:r>
            <a:r>
              <a:rPr lang="fr-FR" dirty="0"/>
              <a:t> </a:t>
            </a:r>
            <a:r>
              <a:rPr lang="fr-FR" dirty="0" err="1"/>
              <a:t>happen</a:t>
            </a:r>
            <a:r>
              <a:rPr lang="fr-FR" dirty="0"/>
              <a:t> </a:t>
            </a:r>
            <a:r>
              <a:rPr lang="fr-FR" dirty="0" err="1"/>
              <a:t>next</a:t>
            </a:r>
            <a:r>
              <a:rPr lang="fr-FR" b="1" dirty="0"/>
              <a:t>?</a:t>
            </a:r>
          </a:p>
          <a:p>
            <a:pPr lvl="2"/>
            <a:r>
              <a:rPr lang="fr-FR" dirty="0" err="1"/>
              <a:t>Forecasts</a:t>
            </a:r>
            <a:r>
              <a:rPr lang="fr-FR" dirty="0"/>
              <a:t> and </a:t>
            </a:r>
            <a:r>
              <a:rPr lang="fr-FR" dirty="0" err="1"/>
              <a:t>previsions</a:t>
            </a:r>
            <a:endParaRPr lang="fr-FR" dirty="0"/>
          </a:p>
          <a:p>
            <a:pPr lvl="2"/>
            <a:r>
              <a:rPr lang="fr-FR" dirty="0"/>
              <a:t>Machine Learning (incl. </a:t>
            </a:r>
            <a:r>
              <a:rPr lang="fr-FR" dirty="0" err="1"/>
              <a:t>Deep</a:t>
            </a:r>
            <a:r>
              <a:rPr lang="fr-FR" dirty="0"/>
              <a:t> Learning)</a:t>
            </a:r>
          </a:p>
          <a:p>
            <a:r>
              <a:rPr lang="fr-FR" b="1" dirty="0"/>
              <a:t>Prescriptive:</a:t>
            </a:r>
          </a:p>
          <a:p>
            <a:pPr lvl="1"/>
            <a:r>
              <a:rPr lang="fr-FR" dirty="0" err="1"/>
              <a:t>What</a:t>
            </a:r>
            <a:r>
              <a:rPr lang="fr-FR" dirty="0"/>
              <a:t> </a:t>
            </a:r>
            <a:r>
              <a:rPr lang="fr-FR" dirty="0" err="1"/>
              <a:t>should</a:t>
            </a:r>
            <a:r>
              <a:rPr lang="fr-FR" dirty="0"/>
              <a:t> </a:t>
            </a:r>
            <a:r>
              <a:rPr lang="fr-FR" dirty="0" err="1"/>
              <a:t>we</a:t>
            </a:r>
            <a:r>
              <a:rPr lang="fr-FR" dirty="0"/>
              <a:t> do </a:t>
            </a:r>
            <a:r>
              <a:rPr lang="fr-FR" b="1" dirty="0"/>
              <a:t>?</a:t>
            </a:r>
            <a:r>
              <a:rPr lang="fr-FR" dirty="0"/>
              <a:t> </a:t>
            </a:r>
          </a:p>
          <a:p>
            <a:pPr lvl="2"/>
            <a:r>
              <a:rPr lang="fr-FR" dirty="0" err="1"/>
              <a:t>Actionable</a:t>
            </a:r>
            <a:r>
              <a:rPr lang="fr-FR" dirty="0"/>
              <a:t> Insights</a:t>
            </a:r>
          </a:p>
          <a:p>
            <a:pPr lvl="2"/>
            <a:r>
              <a:rPr lang="fr-FR" dirty="0" err="1"/>
              <a:t>Optimization</a:t>
            </a:r>
            <a:r>
              <a:rPr lang="fr-FR" dirty="0"/>
              <a:t> </a:t>
            </a:r>
            <a:r>
              <a:rPr lang="fr-FR" sz="1100" dirty="0"/>
              <a:t>(</a:t>
            </a:r>
            <a:r>
              <a:rPr lang="fr-FR" sz="1100" dirty="0" err="1"/>
              <a:t>Operational</a:t>
            </a:r>
            <a:r>
              <a:rPr lang="fr-FR" sz="1100" dirty="0"/>
              <a:t> </a:t>
            </a:r>
            <a:r>
              <a:rPr lang="fr-FR" sz="1100" dirty="0" err="1"/>
              <a:t>Research</a:t>
            </a:r>
            <a:r>
              <a:rPr lang="fr-FR" sz="1100" dirty="0"/>
              <a:t>, </a:t>
            </a:r>
            <a:r>
              <a:rPr lang="fr-FR" sz="1100" dirty="0" err="1"/>
              <a:t>Constraint</a:t>
            </a:r>
            <a:r>
              <a:rPr lang="fr-FR" sz="1100" dirty="0"/>
              <a:t> </a:t>
            </a:r>
            <a:r>
              <a:rPr lang="fr-FR" sz="1100" dirty="0" err="1"/>
              <a:t>Programming</a:t>
            </a:r>
            <a:r>
              <a:rPr lang="fr-FR" sz="1100" dirty="0"/>
              <a:t>)</a:t>
            </a:r>
            <a:endParaRPr lang="fr-FR" dirty="0"/>
          </a:p>
        </p:txBody>
      </p:sp>
      <p:sp>
        <p:nvSpPr>
          <p:cNvPr id="4" name="Slide Number Placeholder 3">
            <a:extLst>
              <a:ext uri="{FF2B5EF4-FFF2-40B4-BE49-F238E27FC236}">
                <a16:creationId xmlns:a16="http://schemas.microsoft.com/office/drawing/2014/main" id="{3AD74F2F-9396-45F9-9D03-B8823CE83082}"/>
              </a:ext>
            </a:extLst>
          </p:cNvPr>
          <p:cNvSpPr>
            <a:spLocks noGrp="1"/>
          </p:cNvSpPr>
          <p:nvPr>
            <p:ph type="sldNum" sz="quarter" idx="4294967295"/>
          </p:nvPr>
        </p:nvSpPr>
        <p:spPr>
          <a:xfrm>
            <a:off x="8603856" y="4903893"/>
            <a:ext cx="482561" cy="229951"/>
          </a:xfrm>
          <a:prstGeom prst="rect">
            <a:avLst/>
          </a:prstGeom>
        </p:spPr>
        <p:txBody>
          <a:bodyPr/>
          <a:lstStyle/>
          <a:p>
            <a:pPr defTabSz="457189"/>
            <a:fld id="{9B6B7A19-9BD6-654B-9E7A-5FCB6FF99B9F}" type="slidenum">
              <a:rPr lang="en-US">
                <a:solidFill>
                  <a:srgbClr val="666666"/>
                </a:solidFill>
                <a:latin typeface="Arial"/>
              </a:rPr>
              <a:pPr defTabSz="457189"/>
              <a:t>3</a:t>
            </a:fld>
            <a:endParaRPr lang="en-US" dirty="0">
              <a:solidFill>
                <a:srgbClr val="666666"/>
              </a:solidFill>
              <a:latin typeface="Arial"/>
            </a:endParaRPr>
          </a:p>
        </p:txBody>
      </p:sp>
      <p:pic>
        <p:nvPicPr>
          <p:cNvPr id="5" name="Picture 4">
            <a:extLst>
              <a:ext uri="{FF2B5EF4-FFF2-40B4-BE49-F238E27FC236}">
                <a16:creationId xmlns:a16="http://schemas.microsoft.com/office/drawing/2014/main" id="{F321C5B5-ACB5-4102-AEE6-13C7547F6F7A}"/>
              </a:ext>
            </a:extLst>
          </p:cNvPr>
          <p:cNvPicPr/>
          <p:nvPr/>
        </p:nvPicPr>
        <p:blipFill rotWithShape="1">
          <a:blip r:embed="rId2">
            <a:extLst>
              <a:ext uri="{28A0092B-C50C-407E-A947-70E740481C1C}">
                <a14:useLocalDpi xmlns:a14="http://schemas.microsoft.com/office/drawing/2010/main" val="0"/>
              </a:ext>
            </a:extLst>
          </a:blip>
          <a:srcRect r="15871"/>
          <a:stretch/>
        </p:blipFill>
        <p:spPr>
          <a:xfrm>
            <a:off x="4573651" y="1345914"/>
            <a:ext cx="4378410" cy="2992636"/>
          </a:xfrm>
          <a:prstGeom prst="rect">
            <a:avLst/>
          </a:prstGeom>
        </p:spPr>
      </p:pic>
      <p:sp>
        <p:nvSpPr>
          <p:cNvPr id="6" name="Rectangle 5">
            <a:extLst>
              <a:ext uri="{FF2B5EF4-FFF2-40B4-BE49-F238E27FC236}">
                <a16:creationId xmlns:a16="http://schemas.microsoft.com/office/drawing/2014/main" id="{48DCD446-4EF0-4F1F-A28B-B2D05262DED5}"/>
              </a:ext>
            </a:extLst>
          </p:cNvPr>
          <p:cNvSpPr/>
          <p:nvPr/>
        </p:nvSpPr>
        <p:spPr>
          <a:xfrm>
            <a:off x="4705890" y="963924"/>
            <a:ext cx="4180486" cy="3581981"/>
          </a:xfrm>
          <a:prstGeom prst="rect">
            <a:avLst/>
          </a:prstGeom>
          <a:noFill/>
          <a:ln w="28575">
            <a:solidFill>
              <a:srgbClr val="0070C0"/>
            </a:solidFill>
          </a:ln>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0405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6294438" y="1722438"/>
            <a:ext cx="2700337" cy="298450"/>
          </a:xfrm>
          <a:prstGeom prst="rect">
            <a:avLst/>
          </a:prstGeom>
          <a:solidFill>
            <a:srgbClr val="EFEFF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0F7560"/>
              </a:solidFill>
              <a:effectLst/>
              <a:uLnTx/>
              <a:uFillTx/>
              <a:latin typeface="Arial" charset="0"/>
              <a:cs typeface="Arial" charset="0"/>
              <a:sym typeface="Helvetica Light" charset="0"/>
            </a:endParaRPr>
          </a:p>
        </p:txBody>
      </p:sp>
      <p:sp>
        <p:nvSpPr>
          <p:cNvPr id="16" name="TextBox 15"/>
          <p:cNvSpPr txBox="1"/>
          <p:nvPr/>
        </p:nvSpPr>
        <p:spPr bwMode="auto">
          <a:xfrm>
            <a:off x="7658321" y="1738958"/>
            <a:ext cx="1205458" cy="222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HelvNeue Medium for IBM"/>
                <a:sym typeface="Helvetica Light"/>
              </a:rPr>
              <a:t>What happened?</a:t>
            </a:r>
          </a:p>
        </p:txBody>
      </p:sp>
      <p:sp>
        <p:nvSpPr>
          <p:cNvPr id="17" name="Rectangle 16"/>
          <p:cNvSpPr/>
          <p:nvPr/>
        </p:nvSpPr>
        <p:spPr bwMode="auto">
          <a:xfrm>
            <a:off x="6294438" y="2020888"/>
            <a:ext cx="2700337" cy="977900"/>
          </a:xfrm>
          <a:prstGeom prst="rect">
            <a:avLst/>
          </a:prstGeom>
          <a:solidFill>
            <a:srgbClr val="13385A"/>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0F7560"/>
              </a:solidFill>
              <a:effectLst/>
              <a:uLnTx/>
              <a:uFillTx/>
              <a:latin typeface="Arial" charset="0"/>
              <a:cs typeface="Arial" charset="0"/>
              <a:sym typeface="Helvetica Light" charset="0"/>
            </a:endParaRPr>
          </a:p>
        </p:txBody>
      </p:sp>
      <p:pic>
        <p:nvPicPr>
          <p:cNvPr id="44090" name="Picture 2" descr="cogno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27207" y="2253970"/>
            <a:ext cx="506756" cy="4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7257118" y="2321872"/>
            <a:ext cx="865623" cy="223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HelvNeue Medium for IBM"/>
                <a:sym typeface="Helvetica Light"/>
              </a:rPr>
              <a:t>Descriptive</a:t>
            </a:r>
          </a:p>
        </p:txBody>
      </p:sp>
      <p:sp>
        <p:nvSpPr>
          <p:cNvPr id="20" name="TextBox 19"/>
          <p:cNvSpPr txBox="1"/>
          <p:nvPr/>
        </p:nvSpPr>
        <p:spPr bwMode="auto">
          <a:xfrm>
            <a:off x="7250708" y="2580183"/>
            <a:ext cx="1744067" cy="3339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CCCCCC"/>
                </a:solidFill>
                <a:effectLst/>
                <a:uLnTx/>
                <a:uFillTx/>
                <a:latin typeface="Arial"/>
                <a:ea typeface="+mn-ea"/>
                <a:cs typeface="HelvNeue Light for IBM"/>
                <a:sym typeface="Helvetica Light"/>
              </a:rPr>
              <a:t>Get in touch with reality, a</a:t>
            </a:r>
          </a:p>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CCCCCC"/>
                </a:solidFill>
                <a:effectLst/>
                <a:uLnTx/>
                <a:uFillTx/>
                <a:latin typeface="Arial"/>
                <a:ea typeface="+mn-ea"/>
                <a:cs typeface="HelvNeue Light for IBM"/>
                <a:sym typeface="Helvetica Light"/>
              </a:rPr>
              <a:t>single source of the truth, visibility</a:t>
            </a:r>
          </a:p>
        </p:txBody>
      </p:sp>
      <p:sp>
        <p:nvSpPr>
          <p:cNvPr id="21" name="TextBox 20"/>
          <p:cNvSpPr txBox="1"/>
          <p:nvPr/>
        </p:nvSpPr>
        <p:spPr bwMode="auto">
          <a:xfrm>
            <a:off x="7266732" y="2176372"/>
            <a:ext cx="921727" cy="161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Light for IBM"/>
                <a:sym typeface="Helvetica Light"/>
              </a:rPr>
              <a:t>IBM</a:t>
            </a: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 Watson Studio</a:t>
            </a:r>
          </a:p>
        </p:txBody>
      </p:sp>
      <p:grpSp>
        <p:nvGrpSpPr>
          <p:cNvPr id="44034" name="Group 23"/>
          <p:cNvGrpSpPr>
            <a:grpSpLocks/>
          </p:cNvGrpSpPr>
          <p:nvPr/>
        </p:nvGrpSpPr>
        <p:grpSpPr bwMode="auto">
          <a:xfrm>
            <a:off x="1470025" y="3327400"/>
            <a:ext cx="2756650" cy="1287463"/>
            <a:chOff x="13168313" y="8709375"/>
            <a:chExt cx="7351066" cy="3433414"/>
          </a:xfrm>
        </p:grpSpPr>
        <p:sp>
          <p:nvSpPr>
            <p:cNvPr id="54" name="Rectangle 53"/>
            <p:cNvSpPr/>
            <p:nvPr/>
          </p:nvSpPr>
          <p:spPr bwMode="auto">
            <a:xfrm>
              <a:off x="13168313" y="8709375"/>
              <a:ext cx="7200900" cy="795908"/>
            </a:xfrm>
            <a:prstGeom prst="rect">
              <a:avLst/>
            </a:prstGeom>
            <a:solidFill>
              <a:srgbClr val="EFEFF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0F7560"/>
                </a:solidFill>
                <a:effectLst/>
                <a:uLnTx/>
                <a:uFillTx/>
                <a:latin typeface="Arial" charset="0"/>
                <a:cs typeface="Arial" charset="0"/>
                <a:sym typeface="Helvetica Light" charset="0"/>
              </a:endParaRPr>
            </a:p>
          </p:txBody>
        </p:sp>
        <p:grpSp>
          <p:nvGrpSpPr>
            <p:cNvPr id="44081" name="Group 3"/>
            <p:cNvGrpSpPr>
              <a:grpSpLocks/>
            </p:cNvGrpSpPr>
            <p:nvPr/>
          </p:nvGrpSpPr>
          <p:grpSpPr bwMode="auto">
            <a:xfrm>
              <a:off x="13168313" y="8824092"/>
              <a:ext cx="7351066" cy="3318697"/>
              <a:chOff x="801688" y="4799836"/>
              <a:chExt cx="7352687" cy="3318639"/>
            </a:xfrm>
          </p:grpSpPr>
          <p:sp>
            <p:nvSpPr>
              <p:cNvPr id="29" name="TextBox 28"/>
              <p:cNvSpPr txBox="1"/>
              <p:nvPr/>
            </p:nvSpPr>
            <p:spPr bwMode="auto">
              <a:xfrm>
                <a:off x="801696" y="4799836"/>
                <a:ext cx="4331200" cy="5949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HelvNeue Medium for IBM"/>
                    <a:sym typeface="Helvetica Light"/>
                  </a:rPr>
                  <a:t>What will happen next?</a:t>
                </a:r>
              </a:p>
            </p:txBody>
          </p:sp>
          <p:sp>
            <p:nvSpPr>
              <p:cNvPr id="30" name="Rectangle 29"/>
              <p:cNvSpPr/>
              <p:nvPr/>
            </p:nvSpPr>
            <p:spPr bwMode="auto">
              <a:xfrm>
                <a:off x="801688" y="5485249"/>
                <a:ext cx="7198253" cy="2633226"/>
              </a:xfrm>
              <a:prstGeom prst="rect">
                <a:avLst/>
              </a:prstGeom>
              <a:solidFill>
                <a:srgbClr val="13385A"/>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FFFFFF"/>
                  </a:solidFill>
                  <a:effectLst/>
                  <a:uLnTx/>
                  <a:uFillTx/>
                  <a:latin typeface="Arial" charset="0"/>
                  <a:cs typeface="Arial" charset="0"/>
                  <a:sym typeface="Helvetica Light" charset="0"/>
                </a:endParaRPr>
              </a:p>
            </p:txBody>
          </p:sp>
          <p:sp>
            <p:nvSpPr>
              <p:cNvPr id="32" name="TextBox 31"/>
              <p:cNvSpPr txBox="1"/>
              <p:nvPr/>
            </p:nvSpPr>
            <p:spPr bwMode="auto">
              <a:xfrm>
                <a:off x="2918587" y="6312324"/>
                <a:ext cx="2060849" cy="5950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HelvNeue Medium for IBM"/>
                    <a:sym typeface="Helvetica Light"/>
                  </a:rPr>
                  <a:t>Predictive</a:t>
                </a:r>
              </a:p>
            </p:txBody>
          </p:sp>
          <p:sp>
            <p:nvSpPr>
              <p:cNvPr id="33" name="TextBox 32"/>
              <p:cNvSpPr txBox="1"/>
              <p:nvPr/>
            </p:nvSpPr>
            <p:spPr bwMode="auto">
              <a:xfrm>
                <a:off x="3006531" y="6960328"/>
                <a:ext cx="5147844" cy="890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CCCCCC"/>
                    </a:solidFill>
                    <a:effectLst/>
                    <a:uLnTx/>
                    <a:uFillTx/>
                    <a:latin typeface="Arial"/>
                    <a:ea typeface="+mn-ea"/>
                    <a:cs typeface="HelvNeue Light for IBM"/>
                    <a:sym typeface="Helvetica Light"/>
                  </a:rPr>
                  <a:t>Understand the most likely future</a:t>
                </a:r>
              </a:p>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CCCCCC"/>
                    </a:solidFill>
                    <a:effectLst/>
                    <a:uLnTx/>
                    <a:uFillTx/>
                    <a:latin typeface="Arial"/>
                    <a:ea typeface="+mn-ea"/>
                    <a:cs typeface="HelvNeue Light for IBM"/>
                    <a:sym typeface="Helvetica Light"/>
                  </a:rPr>
                  <a:t>scenario and its business implications</a:t>
                </a:r>
              </a:p>
            </p:txBody>
          </p:sp>
          <p:sp>
            <p:nvSpPr>
              <p:cNvPr id="34" name="TextBox 33"/>
              <p:cNvSpPr txBox="1"/>
              <p:nvPr/>
            </p:nvSpPr>
            <p:spPr bwMode="auto">
              <a:xfrm>
                <a:off x="3006531" y="5628574"/>
                <a:ext cx="3305054" cy="759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Light for IBM"/>
                    <a:sym typeface="Helvetica Light"/>
                  </a:rPr>
                  <a:t>IBM </a:t>
                </a: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Watson ML</a:t>
                </a:r>
              </a:p>
              <a:p>
                <a:pPr marL="0" marR="0" lvl="0" indent="0" algn="l"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IBM Flow Modeler (SPSS)</a:t>
                </a:r>
              </a:p>
            </p:txBody>
          </p:sp>
        </p:grpSp>
      </p:grpSp>
      <p:grpSp>
        <p:nvGrpSpPr>
          <p:cNvPr id="44035" name="Group 34"/>
          <p:cNvGrpSpPr>
            <a:grpSpLocks/>
          </p:cNvGrpSpPr>
          <p:nvPr/>
        </p:nvGrpSpPr>
        <p:grpSpPr bwMode="auto">
          <a:xfrm>
            <a:off x="3189288" y="682625"/>
            <a:ext cx="2700337" cy="1279525"/>
            <a:chOff x="265113" y="4633030"/>
            <a:chExt cx="7200900" cy="3407660"/>
          </a:xfrm>
        </p:grpSpPr>
        <p:sp>
          <p:nvSpPr>
            <p:cNvPr id="58" name="Rectangle 57"/>
            <p:cNvSpPr/>
            <p:nvPr/>
          </p:nvSpPr>
          <p:spPr bwMode="auto">
            <a:xfrm>
              <a:off x="265113" y="4633030"/>
              <a:ext cx="7200900" cy="794839"/>
            </a:xfrm>
            <a:prstGeom prst="rect">
              <a:avLst/>
            </a:prstGeom>
            <a:solidFill>
              <a:srgbClr val="EFEFF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0F7560"/>
                </a:solidFill>
                <a:effectLst/>
                <a:uLnTx/>
                <a:uFillTx/>
                <a:latin typeface="Arial" charset="0"/>
                <a:cs typeface="Arial" charset="0"/>
                <a:sym typeface="Helvetica Light" charset="0"/>
              </a:endParaRPr>
            </a:p>
          </p:txBody>
        </p:sp>
        <p:grpSp>
          <p:nvGrpSpPr>
            <p:cNvPr id="44073" name="Group 40"/>
            <p:cNvGrpSpPr>
              <a:grpSpLocks/>
            </p:cNvGrpSpPr>
            <p:nvPr/>
          </p:nvGrpSpPr>
          <p:grpSpPr bwMode="auto">
            <a:xfrm>
              <a:off x="265113" y="4733158"/>
              <a:ext cx="7200900" cy="3307532"/>
              <a:chOff x="8591550" y="3121817"/>
              <a:chExt cx="7200900" cy="3307558"/>
            </a:xfrm>
          </p:grpSpPr>
          <p:sp>
            <p:nvSpPr>
              <p:cNvPr id="10" name="Rectangle 9"/>
              <p:cNvSpPr/>
              <p:nvPr/>
            </p:nvSpPr>
            <p:spPr bwMode="auto">
              <a:xfrm>
                <a:off x="8591550" y="3820762"/>
                <a:ext cx="7200900" cy="2608613"/>
              </a:xfrm>
              <a:prstGeom prst="rect">
                <a:avLst/>
              </a:prstGeom>
              <a:solidFill>
                <a:srgbClr val="13385A"/>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FFFFFF"/>
                  </a:solidFill>
                  <a:effectLst/>
                  <a:uLnTx/>
                  <a:uFillTx/>
                  <a:latin typeface="Arial" charset="0"/>
                  <a:cs typeface="Arial" charset="0"/>
                  <a:sym typeface="Helvetica Light" charset="0"/>
                </a:endParaRPr>
              </a:p>
            </p:txBody>
          </p:sp>
          <p:sp>
            <p:nvSpPr>
              <p:cNvPr id="11" name="TextBox 10"/>
              <p:cNvSpPr txBox="1"/>
              <p:nvPr/>
            </p:nvSpPr>
            <p:spPr bwMode="auto">
              <a:xfrm>
                <a:off x="8614523" y="3121817"/>
                <a:ext cx="3287223" cy="594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HelvNeue Medium for IBM"/>
                    <a:sym typeface="Helvetica Light"/>
                  </a:rPr>
                  <a:t>What is our plan?</a:t>
                </a:r>
              </a:p>
            </p:txBody>
          </p:sp>
          <p:sp>
            <p:nvSpPr>
              <p:cNvPr id="13" name="TextBox 12"/>
              <p:cNvSpPr txBox="1"/>
              <p:nvPr/>
            </p:nvSpPr>
            <p:spPr bwMode="auto">
              <a:xfrm>
                <a:off x="11224443" y="4662721"/>
                <a:ext cx="1688496" cy="594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HelvNeue Medium for IBM"/>
                    <a:sym typeface="Helvetica Light"/>
                  </a:rPr>
                  <a:t>Planning</a:t>
                </a:r>
              </a:p>
            </p:txBody>
          </p:sp>
          <p:sp>
            <p:nvSpPr>
              <p:cNvPr id="14" name="TextBox 13"/>
              <p:cNvSpPr txBox="1"/>
              <p:nvPr/>
            </p:nvSpPr>
            <p:spPr bwMode="auto">
              <a:xfrm>
                <a:off x="11268664" y="5283600"/>
                <a:ext cx="3235930" cy="8575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CCCCCC"/>
                    </a:solidFill>
                    <a:effectLst/>
                    <a:uLnTx/>
                    <a:uFillTx/>
                    <a:latin typeface="Arial"/>
                    <a:ea typeface="+mn-ea"/>
                    <a:cs typeface="HelvNeue Light for IBM"/>
                    <a:sym typeface="Helvetica Light"/>
                  </a:rPr>
                  <a:t>Planning, budgeting, and </a:t>
                </a:r>
              </a:p>
              <a:p>
                <a:pPr marL="0" marR="0" lvl="0" indent="0" algn="l" defTabSz="309533" rtl="0" eaLnBrk="1" fontAlgn="auto" latinLnBrk="0" hangingPunct="1">
                  <a:lnSpc>
                    <a:spcPct val="11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CCCCCC"/>
                    </a:solidFill>
                    <a:effectLst/>
                    <a:uLnTx/>
                    <a:uFillTx/>
                    <a:latin typeface="Arial"/>
                    <a:ea typeface="+mn-ea"/>
                    <a:cs typeface="HelvNeue Light for IBM"/>
                    <a:sym typeface="Helvetica Light"/>
                  </a:rPr>
                  <a:t>forecasting</a:t>
                </a:r>
              </a:p>
            </p:txBody>
          </p:sp>
          <p:sp>
            <p:nvSpPr>
              <p:cNvPr id="15" name="TextBox 14"/>
              <p:cNvSpPr txBox="1"/>
              <p:nvPr/>
            </p:nvSpPr>
            <p:spPr bwMode="auto">
              <a:xfrm>
                <a:off x="11265316" y="4272216"/>
                <a:ext cx="2915326" cy="430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Light for IBM"/>
                    <a:sym typeface="Helvetica Light"/>
                  </a:rPr>
                  <a:t>IBM</a:t>
                </a: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 Planning Analytics</a:t>
                </a:r>
              </a:p>
            </p:txBody>
          </p:sp>
        </p:grpSp>
        <p:pic>
          <p:nvPicPr>
            <p:cNvPr id="44074" name="Picture 4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4013" y="5997972"/>
              <a:ext cx="1493647" cy="147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36" name="Group 17"/>
          <p:cNvGrpSpPr>
            <a:grpSpLocks/>
          </p:cNvGrpSpPr>
          <p:nvPr/>
        </p:nvGrpSpPr>
        <p:grpSpPr bwMode="auto">
          <a:xfrm>
            <a:off x="4933950" y="3263900"/>
            <a:ext cx="2700338" cy="1395413"/>
            <a:chOff x="16897350" y="4633737"/>
            <a:chExt cx="7200900" cy="3406951"/>
          </a:xfrm>
        </p:grpSpPr>
        <p:sp>
          <p:nvSpPr>
            <p:cNvPr id="52" name="Rectangle 51"/>
            <p:cNvSpPr/>
            <p:nvPr/>
          </p:nvSpPr>
          <p:spPr bwMode="auto">
            <a:xfrm>
              <a:off x="16897350" y="4633737"/>
              <a:ext cx="7200900" cy="794569"/>
            </a:xfrm>
            <a:prstGeom prst="rect">
              <a:avLst/>
            </a:prstGeom>
            <a:solidFill>
              <a:srgbClr val="EFEFF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0F7560"/>
                </a:solidFill>
                <a:effectLst/>
                <a:uLnTx/>
                <a:uFillTx/>
                <a:latin typeface="Arial" charset="0"/>
                <a:cs typeface="Arial" charset="0"/>
                <a:sym typeface="Helvetica Light" charset="0"/>
              </a:endParaRPr>
            </a:p>
          </p:txBody>
        </p:sp>
        <p:grpSp>
          <p:nvGrpSpPr>
            <p:cNvPr id="44068" name="Group 42"/>
            <p:cNvGrpSpPr>
              <a:grpSpLocks/>
            </p:cNvGrpSpPr>
            <p:nvPr/>
          </p:nvGrpSpPr>
          <p:grpSpPr bwMode="auto">
            <a:xfrm>
              <a:off x="16897350" y="5428304"/>
              <a:ext cx="7200900" cy="2612384"/>
              <a:chOff x="12958763" y="9373241"/>
              <a:chExt cx="7200899" cy="2612384"/>
            </a:xfrm>
          </p:grpSpPr>
          <p:sp>
            <p:nvSpPr>
              <p:cNvPr id="23" name="Rectangle 22"/>
              <p:cNvSpPr/>
              <p:nvPr/>
            </p:nvSpPr>
            <p:spPr bwMode="auto">
              <a:xfrm>
                <a:off x="12958763" y="9373241"/>
                <a:ext cx="7200899" cy="2612384"/>
              </a:xfrm>
              <a:prstGeom prst="rect">
                <a:avLst/>
              </a:prstGeom>
              <a:solidFill>
                <a:srgbClr val="13385A"/>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FFFFFF"/>
                  </a:solidFill>
                  <a:effectLst/>
                  <a:uLnTx/>
                  <a:uFillTx/>
                  <a:latin typeface="Arial" charset="0"/>
                  <a:cs typeface="Arial" charset="0"/>
                  <a:sym typeface="Helvetica Light" charset="0"/>
                </a:endParaRPr>
              </a:p>
            </p:txBody>
          </p:sp>
          <p:sp>
            <p:nvSpPr>
              <p:cNvPr id="26" name="TextBox 25"/>
              <p:cNvSpPr txBox="1"/>
              <p:nvPr/>
            </p:nvSpPr>
            <p:spPr bwMode="auto">
              <a:xfrm>
                <a:off x="16037002" y="11159858"/>
                <a:ext cx="3804460" cy="815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CCCCCC"/>
                    </a:solidFill>
                    <a:effectLst/>
                    <a:uLnTx/>
                    <a:uFillTx/>
                    <a:latin typeface="Arial"/>
                    <a:ea typeface="+mn-ea"/>
                    <a:cs typeface="HelvNeue Light for IBM"/>
                    <a:sym typeface="Helvetica Light"/>
                  </a:rPr>
                  <a:t>Understanding why something</a:t>
                </a:r>
              </a:p>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CCCCCC"/>
                    </a:solidFill>
                    <a:effectLst/>
                    <a:uLnTx/>
                    <a:uFillTx/>
                    <a:latin typeface="Arial"/>
                    <a:ea typeface="+mn-ea"/>
                    <a:cs typeface="HelvNeue Light for IBM"/>
                    <a:sym typeface="Helvetica Light"/>
                  </a:rPr>
                  <a:t>happened is a critical step</a:t>
                </a:r>
              </a:p>
            </p:txBody>
          </p:sp>
          <p:sp>
            <p:nvSpPr>
              <p:cNvPr id="27" name="TextBox 26"/>
              <p:cNvSpPr txBox="1"/>
              <p:nvPr/>
            </p:nvSpPr>
            <p:spPr bwMode="auto">
              <a:xfrm>
                <a:off x="15989981" y="10764030"/>
                <a:ext cx="2868306" cy="3945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Light for IBM"/>
                    <a:sym typeface="Helvetica Light"/>
                  </a:rPr>
                  <a:t>IBM</a:t>
                </a: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 </a:t>
                </a:r>
                <a:r>
                  <a:rPr kumimoji="0" lang="en-US" sz="800" b="0" i="0" u="none" strike="noStrike" kern="1200" cap="none" spc="0" normalizeH="0" baseline="0" noProof="0" dirty="0" err="1">
                    <a:ln>
                      <a:noFill/>
                    </a:ln>
                    <a:solidFill>
                      <a:srgbClr val="55ACEE"/>
                    </a:solidFill>
                    <a:effectLst/>
                    <a:uLnTx/>
                    <a:uFillTx/>
                    <a:latin typeface="Arial"/>
                    <a:ea typeface="+mn-ea"/>
                    <a:cs typeface="HelvNeue Medium for IBM"/>
                    <a:sym typeface="Helvetica Light"/>
                  </a:rPr>
                  <a:t>Cognos</a:t>
                </a: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 Analytics</a:t>
                </a:r>
              </a:p>
            </p:txBody>
          </p:sp>
        </p:grpSp>
      </p:grpSp>
      <p:grpSp>
        <p:nvGrpSpPr>
          <p:cNvPr id="44037" name="Group 27"/>
          <p:cNvGrpSpPr>
            <a:grpSpLocks/>
          </p:cNvGrpSpPr>
          <p:nvPr/>
        </p:nvGrpSpPr>
        <p:grpSpPr bwMode="auto">
          <a:xfrm>
            <a:off x="106363" y="1711325"/>
            <a:ext cx="2730068" cy="1287463"/>
            <a:chOff x="3992563" y="8709375"/>
            <a:chExt cx="7283387" cy="3433410"/>
          </a:xfrm>
        </p:grpSpPr>
        <p:sp>
          <p:nvSpPr>
            <p:cNvPr id="56" name="Rectangle 55"/>
            <p:cNvSpPr/>
            <p:nvPr/>
          </p:nvSpPr>
          <p:spPr bwMode="auto">
            <a:xfrm>
              <a:off x="4009504" y="8709375"/>
              <a:ext cx="7199834" cy="795907"/>
            </a:xfrm>
            <a:prstGeom prst="rect">
              <a:avLst/>
            </a:prstGeom>
            <a:solidFill>
              <a:srgbClr val="EFEFF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0F7560"/>
                </a:solidFill>
                <a:effectLst/>
                <a:uLnTx/>
                <a:uFillTx/>
                <a:latin typeface="Arial" charset="0"/>
                <a:cs typeface="Arial" charset="0"/>
                <a:sym typeface="Helvetica Light" charset="0"/>
              </a:endParaRPr>
            </a:p>
          </p:txBody>
        </p:sp>
        <p:grpSp>
          <p:nvGrpSpPr>
            <p:cNvPr id="44061" name="Group 2"/>
            <p:cNvGrpSpPr>
              <a:grpSpLocks/>
            </p:cNvGrpSpPr>
            <p:nvPr/>
          </p:nvGrpSpPr>
          <p:grpSpPr bwMode="auto">
            <a:xfrm>
              <a:off x="3992563" y="8833698"/>
              <a:ext cx="7283387" cy="3309087"/>
              <a:chOff x="5019675" y="8676589"/>
              <a:chExt cx="7283387" cy="3309036"/>
            </a:xfrm>
          </p:grpSpPr>
          <p:sp>
            <p:nvSpPr>
              <p:cNvPr id="4" name="TextBox 3"/>
              <p:cNvSpPr txBox="1"/>
              <p:nvPr/>
            </p:nvSpPr>
            <p:spPr bwMode="auto">
              <a:xfrm>
                <a:off x="8105101" y="8676589"/>
                <a:ext cx="3808735" cy="5949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HelvNeue Medium for IBM"/>
                    <a:sym typeface="Helvetica Light"/>
                  </a:rPr>
                  <a:t>What should we do?</a:t>
                </a:r>
              </a:p>
            </p:txBody>
          </p:sp>
          <p:sp>
            <p:nvSpPr>
              <p:cNvPr id="5" name="Rectangle 4"/>
              <p:cNvSpPr/>
              <p:nvPr/>
            </p:nvSpPr>
            <p:spPr bwMode="auto">
              <a:xfrm>
                <a:off x="5019675" y="9352397"/>
                <a:ext cx="7199836" cy="2633228"/>
              </a:xfrm>
              <a:prstGeom prst="rect">
                <a:avLst/>
              </a:prstGeom>
              <a:solidFill>
                <a:srgbClr val="19385D"/>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307975" rtl="0" eaLnBrk="1" fontAlgn="auto" latinLnBrk="0" hangingPunct="1">
                  <a:lnSpc>
                    <a:spcPct val="100000"/>
                  </a:lnSpc>
                  <a:spcBef>
                    <a:spcPts val="0"/>
                  </a:spcBef>
                  <a:spcAft>
                    <a:spcPts val="0"/>
                  </a:spcAft>
                  <a:buClrTx/>
                  <a:buSzTx/>
                  <a:buFontTx/>
                  <a:buNone/>
                  <a:tabLst/>
                  <a:defRPr/>
                </a:pPr>
                <a:endParaRPr kumimoji="0" lang="en-US" altLang="en-US" sz="1900" b="0" i="0" u="none" strike="noStrike" kern="1200" cap="none" spc="0" normalizeH="0" baseline="0" noProof="0">
                  <a:ln>
                    <a:noFill/>
                  </a:ln>
                  <a:solidFill>
                    <a:srgbClr val="FFFFFF"/>
                  </a:solidFill>
                  <a:effectLst/>
                  <a:uLnTx/>
                  <a:uFillTx/>
                  <a:latin typeface="Arial" charset="0"/>
                  <a:cs typeface="Arial" charset="0"/>
                  <a:sym typeface="Helvetica Light" charset="0"/>
                </a:endParaRPr>
              </a:p>
            </p:txBody>
          </p:sp>
          <p:sp>
            <p:nvSpPr>
              <p:cNvPr id="7" name="TextBox 6"/>
              <p:cNvSpPr txBox="1"/>
              <p:nvPr/>
            </p:nvSpPr>
            <p:spPr bwMode="auto">
              <a:xfrm>
                <a:off x="7139939" y="10137905"/>
                <a:ext cx="2446191" cy="5950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HelvNeue Medium for IBM"/>
                    <a:sym typeface="Helvetica Light"/>
                  </a:rPr>
                  <a:t>Prescriptive</a:t>
                </a:r>
              </a:p>
            </p:txBody>
          </p:sp>
          <p:sp>
            <p:nvSpPr>
              <p:cNvPr id="8" name="TextBox 7"/>
              <p:cNvSpPr txBox="1"/>
              <p:nvPr/>
            </p:nvSpPr>
            <p:spPr bwMode="auto">
              <a:xfrm>
                <a:off x="7166919" y="10778011"/>
                <a:ext cx="5136143" cy="890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CCCCCC"/>
                    </a:solidFill>
                    <a:effectLst/>
                    <a:uLnTx/>
                    <a:uFillTx/>
                    <a:latin typeface="Arial"/>
                    <a:ea typeface="+mn-ea"/>
                    <a:cs typeface="HelvNeue Light for IBM"/>
                    <a:sym typeface="Helvetica Light"/>
                  </a:rPr>
                  <a:t>Collaborate for maximum business </a:t>
                </a:r>
              </a:p>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CCCCCC"/>
                    </a:solidFill>
                    <a:effectLst/>
                    <a:uLnTx/>
                    <a:uFillTx/>
                    <a:latin typeface="Arial"/>
                    <a:ea typeface="+mn-ea"/>
                    <a:cs typeface="HelvNeue Light for IBM"/>
                    <a:sym typeface="Helvetica Light"/>
                  </a:rPr>
                  <a:t>value, informed by advanced analytics</a:t>
                </a:r>
              </a:p>
            </p:txBody>
          </p:sp>
          <p:sp>
            <p:nvSpPr>
              <p:cNvPr id="9" name="TextBox 8"/>
              <p:cNvSpPr txBox="1"/>
              <p:nvPr/>
            </p:nvSpPr>
            <p:spPr bwMode="auto">
              <a:xfrm>
                <a:off x="7139939" y="9662019"/>
                <a:ext cx="3321422" cy="4308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Light for IBM"/>
                    <a:sym typeface="Helvetica Light"/>
                  </a:rPr>
                  <a:t>IBM Decision Optimization</a:t>
                </a:r>
                <a:endPar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endParaRPr>
              </a:p>
            </p:txBody>
          </p:sp>
        </p:grpSp>
      </p:grpSp>
      <p:sp>
        <p:nvSpPr>
          <p:cNvPr id="44038" name="TextBox 62"/>
          <p:cNvSpPr txBox="1">
            <a:spLocks noChangeArrowheads="1"/>
          </p:cNvSpPr>
          <p:nvPr/>
        </p:nvSpPr>
        <p:spPr bwMode="auto">
          <a:xfrm>
            <a:off x="3082925" y="2232025"/>
            <a:ext cx="30956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9" tIns="17144" rIns="34289" bIns="17144">
            <a:spAutoFit/>
          </a:bodyPr>
          <a:lstStyle>
            <a:lvl1pPr defTabSz="307975">
              <a:defRPr>
                <a:solidFill>
                  <a:schemeClr val="tx1"/>
                </a:solidFill>
                <a:latin typeface="Arial" charset="0"/>
                <a:ea typeface="Arial" charset="0"/>
                <a:cs typeface="Arial" charset="0"/>
              </a:defRPr>
            </a:lvl1pPr>
            <a:lvl2pPr marL="742950" indent="-285750" defTabSz="307975">
              <a:defRPr>
                <a:solidFill>
                  <a:schemeClr val="tx1"/>
                </a:solidFill>
                <a:latin typeface="Arial" charset="0"/>
                <a:ea typeface="Arial" charset="0"/>
                <a:cs typeface="Arial" charset="0"/>
              </a:defRPr>
            </a:lvl2pPr>
            <a:lvl3pPr marL="1143000" indent="-228600" defTabSz="307975">
              <a:defRPr>
                <a:solidFill>
                  <a:schemeClr val="tx1"/>
                </a:solidFill>
                <a:latin typeface="Arial" charset="0"/>
                <a:ea typeface="Arial" charset="0"/>
                <a:cs typeface="Arial" charset="0"/>
              </a:defRPr>
            </a:lvl3pPr>
            <a:lvl4pPr marL="1600200" indent="-228600" defTabSz="307975">
              <a:defRPr>
                <a:solidFill>
                  <a:schemeClr val="tx1"/>
                </a:solidFill>
                <a:latin typeface="Arial" charset="0"/>
                <a:ea typeface="Arial" charset="0"/>
                <a:cs typeface="Arial" charset="0"/>
              </a:defRPr>
            </a:lvl4pPr>
            <a:lvl5pPr marL="2057400" indent="-228600" defTabSz="307975">
              <a:defRPr>
                <a:solidFill>
                  <a:schemeClr val="tx1"/>
                </a:solidFill>
                <a:latin typeface="Arial" charset="0"/>
                <a:ea typeface="Arial" charset="0"/>
                <a:cs typeface="Arial" charset="0"/>
              </a:defRPr>
            </a:lvl5pPr>
            <a:lvl6pPr marL="2514600" indent="-228600" defTabSz="30797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30797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30797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307975"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l" defTabSz="307975" rtl="0" eaLnBrk="1" fontAlgn="auto" latinLnBrk="0" hangingPunct="1">
              <a:lnSpc>
                <a:spcPct val="100000"/>
              </a:lnSpc>
              <a:spcBef>
                <a:spcPts val="0"/>
              </a:spcBef>
              <a:spcAft>
                <a:spcPts val="0"/>
              </a:spcAft>
              <a:buClrTx/>
              <a:buSzTx/>
              <a:buFontTx/>
              <a:buNone/>
              <a:tabLst/>
              <a:defRPr/>
            </a:pPr>
            <a:r>
              <a:rPr kumimoji="0" lang="en-US" altLang="en-US" sz="1900" b="0" i="0" u="none" strike="noStrike" kern="1200" cap="none" spc="0" normalizeH="0" baseline="0" noProof="0">
                <a:ln>
                  <a:noFill/>
                </a:ln>
                <a:solidFill>
                  <a:srgbClr val="59ACF9"/>
                </a:solidFill>
                <a:effectLst/>
                <a:uLnTx/>
                <a:uFillTx/>
                <a:latin typeface="Arial"/>
                <a:cs typeface="Arial" charset="0"/>
                <a:sym typeface="Helvetica Light" charset="0"/>
              </a:rPr>
              <a:t>Governance &amp; Trusted Data</a:t>
            </a:r>
          </a:p>
        </p:txBody>
      </p:sp>
      <p:pic>
        <p:nvPicPr>
          <p:cNvPr id="44039" name="Graphic 143" descr="Thumbs Up Sig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08475" y="2514600"/>
            <a:ext cx="3968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Graphic 144" descr="Sta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46550" y="2879725"/>
            <a:ext cx="1857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Graphic 145" descr="Sta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29113" y="2874963"/>
            <a:ext cx="184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Graphic 146" descr="Sta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16438" y="2874963"/>
            <a:ext cx="185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3" name="Graphic 147" descr="Sta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08525" y="2870200"/>
            <a:ext cx="1841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62"/>
          <p:cNvSpPr txBox="1"/>
          <p:nvPr/>
        </p:nvSpPr>
        <p:spPr bwMode="auto">
          <a:xfrm>
            <a:off x="4954437" y="3315504"/>
            <a:ext cx="1351332" cy="223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HelvNeue Medium for IBM"/>
                <a:sym typeface="Helvetica Light"/>
              </a:rPr>
              <a:t>Why did it happen?</a:t>
            </a:r>
          </a:p>
        </p:txBody>
      </p:sp>
      <p:sp>
        <p:nvSpPr>
          <p:cNvPr id="72" name="TextBox 71"/>
          <p:cNvSpPr txBox="1"/>
          <p:nvPr/>
        </p:nvSpPr>
        <p:spPr bwMode="auto">
          <a:xfrm>
            <a:off x="5080876" y="4427803"/>
            <a:ext cx="753411" cy="223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HelvNeue Medium for IBM"/>
                <a:sym typeface="Helvetica Light"/>
              </a:rPr>
              <a:t>Diagnostic</a:t>
            </a:r>
          </a:p>
        </p:txBody>
      </p:sp>
      <p:pic>
        <p:nvPicPr>
          <p:cNvPr id="44047" name="Picture 4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81588" y="3744913"/>
            <a:ext cx="67945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75"/>
          <p:cNvSpPr txBox="1"/>
          <p:nvPr/>
        </p:nvSpPr>
        <p:spPr bwMode="auto">
          <a:xfrm>
            <a:off x="6065300" y="3752328"/>
            <a:ext cx="1154162" cy="3339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CCCCCC"/>
                </a:solidFill>
                <a:effectLst/>
                <a:uLnTx/>
                <a:uFillTx/>
                <a:latin typeface="Arial"/>
                <a:ea typeface="+mn-ea"/>
                <a:cs typeface="HelvNeue Light for IBM"/>
                <a:sym typeface="Helvetica Light"/>
              </a:rPr>
              <a:t>Data Augmentation and </a:t>
            </a:r>
          </a:p>
          <a:p>
            <a:pPr marL="0" marR="0" lvl="0" indent="0" algn="l" defTabSz="309533" rtl="0" eaLnBrk="1" fontAlgn="auto" latinLnBrk="0" hangingPunct="1">
              <a:lnSpc>
                <a:spcPct val="12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CCCCCC"/>
                </a:solidFill>
                <a:effectLst/>
                <a:uLnTx/>
                <a:uFillTx/>
                <a:latin typeface="Arial"/>
                <a:ea typeface="+mn-ea"/>
                <a:cs typeface="HelvNeue Light for IBM"/>
                <a:sym typeface="Helvetica Light"/>
              </a:rPr>
              <a:t>Contextualization</a:t>
            </a:r>
          </a:p>
        </p:txBody>
      </p:sp>
      <p:sp>
        <p:nvSpPr>
          <p:cNvPr id="77" name="TextBox 76"/>
          <p:cNvSpPr txBox="1"/>
          <p:nvPr/>
        </p:nvSpPr>
        <p:spPr bwMode="auto">
          <a:xfrm>
            <a:off x="6077561" y="3622846"/>
            <a:ext cx="921727" cy="161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5ACEE"/>
                </a:solidFill>
                <a:effectLst/>
                <a:uLnTx/>
                <a:uFillTx/>
                <a:latin typeface="Arial"/>
                <a:ea typeface="+mn-ea"/>
                <a:cs typeface="HelvNeue Light for IBM"/>
                <a:sym typeface="Helvetica Light"/>
              </a:rPr>
              <a:t>IBM</a:t>
            </a:r>
            <a:r>
              <a:rPr kumimoji="0" lang="en-US" sz="800" b="0" i="0" u="none" strike="noStrike" kern="1200" cap="none" spc="0" normalizeH="0" baseline="0" noProof="0" dirty="0">
                <a:ln>
                  <a:noFill/>
                </a:ln>
                <a:solidFill>
                  <a:srgbClr val="55ACEE"/>
                </a:solidFill>
                <a:effectLst/>
                <a:uLnTx/>
                <a:uFillTx/>
                <a:latin typeface="Arial"/>
                <a:ea typeface="+mn-ea"/>
                <a:cs typeface="HelvNeue Medium for IBM"/>
                <a:sym typeface="Helvetica Light"/>
              </a:rPr>
              <a:t> Watson Studio</a:t>
            </a:r>
          </a:p>
        </p:txBody>
      </p:sp>
      <p:cxnSp>
        <p:nvCxnSpPr>
          <p:cNvPr id="6" name="Straight Connector 5"/>
          <p:cNvCxnSpPr>
            <a:cxnSpLocks noChangeShapeType="1"/>
            <a:endCxn id="23" idx="3"/>
          </p:cNvCxnSpPr>
          <p:nvPr/>
        </p:nvCxnSpPr>
        <p:spPr bwMode="auto">
          <a:xfrm>
            <a:off x="5805488" y="4124325"/>
            <a:ext cx="1828800" cy="0"/>
          </a:xfrm>
          <a:prstGeom prst="line">
            <a:avLst/>
          </a:prstGeom>
          <a:noFill/>
          <a:ln w="25400">
            <a:solidFill>
              <a:schemeClr val="accent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8" name="TextBox 77"/>
          <p:cNvSpPr txBox="1"/>
          <p:nvPr/>
        </p:nvSpPr>
        <p:spPr bwMode="auto">
          <a:xfrm>
            <a:off x="7675563" y="3769026"/>
            <a:ext cx="1109278" cy="192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AEAEA">
                    <a:lumMod val="50000"/>
                  </a:srgbClr>
                </a:solidFill>
                <a:effectLst/>
                <a:uLnTx/>
                <a:uFillTx/>
                <a:latin typeface="Arial"/>
                <a:ea typeface="+mn-ea"/>
                <a:cs typeface="HelvNeue Medium for IBM"/>
                <a:sym typeface="Helvetica Light"/>
              </a:rPr>
              <a:t>Unstructured</a:t>
            </a:r>
            <a:r>
              <a:rPr kumimoji="0" lang="en-US" sz="1000" b="0" i="1" u="none" strike="noStrike" kern="1200" cap="none" spc="0" normalizeH="0" baseline="0" noProof="0" dirty="0">
                <a:ln>
                  <a:noFill/>
                </a:ln>
                <a:solidFill>
                  <a:srgbClr val="EAEAEA">
                    <a:lumMod val="50000"/>
                  </a:srgbClr>
                </a:solidFill>
                <a:effectLst/>
                <a:uLnTx/>
                <a:uFillTx/>
                <a:latin typeface="Arial"/>
                <a:ea typeface="+mn-ea"/>
                <a:cs typeface="HelvNeue Medium for IBM"/>
                <a:sym typeface="Helvetica Light"/>
              </a:rPr>
              <a:t>  </a:t>
            </a:r>
            <a:r>
              <a:rPr kumimoji="0" lang="en-US" sz="1000" b="0" i="0" u="none" strike="noStrike" kern="1200" cap="none" spc="0" normalizeH="0" baseline="0" noProof="0" dirty="0">
                <a:ln>
                  <a:noFill/>
                </a:ln>
                <a:solidFill>
                  <a:srgbClr val="EAEAEA">
                    <a:lumMod val="50000"/>
                  </a:srgbClr>
                </a:solidFill>
                <a:effectLst/>
                <a:uLnTx/>
                <a:uFillTx/>
                <a:latin typeface="Arial"/>
                <a:ea typeface="+mn-ea"/>
                <a:cs typeface="HelvNeue Medium for IBM"/>
                <a:sym typeface="Helvetica Light"/>
              </a:rPr>
              <a:t>Data</a:t>
            </a:r>
          </a:p>
        </p:txBody>
      </p:sp>
      <p:sp>
        <p:nvSpPr>
          <p:cNvPr id="80" name="TextBox 79"/>
          <p:cNvSpPr txBox="1"/>
          <p:nvPr/>
        </p:nvSpPr>
        <p:spPr bwMode="auto">
          <a:xfrm>
            <a:off x="7688116" y="4253897"/>
            <a:ext cx="931345" cy="192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wrap="none" lIns="19050" tIns="19050" rIns="19050" bIns="19050" spcCol="14288" anchor="ctr">
            <a:spAutoFit/>
          </a:bodyPr>
          <a:lstStyle/>
          <a:p>
            <a:pPr marL="0" marR="0" lvl="0" indent="0" algn="ctr" defTabSz="3095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AEAEA">
                    <a:lumMod val="50000"/>
                  </a:srgbClr>
                </a:solidFill>
                <a:effectLst/>
                <a:uLnTx/>
                <a:uFillTx/>
                <a:latin typeface="Arial"/>
                <a:ea typeface="+mn-ea"/>
                <a:cs typeface="HelvNeue Medium for IBM"/>
                <a:sym typeface="Helvetica Light"/>
              </a:rPr>
              <a:t>Structured Data</a:t>
            </a:r>
          </a:p>
        </p:txBody>
      </p:sp>
      <p:sp>
        <p:nvSpPr>
          <p:cNvPr id="31" name="Bent Arrow 30"/>
          <p:cNvSpPr/>
          <p:nvPr/>
        </p:nvSpPr>
        <p:spPr>
          <a:xfrm>
            <a:off x="796925" y="1085850"/>
            <a:ext cx="2400300" cy="911225"/>
          </a:xfrm>
          <a:prstGeom prst="bentArrow">
            <a:avLst>
              <a:gd name="adj1" fmla="val 18148"/>
              <a:gd name="adj2" fmla="val 22884"/>
              <a:gd name="adj3" fmla="val 25000"/>
              <a:gd name="adj4" fmla="val 43750"/>
            </a:avLst>
          </a:prstGeom>
          <a:solidFill>
            <a:schemeClr val="accent2"/>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81" name="Bent Arrow 80"/>
          <p:cNvSpPr/>
          <p:nvPr/>
        </p:nvSpPr>
        <p:spPr>
          <a:xfrm rot="16200000">
            <a:off x="506413" y="3313113"/>
            <a:ext cx="1184275" cy="669925"/>
          </a:xfrm>
          <a:prstGeom prst="bentArrow">
            <a:avLst/>
          </a:prstGeom>
          <a:solidFill>
            <a:schemeClr val="accent2"/>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82" name="Bent Arrow 81"/>
          <p:cNvSpPr/>
          <p:nvPr/>
        </p:nvSpPr>
        <p:spPr>
          <a:xfrm rot="5400000">
            <a:off x="6246813" y="842963"/>
            <a:ext cx="814387" cy="1487487"/>
          </a:xfrm>
          <a:prstGeom prst="bentArrow">
            <a:avLst>
              <a:gd name="adj1" fmla="val 21705"/>
              <a:gd name="adj2" fmla="val 25000"/>
              <a:gd name="adj3" fmla="val 25000"/>
              <a:gd name="adj4" fmla="val 43750"/>
            </a:avLst>
          </a:prstGeom>
          <a:solidFill>
            <a:schemeClr val="accent2"/>
          </a:solidFill>
        </p:spPr>
        <p:txBody>
          <a:bodyPr lIns="0" tIns="0" rIns="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44056" name="Down Arrow 34"/>
          <p:cNvSpPr>
            <a:spLocks noChangeArrowheads="1"/>
          </p:cNvSpPr>
          <p:nvPr/>
        </p:nvSpPr>
        <p:spPr bwMode="auto">
          <a:xfrm>
            <a:off x="6999288" y="3055938"/>
            <a:ext cx="303212" cy="538162"/>
          </a:xfrm>
          <a:prstGeom prst="downArrow">
            <a:avLst>
              <a:gd name="adj1" fmla="val 50000"/>
              <a:gd name="adj2" fmla="val 49968"/>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685800">
              <a:defRPr>
                <a:solidFill>
                  <a:schemeClr val="tx1"/>
                </a:solidFill>
                <a:latin typeface="Arial" charset="0"/>
                <a:ea typeface="Arial" charset="0"/>
                <a:cs typeface="Arial" charset="0"/>
              </a:defRPr>
            </a:lvl1pPr>
            <a:lvl2pPr marL="742950" indent="-285750" defTabSz="685800">
              <a:defRPr>
                <a:solidFill>
                  <a:schemeClr val="tx1"/>
                </a:solidFill>
                <a:latin typeface="Arial" charset="0"/>
                <a:ea typeface="Arial" charset="0"/>
                <a:cs typeface="Arial" charset="0"/>
              </a:defRPr>
            </a:lvl2pPr>
            <a:lvl3pPr marL="1143000" indent="-228600" defTabSz="685800">
              <a:defRPr>
                <a:solidFill>
                  <a:schemeClr val="tx1"/>
                </a:solidFill>
                <a:latin typeface="Arial" charset="0"/>
                <a:ea typeface="Arial" charset="0"/>
                <a:cs typeface="Arial" charset="0"/>
              </a:defRPr>
            </a:lvl3pPr>
            <a:lvl4pPr marL="1600200" indent="-228600" defTabSz="685800">
              <a:defRPr>
                <a:solidFill>
                  <a:schemeClr val="tx1"/>
                </a:solidFill>
                <a:latin typeface="Arial" charset="0"/>
                <a:ea typeface="Arial" charset="0"/>
                <a:cs typeface="Arial" charset="0"/>
              </a:defRPr>
            </a:lvl4pPr>
            <a:lvl5pPr marL="2057400" indent="-228600" defTabSz="685800">
              <a:defRPr>
                <a:solidFill>
                  <a:schemeClr val="tx1"/>
                </a:solidFill>
                <a:latin typeface="Arial" charset="0"/>
                <a:ea typeface="Arial" charset="0"/>
                <a:cs typeface="Arial" charset="0"/>
              </a:defRPr>
            </a:lvl5pPr>
            <a:lvl6pPr marL="2514600" indent="-228600" defTabSz="6858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58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58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58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FFFFFF"/>
              </a:solidFill>
              <a:effectLst/>
              <a:uLnTx/>
              <a:uFillTx/>
              <a:latin typeface="Arial" charset="0"/>
              <a:cs typeface="Arial" charset="0"/>
            </a:endParaRPr>
          </a:p>
        </p:txBody>
      </p:sp>
      <p:sp>
        <p:nvSpPr>
          <p:cNvPr id="44057" name="Down Arrow 82"/>
          <p:cNvSpPr>
            <a:spLocks noChangeArrowheads="1"/>
          </p:cNvSpPr>
          <p:nvPr/>
        </p:nvSpPr>
        <p:spPr bwMode="auto">
          <a:xfrm rot="5400000">
            <a:off x="4391025" y="3719513"/>
            <a:ext cx="303213" cy="700087"/>
          </a:xfrm>
          <a:prstGeom prst="downArrow">
            <a:avLst>
              <a:gd name="adj1" fmla="val 50000"/>
              <a:gd name="adj2" fmla="val 50026"/>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685800">
              <a:defRPr>
                <a:solidFill>
                  <a:schemeClr val="tx1"/>
                </a:solidFill>
                <a:latin typeface="Arial" charset="0"/>
                <a:ea typeface="Arial" charset="0"/>
                <a:cs typeface="Arial" charset="0"/>
              </a:defRPr>
            </a:lvl1pPr>
            <a:lvl2pPr marL="742950" indent="-285750" defTabSz="685800">
              <a:defRPr>
                <a:solidFill>
                  <a:schemeClr val="tx1"/>
                </a:solidFill>
                <a:latin typeface="Arial" charset="0"/>
                <a:ea typeface="Arial" charset="0"/>
                <a:cs typeface="Arial" charset="0"/>
              </a:defRPr>
            </a:lvl2pPr>
            <a:lvl3pPr marL="1143000" indent="-228600" defTabSz="685800">
              <a:defRPr>
                <a:solidFill>
                  <a:schemeClr val="tx1"/>
                </a:solidFill>
                <a:latin typeface="Arial" charset="0"/>
                <a:ea typeface="Arial" charset="0"/>
                <a:cs typeface="Arial" charset="0"/>
              </a:defRPr>
            </a:lvl3pPr>
            <a:lvl4pPr marL="1600200" indent="-228600" defTabSz="685800">
              <a:defRPr>
                <a:solidFill>
                  <a:schemeClr val="tx1"/>
                </a:solidFill>
                <a:latin typeface="Arial" charset="0"/>
                <a:ea typeface="Arial" charset="0"/>
                <a:cs typeface="Arial" charset="0"/>
              </a:defRPr>
            </a:lvl4pPr>
            <a:lvl5pPr marL="2057400" indent="-228600" defTabSz="685800">
              <a:defRPr>
                <a:solidFill>
                  <a:schemeClr val="tx1"/>
                </a:solidFill>
                <a:latin typeface="Arial" charset="0"/>
                <a:ea typeface="Arial" charset="0"/>
                <a:cs typeface="Arial" charset="0"/>
              </a:defRPr>
            </a:lvl5pPr>
            <a:lvl6pPr marL="2514600" indent="-228600" defTabSz="6858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58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58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5800" eaLnBrk="0" fontAlgn="base" hangingPunct="0">
              <a:spcBef>
                <a:spcPct val="0"/>
              </a:spcBef>
              <a:spcAft>
                <a:spcPct val="0"/>
              </a:spcAft>
              <a:defRPr>
                <a:solidFill>
                  <a:schemeClr val="tx1"/>
                </a:solidFill>
                <a:latin typeface="Arial" charset="0"/>
                <a:ea typeface="Arial" charset="0"/>
                <a:cs typeface="Arial" charset="0"/>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a:ln>
                <a:noFill/>
              </a:ln>
              <a:solidFill>
                <a:srgbClr val="FFFFFF"/>
              </a:solidFill>
              <a:effectLst/>
              <a:uLnTx/>
              <a:uFillTx/>
              <a:latin typeface="Arial" charset="0"/>
              <a:cs typeface="Arial" charset="0"/>
            </a:endParaRPr>
          </a:p>
        </p:txBody>
      </p:sp>
      <p:pic>
        <p:nvPicPr>
          <p:cNvPr id="44058" name="Picture 1"/>
          <p:cNvPicPr>
            <a:picLocks noChangeAspect="1"/>
          </p:cNvPicPr>
          <p:nvPr/>
        </p:nvPicPr>
        <p:blipFill>
          <a:blip r:embed="rId8">
            <a:clrChange>
              <a:clrFrom>
                <a:srgbClr val="FFFFFF"/>
              </a:clrFrom>
              <a:clrTo>
                <a:srgbClr val="FFFFFF">
                  <a:alpha val="0"/>
                </a:srgbClr>
              </a:clrTo>
            </a:clrChange>
            <a:grayscl/>
            <a:biLevel thresh="50000"/>
            <a:extLst>
              <a:ext uri="{28A0092B-C50C-407E-A947-70E740481C1C}">
                <a14:useLocalDpi xmlns:a14="http://schemas.microsoft.com/office/drawing/2010/main" val="0"/>
              </a:ext>
            </a:extLst>
          </a:blip>
          <a:srcRect/>
          <a:stretch>
            <a:fillRect/>
          </a:stretch>
        </p:blipFill>
        <p:spPr bwMode="auto">
          <a:xfrm>
            <a:off x="150813" y="2165350"/>
            <a:ext cx="7159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9" name="Picture 2"/>
          <p:cNvPicPr>
            <a:picLocks noChangeAspect="1"/>
          </p:cNvPicPr>
          <p:nvPr/>
        </p:nvPicPr>
        <p:blipFill>
          <a:blip r:embed="rId9">
            <a:clrChange>
              <a:clrFrom>
                <a:srgbClr val="152934"/>
              </a:clrFrom>
              <a:clrTo>
                <a:srgbClr val="152934">
                  <a:alpha val="0"/>
                </a:srgbClr>
              </a:clrTo>
            </a:clrChange>
            <a:grayscl/>
            <a:biLevel thresh="50000"/>
            <a:extLst>
              <a:ext uri="{28A0092B-C50C-407E-A947-70E740481C1C}">
                <a14:useLocalDpi xmlns:a14="http://schemas.microsoft.com/office/drawing/2010/main" val="0"/>
              </a:ext>
            </a:extLst>
          </a:blip>
          <a:srcRect l="4997" t="10446" r="7886" b="10123"/>
          <a:stretch>
            <a:fillRect/>
          </a:stretch>
        </p:blipFill>
        <p:spPr bwMode="auto">
          <a:xfrm>
            <a:off x="1468438" y="3752850"/>
            <a:ext cx="82391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FC95EEE-FDF0-41DC-B60B-415AC11E6AAC}"/>
              </a:ext>
            </a:extLst>
          </p:cNvPr>
          <p:cNvSpPr>
            <a:spLocks noGrp="1"/>
          </p:cNvSpPr>
          <p:nvPr>
            <p:ph type="title"/>
          </p:nvPr>
        </p:nvSpPr>
        <p:spPr/>
        <p:txBody>
          <a:bodyPr/>
          <a:lstStyle/>
          <a:p>
            <a:r>
              <a:rPr lang="en-US" dirty="0"/>
              <a:t>IBM Data Science: Workflow</a:t>
            </a:r>
            <a:endParaRPr lang="en-GB" dirty="0"/>
          </a:p>
        </p:txBody>
      </p:sp>
    </p:spTree>
    <p:extLst>
      <p:ext uri="{BB962C8B-B14F-4D97-AF65-F5344CB8AC3E}">
        <p14:creationId xmlns:p14="http://schemas.microsoft.com/office/powerpoint/2010/main" val="420131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1"/>
          <p:cNvSpPr txBox="1">
            <a:spLocks/>
          </p:cNvSpPr>
          <p:nvPr/>
        </p:nvSpPr>
        <p:spPr>
          <a:xfrm>
            <a:off x="-4348" y="4925145"/>
            <a:ext cx="256597" cy="21835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1075986" rtl="0" eaLnBrk="0" latinLnBrk="0" hangingPunct="0">
              <a:defRPr sz="5600" kern="1200">
                <a:solidFill>
                  <a:schemeClr val="tx1"/>
                </a:solidFill>
                <a:latin typeface="Arial" charset="0"/>
                <a:ea typeface="MS PGothic" charset="0"/>
                <a:cs typeface="MS PGothic" charset="0"/>
              </a:defRPr>
            </a:lvl1pPr>
            <a:lvl2pPr marL="1754572" indent="-674840" algn="l" defTabSz="1075986" rtl="0" eaLnBrk="0" latinLnBrk="0" hangingPunct="0">
              <a:defRPr sz="5600" kern="1200">
                <a:solidFill>
                  <a:schemeClr val="tx1"/>
                </a:solidFill>
                <a:latin typeface="Arial" charset="0"/>
                <a:ea typeface="MS PGothic" charset="0"/>
                <a:cs typeface="MS PGothic" charset="0"/>
              </a:defRPr>
            </a:lvl2pPr>
            <a:lvl3pPr marL="2699345" indent="-539869" algn="l" defTabSz="1075986" rtl="0" eaLnBrk="0" latinLnBrk="0" hangingPunct="0">
              <a:defRPr sz="5600" kern="1200">
                <a:solidFill>
                  <a:schemeClr val="tx1"/>
                </a:solidFill>
                <a:latin typeface="Arial" charset="0"/>
                <a:ea typeface="MS PGothic" charset="0"/>
                <a:cs typeface="MS PGothic" charset="0"/>
              </a:defRPr>
            </a:lvl3pPr>
            <a:lvl4pPr marL="3779075" indent="-539869" algn="l" defTabSz="1075986" rtl="0" eaLnBrk="0" latinLnBrk="0" hangingPunct="0">
              <a:defRPr sz="5600" kern="1200">
                <a:solidFill>
                  <a:schemeClr val="tx1"/>
                </a:solidFill>
                <a:latin typeface="Arial" charset="0"/>
                <a:ea typeface="MS PGothic" charset="0"/>
                <a:cs typeface="MS PGothic" charset="0"/>
              </a:defRPr>
            </a:lvl4pPr>
            <a:lvl5pPr marL="4858807" indent="-539869" algn="l" defTabSz="1075986" rtl="0" eaLnBrk="0" latinLnBrk="0" hangingPunct="0">
              <a:defRPr sz="5600" kern="1200">
                <a:solidFill>
                  <a:schemeClr val="tx1"/>
                </a:solidFill>
                <a:latin typeface="Arial" charset="0"/>
                <a:ea typeface="MS PGothic" charset="0"/>
                <a:cs typeface="MS PGothic" charset="0"/>
              </a:defRPr>
            </a:lvl5pPr>
            <a:lvl6pPr marL="5938543" indent="-539869" algn="l" defTabSz="1075986" rtl="0" eaLnBrk="0" fontAlgn="base" latinLnBrk="0" hangingPunct="0">
              <a:spcBef>
                <a:spcPct val="0"/>
              </a:spcBef>
              <a:spcAft>
                <a:spcPct val="0"/>
              </a:spcAft>
              <a:defRPr sz="5600" kern="1200">
                <a:solidFill>
                  <a:schemeClr val="tx1"/>
                </a:solidFill>
                <a:latin typeface="Arial" charset="0"/>
                <a:ea typeface="MS PGothic" charset="0"/>
                <a:cs typeface="MS PGothic" charset="0"/>
              </a:defRPr>
            </a:lvl6pPr>
            <a:lvl7pPr marL="7018281" indent="-539869" algn="l" defTabSz="1075986" rtl="0" eaLnBrk="0" fontAlgn="base" latinLnBrk="0" hangingPunct="0">
              <a:spcBef>
                <a:spcPct val="0"/>
              </a:spcBef>
              <a:spcAft>
                <a:spcPct val="0"/>
              </a:spcAft>
              <a:defRPr sz="5600" kern="1200">
                <a:solidFill>
                  <a:schemeClr val="tx1"/>
                </a:solidFill>
                <a:latin typeface="Arial" charset="0"/>
                <a:ea typeface="MS PGothic" charset="0"/>
                <a:cs typeface="MS PGothic" charset="0"/>
              </a:defRPr>
            </a:lvl7pPr>
            <a:lvl8pPr marL="8098005" indent="-539869" algn="l" defTabSz="1075986" rtl="0" eaLnBrk="0" fontAlgn="base" latinLnBrk="0" hangingPunct="0">
              <a:spcBef>
                <a:spcPct val="0"/>
              </a:spcBef>
              <a:spcAft>
                <a:spcPct val="0"/>
              </a:spcAft>
              <a:defRPr sz="5600" kern="1200">
                <a:solidFill>
                  <a:schemeClr val="tx1"/>
                </a:solidFill>
                <a:latin typeface="Arial" charset="0"/>
                <a:ea typeface="MS PGothic" charset="0"/>
                <a:cs typeface="MS PGothic" charset="0"/>
              </a:defRPr>
            </a:lvl8pPr>
            <a:lvl9pPr marL="9177741" indent="-539869" algn="l" defTabSz="1075986" rtl="0" eaLnBrk="0" fontAlgn="base" latinLnBrk="0" hangingPunct="0">
              <a:spcBef>
                <a:spcPct val="0"/>
              </a:spcBef>
              <a:spcAft>
                <a:spcPct val="0"/>
              </a:spcAft>
              <a:defRPr sz="5600" kern="1200">
                <a:solidFill>
                  <a:schemeClr val="tx1"/>
                </a:solidFill>
                <a:latin typeface="Arial" charset="0"/>
                <a:ea typeface="MS PGothic" charset="0"/>
                <a:cs typeface="MS PGothic" charset="0"/>
              </a:defRPr>
            </a:lvl9pPr>
          </a:lstStyle>
          <a:p>
            <a:pPr defTabSz="1075959" eaLnBrk="1" hangingPunct="1">
              <a:defRPr/>
            </a:pPr>
            <a:fld id="{AD5A5FF2-CFCB-064B-8AE1-C33673175274}" type="slidenum">
              <a:rPr lang="en-US" sz="700">
                <a:solidFill>
                  <a:srgbClr val="898989"/>
                </a:solidFill>
              </a:rPr>
              <a:pPr defTabSz="1075959" eaLnBrk="1" hangingPunct="1">
                <a:defRPr/>
              </a:pPr>
              <a:t>5</a:t>
            </a:fld>
            <a:endParaRPr lang="en-US" sz="700" dirty="0">
              <a:solidFill>
                <a:srgbClr val="898989"/>
              </a:solidFill>
            </a:endParaRPr>
          </a:p>
        </p:txBody>
      </p:sp>
      <p:sp>
        <p:nvSpPr>
          <p:cNvPr id="18" name="TextBox 17"/>
          <p:cNvSpPr txBox="1"/>
          <p:nvPr/>
        </p:nvSpPr>
        <p:spPr>
          <a:xfrm>
            <a:off x="335450" y="650021"/>
            <a:ext cx="5796512" cy="615553"/>
          </a:xfrm>
          <a:prstGeom prst="rect">
            <a:avLst/>
          </a:prstGeom>
          <a:noFill/>
        </p:spPr>
        <p:txBody>
          <a:bodyPr wrap="square" rtlCol="0">
            <a:spAutoFit/>
          </a:bodyPr>
          <a:lstStyle/>
          <a:p>
            <a:pPr defTabSz="685766">
              <a:defRPr/>
            </a:pPr>
            <a:r>
              <a:rPr lang="en-US" dirty="0"/>
              <a:t>Enabling the AI Ladder with Watson Studio</a:t>
            </a:r>
          </a:p>
          <a:p>
            <a:pPr defTabSz="685766">
              <a:defRPr/>
            </a:pPr>
            <a:r>
              <a:rPr lang="en-US" sz="1600" b="1" dirty="0">
                <a:solidFill>
                  <a:srgbClr val="000000"/>
                </a:solidFill>
                <a:latin typeface="Arial" charset="0"/>
                <a:ea typeface="Arial" charset="0"/>
                <a:cs typeface="Arial" charset="0"/>
              </a:rPr>
              <a:t>AI all starts with [potentially massive] amounts of data</a:t>
            </a:r>
          </a:p>
        </p:txBody>
      </p:sp>
      <p:grpSp>
        <p:nvGrpSpPr>
          <p:cNvPr id="19" name="Group 44"/>
          <p:cNvGrpSpPr/>
          <p:nvPr/>
        </p:nvGrpSpPr>
        <p:grpSpPr>
          <a:xfrm>
            <a:off x="1429981" y="1700335"/>
            <a:ext cx="2072383" cy="1955791"/>
            <a:chOff x="0" y="-1"/>
            <a:chExt cx="1379919" cy="1377577"/>
          </a:xfrm>
        </p:grpSpPr>
        <p:sp>
          <p:nvSpPr>
            <p:cNvPr id="20" name="Freeform 45"/>
            <p:cNvSpPr/>
            <p:nvPr/>
          </p:nvSpPr>
          <p:spPr>
            <a:xfrm>
              <a:off x="688787" y="-1"/>
              <a:ext cx="691132" cy="1032535"/>
            </a:xfrm>
            <a:custGeom>
              <a:avLst/>
              <a:gdLst/>
              <a:ahLst/>
              <a:cxnLst>
                <a:cxn ang="0">
                  <a:pos x="wd2" y="hd2"/>
                </a:cxn>
                <a:cxn ang="5400000">
                  <a:pos x="wd2" y="hd2"/>
                </a:cxn>
                <a:cxn ang="10800000">
                  <a:pos x="wd2" y="hd2"/>
                </a:cxn>
                <a:cxn ang="16200000">
                  <a:pos x="wd2" y="hd2"/>
                </a:cxn>
              </a:cxnLst>
              <a:rect l="0" t="0" r="r" b="b"/>
              <a:pathLst>
                <a:path w="21600" h="21600" extrusionOk="0">
                  <a:moveTo>
                    <a:pt x="14702" y="14400"/>
                  </a:moveTo>
                  <a:cubicBezTo>
                    <a:pt x="14702" y="16193"/>
                    <a:pt x="13986" y="17859"/>
                    <a:pt x="12744" y="19301"/>
                  </a:cubicBezTo>
                  <a:lnTo>
                    <a:pt x="18706" y="21600"/>
                  </a:lnTo>
                  <a:cubicBezTo>
                    <a:pt x="20548" y="19486"/>
                    <a:pt x="21600" y="17021"/>
                    <a:pt x="21600" y="14400"/>
                  </a:cubicBezTo>
                  <a:cubicBezTo>
                    <a:pt x="21600" y="6450"/>
                    <a:pt x="11925" y="0"/>
                    <a:pt x="0" y="0"/>
                  </a:cubicBezTo>
                  <a:lnTo>
                    <a:pt x="0" y="4599"/>
                  </a:lnTo>
                  <a:cubicBezTo>
                    <a:pt x="8126" y="4599"/>
                    <a:pt x="14702" y="8983"/>
                    <a:pt x="14702" y="14400"/>
                  </a:cubicBezTo>
                  <a:close/>
                </a:path>
              </a:pathLst>
            </a:custGeom>
            <a:gradFill>
              <a:gsLst>
                <a:gs pos="0">
                  <a:srgbClr val="4ACAAD"/>
                </a:gs>
                <a:gs pos="100000">
                  <a:srgbClr val="FFC000"/>
                </a:gs>
              </a:gsLst>
              <a:lin ang="5400000" scaled="0"/>
            </a:gradFill>
            <a:ln w="25400" cap="flat">
              <a:solidFill>
                <a:schemeClr val="bg1"/>
              </a:solidFill>
              <a:prstDash val="solid"/>
              <a:round/>
            </a:ln>
            <a:effectLst/>
          </p:spPr>
          <p:txBody>
            <a:bodyPr wrap="square" lIns="45718" tIns="45718" rIns="45718" bIns="45718" numCol="1" anchor="t">
              <a:noAutofit/>
            </a:bodyPr>
            <a:lstStyle/>
            <a:p>
              <a:pPr defTabSz="685766">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21" name="Freeform 47"/>
            <p:cNvSpPr/>
            <p:nvPr/>
          </p:nvSpPr>
          <p:spPr>
            <a:xfrm>
              <a:off x="92097" y="922275"/>
              <a:ext cx="1195725" cy="455301"/>
            </a:xfrm>
            <a:custGeom>
              <a:avLst/>
              <a:gdLst/>
              <a:ahLst/>
              <a:cxnLst>
                <a:cxn ang="0">
                  <a:pos x="wd2" y="hd2"/>
                </a:cxn>
                <a:cxn ang="5400000">
                  <a:pos x="wd2" y="hd2"/>
                </a:cxn>
                <a:cxn ang="10800000">
                  <a:pos x="wd2" y="hd2"/>
                </a:cxn>
                <a:cxn ang="16200000">
                  <a:pos x="wd2" y="hd2"/>
                </a:cxn>
              </a:cxnLst>
              <a:rect l="0" t="0" r="r" b="b"/>
              <a:pathLst>
                <a:path w="21600" h="21600" extrusionOk="0">
                  <a:moveTo>
                    <a:pt x="21600" y="5228"/>
                  </a:moveTo>
                  <a:lnTo>
                    <a:pt x="18158" y="0"/>
                  </a:lnTo>
                  <a:cubicBezTo>
                    <a:pt x="17111" y="4719"/>
                    <a:pt x="15432" y="8352"/>
                    <a:pt x="13424" y="10058"/>
                  </a:cubicBezTo>
                  <a:cubicBezTo>
                    <a:pt x="12597" y="10767"/>
                    <a:pt x="11711" y="11166"/>
                    <a:pt x="10800" y="11166"/>
                  </a:cubicBezTo>
                  <a:cubicBezTo>
                    <a:pt x="7653" y="11166"/>
                    <a:pt x="4911" y="6668"/>
                    <a:pt x="3442" y="0"/>
                  </a:cubicBezTo>
                  <a:lnTo>
                    <a:pt x="0" y="5228"/>
                  </a:lnTo>
                  <a:cubicBezTo>
                    <a:pt x="2152" y="15020"/>
                    <a:pt x="6185" y="21600"/>
                    <a:pt x="10800" y="21600"/>
                  </a:cubicBezTo>
                  <a:cubicBezTo>
                    <a:pt x="12142" y="21600"/>
                    <a:pt x="13441" y="21046"/>
                    <a:pt x="14656" y="20005"/>
                  </a:cubicBezTo>
                  <a:cubicBezTo>
                    <a:pt x="17601" y="17479"/>
                    <a:pt x="20073" y="12162"/>
                    <a:pt x="21600" y="5228"/>
                  </a:cubicBezTo>
                  <a:close/>
                </a:path>
              </a:pathLst>
            </a:custGeom>
            <a:gradFill flip="none" rotWithShape="1">
              <a:gsLst>
                <a:gs pos="0">
                  <a:schemeClr val="accent1"/>
                </a:gs>
                <a:gs pos="100000">
                  <a:srgbClr val="FFC000"/>
                </a:gs>
              </a:gsLst>
              <a:lin ang="2700000" scaled="1"/>
              <a:tileRect/>
            </a:gradFill>
            <a:ln w="25400" cap="flat">
              <a:solidFill>
                <a:schemeClr val="bg1"/>
              </a:solidFill>
              <a:prstDash val="solid"/>
              <a:miter lim="800000"/>
            </a:ln>
            <a:effectLst/>
          </p:spPr>
          <p:txBody>
            <a:bodyPr wrap="square" lIns="45718" tIns="45718" rIns="45718" bIns="45718" numCol="1" anchor="t">
              <a:noAutofit/>
            </a:bodyPr>
            <a:lstStyle/>
            <a:p>
              <a:pPr defTabSz="685766">
                <a:defRPr sz="1600">
                  <a:latin typeface="Arial"/>
                  <a:ea typeface="Arial"/>
                  <a:cs typeface="Arial"/>
                  <a:sym typeface="Arial"/>
                </a:defRPr>
              </a:pPr>
              <a:endParaRPr sz="1400" kern="0">
                <a:solidFill>
                  <a:srgbClr val="000000"/>
                </a:solidFill>
                <a:latin typeface="Arial"/>
                <a:ea typeface="Arial"/>
                <a:cs typeface="Arial"/>
                <a:sym typeface="Arial"/>
              </a:endParaRPr>
            </a:p>
          </p:txBody>
        </p:sp>
        <p:sp>
          <p:nvSpPr>
            <p:cNvPr id="22" name="Freeform 48"/>
            <p:cNvSpPr/>
            <p:nvPr/>
          </p:nvSpPr>
          <p:spPr>
            <a:xfrm>
              <a:off x="0" y="-1"/>
              <a:ext cx="688790" cy="1032535"/>
            </a:xfrm>
            <a:custGeom>
              <a:avLst/>
              <a:gdLst/>
              <a:ahLst/>
              <a:cxnLst>
                <a:cxn ang="0">
                  <a:pos x="wd2" y="hd2"/>
                </a:cxn>
                <a:cxn ang="5400000">
                  <a:pos x="wd2" y="hd2"/>
                </a:cxn>
                <a:cxn ang="10800000">
                  <a:pos x="wd2" y="hd2"/>
                </a:cxn>
                <a:cxn ang="16200000">
                  <a:pos x="wd2" y="hd2"/>
                </a:cxn>
              </a:cxnLst>
              <a:rect l="0" t="0" r="r" b="b"/>
              <a:pathLst>
                <a:path w="21600" h="21600" extrusionOk="0">
                  <a:moveTo>
                    <a:pt x="6883" y="14400"/>
                  </a:moveTo>
                  <a:cubicBezTo>
                    <a:pt x="6883" y="11136"/>
                    <a:pt x="9280" y="8252"/>
                    <a:pt x="12948" y="6469"/>
                  </a:cubicBezTo>
                  <a:cubicBezTo>
                    <a:pt x="15374" y="5290"/>
                    <a:pt x="18370" y="4599"/>
                    <a:pt x="21600" y="4599"/>
                  </a:cubicBezTo>
                  <a:cubicBezTo>
                    <a:pt x="21600" y="4599"/>
                    <a:pt x="21600" y="4599"/>
                    <a:pt x="21600" y="4599"/>
                  </a:cubicBezTo>
                  <a:lnTo>
                    <a:pt x="21600" y="0"/>
                  </a:lnTo>
                  <a:cubicBezTo>
                    <a:pt x="21600" y="0"/>
                    <a:pt x="21600" y="0"/>
                    <a:pt x="21600" y="0"/>
                  </a:cubicBezTo>
                  <a:cubicBezTo>
                    <a:pt x="16850" y="0"/>
                    <a:pt x="12466" y="1023"/>
                    <a:pt x="8900" y="2757"/>
                  </a:cubicBezTo>
                  <a:cubicBezTo>
                    <a:pt x="3507" y="5368"/>
                    <a:pt x="0" y="9616"/>
                    <a:pt x="0" y="14400"/>
                  </a:cubicBezTo>
                  <a:cubicBezTo>
                    <a:pt x="0" y="17021"/>
                    <a:pt x="1052" y="19486"/>
                    <a:pt x="2894" y="21600"/>
                  </a:cubicBezTo>
                  <a:lnTo>
                    <a:pt x="8856" y="19301"/>
                  </a:lnTo>
                  <a:cubicBezTo>
                    <a:pt x="7614" y="17859"/>
                    <a:pt x="6883" y="16193"/>
                    <a:pt x="6883" y="14400"/>
                  </a:cubicBezTo>
                  <a:close/>
                </a:path>
              </a:pathLst>
            </a:custGeom>
            <a:gradFill flip="none" rotWithShape="1">
              <a:gsLst>
                <a:gs pos="0">
                  <a:schemeClr val="accent1"/>
                </a:gs>
                <a:gs pos="100000">
                  <a:srgbClr val="4ACAAD"/>
                </a:gs>
              </a:gsLst>
              <a:lin ang="18900000" scaled="1"/>
              <a:tileRect/>
            </a:gradFill>
            <a:ln w="25400" cap="flat">
              <a:solidFill>
                <a:schemeClr val="bg1"/>
              </a:solidFill>
              <a:prstDash val="solid"/>
              <a:miter lim="800000"/>
            </a:ln>
            <a:effectLst/>
          </p:spPr>
          <p:txBody>
            <a:bodyPr wrap="square" lIns="45718" tIns="45718" rIns="45718" bIns="45718" numCol="1" anchor="t">
              <a:noAutofit/>
            </a:bodyPr>
            <a:lstStyle/>
            <a:p>
              <a:pPr defTabSz="685766">
                <a:defRPr sz="1600">
                  <a:latin typeface="Arial"/>
                  <a:ea typeface="Arial"/>
                  <a:cs typeface="Arial"/>
                  <a:sym typeface="Arial"/>
                </a:defRPr>
              </a:pPr>
              <a:endParaRPr sz="1400" kern="0">
                <a:solidFill>
                  <a:srgbClr val="000000"/>
                </a:solidFill>
                <a:latin typeface="Arial"/>
                <a:ea typeface="Arial"/>
                <a:cs typeface="Arial"/>
                <a:sym typeface="Arial"/>
              </a:endParaRPr>
            </a:p>
          </p:txBody>
        </p:sp>
      </p:grpSp>
      <p:sp>
        <p:nvSpPr>
          <p:cNvPr id="23" name="Shape 601"/>
          <p:cNvSpPr txBox="1"/>
          <p:nvPr/>
        </p:nvSpPr>
        <p:spPr>
          <a:xfrm flipH="1">
            <a:off x="3332049" y="1351905"/>
            <a:ext cx="1631680" cy="954067"/>
          </a:xfrm>
          <a:prstGeom prst="rect">
            <a:avLst/>
          </a:prstGeom>
          <a:solidFill>
            <a:srgbClr val="A7DFF8"/>
          </a:solidFill>
          <a:ln w="9525">
            <a:solidFill>
              <a:srgbClr val="002060"/>
            </a:solidFill>
          </a:ln>
        </p:spPr>
        <p:txBody>
          <a:bodyPr wrap="square" lIns="91425" tIns="45700" rIns="91425" bIns="45700" anchor="t" anchorCtr="0">
            <a:spAutoFit/>
          </a:bodyPr>
          <a:lstStyle/>
          <a:p>
            <a:pPr algn="ctr" defTabSz="685749">
              <a:buSzPct val="25000"/>
              <a:defRPr/>
            </a:pPr>
            <a:r>
              <a:rPr lang="en-US" sz="1400" b="1" dirty="0">
                <a:solidFill>
                  <a:srgbClr val="000E5E">
                    <a:lumMod val="90000"/>
                    <a:lumOff val="10000"/>
                  </a:srgbClr>
                </a:solidFill>
                <a:latin typeface="Arial" charset="0"/>
                <a:ea typeface="Arial" charset="0"/>
                <a:cs typeface="Arial" charset="0"/>
                <a:sym typeface="Helvetica Neue"/>
              </a:rPr>
              <a:t>Data Science</a:t>
            </a:r>
          </a:p>
          <a:p>
            <a:pPr algn="ctr" defTabSz="685749">
              <a:buSzPct val="25000"/>
              <a:defRPr/>
            </a:pPr>
            <a:r>
              <a:rPr lang="en-US" sz="1400" b="1" dirty="0">
                <a:solidFill>
                  <a:srgbClr val="000E5E">
                    <a:lumMod val="90000"/>
                    <a:lumOff val="10000"/>
                  </a:srgbClr>
                </a:solidFill>
                <a:latin typeface="Arial" charset="0"/>
                <a:ea typeface="Arial" charset="0"/>
                <a:cs typeface="Arial" charset="0"/>
                <a:sym typeface="Helvetica Neue"/>
              </a:rPr>
              <a:t>&amp; Business</a:t>
            </a:r>
          </a:p>
          <a:p>
            <a:pPr algn="ctr" defTabSz="685749">
              <a:buSzPct val="25000"/>
              <a:defRPr/>
            </a:pPr>
            <a:r>
              <a:rPr lang="en-US" sz="1400" b="1" dirty="0">
                <a:solidFill>
                  <a:srgbClr val="000E5E">
                    <a:lumMod val="90000"/>
                    <a:lumOff val="10000"/>
                  </a:srgbClr>
                </a:solidFill>
                <a:latin typeface="Arial" charset="0"/>
                <a:ea typeface="Arial" charset="0"/>
                <a:cs typeface="Arial" charset="0"/>
                <a:sym typeface="Helvetica Neue"/>
              </a:rPr>
              <a:t>Analytics</a:t>
            </a:r>
          </a:p>
          <a:p>
            <a:pPr algn="ctr" defTabSz="685749">
              <a:buSzPct val="25000"/>
              <a:defRPr/>
            </a:pPr>
            <a:r>
              <a:rPr lang="en-US" sz="1400" b="1" i="1" dirty="0">
                <a:solidFill>
                  <a:srgbClr val="1FB3CF"/>
                </a:solidFill>
                <a:latin typeface="Arial" charset="0"/>
                <a:ea typeface="Arial" charset="0"/>
                <a:cs typeface="Arial" charset="0"/>
                <a:sym typeface="Helvetica Neue"/>
              </a:rPr>
              <a:t>Analyze</a:t>
            </a:r>
            <a:endParaRPr lang="en-US" sz="1400" b="1" dirty="0">
              <a:solidFill>
                <a:srgbClr val="000E5E">
                  <a:lumMod val="90000"/>
                  <a:lumOff val="10000"/>
                </a:srgbClr>
              </a:solidFill>
              <a:latin typeface="Arial" charset="0"/>
              <a:ea typeface="Arial" charset="0"/>
              <a:cs typeface="Arial" charset="0"/>
              <a:sym typeface="Helvetica Neue"/>
            </a:endParaRPr>
          </a:p>
        </p:txBody>
      </p:sp>
      <p:pic>
        <p:nvPicPr>
          <p:cNvPr id="24" name="Picture 39" descr="ist2_5787135_red_netfdwork_ii copy"/>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43521" y="2058871"/>
            <a:ext cx="1514583" cy="1139363"/>
          </a:xfrm>
          <a:prstGeom prst="rect">
            <a:avLst/>
          </a:prstGeom>
          <a:noFill/>
          <a:extLst>
            <a:ext uri="{909E8E84-426E-40DD-AFC4-6F175D3DCCD1}">
              <a14:hiddenFill xmlns:a14="http://schemas.microsoft.com/office/drawing/2010/main">
                <a:solidFill>
                  <a:srgbClr val="FFFFFF"/>
                </a:solidFill>
              </a14:hiddenFill>
            </a:ext>
          </a:extLst>
        </p:spPr>
      </p:pic>
      <p:sp>
        <p:nvSpPr>
          <p:cNvPr id="25" name="Shape 601"/>
          <p:cNvSpPr txBox="1"/>
          <p:nvPr/>
        </p:nvSpPr>
        <p:spPr>
          <a:xfrm flipH="1">
            <a:off x="272312" y="1447006"/>
            <a:ext cx="1388909" cy="738623"/>
          </a:xfrm>
          <a:prstGeom prst="rect">
            <a:avLst/>
          </a:prstGeom>
          <a:solidFill>
            <a:srgbClr val="A7DFF8"/>
          </a:solidFill>
          <a:ln w="9525">
            <a:solidFill>
              <a:srgbClr val="002060"/>
            </a:solidFill>
          </a:ln>
        </p:spPr>
        <p:txBody>
          <a:bodyPr wrap="square" lIns="91425" tIns="45700" rIns="91425" bIns="45700" anchor="t" anchorCtr="0">
            <a:spAutoFit/>
          </a:bodyPr>
          <a:lstStyle/>
          <a:p>
            <a:pPr algn="ctr" defTabSz="685749">
              <a:buSzPct val="25000"/>
              <a:defRPr/>
            </a:pPr>
            <a:r>
              <a:rPr lang="en-US" sz="1400" b="1" dirty="0">
                <a:solidFill>
                  <a:srgbClr val="000E5E">
                    <a:lumMod val="90000"/>
                    <a:lumOff val="10000"/>
                  </a:srgbClr>
                </a:solidFill>
                <a:latin typeface="Arial" charset="0"/>
                <a:ea typeface="Arial" charset="0"/>
                <a:cs typeface="Arial" charset="0"/>
                <a:sym typeface="Helvetica Neue"/>
              </a:rPr>
              <a:t>Hybrid Data Management</a:t>
            </a:r>
          </a:p>
          <a:p>
            <a:pPr algn="ctr" defTabSz="685749">
              <a:buSzPct val="25000"/>
              <a:defRPr/>
            </a:pPr>
            <a:r>
              <a:rPr lang="en-US" sz="1400" b="1" i="1" dirty="0">
                <a:solidFill>
                  <a:srgbClr val="1FB3CF"/>
                </a:solidFill>
                <a:latin typeface="Arial" charset="0"/>
                <a:ea typeface="Arial" charset="0"/>
                <a:cs typeface="Arial" charset="0"/>
                <a:sym typeface="Helvetica Neue"/>
              </a:rPr>
              <a:t>Collect</a:t>
            </a:r>
            <a:r>
              <a:rPr lang="en-US" sz="1400" b="1" dirty="0">
                <a:solidFill>
                  <a:srgbClr val="000E5E">
                    <a:lumMod val="90000"/>
                    <a:lumOff val="10000"/>
                  </a:srgbClr>
                </a:solidFill>
                <a:latin typeface="Arial" charset="0"/>
                <a:ea typeface="Arial" charset="0"/>
                <a:cs typeface="Arial" charset="0"/>
                <a:sym typeface="Helvetica Neue"/>
              </a:rPr>
              <a:t> </a:t>
            </a:r>
          </a:p>
        </p:txBody>
      </p:sp>
      <p:sp>
        <p:nvSpPr>
          <p:cNvPr id="26" name="Shape 601"/>
          <p:cNvSpPr txBox="1"/>
          <p:nvPr/>
        </p:nvSpPr>
        <p:spPr>
          <a:xfrm flipH="1">
            <a:off x="1483830" y="3720263"/>
            <a:ext cx="1961164" cy="738623"/>
          </a:xfrm>
          <a:prstGeom prst="rect">
            <a:avLst/>
          </a:prstGeom>
          <a:solidFill>
            <a:srgbClr val="A7DFF8"/>
          </a:solidFill>
          <a:ln w="9525">
            <a:solidFill>
              <a:srgbClr val="002060"/>
            </a:solidFill>
          </a:ln>
        </p:spPr>
        <p:txBody>
          <a:bodyPr wrap="square" lIns="91425" tIns="45700" rIns="91425" bIns="45700" anchor="t" anchorCtr="0">
            <a:spAutoFit/>
          </a:bodyPr>
          <a:lstStyle/>
          <a:p>
            <a:pPr algn="ctr" defTabSz="685749">
              <a:buSzPct val="25000"/>
              <a:defRPr/>
            </a:pPr>
            <a:r>
              <a:rPr lang="en-US" sz="1400" b="1" dirty="0">
                <a:solidFill>
                  <a:srgbClr val="000E5E">
                    <a:lumMod val="90000"/>
                    <a:lumOff val="10000"/>
                  </a:srgbClr>
                </a:solidFill>
                <a:latin typeface="Arial" charset="0"/>
                <a:ea typeface="Arial" charset="0"/>
                <a:cs typeface="Arial" charset="0"/>
                <a:sym typeface="Helvetica Neue"/>
              </a:rPr>
              <a:t>Unified Governance &amp; Integration </a:t>
            </a:r>
          </a:p>
          <a:p>
            <a:pPr algn="ctr" defTabSz="685749">
              <a:buSzPct val="25000"/>
              <a:defRPr/>
            </a:pPr>
            <a:r>
              <a:rPr lang="en-US" sz="1400" b="1" i="1" dirty="0">
                <a:solidFill>
                  <a:srgbClr val="1FB3CF"/>
                </a:solidFill>
                <a:latin typeface="Arial" charset="0"/>
                <a:ea typeface="Arial" charset="0"/>
                <a:cs typeface="Arial" charset="0"/>
                <a:sym typeface="Helvetica Neue"/>
              </a:rPr>
              <a:t>Organize</a:t>
            </a:r>
            <a:endParaRPr lang="en-US" sz="1400" b="1" dirty="0">
              <a:solidFill>
                <a:srgbClr val="000E5E">
                  <a:lumMod val="90000"/>
                  <a:lumOff val="10000"/>
                </a:srgbClr>
              </a:solidFill>
              <a:latin typeface="Arial" charset="0"/>
              <a:ea typeface="Arial" charset="0"/>
              <a:cs typeface="Arial" charset="0"/>
              <a:sym typeface="Helvetica Neue"/>
            </a:endParaRPr>
          </a:p>
        </p:txBody>
      </p:sp>
      <p:sp>
        <p:nvSpPr>
          <p:cNvPr id="27" name="Up Arrow 26"/>
          <p:cNvSpPr/>
          <p:nvPr/>
        </p:nvSpPr>
        <p:spPr bwMode="auto">
          <a:xfrm rot="5400000">
            <a:off x="4837986" y="2474467"/>
            <a:ext cx="847223" cy="678962"/>
          </a:xfrm>
          <a:prstGeom prst="upArrow">
            <a:avLst/>
          </a:prstGeom>
          <a:solidFill>
            <a:srgbClr val="00B0F0"/>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85783">
              <a:lnSpc>
                <a:spcPct val="90000"/>
              </a:lnSpc>
              <a:defRPr/>
            </a:pPr>
            <a:endParaRPr lang="en-US" sz="1600" dirty="0">
              <a:solidFill>
                <a:srgbClr val="000000"/>
              </a:solidFill>
              <a:latin typeface="HelvNeue Light for IBM" pitchFamily="34" charset="0"/>
              <a:cs typeface=""/>
            </a:endParaRPr>
          </a:p>
        </p:txBody>
      </p:sp>
      <p:pic>
        <p:nvPicPr>
          <p:cNvPr id="30" name="Picture 29"/>
          <p:cNvPicPr>
            <a:picLocks noChangeAspect="1"/>
          </p:cNvPicPr>
          <p:nvPr/>
        </p:nvPicPr>
        <p:blipFill rotWithShape="1">
          <a:blip r:embed="rId4">
            <a:clrChange>
              <a:clrFrom>
                <a:srgbClr val="FFFFFF"/>
              </a:clrFrom>
              <a:clrTo>
                <a:srgbClr val="FFFFFF">
                  <a:alpha val="0"/>
                </a:srgbClr>
              </a:clrTo>
            </a:clrChange>
            <a:duotone>
              <a:schemeClr val="accent2">
                <a:shade val="45000"/>
                <a:satMod val="135000"/>
              </a:schemeClr>
              <a:prstClr val="white"/>
            </a:duotone>
            <a:alphaModFix amt="70000"/>
            <a:lum bright="10000"/>
            <a:extLst>
              <a:ext uri="{28A0092B-C50C-407E-A947-70E740481C1C}">
                <a14:useLocalDpi xmlns:a14="http://schemas.microsoft.com/office/drawing/2010/main"/>
              </a:ext>
            </a:extLst>
          </a:blip>
          <a:srcRect r="1408"/>
          <a:stretch/>
        </p:blipFill>
        <p:spPr>
          <a:xfrm>
            <a:off x="5684740" y="1940287"/>
            <a:ext cx="2884310" cy="2627931"/>
          </a:xfrm>
          <a:prstGeom prst="rect">
            <a:avLst/>
          </a:prstGeom>
        </p:spPr>
      </p:pic>
      <p:grpSp>
        <p:nvGrpSpPr>
          <p:cNvPr id="31" name="Group 30"/>
          <p:cNvGrpSpPr/>
          <p:nvPr/>
        </p:nvGrpSpPr>
        <p:grpSpPr>
          <a:xfrm>
            <a:off x="6296561" y="671242"/>
            <a:ext cx="1660671" cy="1294464"/>
            <a:chOff x="5897327" y="289091"/>
            <a:chExt cx="1802129" cy="1673010"/>
          </a:xfrm>
        </p:grpSpPr>
        <p:pic>
          <p:nvPicPr>
            <p:cNvPr id="42" name="Picture 41"/>
            <p:cNvPicPr>
              <a:picLocks noChangeAspect="1"/>
            </p:cNvPicPr>
            <p:nvPr/>
          </p:nvPicPr>
          <p:blipFill>
            <a:blip r:embed="rId5"/>
            <a:stretch>
              <a:fillRect/>
            </a:stretch>
          </p:blipFill>
          <p:spPr>
            <a:xfrm>
              <a:off x="5897327" y="289091"/>
              <a:ext cx="1802129" cy="1673010"/>
            </a:xfrm>
            <a:prstGeom prst="rect">
              <a:avLst/>
            </a:prstGeom>
          </p:spPr>
        </p:pic>
        <p:sp>
          <p:nvSpPr>
            <p:cNvPr id="43" name="TextBox 42"/>
            <p:cNvSpPr txBox="1"/>
            <p:nvPr/>
          </p:nvSpPr>
          <p:spPr>
            <a:xfrm>
              <a:off x="5977571" y="1071409"/>
              <a:ext cx="1644568" cy="676228"/>
            </a:xfrm>
            <a:prstGeom prst="rect">
              <a:avLst/>
            </a:prstGeom>
            <a:noFill/>
          </p:spPr>
          <p:txBody>
            <a:bodyPr wrap="square" rtlCol="0">
              <a:spAutoFit/>
            </a:bodyPr>
            <a:lstStyle/>
            <a:p>
              <a:pPr algn="ctr" defTabSz="685766">
                <a:defRPr/>
              </a:pPr>
              <a:r>
                <a:rPr lang="en-US" sz="2800" b="1" dirty="0">
                  <a:solidFill>
                    <a:srgbClr val="000000"/>
                  </a:solidFill>
                  <a:latin typeface="IBM Plex Sans" charset="0"/>
                  <a:ea typeface="IBM Plex Sans" charset="0"/>
                  <a:cs typeface="IBM Plex Sans" charset="0"/>
                </a:rPr>
                <a:t>AI</a:t>
              </a:r>
            </a:p>
          </p:txBody>
        </p:sp>
      </p:grpSp>
      <p:sp>
        <p:nvSpPr>
          <p:cNvPr id="33" name="Title 1"/>
          <p:cNvSpPr txBox="1">
            <a:spLocks/>
          </p:cNvSpPr>
          <p:nvPr/>
        </p:nvSpPr>
        <p:spPr bwMode="auto">
          <a:xfrm>
            <a:off x="6488088" y="2447780"/>
            <a:ext cx="1271083" cy="3783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lnSpc>
                <a:spcPct val="90000"/>
              </a:lnSpc>
              <a:spcBef>
                <a:spcPct val="0"/>
              </a:spcBef>
              <a:spcAft>
                <a:spcPct val="0"/>
              </a:spcAft>
              <a:defRPr sz="1800" b="0">
                <a:solidFill>
                  <a:schemeClr val="accent1"/>
                </a:solidFill>
                <a:latin typeface="Helvetica Neue" charset="0"/>
                <a:ea typeface="Helvetica Neue" charset="0"/>
                <a:cs typeface="Helvetica Neue" charset="0"/>
              </a:defRPr>
            </a:lvl1pPr>
            <a:lvl2pPr algn="l" rtl="0" eaLnBrk="1" fontAlgn="base" hangingPunct="1">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5pPr>
            <a:lvl6pPr marL="308562" algn="l" rtl="0" eaLnBrk="1" fontAlgn="base" hangingPunct="1">
              <a:lnSpc>
                <a:spcPct val="90000"/>
              </a:lnSpc>
              <a:spcBef>
                <a:spcPct val="0"/>
              </a:spcBef>
              <a:spcAft>
                <a:spcPct val="0"/>
              </a:spcAft>
              <a:defRPr sz="1890">
                <a:solidFill>
                  <a:srgbClr val="191919"/>
                </a:solidFill>
                <a:latin typeface="HelvNeue Light for IBM" pitchFamily="34" charset="0"/>
              </a:defRPr>
            </a:lvl6pPr>
            <a:lvl7pPr marL="617129" algn="l" rtl="0" eaLnBrk="1" fontAlgn="base" hangingPunct="1">
              <a:lnSpc>
                <a:spcPct val="90000"/>
              </a:lnSpc>
              <a:spcBef>
                <a:spcPct val="0"/>
              </a:spcBef>
              <a:spcAft>
                <a:spcPct val="0"/>
              </a:spcAft>
              <a:defRPr sz="1890">
                <a:solidFill>
                  <a:srgbClr val="191919"/>
                </a:solidFill>
                <a:latin typeface="HelvNeue Light for IBM" pitchFamily="34" charset="0"/>
              </a:defRPr>
            </a:lvl7pPr>
            <a:lvl8pPr marL="925690" algn="l" rtl="0" eaLnBrk="1" fontAlgn="base" hangingPunct="1">
              <a:lnSpc>
                <a:spcPct val="90000"/>
              </a:lnSpc>
              <a:spcBef>
                <a:spcPct val="0"/>
              </a:spcBef>
              <a:spcAft>
                <a:spcPct val="0"/>
              </a:spcAft>
              <a:defRPr sz="1890">
                <a:solidFill>
                  <a:srgbClr val="191919"/>
                </a:solidFill>
                <a:latin typeface="HelvNeue Light for IBM" pitchFamily="34" charset="0"/>
              </a:defRPr>
            </a:lvl8pPr>
            <a:lvl9pPr marL="1234256" algn="l" rtl="0" eaLnBrk="1" fontAlgn="base" hangingPunct="1">
              <a:lnSpc>
                <a:spcPct val="90000"/>
              </a:lnSpc>
              <a:spcBef>
                <a:spcPct val="0"/>
              </a:spcBef>
              <a:spcAft>
                <a:spcPct val="0"/>
              </a:spcAft>
              <a:defRPr sz="1890">
                <a:solidFill>
                  <a:srgbClr val="191919"/>
                </a:solidFill>
                <a:latin typeface="HelvNeue Light for IBM" pitchFamily="34" charset="0"/>
              </a:defRPr>
            </a:lvl9pPr>
          </a:lstStyle>
          <a:p>
            <a:pPr algn="ctr" defTabSz="685783">
              <a:defRPr/>
            </a:pPr>
            <a:r>
              <a:rPr lang="en-US" sz="1400" b="1" kern="0" dirty="0">
                <a:solidFill>
                  <a:srgbClr val="002060"/>
                </a:solidFill>
                <a:latin typeface="Helvetica Neue Condensed" charset="0"/>
                <a:ea typeface="Helvetica Neue Condensed" charset="0"/>
                <a:cs typeface="Helvetica Neue Condensed" charset="0"/>
              </a:rPr>
              <a:t>Machine Learning</a:t>
            </a:r>
            <a:endParaRPr lang="en-US" sz="1400" b="1" kern="0" dirty="0">
              <a:solidFill>
                <a:srgbClr val="69A6FF"/>
              </a:solidFill>
              <a:latin typeface="Helvetica Neue Condensed" charset="0"/>
              <a:ea typeface="Helvetica Neue Condensed" charset="0"/>
              <a:cs typeface="Helvetica Neue Condensed" charset="0"/>
            </a:endParaRPr>
          </a:p>
        </p:txBody>
      </p:sp>
      <p:sp>
        <p:nvSpPr>
          <p:cNvPr id="35" name="Title 1"/>
          <p:cNvSpPr txBox="1">
            <a:spLocks/>
          </p:cNvSpPr>
          <p:nvPr/>
        </p:nvSpPr>
        <p:spPr bwMode="auto">
          <a:xfrm>
            <a:off x="6636133" y="3266284"/>
            <a:ext cx="981527" cy="2408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defPPr>
              <a:defRPr lang="en-US"/>
            </a:defPPr>
            <a:lvl1pPr algn="ctr" defTabSz="914400" fontAlgn="base">
              <a:lnSpc>
                <a:spcPct val="90000"/>
              </a:lnSpc>
              <a:spcBef>
                <a:spcPct val="0"/>
              </a:spcBef>
              <a:spcAft>
                <a:spcPct val="0"/>
              </a:spcAft>
              <a:defRPr sz="1400" b="1" kern="0">
                <a:solidFill>
                  <a:srgbClr val="002060"/>
                </a:solidFill>
                <a:latin typeface="Helvetica Neue Condensed" charset="0"/>
                <a:ea typeface="Helvetica Neue Condensed" charset="0"/>
                <a:cs typeface="Helvetica Neue Condensed" charset="0"/>
              </a:defRPr>
            </a:lvl1pPr>
            <a:lvl2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2pPr>
            <a:lvl3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3pPr>
            <a:lvl4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4pPr>
            <a:lvl5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5pPr>
            <a:lvl6pPr marL="308562" fontAlgn="base">
              <a:lnSpc>
                <a:spcPct val="90000"/>
              </a:lnSpc>
              <a:spcBef>
                <a:spcPct val="0"/>
              </a:spcBef>
              <a:spcAft>
                <a:spcPct val="0"/>
              </a:spcAft>
              <a:defRPr sz="1890">
                <a:solidFill>
                  <a:srgbClr val="191919"/>
                </a:solidFill>
                <a:latin typeface="HelvNeue Light for IBM" pitchFamily="34" charset="0"/>
              </a:defRPr>
            </a:lvl6pPr>
            <a:lvl7pPr marL="617129" fontAlgn="base">
              <a:lnSpc>
                <a:spcPct val="90000"/>
              </a:lnSpc>
              <a:spcBef>
                <a:spcPct val="0"/>
              </a:spcBef>
              <a:spcAft>
                <a:spcPct val="0"/>
              </a:spcAft>
              <a:defRPr sz="1890">
                <a:solidFill>
                  <a:srgbClr val="191919"/>
                </a:solidFill>
                <a:latin typeface="HelvNeue Light for IBM" pitchFamily="34" charset="0"/>
              </a:defRPr>
            </a:lvl7pPr>
            <a:lvl8pPr marL="925690" fontAlgn="base">
              <a:lnSpc>
                <a:spcPct val="90000"/>
              </a:lnSpc>
              <a:spcBef>
                <a:spcPct val="0"/>
              </a:spcBef>
              <a:spcAft>
                <a:spcPct val="0"/>
              </a:spcAft>
              <a:defRPr sz="1890">
                <a:solidFill>
                  <a:srgbClr val="191919"/>
                </a:solidFill>
                <a:latin typeface="HelvNeue Light for IBM" pitchFamily="34" charset="0"/>
              </a:defRPr>
            </a:lvl8pPr>
            <a:lvl9pPr marL="1234256" fontAlgn="base">
              <a:lnSpc>
                <a:spcPct val="90000"/>
              </a:lnSpc>
              <a:spcBef>
                <a:spcPct val="0"/>
              </a:spcBef>
              <a:spcAft>
                <a:spcPct val="0"/>
              </a:spcAft>
              <a:defRPr sz="1890">
                <a:solidFill>
                  <a:srgbClr val="191919"/>
                </a:solidFill>
                <a:latin typeface="HelvNeue Light for IBM" pitchFamily="34" charset="0"/>
              </a:defRPr>
            </a:lvl9pPr>
          </a:lstStyle>
          <a:p>
            <a:pPr defTabSz="914378">
              <a:defRPr/>
            </a:pPr>
            <a:r>
              <a:rPr lang="en-US" dirty="0"/>
              <a:t>Analytics</a:t>
            </a:r>
          </a:p>
        </p:txBody>
      </p:sp>
      <p:sp>
        <p:nvSpPr>
          <p:cNvPr id="37" name="Title 1"/>
          <p:cNvSpPr txBox="1">
            <a:spLocks/>
          </p:cNvSpPr>
          <p:nvPr/>
        </p:nvSpPr>
        <p:spPr bwMode="auto">
          <a:xfrm>
            <a:off x="6636132" y="3848756"/>
            <a:ext cx="981526" cy="2408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defPPr>
              <a:defRPr lang="en-US"/>
            </a:defPPr>
            <a:lvl1pPr algn="ctr" defTabSz="914400" fontAlgn="base">
              <a:lnSpc>
                <a:spcPct val="90000"/>
              </a:lnSpc>
              <a:spcBef>
                <a:spcPct val="0"/>
              </a:spcBef>
              <a:spcAft>
                <a:spcPct val="0"/>
              </a:spcAft>
              <a:defRPr sz="1400" b="1" kern="0">
                <a:solidFill>
                  <a:srgbClr val="002060"/>
                </a:solidFill>
                <a:latin typeface="Helvetica Neue Condensed" charset="0"/>
                <a:ea typeface="Helvetica Neue Condensed" charset="0"/>
                <a:cs typeface="Helvetica Neue Condensed" charset="0"/>
              </a:defRPr>
            </a:lvl1pPr>
            <a:lvl2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2pPr>
            <a:lvl3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3pPr>
            <a:lvl4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4pPr>
            <a:lvl5pPr fontAlgn="base">
              <a:lnSpc>
                <a:spcPct val="90000"/>
              </a:lnSpc>
              <a:spcBef>
                <a:spcPct val="0"/>
              </a:spcBef>
              <a:spcAft>
                <a:spcPct val="0"/>
              </a:spcAft>
              <a:defRPr sz="1800">
                <a:solidFill>
                  <a:srgbClr val="5596E6"/>
                </a:solidFill>
                <a:latin typeface="HelvNeue Bold for IBM" pitchFamily="34" charset="0"/>
                <a:cs typeface="Arial" panose="020B0604020202020204" pitchFamily="34" charset="0"/>
              </a:defRPr>
            </a:lvl5pPr>
            <a:lvl6pPr marL="308562" fontAlgn="base">
              <a:lnSpc>
                <a:spcPct val="90000"/>
              </a:lnSpc>
              <a:spcBef>
                <a:spcPct val="0"/>
              </a:spcBef>
              <a:spcAft>
                <a:spcPct val="0"/>
              </a:spcAft>
              <a:defRPr sz="1890">
                <a:solidFill>
                  <a:srgbClr val="191919"/>
                </a:solidFill>
                <a:latin typeface="HelvNeue Light for IBM" pitchFamily="34" charset="0"/>
              </a:defRPr>
            </a:lvl6pPr>
            <a:lvl7pPr marL="617129" fontAlgn="base">
              <a:lnSpc>
                <a:spcPct val="90000"/>
              </a:lnSpc>
              <a:spcBef>
                <a:spcPct val="0"/>
              </a:spcBef>
              <a:spcAft>
                <a:spcPct val="0"/>
              </a:spcAft>
              <a:defRPr sz="1890">
                <a:solidFill>
                  <a:srgbClr val="191919"/>
                </a:solidFill>
                <a:latin typeface="HelvNeue Light for IBM" pitchFamily="34" charset="0"/>
              </a:defRPr>
            </a:lvl7pPr>
            <a:lvl8pPr marL="925690" fontAlgn="base">
              <a:lnSpc>
                <a:spcPct val="90000"/>
              </a:lnSpc>
              <a:spcBef>
                <a:spcPct val="0"/>
              </a:spcBef>
              <a:spcAft>
                <a:spcPct val="0"/>
              </a:spcAft>
              <a:defRPr sz="1890">
                <a:solidFill>
                  <a:srgbClr val="191919"/>
                </a:solidFill>
                <a:latin typeface="HelvNeue Light for IBM" pitchFamily="34" charset="0"/>
              </a:defRPr>
            </a:lvl8pPr>
            <a:lvl9pPr marL="1234256" fontAlgn="base">
              <a:lnSpc>
                <a:spcPct val="90000"/>
              </a:lnSpc>
              <a:spcBef>
                <a:spcPct val="0"/>
              </a:spcBef>
              <a:spcAft>
                <a:spcPct val="0"/>
              </a:spcAft>
              <a:defRPr sz="1890">
                <a:solidFill>
                  <a:srgbClr val="191919"/>
                </a:solidFill>
                <a:latin typeface="HelvNeue Light for IBM" pitchFamily="34" charset="0"/>
              </a:defRPr>
            </a:lvl9pPr>
          </a:lstStyle>
          <a:p>
            <a:pPr defTabSz="914378">
              <a:defRPr/>
            </a:pPr>
            <a:r>
              <a:rPr lang="en-US" dirty="0"/>
              <a:t>Data</a:t>
            </a:r>
          </a:p>
        </p:txBody>
      </p:sp>
      <p:sp>
        <p:nvSpPr>
          <p:cNvPr id="41" name="TextBox 40"/>
          <p:cNvSpPr txBox="1"/>
          <p:nvPr/>
        </p:nvSpPr>
        <p:spPr>
          <a:xfrm>
            <a:off x="6131962" y="4431227"/>
            <a:ext cx="2151551" cy="400110"/>
          </a:xfrm>
          <a:prstGeom prst="rect">
            <a:avLst/>
          </a:prstGeom>
          <a:noFill/>
        </p:spPr>
        <p:txBody>
          <a:bodyPr wrap="none" rtlCol="0">
            <a:spAutoFit/>
          </a:bodyPr>
          <a:lstStyle/>
          <a:p>
            <a:pPr defTabSz="685766">
              <a:defRPr/>
            </a:pPr>
            <a:r>
              <a:rPr lang="en-US" sz="2000" b="1" dirty="0">
                <a:solidFill>
                  <a:srgbClr val="000000"/>
                </a:solidFill>
                <a:latin typeface="Arial" charset="0"/>
                <a:ea typeface="Arial" charset="0"/>
                <a:cs typeface="Arial" charset="0"/>
              </a:rPr>
              <a:t>The “AI Ladder”</a:t>
            </a:r>
          </a:p>
        </p:txBody>
      </p:sp>
      <p:sp>
        <p:nvSpPr>
          <p:cNvPr id="2" name="Rectangle 1">
            <a:extLst>
              <a:ext uri="{FF2B5EF4-FFF2-40B4-BE49-F238E27FC236}">
                <a16:creationId xmlns:a16="http://schemas.microsoft.com/office/drawing/2014/main" id="{B55BE6DE-BD4D-E746-8F79-75F37DA3AA7E}"/>
              </a:ext>
            </a:extLst>
          </p:cNvPr>
          <p:cNvSpPr/>
          <p:nvPr/>
        </p:nvSpPr>
        <p:spPr>
          <a:xfrm>
            <a:off x="1429980" y="3656125"/>
            <a:ext cx="2799120" cy="1020650"/>
          </a:xfrm>
          <a:prstGeom prst="rect">
            <a:avLst/>
          </a:prstGeom>
          <a:noFill/>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3" name="Oval 2">
            <a:extLst>
              <a:ext uri="{FF2B5EF4-FFF2-40B4-BE49-F238E27FC236}">
                <a16:creationId xmlns:a16="http://schemas.microsoft.com/office/drawing/2014/main" id="{4C134DF4-9CD8-EA41-B1B0-4A2915347D19}"/>
              </a:ext>
            </a:extLst>
          </p:cNvPr>
          <p:cNvSpPr/>
          <p:nvPr/>
        </p:nvSpPr>
        <p:spPr>
          <a:xfrm>
            <a:off x="1162051" y="3752851"/>
            <a:ext cx="2752725" cy="815367"/>
          </a:xfrm>
          <a:prstGeom prst="ellipse">
            <a:avLst/>
          </a:prstGeom>
        </p:spPr>
        <p:txBody>
          <a:bodyPr wrap="square" lIns="0" tIns="0" rIns="0" bIns="0" rtlCol="0" anchor="ctr">
            <a:noAutofit/>
          </a:bodyPr>
          <a:lstStyle/>
          <a:p>
            <a:pPr algn="ctr" defTabSz="685783">
              <a:defRPr/>
            </a:pPr>
            <a:endParaRPr lang="en-US" sz="1200" dirty="0" err="1">
              <a:solidFill>
                <a:srgbClr val="FFFFFF"/>
              </a:solidFill>
              <a:latin typeface="Arial"/>
              <a:cs typeface="Arial"/>
            </a:endParaRPr>
          </a:p>
        </p:txBody>
      </p:sp>
      <p:sp>
        <p:nvSpPr>
          <p:cNvPr id="5" name="Title 4">
            <a:extLst>
              <a:ext uri="{FF2B5EF4-FFF2-40B4-BE49-F238E27FC236}">
                <a16:creationId xmlns:a16="http://schemas.microsoft.com/office/drawing/2014/main" id="{37166CD1-C428-4161-B193-C1462CC3AEF7}"/>
              </a:ext>
            </a:extLst>
          </p:cNvPr>
          <p:cNvSpPr>
            <a:spLocks noGrp="1"/>
          </p:cNvSpPr>
          <p:nvPr>
            <p:ph type="title"/>
          </p:nvPr>
        </p:nvSpPr>
        <p:spPr/>
        <p:txBody>
          <a:bodyPr/>
          <a:lstStyle/>
          <a:p>
            <a:r>
              <a:rPr lang="en-US" dirty="0"/>
              <a:t>IBM Data Science Cloud Platform and AI</a:t>
            </a:r>
            <a:endParaRPr lang="en-GB" dirty="0"/>
          </a:p>
        </p:txBody>
      </p:sp>
    </p:spTree>
    <p:extLst>
      <p:ext uri="{BB962C8B-B14F-4D97-AF65-F5344CB8AC3E}">
        <p14:creationId xmlns:p14="http://schemas.microsoft.com/office/powerpoint/2010/main" val="310743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B21C-A4F4-44F0-B0BE-129938FCF008}"/>
              </a:ext>
            </a:extLst>
          </p:cNvPr>
          <p:cNvSpPr>
            <a:spLocks noGrp="1"/>
          </p:cNvSpPr>
          <p:nvPr>
            <p:ph type="title"/>
          </p:nvPr>
        </p:nvSpPr>
        <p:spPr/>
        <p:txBody>
          <a:bodyPr/>
          <a:lstStyle/>
          <a:p>
            <a:r>
              <a:rPr lang="en-US" dirty="0"/>
              <a:t>Punch lines</a:t>
            </a:r>
          </a:p>
        </p:txBody>
      </p:sp>
      <p:sp>
        <p:nvSpPr>
          <p:cNvPr id="3" name="Content Placeholder 2">
            <a:extLst>
              <a:ext uri="{FF2B5EF4-FFF2-40B4-BE49-F238E27FC236}">
                <a16:creationId xmlns:a16="http://schemas.microsoft.com/office/drawing/2014/main" id="{62ABF0A2-AA3C-49FE-B8C3-9994EC0C5311}"/>
              </a:ext>
            </a:extLst>
          </p:cNvPr>
          <p:cNvSpPr>
            <a:spLocks noGrp="1"/>
          </p:cNvSpPr>
          <p:nvPr>
            <p:ph idx="1"/>
          </p:nvPr>
        </p:nvSpPr>
        <p:spPr/>
        <p:txBody>
          <a:bodyPr/>
          <a:lstStyle/>
          <a:p>
            <a:r>
              <a:rPr lang="en-US" dirty="0"/>
              <a:t>“Data does not mean information”</a:t>
            </a:r>
          </a:p>
          <a:p>
            <a:pPr lvl="1"/>
            <a:r>
              <a:rPr lang="en-US" dirty="0"/>
              <a:t>EDA: Exploratory Data Analysis</a:t>
            </a:r>
          </a:p>
          <a:p>
            <a:pPr lvl="1"/>
            <a:endParaRPr lang="en-US" dirty="0"/>
          </a:p>
          <a:p>
            <a:r>
              <a:rPr lang="en-US" dirty="0"/>
              <a:t>Turn data into information</a:t>
            </a:r>
          </a:p>
          <a:p>
            <a:r>
              <a:rPr lang="en-US" dirty="0"/>
              <a:t>Turn information into insights</a:t>
            </a:r>
          </a:p>
          <a:p>
            <a:r>
              <a:rPr lang="en-US" dirty="0"/>
              <a:t>Turn insights into actions</a:t>
            </a:r>
          </a:p>
          <a:p>
            <a:pPr marL="0" indent="0">
              <a:buNone/>
            </a:pPr>
            <a:endParaRPr lang="en-US" dirty="0"/>
          </a:p>
        </p:txBody>
      </p:sp>
    </p:spTree>
    <p:extLst>
      <p:ext uri="{BB962C8B-B14F-4D97-AF65-F5344CB8AC3E}">
        <p14:creationId xmlns:p14="http://schemas.microsoft.com/office/powerpoint/2010/main" val="186726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0402-D762-4BCD-A85A-F345EF68B7C2}"/>
              </a:ext>
            </a:extLst>
          </p:cNvPr>
          <p:cNvSpPr>
            <a:spLocks noGrp="1"/>
          </p:cNvSpPr>
          <p:nvPr>
            <p:ph type="title"/>
          </p:nvPr>
        </p:nvSpPr>
        <p:spPr/>
        <p:txBody>
          <a:bodyPr/>
          <a:lstStyle/>
          <a:p>
            <a:r>
              <a:rPr lang="en-US" dirty="0"/>
              <a:t>Real-life example</a:t>
            </a:r>
          </a:p>
        </p:txBody>
      </p:sp>
      <p:sp>
        <p:nvSpPr>
          <p:cNvPr id="3" name="Content Placeholder 2">
            <a:extLst>
              <a:ext uri="{FF2B5EF4-FFF2-40B4-BE49-F238E27FC236}">
                <a16:creationId xmlns:a16="http://schemas.microsoft.com/office/drawing/2014/main" id="{AB7BCFEE-7136-48CB-82B5-91C3FF075406}"/>
              </a:ext>
            </a:extLst>
          </p:cNvPr>
          <p:cNvSpPr>
            <a:spLocks noGrp="1"/>
          </p:cNvSpPr>
          <p:nvPr>
            <p:ph idx="1"/>
          </p:nvPr>
        </p:nvSpPr>
        <p:spPr/>
        <p:txBody>
          <a:bodyPr/>
          <a:lstStyle/>
          <a:p>
            <a:r>
              <a:rPr lang="en-US" dirty="0"/>
              <a:t>Store management app</a:t>
            </a:r>
          </a:p>
          <a:p>
            <a:pPr lvl="1"/>
            <a:r>
              <a:rPr lang="en-US" dirty="0"/>
              <a:t>Gather historical sales figures, per item</a:t>
            </a:r>
          </a:p>
          <a:p>
            <a:pPr lvl="1"/>
            <a:r>
              <a:rPr lang="en-US" dirty="0"/>
              <a:t>Cleanse, filter, consolidate data</a:t>
            </a:r>
          </a:p>
          <a:p>
            <a:pPr lvl="1"/>
            <a:r>
              <a:rPr lang="en-US" dirty="0"/>
              <a:t>Analyze, Visualize</a:t>
            </a:r>
          </a:p>
          <a:p>
            <a:pPr lvl="1"/>
            <a:r>
              <a:rPr lang="en-US" dirty="0"/>
              <a:t>Enrich (calendar, weather, customer surveys, NLU, …)</a:t>
            </a:r>
          </a:p>
          <a:p>
            <a:pPr lvl="1"/>
            <a:r>
              <a:rPr lang="en-US" dirty="0"/>
              <a:t>Derive predictions</a:t>
            </a:r>
          </a:p>
          <a:p>
            <a:pPr lvl="1"/>
            <a:endParaRPr lang="en-US" dirty="0"/>
          </a:p>
          <a:p>
            <a:r>
              <a:rPr lang="en-US" dirty="0"/>
              <a:t>Data gathering apps</a:t>
            </a:r>
          </a:p>
          <a:p>
            <a:pPr lvl="1"/>
            <a:r>
              <a:rPr lang="en-US" dirty="0"/>
              <a:t>In-Store sales, consolidation across several stores, stocks</a:t>
            </a:r>
          </a:p>
          <a:p>
            <a:pPr lvl="1"/>
            <a:r>
              <a:rPr lang="en-US" dirty="0"/>
              <a:t>Collect customer feedback &amp; behavior (through surveys, loyalty apps, …)</a:t>
            </a:r>
          </a:p>
          <a:p>
            <a:pPr lvl="1"/>
            <a:r>
              <a:rPr lang="en-US" dirty="0"/>
              <a:t>Provide store management application (sales, stocks, staffing, …)</a:t>
            </a:r>
          </a:p>
          <a:p>
            <a:pPr lvl="1"/>
            <a:r>
              <a:rPr lang="en-US" dirty="0"/>
              <a:t>Stocks management, Supply chain, replenishment, …</a:t>
            </a:r>
          </a:p>
        </p:txBody>
      </p:sp>
    </p:spTree>
    <p:extLst>
      <p:ext uri="{BB962C8B-B14F-4D97-AF65-F5344CB8AC3E}">
        <p14:creationId xmlns:p14="http://schemas.microsoft.com/office/powerpoint/2010/main" val="397984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1CE3945-FCED-4F9D-AA75-A8BAB0CE39EE}"/>
              </a:ext>
            </a:extLst>
          </p:cNvPr>
          <p:cNvSpPr>
            <a:spLocks noGrp="1"/>
          </p:cNvSpPr>
          <p:nvPr>
            <p:ph type="body" sz="quarter" idx="13"/>
          </p:nvPr>
        </p:nvSpPr>
        <p:spPr>
          <a:xfrm>
            <a:off x="190500" y="190501"/>
            <a:ext cx="7190423" cy="390917"/>
          </a:xfrm>
        </p:spPr>
        <p:txBody>
          <a:bodyPr/>
          <a:lstStyle/>
          <a:p>
            <a:r>
              <a:rPr lang="en-US" dirty="0"/>
              <a:t>In Context of Watson Data Platform (WDP)</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839" y="778003"/>
            <a:ext cx="6330156" cy="388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A2090FD-0A35-43D0-A763-E852F7332A99}"/>
              </a:ext>
            </a:extLst>
          </p:cNvPr>
          <p:cNvSpPr txBox="1"/>
          <p:nvPr/>
        </p:nvSpPr>
        <p:spPr>
          <a:xfrm>
            <a:off x="2619101" y="1410790"/>
            <a:ext cx="1064623" cy="246217"/>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58738" marR="0" indent="-58738" algn="l" defTabSz="914400" rtl="0" fontAlgn="auto" latinLnBrk="0" hangingPunct="0">
              <a:lnSpc>
                <a:spcPct val="100000"/>
              </a:lnSpc>
              <a:spcBef>
                <a:spcPts val="0"/>
              </a:spcBef>
              <a:spcAft>
                <a:spcPts val="0"/>
              </a:spcAft>
              <a:buClr>
                <a:schemeClr val="accent5"/>
              </a:buClr>
              <a:buSzTx/>
              <a:buFont typeface="Wingdings" panose="05000000000000000000" pitchFamily="2" charset="2"/>
              <a:buChar char="§"/>
              <a:tabLst/>
            </a:pPr>
            <a:r>
              <a:rPr kumimoji="0" lang="en-US" sz="1000" b="1" i="0" u="none" strike="noStrike" cap="none" spc="0" normalizeH="0" baseline="0" dirty="0">
                <a:ln>
                  <a:noFill/>
                </a:ln>
                <a:solidFill>
                  <a:srgbClr val="B3B3B3"/>
                </a:solidFill>
                <a:effectLst/>
                <a:uFillTx/>
                <a:latin typeface="+mj-lt"/>
                <a:ea typeface="+mj-ea"/>
                <a:cs typeface="+mj-cs"/>
                <a:sym typeface="Calibri"/>
              </a:rPr>
              <a:t>Watson </a:t>
            </a:r>
            <a:r>
              <a:rPr lang="en-US" sz="1000" b="1" dirty="0">
                <a:solidFill>
                  <a:srgbClr val="B3B3B3"/>
                </a:solidFill>
                <a:latin typeface="+mj-lt"/>
                <a:ea typeface="+mj-ea"/>
                <a:cs typeface="+mj-cs"/>
                <a:sym typeface="Calibri"/>
              </a:rPr>
              <a:t>Studio</a:t>
            </a:r>
            <a:endParaRPr kumimoji="0" lang="en-US" sz="1000" b="1" i="0" u="none" strike="noStrike" cap="none" spc="0" normalizeH="0" baseline="0" dirty="0">
              <a:ln>
                <a:noFill/>
              </a:ln>
              <a:solidFill>
                <a:srgbClr val="B3B3B3"/>
              </a:solidFill>
              <a:effectLst/>
              <a:uFillTx/>
              <a:latin typeface="+mj-lt"/>
              <a:ea typeface="+mj-ea"/>
              <a:cs typeface="+mj-cs"/>
              <a:sym typeface="Calibri"/>
            </a:endParaRPr>
          </a:p>
        </p:txBody>
      </p:sp>
      <p:sp>
        <p:nvSpPr>
          <p:cNvPr id="6" name="TextBox 5">
            <a:extLst>
              <a:ext uri="{FF2B5EF4-FFF2-40B4-BE49-F238E27FC236}">
                <a16:creationId xmlns:a16="http://schemas.microsoft.com/office/drawing/2014/main" id="{F2E66086-7AB8-4A76-B5E0-55F1C72633F1}"/>
              </a:ext>
            </a:extLst>
          </p:cNvPr>
          <p:cNvSpPr txBox="1"/>
          <p:nvPr/>
        </p:nvSpPr>
        <p:spPr>
          <a:xfrm>
            <a:off x="5266506" y="1410790"/>
            <a:ext cx="1064623" cy="46166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17475" marR="0" indent="-117475" algn="l" defTabSz="914400" rtl="0" fontAlgn="auto" latinLnBrk="0" hangingPunct="0">
              <a:lnSpc>
                <a:spcPct val="100000"/>
              </a:lnSpc>
              <a:spcBef>
                <a:spcPts val="0"/>
              </a:spcBef>
              <a:spcAft>
                <a:spcPts val="0"/>
              </a:spcAft>
              <a:buClr>
                <a:schemeClr val="accent5"/>
              </a:buClr>
              <a:buSzTx/>
              <a:buFont typeface="Wingdings" panose="05000000000000000000" pitchFamily="2" charset="2"/>
              <a:buChar char="§"/>
              <a:tabLst/>
            </a:pPr>
            <a:r>
              <a:rPr kumimoji="0" lang="en-US" sz="1000" b="1" i="0" u="none" strike="noStrike" cap="none" spc="0" normalizeH="0" baseline="0" dirty="0">
                <a:ln>
                  <a:noFill/>
                </a:ln>
                <a:solidFill>
                  <a:srgbClr val="B3B3B3"/>
                </a:solidFill>
                <a:effectLst/>
                <a:uFillTx/>
                <a:latin typeface="+mj-lt"/>
                <a:ea typeface="+mj-ea"/>
                <a:cs typeface="+mj-cs"/>
                <a:sym typeface="Calibri"/>
              </a:rPr>
              <a:t>IBM Cloud</a:t>
            </a:r>
          </a:p>
          <a:p>
            <a:pPr marL="228600" lvl="1" indent="-112713" defTabSz="914400" hangingPunct="0">
              <a:buClr>
                <a:schemeClr val="accent5"/>
              </a:buClr>
              <a:buFont typeface="Wingdings" panose="05000000000000000000" pitchFamily="2" charset="2"/>
              <a:buChar char="§"/>
            </a:pPr>
            <a:r>
              <a:rPr lang="en-US" sz="1000" b="1" dirty="0">
                <a:solidFill>
                  <a:srgbClr val="B3B3B3"/>
                </a:solidFill>
                <a:latin typeface="+mj-lt"/>
                <a:ea typeface="+mj-ea"/>
                <a:cs typeface="+mj-cs"/>
                <a:sym typeface="Calibri"/>
              </a:rPr>
              <a:t>PAAS`</a:t>
            </a:r>
          </a:p>
          <a:p>
            <a:pPr marL="228600" lvl="1" indent="-112713" defTabSz="914400" hangingPunct="0">
              <a:buClr>
                <a:schemeClr val="accent5"/>
              </a:buClr>
              <a:buFont typeface="Wingdings" panose="05000000000000000000" pitchFamily="2" charset="2"/>
              <a:buChar char="§"/>
            </a:pPr>
            <a:r>
              <a:rPr kumimoji="0" lang="en-US" sz="1000" b="1" i="0" u="none" strike="noStrike" cap="none" spc="0" normalizeH="0" baseline="0" dirty="0">
                <a:ln>
                  <a:noFill/>
                </a:ln>
                <a:solidFill>
                  <a:srgbClr val="B3B3B3"/>
                </a:solidFill>
                <a:effectLst/>
                <a:uFillTx/>
                <a:latin typeface="+mj-lt"/>
                <a:ea typeface="+mj-ea"/>
                <a:cs typeface="+mj-cs"/>
                <a:sym typeface="Calibri"/>
              </a:rPr>
              <a:t>Containers</a:t>
            </a:r>
          </a:p>
        </p:txBody>
      </p:sp>
      <p:sp>
        <p:nvSpPr>
          <p:cNvPr id="7" name="TextBox 6">
            <a:extLst>
              <a:ext uri="{FF2B5EF4-FFF2-40B4-BE49-F238E27FC236}">
                <a16:creationId xmlns:a16="http://schemas.microsoft.com/office/drawing/2014/main" id="{DEEFD7AB-7716-4AC2-A9DC-8A7DEEC6C4AA}"/>
              </a:ext>
            </a:extLst>
          </p:cNvPr>
          <p:cNvSpPr txBox="1"/>
          <p:nvPr/>
        </p:nvSpPr>
        <p:spPr>
          <a:xfrm>
            <a:off x="6548136" y="1377713"/>
            <a:ext cx="1064623" cy="461665"/>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17475" marR="0" indent="-117475" algn="l" defTabSz="914400" rtl="0" fontAlgn="auto" latinLnBrk="0" hangingPunct="0">
              <a:lnSpc>
                <a:spcPct val="100000"/>
              </a:lnSpc>
              <a:spcBef>
                <a:spcPts val="0"/>
              </a:spcBef>
              <a:spcAft>
                <a:spcPts val="0"/>
              </a:spcAft>
              <a:buClr>
                <a:schemeClr val="accent5"/>
              </a:buClr>
              <a:buSzTx/>
              <a:buFont typeface="Wingdings" panose="05000000000000000000" pitchFamily="2" charset="2"/>
              <a:buChar char="§"/>
              <a:tabLst/>
            </a:pPr>
            <a:r>
              <a:rPr kumimoji="0" lang="en-US" sz="1000" b="1" i="0" u="none" strike="noStrike" cap="none" spc="0" normalizeH="0" baseline="0" dirty="0">
                <a:ln>
                  <a:noFill/>
                </a:ln>
                <a:solidFill>
                  <a:srgbClr val="B3B3B3"/>
                </a:solidFill>
                <a:effectLst/>
                <a:uFillTx/>
                <a:latin typeface="+mj-lt"/>
                <a:ea typeface="+mj-ea"/>
                <a:cs typeface="+mj-cs"/>
                <a:sym typeface="Calibri"/>
              </a:rPr>
              <a:t>Watson </a:t>
            </a:r>
            <a:r>
              <a:rPr lang="en-US" sz="1000" b="1" dirty="0">
                <a:solidFill>
                  <a:srgbClr val="B3B3B3"/>
                </a:solidFill>
                <a:latin typeface="+mj-lt"/>
                <a:ea typeface="+mj-ea"/>
                <a:cs typeface="+mj-cs"/>
                <a:sym typeface="Calibri"/>
              </a:rPr>
              <a:t>Knowledge</a:t>
            </a:r>
            <a:br>
              <a:rPr lang="en-US" sz="1000" b="1" dirty="0">
                <a:solidFill>
                  <a:srgbClr val="B3B3B3"/>
                </a:solidFill>
                <a:latin typeface="+mj-lt"/>
                <a:ea typeface="+mj-ea"/>
                <a:cs typeface="+mj-cs"/>
                <a:sym typeface="Calibri"/>
              </a:rPr>
            </a:br>
            <a:r>
              <a:rPr lang="en-US" sz="1000" b="1" dirty="0">
                <a:solidFill>
                  <a:srgbClr val="B3B3B3"/>
                </a:solidFill>
                <a:latin typeface="+mj-lt"/>
                <a:ea typeface="+mj-ea"/>
                <a:cs typeface="+mj-cs"/>
                <a:sym typeface="Calibri"/>
              </a:rPr>
              <a:t>Catalog</a:t>
            </a:r>
            <a:endParaRPr kumimoji="0" lang="en-US" sz="1000" b="1" i="0" u="none" strike="noStrike" cap="none" spc="0" normalizeH="0" baseline="0" dirty="0">
              <a:ln>
                <a:noFill/>
              </a:ln>
              <a:solidFill>
                <a:srgbClr val="B3B3B3"/>
              </a:solidFill>
              <a:effectLst/>
              <a:uFillTx/>
              <a:latin typeface="+mj-lt"/>
              <a:ea typeface="+mj-ea"/>
              <a:cs typeface="+mj-cs"/>
              <a:sym typeface="Calibri"/>
            </a:endParaRPr>
          </a:p>
        </p:txBody>
      </p:sp>
      <p:sp>
        <p:nvSpPr>
          <p:cNvPr id="8" name="TextBox 7">
            <a:extLst>
              <a:ext uri="{FF2B5EF4-FFF2-40B4-BE49-F238E27FC236}">
                <a16:creationId xmlns:a16="http://schemas.microsoft.com/office/drawing/2014/main" id="{D978A361-0767-4AA9-BCE1-C8F140313764}"/>
              </a:ext>
            </a:extLst>
          </p:cNvPr>
          <p:cNvSpPr txBox="1"/>
          <p:nvPr/>
        </p:nvSpPr>
        <p:spPr>
          <a:xfrm>
            <a:off x="3940626" y="1404260"/>
            <a:ext cx="1064623" cy="307777"/>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17475" marR="0" indent="-117475" algn="l" defTabSz="914400" rtl="0" fontAlgn="auto" latinLnBrk="0" hangingPunct="0">
              <a:lnSpc>
                <a:spcPct val="100000"/>
              </a:lnSpc>
              <a:spcBef>
                <a:spcPts val="0"/>
              </a:spcBef>
              <a:spcAft>
                <a:spcPts val="0"/>
              </a:spcAft>
              <a:buClr>
                <a:schemeClr val="accent5"/>
              </a:buClr>
              <a:buSzTx/>
              <a:buFont typeface="Wingdings" panose="05000000000000000000" pitchFamily="2" charset="2"/>
              <a:buChar char="§"/>
              <a:tabLst/>
            </a:pPr>
            <a:r>
              <a:rPr kumimoji="0" lang="en-US" sz="1000" b="1" i="0" u="none" strike="noStrike" cap="none" spc="0" normalizeH="0" baseline="0" dirty="0" err="1">
                <a:ln>
                  <a:noFill/>
                </a:ln>
                <a:solidFill>
                  <a:srgbClr val="B3B3B3"/>
                </a:solidFill>
                <a:effectLst/>
                <a:uFillTx/>
                <a:latin typeface="+mj-lt"/>
                <a:ea typeface="+mj-ea"/>
                <a:cs typeface="+mj-cs"/>
                <a:sym typeface="Calibri"/>
              </a:rPr>
              <a:t>Cognos</a:t>
            </a:r>
            <a:r>
              <a:rPr kumimoji="0" lang="en-US" sz="1000" b="1" i="0" u="none" strike="noStrike" cap="none" spc="0" normalizeH="0" baseline="0" dirty="0">
                <a:ln>
                  <a:noFill/>
                </a:ln>
                <a:solidFill>
                  <a:srgbClr val="B3B3B3"/>
                </a:solidFill>
                <a:effectLst/>
                <a:uFillTx/>
                <a:latin typeface="+mj-lt"/>
                <a:ea typeface="+mj-ea"/>
                <a:cs typeface="+mj-cs"/>
                <a:sym typeface="Calibri"/>
              </a:rPr>
              <a:t> </a:t>
            </a:r>
            <a:r>
              <a:rPr lang="en-US" sz="1000" b="1" dirty="0">
                <a:solidFill>
                  <a:srgbClr val="B3B3B3"/>
                </a:solidFill>
                <a:latin typeface="+mj-lt"/>
                <a:ea typeface="+mj-ea"/>
                <a:cs typeface="+mj-cs"/>
                <a:sym typeface="Calibri"/>
              </a:rPr>
              <a:t>Analytics</a:t>
            </a:r>
            <a:br>
              <a:rPr lang="en-US" sz="1000" b="1" dirty="0">
                <a:solidFill>
                  <a:srgbClr val="B3B3B3"/>
                </a:solidFill>
                <a:latin typeface="+mj-lt"/>
                <a:ea typeface="+mj-ea"/>
                <a:cs typeface="+mj-cs"/>
                <a:sym typeface="Calibri"/>
              </a:rPr>
            </a:br>
            <a:r>
              <a:rPr lang="en-US" sz="1000" b="1" dirty="0">
                <a:solidFill>
                  <a:srgbClr val="B3B3B3"/>
                </a:solidFill>
                <a:latin typeface="+mj-lt"/>
                <a:ea typeface="+mj-ea"/>
                <a:cs typeface="+mj-cs"/>
                <a:sym typeface="Calibri"/>
              </a:rPr>
              <a:t>Dashboard</a:t>
            </a:r>
            <a:endParaRPr kumimoji="0" lang="en-US" sz="1000" b="1" i="0" u="none" strike="noStrike" cap="none" spc="0" normalizeH="0" baseline="0" dirty="0">
              <a:ln>
                <a:noFill/>
              </a:ln>
              <a:solidFill>
                <a:srgbClr val="B3B3B3"/>
              </a:solidFill>
              <a:effectLst/>
              <a:uFillTx/>
              <a:latin typeface="+mj-lt"/>
              <a:ea typeface="+mj-ea"/>
              <a:cs typeface="+mj-cs"/>
              <a:sym typeface="Calibri"/>
            </a:endParaRPr>
          </a:p>
        </p:txBody>
      </p:sp>
    </p:spTree>
    <p:extLst>
      <p:ext uri="{BB962C8B-B14F-4D97-AF65-F5344CB8AC3E}">
        <p14:creationId xmlns:p14="http://schemas.microsoft.com/office/powerpoint/2010/main" val="1804296106"/>
      </p:ext>
    </p:extLst>
  </p:cSld>
  <p:clrMapOvr>
    <a:masterClrMapping/>
  </p:clrMapOvr>
  <p:transition spd="med"/>
</p:sld>
</file>

<file path=ppt/theme/theme1.xml><?xml version="1.0" encoding="utf-8"?>
<a:theme xmlns:a="http://schemas.openxmlformats.org/drawingml/2006/main" name="Default Theme">
  <a:themeElements>
    <a:clrScheme name="Custom 28">
      <a:dk1>
        <a:srgbClr val="666666"/>
      </a:dk1>
      <a:lt1>
        <a:sysClr val="window" lastClr="FFFFFF"/>
      </a:lt1>
      <a:dk2>
        <a:srgbClr val="004255"/>
      </a:dk2>
      <a:lt2>
        <a:srgbClr val="82D1F5"/>
      </a:lt2>
      <a:accent1>
        <a:srgbClr val="34B1EC"/>
      </a:accent1>
      <a:accent2>
        <a:srgbClr val="7F1C7D"/>
      </a:accent2>
      <a:accent3>
        <a:srgbClr val="007680"/>
      </a:accent3>
      <a:accent4>
        <a:srgbClr val="00A6A0"/>
      </a:accent4>
      <a:accent5>
        <a:srgbClr val="00649D"/>
      </a:accent5>
      <a:accent6>
        <a:srgbClr val="AB1A8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t_background_2017">
  <a:themeElements>
    <a:clrScheme name="Custom 14">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432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3.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4.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30182</TotalTime>
  <Words>2256</Words>
  <Application>Microsoft Office PowerPoint</Application>
  <PresentationFormat>On-screen Show (16:9)</PresentationFormat>
  <Paragraphs>282</Paragraphs>
  <Slides>25</Slides>
  <Notes>4</Notes>
  <HiddenSlides>4</HiddenSlides>
  <MMClips>0</MMClips>
  <ScaleCrop>false</ScaleCrop>
  <HeadingPairs>
    <vt:vector size="6" baseType="variant">
      <vt:variant>
        <vt:lpstr>Fonts Used</vt:lpstr>
      </vt:variant>
      <vt:variant>
        <vt:i4>18</vt:i4>
      </vt:variant>
      <vt:variant>
        <vt:lpstr>Theme</vt:lpstr>
      </vt:variant>
      <vt:variant>
        <vt:i4>4</vt:i4>
      </vt:variant>
      <vt:variant>
        <vt:lpstr>Slide Titles</vt:lpstr>
      </vt:variant>
      <vt:variant>
        <vt:i4>25</vt:i4>
      </vt:variant>
    </vt:vector>
  </HeadingPairs>
  <TitlesOfParts>
    <vt:vector size="47" baseType="lpstr">
      <vt:lpstr>ＭＳ Ｐゴシック</vt:lpstr>
      <vt:lpstr>ＭＳ Ｐゴシック</vt:lpstr>
      <vt:lpstr>Arial</vt:lpstr>
      <vt:lpstr>Avenir</vt:lpstr>
      <vt:lpstr>Calibri</vt:lpstr>
      <vt:lpstr>Helvetica</vt:lpstr>
      <vt:lpstr>Helvetica Light</vt:lpstr>
      <vt:lpstr>Helvetica Neue</vt:lpstr>
      <vt:lpstr>Helvetica Neue Condensed</vt:lpstr>
      <vt:lpstr>HelvNeue Light for IBM</vt:lpstr>
      <vt:lpstr>HelvNeue Medium for IBM</vt:lpstr>
      <vt:lpstr>IBM Plex Sans</vt:lpstr>
      <vt:lpstr>IBM Plex Sans SemiBold</vt:lpstr>
      <vt:lpstr>Lucida Console</vt:lpstr>
      <vt:lpstr>Lucida Grande</vt:lpstr>
      <vt:lpstr>Mangal</vt:lpstr>
      <vt:lpstr>Symbol</vt:lpstr>
      <vt:lpstr>Wingdings</vt:lpstr>
      <vt:lpstr>Default Theme</vt:lpstr>
      <vt:lpstr>wht_background_2017</vt:lpstr>
      <vt:lpstr>1_wht_background_2017</vt:lpstr>
      <vt:lpstr>IBM Cloud 2017</vt:lpstr>
      <vt:lpstr>Section 1  IBM Analytics and Data Science Introduction to Watson Studio   </vt:lpstr>
      <vt:lpstr>Workshop Agenda – Section 1</vt:lpstr>
      <vt:lpstr>Data handling landscape: Areas of concern</vt:lpstr>
      <vt:lpstr>Flavors of Data Science: turning Data into Information, Insights and Actions</vt:lpstr>
      <vt:lpstr>IBM Data Science: Workflow</vt:lpstr>
      <vt:lpstr>IBM Data Science Cloud Platform and AI</vt:lpstr>
      <vt:lpstr>Punch lines</vt:lpstr>
      <vt:lpstr>Real-life example</vt:lpstr>
      <vt:lpstr>PowerPoint Presentation</vt:lpstr>
      <vt:lpstr>Watson Studio: The Tools of the Trade</vt:lpstr>
      <vt:lpstr>A Data Science Application Life Cycle</vt:lpstr>
      <vt:lpstr>What is Watson Studio?</vt:lpstr>
      <vt:lpstr>Watson Studio end-to-end flow</vt:lpstr>
      <vt:lpstr>Watson Studio Environment – Components</vt:lpstr>
      <vt:lpstr>Components of Watson Studio</vt:lpstr>
      <vt:lpstr>IBM Watson Studio – Deployment Models</vt:lpstr>
      <vt:lpstr>PowerPoint Presentation</vt:lpstr>
      <vt:lpstr>IBM Data Science platform - Leadership</vt:lpstr>
      <vt:lpstr>Notebooks in Watson Studio</vt:lpstr>
      <vt:lpstr>Notebooks programming elements</vt:lpstr>
      <vt:lpstr>Lab enhancements to-do</vt:lpstr>
      <vt:lpstr>Time for Lab 1</vt:lpstr>
      <vt:lpstr>Thank You    philippe.gregoire@fr.ibm.com</vt:lpstr>
      <vt:lpstr>Notices and Disclaimers</vt:lpstr>
      <vt:lpstr>Notices and Disclaimers Con’t. </vt:lpstr>
    </vt:vector>
  </TitlesOfParts>
  <Company>Creative Concepts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McDonald</dc:creator>
  <cp:lastModifiedBy>Philippe Gregoire</cp:lastModifiedBy>
  <cp:revision>1194</cp:revision>
  <dcterms:created xsi:type="dcterms:W3CDTF">2016-05-12T21:45:31Z</dcterms:created>
  <dcterms:modified xsi:type="dcterms:W3CDTF">2018-10-01T20:58:29Z</dcterms:modified>
</cp:coreProperties>
</file>