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57" r:id="rId2"/>
    <p:sldMasterId id="2147483702" r:id="rId3"/>
  </p:sldMasterIdLst>
  <p:notesMasterIdLst>
    <p:notesMasterId r:id="rId16"/>
  </p:notesMasterIdLst>
  <p:sldIdLst>
    <p:sldId id="422" r:id="rId4"/>
    <p:sldId id="405" r:id="rId5"/>
    <p:sldId id="363" r:id="rId6"/>
    <p:sldId id="418" r:id="rId7"/>
    <p:sldId id="431" r:id="rId8"/>
    <p:sldId id="432" r:id="rId9"/>
    <p:sldId id="433" r:id="rId10"/>
    <p:sldId id="437" r:id="rId11"/>
    <p:sldId id="430" r:id="rId12"/>
    <p:sldId id="262"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55"/>
    <a:srgbClr val="FFFAE3"/>
    <a:srgbClr val="95E7FF"/>
    <a:srgbClr val="AEC7E4"/>
    <a:srgbClr val="B8D2F1"/>
    <a:srgbClr val="B3B3B3"/>
    <a:srgbClr val="B2B2B2"/>
    <a:srgbClr val="A7DFF8"/>
    <a:srgbClr val="82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4" autoAdjust="0"/>
    <p:restoredTop sz="94660"/>
  </p:normalViewPr>
  <p:slideViewPr>
    <p:cSldViewPr snapToGrid="0">
      <p:cViewPr varScale="1">
        <p:scale>
          <a:sx n="85" d="100"/>
          <a:sy n="85" d="100"/>
        </p:scale>
        <p:origin x="307" y="62"/>
      </p:cViewPr>
      <p:guideLst>
        <p:guide orient="horz" pos="1620"/>
        <p:guide pos="288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varScale="1">
        <p:scale>
          <a:sx n="67" d="100"/>
          <a:sy n="67" d="100"/>
        </p:scale>
        <p:origin x="230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7D468-E539-EB41-893A-5EAB3E5A6CFE}" type="datetimeFigureOut">
              <a:rPr lang="en-US" smtClean="0"/>
              <a:pPr/>
              <a:t>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0F24E-8FAE-4741-821C-A84A8EECB683}" type="slidenum">
              <a:rPr lang="en-US" smtClean="0"/>
              <a:pPr/>
              <a:t>‹#›</a:t>
            </a:fld>
            <a:endParaRPr lang="en-US"/>
          </a:p>
        </p:txBody>
      </p:sp>
    </p:spTree>
    <p:extLst>
      <p:ext uri="{BB962C8B-B14F-4D97-AF65-F5344CB8AC3E}">
        <p14:creationId xmlns:p14="http://schemas.microsoft.com/office/powerpoint/2010/main" val="1046455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D7D4B59E-2743-41BC-AD2D-9FFD72314B0A}" type="slidenum">
              <a:rPr lang="en-US" altLang="en-US" sz="1200">
                <a:solidFill>
                  <a:schemeClr val="tx1"/>
                </a:solidFill>
                <a:latin typeface="Calibri" panose="020F0502020204030204" pitchFamily="34" charset="0"/>
              </a:rPr>
              <a:pPr eaLnBrk="1" hangingPunct="1"/>
              <a:t>11</a:t>
            </a:fld>
            <a:endParaRPr lang="en-US" altLang="en-US" sz="1200">
              <a:solidFill>
                <a:schemeClr val="tx1"/>
              </a:solidFill>
              <a:latin typeface="Calibri" panose="020F0502020204030204" pitchFamily="34" charset="0"/>
            </a:endParaRPr>
          </a:p>
        </p:txBody>
      </p:sp>
    </p:spTree>
    <p:extLst>
      <p:ext uri="{BB962C8B-B14F-4D97-AF65-F5344CB8AC3E}">
        <p14:creationId xmlns:p14="http://schemas.microsoft.com/office/powerpoint/2010/main" val="611691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sp>
        <p:nvSpPr>
          <p:cNvPr id="2" name="Title 1"/>
          <p:cNvSpPr>
            <a:spLocks noGrp="1"/>
          </p:cNvSpPr>
          <p:nvPr>
            <p:ph type="ctrTitle"/>
          </p:nvPr>
        </p:nvSpPr>
        <p:spPr>
          <a:xfrm>
            <a:off x="375142" y="623676"/>
            <a:ext cx="5974858" cy="1345289"/>
          </a:xfrm>
        </p:spPr>
        <p:txBody>
          <a:bodyPr anchor="b" anchorCtr="0">
            <a:noAutofit/>
          </a:bodyPr>
          <a:lstStyle>
            <a:lvl1pPr>
              <a:lnSpc>
                <a:spcPct val="90000"/>
              </a:lnSpc>
              <a:defRPr sz="3200">
                <a:solidFill>
                  <a:schemeClr val="accent5"/>
                </a:solidFill>
              </a:defRPr>
            </a:lvl1pPr>
          </a:lstStyle>
          <a:p>
            <a:r>
              <a:rPr lang="en-US" dirty="0"/>
              <a:t>Click to edit Master title style</a:t>
            </a:r>
          </a:p>
        </p:txBody>
      </p:sp>
      <p:sp>
        <p:nvSpPr>
          <p:cNvPr id="3" name="Subtitle 2"/>
          <p:cNvSpPr>
            <a:spLocks noGrp="1"/>
          </p:cNvSpPr>
          <p:nvPr>
            <p:ph type="subTitle" idx="1"/>
          </p:nvPr>
        </p:nvSpPr>
        <p:spPr>
          <a:xfrm>
            <a:off x="375137" y="2092444"/>
            <a:ext cx="4400063" cy="557330"/>
          </a:xfrm>
        </p:spPr>
        <p:txBody>
          <a:bodyPr>
            <a:noAutofit/>
          </a:bodyPr>
          <a:lstStyle>
            <a:lvl1pPr marL="0" indent="0" algn="l">
              <a:lnSpc>
                <a:spcPct val="90000"/>
              </a:lnSpc>
              <a:buNone/>
              <a:defRPr sz="1600" i="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pic>
        <p:nvPicPr>
          <p:cNvPr id="15" name="Picture 14"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9" name="TextBox 8">
            <a:extLst>
              <a:ext uri="{FF2B5EF4-FFF2-40B4-BE49-F238E27FC236}">
                <a16:creationId xmlns:a16="http://schemas.microsoft.com/office/drawing/2014/main" id="{090FD187-B393-46A7-863B-98CB9BA06BF4}"/>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0" name="Graphic 9">
            <a:extLst>
              <a:ext uri="{FF2B5EF4-FFF2-40B4-BE49-F238E27FC236}">
                <a16:creationId xmlns:a16="http://schemas.microsoft.com/office/drawing/2014/main" id="{3585C071-3823-4372-AA5E-9512324A3BB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1" name="Rectangle 10">
            <a:extLst>
              <a:ext uri="{FF2B5EF4-FFF2-40B4-BE49-F238E27FC236}">
                <a16:creationId xmlns:a16="http://schemas.microsoft.com/office/drawing/2014/main" id="{7D7F9AF6-6D58-4BCD-985D-55E21CE3DD79}"/>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defRPr/>
            </a:lvl1pPr>
            <a:lvl2pPr marL="403225" indent="-174625">
              <a:defRPr/>
            </a:lvl2pPr>
            <a:lvl3pPr marL="403225" indent="168275">
              <a:tabLst>
                <a:tab pos="631825" algn="l"/>
              </a:tabLst>
              <a:defRPr/>
            </a:lvl3pPr>
            <a:lvl4pPr marL="746125" indent="-174625">
              <a:buFont typeface="Arial"/>
              <a:buChar cha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Box 7">
            <a:extLst>
              <a:ext uri="{FF2B5EF4-FFF2-40B4-BE49-F238E27FC236}">
                <a16:creationId xmlns:a16="http://schemas.microsoft.com/office/drawing/2014/main" id="{BA0DC492-0EF9-44AE-8AA0-8B10AE80F189}"/>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8781E5BD-3BD7-4479-9C6A-E2F316B018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Tree>
    <p:extLst>
      <p:ext uri="{BB962C8B-B14F-4D97-AF65-F5344CB8AC3E}">
        <p14:creationId xmlns:p14="http://schemas.microsoft.com/office/powerpoint/2010/main" val="423689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603855" y="4845802"/>
            <a:ext cx="482561" cy="218191"/>
          </a:xfrm>
          <a:prstGeom prst="rect">
            <a:avLst/>
          </a:prstGeom>
        </p:spPr>
        <p:txBody>
          <a:bodyPr/>
          <a:lstStyle/>
          <a:p>
            <a:fld id="{9B6B7A19-9BD6-654B-9E7A-5FCB6FF99B9F}" type="slidenum">
              <a:rPr lang="en-US" smtClean="0"/>
              <a:pPr/>
              <a:t>‹#›</a:t>
            </a:fld>
            <a:endParaRPr lang="en-US" dirty="0"/>
          </a:p>
        </p:txBody>
      </p:sp>
      <p:pic>
        <p:nvPicPr>
          <p:cNvPr id="12" name="Picture 11"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14" name="Picture 13"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2" name="Title 1"/>
          <p:cNvSpPr>
            <a:spLocks noGrp="1"/>
          </p:cNvSpPr>
          <p:nvPr>
            <p:ph type="title"/>
          </p:nvPr>
        </p:nvSpPr>
        <p:spPr>
          <a:xfrm>
            <a:off x="335451" y="1106302"/>
            <a:ext cx="4458799" cy="1610243"/>
          </a:xfrm>
        </p:spPr>
        <p:txBody>
          <a:bodyPr lIns="0">
            <a:noAutofit/>
          </a:bodyPr>
          <a:lstStyle>
            <a:lvl1pPr>
              <a:defRPr sz="3200">
                <a:solidFill>
                  <a:srgbClr val="00649D"/>
                </a:solidFill>
              </a:defRPr>
            </a:lvl1pPr>
          </a:lstStyle>
          <a:p>
            <a:r>
              <a:rPr lang="en-US" dirty="0"/>
              <a:t>Click to edit Master title style</a:t>
            </a:r>
          </a:p>
        </p:txBody>
      </p:sp>
      <p:sp>
        <p:nvSpPr>
          <p:cNvPr id="11" name="TextBox 10">
            <a:extLst>
              <a:ext uri="{FF2B5EF4-FFF2-40B4-BE49-F238E27FC236}">
                <a16:creationId xmlns:a16="http://schemas.microsoft.com/office/drawing/2014/main" id="{D70F64C2-D8E7-4F48-A5BE-90C9570C2EDA}"/>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910A3C9-C8E7-4AE7-A8D8-AFD57BABC07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5" name="Rectangle 14">
            <a:extLst>
              <a:ext uri="{FF2B5EF4-FFF2-40B4-BE49-F238E27FC236}">
                <a16:creationId xmlns:a16="http://schemas.microsoft.com/office/drawing/2014/main" id="{F866982D-20FA-4362-9E28-4C859CD0704F}"/>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110805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4" name="Picture 13"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22" name="Picture 21"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23" name="Picture 22"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12" name="Title 1"/>
          <p:cNvSpPr>
            <a:spLocks noGrp="1"/>
          </p:cNvSpPr>
          <p:nvPr>
            <p:ph type="ctrTitle"/>
          </p:nvPr>
        </p:nvSpPr>
        <p:spPr>
          <a:xfrm>
            <a:off x="321855" y="909835"/>
            <a:ext cx="6321061" cy="1134422"/>
          </a:xfrm>
        </p:spPr>
        <p:txBody>
          <a:bodyPr lIns="0" anchor="b" anchorCtr="0">
            <a:noAutofit/>
          </a:bodyPr>
          <a:lstStyle>
            <a:lvl1pPr>
              <a:lnSpc>
                <a:spcPct val="90000"/>
              </a:lnSpc>
              <a:defRPr sz="5400">
                <a:solidFill>
                  <a:schemeClr val="accent5"/>
                </a:solidFill>
              </a:defRPr>
            </a:lvl1pPr>
          </a:lstStyle>
          <a:p>
            <a:r>
              <a:rPr lang="en-US" dirty="0"/>
              <a:t>Click to edit Master title style</a:t>
            </a:r>
          </a:p>
        </p:txBody>
      </p:sp>
      <p:sp>
        <p:nvSpPr>
          <p:cNvPr id="28" name="Rectangle 27"/>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27497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416070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42855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2210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Magenta hexes.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3584096" y="4746680"/>
            <a:ext cx="421228" cy="322368"/>
          </a:xfrm>
          <a:prstGeom prst="rect">
            <a:avLst/>
          </a:prstGeom>
        </p:spPr>
      </p:pic>
      <p:pic>
        <p:nvPicPr>
          <p:cNvPr id="14" name="Picture 13" descr="Edge2016-Theme-Gray-300.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261105" y="4854057"/>
            <a:ext cx="1254521" cy="131622"/>
          </a:xfrm>
          <a:prstGeom prst="rect">
            <a:avLst/>
          </a:prstGeom>
        </p:spPr>
      </p:pic>
      <p:sp>
        <p:nvSpPr>
          <p:cNvPr id="3" name="Text Placeholder 2"/>
          <p:cNvSpPr>
            <a:spLocks noGrp="1"/>
          </p:cNvSpPr>
          <p:nvPr userDrawn="1">
            <p:ph type="body" idx="1"/>
          </p:nvPr>
        </p:nvSpPr>
        <p:spPr>
          <a:xfrm>
            <a:off x="335450" y="782035"/>
            <a:ext cx="8722614" cy="3896525"/>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p:cNvSpPr>
            <a:spLocks noGrp="1"/>
          </p:cNvSpPr>
          <p:nvPr userDrawn="1">
            <p:ph type="title"/>
          </p:nvPr>
        </p:nvSpPr>
        <p:spPr>
          <a:xfrm>
            <a:off x="335450" y="58800"/>
            <a:ext cx="7050740" cy="676196"/>
          </a:xfrm>
          <a:prstGeom prst="rect">
            <a:avLst/>
          </a:prstGeom>
        </p:spPr>
        <p:txBody>
          <a:bodyPr vert="horz" lIns="0" tIns="45720" rIns="91440" bIns="45720" rtlCol="0" anchor="ctr" anchorCtr="0">
            <a:noAutofit/>
          </a:bodyPr>
          <a:lstStyle/>
          <a:p>
            <a:r>
              <a:rPr lang="en-US" dirty="0"/>
              <a:t>Click to edit Master title style</a:t>
            </a:r>
          </a:p>
        </p:txBody>
      </p:sp>
      <p:sp>
        <p:nvSpPr>
          <p:cNvPr id="11" name="TextBox 10">
            <a:extLst>
              <a:ext uri="{FF2B5EF4-FFF2-40B4-BE49-F238E27FC236}">
                <a16:creationId xmlns:a16="http://schemas.microsoft.com/office/drawing/2014/main" id="{632AA37F-0A9D-4A45-B24F-9E8C0648FBAA}"/>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BD56DA6-0321-48F0-B87B-D42A6582AF4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00987" y="4785438"/>
            <a:ext cx="703695" cy="298616"/>
          </a:xfrm>
          <a:prstGeom prst="rect">
            <a:avLst/>
          </a:prstGeom>
        </p:spPr>
      </p:pic>
      <p:sp>
        <p:nvSpPr>
          <p:cNvPr id="4" name="Rectangle 3">
            <a:extLst>
              <a:ext uri="{FF2B5EF4-FFF2-40B4-BE49-F238E27FC236}">
                <a16:creationId xmlns:a16="http://schemas.microsoft.com/office/drawing/2014/main" id="{19B17716-29EF-4B6A-B291-D2B813AF595F}"/>
              </a:ext>
            </a:extLst>
          </p:cNvPr>
          <p:cNvSpPr/>
          <p:nvPr userDrawn="1"/>
        </p:nvSpPr>
        <p:spPr>
          <a:xfrm>
            <a:off x="7361612" y="120028"/>
            <a:ext cx="1696452" cy="5493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0" name="Picture 9" descr="ibm_gry.png">
            <a:extLst>
              <a:ext uri="{FF2B5EF4-FFF2-40B4-BE49-F238E27FC236}">
                <a16:creationId xmlns:a16="http://schemas.microsoft.com/office/drawing/2014/main" id="{A8C35E97-BF59-4891-BA72-034339898926}"/>
              </a:ext>
            </a:extLst>
          </p:cNvPr>
          <p:cNvPicPr>
            <a:picLocks noChangeAspect="1"/>
          </p:cNvPicPr>
          <p:nvPr userDrawn="1"/>
        </p:nvPicPr>
        <p:blipFill>
          <a:blip r:embed="rId11">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8" name="Picture 7">
            <a:extLst>
              <a:ext uri="{FF2B5EF4-FFF2-40B4-BE49-F238E27FC236}">
                <a16:creationId xmlns:a16="http://schemas.microsoft.com/office/drawing/2014/main" id="{5135A465-5285-47FB-A31E-1754BA4A8FC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
        <p:nvSpPr>
          <p:cNvPr id="15" name="Rectangle 14">
            <a:extLst>
              <a:ext uri="{FF2B5EF4-FFF2-40B4-BE49-F238E27FC236}">
                <a16:creationId xmlns:a16="http://schemas.microsoft.com/office/drawing/2014/main" id="{10DDBBBB-B16E-428A-8664-545F6E6331ED}"/>
              </a:ext>
            </a:extLst>
          </p:cNvPr>
          <p:cNvSpPr/>
          <p:nvPr userDrawn="1"/>
        </p:nvSpPr>
        <p:spPr>
          <a:xfrm>
            <a:off x="7724547" y="640584"/>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Lst>
  <p:hf hdr="0" ftr="0" dt="0"/>
  <p:txStyles>
    <p:title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p:titleStyle>
    <p:body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7133012" cy="34191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a:extLst>
              <a:ext uri="{FF2B5EF4-FFF2-40B4-BE49-F238E27FC236}">
                <a16:creationId xmlns:a16="http://schemas.microsoft.com/office/drawing/2014/main" id="{105FA586-D70C-4E0D-80AD-D0535DDB1B1B}"/>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D4CE9D38-4DE4-4174-84B9-E5DB70051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17" name="Rectangle 16">
            <a:extLst>
              <a:ext uri="{FF2B5EF4-FFF2-40B4-BE49-F238E27FC236}">
                <a16:creationId xmlns:a16="http://schemas.microsoft.com/office/drawing/2014/main" id="{69524247-FF12-4156-9DDC-9F8BEAEB66E4}"/>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8" name="Picture 17" descr="ibm_gry.png">
            <a:extLst>
              <a:ext uri="{FF2B5EF4-FFF2-40B4-BE49-F238E27FC236}">
                <a16:creationId xmlns:a16="http://schemas.microsoft.com/office/drawing/2014/main" id="{1A463E50-03DC-43C8-98BF-3D363C75E9AE}"/>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9" name="Picture 18">
            <a:extLst>
              <a:ext uri="{FF2B5EF4-FFF2-40B4-BE49-F238E27FC236}">
                <a16:creationId xmlns:a16="http://schemas.microsoft.com/office/drawing/2014/main" id="{8581059A-EA1F-4D5D-AE4E-BB18C750E24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49591670"/>
      </p:ext>
    </p:extLst>
  </p:cSld>
  <p:clrMap bg1="lt1" tx1="dk1" bg2="lt2" tx2="dk2" accent1="accent1" accent2="accent2" accent3="accent3" accent4="accent4" accent5="accent5" accent6="accent6" hlink="hlink" folHlink="folHlink"/>
  <p:sldLayoutIdLst>
    <p:sldLayoutId id="2147483683" r:id="rId1"/>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5296"/>
            <a:ext cx="7133012" cy="468197"/>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Box 5">
            <a:extLst>
              <a:ext uri="{FF2B5EF4-FFF2-40B4-BE49-F238E27FC236}">
                <a16:creationId xmlns:a16="http://schemas.microsoft.com/office/drawing/2014/main" id="{5E0B8C4E-2060-465F-9AC0-CE8888363BB1}"/>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676C8B81-CBEE-4DA5-9101-B8A7DD45A0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987" y="4785438"/>
            <a:ext cx="703695" cy="298616"/>
          </a:xfrm>
          <a:prstGeom prst="rect">
            <a:avLst/>
          </a:prstGeom>
        </p:spPr>
      </p:pic>
      <p:sp>
        <p:nvSpPr>
          <p:cNvPr id="14" name="Rectangle 13">
            <a:extLst>
              <a:ext uri="{FF2B5EF4-FFF2-40B4-BE49-F238E27FC236}">
                <a16:creationId xmlns:a16="http://schemas.microsoft.com/office/drawing/2014/main" id="{811428AC-BCEF-4360-AF6E-FB7D368E6D99}"/>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5" name="Picture 14" descr="ibm_gry.png">
            <a:extLst>
              <a:ext uri="{FF2B5EF4-FFF2-40B4-BE49-F238E27FC236}">
                <a16:creationId xmlns:a16="http://schemas.microsoft.com/office/drawing/2014/main" id="{0405F870-2931-4538-9AD3-C1278FDF826C}"/>
              </a:ext>
            </a:extLst>
          </p:cNvPr>
          <p:cNvPicPr>
            <a:picLocks noChangeAspect="1"/>
          </p:cNvPicPr>
          <p:nvPr userDrawn="1"/>
        </p:nvPicPr>
        <p:blipFill>
          <a:blip r:embed="rId6">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6" name="Picture 15">
            <a:extLst>
              <a:ext uri="{FF2B5EF4-FFF2-40B4-BE49-F238E27FC236}">
                <a16:creationId xmlns:a16="http://schemas.microsoft.com/office/drawing/2014/main" id="{D260022C-A2C6-4592-891A-91D6CFFFAF4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3205902937"/>
      </p:ext>
    </p:extLst>
  </p:cSld>
  <p:clrMap bg1="lt1" tx1="dk1" bg2="lt2" tx2="dk2" accent1="accent1" accent2="accent2" accent3="accent3" accent4="accent4" accent5="accent5" accent6="accent6" hlink="hlink" folHlink="folHlink"/>
  <p:sldLayoutIdLst>
    <p:sldLayoutId id="2147483705" r:id="rId1"/>
    <p:sldLayoutId id="2147483723" r:id="rId2"/>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tplotlib.org/gallery/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bm-watson-data-lab/pixiedu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runel-Visualization/Brunel/wiki#samples" TargetMode="External"/><Relationship Id="rId2" Type="http://schemas.openxmlformats.org/officeDocument/2006/relationships/hyperlink" Target="https://github.com/Brunel-Visualization/Brun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ibm-watson-data-lab/pixiedu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bm.box.com/v/WatsonStudi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51711-12B8-4F35-94D5-E024979956B8}"/>
              </a:ext>
            </a:extLst>
          </p:cNvPr>
          <p:cNvSpPr>
            <a:spLocks noGrp="1"/>
          </p:cNvSpPr>
          <p:nvPr>
            <p:ph type="title"/>
          </p:nvPr>
        </p:nvSpPr>
        <p:spPr>
          <a:xfrm>
            <a:off x="335450" y="1106302"/>
            <a:ext cx="5685641" cy="2156091"/>
          </a:xfrm>
        </p:spPr>
        <p:txBody>
          <a:bodyPr/>
          <a:lstStyle/>
          <a:p>
            <a:r>
              <a:rPr lang="en-US" dirty="0"/>
              <a:t>Section 2</a:t>
            </a:r>
            <a:br>
              <a:rPr lang="en-US" dirty="0"/>
            </a:br>
            <a:br>
              <a:rPr lang="en-US" dirty="0"/>
            </a:br>
            <a:r>
              <a:rPr lang="en-US" dirty="0"/>
              <a:t>Data Visualization with</a:t>
            </a:r>
            <a:br>
              <a:rPr lang="en-US" dirty="0"/>
            </a:br>
            <a:r>
              <a:rPr lang="en-US" dirty="0"/>
              <a:t>Watson Studio</a:t>
            </a:r>
            <a:br>
              <a:rPr lang="en-US" dirty="0"/>
            </a:br>
            <a:br>
              <a:rPr lang="en-US" dirty="0"/>
            </a:br>
            <a:r>
              <a:rPr lang="en-US" dirty="0"/>
              <a:t>[Descriptive Analytics]</a:t>
            </a:r>
            <a:endParaRPr lang="en-GB" dirty="0"/>
          </a:p>
        </p:txBody>
      </p:sp>
    </p:spTree>
    <p:extLst>
      <p:ext uri="{BB962C8B-B14F-4D97-AF65-F5344CB8AC3E}">
        <p14:creationId xmlns:p14="http://schemas.microsoft.com/office/powerpoint/2010/main" val="375962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50" y="1106302"/>
            <a:ext cx="5918115" cy="1908118"/>
          </a:xfrm>
        </p:spPr>
        <p:txBody>
          <a:bodyPr/>
          <a:lstStyle/>
          <a:p>
            <a:r>
              <a:rPr lang="en-US" sz="4000" dirty="0"/>
              <a:t>Thank You</a:t>
            </a:r>
            <a:br>
              <a:rPr lang="en-US" sz="4000" dirty="0"/>
            </a:br>
            <a:br>
              <a:rPr lang="en-US" sz="4000" dirty="0"/>
            </a:br>
            <a:br>
              <a:rPr lang="en-US" sz="2000" dirty="0"/>
            </a:br>
            <a:br>
              <a:rPr lang="en-US" sz="2000" dirty="0"/>
            </a:br>
            <a:r>
              <a:rPr lang="en-US" sz="2000" dirty="0"/>
              <a:t>philippe.gregoire@fr.ibm.com</a:t>
            </a:r>
            <a:endParaRPr lang="en-US" sz="4000" dirty="0"/>
          </a:p>
        </p:txBody>
      </p:sp>
    </p:spTree>
    <p:extLst>
      <p:ext uri="{BB962C8B-B14F-4D97-AF65-F5344CB8AC3E}">
        <p14:creationId xmlns:p14="http://schemas.microsoft.com/office/powerpoint/2010/main" val="345343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Notices and Disclaimers</a:t>
            </a:r>
          </a:p>
        </p:txBody>
      </p:sp>
      <p:sp>
        <p:nvSpPr>
          <p:cNvPr id="23556" name="Rectangle 4"/>
          <p:cNvSpPr>
            <a:spLocks noChangeArrowheads="1"/>
          </p:cNvSpPr>
          <p:nvPr/>
        </p:nvSpPr>
        <p:spPr bwMode="auto">
          <a:xfrm>
            <a:off x="206375" y="923925"/>
            <a:ext cx="8937625" cy="37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Copyright © 2016 by International Business Machines Corporation (IBM).  No part of this document may be reproduced or transmitted in any form without written permission from IBM. </a:t>
            </a:r>
          </a:p>
          <a:p>
            <a:pPr eaLnBrk="1" hangingPunct="1">
              <a:lnSpc>
                <a:spcPct val="90000"/>
              </a:lnSpc>
              <a:spcAft>
                <a:spcPts val="1000"/>
              </a:spcAft>
            </a:pPr>
            <a:r>
              <a:rPr lang="en-US" altLang="en-US" sz="900" b="1" dirty="0">
                <a:solidFill>
                  <a:schemeClr val="tx1"/>
                </a:solidFill>
                <a:latin typeface="Arial" panose="020B0604020202020204" pitchFamily="34" charset="0"/>
              </a:rPr>
              <a:t>U.S. Government Users Restricted Rights - Use, duplication or disclosure restricted by GSA ADP Schedule Contract with IBM.</a:t>
            </a:r>
          </a:p>
          <a:p>
            <a:pPr eaLnBrk="1" hangingPunct="1">
              <a:lnSpc>
                <a:spcPct val="90000"/>
              </a:lnSpc>
              <a:spcAft>
                <a:spcPts val="1000"/>
              </a:spcAft>
            </a:pPr>
            <a:r>
              <a:rPr lang="en-US" altLang="en-US" sz="900" dirty="0">
                <a:solidFill>
                  <a:schemeClr val="tx1"/>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eaLnBrk="1" hangingPunct="1">
              <a:lnSpc>
                <a:spcPct val="90000"/>
              </a:lnSpc>
              <a:spcAft>
                <a:spcPts val="1000"/>
              </a:spcAft>
            </a:pPr>
            <a:r>
              <a:rPr lang="en-US" altLang="en-US" sz="900" dirty="0">
                <a:solidFill>
                  <a:schemeClr val="tx1"/>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eaLnBrk="1" hangingPunct="1">
              <a:lnSpc>
                <a:spcPct val="90000"/>
              </a:lnSpc>
              <a:spcAft>
                <a:spcPts val="1000"/>
              </a:spcAft>
            </a:pPr>
            <a:r>
              <a:rPr lang="en-US" altLang="en-US" sz="900" b="1" dirty="0">
                <a:solidFill>
                  <a:schemeClr val="tx1"/>
                </a:solidFill>
                <a:latin typeface="Arial" panose="020B0604020202020204" pitchFamily="34" charset="0"/>
              </a:rPr>
              <a:t>Any statements regarding IBM's future direction, intent or product plans are subject to change or withdrawal without notice.</a:t>
            </a:r>
          </a:p>
          <a:p>
            <a:pPr eaLnBrk="1" hangingPunct="1">
              <a:lnSpc>
                <a:spcPct val="90000"/>
              </a:lnSpc>
              <a:spcAft>
                <a:spcPts val="1000"/>
              </a:spcAft>
            </a:pPr>
            <a:r>
              <a:rPr lang="en-US" altLang="en-US" sz="900" dirty="0">
                <a:solidFill>
                  <a:schemeClr val="tx1"/>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eaLnBrk="1" hangingPunct="1">
              <a:lnSpc>
                <a:spcPct val="90000"/>
              </a:lnSpc>
              <a:spcAft>
                <a:spcPts val="1000"/>
              </a:spcAft>
            </a:pPr>
            <a:r>
              <a:rPr lang="en-US" altLang="en-US" sz="900" dirty="0">
                <a:solidFill>
                  <a:schemeClr val="tx1"/>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eaLnBrk="1" hangingPunct="1">
              <a:lnSpc>
                <a:spcPct val="90000"/>
              </a:lnSpc>
              <a:spcAft>
                <a:spcPts val="1000"/>
              </a:spcAft>
            </a:pPr>
            <a:r>
              <a:rPr lang="en-US" altLang="en-US" sz="900" dirty="0">
                <a:solidFill>
                  <a:schemeClr val="tx1"/>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eaLnBrk="1" hangingPunct="1">
              <a:lnSpc>
                <a:spcPct val="90000"/>
              </a:lnSpc>
              <a:spcAft>
                <a:spcPts val="1000"/>
              </a:spcAft>
            </a:pPr>
            <a:r>
              <a:rPr lang="en-US" altLang="en-US" sz="900" dirty="0">
                <a:solidFill>
                  <a:schemeClr val="tx1"/>
                </a:solidFill>
                <a:latin typeface="Arial" panose="020B0604020202020204" pitchFamily="34" charset="0"/>
              </a:rPr>
              <a:t>It is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law</a:t>
            </a:r>
            <a:endParaRPr lang="en-US" altLang="en-US"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590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Notices and Disclaimers Con’t. </a:t>
            </a:r>
          </a:p>
        </p:txBody>
      </p:sp>
      <p:sp>
        <p:nvSpPr>
          <p:cNvPr id="24580" name="Rectangle 4"/>
          <p:cNvSpPr>
            <a:spLocks noChangeArrowheads="1"/>
          </p:cNvSpPr>
          <p:nvPr/>
        </p:nvSpPr>
        <p:spPr bwMode="auto">
          <a:xfrm>
            <a:off x="107950" y="914400"/>
            <a:ext cx="90360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900">
                <a:solidFill>
                  <a:schemeClr val="tx1"/>
                </a:solidFill>
                <a:latin typeface="Arial" panose="020B0604020202020204" pitchFamily="34" charset="0"/>
                <a:ea typeface="ＭＳ Ｐゴシック" panose="020B0600070205080204" pitchFamily="34" charset="-128"/>
              </a:rPr>
              <a:t>’</a:t>
            </a:r>
            <a:r>
              <a:rPr lang="en-US" altLang="ja-JP" sz="90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eaLnBrk="1" hangingPunct="1">
              <a:lnSpc>
                <a:spcPct val="90000"/>
              </a:lnSpc>
              <a:spcAft>
                <a:spcPts val="1000"/>
              </a:spcAft>
            </a:pPr>
            <a:r>
              <a:rPr lang="en-US" altLang="en-US" sz="900">
                <a:solidFill>
                  <a:schemeClr val="tx1"/>
                </a:solidFill>
                <a:latin typeface="Arial" panose="020B0604020202020204" pitchFamily="34" charset="0"/>
              </a:rPr>
              <a:t>The provision of the information contained h erein is not intended to, and does not, grant any right or license under any IBM patents, copyrights, trademarks or other intellectual property right. </a:t>
            </a:r>
          </a:p>
          <a:p>
            <a:pPr eaLnBrk="1" hangingPunct="1">
              <a:lnSpc>
                <a:spcPct val="90000"/>
              </a:lnSpc>
            </a:pPr>
            <a:r>
              <a:rPr lang="en-US" altLang="en-US" sz="900">
                <a:solidFill>
                  <a:schemeClr val="tx1"/>
                </a:solidFill>
                <a:latin typeface="Arial" panose="020B0604020202020204" pitchFamily="34" charset="0"/>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900">
                <a:solidFill>
                  <a:schemeClr val="tx1"/>
                </a:solidFill>
                <a:latin typeface="Arial" panose="020B0604020202020204" pitchFamily="34" charset="0"/>
                <a:hlinkClick r:id="rId3"/>
              </a:rPr>
              <a:t>www.ibm.com/legal/copytrade.shtml</a:t>
            </a:r>
            <a:r>
              <a:rPr lang="en-US" altLang="en-US" sz="900">
                <a:solidFill>
                  <a:schemeClr val="tx1"/>
                </a:solidFill>
                <a:latin typeface="Arial" panose="020B0604020202020204" pitchFamily="34" charset="0"/>
              </a:rPr>
              <a:t>.</a:t>
            </a:r>
          </a:p>
        </p:txBody>
      </p:sp>
    </p:spTree>
    <p:extLst>
      <p:ext uri="{BB962C8B-B14F-4D97-AF65-F5344CB8AC3E}">
        <p14:creationId xmlns:p14="http://schemas.microsoft.com/office/powerpoint/2010/main" val="85049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4F2-BDBD-4702-B136-4A8A24B56B51}"/>
              </a:ext>
            </a:extLst>
          </p:cNvPr>
          <p:cNvSpPr>
            <a:spLocks noGrp="1"/>
          </p:cNvSpPr>
          <p:nvPr>
            <p:ph type="title"/>
          </p:nvPr>
        </p:nvSpPr>
        <p:spPr/>
        <p:txBody>
          <a:bodyPr/>
          <a:lstStyle/>
          <a:p>
            <a:r>
              <a:rPr lang="en-US" dirty="0"/>
              <a:t>Workshop Agenda – Section 2</a:t>
            </a:r>
            <a:endParaRPr lang="en-GB" dirty="0"/>
          </a:p>
        </p:txBody>
      </p:sp>
      <p:sp>
        <p:nvSpPr>
          <p:cNvPr id="3" name="Content Placeholder 2">
            <a:extLst>
              <a:ext uri="{FF2B5EF4-FFF2-40B4-BE49-F238E27FC236}">
                <a16:creationId xmlns:a16="http://schemas.microsoft.com/office/drawing/2014/main" id="{BA5D4ED8-7EE8-412E-B1BA-84286740C9E6}"/>
              </a:ext>
            </a:extLst>
          </p:cNvPr>
          <p:cNvSpPr>
            <a:spLocks noGrp="1"/>
          </p:cNvSpPr>
          <p:nvPr>
            <p:ph idx="1"/>
          </p:nvPr>
        </p:nvSpPr>
        <p:spPr/>
        <p:txBody>
          <a:bodyPr/>
          <a:lstStyle/>
          <a:p>
            <a:r>
              <a:rPr lang="en-GB" b="1" dirty="0"/>
              <a:t>Data Visualization with Watson Studio</a:t>
            </a:r>
          </a:p>
          <a:p>
            <a:pPr lvl="1"/>
            <a:r>
              <a:rPr lang="en-GB" dirty="0"/>
              <a:t>Introduction to Data Visualization in notebooks. </a:t>
            </a:r>
          </a:p>
          <a:p>
            <a:pPr lvl="2"/>
            <a:r>
              <a:rPr lang="en-GB" dirty="0"/>
              <a:t>Standard notebook visualisation: </a:t>
            </a:r>
            <a:r>
              <a:rPr lang="en-GB" dirty="0" err="1"/>
              <a:t>Mathplotlib</a:t>
            </a:r>
            <a:r>
              <a:rPr lang="en-GB" dirty="0"/>
              <a:t> quick review, R &amp; Shinny</a:t>
            </a:r>
          </a:p>
          <a:p>
            <a:pPr lvl="2"/>
            <a:r>
              <a:rPr lang="en-GB" dirty="0"/>
              <a:t>IBM visualization packages: Brunel and </a:t>
            </a:r>
            <a:r>
              <a:rPr lang="en-GB" dirty="0" err="1"/>
              <a:t>PixieDust</a:t>
            </a:r>
            <a:r>
              <a:rPr lang="en-GB" dirty="0"/>
              <a:t> overview</a:t>
            </a:r>
          </a:p>
          <a:p>
            <a:pPr lvl="2"/>
            <a:r>
              <a:rPr lang="en-GB" dirty="0"/>
              <a:t>Publishing visualizations and graphs</a:t>
            </a:r>
          </a:p>
          <a:p>
            <a:pPr lvl="1"/>
            <a:r>
              <a:rPr lang="en-GB" dirty="0"/>
              <a:t>Lab 2 : Getting started with Brunel &amp; Pixie Dust</a:t>
            </a:r>
          </a:p>
          <a:p>
            <a:pPr lvl="2"/>
            <a:r>
              <a:rPr lang="en-US" dirty="0"/>
              <a:t>A</a:t>
            </a:r>
            <a:r>
              <a:rPr lang="en-GB" dirty="0"/>
              <a:t> three-part lab</a:t>
            </a:r>
          </a:p>
          <a:p>
            <a:pPr lvl="3"/>
            <a:r>
              <a:rPr lang="en-GB" dirty="0"/>
              <a:t>Charting Pandas with Brunel</a:t>
            </a:r>
          </a:p>
          <a:p>
            <a:pPr lvl="3"/>
            <a:r>
              <a:rPr lang="en-US" dirty="0"/>
              <a:t>E</a:t>
            </a:r>
            <a:r>
              <a:rPr lang="en-GB" dirty="0" err="1"/>
              <a:t>xploring</a:t>
            </a:r>
            <a:r>
              <a:rPr lang="en-GB" dirty="0"/>
              <a:t> </a:t>
            </a:r>
            <a:r>
              <a:rPr lang="en-GB" dirty="0" err="1"/>
              <a:t>DataFrames</a:t>
            </a:r>
            <a:r>
              <a:rPr lang="en-GB" dirty="0"/>
              <a:t> with </a:t>
            </a:r>
            <a:r>
              <a:rPr lang="en-GB" dirty="0" err="1"/>
              <a:t>PixieDust</a:t>
            </a:r>
            <a:endParaRPr lang="en-GB" dirty="0"/>
          </a:p>
          <a:p>
            <a:pPr lvl="3"/>
            <a:r>
              <a:rPr lang="en-GB" dirty="0"/>
              <a:t>Building dashboards with </a:t>
            </a:r>
            <a:r>
              <a:rPr lang="en-GB" dirty="0" err="1"/>
              <a:t>Cognos</a:t>
            </a:r>
            <a:r>
              <a:rPr lang="en-GB" dirty="0"/>
              <a:t> </a:t>
            </a:r>
            <a:r>
              <a:rPr lang="en-GB"/>
              <a:t>Dashboard Embedded service</a:t>
            </a:r>
            <a:endParaRPr lang="en-GB" dirty="0"/>
          </a:p>
          <a:p>
            <a:pPr lvl="3"/>
            <a:endParaRPr lang="en-GB" dirty="0"/>
          </a:p>
          <a:p>
            <a:pPr lvl="1"/>
            <a:endParaRPr lang="en-US" dirty="0"/>
          </a:p>
          <a:p>
            <a:endParaRPr lang="en-GB" dirty="0"/>
          </a:p>
        </p:txBody>
      </p:sp>
    </p:spTree>
    <p:extLst>
      <p:ext uri="{BB962C8B-B14F-4D97-AF65-F5344CB8AC3E}">
        <p14:creationId xmlns:p14="http://schemas.microsoft.com/office/powerpoint/2010/main" val="319409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93A5-0BED-469D-99D0-6387213EC6E9}"/>
              </a:ext>
            </a:extLst>
          </p:cNvPr>
          <p:cNvSpPr>
            <a:spLocks noGrp="1"/>
          </p:cNvSpPr>
          <p:nvPr>
            <p:ph type="title"/>
          </p:nvPr>
        </p:nvSpPr>
        <p:spPr/>
        <p:txBody>
          <a:bodyPr/>
          <a:lstStyle/>
          <a:p>
            <a:r>
              <a:rPr lang="en-US" dirty="0"/>
              <a:t>Descriptive Analytics introduction</a:t>
            </a:r>
            <a:endParaRPr lang="en-GB" dirty="0"/>
          </a:p>
        </p:txBody>
      </p:sp>
      <p:sp>
        <p:nvSpPr>
          <p:cNvPr id="4" name="Content Placeholder 3">
            <a:extLst>
              <a:ext uri="{FF2B5EF4-FFF2-40B4-BE49-F238E27FC236}">
                <a16:creationId xmlns:a16="http://schemas.microsoft.com/office/drawing/2014/main" id="{5D6A4091-67DB-4092-83A4-6C38DAF37323}"/>
              </a:ext>
            </a:extLst>
          </p:cNvPr>
          <p:cNvSpPr>
            <a:spLocks noGrp="1"/>
          </p:cNvSpPr>
          <p:nvPr>
            <p:ph idx="1"/>
          </p:nvPr>
        </p:nvSpPr>
        <p:spPr>
          <a:xfrm>
            <a:off x="335450" y="782035"/>
            <a:ext cx="8506046" cy="3896525"/>
          </a:xfrm>
        </p:spPr>
        <p:txBody>
          <a:bodyPr/>
          <a:lstStyle/>
          <a:p>
            <a:r>
              <a:rPr lang="en-US" dirty="0"/>
              <a:t>Descriptive Analytics is usually the first step towards understanding your data shaping and structure</a:t>
            </a:r>
          </a:p>
          <a:p>
            <a:r>
              <a:rPr lang="en-US" dirty="0"/>
              <a:t>Main way to conduct descriptive analytics is to build visualizations</a:t>
            </a:r>
          </a:p>
          <a:p>
            <a:pPr lvl="1"/>
            <a:r>
              <a:rPr lang="en-US" dirty="0"/>
              <a:t>For data exploration, performed by the data scientist as an iterative quest, using notebook visualization libraries</a:t>
            </a:r>
          </a:p>
          <a:p>
            <a:pPr lvl="1"/>
            <a:r>
              <a:rPr lang="en-US" dirty="0"/>
              <a:t>For reporting, through dashboards that are built for business stakeholders and external consumption</a:t>
            </a:r>
          </a:p>
          <a:p>
            <a:pPr lvl="1"/>
            <a:endParaRPr lang="en-US" dirty="0"/>
          </a:p>
          <a:p>
            <a:r>
              <a:rPr lang="en-US" dirty="0"/>
              <a:t>Usually, dashboarding is the final stage, as it requires a proper understanding of the data and some feature engineering to arrange the data in a suitable way</a:t>
            </a:r>
          </a:p>
          <a:p>
            <a:pPr lvl="1"/>
            <a:r>
              <a:rPr lang="en-US" dirty="0"/>
              <a:t>Aggregations to reduce volume, derived attributes, …</a:t>
            </a:r>
            <a:endParaRPr lang="en-GB" dirty="0"/>
          </a:p>
        </p:txBody>
      </p:sp>
    </p:spTree>
    <p:extLst>
      <p:ext uri="{BB962C8B-B14F-4D97-AF65-F5344CB8AC3E}">
        <p14:creationId xmlns:p14="http://schemas.microsoft.com/office/powerpoint/2010/main" val="93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F549-037D-4072-92ED-F6973A01C3A3}"/>
              </a:ext>
            </a:extLst>
          </p:cNvPr>
          <p:cNvSpPr>
            <a:spLocks noGrp="1"/>
          </p:cNvSpPr>
          <p:nvPr>
            <p:ph type="title"/>
          </p:nvPr>
        </p:nvSpPr>
        <p:spPr/>
        <p:txBody>
          <a:bodyPr/>
          <a:lstStyle/>
          <a:p>
            <a:r>
              <a:rPr lang="en-US" dirty="0"/>
              <a:t>Visualization technologies in notebooks</a:t>
            </a:r>
            <a:endParaRPr lang="en-GB" dirty="0"/>
          </a:p>
        </p:txBody>
      </p:sp>
      <p:sp>
        <p:nvSpPr>
          <p:cNvPr id="3" name="Content Placeholder 2">
            <a:extLst>
              <a:ext uri="{FF2B5EF4-FFF2-40B4-BE49-F238E27FC236}">
                <a16:creationId xmlns:a16="http://schemas.microsoft.com/office/drawing/2014/main" id="{B97CD653-B801-4768-B264-459D7FF4635E}"/>
              </a:ext>
            </a:extLst>
          </p:cNvPr>
          <p:cNvSpPr>
            <a:spLocks noGrp="1"/>
          </p:cNvSpPr>
          <p:nvPr>
            <p:ph idx="1"/>
          </p:nvPr>
        </p:nvSpPr>
        <p:spPr/>
        <p:txBody>
          <a:bodyPr/>
          <a:lstStyle/>
          <a:p>
            <a:r>
              <a:rPr lang="en-US" dirty="0"/>
              <a:t>The major library used in </a:t>
            </a:r>
            <a:r>
              <a:rPr lang="en-US" dirty="0" err="1"/>
              <a:t>Jupyter</a:t>
            </a:r>
            <a:r>
              <a:rPr lang="en-US" dirty="0"/>
              <a:t> notebooks is called </a:t>
            </a:r>
            <a:r>
              <a:rPr lang="en-US" b="1" dirty="0" err="1"/>
              <a:t>matplotlib</a:t>
            </a:r>
            <a:endParaRPr lang="en-US" b="1" dirty="0"/>
          </a:p>
          <a:p>
            <a:pPr lvl="1"/>
            <a:r>
              <a:rPr lang="en-US" dirty="0"/>
              <a:t>Provides a very extensive set of graphical visualizations</a:t>
            </a:r>
          </a:p>
          <a:p>
            <a:pPr lvl="2"/>
            <a:r>
              <a:rPr lang="en-GB" dirty="0">
                <a:hlinkClick r:id="rId2"/>
              </a:rPr>
              <a:t>https://matplotlib.org/gallery/index.html</a:t>
            </a:r>
            <a:endParaRPr lang="en-GB" dirty="0"/>
          </a:p>
          <a:p>
            <a:pPr lvl="1"/>
            <a:r>
              <a:rPr lang="en-US" dirty="0"/>
              <a:t>It is a library, which requires Python code to create visualizations</a:t>
            </a:r>
          </a:p>
          <a:p>
            <a:pPr lvl="2"/>
            <a:r>
              <a:rPr lang="en-US" dirty="0"/>
              <a:t>Very well supported by Panda </a:t>
            </a:r>
            <a:r>
              <a:rPr lang="en-US" dirty="0" err="1"/>
              <a:t>dataframes</a:t>
            </a:r>
            <a:r>
              <a:rPr lang="en-US" dirty="0"/>
              <a:t> (</a:t>
            </a:r>
            <a:r>
              <a:rPr lang="en-US" dirty="0" err="1"/>
              <a:t>panda.plot</a:t>
            </a:r>
            <a:r>
              <a:rPr lang="en-US" dirty="0"/>
              <a:t>())</a:t>
            </a:r>
          </a:p>
          <a:p>
            <a:pPr lvl="2"/>
            <a:r>
              <a:rPr lang="en-US" dirty="0"/>
              <a:t>Spark </a:t>
            </a:r>
            <a:r>
              <a:rPr lang="en-US" dirty="0" err="1"/>
              <a:t>dataframes</a:t>
            </a:r>
            <a:r>
              <a:rPr lang="en-US" dirty="0"/>
              <a:t> need to be converted to pandas</a:t>
            </a:r>
          </a:p>
          <a:p>
            <a:pPr lvl="1"/>
            <a:r>
              <a:rPr lang="en-US" dirty="0"/>
              <a:t>Other libraries exist, such as bokeh (interactive)</a:t>
            </a:r>
          </a:p>
          <a:p>
            <a:pPr lvl="1"/>
            <a:endParaRPr lang="en-US" dirty="0"/>
          </a:p>
          <a:p>
            <a:r>
              <a:rPr lang="en-US" dirty="0"/>
              <a:t>R Studio has its own library called Shiny</a:t>
            </a:r>
          </a:p>
          <a:p>
            <a:pPr lvl="1"/>
            <a:r>
              <a:rPr lang="en-US" dirty="0"/>
              <a:t>Also a very extensive scope of graphical visualizations</a:t>
            </a:r>
          </a:p>
          <a:p>
            <a:pPr lvl="2"/>
            <a:r>
              <a:rPr lang="en-US" dirty="0"/>
              <a:t>https://shiny.rstudio.com/gallery/</a:t>
            </a:r>
          </a:p>
          <a:p>
            <a:pPr lvl="1"/>
            <a:r>
              <a:rPr lang="en-US" dirty="0"/>
              <a:t>Provides the ability to publish interactive graphical output as ‘Shiny Apps’</a:t>
            </a:r>
          </a:p>
          <a:p>
            <a:pPr lvl="1"/>
            <a:r>
              <a:rPr lang="en-US" dirty="0"/>
              <a:t>Works only with the R language</a:t>
            </a:r>
            <a:endParaRPr lang="en-GB" dirty="0"/>
          </a:p>
          <a:p>
            <a:pPr lvl="1"/>
            <a:endParaRPr lang="en-GB" dirty="0"/>
          </a:p>
        </p:txBody>
      </p:sp>
    </p:spTree>
    <p:extLst>
      <p:ext uri="{BB962C8B-B14F-4D97-AF65-F5344CB8AC3E}">
        <p14:creationId xmlns:p14="http://schemas.microsoft.com/office/powerpoint/2010/main" val="301304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526-75A4-404D-AE42-9EC368CAC5E2}"/>
              </a:ext>
            </a:extLst>
          </p:cNvPr>
          <p:cNvSpPr>
            <a:spLocks noGrp="1"/>
          </p:cNvSpPr>
          <p:nvPr>
            <p:ph type="title"/>
          </p:nvPr>
        </p:nvSpPr>
        <p:spPr/>
        <p:txBody>
          <a:bodyPr/>
          <a:lstStyle/>
          <a:p>
            <a:r>
              <a:rPr lang="en-US" dirty="0"/>
              <a:t>IBM contribution to Notebook visualization</a:t>
            </a:r>
            <a:endParaRPr lang="en-GB" dirty="0"/>
          </a:p>
        </p:txBody>
      </p:sp>
      <p:sp>
        <p:nvSpPr>
          <p:cNvPr id="3" name="Content Placeholder 2">
            <a:extLst>
              <a:ext uri="{FF2B5EF4-FFF2-40B4-BE49-F238E27FC236}">
                <a16:creationId xmlns:a16="http://schemas.microsoft.com/office/drawing/2014/main" id="{E8B7298F-42EC-4012-ACE6-830D89F047F6}"/>
              </a:ext>
            </a:extLst>
          </p:cNvPr>
          <p:cNvSpPr>
            <a:spLocks noGrp="1"/>
          </p:cNvSpPr>
          <p:nvPr>
            <p:ph idx="1"/>
          </p:nvPr>
        </p:nvSpPr>
        <p:spPr>
          <a:xfrm>
            <a:off x="335450" y="782035"/>
            <a:ext cx="8722614" cy="3896525"/>
          </a:xfrm>
        </p:spPr>
        <p:txBody>
          <a:bodyPr/>
          <a:lstStyle/>
          <a:p>
            <a:r>
              <a:rPr lang="en-US" dirty="0"/>
              <a:t>IBM has a long-standing background in data visualization technologies</a:t>
            </a:r>
          </a:p>
          <a:p>
            <a:pPr lvl="1"/>
            <a:r>
              <a:rPr lang="en-US" dirty="0"/>
              <a:t>Promoter of the RAVE client-side visualization framework</a:t>
            </a:r>
          </a:p>
          <a:p>
            <a:pPr lvl="1"/>
            <a:r>
              <a:rPr lang="en-US" dirty="0"/>
              <a:t>The goal is to provide higher-level non-programmatic visualization capabilities</a:t>
            </a:r>
          </a:p>
          <a:p>
            <a:pPr lvl="1"/>
            <a:endParaRPr lang="en-US" dirty="0"/>
          </a:p>
          <a:p>
            <a:r>
              <a:rPr lang="en-US" dirty="0"/>
              <a:t>IBM has worked on two libraries made available as Open-source:</a:t>
            </a:r>
          </a:p>
          <a:p>
            <a:pPr lvl="1"/>
            <a:r>
              <a:rPr lang="en-US" dirty="0"/>
              <a:t>Brunel: https://github.com/Brunel-Visualization/Brunel</a:t>
            </a:r>
          </a:p>
          <a:p>
            <a:pPr lvl="2"/>
            <a:r>
              <a:rPr lang="en-GB" dirty="0"/>
              <a:t>Brunel defines a highly succinct and novel language that defines interactive data visualizations based on tabular data. </a:t>
            </a:r>
          </a:p>
          <a:p>
            <a:pPr lvl="3"/>
            <a:r>
              <a:rPr lang="en-GB" i="1" dirty="0"/>
              <a:t>Zero to Visualization in Sixty Seconds</a:t>
            </a:r>
          </a:p>
          <a:p>
            <a:pPr lvl="2"/>
            <a:r>
              <a:rPr lang="en-GB" dirty="0"/>
              <a:t>Supports </a:t>
            </a:r>
            <a:r>
              <a:rPr lang="en-GB" dirty="0" err="1"/>
              <a:t>Jupyter</a:t>
            </a:r>
            <a:r>
              <a:rPr lang="en-GB" dirty="0"/>
              <a:t>, R and Spark</a:t>
            </a:r>
            <a:endParaRPr lang="en-US" dirty="0"/>
          </a:p>
          <a:p>
            <a:pPr lvl="1"/>
            <a:r>
              <a:rPr lang="en-US" dirty="0" err="1"/>
              <a:t>PixieDust</a:t>
            </a:r>
            <a:r>
              <a:rPr lang="en-US" dirty="0"/>
              <a:t>: </a:t>
            </a:r>
            <a:r>
              <a:rPr lang="en-US" dirty="0">
                <a:hlinkClick r:id="rId2"/>
              </a:rPr>
              <a:t>https://github.com/ibm-watson-data-lab/pixiedust</a:t>
            </a:r>
            <a:endParaRPr lang="en-US" dirty="0"/>
          </a:p>
          <a:p>
            <a:pPr lvl="2"/>
            <a:r>
              <a:rPr lang="en-US" dirty="0"/>
              <a:t>Designed for interactive data visualization to support data exploration</a:t>
            </a:r>
          </a:p>
          <a:p>
            <a:pPr lvl="2"/>
            <a:r>
              <a:rPr lang="en-US" dirty="0"/>
              <a:t>Supports </a:t>
            </a:r>
            <a:r>
              <a:rPr lang="en-US" dirty="0" err="1"/>
              <a:t>Jupyter</a:t>
            </a:r>
            <a:r>
              <a:rPr lang="en-US" dirty="0"/>
              <a:t> and Spark (Scala)</a:t>
            </a:r>
            <a:endParaRPr lang="en-GB" dirty="0"/>
          </a:p>
        </p:txBody>
      </p:sp>
      <p:sp>
        <p:nvSpPr>
          <p:cNvPr id="4" name="AutoShape 2" descr="Bildergebnis fÃ¼r pixie dust ibm">
            <a:extLst>
              <a:ext uri="{FF2B5EF4-FFF2-40B4-BE49-F238E27FC236}">
                <a16:creationId xmlns:a16="http://schemas.microsoft.com/office/drawing/2014/main" id="{8EE5D474-E16B-4345-8574-215354F5D1B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C093261-BA6E-4AC9-A151-446900A88BE5}"/>
              </a:ext>
            </a:extLst>
          </p:cNvPr>
          <p:cNvPicPr>
            <a:picLocks noChangeAspect="1"/>
          </p:cNvPicPr>
          <p:nvPr/>
        </p:nvPicPr>
        <p:blipFill>
          <a:blip r:embed="rId3"/>
          <a:stretch>
            <a:fillRect/>
          </a:stretch>
        </p:blipFill>
        <p:spPr>
          <a:xfrm>
            <a:off x="7783551" y="3377170"/>
            <a:ext cx="775921" cy="796251"/>
          </a:xfrm>
          <a:prstGeom prst="rect">
            <a:avLst/>
          </a:prstGeom>
        </p:spPr>
      </p:pic>
    </p:spTree>
    <p:extLst>
      <p:ext uri="{BB962C8B-B14F-4D97-AF65-F5344CB8AC3E}">
        <p14:creationId xmlns:p14="http://schemas.microsoft.com/office/powerpoint/2010/main" val="78577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F4A1-8FEF-4487-B50F-708AFD104F50}"/>
              </a:ext>
            </a:extLst>
          </p:cNvPr>
          <p:cNvSpPr>
            <a:spLocks noGrp="1"/>
          </p:cNvSpPr>
          <p:nvPr>
            <p:ph type="title"/>
          </p:nvPr>
        </p:nvSpPr>
        <p:spPr/>
        <p:txBody>
          <a:bodyPr/>
          <a:lstStyle/>
          <a:p>
            <a:r>
              <a:rPr lang="en-US" dirty="0"/>
              <a:t>Brunel visualizations</a:t>
            </a:r>
            <a:endParaRPr lang="en-GB" dirty="0"/>
          </a:p>
        </p:txBody>
      </p:sp>
      <p:sp>
        <p:nvSpPr>
          <p:cNvPr id="3" name="Content Placeholder 2">
            <a:extLst>
              <a:ext uri="{FF2B5EF4-FFF2-40B4-BE49-F238E27FC236}">
                <a16:creationId xmlns:a16="http://schemas.microsoft.com/office/drawing/2014/main" id="{2DC6973A-ADB1-4001-83E8-ADBDC282388D}"/>
              </a:ext>
            </a:extLst>
          </p:cNvPr>
          <p:cNvSpPr>
            <a:spLocks noGrp="1"/>
          </p:cNvSpPr>
          <p:nvPr>
            <p:ph idx="1"/>
          </p:nvPr>
        </p:nvSpPr>
        <p:spPr/>
        <p:txBody>
          <a:bodyPr/>
          <a:lstStyle/>
          <a:p>
            <a:r>
              <a:rPr lang="en-US" dirty="0"/>
              <a:t>Brunel is a high-level visualization library</a:t>
            </a:r>
          </a:p>
          <a:p>
            <a:pPr lvl="1"/>
            <a:r>
              <a:rPr lang="en-US" dirty="0"/>
              <a:t>Open-sourced in </a:t>
            </a:r>
            <a:r>
              <a:rPr lang="en-US" dirty="0" err="1"/>
              <a:t>Github</a:t>
            </a:r>
            <a:endParaRPr lang="en-US" dirty="0"/>
          </a:p>
          <a:p>
            <a:pPr lvl="2"/>
            <a:r>
              <a:rPr lang="en-US" dirty="0">
                <a:hlinkClick r:id="rId2"/>
              </a:rPr>
              <a:t>https://github.com/Brunel-Visualization/Brunel</a:t>
            </a:r>
            <a:endParaRPr lang="en-US" dirty="0"/>
          </a:p>
          <a:p>
            <a:pPr lvl="2"/>
            <a:endParaRPr lang="en-US" dirty="0"/>
          </a:p>
          <a:p>
            <a:pPr lvl="1"/>
            <a:r>
              <a:rPr lang="en-US" dirty="0"/>
              <a:t>Extensive types of graphs, including maps, </a:t>
            </a:r>
            <a:r>
              <a:rPr lang="en-US" dirty="0" err="1"/>
              <a:t>tagclouds</a:t>
            </a:r>
            <a:r>
              <a:rPr lang="en-US" dirty="0"/>
              <a:t>, chords, …</a:t>
            </a:r>
          </a:p>
          <a:p>
            <a:pPr lvl="2"/>
            <a:r>
              <a:rPr lang="en-US" dirty="0">
                <a:hlinkClick r:id="rId3"/>
              </a:rPr>
              <a:t>https://github.com/Brunel-Visualization/Brunel/wiki#samples</a:t>
            </a:r>
            <a:endParaRPr lang="en-US" dirty="0"/>
          </a:p>
          <a:p>
            <a:pPr lvl="1"/>
            <a:endParaRPr lang="en-US" dirty="0"/>
          </a:p>
          <a:p>
            <a:pPr lvl="1"/>
            <a:r>
              <a:rPr lang="en-US" dirty="0"/>
              <a:t>Language-agnostic, with </a:t>
            </a:r>
            <a:r>
              <a:rPr lang="en-US" dirty="0" err="1"/>
              <a:t>Jupyter</a:t>
            </a:r>
            <a:r>
              <a:rPr lang="en-US" dirty="0"/>
              <a:t>/Python bindings</a:t>
            </a:r>
          </a:p>
          <a:p>
            <a:pPr lvl="2"/>
            <a:r>
              <a:rPr lang="en-US" dirty="0"/>
              <a:t>Operates on Pandas </a:t>
            </a:r>
            <a:r>
              <a:rPr lang="en-US" dirty="0" err="1"/>
              <a:t>DataFrames</a:t>
            </a:r>
            <a:endParaRPr lang="en-US" dirty="0"/>
          </a:p>
          <a:p>
            <a:pPr lvl="2"/>
            <a:r>
              <a:rPr lang="en-US" dirty="0"/>
              <a:t>One-line description of the visualization is sufficient to produce complete graphics</a:t>
            </a:r>
          </a:p>
          <a:p>
            <a:pPr lvl="2"/>
            <a:endParaRPr lang="en-US" dirty="0"/>
          </a:p>
          <a:p>
            <a:pPr lvl="1"/>
            <a:r>
              <a:rPr lang="en-US" dirty="0"/>
              <a:t>Brunel </a:t>
            </a:r>
            <a:r>
              <a:rPr lang="en-US" dirty="0" err="1"/>
              <a:t>vizualisations</a:t>
            </a:r>
            <a:r>
              <a:rPr lang="en-US" dirty="0"/>
              <a:t> can be zoomed and scrolled but are not actionable</a:t>
            </a:r>
          </a:p>
        </p:txBody>
      </p:sp>
    </p:spTree>
    <p:extLst>
      <p:ext uri="{BB962C8B-B14F-4D97-AF65-F5344CB8AC3E}">
        <p14:creationId xmlns:p14="http://schemas.microsoft.com/office/powerpoint/2010/main" val="366334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55A6-4606-4C81-8D03-B55C4146B3CE}"/>
              </a:ext>
            </a:extLst>
          </p:cNvPr>
          <p:cNvSpPr>
            <a:spLocks noGrp="1"/>
          </p:cNvSpPr>
          <p:nvPr>
            <p:ph type="title"/>
          </p:nvPr>
        </p:nvSpPr>
        <p:spPr/>
        <p:txBody>
          <a:bodyPr/>
          <a:lstStyle/>
          <a:p>
            <a:r>
              <a:rPr lang="en-US" dirty="0" err="1"/>
              <a:t>PixieDust</a:t>
            </a:r>
            <a:endParaRPr lang="en-GB" dirty="0"/>
          </a:p>
        </p:txBody>
      </p:sp>
      <p:sp>
        <p:nvSpPr>
          <p:cNvPr id="3" name="Content Placeholder 2">
            <a:extLst>
              <a:ext uri="{FF2B5EF4-FFF2-40B4-BE49-F238E27FC236}">
                <a16:creationId xmlns:a16="http://schemas.microsoft.com/office/drawing/2014/main" id="{D56A75C8-2C2A-49C7-8EAD-57C0FF16B027}"/>
              </a:ext>
            </a:extLst>
          </p:cNvPr>
          <p:cNvSpPr>
            <a:spLocks noGrp="1"/>
          </p:cNvSpPr>
          <p:nvPr>
            <p:ph idx="1"/>
          </p:nvPr>
        </p:nvSpPr>
        <p:spPr>
          <a:xfrm>
            <a:off x="335450" y="782035"/>
            <a:ext cx="8722614" cy="3896525"/>
          </a:xfrm>
        </p:spPr>
        <p:txBody>
          <a:bodyPr/>
          <a:lstStyle/>
          <a:p>
            <a:r>
              <a:rPr lang="en-US" dirty="0" err="1"/>
              <a:t>PixieDust</a:t>
            </a:r>
            <a:r>
              <a:rPr lang="en-US" dirty="0"/>
              <a:t> is a visual data exploration framework for </a:t>
            </a:r>
            <a:r>
              <a:rPr lang="en-US" dirty="0" err="1"/>
              <a:t>Jupyter</a:t>
            </a:r>
            <a:r>
              <a:rPr lang="en-US" dirty="0"/>
              <a:t> and Spark</a:t>
            </a:r>
          </a:p>
          <a:p>
            <a:pPr lvl="1"/>
            <a:r>
              <a:rPr lang="en-US" dirty="0"/>
              <a:t>An IBM-contributed open-source project</a:t>
            </a:r>
          </a:p>
          <a:p>
            <a:pPr lvl="2"/>
            <a:r>
              <a:rPr lang="en-GB" dirty="0">
                <a:hlinkClick r:id="rId2"/>
              </a:rPr>
              <a:t>https://github.com/ibm-watson-data-lab/pixiedust</a:t>
            </a:r>
            <a:endParaRPr lang="en-US" dirty="0"/>
          </a:p>
          <a:p>
            <a:pPr lvl="1"/>
            <a:r>
              <a:rPr lang="en-US" dirty="0"/>
              <a:t>G</a:t>
            </a:r>
            <a:r>
              <a:rPr lang="en-GB" dirty="0" err="1"/>
              <a:t>oal</a:t>
            </a:r>
            <a:r>
              <a:rPr lang="en-GB" dirty="0"/>
              <a:t> is to provide visual insights that are extremely interactive</a:t>
            </a:r>
          </a:p>
          <a:p>
            <a:pPr lvl="2"/>
            <a:r>
              <a:rPr lang="en-US" dirty="0"/>
              <a:t>U</a:t>
            </a:r>
            <a:r>
              <a:rPr lang="en-GB" dirty="0" err="1"/>
              <a:t>ser</a:t>
            </a:r>
            <a:r>
              <a:rPr lang="en-GB" dirty="0"/>
              <a:t> can dynamically change graph types and contents</a:t>
            </a:r>
          </a:p>
          <a:p>
            <a:pPr lvl="2"/>
            <a:r>
              <a:rPr lang="en-US" dirty="0"/>
              <a:t>M</a:t>
            </a:r>
            <a:r>
              <a:rPr lang="en-GB" dirty="0"/>
              <a:t>any types of graphs, including tabular, maps, …</a:t>
            </a:r>
          </a:p>
          <a:p>
            <a:pPr lvl="1"/>
            <a:r>
              <a:rPr lang="en-US" dirty="0" err="1"/>
              <a:t>PixieDust</a:t>
            </a:r>
            <a:r>
              <a:rPr lang="en-US" dirty="0"/>
              <a:t> operates </a:t>
            </a:r>
            <a:r>
              <a:rPr lang="en-GB" dirty="0"/>
              <a:t>on Pandas or Spark </a:t>
            </a:r>
            <a:r>
              <a:rPr lang="en-GB" dirty="0" err="1"/>
              <a:t>DataFrames</a:t>
            </a:r>
            <a:endParaRPr lang="en-GB" dirty="0"/>
          </a:p>
          <a:p>
            <a:pPr lvl="2"/>
            <a:r>
              <a:rPr lang="en-US" dirty="0"/>
              <a:t>Minimal API: </a:t>
            </a:r>
            <a:r>
              <a:rPr lang="en-US" dirty="0">
                <a:latin typeface="Consolas" panose="020B0609020204030204" pitchFamily="49" charset="0"/>
              </a:rPr>
              <a:t>d</a:t>
            </a:r>
            <a:r>
              <a:rPr lang="en-GB" dirty="0" err="1">
                <a:latin typeface="Consolas" panose="020B0609020204030204" pitchFamily="49" charset="0"/>
              </a:rPr>
              <a:t>isplay</a:t>
            </a:r>
            <a:r>
              <a:rPr lang="en-GB" dirty="0">
                <a:latin typeface="Consolas" panose="020B0609020204030204" pitchFamily="49" charset="0"/>
              </a:rPr>
              <a:t>(</a:t>
            </a:r>
            <a:r>
              <a:rPr lang="en-GB" dirty="0" err="1">
                <a:latin typeface="Consolas" panose="020B0609020204030204" pitchFamily="49" charset="0"/>
              </a:rPr>
              <a:t>spDF</a:t>
            </a:r>
            <a:r>
              <a:rPr lang="en-GB" dirty="0">
                <a:latin typeface="Consolas" panose="020B0609020204030204" pitchFamily="49" charset="0"/>
              </a:rPr>
              <a:t>)</a:t>
            </a:r>
          </a:p>
          <a:p>
            <a:pPr lvl="1"/>
            <a:endParaRPr lang="en-US" dirty="0"/>
          </a:p>
          <a:p>
            <a:r>
              <a:rPr lang="en-US" dirty="0" err="1"/>
              <a:t>PixieApps</a:t>
            </a:r>
            <a:endParaRPr lang="en-US" dirty="0"/>
          </a:p>
          <a:p>
            <a:pPr lvl="1"/>
            <a:r>
              <a:rPr lang="en-US" dirty="0"/>
              <a:t>Similarly to R’s Shiny, live dashboards can be published as Web Apps</a:t>
            </a:r>
          </a:p>
          <a:p>
            <a:pPr lvl="2"/>
            <a:r>
              <a:rPr lang="en-US" dirty="0"/>
              <a:t>https://ibm-watson-data-lab.github.io/pixiedust/pixieapps.html</a:t>
            </a:r>
          </a:p>
          <a:p>
            <a:pPr lvl="1"/>
            <a:endParaRPr lang="en-US" dirty="0"/>
          </a:p>
          <a:p>
            <a:pPr lvl="1"/>
            <a:endParaRPr lang="en-GB" dirty="0"/>
          </a:p>
        </p:txBody>
      </p:sp>
      <p:pic>
        <p:nvPicPr>
          <p:cNvPr id="13314" name="Picture 2" descr="pixiedust">
            <a:extLst>
              <a:ext uri="{FF2B5EF4-FFF2-40B4-BE49-F238E27FC236}">
                <a16:creationId xmlns:a16="http://schemas.microsoft.com/office/drawing/2014/main" id="{3F8DE694-1E3A-4EC9-B319-38B246568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328" y="1278609"/>
            <a:ext cx="1022066" cy="112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65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93A5-0BED-469D-99D0-6387213EC6E9}"/>
              </a:ext>
            </a:extLst>
          </p:cNvPr>
          <p:cNvSpPr>
            <a:spLocks noGrp="1"/>
          </p:cNvSpPr>
          <p:nvPr>
            <p:ph type="title"/>
          </p:nvPr>
        </p:nvSpPr>
        <p:spPr/>
        <p:txBody>
          <a:bodyPr/>
          <a:lstStyle/>
          <a:p>
            <a:r>
              <a:rPr lang="en-US" dirty="0"/>
              <a:t>Watson Studio dashboards</a:t>
            </a:r>
            <a:endParaRPr lang="en-GB" dirty="0"/>
          </a:p>
        </p:txBody>
      </p:sp>
      <p:sp>
        <p:nvSpPr>
          <p:cNvPr id="4" name="Content Placeholder 3">
            <a:extLst>
              <a:ext uri="{FF2B5EF4-FFF2-40B4-BE49-F238E27FC236}">
                <a16:creationId xmlns:a16="http://schemas.microsoft.com/office/drawing/2014/main" id="{5D6A4091-67DB-4092-83A4-6C38DAF37323}"/>
              </a:ext>
            </a:extLst>
          </p:cNvPr>
          <p:cNvSpPr>
            <a:spLocks noGrp="1"/>
          </p:cNvSpPr>
          <p:nvPr>
            <p:ph idx="1"/>
          </p:nvPr>
        </p:nvSpPr>
        <p:spPr>
          <a:xfrm>
            <a:off x="185854" y="782035"/>
            <a:ext cx="2706029" cy="3804833"/>
          </a:xfrm>
        </p:spPr>
        <p:txBody>
          <a:bodyPr/>
          <a:lstStyle/>
          <a:p>
            <a:r>
              <a:rPr lang="en-US" dirty="0"/>
              <a:t>Interactive</a:t>
            </a:r>
            <a:br>
              <a:rPr lang="en-US" dirty="0"/>
            </a:br>
            <a:r>
              <a:rPr lang="en-US" dirty="0"/>
              <a:t>UI-driven dashboard builder</a:t>
            </a:r>
          </a:p>
          <a:p>
            <a:r>
              <a:rPr lang="en-US" dirty="0"/>
              <a:t>Multi-tab layouts, linked graphs</a:t>
            </a:r>
          </a:p>
          <a:p>
            <a:r>
              <a:rPr lang="en-US" dirty="0"/>
              <a:t>Leverages Watson Studio </a:t>
            </a:r>
            <a:r>
              <a:rPr lang="en-US" dirty="0" err="1"/>
              <a:t>DataSources</a:t>
            </a:r>
            <a:endParaRPr lang="en-US" dirty="0"/>
          </a:p>
          <a:p>
            <a:r>
              <a:rPr lang="en-US" dirty="0"/>
              <a:t>Dashboard can be published for external viewing</a:t>
            </a:r>
            <a:endParaRPr lang="en-GB" dirty="0"/>
          </a:p>
        </p:txBody>
      </p:sp>
    </p:spTree>
    <p:extLst>
      <p:ext uri="{BB962C8B-B14F-4D97-AF65-F5344CB8AC3E}">
        <p14:creationId xmlns:p14="http://schemas.microsoft.com/office/powerpoint/2010/main" val="425136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0AF3-C603-41E0-8C5D-06AC4AAB22AE}"/>
              </a:ext>
            </a:extLst>
          </p:cNvPr>
          <p:cNvSpPr>
            <a:spLocks noGrp="1"/>
          </p:cNvSpPr>
          <p:nvPr>
            <p:ph type="title"/>
          </p:nvPr>
        </p:nvSpPr>
        <p:spPr/>
        <p:txBody>
          <a:bodyPr/>
          <a:lstStyle/>
          <a:p>
            <a:r>
              <a:rPr lang="en-US" dirty="0"/>
              <a:t>Time for Lab 2: Visualizations</a:t>
            </a:r>
            <a:endParaRPr lang="en-GB" dirty="0"/>
          </a:p>
        </p:txBody>
      </p:sp>
      <p:sp>
        <p:nvSpPr>
          <p:cNvPr id="3" name="Content Placeholder 2">
            <a:extLst>
              <a:ext uri="{FF2B5EF4-FFF2-40B4-BE49-F238E27FC236}">
                <a16:creationId xmlns:a16="http://schemas.microsoft.com/office/drawing/2014/main" id="{A633D531-D254-4208-9AC0-5E289B484757}"/>
              </a:ext>
            </a:extLst>
          </p:cNvPr>
          <p:cNvSpPr>
            <a:spLocks noGrp="1"/>
          </p:cNvSpPr>
          <p:nvPr>
            <p:ph idx="1"/>
          </p:nvPr>
        </p:nvSpPr>
        <p:spPr/>
        <p:txBody>
          <a:bodyPr/>
          <a:lstStyle/>
          <a:p>
            <a:r>
              <a:rPr lang="en-US" dirty="0"/>
              <a:t>This lab has in three parts</a:t>
            </a:r>
          </a:p>
          <a:p>
            <a:pPr marL="571500" lvl="1" indent="-342900">
              <a:buFont typeface="+mj-lt"/>
              <a:buAutoNum type="arabicPeriod"/>
            </a:pPr>
            <a:r>
              <a:rPr lang="en-US" dirty="0"/>
              <a:t>Experiment with Brunel visualizations</a:t>
            </a:r>
          </a:p>
          <a:p>
            <a:pPr marL="571500" lvl="1" indent="-342900">
              <a:buFont typeface="+mj-lt"/>
              <a:buAutoNum type="arabicPeriod"/>
            </a:pPr>
            <a:r>
              <a:rPr lang="en-US" dirty="0"/>
              <a:t>Experiment with </a:t>
            </a:r>
            <a:r>
              <a:rPr lang="en-US" dirty="0" err="1"/>
              <a:t>PixieDust</a:t>
            </a:r>
            <a:r>
              <a:rPr lang="en-US" dirty="0"/>
              <a:t> interactive visualization</a:t>
            </a:r>
          </a:p>
          <a:p>
            <a:pPr marL="571500" lvl="1" indent="-342900">
              <a:buFont typeface="+mj-lt"/>
              <a:buAutoNum type="arabicPeriod"/>
            </a:pPr>
            <a:r>
              <a:rPr lang="en-US" dirty="0"/>
              <a:t>Build a Dashboard using Watson Studio’s </a:t>
            </a:r>
            <a:r>
              <a:rPr lang="en-US" dirty="0" err="1"/>
              <a:t>Cognos</a:t>
            </a:r>
            <a:r>
              <a:rPr lang="en-US" dirty="0"/>
              <a:t> Dashboard service</a:t>
            </a:r>
          </a:p>
          <a:p>
            <a:pPr marL="228600" lvl="1" indent="0">
              <a:buNone/>
            </a:pPr>
            <a:endParaRPr lang="en-US" dirty="0"/>
          </a:p>
          <a:p>
            <a:endParaRPr lang="en-US" dirty="0"/>
          </a:p>
          <a:p>
            <a:r>
              <a:rPr lang="en-US" dirty="0"/>
              <a:t>Lab material at </a:t>
            </a:r>
            <a:r>
              <a:rPr lang="en-US" dirty="0">
                <a:hlinkClick r:id="rId2"/>
              </a:rPr>
              <a:t>https://ibm.box.com/v/WatsonStudio-WS</a:t>
            </a:r>
            <a:endParaRPr lang="en-US" dirty="0"/>
          </a:p>
          <a:p>
            <a:pPr lvl="1"/>
            <a:r>
              <a:rPr lang="en-GB">
                <a:latin typeface="Lucida Console" panose="020B0609040504020204" pitchFamily="49" charset="0"/>
              </a:rPr>
              <a:t>Hands-On </a:t>
            </a:r>
            <a:r>
              <a:rPr lang="en-GB" dirty="0">
                <a:latin typeface="Lucida Console" panose="020B0609040504020204" pitchFamily="49" charset="0"/>
              </a:rPr>
              <a:t>Labs\Lab2-Visualizations\Lab2-Visualization.pdf</a:t>
            </a:r>
          </a:p>
          <a:p>
            <a:pPr marL="571500" lvl="1" indent="-342900">
              <a:buFont typeface="+mj-lt"/>
              <a:buAutoNum type="arabicPeriod"/>
            </a:pPr>
            <a:endParaRPr lang="en-US" dirty="0"/>
          </a:p>
          <a:p>
            <a:pPr marL="571500" lvl="1" indent="-342900">
              <a:buFont typeface="+mj-lt"/>
              <a:buAutoNum type="arabicPeriod"/>
            </a:pPr>
            <a:endParaRPr lang="en-GB" dirty="0"/>
          </a:p>
        </p:txBody>
      </p:sp>
    </p:spTree>
    <p:extLst>
      <p:ext uri="{BB962C8B-B14F-4D97-AF65-F5344CB8AC3E}">
        <p14:creationId xmlns:p14="http://schemas.microsoft.com/office/powerpoint/2010/main" val="54096258"/>
      </p:ext>
    </p:extLst>
  </p:cSld>
  <p:clrMapOvr>
    <a:masterClrMapping/>
  </p:clrMapOvr>
</p:sld>
</file>

<file path=ppt/theme/theme1.xml><?xml version="1.0" encoding="utf-8"?>
<a:theme xmlns:a="http://schemas.openxmlformats.org/drawingml/2006/main" name="Default Theme">
  <a:themeElements>
    <a:clrScheme name="Custom 28">
      <a:dk1>
        <a:srgbClr val="666666"/>
      </a:dk1>
      <a:lt1>
        <a:sysClr val="window" lastClr="FFFFFF"/>
      </a:lt1>
      <a:dk2>
        <a:srgbClr val="004255"/>
      </a:dk2>
      <a:lt2>
        <a:srgbClr val="82D1F5"/>
      </a:lt2>
      <a:accent1>
        <a:srgbClr val="34B1EC"/>
      </a:accent1>
      <a:accent2>
        <a:srgbClr val="7F1C7D"/>
      </a:accent2>
      <a:accent3>
        <a:srgbClr val="007680"/>
      </a:accent3>
      <a:accent4>
        <a:srgbClr val="00A6A0"/>
      </a:accent4>
      <a:accent5>
        <a:srgbClr val="00649D"/>
      </a:accent5>
      <a:accent6>
        <a:srgbClr val="AB1A8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t_background_2017">
  <a:themeElements>
    <a:clrScheme name="Custom 14">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432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3.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30224</TotalTime>
  <Words>1410</Words>
  <Application>Microsoft Office PowerPoint</Application>
  <PresentationFormat>On-screen Show (16:9)</PresentationFormat>
  <Paragraphs>104</Paragraphs>
  <Slides>12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ＭＳ Ｐゴシック</vt:lpstr>
      <vt:lpstr>Arial</vt:lpstr>
      <vt:lpstr>Calibri</vt:lpstr>
      <vt:lpstr>Consolas</vt:lpstr>
      <vt:lpstr>IBM Plex Sans</vt:lpstr>
      <vt:lpstr>IBM Plex Sans SemiBold</vt:lpstr>
      <vt:lpstr>Lucida Console</vt:lpstr>
      <vt:lpstr>Lucida Grande</vt:lpstr>
      <vt:lpstr>Default Theme</vt:lpstr>
      <vt:lpstr>wht_background_2017</vt:lpstr>
      <vt:lpstr>1_wht_background_2017</vt:lpstr>
      <vt:lpstr>Section 2  Data Visualization with Watson Studio  [Descriptive Analytics]</vt:lpstr>
      <vt:lpstr>Workshop Agenda – Section 2</vt:lpstr>
      <vt:lpstr>Descriptive Analytics introduction</vt:lpstr>
      <vt:lpstr>Visualization technologies in notebooks</vt:lpstr>
      <vt:lpstr>IBM contribution to Notebook visualization</vt:lpstr>
      <vt:lpstr>Brunel visualizations</vt:lpstr>
      <vt:lpstr>PixieDust</vt:lpstr>
      <vt:lpstr>Watson Studio dashboards</vt:lpstr>
      <vt:lpstr>Time for Lab 2: Visualizations</vt:lpstr>
      <vt:lpstr>Thank You    philippe.gregoire@fr.ibm.com</vt:lpstr>
      <vt:lpstr>Notices and Disclaimers</vt:lpstr>
      <vt:lpstr>Notices and Disclaimers Con’t. </vt:lpstr>
    </vt:vector>
  </TitlesOfParts>
  <Company>Creative Concepts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McDonald</dc:creator>
  <cp:lastModifiedBy>Philippe Gregoire</cp:lastModifiedBy>
  <cp:revision>1179</cp:revision>
  <dcterms:created xsi:type="dcterms:W3CDTF">2016-05-12T21:45:31Z</dcterms:created>
  <dcterms:modified xsi:type="dcterms:W3CDTF">2018-10-02T09:35:00Z</dcterms:modified>
</cp:coreProperties>
</file>