
<file path=[Content_Types].xml><?xml version="1.0" encoding="utf-8"?>
<Types xmlns="http://schemas.openxmlformats.org/package/2006/content-types">
  <Default Extension="png" ContentType="image/png"/>
  <Default Extension="svg" ContentType="image/svg+xml"/>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 id="2147483657" r:id="rId2"/>
    <p:sldMasterId id="2147483702" r:id="rId3"/>
    <p:sldMasterId id="2147483840" r:id="rId4"/>
  </p:sldMasterIdLst>
  <p:notesMasterIdLst>
    <p:notesMasterId r:id="rId22"/>
  </p:notesMasterIdLst>
  <p:sldIdLst>
    <p:sldId id="423" r:id="rId5"/>
    <p:sldId id="406" r:id="rId6"/>
    <p:sldId id="341" r:id="rId7"/>
    <p:sldId id="343" r:id="rId8"/>
    <p:sldId id="444" r:id="rId9"/>
    <p:sldId id="349" r:id="rId10"/>
    <p:sldId id="1658" r:id="rId11"/>
    <p:sldId id="393" r:id="rId12"/>
    <p:sldId id="434" r:id="rId13"/>
    <p:sldId id="1659" r:id="rId14"/>
    <p:sldId id="435" r:id="rId15"/>
    <p:sldId id="394" r:id="rId16"/>
    <p:sldId id="438" r:id="rId17"/>
    <p:sldId id="419" r:id="rId18"/>
    <p:sldId id="262" r:id="rId19"/>
    <p:sldId id="269" r:id="rId20"/>
    <p:sldId id="270"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55"/>
    <a:srgbClr val="FFFAE3"/>
    <a:srgbClr val="95E7FF"/>
    <a:srgbClr val="AEC7E4"/>
    <a:srgbClr val="B8D2F1"/>
    <a:srgbClr val="B3B3B3"/>
    <a:srgbClr val="B2B2B2"/>
    <a:srgbClr val="A7DFF8"/>
    <a:srgbClr val="82D1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14" autoAdjust="0"/>
    <p:restoredTop sz="94660"/>
  </p:normalViewPr>
  <p:slideViewPr>
    <p:cSldViewPr snapToGrid="0">
      <p:cViewPr varScale="1">
        <p:scale>
          <a:sx n="85" d="100"/>
          <a:sy n="85" d="100"/>
        </p:scale>
        <p:origin x="307" y="48"/>
      </p:cViewPr>
      <p:guideLst>
        <p:guide orient="horz" pos="1620"/>
        <p:guide pos="2880"/>
      </p:guideLst>
    </p:cSldViewPr>
  </p:slideViewPr>
  <p:notesTextViewPr>
    <p:cViewPr>
      <p:scale>
        <a:sx n="3" d="2"/>
        <a:sy n="3" d="2"/>
      </p:scale>
      <p:origin x="0" y="0"/>
    </p:cViewPr>
  </p:notesTextViewPr>
  <p:sorterViewPr>
    <p:cViewPr>
      <p:scale>
        <a:sx n="38" d="100"/>
        <a:sy n="38" d="100"/>
      </p:scale>
      <p:origin x="0" y="0"/>
    </p:cViewPr>
  </p:sorterViewPr>
  <p:notesViewPr>
    <p:cSldViewPr snapToGrid="0">
      <p:cViewPr varScale="1">
        <p:scale>
          <a:sx n="67" d="100"/>
          <a:sy n="67" d="100"/>
        </p:scale>
        <p:origin x="2309"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67D468-E539-EB41-893A-5EAB3E5A6CFE}" type="datetimeFigureOut">
              <a:rPr lang="en-US" smtClean="0"/>
              <a:pPr/>
              <a:t>10/2/2018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E0F24E-8FAE-4741-821C-A84A8EECB683}" type="slidenum">
              <a:rPr lang="en-US" smtClean="0"/>
              <a:pPr/>
              <a:t>‹#›</a:t>
            </a:fld>
            <a:endParaRPr lang="en-US"/>
          </a:p>
        </p:txBody>
      </p:sp>
    </p:spTree>
    <p:extLst>
      <p:ext uri="{BB962C8B-B14F-4D97-AF65-F5344CB8AC3E}">
        <p14:creationId xmlns:p14="http://schemas.microsoft.com/office/powerpoint/2010/main" val="10464552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515239E6-D001-43C9-99AA-F3138ED6FDF6}"/>
              </a:ext>
            </a:extLst>
          </p:cNvPr>
          <p:cNvSpPr>
            <a:spLocks noGrp="1" noRot="1" noChangeAspect="1" noTextEdit="1"/>
          </p:cNvSpPr>
          <p:nvPr>
            <p:ph type="sldImg"/>
          </p:nvPr>
        </p:nvSpPr>
        <p:spPr>
          <a:ln/>
        </p:spPr>
      </p:sp>
      <p:sp>
        <p:nvSpPr>
          <p:cNvPr id="16386" name="Notes Placeholder 2">
            <a:extLst>
              <a:ext uri="{FF2B5EF4-FFF2-40B4-BE49-F238E27FC236}">
                <a16:creationId xmlns:a16="http://schemas.microsoft.com/office/drawing/2014/main" id="{39526546-1EFA-4235-BC68-C8C81FFCF3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rPr>
              <a:t>Where and how things fit together Note we are focused today on Spark SQL and MLlib stay tuned for more (hence the bolding for today)</a:t>
            </a:r>
          </a:p>
          <a:p>
            <a:endParaRPr lang="en-US" altLang="en-US">
              <a:latin typeface="Times New Roman" panose="02020603050405020304" pitchFamily="18" charset="0"/>
            </a:endParaRPr>
          </a:p>
          <a:p>
            <a:r>
              <a:rPr lang="en-US" altLang="en-US">
                <a:latin typeface="Times New Roman" panose="02020603050405020304" pitchFamily="18" charset="0"/>
              </a:rPr>
              <a:t>Spark – has a core engine and set of libraries which consist of these 5 libraries</a:t>
            </a:r>
          </a:p>
          <a:p>
            <a:endParaRPr lang="en-US" altLang="en-US">
              <a:latin typeface="Times New Roman" panose="02020603050405020304" pitchFamily="18" charset="0"/>
            </a:endParaRPr>
          </a:p>
          <a:p>
            <a:r>
              <a:rPr lang="en-US" altLang="en-US">
                <a:latin typeface="Times New Roman" panose="02020603050405020304" pitchFamily="18" charset="0"/>
              </a:rPr>
              <a:t>Where data comes from almost many different data sources ranging from relational, swift storage file system,,, </a:t>
            </a:r>
          </a:p>
          <a:p>
            <a:endParaRPr lang="en-US" altLang="en-US">
              <a:latin typeface="Times New Roman" panose="02020603050405020304" pitchFamily="18" charset="0"/>
            </a:endParaRPr>
          </a:p>
          <a:p>
            <a:r>
              <a:rPr lang="en-US" altLang="en-US" sz="2100" b="1">
                <a:solidFill>
                  <a:srgbClr val="FF0000"/>
                </a:solidFill>
                <a:latin typeface="Times New Roman" panose="02020603050405020304" pitchFamily="18" charset="0"/>
              </a:rPr>
              <a:t>Spark – complements Hadoop – Collaboration</a:t>
            </a:r>
          </a:p>
          <a:p>
            <a:endParaRPr lang="en-US" altLang="en-US">
              <a:latin typeface="Times New Roman" panose="02020603050405020304" pitchFamily="18" charset="0"/>
            </a:endParaRPr>
          </a:p>
          <a:p>
            <a:endParaRPr lang="en-US" altLang="en-US">
              <a:latin typeface="Times New Roman" panose="02020603050405020304" pitchFamily="18" charset="0"/>
            </a:endParaRPr>
          </a:p>
          <a:p>
            <a:endParaRPr lang="en-US" altLang="en-US">
              <a:latin typeface="Times New Roman" panose="02020603050405020304" pitchFamily="18" charset="0"/>
            </a:endParaRPr>
          </a:p>
        </p:txBody>
      </p:sp>
      <p:sp>
        <p:nvSpPr>
          <p:cNvPr id="16387" name="Slide Number Placeholder 3">
            <a:extLst>
              <a:ext uri="{FF2B5EF4-FFF2-40B4-BE49-F238E27FC236}">
                <a16:creationId xmlns:a16="http://schemas.microsoft.com/office/drawing/2014/main" id="{33BE37FC-417B-4B43-AAF5-39C0C1F590D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B628E2F-477C-47E5-AEB8-186FD457A40A}" type="slidenum">
              <a:rPr lang="en-US" altLang="en-US" sz="1300">
                <a:cs typeface="Arial" panose="020B0604020202020204" pitchFamily="34" charset="0"/>
              </a:rPr>
              <a:pPr>
                <a:spcBef>
                  <a:spcPct val="0"/>
                </a:spcBef>
              </a:pPr>
              <a:t>10</a:t>
            </a:fld>
            <a:endParaRPr lang="en-US" altLang="en-US" sz="1300">
              <a:cs typeface="Arial" panose="020B0604020202020204" pitchFamily="34" charset="0"/>
            </a:endParaRPr>
          </a:p>
        </p:txBody>
      </p:sp>
      <p:sp>
        <p:nvSpPr>
          <p:cNvPr id="16388" name="Footer Placeholder 3">
            <a:extLst>
              <a:ext uri="{FF2B5EF4-FFF2-40B4-BE49-F238E27FC236}">
                <a16:creationId xmlns:a16="http://schemas.microsoft.com/office/drawing/2014/main" id="{C2DE9B36-2F65-44C2-96CC-ACE9A449064E}"/>
              </a:ext>
            </a:extLst>
          </p:cNvPr>
          <p:cNvSpPr>
            <a:spLocks noGrp="1"/>
          </p:cNvSpPr>
          <p:nvPr>
            <p:ph type="ftr" sz="quarter" idx="4"/>
          </p:nvPr>
        </p:nvSpPr>
        <p:spPr>
          <a:xfrm>
            <a:off x="0" y="9120188"/>
            <a:ext cx="7027863" cy="479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sz="1300">
                <a:latin typeface="Helvetica" pitchFamily="34" charset="0"/>
              </a:rPr>
              <a:t>IBM Big Data &amp; Analytics 		© 2016 IBM Corporation</a:t>
            </a:r>
          </a:p>
        </p:txBody>
      </p:sp>
    </p:spTree>
    <p:extLst>
      <p:ext uri="{BB962C8B-B14F-4D97-AF65-F5344CB8AC3E}">
        <p14:creationId xmlns:p14="http://schemas.microsoft.com/office/powerpoint/2010/main" val="298669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cs typeface="Arial" panose="020B0604020202020204" pitchFamily="34"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fld id="{D7D4B59E-2743-41BC-AD2D-9FFD72314B0A}" type="slidenum">
              <a:rPr lang="en-US" altLang="en-US" sz="1200">
                <a:solidFill>
                  <a:schemeClr val="tx1"/>
                </a:solidFill>
                <a:latin typeface="Calibri" panose="020F0502020204030204" pitchFamily="34" charset="0"/>
              </a:rPr>
              <a:pPr eaLnBrk="1" hangingPunct="1"/>
              <a:t>16</a:t>
            </a:fld>
            <a:endParaRPr lang="en-US" altLang="en-US" sz="1200">
              <a:solidFill>
                <a:schemeClr val="tx1"/>
              </a:solidFill>
              <a:latin typeface="Calibri" panose="020F0502020204030204" pitchFamily="34" charset="0"/>
            </a:endParaRPr>
          </a:p>
        </p:txBody>
      </p:sp>
    </p:spTree>
    <p:extLst>
      <p:ext uri="{BB962C8B-B14F-4D97-AF65-F5344CB8AC3E}">
        <p14:creationId xmlns:p14="http://schemas.microsoft.com/office/powerpoint/2010/main" val="611691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New PPT Cover Image-v4-widescreen.jpg"/>
          <p:cNvPicPr>
            <a:picLocks noChangeAspect="1"/>
          </p:cNvPicPr>
          <p:nvPr userDrawn="1"/>
        </p:nvPicPr>
        <p:blipFill rotWithShape="1">
          <a:blip r:embed="rId2" cstate="print">
            <a:alphaModFix amt="79000"/>
            <a:extLst>
              <a:ext uri="{28A0092B-C50C-407E-A947-70E740481C1C}">
                <a14:useLocalDpi xmlns:a14="http://schemas.microsoft.com/office/drawing/2010/main"/>
              </a:ext>
            </a:extLst>
          </a:blip>
          <a:srcRect/>
          <a:stretch/>
        </p:blipFill>
        <p:spPr>
          <a:xfrm>
            <a:off x="2258353" y="0"/>
            <a:ext cx="6885647" cy="5143500"/>
          </a:xfrm>
          <a:prstGeom prst="rect">
            <a:avLst/>
          </a:prstGeom>
        </p:spPr>
      </p:pic>
      <p:sp>
        <p:nvSpPr>
          <p:cNvPr id="2" name="Title 1"/>
          <p:cNvSpPr>
            <a:spLocks noGrp="1"/>
          </p:cNvSpPr>
          <p:nvPr>
            <p:ph type="ctrTitle"/>
          </p:nvPr>
        </p:nvSpPr>
        <p:spPr>
          <a:xfrm>
            <a:off x="375142" y="623676"/>
            <a:ext cx="5974858" cy="1345289"/>
          </a:xfrm>
        </p:spPr>
        <p:txBody>
          <a:bodyPr anchor="b" anchorCtr="0">
            <a:noAutofit/>
          </a:bodyPr>
          <a:lstStyle>
            <a:lvl1pPr>
              <a:lnSpc>
                <a:spcPct val="90000"/>
              </a:lnSpc>
              <a:defRPr sz="3200">
                <a:solidFill>
                  <a:schemeClr val="accent5"/>
                </a:solidFill>
              </a:defRPr>
            </a:lvl1pPr>
          </a:lstStyle>
          <a:p>
            <a:r>
              <a:rPr lang="en-US" dirty="0"/>
              <a:t>Click to edit Master title style</a:t>
            </a:r>
          </a:p>
        </p:txBody>
      </p:sp>
      <p:sp>
        <p:nvSpPr>
          <p:cNvPr id="3" name="Subtitle 2"/>
          <p:cNvSpPr>
            <a:spLocks noGrp="1"/>
          </p:cNvSpPr>
          <p:nvPr>
            <p:ph type="subTitle" idx="1"/>
          </p:nvPr>
        </p:nvSpPr>
        <p:spPr>
          <a:xfrm>
            <a:off x="375137" y="2092444"/>
            <a:ext cx="4400063" cy="557330"/>
          </a:xfrm>
        </p:spPr>
        <p:txBody>
          <a:bodyPr>
            <a:noAutofit/>
          </a:bodyPr>
          <a:lstStyle>
            <a:lvl1pPr marL="0" indent="0" algn="l">
              <a:lnSpc>
                <a:spcPct val="90000"/>
              </a:lnSpc>
              <a:buNone/>
              <a:defRPr sz="1600" i="0">
                <a:solidFill>
                  <a:schemeClr val="tx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3" name="Rectangle 12"/>
          <p:cNvSpPr/>
          <p:nvPr userDrawn="1"/>
        </p:nvSpPr>
        <p:spPr>
          <a:xfrm>
            <a:off x="305390" y="4898995"/>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pic>
        <p:nvPicPr>
          <p:cNvPr id="15" name="Picture 14" descr="ibm logo-ver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21529" y="4470400"/>
            <a:ext cx="192688" cy="513074"/>
          </a:xfrm>
          <a:prstGeom prst="rect">
            <a:avLst/>
          </a:prstGeom>
        </p:spPr>
      </p:pic>
      <p:pic>
        <p:nvPicPr>
          <p:cNvPr id="16" name="Picture 15" descr="Magenta hexes.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50992" y="2451100"/>
            <a:ext cx="1186518" cy="908050"/>
          </a:xfrm>
          <a:prstGeom prst="rect">
            <a:avLst/>
          </a:prstGeom>
        </p:spPr>
      </p:pic>
      <p:sp>
        <p:nvSpPr>
          <p:cNvPr id="9" name="TextBox 8">
            <a:extLst>
              <a:ext uri="{FF2B5EF4-FFF2-40B4-BE49-F238E27FC236}">
                <a16:creationId xmlns:a16="http://schemas.microsoft.com/office/drawing/2014/main" id="{090FD187-B393-46A7-863B-98CB9BA06BF4}"/>
              </a:ext>
            </a:extLst>
          </p:cNvPr>
          <p:cNvSpPr txBox="1"/>
          <p:nvPr userDrawn="1"/>
        </p:nvSpPr>
        <p:spPr>
          <a:xfrm>
            <a:off x="1" y="4725599"/>
            <a:ext cx="8641080"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10" name="Graphic 9">
            <a:extLst>
              <a:ext uri="{FF2B5EF4-FFF2-40B4-BE49-F238E27FC236}">
                <a16:creationId xmlns:a16="http://schemas.microsoft.com/office/drawing/2014/main" id="{3585C071-3823-4372-AA5E-9512324A3BB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0987" y="4785438"/>
            <a:ext cx="703695" cy="298616"/>
          </a:xfrm>
          <a:prstGeom prst="rect">
            <a:avLst/>
          </a:prstGeom>
        </p:spPr>
      </p:pic>
      <p:sp>
        <p:nvSpPr>
          <p:cNvPr id="11" name="Rectangle 10">
            <a:extLst>
              <a:ext uri="{FF2B5EF4-FFF2-40B4-BE49-F238E27FC236}">
                <a16:creationId xmlns:a16="http://schemas.microsoft.com/office/drawing/2014/main" id="{7D7F9AF6-6D58-4BCD-985D-55E21CE3DD79}"/>
              </a:ext>
            </a:extLst>
          </p:cNvPr>
          <p:cNvSpPr/>
          <p:nvPr userDrawn="1"/>
        </p:nvSpPr>
        <p:spPr>
          <a:xfrm>
            <a:off x="7559620" y="4516866"/>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spTree>
    <p:extLst>
      <p:ext uri="{BB962C8B-B14F-4D97-AF65-F5344CB8AC3E}">
        <p14:creationId xmlns:p14="http://schemas.microsoft.com/office/powerpoint/2010/main" val="242886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7013" indent="-227013">
              <a:defRPr/>
            </a:lvl1pPr>
            <a:lvl2pPr marL="403225" indent="-174625">
              <a:defRPr/>
            </a:lvl2pPr>
            <a:lvl3pPr marL="403225" indent="168275">
              <a:tabLst>
                <a:tab pos="631825" algn="l"/>
              </a:tabLst>
              <a:defRPr/>
            </a:lvl3pPr>
            <a:lvl4pPr marL="746125" indent="-174625">
              <a:buFont typeface="Arial"/>
              <a:buChar char="•"/>
              <a:defRPr sz="16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Box 7">
            <a:extLst>
              <a:ext uri="{FF2B5EF4-FFF2-40B4-BE49-F238E27FC236}">
                <a16:creationId xmlns:a16="http://schemas.microsoft.com/office/drawing/2014/main" id="{BA0DC492-0EF9-44AE-8AA0-8B10AE80F189}"/>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9" name="Graphic 8">
            <a:extLst>
              <a:ext uri="{FF2B5EF4-FFF2-40B4-BE49-F238E27FC236}">
                <a16:creationId xmlns:a16="http://schemas.microsoft.com/office/drawing/2014/main" id="{8781E5BD-3BD7-4479-9C6A-E2F316B018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987" y="4785438"/>
            <a:ext cx="703695" cy="298616"/>
          </a:xfrm>
          <a:prstGeom prst="rect">
            <a:avLst/>
          </a:prstGeom>
        </p:spPr>
      </p:pic>
    </p:spTree>
    <p:extLst>
      <p:ext uri="{BB962C8B-B14F-4D97-AF65-F5344CB8AC3E}">
        <p14:creationId xmlns:p14="http://schemas.microsoft.com/office/powerpoint/2010/main" val="374394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Click to edit Master title style</a:t>
            </a:r>
            <a:endParaRPr lang="en-US" dirty="0"/>
          </a:p>
        </p:txBody>
      </p:sp>
    </p:spTree>
    <p:extLst>
      <p:ext uri="{BB962C8B-B14F-4D97-AF65-F5344CB8AC3E}">
        <p14:creationId xmlns:p14="http://schemas.microsoft.com/office/powerpoint/2010/main" val="423689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603855" y="4845802"/>
            <a:ext cx="482561" cy="218191"/>
          </a:xfrm>
          <a:prstGeom prst="rect">
            <a:avLst/>
          </a:prstGeom>
        </p:spPr>
        <p:txBody>
          <a:bodyPr/>
          <a:lstStyle/>
          <a:p>
            <a:fld id="{9B6B7A19-9BD6-654B-9E7A-5FCB6FF99B9F}" type="slidenum">
              <a:rPr lang="en-US" smtClean="0"/>
              <a:pPr/>
              <a:t>‹#›</a:t>
            </a:fld>
            <a:endParaRPr lang="en-US" dirty="0"/>
          </a:p>
        </p:txBody>
      </p:sp>
      <p:pic>
        <p:nvPicPr>
          <p:cNvPr id="12" name="Picture 11" descr="New PPT Cover Image-v4-widescreen.jpg"/>
          <p:cNvPicPr>
            <a:picLocks noChangeAspect="1"/>
          </p:cNvPicPr>
          <p:nvPr userDrawn="1"/>
        </p:nvPicPr>
        <p:blipFill rotWithShape="1">
          <a:blip r:embed="rId2" cstate="print">
            <a:alphaModFix amt="79000"/>
            <a:extLst>
              <a:ext uri="{28A0092B-C50C-407E-A947-70E740481C1C}">
                <a14:useLocalDpi xmlns:a14="http://schemas.microsoft.com/office/drawing/2010/main"/>
              </a:ext>
            </a:extLst>
          </a:blip>
          <a:srcRect/>
          <a:stretch/>
        </p:blipFill>
        <p:spPr>
          <a:xfrm>
            <a:off x="2258353" y="0"/>
            <a:ext cx="6885647" cy="5143500"/>
          </a:xfrm>
          <a:prstGeom prst="rect">
            <a:avLst/>
          </a:prstGeom>
        </p:spPr>
      </p:pic>
      <p:pic>
        <p:nvPicPr>
          <p:cNvPr id="14" name="Picture 13" descr="ibm logo-ver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21529" y="4470400"/>
            <a:ext cx="192688" cy="513074"/>
          </a:xfrm>
          <a:prstGeom prst="rect">
            <a:avLst/>
          </a:prstGeom>
        </p:spPr>
      </p:pic>
      <p:pic>
        <p:nvPicPr>
          <p:cNvPr id="16" name="Picture 15" descr="Magenta hexes.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50992" y="2451100"/>
            <a:ext cx="1186518" cy="908050"/>
          </a:xfrm>
          <a:prstGeom prst="rect">
            <a:avLst/>
          </a:prstGeom>
        </p:spPr>
      </p:pic>
      <p:sp>
        <p:nvSpPr>
          <p:cNvPr id="2" name="Title 1"/>
          <p:cNvSpPr>
            <a:spLocks noGrp="1"/>
          </p:cNvSpPr>
          <p:nvPr>
            <p:ph type="title"/>
          </p:nvPr>
        </p:nvSpPr>
        <p:spPr>
          <a:xfrm>
            <a:off x="335451" y="1106302"/>
            <a:ext cx="4458799" cy="1610243"/>
          </a:xfrm>
        </p:spPr>
        <p:txBody>
          <a:bodyPr lIns="0">
            <a:noAutofit/>
          </a:bodyPr>
          <a:lstStyle>
            <a:lvl1pPr>
              <a:defRPr sz="3200">
                <a:solidFill>
                  <a:srgbClr val="00649D"/>
                </a:solidFill>
              </a:defRPr>
            </a:lvl1pPr>
          </a:lstStyle>
          <a:p>
            <a:r>
              <a:rPr lang="en-US" dirty="0"/>
              <a:t>Click to edit Master title style</a:t>
            </a:r>
          </a:p>
        </p:txBody>
      </p:sp>
      <p:sp>
        <p:nvSpPr>
          <p:cNvPr id="11" name="TextBox 10">
            <a:extLst>
              <a:ext uri="{FF2B5EF4-FFF2-40B4-BE49-F238E27FC236}">
                <a16:creationId xmlns:a16="http://schemas.microsoft.com/office/drawing/2014/main" id="{D70F64C2-D8E7-4F48-A5BE-90C9570C2EDA}"/>
              </a:ext>
            </a:extLst>
          </p:cNvPr>
          <p:cNvSpPr txBox="1"/>
          <p:nvPr userDrawn="1"/>
        </p:nvSpPr>
        <p:spPr>
          <a:xfrm>
            <a:off x="1" y="4725599"/>
            <a:ext cx="8641080"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pPr marL="0" marR="0" lvl="0" indent="0" algn="r" defTabSz="914400" eaLnBrk="1" fontAlgn="auto" latinLnBrk="0" hangingPunct="1">
                <a:lnSpc>
                  <a:spcPct val="100000"/>
                </a:lnSpc>
                <a:spcBef>
                  <a:spcPts val="0"/>
                </a:spcBef>
                <a:spcAft>
                  <a:spcPts val="0"/>
                </a:spcAft>
                <a:buClrTx/>
                <a:buSzTx/>
                <a:buFontTx/>
                <a:buNone/>
                <a:tabLst/>
                <a:defRPr/>
              </a:p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13" name="Graphic 12">
            <a:extLst>
              <a:ext uri="{FF2B5EF4-FFF2-40B4-BE49-F238E27FC236}">
                <a16:creationId xmlns:a16="http://schemas.microsoft.com/office/drawing/2014/main" id="{3910A3C9-C8E7-4AE7-A8D8-AFD57BABC07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0987" y="4785438"/>
            <a:ext cx="703695" cy="298616"/>
          </a:xfrm>
          <a:prstGeom prst="rect">
            <a:avLst/>
          </a:prstGeom>
        </p:spPr>
      </p:pic>
      <p:sp>
        <p:nvSpPr>
          <p:cNvPr id="15" name="Rectangle 14">
            <a:extLst>
              <a:ext uri="{FF2B5EF4-FFF2-40B4-BE49-F238E27FC236}">
                <a16:creationId xmlns:a16="http://schemas.microsoft.com/office/drawing/2014/main" id="{F866982D-20FA-4362-9E28-4C859CD0704F}"/>
              </a:ext>
            </a:extLst>
          </p:cNvPr>
          <p:cNvSpPr/>
          <p:nvPr userDrawn="1"/>
        </p:nvSpPr>
        <p:spPr>
          <a:xfrm>
            <a:off x="7559620" y="4516866"/>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spTree>
    <p:extLst>
      <p:ext uri="{BB962C8B-B14F-4D97-AF65-F5344CB8AC3E}">
        <p14:creationId xmlns:p14="http://schemas.microsoft.com/office/powerpoint/2010/main" val="110805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4" name="Picture 13" descr="New PPT Cover Image-v4-widescreen.jpg"/>
          <p:cNvPicPr>
            <a:picLocks noChangeAspect="1"/>
          </p:cNvPicPr>
          <p:nvPr userDrawn="1"/>
        </p:nvPicPr>
        <p:blipFill rotWithShape="1">
          <a:blip r:embed="rId2" cstate="print">
            <a:alphaModFix amt="79000"/>
            <a:extLst>
              <a:ext uri="{28A0092B-C50C-407E-A947-70E740481C1C}">
                <a14:useLocalDpi xmlns:a14="http://schemas.microsoft.com/office/drawing/2010/main"/>
              </a:ext>
            </a:extLst>
          </a:blip>
          <a:srcRect/>
          <a:stretch/>
        </p:blipFill>
        <p:spPr>
          <a:xfrm>
            <a:off x="2258353" y="0"/>
            <a:ext cx="6885647" cy="5143500"/>
          </a:xfrm>
          <a:prstGeom prst="rect">
            <a:avLst/>
          </a:prstGeom>
        </p:spPr>
      </p:pic>
      <p:pic>
        <p:nvPicPr>
          <p:cNvPr id="22" name="Picture 21" descr="ibm logo-ver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721529" y="4470400"/>
            <a:ext cx="192688" cy="513074"/>
          </a:xfrm>
          <a:prstGeom prst="rect">
            <a:avLst/>
          </a:prstGeom>
        </p:spPr>
      </p:pic>
      <p:pic>
        <p:nvPicPr>
          <p:cNvPr id="23" name="Picture 22" descr="Magenta hexes.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5250992" y="2451100"/>
            <a:ext cx="1186518" cy="908050"/>
          </a:xfrm>
          <a:prstGeom prst="rect">
            <a:avLst/>
          </a:prstGeom>
        </p:spPr>
      </p:pic>
      <p:sp>
        <p:nvSpPr>
          <p:cNvPr id="12" name="Title 1"/>
          <p:cNvSpPr>
            <a:spLocks noGrp="1"/>
          </p:cNvSpPr>
          <p:nvPr>
            <p:ph type="ctrTitle"/>
          </p:nvPr>
        </p:nvSpPr>
        <p:spPr>
          <a:xfrm>
            <a:off x="321855" y="909835"/>
            <a:ext cx="6321061" cy="1134422"/>
          </a:xfrm>
        </p:spPr>
        <p:txBody>
          <a:bodyPr lIns="0" anchor="b" anchorCtr="0">
            <a:noAutofit/>
          </a:bodyPr>
          <a:lstStyle>
            <a:lvl1pPr>
              <a:lnSpc>
                <a:spcPct val="90000"/>
              </a:lnSpc>
              <a:defRPr sz="5400">
                <a:solidFill>
                  <a:schemeClr val="accent5"/>
                </a:solidFill>
              </a:defRPr>
            </a:lvl1pPr>
          </a:lstStyle>
          <a:p>
            <a:r>
              <a:rPr lang="en-US" dirty="0"/>
              <a:t>Click to edit Master title style</a:t>
            </a:r>
          </a:p>
        </p:txBody>
      </p:sp>
      <p:sp>
        <p:nvSpPr>
          <p:cNvPr id="28" name="Rectangle 27"/>
          <p:cNvSpPr/>
          <p:nvPr userDrawn="1"/>
        </p:nvSpPr>
        <p:spPr>
          <a:xfrm>
            <a:off x="305390" y="4898995"/>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spTree>
    <p:extLst>
      <p:ext uri="{BB962C8B-B14F-4D97-AF65-F5344CB8AC3E}">
        <p14:creationId xmlns:p14="http://schemas.microsoft.com/office/powerpoint/2010/main" val="227497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a:xfrm>
            <a:off x="6858000" y="4826480"/>
            <a:ext cx="2057400" cy="137160"/>
          </a:xfrm>
          <a:prstGeom prst="rect">
            <a:avLst/>
          </a:prstGeom>
        </p:spPr>
        <p:txBody>
          <a:bodyPr/>
          <a:lstStyle>
            <a:lvl1pPr>
              <a:defRPr>
                <a:solidFill>
                  <a:schemeClr val="bg2"/>
                </a:solidFill>
              </a:defRPr>
            </a:lvl1pPr>
          </a:lstStyle>
          <a:p>
            <a:fld id="{D0BE6F14-FF48-0F4F-A8AA-2E3F25371E4A}" type="slidenum">
              <a:rPr lang="en-US" smtClean="0"/>
              <a:pPr/>
              <a:t>‹#›</a:t>
            </a:fld>
            <a:endParaRPr lang="en-US"/>
          </a:p>
        </p:txBody>
      </p:sp>
    </p:spTree>
    <p:extLst>
      <p:ext uri="{BB962C8B-B14F-4D97-AF65-F5344CB8AC3E}">
        <p14:creationId xmlns:p14="http://schemas.microsoft.com/office/powerpoint/2010/main" val="4160701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a:xfrm>
            <a:off x="6232357" y="3322531"/>
            <a:ext cx="3296653" cy="1056963"/>
          </a:xfrm>
          <a:prstGeom prst="rect">
            <a:avLst/>
          </a:prstGeom>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a:xfrm>
            <a:off x="228600" y="4826480"/>
            <a:ext cx="6400800" cy="137160"/>
          </a:xfrm>
          <a:prstGeom prst="rect">
            <a:avLst/>
          </a:prstGeom>
        </p:spPr>
        <p:txBody>
          <a:bodyPr/>
          <a:lstStyle/>
          <a:p>
            <a:r>
              <a:rPr lang="de-DE"/>
              <a:t>IBM Cloud / DOC ID / Month XX, 2017 / © 2017 IBM Corporation</a:t>
            </a:r>
            <a:endParaRPr lang="en-US"/>
          </a:p>
        </p:txBody>
      </p:sp>
    </p:spTree>
    <p:extLst>
      <p:ext uri="{BB962C8B-B14F-4D97-AF65-F5344CB8AC3E}">
        <p14:creationId xmlns:p14="http://schemas.microsoft.com/office/powerpoint/2010/main" val="428550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232357" y="3322531"/>
            <a:ext cx="3296653" cy="1056963"/>
          </a:xfrm>
          <a:prstGeom prst="rect">
            <a:avLst/>
          </a:prstGeom>
        </p:spPr>
        <p:txBody>
          <a:bodyPr/>
          <a:lstStyle>
            <a:lvl1pPr>
              <a:defRPr>
                <a:solidFill>
                  <a:schemeClr val="bg2"/>
                </a:solidFill>
              </a:defRPr>
            </a:lvl1p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192024"/>
            <a:ext cx="4114800" cy="511308"/>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123955"/>
            <a:ext cx="4114800" cy="3462056"/>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3522108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Light Blank">
    <p:bg>
      <p:bgPr>
        <a:solidFill>
          <a:schemeClr val="accent2">
            <a:lumOff val="5588"/>
          </a:schemeClr>
        </a:solidFill>
        <a:effectLst/>
      </p:bgPr>
    </p:bg>
    <p:spTree>
      <p:nvGrpSpPr>
        <p:cNvPr id="1" name=""/>
        <p:cNvGrpSpPr/>
        <p:nvPr/>
      </p:nvGrpSpPr>
      <p:grpSpPr>
        <a:xfrm>
          <a:off x="0" y="0"/>
          <a:ext cx="0" cy="0"/>
          <a:chOff x="0" y="0"/>
          <a:chExt cx="0" cy="0"/>
        </a:xfrm>
      </p:grpSpPr>
      <p:sp>
        <p:nvSpPr>
          <p:cNvPr id="326" name="Slide title"/>
          <p:cNvSpPr txBox="1">
            <a:spLocks noGrp="1"/>
          </p:cNvSpPr>
          <p:nvPr>
            <p:ph type="body" sz="quarter" idx="13"/>
          </p:nvPr>
        </p:nvSpPr>
        <p:spPr>
          <a:xfrm>
            <a:off x="190500" y="120029"/>
            <a:ext cx="7171112" cy="549338"/>
          </a:xfrm>
          <a:prstGeom prst="rect">
            <a:avLst/>
          </a:prstGeom>
        </p:spPr>
        <p:txBody>
          <a:bodyPr lIns="45718" tIns="45718" rIns="45718" bIns="45718"/>
          <a:lstStyle>
            <a:lvl1pPr defTabSz="582930">
              <a:lnSpc>
                <a:spcPct val="90000"/>
              </a:lnSpc>
              <a:defRPr sz="2250" b="1">
                <a:solidFill>
                  <a:schemeClr val="accent4"/>
                </a:solidFill>
              </a:defRPr>
            </a:lvl1pPr>
          </a:lstStyle>
          <a:p>
            <a:r>
              <a:t>Slide title</a:t>
            </a:r>
          </a:p>
        </p:txBody>
      </p:sp>
      <p:sp>
        <p:nvSpPr>
          <p:cNvPr id="8" name="TextBox 7">
            <a:extLst>
              <a:ext uri="{FF2B5EF4-FFF2-40B4-BE49-F238E27FC236}">
                <a16:creationId xmlns:a16="http://schemas.microsoft.com/office/drawing/2014/main" id="{D3D010B3-0962-4DE1-B9CA-A9B19DC0673C}"/>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Data Science Experience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9" name="Graphic 8">
            <a:extLst>
              <a:ext uri="{FF2B5EF4-FFF2-40B4-BE49-F238E27FC236}">
                <a16:creationId xmlns:a16="http://schemas.microsoft.com/office/drawing/2014/main" id="{B2F9FF37-E489-4B7D-B2D5-2F1BE60DD3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0987" y="4785438"/>
            <a:ext cx="703695" cy="298616"/>
          </a:xfrm>
          <a:prstGeom prst="rect">
            <a:avLst/>
          </a:prstGeom>
        </p:spPr>
      </p:pic>
      <p:sp>
        <p:nvSpPr>
          <p:cNvPr id="10" name="Rectangle 9">
            <a:extLst>
              <a:ext uri="{FF2B5EF4-FFF2-40B4-BE49-F238E27FC236}">
                <a16:creationId xmlns:a16="http://schemas.microsoft.com/office/drawing/2014/main" id="{034F8580-98FE-4B57-8E4C-4E3559F577BC}"/>
              </a:ext>
            </a:extLst>
          </p:cNvPr>
          <p:cNvSpPr/>
          <p:nvPr userDrawn="1"/>
        </p:nvSpPr>
        <p:spPr>
          <a:xfrm>
            <a:off x="7361612" y="120028"/>
            <a:ext cx="1696452" cy="549338"/>
          </a:xfrm>
          <a:prstGeom prst="rect">
            <a:avLst/>
          </a:prstGeom>
          <a:solidFill>
            <a:srgbClr val="00649D"/>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pic>
        <p:nvPicPr>
          <p:cNvPr id="11" name="Picture 10" descr="ibm_gry.png">
            <a:extLst>
              <a:ext uri="{FF2B5EF4-FFF2-40B4-BE49-F238E27FC236}">
                <a16:creationId xmlns:a16="http://schemas.microsoft.com/office/drawing/2014/main" id="{B9CA43BB-05C2-4278-91F6-27B51B34988C}"/>
              </a:ext>
            </a:extLst>
          </p:cNvPr>
          <p:cNvPicPr>
            <a:picLocks noChangeAspect="1"/>
          </p:cNvPicPr>
          <p:nvPr userDrawn="1"/>
        </p:nvPicPr>
        <p:blipFill>
          <a:blip r:embed="rId4">
            <a:biLevel thresh="25000"/>
            <a:extLst>
              <a:ext uri="{28A0092B-C50C-407E-A947-70E740481C1C}">
                <a14:useLocalDpi xmlns:a14="http://schemas.microsoft.com/office/drawing/2010/main"/>
              </a:ext>
            </a:extLst>
          </a:blip>
          <a:stretch>
            <a:fillRect/>
          </a:stretch>
        </p:blipFill>
        <p:spPr>
          <a:xfrm>
            <a:off x="7498807" y="217527"/>
            <a:ext cx="802982" cy="325558"/>
          </a:xfrm>
          <a:prstGeom prst="rect">
            <a:avLst/>
          </a:prstGeom>
        </p:spPr>
      </p:pic>
      <p:pic>
        <p:nvPicPr>
          <p:cNvPr id="12" name="Picture 11">
            <a:extLst>
              <a:ext uri="{FF2B5EF4-FFF2-40B4-BE49-F238E27FC236}">
                <a16:creationId xmlns:a16="http://schemas.microsoft.com/office/drawing/2014/main" id="{2BA4EBB4-9AFE-45C3-A61B-3CCB5C7268E1}"/>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001" t="20400" r="17675" b="20719"/>
          <a:stretch/>
        </p:blipFill>
        <p:spPr>
          <a:xfrm>
            <a:off x="8414406" y="138956"/>
            <a:ext cx="535374" cy="459408"/>
          </a:xfrm>
          <a:prstGeom prst="rect">
            <a:avLst/>
          </a:prstGeom>
        </p:spPr>
      </p:pic>
    </p:spTree>
    <p:extLst>
      <p:ext uri="{BB962C8B-B14F-4D97-AF65-F5344CB8AC3E}">
        <p14:creationId xmlns:p14="http://schemas.microsoft.com/office/powerpoint/2010/main" val="97891752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Magenta hexes.png"/>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3584096" y="4746680"/>
            <a:ext cx="421228" cy="322368"/>
          </a:xfrm>
          <a:prstGeom prst="rect">
            <a:avLst/>
          </a:prstGeom>
        </p:spPr>
      </p:pic>
      <p:pic>
        <p:nvPicPr>
          <p:cNvPr id="14" name="Picture 13" descr="Edge2016-Theme-Gray-300.png"/>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4261105" y="4854057"/>
            <a:ext cx="1254521" cy="131622"/>
          </a:xfrm>
          <a:prstGeom prst="rect">
            <a:avLst/>
          </a:prstGeom>
        </p:spPr>
      </p:pic>
      <p:sp>
        <p:nvSpPr>
          <p:cNvPr id="3" name="Text Placeholder 2"/>
          <p:cNvSpPr>
            <a:spLocks noGrp="1"/>
          </p:cNvSpPr>
          <p:nvPr userDrawn="1">
            <p:ph type="body" idx="1"/>
          </p:nvPr>
        </p:nvSpPr>
        <p:spPr>
          <a:xfrm>
            <a:off x="335450" y="782035"/>
            <a:ext cx="8722614" cy="3896525"/>
          </a:xfrm>
          <a:prstGeom prst="rect">
            <a:avLst/>
          </a:prstGeom>
        </p:spPr>
        <p:txBody>
          <a:bodyPr vert="horz" lIns="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Placeholder 1"/>
          <p:cNvSpPr>
            <a:spLocks noGrp="1"/>
          </p:cNvSpPr>
          <p:nvPr userDrawn="1">
            <p:ph type="title"/>
          </p:nvPr>
        </p:nvSpPr>
        <p:spPr>
          <a:xfrm>
            <a:off x="335450" y="58800"/>
            <a:ext cx="7050740" cy="676196"/>
          </a:xfrm>
          <a:prstGeom prst="rect">
            <a:avLst/>
          </a:prstGeom>
        </p:spPr>
        <p:txBody>
          <a:bodyPr vert="horz" lIns="0" tIns="45720" rIns="91440" bIns="45720" rtlCol="0" anchor="ctr" anchorCtr="0">
            <a:noAutofit/>
          </a:bodyPr>
          <a:lstStyle/>
          <a:p>
            <a:r>
              <a:rPr lang="en-US" dirty="0"/>
              <a:t>Click to edit Master title style</a:t>
            </a:r>
          </a:p>
        </p:txBody>
      </p:sp>
      <p:sp>
        <p:nvSpPr>
          <p:cNvPr id="11" name="TextBox 10">
            <a:extLst>
              <a:ext uri="{FF2B5EF4-FFF2-40B4-BE49-F238E27FC236}">
                <a16:creationId xmlns:a16="http://schemas.microsoft.com/office/drawing/2014/main" id="{632AA37F-0A9D-4A45-B24F-9E8C0648FBAA}"/>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13" name="Graphic 12">
            <a:extLst>
              <a:ext uri="{FF2B5EF4-FFF2-40B4-BE49-F238E27FC236}">
                <a16:creationId xmlns:a16="http://schemas.microsoft.com/office/drawing/2014/main" id="{3BD56DA6-0321-48F0-B87B-D42A6582AF47}"/>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100987" y="4785438"/>
            <a:ext cx="703695" cy="298616"/>
          </a:xfrm>
          <a:prstGeom prst="rect">
            <a:avLst/>
          </a:prstGeom>
        </p:spPr>
      </p:pic>
      <p:sp>
        <p:nvSpPr>
          <p:cNvPr id="4" name="Rectangle 3">
            <a:extLst>
              <a:ext uri="{FF2B5EF4-FFF2-40B4-BE49-F238E27FC236}">
                <a16:creationId xmlns:a16="http://schemas.microsoft.com/office/drawing/2014/main" id="{19B17716-29EF-4B6A-B291-D2B813AF595F}"/>
              </a:ext>
            </a:extLst>
          </p:cNvPr>
          <p:cNvSpPr/>
          <p:nvPr userDrawn="1"/>
        </p:nvSpPr>
        <p:spPr>
          <a:xfrm>
            <a:off x="7361612" y="120028"/>
            <a:ext cx="1696452" cy="54933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pic>
        <p:nvPicPr>
          <p:cNvPr id="10" name="Picture 9" descr="ibm_gry.png">
            <a:extLst>
              <a:ext uri="{FF2B5EF4-FFF2-40B4-BE49-F238E27FC236}">
                <a16:creationId xmlns:a16="http://schemas.microsoft.com/office/drawing/2014/main" id="{A8C35E97-BF59-4891-BA72-034339898926}"/>
              </a:ext>
            </a:extLst>
          </p:cNvPr>
          <p:cNvPicPr>
            <a:picLocks noChangeAspect="1"/>
          </p:cNvPicPr>
          <p:nvPr userDrawn="1"/>
        </p:nvPicPr>
        <p:blipFill>
          <a:blip r:embed="rId11">
            <a:biLevel thresh="25000"/>
            <a:extLst>
              <a:ext uri="{28A0092B-C50C-407E-A947-70E740481C1C}">
                <a14:useLocalDpi xmlns:a14="http://schemas.microsoft.com/office/drawing/2010/main"/>
              </a:ext>
            </a:extLst>
          </a:blip>
          <a:stretch>
            <a:fillRect/>
          </a:stretch>
        </p:blipFill>
        <p:spPr>
          <a:xfrm>
            <a:off x="7498807" y="217527"/>
            <a:ext cx="802982" cy="325558"/>
          </a:xfrm>
          <a:prstGeom prst="rect">
            <a:avLst/>
          </a:prstGeom>
        </p:spPr>
      </p:pic>
      <p:pic>
        <p:nvPicPr>
          <p:cNvPr id="8" name="Picture 7">
            <a:extLst>
              <a:ext uri="{FF2B5EF4-FFF2-40B4-BE49-F238E27FC236}">
                <a16:creationId xmlns:a16="http://schemas.microsoft.com/office/drawing/2014/main" id="{5135A465-5285-47FB-A31E-1754BA4A8FC1}"/>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l="18001" t="20400" r="17675" b="20719"/>
          <a:stretch/>
        </p:blipFill>
        <p:spPr>
          <a:xfrm>
            <a:off x="8414406" y="138956"/>
            <a:ext cx="535374" cy="459408"/>
          </a:xfrm>
          <a:prstGeom prst="rect">
            <a:avLst/>
          </a:prstGeom>
        </p:spPr>
      </p:pic>
      <p:sp>
        <p:nvSpPr>
          <p:cNvPr id="15" name="Rectangle 14">
            <a:extLst>
              <a:ext uri="{FF2B5EF4-FFF2-40B4-BE49-F238E27FC236}">
                <a16:creationId xmlns:a16="http://schemas.microsoft.com/office/drawing/2014/main" id="{10DDBBBB-B16E-428A-8664-545F6E6331ED}"/>
              </a:ext>
            </a:extLst>
          </p:cNvPr>
          <p:cNvSpPr/>
          <p:nvPr userDrawn="1"/>
        </p:nvSpPr>
        <p:spPr>
          <a:xfrm>
            <a:off x="7724547" y="640584"/>
            <a:ext cx="1154483" cy="200055"/>
          </a:xfrm>
          <a:prstGeom prst="rect">
            <a:avLst/>
          </a:prstGeom>
        </p:spPr>
        <p:txBody>
          <a:bodyPr wrap="none">
            <a:spAutoFit/>
          </a:bodyPr>
          <a:lstStyle/>
          <a:p>
            <a:pPr algn="l"/>
            <a:r>
              <a:rPr lang="en-US" sz="700" dirty="0">
                <a:solidFill>
                  <a:schemeClr val="bg1">
                    <a:lumMod val="50000"/>
                  </a:schemeClr>
                </a:solidFill>
              </a:rPr>
              <a:t>© 2018 IBM Corporation</a:t>
            </a:r>
          </a:p>
        </p:txBody>
      </p:sp>
    </p:spTree>
    <p:extLst>
      <p:ext uri="{BB962C8B-B14F-4D97-AF65-F5344CB8AC3E}">
        <p14:creationId xmlns:p14="http://schemas.microsoft.com/office/powerpoint/2010/main" val="862150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 id="2147483654" r:id="rId5"/>
  </p:sldLayoutIdLst>
  <p:hf hdr="0" ftr="0" dt="0"/>
  <p:txStyles>
    <p:titleStyle>
      <a:lvl1pPr algn="l" defTabSz="457200" rtl="0" eaLnBrk="1" latinLnBrk="0" hangingPunct="1">
        <a:lnSpc>
          <a:spcPct val="85000"/>
        </a:lnSpc>
        <a:spcBef>
          <a:spcPct val="0"/>
        </a:spcBef>
        <a:buNone/>
        <a:defRPr sz="2600" kern="1200">
          <a:solidFill>
            <a:schemeClr val="accent5"/>
          </a:solidFill>
          <a:latin typeface="+mj-lt"/>
          <a:ea typeface="+mj-ea"/>
          <a:cs typeface="+mj-cs"/>
        </a:defRPr>
      </a:lvl1pPr>
    </p:titleStyle>
    <p:bodyStyle>
      <a:lvl1pPr marL="234950" indent="-234950" algn="l" defTabSz="457200" rtl="0" eaLnBrk="1" latinLnBrk="0" hangingPunct="1">
        <a:lnSpc>
          <a:spcPct val="90000"/>
        </a:lnSpc>
        <a:spcBef>
          <a:spcPts val="1200"/>
        </a:spcBef>
        <a:spcAft>
          <a:spcPts val="200"/>
        </a:spcAft>
        <a:buClr>
          <a:schemeClr val="accent1"/>
        </a:buClr>
        <a:buSzPct val="100000"/>
        <a:buFont typeface="Arial"/>
        <a:buChar char="•"/>
        <a:defRPr sz="2000" kern="1200">
          <a:solidFill>
            <a:schemeClr val="tx1">
              <a:lumMod val="75000"/>
            </a:schemeClr>
          </a:solidFill>
          <a:latin typeface="+mn-lt"/>
          <a:ea typeface="+mn-ea"/>
          <a:cs typeface="+mn-cs"/>
        </a:defRPr>
      </a:lvl1pPr>
      <a:lvl2pPr marL="712788" indent="-285750" algn="l" defTabSz="457200" rtl="0" eaLnBrk="1" latinLnBrk="0" hangingPunct="1">
        <a:lnSpc>
          <a:spcPct val="90000"/>
        </a:lnSpc>
        <a:spcBef>
          <a:spcPts val="300"/>
        </a:spcBef>
        <a:buFont typeface="Arial"/>
        <a:buChar char="•"/>
        <a:defRPr sz="1800" kern="1200">
          <a:solidFill>
            <a:schemeClr val="tx1">
              <a:lumMod val="75000"/>
            </a:schemeClr>
          </a:solidFill>
          <a:latin typeface="+mn-lt"/>
          <a:ea typeface="+mn-ea"/>
          <a:cs typeface="+mn-cs"/>
        </a:defRPr>
      </a:lvl2pPr>
      <a:lvl3pPr marL="1082675" indent="-228600" algn="l" defTabSz="457200" rtl="0" eaLnBrk="1" latinLnBrk="0" hangingPunct="1">
        <a:lnSpc>
          <a:spcPct val="90000"/>
        </a:lnSpc>
        <a:spcBef>
          <a:spcPts val="300"/>
        </a:spcBef>
        <a:buFont typeface="Lucida Grande"/>
        <a:buChar char="–"/>
        <a:defRPr sz="1600" kern="1200">
          <a:solidFill>
            <a:schemeClr val="tx1">
              <a:lumMod val="75000"/>
            </a:schemeClr>
          </a:solidFill>
          <a:latin typeface="+mn-lt"/>
          <a:ea typeface="+mn-ea"/>
          <a:cs typeface="+mn-cs"/>
        </a:defRPr>
      </a:lvl3pPr>
      <a:lvl4pPr marL="1600200" indent="-228600" algn="l" defTabSz="457200" rtl="0" eaLnBrk="1" latinLnBrk="0" hangingPunct="1">
        <a:lnSpc>
          <a:spcPct val="90000"/>
        </a:lnSpc>
        <a:spcBef>
          <a:spcPts val="300"/>
        </a:spcBef>
        <a:buFont typeface="Arial"/>
        <a:buChar char="–"/>
        <a:defRPr sz="1400" kern="1200">
          <a:solidFill>
            <a:schemeClr val="tx1">
              <a:lumMod val="75000"/>
            </a:schemeClr>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9"/>
            <a:ext cx="7133012" cy="341916"/>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extBox 11">
            <a:extLst>
              <a:ext uri="{FF2B5EF4-FFF2-40B4-BE49-F238E27FC236}">
                <a16:creationId xmlns:a16="http://schemas.microsoft.com/office/drawing/2014/main" id="{105FA586-D70C-4E0D-80AD-D0535DDB1B1B}"/>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pPr marL="0" marR="0" lvl="0" indent="0" algn="r" defTabSz="914400" eaLnBrk="1" fontAlgn="auto" latinLnBrk="0" hangingPunct="1">
                <a:lnSpc>
                  <a:spcPct val="100000"/>
                </a:lnSpc>
                <a:spcBef>
                  <a:spcPts val="0"/>
                </a:spcBef>
                <a:spcAft>
                  <a:spcPts val="0"/>
                </a:spcAft>
                <a:buClrTx/>
                <a:buSzTx/>
                <a:buFontTx/>
                <a:buNone/>
                <a:tabLst/>
                <a:defRPr/>
              </a:p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13" name="Graphic 12">
            <a:extLst>
              <a:ext uri="{FF2B5EF4-FFF2-40B4-BE49-F238E27FC236}">
                <a16:creationId xmlns:a16="http://schemas.microsoft.com/office/drawing/2014/main" id="{D4CE9D38-4DE4-4174-84B9-E5DB7005190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0987" y="4785438"/>
            <a:ext cx="703695" cy="298616"/>
          </a:xfrm>
          <a:prstGeom prst="rect">
            <a:avLst/>
          </a:prstGeom>
        </p:spPr>
      </p:pic>
      <p:sp>
        <p:nvSpPr>
          <p:cNvPr id="17" name="Rectangle 16">
            <a:extLst>
              <a:ext uri="{FF2B5EF4-FFF2-40B4-BE49-F238E27FC236}">
                <a16:creationId xmlns:a16="http://schemas.microsoft.com/office/drawing/2014/main" id="{69524247-FF12-4156-9DDC-9F8BEAEB66E4}"/>
              </a:ext>
            </a:extLst>
          </p:cNvPr>
          <p:cNvSpPr/>
          <p:nvPr userDrawn="1"/>
        </p:nvSpPr>
        <p:spPr>
          <a:xfrm>
            <a:off x="7361612" y="120028"/>
            <a:ext cx="1696452" cy="549338"/>
          </a:xfrm>
          <a:prstGeom prst="rect">
            <a:avLst/>
          </a:prstGeom>
          <a:solidFill>
            <a:srgbClr val="00649D"/>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pic>
        <p:nvPicPr>
          <p:cNvPr id="18" name="Picture 17" descr="ibm_gry.png">
            <a:extLst>
              <a:ext uri="{FF2B5EF4-FFF2-40B4-BE49-F238E27FC236}">
                <a16:creationId xmlns:a16="http://schemas.microsoft.com/office/drawing/2014/main" id="{1A463E50-03DC-43C8-98BF-3D363C75E9AE}"/>
              </a:ext>
            </a:extLst>
          </p:cNvPr>
          <p:cNvPicPr>
            <a:picLocks noChangeAspect="1"/>
          </p:cNvPicPr>
          <p:nvPr userDrawn="1"/>
        </p:nvPicPr>
        <p:blipFill>
          <a:blip r:embed="rId5">
            <a:biLevel thresh="25000"/>
            <a:extLst>
              <a:ext uri="{28A0092B-C50C-407E-A947-70E740481C1C}">
                <a14:useLocalDpi xmlns:a14="http://schemas.microsoft.com/office/drawing/2010/main"/>
              </a:ext>
            </a:extLst>
          </a:blip>
          <a:stretch>
            <a:fillRect/>
          </a:stretch>
        </p:blipFill>
        <p:spPr>
          <a:xfrm>
            <a:off x="7498807" y="217527"/>
            <a:ext cx="802982" cy="325558"/>
          </a:xfrm>
          <a:prstGeom prst="rect">
            <a:avLst/>
          </a:prstGeom>
        </p:spPr>
      </p:pic>
      <p:pic>
        <p:nvPicPr>
          <p:cNvPr id="19" name="Picture 18">
            <a:extLst>
              <a:ext uri="{FF2B5EF4-FFF2-40B4-BE49-F238E27FC236}">
                <a16:creationId xmlns:a16="http://schemas.microsoft.com/office/drawing/2014/main" id="{8581059A-EA1F-4D5D-AE4E-BB18C750E241}"/>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18001" t="20400" r="17675" b="20719"/>
          <a:stretch/>
        </p:blipFill>
        <p:spPr>
          <a:xfrm>
            <a:off x="8414406" y="138956"/>
            <a:ext cx="535374" cy="459408"/>
          </a:xfrm>
          <a:prstGeom prst="rect">
            <a:avLst/>
          </a:prstGeom>
        </p:spPr>
      </p:pic>
    </p:spTree>
    <p:extLst>
      <p:ext uri="{BB962C8B-B14F-4D97-AF65-F5344CB8AC3E}">
        <p14:creationId xmlns:p14="http://schemas.microsoft.com/office/powerpoint/2010/main" val="49591670"/>
      </p:ext>
    </p:extLst>
  </p:cSld>
  <p:clrMap bg1="lt1" tx1="dk1" bg2="lt2" tx2="dk2" accent1="accent1" accent2="accent2" accent3="accent3" accent4="accent4" accent5="accent5" accent6="accent6" hlink="hlink" folHlink="folHlink"/>
  <p:sldLayoutIdLst>
    <p:sldLayoutId id="2147483683" r:id="rId1"/>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175296"/>
            <a:ext cx="7133012" cy="468197"/>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28600" y="703332"/>
            <a:ext cx="8686800" cy="398893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extBox 5">
            <a:extLst>
              <a:ext uri="{FF2B5EF4-FFF2-40B4-BE49-F238E27FC236}">
                <a16:creationId xmlns:a16="http://schemas.microsoft.com/office/drawing/2014/main" id="{5E0B8C4E-2060-465F-9AC0-CE8888363BB1}"/>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pPr marL="0" marR="0" lvl="0" indent="0" algn="r" defTabSz="914400" eaLnBrk="1" fontAlgn="auto" latinLnBrk="0" hangingPunct="1">
                <a:lnSpc>
                  <a:spcPct val="100000"/>
                </a:lnSpc>
                <a:spcBef>
                  <a:spcPts val="0"/>
                </a:spcBef>
                <a:spcAft>
                  <a:spcPts val="0"/>
                </a:spcAft>
                <a:buClrTx/>
                <a:buSzTx/>
                <a:buFontTx/>
                <a:buNone/>
                <a:tabLst/>
                <a:defRPr/>
              </a:p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8" name="Graphic 7">
            <a:extLst>
              <a:ext uri="{FF2B5EF4-FFF2-40B4-BE49-F238E27FC236}">
                <a16:creationId xmlns:a16="http://schemas.microsoft.com/office/drawing/2014/main" id="{676C8B81-CBEE-4DA5-9101-B8A7DD45A03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0987" y="4785438"/>
            <a:ext cx="703695" cy="298616"/>
          </a:xfrm>
          <a:prstGeom prst="rect">
            <a:avLst/>
          </a:prstGeom>
        </p:spPr>
      </p:pic>
      <p:sp>
        <p:nvSpPr>
          <p:cNvPr id="14" name="Rectangle 13">
            <a:extLst>
              <a:ext uri="{FF2B5EF4-FFF2-40B4-BE49-F238E27FC236}">
                <a16:creationId xmlns:a16="http://schemas.microsoft.com/office/drawing/2014/main" id="{811428AC-BCEF-4360-AF6E-FB7D368E6D99}"/>
              </a:ext>
            </a:extLst>
          </p:cNvPr>
          <p:cNvSpPr/>
          <p:nvPr userDrawn="1"/>
        </p:nvSpPr>
        <p:spPr>
          <a:xfrm>
            <a:off x="7361612" y="120028"/>
            <a:ext cx="1696452" cy="549338"/>
          </a:xfrm>
          <a:prstGeom prst="rect">
            <a:avLst/>
          </a:prstGeom>
          <a:solidFill>
            <a:srgbClr val="00649D"/>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pic>
        <p:nvPicPr>
          <p:cNvPr id="15" name="Picture 14" descr="ibm_gry.png">
            <a:extLst>
              <a:ext uri="{FF2B5EF4-FFF2-40B4-BE49-F238E27FC236}">
                <a16:creationId xmlns:a16="http://schemas.microsoft.com/office/drawing/2014/main" id="{0405F870-2931-4538-9AD3-C1278FDF826C}"/>
              </a:ext>
            </a:extLst>
          </p:cNvPr>
          <p:cNvPicPr>
            <a:picLocks noChangeAspect="1"/>
          </p:cNvPicPr>
          <p:nvPr userDrawn="1"/>
        </p:nvPicPr>
        <p:blipFill>
          <a:blip r:embed="rId6">
            <a:biLevel thresh="25000"/>
            <a:extLst>
              <a:ext uri="{28A0092B-C50C-407E-A947-70E740481C1C}">
                <a14:useLocalDpi xmlns:a14="http://schemas.microsoft.com/office/drawing/2010/main"/>
              </a:ext>
            </a:extLst>
          </a:blip>
          <a:stretch>
            <a:fillRect/>
          </a:stretch>
        </p:blipFill>
        <p:spPr>
          <a:xfrm>
            <a:off x="7498807" y="217527"/>
            <a:ext cx="802982" cy="325558"/>
          </a:xfrm>
          <a:prstGeom prst="rect">
            <a:avLst/>
          </a:prstGeom>
        </p:spPr>
      </p:pic>
      <p:pic>
        <p:nvPicPr>
          <p:cNvPr id="16" name="Picture 15">
            <a:extLst>
              <a:ext uri="{FF2B5EF4-FFF2-40B4-BE49-F238E27FC236}">
                <a16:creationId xmlns:a16="http://schemas.microsoft.com/office/drawing/2014/main" id="{D260022C-A2C6-4592-891A-91D6CFFFAF4E}"/>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l="18001" t="20400" r="17675" b="20719"/>
          <a:stretch/>
        </p:blipFill>
        <p:spPr>
          <a:xfrm>
            <a:off x="8414406" y="138956"/>
            <a:ext cx="535374" cy="459408"/>
          </a:xfrm>
          <a:prstGeom prst="rect">
            <a:avLst/>
          </a:prstGeom>
        </p:spPr>
      </p:pic>
    </p:spTree>
    <p:extLst>
      <p:ext uri="{BB962C8B-B14F-4D97-AF65-F5344CB8AC3E}">
        <p14:creationId xmlns:p14="http://schemas.microsoft.com/office/powerpoint/2010/main" val="3205902937"/>
      </p:ext>
    </p:extLst>
  </p:cSld>
  <p:clrMap bg1="lt1" tx1="dk1" bg2="lt2" tx2="dk2" accent1="accent1" accent2="accent2" accent3="accent3" accent4="accent4" accent5="accent5" accent6="accent6" hlink="hlink" folHlink="folHlink"/>
  <p:sldLayoutIdLst>
    <p:sldLayoutId id="2147483705" r:id="rId1"/>
    <p:sldLayoutId id="2147483723" r:id="rId2"/>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4"/>
          <p:cNvSpPr/>
          <p:nvPr/>
        </p:nvSpPr>
        <p:spPr>
          <a:xfrm>
            <a:off x="-2" y="4810125"/>
            <a:ext cx="9144003" cy="333375"/>
          </a:xfrm>
          <a:prstGeom prst="rect">
            <a:avLst/>
          </a:prstGeom>
          <a:solidFill>
            <a:srgbClr val="FFFFFF"/>
          </a:solidFill>
          <a:ln w="12700">
            <a:miter lim="400000"/>
          </a:ln>
        </p:spPr>
        <p:txBody>
          <a:bodyPr lIns="34289" tIns="34289" rIns="34289" bIns="34289" anchor="ctr"/>
          <a:lstStyle/>
          <a:p>
            <a:pPr algn="ctr">
              <a:defRPr>
                <a:solidFill>
                  <a:srgbClr val="FFFFFF"/>
                </a:solidFill>
                <a:latin typeface="+mn-lt"/>
                <a:ea typeface="+mn-ea"/>
                <a:cs typeface="+mn-cs"/>
                <a:sym typeface="Arial"/>
              </a:defRPr>
            </a:pPr>
            <a:endParaRPr sz="1350"/>
          </a:p>
        </p:txBody>
      </p:sp>
      <p:sp>
        <p:nvSpPr>
          <p:cNvPr id="5" name="Subtitle 2"/>
          <p:cNvSpPr txBox="1"/>
          <p:nvPr/>
        </p:nvSpPr>
        <p:spPr>
          <a:xfrm>
            <a:off x="5826680" y="4884310"/>
            <a:ext cx="2732982" cy="193897"/>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lvl1pPr algn="r">
              <a:lnSpc>
                <a:spcPct val="90000"/>
              </a:lnSpc>
              <a:defRPr sz="1200">
                <a:solidFill>
                  <a:srgbClr val="CACACA"/>
                </a:solidFill>
                <a:latin typeface="+mn-lt"/>
                <a:ea typeface="+mn-ea"/>
                <a:cs typeface="+mn-cs"/>
                <a:sym typeface="Arial"/>
              </a:defRPr>
            </a:lvl1pPr>
          </a:lstStyle>
          <a:p>
            <a:r>
              <a:rPr sz="900"/>
              <a:t>Internal and Business Partner Use Only</a:t>
            </a:r>
          </a:p>
        </p:txBody>
      </p:sp>
      <p:sp>
        <p:nvSpPr>
          <p:cNvPr id="6" name="Subtitle 2"/>
          <p:cNvSpPr txBox="1"/>
          <p:nvPr/>
        </p:nvSpPr>
        <p:spPr>
          <a:xfrm>
            <a:off x="95250" y="4868503"/>
            <a:ext cx="1074382" cy="214672"/>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spAutoFit/>
          </a:bodyPr>
          <a:lstStyle/>
          <a:p>
            <a:pPr>
              <a:lnSpc>
                <a:spcPct val="90000"/>
              </a:lnSpc>
              <a:defRPr sz="1400">
                <a:solidFill>
                  <a:schemeClr val="accent4"/>
                </a:solidFill>
                <a:latin typeface="+mn-lt"/>
                <a:ea typeface="+mn-ea"/>
                <a:cs typeface="+mn-cs"/>
                <a:sym typeface="Arial"/>
              </a:defRPr>
            </a:pPr>
            <a:r>
              <a:rPr sz="1050"/>
              <a:t>IBM </a:t>
            </a:r>
            <a:r>
              <a:rPr sz="1050" b="1"/>
              <a:t>Cloud</a:t>
            </a:r>
          </a:p>
        </p:txBody>
      </p:sp>
      <p:sp>
        <p:nvSpPr>
          <p:cNvPr id="10" name="Line"/>
          <p:cNvSpPr/>
          <p:nvPr userDrawn="1"/>
        </p:nvSpPr>
        <p:spPr>
          <a:xfrm>
            <a:off x="0" y="4795838"/>
            <a:ext cx="9144002" cy="0"/>
          </a:xfrm>
          <a:prstGeom prst="line">
            <a:avLst/>
          </a:prstGeom>
          <a:ln w="25400">
            <a:solidFill>
              <a:schemeClr val="accent5"/>
            </a:solidFill>
            <a:miter/>
          </a:ln>
        </p:spPr>
        <p:txBody>
          <a:bodyPr lIns="34289" tIns="34289" rIns="34289" bIns="34289"/>
          <a:lstStyle/>
          <a:p>
            <a:endParaRPr sz="1350"/>
          </a:p>
        </p:txBody>
      </p:sp>
      <p:sp>
        <p:nvSpPr>
          <p:cNvPr id="7" name="TextBox 6">
            <a:extLst>
              <a:ext uri="{FF2B5EF4-FFF2-40B4-BE49-F238E27FC236}">
                <a16:creationId xmlns:a16="http://schemas.microsoft.com/office/drawing/2014/main" id="{0019864A-1BFE-4E13-B463-E1199BFFA162}"/>
              </a:ext>
            </a:extLst>
          </p:cNvPr>
          <p:cNvSpPr txBox="1"/>
          <p:nvPr userDrawn="1"/>
        </p:nvSpPr>
        <p:spPr>
          <a:xfrm>
            <a:off x="0" y="4725599"/>
            <a:ext cx="9143999" cy="418294"/>
          </a:xfrm>
          <a:prstGeom prst="rect">
            <a:avLst/>
          </a:prstGeom>
          <a:solidFill>
            <a:srgbClr val="004255"/>
          </a:solidFill>
        </p:spPr>
        <p:txBody>
          <a:bodyPr wrap="none" rtlCol="0"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IBM Plex Sans" panose="020B0503050000000000" pitchFamily="34" charset="0"/>
              </a:rPr>
              <a:t>IBM</a:t>
            </a:r>
            <a:r>
              <a:rPr kumimoji="0" lang="en-US" sz="1200" b="0" i="0" u="none" strike="noStrike" kern="0" cap="none" spc="0" normalizeH="0" baseline="0" noProof="0" dirty="0">
                <a:ln>
                  <a:noFill/>
                </a:ln>
                <a:solidFill>
                  <a:prstClr val="white"/>
                </a:solidFill>
                <a:effectLst/>
                <a:uLnTx/>
                <a:uFillTx/>
              </a:rPr>
              <a:t> </a:t>
            </a:r>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Watson Studio      </a:t>
            </a:r>
            <a:fld id="{FB40EF1C-D4BA-4A9D-9180-8E7B61F716B0}" type="slidenum">
              <a:rPr kumimoji="0" lang="en-US" sz="1200" b="0" i="0" u="none" strike="noStrike" kern="0" cap="none" spc="0" normalizeH="0" baseline="0" noProof="0" smtClean="0">
                <a:ln>
                  <a:noFill/>
                </a:ln>
                <a:solidFill>
                  <a:prstClr val="white"/>
                </a:solidFill>
                <a:effectLst/>
                <a:uLnTx/>
                <a:uFillTx/>
                <a:latin typeface="IBM Plex Sans SemiBold" panose="020B0703050203000203" pitchFamily="34" charset="0"/>
              </a:rPr>
              <a:pPr marL="0" marR="0" lvl="0" indent="0" algn="r" defTabSz="914400" eaLnBrk="1" fontAlgn="auto" latinLnBrk="0" hangingPunct="1">
                <a:lnSpc>
                  <a:spcPct val="100000"/>
                </a:lnSpc>
                <a:spcBef>
                  <a:spcPts val="0"/>
                </a:spcBef>
                <a:spcAft>
                  <a:spcPts val="0"/>
                </a:spcAft>
                <a:buClrTx/>
                <a:buSzTx/>
                <a:buFontTx/>
                <a:buNone/>
                <a:tabLst/>
                <a:defRPr/>
              </a:pPr>
              <a:t>‹#›</a:t>
            </a:fld>
            <a:r>
              <a:rPr kumimoji="0" lang="en-US" sz="1200" b="0" i="0" u="none" strike="noStrike" kern="0" cap="none" spc="0" normalizeH="0" baseline="0" noProof="0" dirty="0">
                <a:ln>
                  <a:noFill/>
                </a:ln>
                <a:solidFill>
                  <a:prstClr val="white"/>
                </a:solidFill>
                <a:effectLst/>
                <a:uLnTx/>
                <a:uFillTx/>
                <a:latin typeface="IBM Plex Sans SemiBold" panose="020B0703050203000203" pitchFamily="34" charset="0"/>
              </a:rPr>
              <a:t>  </a:t>
            </a:r>
            <a:endParaRPr kumimoji="0" lang="en-GB" sz="1200" b="0" i="0" u="none" strike="noStrike" kern="0" cap="none" spc="0" normalizeH="0" baseline="0" noProof="0" dirty="0">
              <a:ln>
                <a:noFill/>
              </a:ln>
              <a:solidFill>
                <a:prstClr val="white"/>
              </a:solidFill>
              <a:effectLst/>
              <a:uLnTx/>
              <a:uFillTx/>
              <a:latin typeface="IBM Plex Sans SemiBold" panose="020B0703050203000203" pitchFamily="34" charset="0"/>
            </a:endParaRPr>
          </a:p>
        </p:txBody>
      </p:sp>
      <p:pic>
        <p:nvPicPr>
          <p:cNvPr id="8" name="Graphic 7">
            <a:extLst>
              <a:ext uri="{FF2B5EF4-FFF2-40B4-BE49-F238E27FC236}">
                <a16:creationId xmlns:a16="http://schemas.microsoft.com/office/drawing/2014/main" id="{B1D43A0D-EDB7-4C2E-988E-50173F6AC95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0987" y="4785438"/>
            <a:ext cx="703695" cy="298616"/>
          </a:xfrm>
          <a:prstGeom prst="rect">
            <a:avLst/>
          </a:prstGeom>
        </p:spPr>
      </p:pic>
      <p:sp>
        <p:nvSpPr>
          <p:cNvPr id="9" name="Rectangle 8">
            <a:extLst>
              <a:ext uri="{FF2B5EF4-FFF2-40B4-BE49-F238E27FC236}">
                <a16:creationId xmlns:a16="http://schemas.microsoft.com/office/drawing/2014/main" id="{C66082EC-382D-44B9-9FC3-A872BB514CB2}"/>
              </a:ext>
            </a:extLst>
          </p:cNvPr>
          <p:cNvSpPr/>
          <p:nvPr userDrawn="1"/>
        </p:nvSpPr>
        <p:spPr>
          <a:xfrm>
            <a:off x="7361612" y="120028"/>
            <a:ext cx="1696452" cy="549338"/>
          </a:xfrm>
          <a:prstGeom prst="rect">
            <a:avLst/>
          </a:prstGeom>
          <a:solidFill>
            <a:srgbClr val="00649D"/>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pic>
        <p:nvPicPr>
          <p:cNvPr id="11" name="Picture 10" descr="ibm_gry.png">
            <a:extLst>
              <a:ext uri="{FF2B5EF4-FFF2-40B4-BE49-F238E27FC236}">
                <a16:creationId xmlns:a16="http://schemas.microsoft.com/office/drawing/2014/main" id="{782AC30E-0775-4A0D-B591-59E868295707}"/>
              </a:ext>
            </a:extLst>
          </p:cNvPr>
          <p:cNvPicPr>
            <a:picLocks noChangeAspect="1"/>
          </p:cNvPicPr>
          <p:nvPr userDrawn="1"/>
        </p:nvPicPr>
        <p:blipFill>
          <a:blip r:embed="rId5">
            <a:biLevel thresh="25000"/>
            <a:extLst>
              <a:ext uri="{28A0092B-C50C-407E-A947-70E740481C1C}">
                <a14:useLocalDpi xmlns:a14="http://schemas.microsoft.com/office/drawing/2010/main"/>
              </a:ext>
            </a:extLst>
          </a:blip>
          <a:stretch>
            <a:fillRect/>
          </a:stretch>
        </p:blipFill>
        <p:spPr>
          <a:xfrm>
            <a:off x="7498807" y="217527"/>
            <a:ext cx="802982" cy="325558"/>
          </a:xfrm>
          <a:prstGeom prst="rect">
            <a:avLst/>
          </a:prstGeom>
        </p:spPr>
      </p:pic>
      <p:pic>
        <p:nvPicPr>
          <p:cNvPr id="12" name="Picture 11">
            <a:extLst>
              <a:ext uri="{FF2B5EF4-FFF2-40B4-BE49-F238E27FC236}">
                <a16:creationId xmlns:a16="http://schemas.microsoft.com/office/drawing/2014/main" id="{2AB6A918-3154-478E-89CF-3FFAFA5D6292}"/>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l="18001" t="20400" r="17675" b="20719"/>
          <a:stretch/>
        </p:blipFill>
        <p:spPr>
          <a:xfrm>
            <a:off x="8414406" y="138956"/>
            <a:ext cx="535374" cy="459408"/>
          </a:xfrm>
          <a:prstGeom prst="rect">
            <a:avLst/>
          </a:prstGeom>
        </p:spPr>
      </p:pic>
    </p:spTree>
    <p:extLst>
      <p:ext uri="{BB962C8B-B14F-4D97-AF65-F5344CB8AC3E}">
        <p14:creationId xmlns:p14="http://schemas.microsoft.com/office/powerpoint/2010/main" val="2071909150"/>
      </p:ext>
    </p:extLst>
  </p:cSld>
  <p:clrMap bg1="lt1" tx1="dk1" bg2="lt2" tx2="dk2" accent1="accent1" accent2="accent2" accent3="accent3" accent4="accent4" accent5="accent5" accent6="accent6" hlink="hlink" folHlink="folHlink"/>
  <p:sldLayoutIdLst>
    <p:sldLayoutId id="2147483845" r:id="rId1"/>
  </p:sldLayoutIdLst>
  <p:transition spd="med"/>
  <p:txStyles>
    <p:titleStyle>
      <a:lvl1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1pPr>
      <a:lvl2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2pPr>
      <a:lvl3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3pPr>
      <a:lvl4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4pPr>
      <a:lvl5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5pPr>
      <a:lvl6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6pPr>
      <a:lvl7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7pPr>
      <a:lvl8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8pPr>
      <a:lvl9pPr marL="0" marR="0" indent="0" algn="l" defTabSz="309563" rtl="0" latinLnBrk="0">
        <a:lnSpc>
          <a:spcPct val="100000"/>
        </a:lnSpc>
        <a:spcBef>
          <a:spcPts val="0"/>
        </a:spcBef>
        <a:spcAft>
          <a:spcPts val="0"/>
        </a:spcAft>
        <a:buClrTx/>
        <a:buSzTx/>
        <a:buFontTx/>
        <a:buNone/>
        <a:tabLst/>
        <a:defRPr sz="2250" b="1" i="0" u="none" strike="noStrike" cap="none" spc="0" baseline="0">
          <a:ln>
            <a:noFill/>
          </a:ln>
          <a:solidFill>
            <a:srgbClr val="1C3549"/>
          </a:solidFill>
          <a:uFillTx/>
          <a:latin typeface="+mn-lt"/>
          <a:ea typeface="+mn-ea"/>
          <a:cs typeface="+mn-cs"/>
          <a:sym typeface="Arial"/>
        </a:defRPr>
      </a:lvl9pPr>
    </p:titleStyle>
    <p:bodyStyle>
      <a:lvl1pPr marL="0" marR="0" indent="0" algn="l" defTabSz="309563" rtl="0" latinLnBrk="0">
        <a:lnSpc>
          <a:spcPct val="100000"/>
        </a:lnSpc>
        <a:spcBef>
          <a:spcPts val="0"/>
        </a:spcBef>
        <a:spcAft>
          <a:spcPts val="0"/>
        </a:spcAft>
        <a:buClrTx/>
        <a:buSzTx/>
        <a:buFontTx/>
        <a:buNone/>
        <a:tabLst/>
        <a:defRPr sz="1200" b="0" i="0" u="none" strike="noStrike" cap="none" spc="0" baseline="0">
          <a:ln>
            <a:noFill/>
          </a:ln>
          <a:solidFill>
            <a:srgbClr val="1C3549"/>
          </a:solidFill>
          <a:uFillTx/>
          <a:latin typeface="+mn-lt"/>
          <a:ea typeface="+mn-ea"/>
          <a:cs typeface="+mn-cs"/>
          <a:sym typeface="Arial"/>
        </a:defRPr>
      </a:lvl1pPr>
      <a:lvl2pPr marL="0" marR="0" indent="476250" algn="l" defTabSz="309563" rtl="0" latinLnBrk="0">
        <a:lnSpc>
          <a:spcPct val="100000"/>
        </a:lnSpc>
        <a:spcBef>
          <a:spcPts val="0"/>
        </a:spcBef>
        <a:spcAft>
          <a:spcPts val="0"/>
        </a:spcAft>
        <a:buClrTx/>
        <a:buSzTx/>
        <a:buFontTx/>
        <a:buNone/>
        <a:tabLst/>
        <a:defRPr sz="1200" b="0" i="0" u="none" strike="noStrike" cap="none" spc="0" baseline="0">
          <a:ln>
            <a:noFill/>
          </a:ln>
          <a:solidFill>
            <a:srgbClr val="1C3549"/>
          </a:solidFill>
          <a:uFillTx/>
          <a:latin typeface="+mn-lt"/>
          <a:ea typeface="+mn-ea"/>
          <a:cs typeface="+mn-cs"/>
          <a:sym typeface="Arial"/>
        </a:defRPr>
      </a:lvl2pPr>
      <a:lvl3pPr marL="0" marR="0" indent="952500" algn="l" defTabSz="309563" rtl="0" latinLnBrk="0">
        <a:lnSpc>
          <a:spcPct val="100000"/>
        </a:lnSpc>
        <a:spcBef>
          <a:spcPts val="0"/>
        </a:spcBef>
        <a:spcAft>
          <a:spcPts val="0"/>
        </a:spcAft>
        <a:buClrTx/>
        <a:buSzTx/>
        <a:buFontTx/>
        <a:buNone/>
        <a:tabLst/>
        <a:defRPr sz="1200" b="0" i="0" u="none" strike="noStrike" cap="none" spc="0" baseline="0">
          <a:ln>
            <a:noFill/>
          </a:ln>
          <a:solidFill>
            <a:srgbClr val="1C3549"/>
          </a:solidFill>
          <a:uFillTx/>
          <a:latin typeface="+mn-lt"/>
          <a:ea typeface="+mn-ea"/>
          <a:cs typeface="+mn-cs"/>
          <a:sym typeface="Arial"/>
        </a:defRPr>
      </a:lvl3pPr>
      <a:lvl4pPr marL="0" marR="0" indent="1428750" algn="l" defTabSz="309563" rtl="0" latinLnBrk="0">
        <a:lnSpc>
          <a:spcPct val="100000"/>
        </a:lnSpc>
        <a:spcBef>
          <a:spcPts val="0"/>
        </a:spcBef>
        <a:spcAft>
          <a:spcPts val="0"/>
        </a:spcAft>
        <a:buClrTx/>
        <a:buSzTx/>
        <a:buFontTx/>
        <a:buNone/>
        <a:tabLst/>
        <a:defRPr sz="1200" b="0" i="0" u="none" strike="noStrike" cap="none" spc="0" baseline="0">
          <a:ln>
            <a:noFill/>
          </a:ln>
          <a:solidFill>
            <a:srgbClr val="1C3549"/>
          </a:solidFill>
          <a:uFillTx/>
          <a:latin typeface="+mn-lt"/>
          <a:ea typeface="+mn-ea"/>
          <a:cs typeface="+mn-cs"/>
          <a:sym typeface="Arial"/>
        </a:defRPr>
      </a:lvl4pPr>
      <a:lvl5pPr marL="0" marR="0" indent="1905000" algn="l" defTabSz="309563" rtl="0" latinLnBrk="0">
        <a:lnSpc>
          <a:spcPct val="100000"/>
        </a:lnSpc>
        <a:spcBef>
          <a:spcPts val="0"/>
        </a:spcBef>
        <a:spcAft>
          <a:spcPts val="0"/>
        </a:spcAft>
        <a:buClrTx/>
        <a:buSzTx/>
        <a:buFontTx/>
        <a:buNone/>
        <a:tabLst/>
        <a:defRPr sz="1200" b="0" i="0" u="none" strike="noStrike" cap="none" spc="0" baseline="0">
          <a:ln>
            <a:noFill/>
          </a:ln>
          <a:solidFill>
            <a:srgbClr val="1C3549"/>
          </a:solidFill>
          <a:uFillTx/>
          <a:latin typeface="+mn-lt"/>
          <a:ea typeface="+mn-ea"/>
          <a:cs typeface="+mn-cs"/>
          <a:sym typeface="Arial"/>
        </a:defRPr>
      </a:lvl5pPr>
      <a:lvl6pPr marL="2527787" marR="0" indent="-146538" algn="l" defTabSz="309563" rtl="0" latinLnBrk="0">
        <a:lnSpc>
          <a:spcPct val="100000"/>
        </a:lnSpc>
        <a:spcBef>
          <a:spcPts val="0"/>
        </a:spcBef>
        <a:spcAft>
          <a:spcPts val="0"/>
        </a:spcAft>
        <a:buClrTx/>
        <a:buSzPct val="75000"/>
        <a:buFontTx/>
        <a:buChar char="•"/>
        <a:tabLst/>
        <a:defRPr sz="1200" b="0" i="0" u="none" strike="noStrike" cap="none" spc="0" baseline="0">
          <a:ln>
            <a:noFill/>
          </a:ln>
          <a:solidFill>
            <a:srgbClr val="1C3549"/>
          </a:solidFill>
          <a:uFillTx/>
          <a:latin typeface="+mn-lt"/>
          <a:ea typeface="+mn-ea"/>
          <a:cs typeface="+mn-cs"/>
          <a:sym typeface="Arial"/>
        </a:defRPr>
      </a:lvl6pPr>
      <a:lvl7pPr marL="3004037" marR="0" indent="-146537" algn="l" defTabSz="309563" rtl="0" latinLnBrk="0">
        <a:lnSpc>
          <a:spcPct val="100000"/>
        </a:lnSpc>
        <a:spcBef>
          <a:spcPts val="0"/>
        </a:spcBef>
        <a:spcAft>
          <a:spcPts val="0"/>
        </a:spcAft>
        <a:buClrTx/>
        <a:buSzPct val="75000"/>
        <a:buFontTx/>
        <a:buChar char="•"/>
        <a:tabLst/>
        <a:defRPr sz="1200" b="0" i="0" u="none" strike="noStrike" cap="none" spc="0" baseline="0">
          <a:ln>
            <a:noFill/>
          </a:ln>
          <a:solidFill>
            <a:srgbClr val="1C3549"/>
          </a:solidFill>
          <a:uFillTx/>
          <a:latin typeface="+mn-lt"/>
          <a:ea typeface="+mn-ea"/>
          <a:cs typeface="+mn-cs"/>
          <a:sym typeface="Arial"/>
        </a:defRPr>
      </a:lvl7pPr>
      <a:lvl8pPr marL="3480287" marR="0" indent="-146537" algn="l" defTabSz="309563" rtl="0" latinLnBrk="0">
        <a:lnSpc>
          <a:spcPct val="100000"/>
        </a:lnSpc>
        <a:spcBef>
          <a:spcPts val="0"/>
        </a:spcBef>
        <a:spcAft>
          <a:spcPts val="0"/>
        </a:spcAft>
        <a:buClrTx/>
        <a:buSzPct val="75000"/>
        <a:buFontTx/>
        <a:buChar char="•"/>
        <a:tabLst/>
        <a:defRPr sz="1200" b="0" i="0" u="none" strike="noStrike" cap="none" spc="0" baseline="0">
          <a:ln>
            <a:noFill/>
          </a:ln>
          <a:solidFill>
            <a:srgbClr val="1C3549"/>
          </a:solidFill>
          <a:uFillTx/>
          <a:latin typeface="+mn-lt"/>
          <a:ea typeface="+mn-ea"/>
          <a:cs typeface="+mn-cs"/>
          <a:sym typeface="Arial"/>
        </a:defRPr>
      </a:lvl8pPr>
      <a:lvl9pPr marL="3956537" marR="0" indent="-146537" algn="l" defTabSz="309563" rtl="0" latinLnBrk="0">
        <a:lnSpc>
          <a:spcPct val="100000"/>
        </a:lnSpc>
        <a:spcBef>
          <a:spcPts val="0"/>
        </a:spcBef>
        <a:spcAft>
          <a:spcPts val="0"/>
        </a:spcAft>
        <a:buClrTx/>
        <a:buSzPct val="75000"/>
        <a:buFontTx/>
        <a:buChar char="•"/>
        <a:tabLst/>
        <a:defRPr sz="1200" b="0" i="0" u="none" strike="noStrike" cap="none" spc="0" baseline="0">
          <a:ln>
            <a:noFill/>
          </a:ln>
          <a:solidFill>
            <a:srgbClr val="1C3549"/>
          </a:solidFill>
          <a:uFillTx/>
          <a:latin typeface="+mn-lt"/>
          <a:ea typeface="+mn-ea"/>
          <a:cs typeface="+mn-cs"/>
          <a:sym typeface="Arial"/>
        </a:defRPr>
      </a:lvl9pPr>
    </p:bodyStyle>
    <p:otherStyle>
      <a:lvl1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1pPr>
      <a:lvl2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2pPr>
      <a:lvl3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3pPr>
      <a:lvl4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4pPr>
      <a:lvl5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5pPr>
      <a:lvl6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6pPr>
      <a:lvl7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7pPr>
      <a:lvl8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8pPr>
      <a:lvl9pPr marL="0" marR="0" indent="0" algn="l" defTabSz="685800" rtl="0" latinLnBrk="0">
        <a:lnSpc>
          <a:spcPct val="100000"/>
        </a:lnSpc>
        <a:spcBef>
          <a:spcPts val="0"/>
        </a:spcBef>
        <a:spcAft>
          <a:spcPts val="0"/>
        </a:spcAft>
        <a:buClrTx/>
        <a:buSzTx/>
        <a:buFontTx/>
        <a:buNone/>
        <a:tabLst/>
        <a:defRPr sz="900" b="1"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notesSlide" Target="../notesSlides/notesSlide1.xml"/><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slideLayout" Target="../slideLayouts/slideLayout2.xml"/><Relationship Id="rId16" Type="http://schemas.openxmlformats.org/officeDocument/2006/relationships/image" Target="../media/image40.png"/><Relationship Id="rId1" Type="http://schemas.openxmlformats.org/officeDocument/2006/relationships/tags" Target="../tags/tag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9.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bm.box.com/v/WatsonStudio-W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www.ibm.com/legal/copytrade.s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tmp"/><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gif"/><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751711-12B8-4F35-94D5-E024979956B8}"/>
              </a:ext>
            </a:extLst>
          </p:cNvPr>
          <p:cNvSpPr>
            <a:spLocks noGrp="1"/>
          </p:cNvSpPr>
          <p:nvPr>
            <p:ph type="title"/>
          </p:nvPr>
        </p:nvSpPr>
        <p:spPr>
          <a:xfrm>
            <a:off x="335451" y="1106302"/>
            <a:ext cx="5104454" cy="1610243"/>
          </a:xfrm>
        </p:spPr>
        <p:txBody>
          <a:bodyPr/>
          <a:lstStyle/>
          <a:p>
            <a:r>
              <a:rPr lang="en-US" dirty="0"/>
              <a:t>Section 3</a:t>
            </a:r>
            <a:br>
              <a:rPr lang="en-US" dirty="0"/>
            </a:br>
            <a:br>
              <a:rPr lang="en-US" dirty="0"/>
            </a:br>
            <a:r>
              <a:rPr lang="en-US" dirty="0"/>
              <a:t>Big Data and Spark</a:t>
            </a:r>
            <a:endParaRPr lang="en-GB" dirty="0"/>
          </a:p>
        </p:txBody>
      </p:sp>
    </p:spTree>
    <p:extLst>
      <p:ext uri="{BB962C8B-B14F-4D97-AF65-F5344CB8AC3E}">
        <p14:creationId xmlns:p14="http://schemas.microsoft.com/office/powerpoint/2010/main" val="1209697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B21C-A4F4-44F0-B0BE-129938FCF008}"/>
              </a:ext>
            </a:extLst>
          </p:cNvPr>
          <p:cNvSpPr>
            <a:spLocks noGrp="1"/>
          </p:cNvSpPr>
          <p:nvPr>
            <p:ph type="title"/>
          </p:nvPr>
        </p:nvSpPr>
        <p:spPr/>
        <p:txBody>
          <a:bodyPr/>
          <a:lstStyle/>
          <a:p>
            <a:r>
              <a:rPr lang="en-US" dirty="0"/>
              <a:t>Spark Engines in Watson Studio</a:t>
            </a:r>
          </a:p>
        </p:txBody>
      </p:sp>
      <p:sp>
        <p:nvSpPr>
          <p:cNvPr id="3" name="Content Placeholder 2">
            <a:extLst>
              <a:ext uri="{FF2B5EF4-FFF2-40B4-BE49-F238E27FC236}">
                <a16:creationId xmlns:a16="http://schemas.microsoft.com/office/drawing/2014/main" id="{62ABF0A2-AA3C-49FE-B8C3-9994EC0C5311}"/>
              </a:ext>
            </a:extLst>
          </p:cNvPr>
          <p:cNvSpPr>
            <a:spLocks noGrp="1"/>
          </p:cNvSpPr>
          <p:nvPr>
            <p:ph idx="1"/>
          </p:nvPr>
        </p:nvSpPr>
        <p:spPr/>
        <p:txBody>
          <a:bodyPr/>
          <a:lstStyle/>
          <a:p>
            <a:r>
              <a:rPr lang="en-US" dirty="0"/>
              <a:t>There are several ways to get Spark engines in Watson Studio</a:t>
            </a:r>
          </a:p>
          <a:p>
            <a:r>
              <a:rPr lang="en-US" dirty="0"/>
              <a:t>IBM Analytics Engine</a:t>
            </a:r>
          </a:p>
          <a:p>
            <a:r>
              <a:rPr lang="en-US" dirty="0"/>
              <a:t>Apache Spark service</a:t>
            </a:r>
          </a:p>
          <a:p>
            <a:pPr lvl="1"/>
            <a:r>
              <a:rPr lang="en-US" dirty="0"/>
              <a:t>Lite/Free version offers 2 executors</a:t>
            </a:r>
          </a:p>
          <a:p>
            <a:r>
              <a:rPr lang="en-US" dirty="0"/>
              <a:t>Spark environments</a:t>
            </a:r>
          </a:p>
          <a:p>
            <a:pPr lvl="1"/>
            <a:r>
              <a:rPr lang="en-US" dirty="0"/>
              <a:t>Customizable capacity</a:t>
            </a:r>
          </a:p>
          <a:p>
            <a:pPr lvl="2"/>
            <a:r>
              <a:rPr lang="en-GB" b="1" dirty="0"/>
              <a:t>IBM Watson Studio Spark Environments Generally Available!</a:t>
            </a:r>
            <a:endParaRPr lang="en-US" dirty="0"/>
          </a:p>
          <a:p>
            <a:pPr lvl="3"/>
            <a:r>
              <a:rPr lang="en-US" dirty="0"/>
              <a:t>https://medium.com/ibm-watson/ibm-watson-studio-spark-environments-generally-available-f3dda78d3668</a:t>
            </a:r>
          </a:p>
          <a:p>
            <a:pPr marL="0" indent="0">
              <a:buNone/>
            </a:pPr>
            <a:endParaRPr lang="en-US" dirty="0"/>
          </a:p>
        </p:txBody>
      </p:sp>
    </p:spTree>
    <p:extLst>
      <p:ext uri="{BB962C8B-B14F-4D97-AF65-F5344CB8AC3E}">
        <p14:creationId xmlns:p14="http://schemas.microsoft.com/office/powerpoint/2010/main" val="260936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C6ED75F-4049-402B-954D-0EA04298CF02}"/>
              </a:ext>
            </a:extLst>
          </p:cNvPr>
          <p:cNvSpPr>
            <a:spLocks noChangeArrowheads="1"/>
          </p:cNvSpPr>
          <p:nvPr/>
        </p:nvSpPr>
        <p:spPr bwMode="auto">
          <a:xfrm>
            <a:off x="2452687" y="2762250"/>
            <a:ext cx="4595813" cy="466725"/>
          </a:xfrm>
          <a:prstGeom prst="rect">
            <a:avLst/>
          </a:prstGeom>
          <a:solidFill>
            <a:srgbClr val="2A8AE9"/>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r>
              <a:rPr lang="en-US" sz="1350" dirty="0">
                <a:solidFill>
                  <a:schemeClr val="lt1"/>
                </a:solidFill>
              </a:rPr>
              <a:t>Spark Core Engine</a:t>
            </a:r>
          </a:p>
        </p:txBody>
      </p:sp>
      <p:sp>
        <p:nvSpPr>
          <p:cNvPr id="15363" name="Text Placeholder 2">
            <a:extLst>
              <a:ext uri="{FF2B5EF4-FFF2-40B4-BE49-F238E27FC236}">
                <a16:creationId xmlns:a16="http://schemas.microsoft.com/office/drawing/2014/main" id="{F95D42B3-059B-49EB-B893-9021F3470733}"/>
              </a:ext>
            </a:extLst>
          </p:cNvPr>
          <p:cNvSpPr txBox="1">
            <a:spLocks/>
          </p:cNvSpPr>
          <p:nvPr/>
        </p:nvSpPr>
        <p:spPr bwMode="gray">
          <a:xfrm>
            <a:off x="1334692" y="2358629"/>
            <a:ext cx="888206"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defTabSz="45720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45720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4572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4572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4572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20000"/>
              </a:spcBef>
              <a:buClrTx/>
              <a:buFont typeface="Arial" panose="020B0604020202020204" pitchFamily="34" charset="0"/>
              <a:buNone/>
            </a:pPr>
            <a:r>
              <a:rPr lang="en-US" altLang="en-US" sz="900" b="0">
                <a:solidFill>
                  <a:srgbClr val="4B4B4B"/>
                </a:solidFill>
                <a:latin typeface="Helvetica" pitchFamily="34" charset="0"/>
              </a:rPr>
              <a:t>general compute engine, handles distributed task dispatching, scheduling and basic I/O functions</a:t>
            </a:r>
            <a:endParaRPr lang="en-US" altLang="en-US" sz="900">
              <a:solidFill>
                <a:srgbClr val="4B4B4B"/>
              </a:solidFill>
              <a:latin typeface="Helvetica" pitchFamily="34" charset="0"/>
            </a:endParaRPr>
          </a:p>
        </p:txBody>
      </p:sp>
      <p:sp>
        <p:nvSpPr>
          <p:cNvPr id="37" name="Rectangle 36">
            <a:extLst>
              <a:ext uri="{FF2B5EF4-FFF2-40B4-BE49-F238E27FC236}">
                <a16:creationId xmlns:a16="http://schemas.microsoft.com/office/drawing/2014/main" id="{550F132D-20CA-44A5-992E-68E38E966DDA}"/>
              </a:ext>
            </a:extLst>
          </p:cNvPr>
          <p:cNvSpPr>
            <a:spLocks/>
          </p:cNvSpPr>
          <p:nvPr/>
        </p:nvSpPr>
        <p:spPr bwMode="auto">
          <a:xfrm>
            <a:off x="2457450" y="1920478"/>
            <a:ext cx="857250" cy="698897"/>
          </a:xfrm>
          <a:prstGeom prst="rect">
            <a:avLst/>
          </a:prstGeom>
          <a:solidFill>
            <a:srgbClr val="1B5CA4"/>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0" rIns="0" anchor="ctr"/>
          <a:lstStyle/>
          <a:p>
            <a:pPr algn="ctr">
              <a:defRPr/>
            </a:pPr>
            <a:r>
              <a:rPr lang="en-US" sz="1350" b="1" dirty="0">
                <a:solidFill>
                  <a:schemeClr val="lt1"/>
                </a:solidFill>
              </a:rPr>
              <a:t>Spark SQL</a:t>
            </a:r>
          </a:p>
        </p:txBody>
      </p:sp>
      <p:sp>
        <p:nvSpPr>
          <p:cNvPr id="38" name="Rectangle 37">
            <a:extLst>
              <a:ext uri="{FF2B5EF4-FFF2-40B4-BE49-F238E27FC236}">
                <a16:creationId xmlns:a16="http://schemas.microsoft.com/office/drawing/2014/main" id="{FB12A199-3980-4E18-B9A4-FC0596030DE9}"/>
              </a:ext>
            </a:extLst>
          </p:cNvPr>
          <p:cNvSpPr>
            <a:spLocks/>
          </p:cNvSpPr>
          <p:nvPr/>
        </p:nvSpPr>
        <p:spPr bwMode="auto">
          <a:xfrm>
            <a:off x="3392091" y="1920478"/>
            <a:ext cx="857250" cy="698897"/>
          </a:xfrm>
          <a:prstGeom prst="rect">
            <a:avLst/>
          </a:prstGeom>
          <a:solidFill>
            <a:srgbClr val="1B5CA4"/>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0" rIns="0" anchor="ctr"/>
          <a:lstStyle/>
          <a:p>
            <a:pPr algn="ctr">
              <a:defRPr/>
            </a:pPr>
            <a:r>
              <a:rPr lang="en-US" sz="1350" dirty="0">
                <a:solidFill>
                  <a:schemeClr val="lt1"/>
                </a:solidFill>
              </a:rPr>
              <a:t>Spark Streaming</a:t>
            </a:r>
          </a:p>
        </p:txBody>
      </p:sp>
      <p:sp>
        <p:nvSpPr>
          <p:cNvPr id="39" name="Rectangle 38">
            <a:extLst>
              <a:ext uri="{FF2B5EF4-FFF2-40B4-BE49-F238E27FC236}">
                <a16:creationId xmlns:a16="http://schemas.microsoft.com/office/drawing/2014/main" id="{F0453A5F-DDBD-4C7F-BDE7-C360610EA3F2}"/>
              </a:ext>
            </a:extLst>
          </p:cNvPr>
          <p:cNvSpPr>
            <a:spLocks/>
          </p:cNvSpPr>
          <p:nvPr/>
        </p:nvSpPr>
        <p:spPr bwMode="auto">
          <a:xfrm>
            <a:off x="4327922" y="1920478"/>
            <a:ext cx="857250" cy="698897"/>
          </a:xfrm>
          <a:prstGeom prst="rect">
            <a:avLst/>
          </a:prstGeom>
          <a:solidFill>
            <a:srgbClr val="1B5CA4"/>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0" rIns="0" anchor="ctr"/>
          <a:lstStyle/>
          <a:p>
            <a:pPr algn="ctr">
              <a:defRPr/>
            </a:pPr>
            <a:r>
              <a:rPr lang="en-US" sz="1350" b="1" dirty="0">
                <a:solidFill>
                  <a:schemeClr val="lt1"/>
                </a:solidFill>
              </a:rPr>
              <a:t>MLlib (machine learning)</a:t>
            </a:r>
          </a:p>
        </p:txBody>
      </p:sp>
      <p:sp>
        <p:nvSpPr>
          <p:cNvPr id="41" name="Rectangle 40">
            <a:extLst>
              <a:ext uri="{FF2B5EF4-FFF2-40B4-BE49-F238E27FC236}">
                <a16:creationId xmlns:a16="http://schemas.microsoft.com/office/drawing/2014/main" id="{6443C794-FCBE-4418-AD61-17B5A7C17952}"/>
              </a:ext>
            </a:extLst>
          </p:cNvPr>
          <p:cNvSpPr>
            <a:spLocks/>
          </p:cNvSpPr>
          <p:nvPr/>
        </p:nvSpPr>
        <p:spPr bwMode="auto">
          <a:xfrm>
            <a:off x="5263754" y="1920478"/>
            <a:ext cx="857250" cy="698897"/>
          </a:xfrm>
          <a:prstGeom prst="rect">
            <a:avLst/>
          </a:prstGeom>
          <a:solidFill>
            <a:srgbClr val="1B5CA4"/>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0" rIns="0" anchor="ctr"/>
          <a:lstStyle/>
          <a:p>
            <a:pPr algn="ctr">
              <a:defRPr/>
            </a:pPr>
            <a:r>
              <a:rPr lang="en-US" sz="1350" dirty="0">
                <a:solidFill>
                  <a:schemeClr val="lt1"/>
                </a:solidFill>
              </a:rPr>
              <a:t>GraphX (graph)</a:t>
            </a:r>
          </a:p>
        </p:txBody>
      </p:sp>
      <p:sp>
        <p:nvSpPr>
          <p:cNvPr id="15368" name="Text Placeholder 2">
            <a:extLst>
              <a:ext uri="{FF2B5EF4-FFF2-40B4-BE49-F238E27FC236}">
                <a16:creationId xmlns:a16="http://schemas.microsoft.com/office/drawing/2014/main" id="{A7C4471A-02AD-4132-9302-B41B0C0159AD}"/>
              </a:ext>
            </a:extLst>
          </p:cNvPr>
          <p:cNvSpPr txBox="1">
            <a:spLocks/>
          </p:cNvSpPr>
          <p:nvPr/>
        </p:nvSpPr>
        <p:spPr bwMode="gray">
          <a:xfrm>
            <a:off x="2455069" y="1091804"/>
            <a:ext cx="8691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defTabSz="45720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45720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4572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4572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4572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20000"/>
              </a:spcBef>
              <a:buClrTx/>
              <a:buFont typeface="Arial" panose="020B0604020202020204" pitchFamily="34" charset="0"/>
              <a:buNone/>
            </a:pPr>
            <a:r>
              <a:rPr lang="en-US" altLang="en-US" sz="900" b="0">
                <a:solidFill>
                  <a:srgbClr val="4B4B4B"/>
                </a:solidFill>
                <a:latin typeface="Helvetica" pitchFamily="34" charset="0"/>
              </a:rPr>
              <a:t>executes SQL statements</a:t>
            </a:r>
            <a:endParaRPr lang="en-US" altLang="en-US" sz="900">
              <a:solidFill>
                <a:srgbClr val="4B4B4B"/>
              </a:solidFill>
              <a:latin typeface="Helvetica" pitchFamily="34" charset="0"/>
            </a:endParaRPr>
          </a:p>
        </p:txBody>
      </p:sp>
      <p:sp>
        <p:nvSpPr>
          <p:cNvPr id="15369" name="Text Placeholder 2">
            <a:extLst>
              <a:ext uri="{FF2B5EF4-FFF2-40B4-BE49-F238E27FC236}">
                <a16:creationId xmlns:a16="http://schemas.microsoft.com/office/drawing/2014/main" id="{2EB6CF0E-0A0F-465D-BF43-C20884B4B0C8}"/>
              </a:ext>
            </a:extLst>
          </p:cNvPr>
          <p:cNvSpPr txBox="1">
            <a:spLocks/>
          </p:cNvSpPr>
          <p:nvPr/>
        </p:nvSpPr>
        <p:spPr bwMode="gray">
          <a:xfrm>
            <a:off x="3392092" y="1091803"/>
            <a:ext cx="86796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defTabSz="45720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45720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4572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4572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4572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20000"/>
              </a:spcBef>
              <a:buClrTx/>
              <a:buFont typeface="Arial" panose="020B0604020202020204" pitchFamily="34" charset="0"/>
              <a:buNone/>
            </a:pPr>
            <a:r>
              <a:rPr lang="en-US" altLang="en-US" sz="900" b="0">
                <a:solidFill>
                  <a:srgbClr val="4B4B4B"/>
                </a:solidFill>
                <a:latin typeface="Helvetica" pitchFamily="34" charset="0"/>
              </a:rPr>
              <a:t>performs streaming analytics using micro-batches </a:t>
            </a:r>
            <a:endParaRPr lang="en-US" altLang="en-US" sz="900">
              <a:solidFill>
                <a:srgbClr val="4B4B4B"/>
              </a:solidFill>
              <a:latin typeface="Helvetica" pitchFamily="34" charset="0"/>
            </a:endParaRPr>
          </a:p>
        </p:txBody>
      </p:sp>
      <p:sp>
        <p:nvSpPr>
          <p:cNvPr id="15370" name="Text Placeholder 2">
            <a:extLst>
              <a:ext uri="{FF2B5EF4-FFF2-40B4-BE49-F238E27FC236}">
                <a16:creationId xmlns:a16="http://schemas.microsoft.com/office/drawing/2014/main" id="{617DC897-8C4C-4150-804B-A09B6B0BE7DD}"/>
              </a:ext>
            </a:extLst>
          </p:cNvPr>
          <p:cNvSpPr txBox="1">
            <a:spLocks/>
          </p:cNvSpPr>
          <p:nvPr/>
        </p:nvSpPr>
        <p:spPr bwMode="gray">
          <a:xfrm>
            <a:off x="4349354" y="1091803"/>
            <a:ext cx="867965"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defTabSz="45720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45720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4572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4572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4572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20000"/>
              </a:spcBef>
              <a:buClrTx/>
              <a:buFont typeface="Arial" panose="020B0604020202020204" pitchFamily="34" charset="0"/>
              <a:buNone/>
            </a:pPr>
            <a:r>
              <a:rPr lang="en-US" altLang="en-US" sz="900" b="0">
                <a:solidFill>
                  <a:srgbClr val="4B4B4B"/>
                </a:solidFill>
                <a:latin typeface="Helvetica" pitchFamily="34" charset="0"/>
              </a:rPr>
              <a:t>common machine learning and statistical algorithms</a:t>
            </a:r>
            <a:endParaRPr lang="en-US" altLang="en-US" sz="900">
              <a:solidFill>
                <a:srgbClr val="4B4B4B"/>
              </a:solidFill>
              <a:latin typeface="Helvetica" pitchFamily="34" charset="0"/>
            </a:endParaRPr>
          </a:p>
        </p:txBody>
      </p:sp>
      <p:sp>
        <p:nvSpPr>
          <p:cNvPr id="15371" name="Text Placeholder 2">
            <a:extLst>
              <a:ext uri="{FF2B5EF4-FFF2-40B4-BE49-F238E27FC236}">
                <a16:creationId xmlns:a16="http://schemas.microsoft.com/office/drawing/2014/main" id="{FF7EED08-D4EA-4F1E-B1A8-D21EEBD88259}"/>
              </a:ext>
            </a:extLst>
          </p:cNvPr>
          <p:cNvSpPr txBox="1">
            <a:spLocks/>
          </p:cNvSpPr>
          <p:nvPr/>
        </p:nvSpPr>
        <p:spPr bwMode="gray">
          <a:xfrm>
            <a:off x="5300663" y="1091803"/>
            <a:ext cx="86915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defTabSz="45720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45720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4572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4572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4572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20000"/>
              </a:spcBef>
              <a:buClrTx/>
              <a:buFont typeface="Arial" panose="020B0604020202020204" pitchFamily="34" charset="0"/>
              <a:buNone/>
            </a:pPr>
            <a:r>
              <a:rPr lang="en-US" altLang="en-US" sz="900" b="0">
                <a:solidFill>
                  <a:srgbClr val="4B4B4B"/>
                </a:solidFill>
                <a:latin typeface="Helvetica" pitchFamily="34" charset="0"/>
              </a:rPr>
              <a:t>distributed graph processing framework</a:t>
            </a:r>
            <a:endParaRPr lang="en-US" altLang="en-US" sz="900">
              <a:solidFill>
                <a:srgbClr val="4B4B4B"/>
              </a:solidFill>
              <a:latin typeface="Helvetica" pitchFamily="34" charset="0"/>
            </a:endParaRPr>
          </a:p>
        </p:txBody>
      </p:sp>
      <p:grpSp>
        <p:nvGrpSpPr>
          <p:cNvPr id="15372" name="Group 2">
            <a:extLst>
              <a:ext uri="{FF2B5EF4-FFF2-40B4-BE49-F238E27FC236}">
                <a16:creationId xmlns:a16="http://schemas.microsoft.com/office/drawing/2014/main" id="{447EC250-A0F1-4C5D-B613-EC3EEF0D4424}"/>
              </a:ext>
            </a:extLst>
          </p:cNvPr>
          <p:cNvGrpSpPr>
            <a:grpSpLocks/>
          </p:cNvGrpSpPr>
          <p:nvPr/>
        </p:nvGrpSpPr>
        <p:grpSpPr bwMode="auto">
          <a:xfrm>
            <a:off x="2897982" y="1759744"/>
            <a:ext cx="2817019" cy="132160"/>
            <a:chOff x="2858485" y="2202766"/>
            <a:chExt cx="3756000" cy="345616"/>
          </a:xfrm>
        </p:grpSpPr>
        <p:cxnSp>
          <p:nvCxnSpPr>
            <p:cNvPr id="6" name="Straight Arrow Connector 5">
              <a:extLst>
                <a:ext uri="{FF2B5EF4-FFF2-40B4-BE49-F238E27FC236}">
                  <a16:creationId xmlns:a16="http://schemas.microsoft.com/office/drawing/2014/main" id="{8CF148AB-354E-47D4-8ED2-CA630DAEFC42}"/>
                </a:ext>
              </a:extLst>
            </p:cNvPr>
            <p:cNvCxnSpPr>
              <a:cxnSpLocks noChangeShapeType="1"/>
            </p:cNvCxnSpPr>
            <p:nvPr/>
          </p:nvCxnSpPr>
          <p:spPr bwMode="auto">
            <a:xfrm flipV="1">
              <a:off x="6614485" y="2202766"/>
              <a:ext cx="0" cy="345616"/>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6" name="Straight Arrow Connector 45">
              <a:extLst>
                <a:ext uri="{FF2B5EF4-FFF2-40B4-BE49-F238E27FC236}">
                  <a16:creationId xmlns:a16="http://schemas.microsoft.com/office/drawing/2014/main" id="{3B923E16-38AB-4137-B80E-6BD90979D743}"/>
                </a:ext>
              </a:extLst>
            </p:cNvPr>
            <p:cNvCxnSpPr>
              <a:cxnSpLocks noChangeShapeType="1"/>
            </p:cNvCxnSpPr>
            <p:nvPr/>
          </p:nvCxnSpPr>
          <p:spPr bwMode="auto">
            <a:xfrm flipV="1">
              <a:off x="5360368" y="2202766"/>
              <a:ext cx="0" cy="345616"/>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7" name="Straight Arrow Connector 46">
              <a:extLst>
                <a:ext uri="{FF2B5EF4-FFF2-40B4-BE49-F238E27FC236}">
                  <a16:creationId xmlns:a16="http://schemas.microsoft.com/office/drawing/2014/main" id="{7801F75D-D1A7-4A3B-B644-29CA1E0DF6A3}"/>
                </a:ext>
              </a:extLst>
            </p:cNvPr>
            <p:cNvCxnSpPr>
              <a:cxnSpLocks noChangeShapeType="1"/>
            </p:cNvCxnSpPr>
            <p:nvPr/>
          </p:nvCxnSpPr>
          <p:spPr bwMode="auto">
            <a:xfrm flipV="1">
              <a:off x="4088790" y="2202766"/>
              <a:ext cx="0" cy="345616"/>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8" name="Straight Arrow Connector 47">
              <a:extLst>
                <a:ext uri="{FF2B5EF4-FFF2-40B4-BE49-F238E27FC236}">
                  <a16:creationId xmlns:a16="http://schemas.microsoft.com/office/drawing/2014/main" id="{F0D9B52A-3A9A-4B73-9814-45E65CE024BC}"/>
                </a:ext>
              </a:extLst>
            </p:cNvPr>
            <p:cNvCxnSpPr>
              <a:cxnSpLocks noChangeShapeType="1"/>
            </p:cNvCxnSpPr>
            <p:nvPr/>
          </p:nvCxnSpPr>
          <p:spPr bwMode="auto">
            <a:xfrm flipV="1">
              <a:off x="2858485" y="2202766"/>
              <a:ext cx="0" cy="345616"/>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9" name="Straight Arrow Connector 48">
            <a:extLst>
              <a:ext uri="{FF2B5EF4-FFF2-40B4-BE49-F238E27FC236}">
                <a16:creationId xmlns:a16="http://schemas.microsoft.com/office/drawing/2014/main" id="{7DB0B835-5437-46E8-B5AC-ACE476956644}"/>
              </a:ext>
            </a:extLst>
          </p:cNvPr>
          <p:cNvCxnSpPr>
            <a:cxnSpLocks noChangeShapeType="1"/>
          </p:cNvCxnSpPr>
          <p:nvPr/>
        </p:nvCxnSpPr>
        <p:spPr bwMode="auto">
          <a:xfrm>
            <a:off x="2091929" y="2849166"/>
            <a:ext cx="227409"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5374" name="Text Placeholder 2">
            <a:extLst>
              <a:ext uri="{FF2B5EF4-FFF2-40B4-BE49-F238E27FC236}">
                <a16:creationId xmlns:a16="http://schemas.microsoft.com/office/drawing/2014/main" id="{443775B5-3FA3-4850-AEAC-CB98178A8E80}"/>
              </a:ext>
            </a:extLst>
          </p:cNvPr>
          <p:cNvSpPr txBox="1">
            <a:spLocks/>
          </p:cNvSpPr>
          <p:nvPr/>
        </p:nvSpPr>
        <p:spPr bwMode="gray">
          <a:xfrm>
            <a:off x="6963966" y="3568303"/>
            <a:ext cx="103703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defTabSz="45720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45720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4572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4572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4572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20000"/>
              </a:spcBef>
              <a:buClrTx/>
              <a:buFont typeface="Arial" panose="020B0604020202020204" pitchFamily="34" charset="0"/>
              <a:buNone/>
            </a:pPr>
            <a:r>
              <a:rPr lang="en-US" altLang="en-US" sz="900" b="0">
                <a:solidFill>
                  <a:srgbClr val="4B4B4B"/>
                </a:solidFill>
                <a:latin typeface="Helvetica" pitchFamily="34" charset="0"/>
              </a:rPr>
              <a:t>large variety of data sources and formats can be supported, both on premise or cloud</a:t>
            </a:r>
            <a:endParaRPr lang="en-US" altLang="en-US" sz="900">
              <a:solidFill>
                <a:srgbClr val="4B4B4B"/>
              </a:solidFill>
              <a:latin typeface="Helvetica" pitchFamily="34" charset="0"/>
            </a:endParaRPr>
          </a:p>
        </p:txBody>
      </p:sp>
      <p:cxnSp>
        <p:nvCxnSpPr>
          <p:cNvPr id="22" name="Straight Arrow Connector 21">
            <a:extLst>
              <a:ext uri="{FF2B5EF4-FFF2-40B4-BE49-F238E27FC236}">
                <a16:creationId xmlns:a16="http://schemas.microsoft.com/office/drawing/2014/main" id="{E26505C7-8703-4925-AB8D-10CC07950321}"/>
              </a:ext>
            </a:extLst>
          </p:cNvPr>
          <p:cNvCxnSpPr>
            <a:cxnSpLocks noChangeShapeType="1"/>
          </p:cNvCxnSpPr>
          <p:nvPr/>
        </p:nvCxnSpPr>
        <p:spPr bwMode="auto">
          <a:xfrm rot="10800000">
            <a:off x="6705600" y="3874294"/>
            <a:ext cx="226219" cy="0"/>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5376" name="Picture 6">
            <a:extLst>
              <a:ext uri="{FF2B5EF4-FFF2-40B4-BE49-F238E27FC236}">
                <a16:creationId xmlns:a16="http://schemas.microsoft.com/office/drawing/2014/main" id="{7849E719-1178-41CE-A6C7-23A4875D5BD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52563" y="3650456"/>
            <a:ext cx="33694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7" name="Text Placeholder 2">
            <a:extLst>
              <a:ext uri="{FF2B5EF4-FFF2-40B4-BE49-F238E27FC236}">
                <a16:creationId xmlns:a16="http://schemas.microsoft.com/office/drawing/2014/main" id="{6C45856C-C0BD-4FA9-84F2-95E8A2B494CB}"/>
              </a:ext>
            </a:extLst>
          </p:cNvPr>
          <p:cNvSpPr txBox="1">
            <a:spLocks/>
          </p:cNvSpPr>
          <p:nvPr/>
        </p:nvSpPr>
        <p:spPr bwMode="gray">
          <a:xfrm>
            <a:off x="1372791" y="3931444"/>
            <a:ext cx="56435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bIns="0">
            <a:spAutoFit/>
          </a:bodyPr>
          <a:lstStyle>
            <a:lvl1pPr defTabSz="45720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45720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4572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4572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4572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20000"/>
              </a:spcBef>
              <a:buClrTx/>
              <a:buFont typeface="Arial" panose="020B0604020202020204" pitchFamily="34" charset="0"/>
              <a:buNone/>
            </a:pPr>
            <a:r>
              <a:rPr lang="en-US" altLang="en-US" sz="750" b="0" dirty="0" err="1">
                <a:solidFill>
                  <a:srgbClr val="4B4B4B"/>
                </a:solidFill>
                <a:latin typeface="Helvetica" pitchFamily="34" charset="0"/>
              </a:rPr>
              <a:t>BigInsights</a:t>
            </a:r>
            <a:r>
              <a:rPr lang="en-US" altLang="en-US" sz="750" b="0" dirty="0">
                <a:solidFill>
                  <a:srgbClr val="4B4B4B"/>
                </a:solidFill>
                <a:latin typeface="Helvetica" pitchFamily="34" charset="0"/>
              </a:rPr>
              <a:t> (HDFS)</a:t>
            </a:r>
            <a:endParaRPr lang="en-US" altLang="en-US" sz="750" dirty="0">
              <a:solidFill>
                <a:srgbClr val="4B4B4B"/>
              </a:solidFill>
              <a:latin typeface="Helvetica" pitchFamily="34" charset="0"/>
            </a:endParaRPr>
          </a:p>
        </p:txBody>
      </p:sp>
      <p:pic>
        <p:nvPicPr>
          <p:cNvPr id="15378" name="Picture 7">
            <a:extLst>
              <a:ext uri="{FF2B5EF4-FFF2-40B4-BE49-F238E27FC236}">
                <a16:creationId xmlns:a16="http://schemas.microsoft.com/office/drawing/2014/main" id="{AE4CE001-8FC6-4673-86CF-BBC4E45D061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65722" y="3571875"/>
            <a:ext cx="332184"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9" name="Text Placeholder 2">
            <a:extLst>
              <a:ext uri="{FF2B5EF4-FFF2-40B4-BE49-F238E27FC236}">
                <a16:creationId xmlns:a16="http://schemas.microsoft.com/office/drawing/2014/main" id="{BC7A2567-28CD-410F-9264-7E72B47D81D9}"/>
              </a:ext>
            </a:extLst>
          </p:cNvPr>
          <p:cNvSpPr txBox="1">
            <a:spLocks/>
          </p:cNvSpPr>
          <p:nvPr/>
        </p:nvSpPr>
        <p:spPr bwMode="gray">
          <a:xfrm>
            <a:off x="1907381" y="3900488"/>
            <a:ext cx="520304"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bIns="0">
            <a:spAutoFit/>
          </a:bodyPr>
          <a:lstStyle>
            <a:lvl1pPr defTabSz="45720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45720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4572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4572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4572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20000"/>
              </a:spcBef>
              <a:buClrTx/>
              <a:buFont typeface="Arial" panose="020B0604020202020204" pitchFamily="34" charset="0"/>
              <a:buNone/>
            </a:pPr>
            <a:r>
              <a:rPr lang="en-US" altLang="en-US" sz="750" b="0" dirty="0" err="1">
                <a:solidFill>
                  <a:srgbClr val="4B4B4B"/>
                </a:solidFill>
                <a:latin typeface="Helvetica" pitchFamily="34" charset="0"/>
              </a:rPr>
              <a:t>Cloudant</a:t>
            </a:r>
            <a:endParaRPr lang="en-US" altLang="en-US" sz="750" dirty="0">
              <a:solidFill>
                <a:srgbClr val="4B4B4B"/>
              </a:solidFill>
              <a:latin typeface="Helvetica" pitchFamily="34" charset="0"/>
            </a:endParaRPr>
          </a:p>
        </p:txBody>
      </p:sp>
      <p:pic>
        <p:nvPicPr>
          <p:cNvPr id="15380" name="Picture 8">
            <a:extLst>
              <a:ext uri="{FF2B5EF4-FFF2-40B4-BE49-F238E27FC236}">
                <a16:creationId xmlns:a16="http://schemas.microsoft.com/office/drawing/2014/main" id="{AFA81704-EFB4-4250-9C91-E31EF025BE4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00300" y="3757613"/>
            <a:ext cx="219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1" name="Text Placeholder 2">
            <a:extLst>
              <a:ext uri="{FF2B5EF4-FFF2-40B4-BE49-F238E27FC236}">
                <a16:creationId xmlns:a16="http://schemas.microsoft.com/office/drawing/2014/main" id="{96400576-9952-4BFE-B6BC-DC84A9FC9C01}"/>
              </a:ext>
            </a:extLst>
          </p:cNvPr>
          <p:cNvSpPr txBox="1">
            <a:spLocks/>
          </p:cNvSpPr>
          <p:nvPr/>
        </p:nvSpPr>
        <p:spPr bwMode="gray">
          <a:xfrm>
            <a:off x="2286000" y="4036219"/>
            <a:ext cx="448866"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defTabSz="45720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45720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4572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4572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4572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20000"/>
              </a:spcBef>
              <a:buClrTx/>
              <a:buFont typeface="Arial" panose="020B0604020202020204" pitchFamily="34" charset="0"/>
              <a:buNone/>
            </a:pPr>
            <a:r>
              <a:rPr lang="en-US" altLang="en-US" sz="750" b="0">
                <a:solidFill>
                  <a:srgbClr val="4B4B4B"/>
                </a:solidFill>
                <a:latin typeface="Helvetica" pitchFamily="34" charset="0"/>
              </a:rPr>
              <a:t>dashDB</a:t>
            </a:r>
            <a:endParaRPr lang="en-US" altLang="en-US" sz="750">
              <a:solidFill>
                <a:srgbClr val="4B4B4B"/>
              </a:solidFill>
              <a:latin typeface="Helvetica" pitchFamily="34" charset="0"/>
            </a:endParaRPr>
          </a:p>
        </p:txBody>
      </p:sp>
      <p:pic>
        <p:nvPicPr>
          <p:cNvPr id="15382" name="Picture 9">
            <a:extLst>
              <a:ext uri="{FF2B5EF4-FFF2-40B4-BE49-F238E27FC236}">
                <a16:creationId xmlns:a16="http://schemas.microsoft.com/office/drawing/2014/main" id="{B242803E-C226-4AE2-AF17-FCC9A83360C9}"/>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168129" y="4227910"/>
            <a:ext cx="259556" cy="22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3" name="Text Placeholder 2">
            <a:extLst>
              <a:ext uri="{FF2B5EF4-FFF2-40B4-BE49-F238E27FC236}">
                <a16:creationId xmlns:a16="http://schemas.microsoft.com/office/drawing/2014/main" id="{A272F0D3-4381-486C-945E-1031149A0828}"/>
              </a:ext>
            </a:extLst>
          </p:cNvPr>
          <p:cNvSpPr txBox="1">
            <a:spLocks/>
          </p:cNvSpPr>
          <p:nvPr/>
        </p:nvSpPr>
        <p:spPr bwMode="gray">
          <a:xfrm>
            <a:off x="2114550" y="4486275"/>
            <a:ext cx="44410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defTabSz="45720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45720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4572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4572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4572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20000"/>
              </a:spcBef>
              <a:buClrTx/>
              <a:buFont typeface="Arial" panose="020B0604020202020204" pitchFamily="34" charset="0"/>
              <a:buNone/>
            </a:pPr>
            <a:r>
              <a:rPr lang="en-US" altLang="en-US" sz="750" b="0">
                <a:solidFill>
                  <a:srgbClr val="4B4B4B"/>
                </a:solidFill>
                <a:latin typeface="Helvetica" pitchFamily="34" charset="0"/>
              </a:rPr>
              <a:t>Object Storage</a:t>
            </a:r>
            <a:endParaRPr lang="en-US" altLang="en-US" sz="750">
              <a:solidFill>
                <a:srgbClr val="4B4B4B"/>
              </a:solidFill>
              <a:latin typeface="Helvetica" pitchFamily="34" charset="0"/>
            </a:endParaRPr>
          </a:p>
        </p:txBody>
      </p:sp>
      <p:pic>
        <p:nvPicPr>
          <p:cNvPr id="15384" name="Picture 10">
            <a:extLst>
              <a:ext uri="{FF2B5EF4-FFF2-40B4-BE49-F238E27FC236}">
                <a16:creationId xmlns:a16="http://schemas.microsoft.com/office/drawing/2014/main" id="{CC394955-7420-4BDA-829D-91DDE33EC11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670447" y="4230291"/>
            <a:ext cx="2667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5" name="Text Placeholder 2">
            <a:extLst>
              <a:ext uri="{FF2B5EF4-FFF2-40B4-BE49-F238E27FC236}">
                <a16:creationId xmlns:a16="http://schemas.microsoft.com/office/drawing/2014/main" id="{331DB0A7-5864-4D10-9AA7-553538BB2840}"/>
              </a:ext>
            </a:extLst>
          </p:cNvPr>
          <p:cNvSpPr txBox="1">
            <a:spLocks/>
          </p:cNvSpPr>
          <p:nvPr/>
        </p:nvSpPr>
        <p:spPr bwMode="gray">
          <a:xfrm>
            <a:off x="1700213" y="4466035"/>
            <a:ext cx="29527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defTabSz="45720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45720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4572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4572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4572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20000"/>
              </a:spcBef>
              <a:buClrTx/>
              <a:buFont typeface="Arial" panose="020B0604020202020204" pitchFamily="34" charset="0"/>
              <a:buNone/>
            </a:pPr>
            <a:r>
              <a:rPr lang="en-US" altLang="en-US" sz="750" b="0">
                <a:solidFill>
                  <a:srgbClr val="4B4B4B"/>
                </a:solidFill>
                <a:latin typeface="Helvetica" pitchFamily="34" charset="0"/>
              </a:rPr>
              <a:t>SQL DB</a:t>
            </a:r>
            <a:endParaRPr lang="en-US" altLang="en-US" sz="750">
              <a:solidFill>
                <a:srgbClr val="4B4B4B"/>
              </a:solidFill>
              <a:latin typeface="Helvetica" pitchFamily="34" charset="0"/>
            </a:endParaRPr>
          </a:p>
        </p:txBody>
      </p:sp>
      <p:sp>
        <p:nvSpPr>
          <p:cNvPr id="15386" name="Text Placeholder 2">
            <a:extLst>
              <a:ext uri="{FF2B5EF4-FFF2-40B4-BE49-F238E27FC236}">
                <a16:creationId xmlns:a16="http://schemas.microsoft.com/office/drawing/2014/main" id="{61C7A0E0-05B6-4170-A5CC-17B0A84CFA33}"/>
              </a:ext>
            </a:extLst>
          </p:cNvPr>
          <p:cNvSpPr txBox="1">
            <a:spLocks/>
          </p:cNvSpPr>
          <p:nvPr/>
        </p:nvSpPr>
        <p:spPr bwMode="gray">
          <a:xfrm>
            <a:off x="6963967" y="4389835"/>
            <a:ext cx="69770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defTabSz="45720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45720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4572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4572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4572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20000"/>
              </a:spcBef>
              <a:buClrTx/>
              <a:buFont typeface="Arial" panose="020B0604020202020204" pitchFamily="34" charset="0"/>
              <a:buNone/>
            </a:pPr>
            <a:r>
              <a:rPr lang="en-US" altLang="en-US" sz="1050">
                <a:solidFill>
                  <a:srgbClr val="4B4B4B"/>
                </a:solidFill>
                <a:latin typeface="Helvetica" pitchFamily="34" charset="0"/>
              </a:rPr>
              <a:t>…many others</a:t>
            </a:r>
          </a:p>
        </p:txBody>
      </p:sp>
      <p:sp>
        <p:nvSpPr>
          <p:cNvPr id="35" name="Freeform 20">
            <a:extLst>
              <a:ext uri="{FF2B5EF4-FFF2-40B4-BE49-F238E27FC236}">
                <a16:creationId xmlns:a16="http://schemas.microsoft.com/office/drawing/2014/main" id="{DDD256D7-A117-441C-96C7-0566650F54F0}"/>
              </a:ext>
            </a:extLst>
          </p:cNvPr>
          <p:cNvSpPr>
            <a:spLocks/>
          </p:cNvSpPr>
          <p:nvPr>
            <p:custDataLst>
              <p:tags r:id="rId1"/>
            </p:custDataLst>
          </p:nvPr>
        </p:nvSpPr>
        <p:spPr bwMode="gray">
          <a:xfrm rot="5400000" flipH="1" flipV="1">
            <a:off x="4622602" y="1061442"/>
            <a:ext cx="238125" cy="4644629"/>
          </a:xfrm>
          <a:custGeom>
            <a:avLst/>
            <a:gdLst>
              <a:gd name="T0" fmla="*/ 0 w 115"/>
              <a:gd name="T1" fmla="*/ 0 h 1152"/>
              <a:gd name="T2" fmla="*/ 116647 w 115"/>
              <a:gd name="T3" fmla="*/ 0 h 1152"/>
              <a:gd name="T4" fmla="*/ 116647 w 115"/>
              <a:gd name="T5" fmla="*/ 400182 h 1152"/>
              <a:gd name="T6" fmla="*/ 206375 w 115"/>
              <a:gd name="T7" fmla="*/ 436563 h 1152"/>
              <a:gd name="T8" fmla="*/ 116647 w 115"/>
              <a:gd name="T9" fmla="*/ 472943 h 1152"/>
              <a:gd name="T10" fmla="*/ 116647 w 115"/>
              <a:gd name="T11" fmla="*/ 873125 h 1152"/>
              <a:gd name="T12" fmla="*/ 0 w 115"/>
              <a:gd name="T13" fmla="*/ 873125 h 1152"/>
              <a:gd name="T14" fmla="*/ 0 60000 65536"/>
              <a:gd name="T15" fmla="*/ 0 60000 65536"/>
              <a:gd name="T16" fmla="*/ 0 60000 65536"/>
              <a:gd name="T17" fmla="*/ 0 60000 65536"/>
              <a:gd name="T18" fmla="*/ 0 60000 65536"/>
              <a:gd name="T19" fmla="*/ 0 60000 65536"/>
              <a:gd name="T20" fmla="*/ 0 60000 65536"/>
              <a:gd name="T21" fmla="*/ 0 w 115"/>
              <a:gd name="T22" fmla="*/ 0 h 1152"/>
              <a:gd name="T23" fmla="*/ 115 w 115"/>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 h="1152">
                <a:moveTo>
                  <a:pt x="0" y="0"/>
                </a:moveTo>
                <a:lnTo>
                  <a:pt x="65" y="0"/>
                </a:lnTo>
                <a:lnTo>
                  <a:pt x="65" y="528"/>
                </a:lnTo>
                <a:lnTo>
                  <a:pt x="115" y="576"/>
                </a:lnTo>
                <a:lnTo>
                  <a:pt x="65" y="624"/>
                </a:lnTo>
                <a:lnTo>
                  <a:pt x="65" y="1152"/>
                </a:lnTo>
                <a:lnTo>
                  <a:pt x="0" y="1152"/>
                </a:lnTo>
              </a:path>
            </a:pathLst>
          </a:custGeom>
          <a:noFill/>
          <a:ln w="9525" cap="flat" cmpd="sng">
            <a:solidFill>
              <a:schemeClr val="bg1">
                <a:lumMod val="75000"/>
              </a:schemeClr>
            </a:solidFill>
            <a:prstDash val="solid"/>
            <a:round/>
            <a:headEnd/>
            <a:tailEnd/>
          </a:ln>
          <a:extLst>
            <a:ext uri="{909E8E84-426E-40dd-AFC4-6F175D3DCCD1}"/>
          </a:extLst>
        </p:spPr>
        <p:txBody>
          <a:bodyPr wrap="none" lIns="67500" tIns="35100" rIns="67500" bIns="35100" anchor="ctr"/>
          <a:lstStyle/>
          <a:p>
            <a:pPr>
              <a:defRPr/>
            </a:pPr>
            <a:endParaRPr lang="en-US" sz="1350" dirty="0">
              <a:latin typeface="Arial" charset="0"/>
              <a:ea typeface="ＭＳ Ｐゴシック" charset="0"/>
            </a:endParaRPr>
          </a:p>
        </p:txBody>
      </p:sp>
      <p:sp>
        <p:nvSpPr>
          <p:cNvPr id="40" name="Text Placeholder 2">
            <a:extLst>
              <a:ext uri="{FF2B5EF4-FFF2-40B4-BE49-F238E27FC236}">
                <a16:creationId xmlns:a16="http://schemas.microsoft.com/office/drawing/2014/main" id="{389ADD66-E85B-47A7-8A3B-7D8C584C4F82}"/>
              </a:ext>
            </a:extLst>
          </p:cNvPr>
          <p:cNvSpPr txBox="1">
            <a:spLocks/>
          </p:cNvSpPr>
          <p:nvPr/>
        </p:nvSpPr>
        <p:spPr bwMode="gray">
          <a:xfrm>
            <a:off x="1612106" y="4799410"/>
            <a:ext cx="947738" cy="161583"/>
          </a:xfrm>
          <a:prstGeom prst="rect">
            <a:avLst/>
          </a:prstGeom>
          <a:noFill/>
          <a:ln w="9525">
            <a:noFill/>
            <a:miter lim="800000"/>
            <a:headEnd/>
            <a:tailEnd/>
          </a:ln>
        </p:spPr>
        <p:txBody>
          <a:bodyPr lIns="0" tIns="0" bIns="0">
            <a:spAutoFit/>
          </a:bodyPr>
          <a:lstStyle>
            <a:lvl1pPr algn="l" defTabSz="457200" rtl="0" eaLnBrk="0" fontAlgn="base" hangingPunct="0">
              <a:spcBef>
                <a:spcPct val="20000"/>
              </a:spcBef>
              <a:spcAft>
                <a:spcPct val="0"/>
              </a:spcAft>
              <a:buFont typeface="Arial" pitchFamily="34" charset="0"/>
              <a:defRPr sz="1400" kern="1200">
                <a:solidFill>
                  <a:schemeClr val="tx1"/>
                </a:solidFill>
                <a:latin typeface="HelvNeue Light for IBM"/>
                <a:ea typeface="MS PGothic" pitchFamily="34" charset="-128"/>
                <a:cs typeface="MS PGothic" pitchFamily="34" charset="-128"/>
              </a:defRPr>
            </a:lvl1pPr>
            <a:lvl2pPr marL="407630" indent="-151598" algn="l" defTabSz="457200" rtl="0" eaLnBrk="0" fontAlgn="base" hangingPunct="0">
              <a:spcBef>
                <a:spcPts val="588"/>
              </a:spcBef>
              <a:spcAft>
                <a:spcPct val="0"/>
              </a:spcAft>
              <a:buFont typeface="Arial" pitchFamily="34" charset="0"/>
              <a:buChar char="-"/>
              <a:defRPr sz="1500" kern="1200">
                <a:solidFill>
                  <a:schemeClr val="tx1"/>
                </a:solidFill>
                <a:latin typeface="HelvNeue Light for IBM"/>
                <a:ea typeface="MS PGothic" pitchFamily="34" charset="-128"/>
                <a:cs typeface="MS PGothic" pitchFamily="34" charset="-128"/>
              </a:defRPr>
            </a:lvl2pPr>
            <a:lvl3pPr marL="535646" indent="-151598" algn="l" defTabSz="457200" rtl="0" eaLnBrk="0" fontAlgn="base" hangingPunct="0">
              <a:spcBef>
                <a:spcPts val="588"/>
              </a:spcBef>
              <a:spcAft>
                <a:spcPct val="0"/>
              </a:spcAft>
              <a:buFont typeface="Lucida Grande" pitchFamily="-84" charset="0"/>
              <a:buChar char="-"/>
              <a:defRPr sz="1500" kern="1200">
                <a:solidFill>
                  <a:schemeClr val="tx1"/>
                </a:solidFill>
                <a:latin typeface="HelvNeue Light for IBM"/>
                <a:ea typeface="MS PGothic" pitchFamily="34" charset="-128"/>
                <a:cs typeface="MS PGothic" pitchFamily="34" charset="-128"/>
              </a:defRPr>
            </a:lvl3pPr>
            <a:lvl4pPr marL="631658" indent="-151598" algn="l" defTabSz="457200" rtl="0" eaLnBrk="0" fontAlgn="base" hangingPunct="0">
              <a:spcBef>
                <a:spcPts val="588"/>
              </a:spcBef>
              <a:spcAft>
                <a:spcPct val="0"/>
              </a:spcAft>
              <a:buFont typeface="Wingdings" pitchFamily="2" charset="2"/>
              <a:buChar char="-"/>
              <a:defRPr sz="1500" kern="1200">
                <a:solidFill>
                  <a:schemeClr val="tx1"/>
                </a:solidFill>
                <a:latin typeface="HelvNeue Light for IBM"/>
                <a:ea typeface="MS PGothic" pitchFamily="34" charset="-128"/>
                <a:cs typeface="MS PGothic" pitchFamily="34" charset="-128"/>
              </a:defRPr>
            </a:lvl4pPr>
            <a:lvl5pPr marL="791678" indent="-151598" algn="l" defTabSz="457200" rtl="0" eaLnBrk="0" fontAlgn="base" hangingPunct="0">
              <a:spcBef>
                <a:spcPts val="588"/>
              </a:spcBef>
              <a:spcAft>
                <a:spcPct val="0"/>
              </a:spcAft>
              <a:buFont typeface="Arial" pitchFamily="34" charset="0"/>
              <a:buChar char="-"/>
              <a:defRPr sz="1500" kern="1200">
                <a:solidFill>
                  <a:schemeClr val="tx1"/>
                </a:solidFill>
                <a:latin typeface="HelvNeue Light for IBM"/>
                <a:ea typeface="MS PGothic" pitchFamily="34" charset="-128"/>
                <a:cs typeface="MS PGothic"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r>
              <a:rPr lang="en-US" sz="1050" b="1" dirty="0">
                <a:solidFill>
                  <a:schemeClr val="bg1">
                    <a:lumMod val="75000"/>
                  </a:schemeClr>
                </a:solidFill>
                <a:latin typeface="Helvetica" pitchFamily="34" charset="0"/>
              </a:rPr>
              <a:t>IBM CLOUD</a:t>
            </a:r>
          </a:p>
        </p:txBody>
      </p:sp>
      <p:pic>
        <p:nvPicPr>
          <p:cNvPr id="15389" name="Picture 3">
            <a:extLst>
              <a:ext uri="{FF2B5EF4-FFF2-40B4-BE49-F238E27FC236}">
                <a16:creationId xmlns:a16="http://schemas.microsoft.com/office/drawing/2014/main" id="{747086F0-27F5-4F7F-9375-D0E9FC2D2F0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024188" y="3655219"/>
            <a:ext cx="979885" cy="24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0" name="Picture 5">
            <a:extLst>
              <a:ext uri="{FF2B5EF4-FFF2-40B4-BE49-F238E27FC236}">
                <a16:creationId xmlns:a16="http://schemas.microsoft.com/office/drawing/2014/main" id="{D0580C82-A415-48B7-8140-6B3715E4E28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gray">
          <a:xfrm>
            <a:off x="2962275" y="4061222"/>
            <a:ext cx="751285" cy="21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1" name="Picture 4">
            <a:extLst>
              <a:ext uri="{FF2B5EF4-FFF2-40B4-BE49-F238E27FC236}">
                <a16:creationId xmlns:a16="http://schemas.microsoft.com/office/drawing/2014/main" id="{1FF2EC75-2603-4D13-8E9D-E38F8F4240D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962275" y="4270773"/>
            <a:ext cx="847725" cy="215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Placeholder 2">
            <a:extLst>
              <a:ext uri="{FF2B5EF4-FFF2-40B4-BE49-F238E27FC236}">
                <a16:creationId xmlns:a16="http://schemas.microsoft.com/office/drawing/2014/main" id="{60F7D561-42BE-442F-B87E-A982475B566E}"/>
              </a:ext>
            </a:extLst>
          </p:cNvPr>
          <p:cNvSpPr txBox="1">
            <a:spLocks/>
          </p:cNvSpPr>
          <p:nvPr/>
        </p:nvSpPr>
        <p:spPr bwMode="gray">
          <a:xfrm>
            <a:off x="3224213" y="4799410"/>
            <a:ext cx="1065610" cy="323165"/>
          </a:xfrm>
          <a:prstGeom prst="rect">
            <a:avLst/>
          </a:prstGeom>
          <a:noFill/>
          <a:ln w="9525">
            <a:noFill/>
            <a:miter lim="800000"/>
            <a:headEnd/>
            <a:tailEnd/>
          </a:ln>
        </p:spPr>
        <p:txBody>
          <a:bodyPr lIns="0" tIns="0" bIns="0">
            <a:spAutoFit/>
          </a:bodyPr>
          <a:lstStyle>
            <a:lvl1pPr algn="l" defTabSz="457200" rtl="0" eaLnBrk="0" fontAlgn="base" hangingPunct="0">
              <a:spcBef>
                <a:spcPct val="20000"/>
              </a:spcBef>
              <a:spcAft>
                <a:spcPct val="0"/>
              </a:spcAft>
              <a:buFont typeface="Arial" pitchFamily="34" charset="0"/>
              <a:defRPr sz="1400" kern="1200">
                <a:solidFill>
                  <a:schemeClr val="tx1"/>
                </a:solidFill>
                <a:latin typeface="HelvNeue Light for IBM"/>
                <a:ea typeface="MS PGothic" pitchFamily="34" charset="-128"/>
                <a:cs typeface="MS PGothic" pitchFamily="34" charset="-128"/>
              </a:defRPr>
            </a:lvl1pPr>
            <a:lvl2pPr marL="407630" indent="-151598" algn="l" defTabSz="457200" rtl="0" eaLnBrk="0" fontAlgn="base" hangingPunct="0">
              <a:spcBef>
                <a:spcPts val="588"/>
              </a:spcBef>
              <a:spcAft>
                <a:spcPct val="0"/>
              </a:spcAft>
              <a:buFont typeface="Arial" pitchFamily="34" charset="0"/>
              <a:buChar char="-"/>
              <a:defRPr sz="1500" kern="1200">
                <a:solidFill>
                  <a:schemeClr val="tx1"/>
                </a:solidFill>
                <a:latin typeface="HelvNeue Light for IBM"/>
                <a:ea typeface="MS PGothic" pitchFamily="34" charset="-128"/>
                <a:cs typeface="MS PGothic" pitchFamily="34" charset="-128"/>
              </a:defRPr>
            </a:lvl2pPr>
            <a:lvl3pPr marL="535646" indent="-151598" algn="l" defTabSz="457200" rtl="0" eaLnBrk="0" fontAlgn="base" hangingPunct="0">
              <a:spcBef>
                <a:spcPts val="588"/>
              </a:spcBef>
              <a:spcAft>
                <a:spcPct val="0"/>
              </a:spcAft>
              <a:buFont typeface="Lucida Grande" pitchFamily="-84" charset="0"/>
              <a:buChar char="-"/>
              <a:defRPr sz="1500" kern="1200">
                <a:solidFill>
                  <a:schemeClr val="tx1"/>
                </a:solidFill>
                <a:latin typeface="HelvNeue Light for IBM"/>
                <a:ea typeface="MS PGothic" pitchFamily="34" charset="-128"/>
                <a:cs typeface="MS PGothic" pitchFamily="34" charset="-128"/>
              </a:defRPr>
            </a:lvl3pPr>
            <a:lvl4pPr marL="631658" indent="-151598" algn="l" defTabSz="457200" rtl="0" eaLnBrk="0" fontAlgn="base" hangingPunct="0">
              <a:spcBef>
                <a:spcPts val="588"/>
              </a:spcBef>
              <a:spcAft>
                <a:spcPct val="0"/>
              </a:spcAft>
              <a:buFont typeface="Wingdings" pitchFamily="2" charset="2"/>
              <a:buChar char="-"/>
              <a:defRPr sz="1500" kern="1200">
                <a:solidFill>
                  <a:schemeClr val="tx1"/>
                </a:solidFill>
                <a:latin typeface="HelvNeue Light for IBM"/>
                <a:ea typeface="MS PGothic" pitchFamily="34" charset="-128"/>
                <a:cs typeface="MS PGothic" pitchFamily="34" charset="-128"/>
              </a:defRPr>
            </a:lvl4pPr>
            <a:lvl5pPr marL="791678" indent="-151598" algn="l" defTabSz="457200" rtl="0" eaLnBrk="0" fontAlgn="base" hangingPunct="0">
              <a:spcBef>
                <a:spcPts val="588"/>
              </a:spcBef>
              <a:spcAft>
                <a:spcPct val="0"/>
              </a:spcAft>
              <a:buFont typeface="Arial" pitchFamily="34" charset="0"/>
              <a:buChar char="-"/>
              <a:defRPr sz="1500" kern="1200">
                <a:solidFill>
                  <a:schemeClr val="tx1"/>
                </a:solidFill>
                <a:latin typeface="HelvNeue Light for IBM"/>
                <a:ea typeface="MS PGothic" pitchFamily="34" charset="-128"/>
                <a:cs typeface="MS PGothic"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r>
              <a:rPr lang="en-US" sz="1050" b="1" dirty="0">
                <a:solidFill>
                  <a:schemeClr val="bg1">
                    <a:lumMod val="75000"/>
                  </a:schemeClr>
                </a:solidFill>
                <a:latin typeface="Helvetica" pitchFamily="34" charset="0"/>
              </a:rPr>
              <a:t>OTHER CLOUD</a:t>
            </a:r>
          </a:p>
        </p:txBody>
      </p:sp>
      <p:sp>
        <p:nvSpPr>
          <p:cNvPr id="52" name="Text Placeholder 2">
            <a:extLst>
              <a:ext uri="{FF2B5EF4-FFF2-40B4-BE49-F238E27FC236}">
                <a16:creationId xmlns:a16="http://schemas.microsoft.com/office/drawing/2014/main" id="{D82FB149-62A3-4E41-A718-2EDA0A5507C2}"/>
              </a:ext>
            </a:extLst>
          </p:cNvPr>
          <p:cNvSpPr txBox="1">
            <a:spLocks/>
          </p:cNvSpPr>
          <p:nvPr/>
        </p:nvSpPr>
        <p:spPr bwMode="gray">
          <a:xfrm>
            <a:off x="4698207" y="4799410"/>
            <a:ext cx="1065610" cy="161583"/>
          </a:xfrm>
          <a:prstGeom prst="rect">
            <a:avLst/>
          </a:prstGeom>
          <a:noFill/>
          <a:ln w="9525">
            <a:noFill/>
            <a:miter lim="800000"/>
            <a:headEnd/>
            <a:tailEnd/>
          </a:ln>
        </p:spPr>
        <p:txBody>
          <a:bodyPr lIns="0" tIns="0" bIns="0">
            <a:spAutoFit/>
          </a:bodyPr>
          <a:lstStyle>
            <a:lvl1pPr algn="l" defTabSz="457200" rtl="0" eaLnBrk="0" fontAlgn="base" hangingPunct="0">
              <a:spcBef>
                <a:spcPct val="20000"/>
              </a:spcBef>
              <a:spcAft>
                <a:spcPct val="0"/>
              </a:spcAft>
              <a:buFont typeface="Arial" pitchFamily="34" charset="0"/>
              <a:defRPr sz="1400" kern="1200">
                <a:solidFill>
                  <a:schemeClr val="tx1"/>
                </a:solidFill>
                <a:latin typeface="HelvNeue Light for IBM"/>
                <a:ea typeface="MS PGothic" pitchFamily="34" charset="-128"/>
                <a:cs typeface="MS PGothic" pitchFamily="34" charset="-128"/>
              </a:defRPr>
            </a:lvl1pPr>
            <a:lvl2pPr marL="407630" indent="-151598" algn="l" defTabSz="457200" rtl="0" eaLnBrk="0" fontAlgn="base" hangingPunct="0">
              <a:spcBef>
                <a:spcPts val="588"/>
              </a:spcBef>
              <a:spcAft>
                <a:spcPct val="0"/>
              </a:spcAft>
              <a:buFont typeface="Arial" pitchFamily="34" charset="0"/>
              <a:buChar char="-"/>
              <a:defRPr sz="1500" kern="1200">
                <a:solidFill>
                  <a:schemeClr val="tx1"/>
                </a:solidFill>
                <a:latin typeface="HelvNeue Light for IBM"/>
                <a:ea typeface="MS PGothic" pitchFamily="34" charset="-128"/>
                <a:cs typeface="MS PGothic" pitchFamily="34" charset="-128"/>
              </a:defRPr>
            </a:lvl2pPr>
            <a:lvl3pPr marL="535646" indent="-151598" algn="l" defTabSz="457200" rtl="0" eaLnBrk="0" fontAlgn="base" hangingPunct="0">
              <a:spcBef>
                <a:spcPts val="588"/>
              </a:spcBef>
              <a:spcAft>
                <a:spcPct val="0"/>
              </a:spcAft>
              <a:buFont typeface="Lucida Grande" pitchFamily="-84" charset="0"/>
              <a:buChar char="-"/>
              <a:defRPr sz="1500" kern="1200">
                <a:solidFill>
                  <a:schemeClr val="tx1"/>
                </a:solidFill>
                <a:latin typeface="HelvNeue Light for IBM"/>
                <a:ea typeface="MS PGothic" pitchFamily="34" charset="-128"/>
                <a:cs typeface="MS PGothic" pitchFamily="34" charset="-128"/>
              </a:defRPr>
            </a:lvl3pPr>
            <a:lvl4pPr marL="631658" indent="-151598" algn="l" defTabSz="457200" rtl="0" eaLnBrk="0" fontAlgn="base" hangingPunct="0">
              <a:spcBef>
                <a:spcPts val="588"/>
              </a:spcBef>
              <a:spcAft>
                <a:spcPct val="0"/>
              </a:spcAft>
              <a:buFont typeface="Wingdings" pitchFamily="2" charset="2"/>
              <a:buChar char="-"/>
              <a:defRPr sz="1500" kern="1200">
                <a:solidFill>
                  <a:schemeClr val="tx1"/>
                </a:solidFill>
                <a:latin typeface="HelvNeue Light for IBM"/>
                <a:ea typeface="MS PGothic" pitchFamily="34" charset="-128"/>
                <a:cs typeface="MS PGothic" pitchFamily="34" charset="-128"/>
              </a:defRPr>
            </a:lvl4pPr>
            <a:lvl5pPr marL="791678" indent="-151598" algn="l" defTabSz="457200" rtl="0" eaLnBrk="0" fontAlgn="base" hangingPunct="0">
              <a:spcBef>
                <a:spcPts val="588"/>
              </a:spcBef>
              <a:spcAft>
                <a:spcPct val="0"/>
              </a:spcAft>
              <a:buFont typeface="Arial" pitchFamily="34" charset="0"/>
              <a:buChar char="-"/>
              <a:defRPr sz="1500" kern="1200">
                <a:solidFill>
                  <a:schemeClr val="tx1"/>
                </a:solidFill>
                <a:latin typeface="HelvNeue Light for IBM"/>
                <a:ea typeface="MS PGothic" pitchFamily="34" charset="-128"/>
                <a:cs typeface="MS PGothic"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r>
              <a:rPr lang="en-US" sz="1050" b="1" dirty="0">
                <a:solidFill>
                  <a:schemeClr val="bg1">
                    <a:lumMod val="75000"/>
                  </a:schemeClr>
                </a:solidFill>
                <a:latin typeface="Helvetica" pitchFamily="34" charset="0"/>
              </a:rPr>
              <a:t>CLOUD APPS</a:t>
            </a:r>
          </a:p>
        </p:txBody>
      </p:sp>
      <p:sp>
        <p:nvSpPr>
          <p:cNvPr id="53" name="Text Placeholder 2">
            <a:extLst>
              <a:ext uri="{FF2B5EF4-FFF2-40B4-BE49-F238E27FC236}">
                <a16:creationId xmlns:a16="http://schemas.microsoft.com/office/drawing/2014/main" id="{12F864A9-45D4-4AE9-84C4-94C21795EDF3}"/>
              </a:ext>
            </a:extLst>
          </p:cNvPr>
          <p:cNvSpPr txBox="1">
            <a:spLocks/>
          </p:cNvSpPr>
          <p:nvPr/>
        </p:nvSpPr>
        <p:spPr bwMode="gray">
          <a:xfrm>
            <a:off x="5776913" y="4799410"/>
            <a:ext cx="1065610" cy="161583"/>
          </a:xfrm>
          <a:prstGeom prst="rect">
            <a:avLst/>
          </a:prstGeom>
          <a:noFill/>
          <a:ln w="9525">
            <a:noFill/>
            <a:miter lim="800000"/>
            <a:headEnd/>
            <a:tailEnd/>
          </a:ln>
        </p:spPr>
        <p:txBody>
          <a:bodyPr lIns="0" tIns="0" bIns="0">
            <a:spAutoFit/>
          </a:bodyPr>
          <a:lstStyle>
            <a:lvl1pPr algn="l" defTabSz="457200" rtl="0" eaLnBrk="0" fontAlgn="base" hangingPunct="0">
              <a:spcBef>
                <a:spcPct val="20000"/>
              </a:spcBef>
              <a:spcAft>
                <a:spcPct val="0"/>
              </a:spcAft>
              <a:buFont typeface="Arial" pitchFamily="34" charset="0"/>
              <a:defRPr sz="1400" kern="1200">
                <a:solidFill>
                  <a:schemeClr val="tx1"/>
                </a:solidFill>
                <a:latin typeface="HelvNeue Light for IBM"/>
                <a:ea typeface="MS PGothic" pitchFamily="34" charset="-128"/>
                <a:cs typeface="MS PGothic" pitchFamily="34" charset="-128"/>
              </a:defRPr>
            </a:lvl1pPr>
            <a:lvl2pPr marL="407630" indent="-151598" algn="l" defTabSz="457200" rtl="0" eaLnBrk="0" fontAlgn="base" hangingPunct="0">
              <a:spcBef>
                <a:spcPts val="588"/>
              </a:spcBef>
              <a:spcAft>
                <a:spcPct val="0"/>
              </a:spcAft>
              <a:buFont typeface="Arial" pitchFamily="34" charset="0"/>
              <a:buChar char="-"/>
              <a:defRPr sz="1500" kern="1200">
                <a:solidFill>
                  <a:schemeClr val="tx1"/>
                </a:solidFill>
                <a:latin typeface="HelvNeue Light for IBM"/>
                <a:ea typeface="MS PGothic" pitchFamily="34" charset="-128"/>
                <a:cs typeface="MS PGothic" pitchFamily="34" charset="-128"/>
              </a:defRPr>
            </a:lvl2pPr>
            <a:lvl3pPr marL="535646" indent="-151598" algn="l" defTabSz="457200" rtl="0" eaLnBrk="0" fontAlgn="base" hangingPunct="0">
              <a:spcBef>
                <a:spcPts val="588"/>
              </a:spcBef>
              <a:spcAft>
                <a:spcPct val="0"/>
              </a:spcAft>
              <a:buFont typeface="Lucida Grande" pitchFamily="-84" charset="0"/>
              <a:buChar char="-"/>
              <a:defRPr sz="1500" kern="1200">
                <a:solidFill>
                  <a:schemeClr val="tx1"/>
                </a:solidFill>
                <a:latin typeface="HelvNeue Light for IBM"/>
                <a:ea typeface="MS PGothic" pitchFamily="34" charset="-128"/>
                <a:cs typeface="MS PGothic" pitchFamily="34" charset="-128"/>
              </a:defRPr>
            </a:lvl3pPr>
            <a:lvl4pPr marL="631658" indent="-151598" algn="l" defTabSz="457200" rtl="0" eaLnBrk="0" fontAlgn="base" hangingPunct="0">
              <a:spcBef>
                <a:spcPts val="588"/>
              </a:spcBef>
              <a:spcAft>
                <a:spcPct val="0"/>
              </a:spcAft>
              <a:buFont typeface="Wingdings" pitchFamily="2" charset="2"/>
              <a:buChar char="-"/>
              <a:defRPr sz="1500" kern="1200">
                <a:solidFill>
                  <a:schemeClr val="tx1"/>
                </a:solidFill>
                <a:latin typeface="HelvNeue Light for IBM"/>
                <a:ea typeface="MS PGothic" pitchFamily="34" charset="-128"/>
                <a:cs typeface="MS PGothic" pitchFamily="34" charset="-128"/>
              </a:defRPr>
            </a:lvl4pPr>
            <a:lvl5pPr marL="791678" indent="-151598" algn="l" defTabSz="457200" rtl="0" eaLnBrk="0" fontAlgn="base" hangingPunct="0">
              <a:spcBef>
                <a:spcPts val="588"/>
              </a:spcBef>
              <a:spcAft>
                <a:spcPct val="0"/>
              </a:spcAft>
              <a:buFont typeface="Arial" pitchFamily="34" charset="0"/>
              <a:buChar char="-"/>
              <a:defRPr sz="1500" kern="1200">
                <a:solidFill>
                  <a:schemeClr val="tx1"/>
                </a:solidFill>
                <a:latin typeface="HelvNeue Light for IBM"/>
                <a:ea typeface="MS PGothic" pitchFamily="34" charset="-128"/>
                <a:cs typeface="MS PGothic"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defRPr/>
            </a:pPr>
            <a:r>
              <a:rPr lang="en-US" sz="1050" b="1" dirty="0">
                <a:solidFill>
                  <a:schemeClr val="bg1">
                    <a:lumMod val="75000"/>
                  </a:schemeClr>
                </a:solidFill>
                <a:latin typeface="Helvetica" pitchFamily="34" charset="0"/>
              </a:rPr>
              <a:t>ON-PREMISE</a:t>
            </a:r>
          </a:p>
        </p:txBody>
      </p:sp>
      <p:pic>
        <p:nvPicPr>
          <p:cNvPr id="15395" name="Picture 11">
            <a:extLst>
              <a:ext uri="{FF2B5EF4-FFF2-40B4-BE49-F238E27FC236}">
                <a16:creationId xmlns:a16="http://schemas.microsoft.com/office/drawing/2014/main" id="{5941157A-4145-4F9E-B688-255319BA092A}"/>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900613" y="3561160"/>
            <a:ext cx="650081"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6" name="Picture 12">
            <a:extLst>
              <a:ext uri="{FF2B5EF4-FFF2-40B4-BE49-F238E27FC236}">
                <a16:creationId xmlns:a16="http://schemas.microsoft.com/office/drawing/2014/main" id="{F2E87012-E9E8-43F0-9279-B4327E779B42}"/>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907881" y="3650457"/>
            <a:ext cx="648891" cy="9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7" name="Picture 13">
            <a:extLst>
              <a:ext uri="{FF2B5EF4-FFF2-40B4-BE49-F238E27FC236}">
                <a16:creationId xmlns:a16="http://schemas.microsoft.com/office/drawing/2014/main" id="{5E1D47E9-C379-4CB2-A9CD-DF3BA74D0562}"/>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5823348" y="3869531"/>
            <a:ext cx="386953" cy="191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8" name="Picture 14">
            <a:extLst>
              <a:ext uri="{FF2B5EF4-FFF2-40B4-BE49-F238E27FC236}">
                <a16:creationId xmlns:a16="http://schemas.microsoft.com/office/drawing/2014/main" id="{CBC25E95-B3AC-4B62-8178-838531498217}"/>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906691" y="4174331"/>
            <a:ext cx="758428" cy="196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9" name="Picture 15">
            <a:extLst>
              <a:ext uri="{FF2B5EF4-FFF2-40B4-BE49-F238E27FC236}">
                <a16:creationId xmlns:a16="http://schemas.microsoft.com/office/drawing/2014/main" id="{6DE61CA1-4C27-429F-BF11-835725C54E56}"/>
              </a:ext>
            </a:extLst>
          </p:cNvPr>
          <p:cNvPicPr>
            <a:picLocks noChangeAspect="1"/>
          </p:cNvPicPr>
          <p:nvPr/>
        </p:nvPicPr>
        <p:blipFill>
          <a:blip r:embed="rId16">
            <a:extLst>
              <a:ext uri="{28A0092B-C50C-407E-A947-70E740481C1C}">
                <a14:useLocalDpi xmlns:a14="http://schemas.microsoft.com/office/drawing/2010/main" val="0"/>
              </a:ext>
            </a:extLst>
          </a:blip>
          <a:srcRect t="10320" b="10545"/>
          <a:stretch>
            <a:fillRect/>
          </a:stretch>
        </p:blipFill>
        <p:spPr bwMode="auto">
          <a:xfrm>
            <a:off x="4769644" y="4081463"/>
            <a:ext cx="952500" cy="22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0" name="Picture 16">
            <a:extLst>
              <a:ext uri="{FF2B5EF4-FFF2-40B4-BE49-F238E27FC236}">
                <a16:creationId xmlns:a16="http://schemas.microsoft.com/office/drawing/2014/main" id="{D96D2109-7E9D-44C1-A88E-66F861FD4ECE}"/>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3815954" y="3895725"/>
            <a:ext cx="732234" cy="22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1" name="Picture 17">
            <a:extLst>
              <a:ext uri="{FF2B5EF4-FFF2-40B4-BE49-F238E27FC236}">
                <a16:creationId xmlns:a16="http://schemas.microsoft.com/office/drawing/2014/main" id="{C6676C8A-6DB1-4294-A718-56272FFC052D}"/>
              </a:ext>
            </a:extLst>
          </p:cNvPr>
          <p:cNvPicPr>
            <a:picLocks noChangeAspect="1"/>
          </p:cNvPicPr>
          <p:nvPr/>
        </p:nvPicPr>
        <p:blipFill>
          <a:blip r:embed="rId18">
            <a:extLst>
              <a:ext uri="{28A0092B-C50C-407E-A947-70E740481C1C}">
                <a14:useLocalDpi xmlns:a14="http://schemas.microsoft.com/office/drawing/2010/main" val="0"/>
              </a:ext>
            </a:extLst>
          </a:blip>
          <a:srcRect/>
          <a:stretch>
            <a:fillRect/>
          </a:stretch>
        </p:blipFill>
        <p:spPr bwMode="auto">
          <a:xfrm>
            <a:off x="3810000" y="4439841"/>
            <a:ext cx="772716"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2" name="Picture 18">
            <a:extLst>
              <a:ext uri="{FF2B5EF4-FFF2-40B4-BE49-F238E27FC236}">
                <a16:creationId xmlns:a16="http://schemas.microsoft.com/office/drawing/2014/main" id="{4FDBC23D-CE77-4843-910F-A5223BA15173}"/>
              </a:ext>
            </a:extLst>
          </p:cNvPr>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3763566" y="4161235"/>
            <a:ext cx="892969" cy="178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Rectangle 53">
            <a:extLst>
              <a:ext uri="{FF2B5EF4-FFF2-40B4-BE49-F238E27FC236}">
                <a16:creationId xmlns:a16="http://schemas.microsoft.com/office/drawing/2014/main" id="{B9BC45F4-3981-4ECE-B4F6-A49DB729965D}"/>
              </a:ext>
            </a:extLst>
          </p:cNvPr>
          <p:cNvSpPr>
            <a:spLocks/>
          </p:cNvSpPr>
          <p:nvPr/>
        </p:nvSpPr>
        <p:spPr bwMode="auto">
          <a:xfrm>
            <a:off x="6190060" y="1918097"/>
            <a:ext cx="857250" cy="698897"/>
          </a:xfrm>
          <a:prstGeom prst="rect">
            <a:avLst/>
          </a:prstGeom>
          <a:solidFill>
            <a:srgbClr val="1B5CA4"/>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0" rIns="0" anchor="ctr"/>
          <a:lstStyle/>
          <a:p>
            <a:pPr algn="ctr">
              <a:defRPr/>
            </a:pPr>
            <a:r>
              <a:rPr lang="en-US" sz="1350" dirty="0">
                <a:solidFill>
                  <a:schemeClr val="lt1"/>
                </a:solidFill>
              </a:rPr>
              <a:t>SparkR</a:t>
            </a:r>
          </a:p>
        </p:txBody>
      </p:sp>
      <p:cxnSp>
        <p:nvCxnSpPr>
          <p:cNvPr id="55" name="Straight Arrow Connector 54">
            <a:extLst>
              <a:ext uri="{FF2B5EF4-FFF2-40B4-BE49-F238E27FC236}">
                <a16:creationId xmlns:a16="http://schemas.microsoft.com/office/drawing/2014/main" id="{DF306090-ACCF-4369-B532-01C6044EE371}"/>
              </a:ext>
            </a:extLst>
          </p:cNvPr>
          <p:cNvCxnSpPr>
            <a:cxnSpLocks noChangeShapeType="1"/>
            <a:stCxn id="54" idx="0"/>
          </p:cNvCxnSpPr>
          <p:nvPr/>
        </p:nvCxnSpPr>
        <p:spPr bwMode="auto">
          <a:xfrm flipH="1" flipV="1">
            <a:off x="6611541" y="1777604"/>
            <a:ext cx="7144" cy="140494"/>
          </a:xfrm>
          <a:prstGeom prst="straightConnector1">
            <a:avLst/>
          </a:prstGeom>
          <a:noFill/>
          <a:ln w="25400">
            <a:solidFill>
              <a:schemeClr val="accent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5405" name="Text Placeholder 2">
            <a:extLst>
              <a:ext uri="{FF2B5EF4-FFF2-40B4-BE49-F238E27FC236}">
                <a16:creationId xmlns:a16="http://schemas.microsoft.com/office/drawing/2014/main" id="{BA0EBBC1-ADE3-43C0-A252-EBB71E5BBDB2}"/>
              </a:ext>
            </a:extLst>
          </p:cNvPr>
          <p:cNvSpPr txBox="1">
            <a:spLocks/>
          </p:cNvSpPr>
          <p:nvPr/>
        </p:nvSpPr>
        <p:spPr bwMode="gray">
          <a:xfrm>
            <a:off x="6163867" y="1100137"/>
            <a:ext cx="869156" cy="58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bIns="0">
            <a:spAutoFit/>
          </a:bodyPr>
          <a:lstStyle>
            <a:lvl1pPr defTabSz="45720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defTabSz="45720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defTabSz="4572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defTabSz="4572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defTabSz="4572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ctr">
              <a:spcBef>
                <a:spcPct val="20000"/>
              </a:spcBef>
              <a:buClrTx/>
              <a:buFont typeface="Arial" panose="020B0604020202020204" pitchFamily="34" charset="0"/>
              <a:buNone/>
            </a:pPr>
            <a:r>
              <a:rPr lang="en-US" altLang="en-US" sz="900" b="0">
                <a:solidFill>
                  <a:srgbClr val="4B4B4B"/>
                </a:solidFill>
                <a:latin typeface="Helvetica" pitchFamily="34" charset="0"/>
              </a:rPr>
              <a:t>Execute R</a:t>
            </a:r>
          </a:p>
          <a:p>
            <a:pPr algn="ctr">
              <a:spcBef>
                <a:spcPct val="20000"/>
              </a:spcBef>
              <a:buClrTx/>
              <a:buFont typeface="Arial" panose="020B0604020202020204" pitchFamily="34" charset="0"/>
              <a:buNone/>
            </a:pPr>
            <a:r>
              <a:rPr lang="en-US" altLang="en-US" sz="900" b="0">
                <a:solidFill>
                  <a:srgbClr val="4B4B4B"/>
                </a:solidFill>
                <a:latin typeface="Helvetica" pitchFamily="34" charset="0"/>
              </a:rPr>
              <a:t>Statistical code against Spark Code</a:t>
            </a:r>
          </a:p>
        </p:txBody>
      </p:sp>
      <p:sp>
        <p:nvSpPr>
          <p:cNvPr id="3" name="Title 2">
            <a:extLst>
              <a:ext uri="{FF2B5EF4-FFF2-40B4-BE49-F238E27FC236}">
                <a16:creationId xmlns:a16="http://schemas.microsoft.com/office/drawing/2014/main" id="{EF21D1A2-4745-4A4A-BFC1-0846BCD3717B}"/>
              </a:ext>
            </a:extLst>
          </p:cNvPr>
          <p:cNvSpPr>
            <a:spLocks noGrp="1"/>
          </p:cNvSpPr>
          <p:nvPr>
            <p:ph type="title"/>
          </p:nvPr>
        </p:nvSpPr>
        <p:spPr/>
        <p:txBody>
          <a:bodyPr/>
          <a:lstStyle/>
          <a:p>
            <a:r>
              <a:rPr lang="en-US" dirty="0"/>
              <a:t>Spark technology environment </a:t>
            </a:r>
          </a:p>
        </p:txBody>
      </p:sp>
    </p:spTree>
    <p:extLst>
      <p:ext uri="{BB962C8B-B14F-4D97-AF65-F5344CB8AC3E}">
        <p14:creationId xmlns:p14="http://schemas.microsoft.com/office/powerpoint/2010/main" val="270731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EF3786D-1959-4C86-8D03-A442A61DF472}"/>
              </a:ext>
            </a:extLst>
          </p:cNvPr>
          <p:cNvSpPr>
            <a:spLocks noGrp="1"/>
          </p:cNvSpPr>
          <p:nvPr>
            <p:ph type="body" sz="quarter" idx="13"/>
          </p:nvPr>
        </p:nvSpPr>
        <p:spPr/>
        <p:txBody>
          <a:bodyPr/>
          <a:lstStyle/>
          <a:p>
            <a:r>
              <a:rPr lang="en-US" dirty="0"/>
              <a:t>Watson Studio leverages Spark and Hadoop</a:t>
            </a:r>
          </a:p>
        </p:txBody>
      </p:sp>
      <p:pic>
        <p:nvPicPr>
          <p:cNvPr id="31" name="Picture 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78073" y="1763774"/>
            <a:ext cx="1529119" cy="575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81913" y="3346515"/>
            <a:ext cx="1235243" cy="777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3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73089" y="3346515"/>
            <a:ext cx="1165308" cy="777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 name="Picture 33"/>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72958" y="882378"/>
            <a:ext cx="1116598" cy="748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10"/>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40283" y="4033438"/>
            <a:ext cx="1139245" cy="377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1104" y="1588889"/>
            <a:ext cx="1950639" cy="171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7787" y="4402887"/>
            <a:ext cx="2059188" cy="246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Right Arrow 46"/>
          <p:cNvSpPr/>
          <p:nvPr/>
        </p:nvSpPr>
        <p:spPr>
          <a:xfrm rot="19551069">
            <a:off x="3138402" y="3560829"/>
            <a:ext cx="290059" cy="17429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1426" tIns="35713" rIns="71426" bIns="35713" rtlCol="0" anchor="ctr"/>
          <a:lstStyle/>
          <a:p>
            <a:pPr algn="ctr" defTabSz="685800" hangingPunct="0"/>
            <a:endParaRPr lang="en-US" kern="0">
              <a:solidFill>
                <a:srgbClr val="FFFFFF"/>
              </a:solidFill>
              <a:latin typeface="Arial"/>
              <a:cs typeface="Arial"/>
              <a:sym typeface="Calibri"/>
            </a:endParaRPr>
          </a:p>
        </p:txBody>
      </p:sp>
      <p:sp>
        <p:nvSpPr>
          <p:cNvPr id="57" name="Right Arrow 56"/>
          <p:cNvSpPr/>
          <p:nvPr/>
        </p:nvSpPr>
        <p:spPr>
          <a:xfrm rot="13111008">
            <a:off x="5420765" y="3557251"/>
            <a:ext cx="290059" cy="17429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1426" tIns="35713" rIns="71426" bIns="35713" rtlCol="0" anchor="ctr"/>
          <a:lstStyle/>
          <a:p>
            <a:pPr algn="ctr" defTabSz="685800" hangingPunct="0"/>
            <a:endParaRPr lang="en-US" kern="0">
              <a:solidFill>
                <a:srgbClr val="FFFFFF"/>
              </a:solidFill>
              <a:latin typeface="Arial"/>
              <a:cs typeface="Arial"/>
              <a:sym typeface="Calibri"/>
            </a:endParaRPr>
          </a:p>
        </p:txBody>
      </p:sp>
      <p:sp>
        <p:nvSpPr>
          <p:cNvPr id="58" name="Right Arrow 57"/>
          <p:cNvSpPr/>
          <p:nvPr/>
        </p:nvSpPr>
        <p:spPr>
          <a:xfrm rot="5400000">
            <a:off x="4270542" y="2026851"/>
            <a:ext cx="321430" cy="20657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1426" tIns="35713" rIns="71426" bIns="35713" rtlCol="0" anchor="ctr"/>
          <a:lstStyle/>
          <a:p>
            <a:pPr algn="ctr" defTabSz="685800" hangingPunct="0"/>
            <a:endParaRPr lang="en-US" kern="0">
              <a:solidFill>
                <a:srgbClr val="FFFFFF"/>
              </a:solidFill>
              <a:latin typeface="Arial"/>
              <a:cs typeface="Arial"/>
              <a:sym typeface="Calibri"/>
            </a:endParaRPr>
          </a:p>
        </p:txBody>
      </p:sp>
      <p:grpSp>
        <p:nvGrpSpPr>
          <p:cNvPr id="6" name="Group 5">
            <a:extLst>
              <a:ext uri="{FF2B5EF4-FFF2-40B4-BE49-F238E27FC236}">
                <a16:creationId xmlns:a16="http://schemas.microsoft.com/office/drawing/2014/main" id="{01253306-C33B-4B46-90D5-CD7D3B8AFA32}"/>
              </a:ext>
            </a:extLst>
          </p:cNvPr>
          <p:cNvGrpSpPr/>
          <p:nvPr/>
        </p:nvGrpSpPr>
        <p:grpSpPr>
          <a:xfrm>
            <a:off x="3639968" y="2569182"/>
            <a:ext cx="1864066" cy="1488250"/>
            <a:chOff x="4603167" y="3706833"/>
            <a:chExt cx="2485421" cy="1984333"/>
          </a:xfrm>
        </p:grpSpPr>
        <p:sp>
          <p:nvSpPr>
            <p:cNvPr id="5" name="Rectangle: Rounded Corners 4">
              <a:extLst>
                <a:ext uri="{FF2B5EF4-FFF2-40B4-BE49-F238E27FC236}">
                  <a16:creationId xmlns:a16="http://schemas.microsoft.com/office/drawing/2014/main" id="{184E20D5-5872-4171-8848-74901E1B0CAF}"/>
                </a:ext>
              </a:extLst>
            </p:cNvPr>
            <p:cNvSpPr/>
            <p:nvPr/>
          </p:nvSpPr>
          <p:spPr>
            <a:xfrm>
              <a:off x="4603167" y="4409369"/>
              <a:ext cx="2340397" cy="408620"/>
            </a:xfrm>
            <a:prstGeom prst="roundRect">
              <a:avLst/>
            </a:prstGeom>
            <a:solidFill>
              <a:srgbClr val="FFFFFF"/>
            </a:solidFill>
            <a:ln w="25400" cap="flat">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ctr">
              <a:spAutoFit/>
            </a:bodyPr>
            <a:lstStyle/>
            <a:p>
              <a:pPr defTabSz="685800" hangingPunct="0"/>
              <a:endParaRPr lang="en-US" sz="1350" kern="0" dirty="0">
                <a:solidFill>
                  <a:srgbClr val="000000"/>
                </a:solidFill>
                <a:latin typeface="Calibri"/>
                <a:ea typeface="+mj-ea"/>
                <a:cs typeface="Calibri"/>
                <a:sym typeface="Calibri"/>
              </a:endParaRPr>
            </a:p>
          </p:txBody>
        </p:sp>
        <p:pic>
          <p:nvPicPr>
            <p:cNvPr id="53" name="Picture 2"/>
            <p:cNvPicPr>
              <a:picLocks noChangeAspect="1" noChangeArrowheads="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68234" y="4858023"/>
              <a:ext cx="987428" cy="833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 name="Picture 5"/>
            <p:cNvPicPr>
              <a:picLocks noChangeAspect="1" noChangeArrowheads="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12703" y="4910628"/>
              <a:ext cx="825987" cy="541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https://wce-broker-sbn.stage1.mybluemix.net/v2gateway/images/spark-hadoop_logo_50.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47542" y="3706833"/>
              <a:ext cx="986305" cy="9376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794963" y="4641658"/>
              <a:ext cx="2293625" cy="342395"/>
            </a:xfrm>
            <a:prstGeom prst="rect">
              <a:avLst/>
            </a:prstGeom>
            <a:noFill/>
          </p:spPr>
          <p:txBody>
            <a:bodyPr wrap="square" lIns="71433" tIns="35716" rIns="71433" bIns="35716" rtlCol="0">
              <a:spAutoFit/>
            </a:bodyPr>
            <a:lstStyle/>
            <a:p>
              <a:pPr defTabSz="685800" hangingPunct="0"/>
              <a:r>
                <a:rPr lang="en-US" sz="1200" b="1" kern="0" dirty="0">
                  <a:solidFill>
                    <a:srgbClr val="5498D5"/>
                  </a:solidFill>
                  <a:latin typeface="Calibri"/>
                  <a:cs typeface="Calibri"/>
                  <a:sym typeface="Calibri"/>
                </a:rPr>
                <a:t>IBM Analytics Engine</a:t>
              </a:r>
            </a:p>
          </p:txBody>
        </p:sp>
      </p:grpSp>
      <p:pic>
        <p:nvPicPr>
          <p:cNvPr id="2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3089" y="4080063"/>
            <a:ext cx="1233456" cy="284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a:extLst>
              <a:ext uri="{FF2B5EF4-FFF2-40B4-BE49-F238E27FC236}">
                <a16:creationId xmlns:a16="http://schemas.microsoft.com/office/drawing/2014/main" id="{FE2A331C-3E2C-4793-90D0-F6B9DE1BCA59}"/>
              </a:ext>
            </a:extLst>
          </p:cNvPr>
          <p:cNvSpPr/>
          <p:nvPr/>
        </p:nvSpPr>
        <p:spPr>
          <a:xfrm>
            <a:off x="190500" y="526284"/>
            <a:ext cx="7395920" cy="923330"/>
          </a:xfrm>
          <a:prstGeom prst="rect">
            <a:avLst/>
          </a:prstGeom>
        </p:spPr>
        <p:txBody>
          <a:bodyPr wrap="square">
            <a:spAutoFit/>
          </a:bodyPr>
          <a:lstStyle/>
          <a:p>
            <a:r>
              <a:rPr lang="en-US" dirty="0"/>
              <a:t>Environment for deploying analytics applications</a:t>
            </a:r>
          </a:p>
          <a:p>
            <a:r>
              <a:rPr lang="en-US" dirty="0"/>
              <a:t>Also provides a foundation for</a:t>
            </a:r>
            <a:br>
              <a:rPr lang="en-US" dirty="0"/>
            </a:br>
            <a:r>
              <a:rPr lang="en-US" dirty="0"/>
              <a:t>Watson Data Platform services</a:t>
            </a:r>
          </a:p>
        </p:txBody>
      </p:sp>
    </p:spTree>
    <p:extLst>
      <p:ext uri="{BB962C8B-B14F-4D97-AF65-F5344CB8AC3E}">
        <p14:creationId xmlns:p14="http://schemas.microsoft.com/office/powerpoint/2010/main" val="307430300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34DF6C-D438-425A-81DB-D86C3356A464}"/>
              </a:ext>
            </a:extLst>
          </p:cNvPr>
          <p:cNvSpPr>
            <a:spLocks noGrp="1"/>
          </p:cNvSpPr>
          <p:nvPr>
            <p:ph type="title"/>
          </p:nvPr>
        </p:nvSpPr>
        <p:spPr/>
        <p:txBody>
          <a:bodyPr/>
          <a:lstStyle/>
          <a:p>
            <a:r>
              <a:rPr lang="en-US" dirty="0"/>
              <a:t>Watson Studio Flow Modeler</a:t>
            </a:r>
          </a:p>
        </p:txBody>
      </p:sp>
      <p:sp>
        <p:nvSpPr>
          <p:cNvPr id="2" name="Text Placeholder 1">
            <a:extLst>
              <a:ext uri="{FF2B5EF4-FFF2-40B4-BE49-F238E27FC236}">
                <a16:creationId xmlns:a16="http://schemas.microsoft.com/office/drawing/2014/main" id="{2CFFE119-EF8E-4D62-9C5C-CA9BE74688C0}"/>
              </a:ext>
            </a:extLst>
          </p:cNvPr>
          <p:cNvSpPr>
            <a:spLocks noGrp="1"/>
          </p:cNvSpPr>
          <p:nvPr>
            <p:ph idx="1"/>
          </p:nvPr>
        </p:nvSpPr>
        <p:spPr/>
        <p:txBody>
          <a:bodyPr/>
          <a:lstStyle/>
          <a:p>
            <a:r>
              <a:rPr lang="en-US" dirty="0"/>
              <a:t>Watson Studio recently introduced a Flow Modeler capability:</a:t>
            </a:r>
          </a:p>
          <a:p>
            <a:pPr lvl="1"/>
            <a:r>
              <a:rPr lang="en-US" dirty="0"/>
              <a:t>Interactively build UI-driven Machine Learning flows</a:t>
            </a:r>
          </a:p>
          <a:p>
            <a:pPr lvl="1"/>
            <a:r>
              <a:rPr lang="en-US" dirty="0"/>
              <a:t>Support for 3 programming models:</a:t>
            </a:r>
          </a:p>
          <a:p>
            <a:pPr lvl="2"/>
            <a:r>
              <a:rPr lang="en-US" dirty="0"/>
              <a:t>SPSS flows</a:t>
            </a:r>
          </a:p>
          <a:p>
            <a:pPr lvl="3"/>
            <a:r>
              <a:rPr lang="en-US" dirty="0"/>
              <a:t>The flows build on the cloud are interoperable with the on-premises SPSS Modeler flows</a:t>
            </a:r>
          </a:p>
          <a:p>
            <a:pPr lvl="2"/>
            <a:r>
              <a:rPr lang="en-US" dirty="0"/>
              <a:t>Watson ML flows</a:t>
            </a:r>
          </a:p>
          <a:p>
            <a:pPr lvl="3"/>
            <a:r>
              <a:rPr lang="en-US" dirty="0"/>
              <a:t>Watson ML specific operators</a:t>
            </a:r>
          </a:p>
          <a:p>
            <a:pPr lvl="2"/>
            <a:r>
              <a:rPr lang="en-US" dirty="0"/>
              <a:t>Deep Learning flows</a:t>
            </a:r>
          </a:p>
          <a:p>
            <a:pPr lvl="3"/>
            <a:r>
              <a:rPr lang="en-US" dirty="0"/>
              <a:t>Produces </a:t>
            </a:r>
            <a:r>
              <a:rPr lang="en-US" dirty="0" err="1"/>
              <a:t>TensorFlow</a:t>
            </a:r>
            <a:r>
              <a:rPr lang="en-US" dirty="0"/>
              <a:t>, </a:t>
            </a:r>
            <a:r>
              <a:rPr lang="en-US" dirty="0" err="1"/>
              <a:t>Keras</a:t>
            </a:r>
            <a:r>
              <a:rPr lang="en-US" dirty="0"/>
              <a:t>, … code for Neural Networks</a:t>
            </a:r>
          </a:p>
        </p:txBody>
      </p:sp>
      <p:pic>
        <p:nvPicPr>
          <p:cNvPr id="4" name="Picture 3">
            <a:extLst>
              <a:ext uri="{FF2B5EF4-FFF2-40B4-BE49-F238E27FC236}">
                <a16:creationId xmlns:a16="http://schemas.microsoft.com/office/drawing/2014/main" id="{ADCED715-AA98-47FA-8917-CB65C55F8C43}"/>
              </a:ext>
            </a:extLst>
          </p:cNvPr>
          <p:cNvPicPr>
            <a:picLocks noChangeAspect="1"/>
          </p:cNvPicPr>
          <p:nvPr/>
        </p:nvPicPr>
        <p:blipFill>
          <a:blip r:embed="rId2"/>
          <a:stretch>
            <a:fillRect/>
          </a:stretch>
        </p:blipFill>
        <p:spPr>
          <a:xfrm>
            <a:off x="890801" y="3499524"/>
            <a:ext cx="4488569" cy="1303133"/>
          </a:xfrm>
          <a:prstGeom prst="rect">
            <a:avLst/>
          </a:prstGeom>
        </p:spPr>
      </p:pic>
    </p:spTree>
    <p:extLst>
      <p:ext uri="{BB962C8B-B14F-4D97-AF65-F5344CB8AC3E}">
        <p14:creationId xmlns:p14="http://schemas.microsoft.com/office/powerpoint/2010/main" val="2096444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D70A-D3AE-4232-BF5B-7C168EC05379}"/>
              </a:ext>
            </a:extLst>
          </p:cNvPr>
          <p:cNvSpPr>
            <a:spLocks noGrp="1"/>
          </p:cNvSpPr>
          <p:nvPr>
            <p:ph type="title"/>
          </p:nvPr>
        </p:nvSpPr>
        <p:spPr/>
        <p:txBody>
          <a:bodyPr/>
          <a:lstStyle/>
          <a:p>
            <a:r>
              <a:rPr lang="en-US" dirty="0"/>
              <a:t>Lab 3: Spark and Flow Modeler</a:t>
            </a:r>
            <a:endParaRPr lang="en-GB" dirty="0"/>
          </a:p>
        </p:txBody>
      </p:sp>
      <p:sp>
        <p:nvSpPr>
          <p:cNvPr id="3" name="Content Placeholder 2">
            <a:extLst>
              <a:ext uri="{FF2B5EF4-FFF2-40B4-BE49-F238E27FC236}">
                <a16:creationId xmlns:a16="http://schemas.microsoft.com/office/drawing/2014/main" id="{FFF4AA7B-9ECD-4C3D-9A49-FB0A344DD4B1}"/>
              </a:ext>
            </a:extLst>
          </p:cNvPr>
          <p:cNvSpPr>
            <a:spLocks noGrp="1"/>
          </p:cNvSpPr>
          <p:nvPr>
            <p:ph idx="1"/>
          </p:nvPr>
        </p:nvSpPr>
        <p:spPr/>
        <p:txBody>
          <a:bodyPr/>
          <a:lstStyle/>
          <a:p>
            <a:r>
              <a:rPr lang="en-GB" dirty="0"/>
              <a:t>This lab sequence will introduces Spark processing capabilities from a </a:t>
            </a:r>
            <a:r>
              <a:rPr lang="en-GB" dirty="0" err="1"/>
              <a:t>Jupyter</a:t>
            </a:r>
            <a:r>
              <a:rPr lang="en-GB" dirty="0"/>
              <a:t> Notebook:</a:t>
            </a:r>
          </a:p>
          <a:p>
            <a:pPr lvl="2"/>
            <a:r>
              <a:rPr lang="en-US" dirty="0"/>
              <a:t>Use Spark RDD to read and shape a </a:t>
            </a:r>
            <a:r>
              <a:rPr lang="en-US"/>
              <a:t>large dataset (1.2GB)</a:t>
            </a:r>
            <a:endParaRPr lang="en-US" dirty="0"/>
          </a:p>
          <a:p>
            <a:pPr lvl="2"/>
            <a:r>
              <a:rPr lang="en-US" dirty="0"/>
              <a:t>Then </a:t>
            </a:r>
            <a:r>
              <a:rPr lang="en-US" dirty="0" err="1"/>
              <a:t>SparkSQL</a:t>
            </a:r>
            <a:r>
              <a:rPr lang="en-US" dirty="0"/>
              <a:t> </a:t>
            </a:r>
            <a:r>
              <a:rPr lang="en-US" dirty="0" err="1"/>
              <a:t>DataFrames</a:t>
            </a:r>
            <a:r>
              <a:rPr lang="en-US" dirty="0"/>
              <a:t> to perform higher-level operations</a:t>
            </a:r>
          </a:p>
          <a:p>
            <a:pPr marL="0" indent="0">
              <a:buNone/>
            </a:pPr>
            <a:endParaRPr lang="en-US" dirty="0"/>
          </a:p>
          <a:p>
            <a:r>
              <a:rPr lang="en-US" dirty="0"/>
              <a:t>Lab material available at </a:t>
            </a:r>
            <a:r>
              <a:rPr lang="en-US" dirty="0">
                <a:hlinkClick r:id="rId2"/>
              </a:rPr>
              <a:t>https://ibm.box.com/v/WatsonStudio-WS</a:t>
            </a:r>
            <a:endParaRPr lang="en-US" dirty="0"/>
          </a:p>
          <a:p>
            <a:pPr lvl="1"/>
            <a:r>
              <a:rPr lang="en-GB" sz="2000" dirty="0">
                <a:latin typeface="Lucida Console" panose="020B0609040504020204" pitchFamily="49" charset="0"/>
              </a:rPr>
              <a:t>Hands-On Labs\Lab3-Spark\Lab3-Spark.pdf</a:t>
            </a:r>
            <a:endParaRPr lang="en-GB" sz="2000" dirty="0"/>
          </a:p>
          <a:p>
            <a:endParaRPr lang="en-US" dirty="0"/>
          </a:p>
        </p:txBody>
      </p:sp>
      <p:sp>
        <p:nvSpPr>
          <p:cNvPr id="4" name="Slide Number Placeholder 3">
            <a:extLst>
              <a:ext uri="{FF2B5EF4-FFF2-40B4-BE49-F238E27FC236}">
                <a16:creationId xmlns:a16="http://schemas.microsoft.com/office/drawing/2014/main" id="{16A8F30B-71C1-4852-8ADE-81AC85B7A9B9}"/>
              </a:ext>
            </a:extLst>
          </p:cNvPr>
          <p:cNvSpPr>
            <a:spLocks noGrp="1"/>
          </p:cNvSpPr>
          <p:nvPr>
            <p:ph type="sldNum" sz="quarter" idx="4294967295"/>
          </p:nvPr>
        </p:nvSpPr>
        <p:spPr>
          <a:xfrm>
            <a:off x="8603855" y="4903892"/>
            <a:ext cx="482561" cy="229951"/>
          </a:xfrm>
          <a:prstGeom prst="rect">
            <a:avLst/>
          </a:prstGeom>
        </p:spPr>
        <p:txBody>
          <a:bodyPr/>
          <a:lstStyle/>
          <a:p>
            <a:fld id="{9B6B7A19-9BD6-654B-9E7A-5FCB6FF99B9F}" type="slidenum">
              <a:rPr lang="en-US" smtClean="0"/>
              <a:pPr/>
              <a:t>13</a:t>
            </a:fld>
            <a:endParaRPr lang="en-US" dirty="0"/>
          </a:p>
        </p:txBody>
      </p:sp>
    </p:spTree>
    <p:extLst>
      <p:ext uri="{BB962C8B-B14F-4D97-AF65-F5344CB8AC3E}">
        <p14:creationId xmlns:p14="http://schemas.microsoft.com/office/powerpoint/2010/main" val="212286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450" y="1106302"/>
            <a:ext cx="5918115" cy="1908118"/>
          </a:xfrm>
        </p:spPr>
        <p:txBody>
          <a:bodyPr/>
          <a:lstStyle/>
          <a:p>
            <a:r>
              <a:rPr lang="en-US" sz="4000" dirty="0"/>
              <a:t>Thank You</a:t>
            </a:r>
            <a:br>
              <a:rPr lang="en-US" sz="4000" dirty="0"/>
            </a:br>
            <a:br>
              <a:rPr lang="en-US" sz="4000" dirty="0"/>
            </a:br>
            <a:br>
              <a:rPr lang="en-US" sz="2000" dirty="0"/>
            </a:br>
            <a:br>
              <a:rPr lang="en-US" sz="2000" dirty="0"/>
            </a:br>
            <a:r>
              <a:rPr lang="en-US" sz="2000" dirty="0"/>
              <a:t>philippe.gregoire@fr.ibm.com</a:t>
            </a:r>
            <a:endParaRPr lang="en-US" sz="4000" dirty="0"/>
          </a:p>
        </p:txBody>
      </p:sp>
    </p:spTree>
    <p:extLst>
      <p:ext uri="{BB962C8B-B14F-4D97-AF65-F5344CB8AC3E}">
        <p14:creationId xmlns:p14="http://schemas.microsoft.com/office/powerpoint/2010/main" val="3453435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a:t>Notices and Disclaimers</a:t>
            </a:r>
          </a:p>
        </p:txBody>
      </p:sp>
      <p:sp>
        <p:nvSpPr>
          <p:cNvPr id="23556" name="Rectangle 4"/>
          <p:cNvSpPr>
            <a:spLocks noChangeArrowheads="1"/>
          </p:cNvSpPr>
          <p:nvPr/>
        </p:nvSpPr>
        <p:spPr bwMode="auto">
          <a:xfrm>
            <a:off x="206375" y="923925"/>
            <a:ext cx="8937625" cy="3735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lnSpc>
                <a:spcPct val="90000"/>
              </a:lnSpc>
              <a:spcAft>
                <a:spcPts val="1000"/>
              </a:spcAft>
            </a:pPr>
            <a:r>
              <a:rPr lang="en-US" altLang="en-US" sz="900" dirty="0">
                <a:solidFill>
                  <a:schemeClr val="tx1"/>
                </a:solidFill>
                <a:latin typeface="Arial" panose="020B0604020202020204" pitchFamily="34" charset="0"/>
              </a:rPr>
              <a:t>Copyright © 2016 by International Business Machines Corporation (IBM).  No part of this document may be reproduced or transmitted in any form without written permission from IBM. </a:t>
            </a:r>
          </a:p>
          <a:p>
            <a:pPr eaLnBrk="1" hangingPunct="1">
              <a:lnSpc>
                <a:spcPct val="90000"/>
              </a:lnSpc>
              <a:spcAft>
                <a:spcPts val="1000"/>
              </a:spcAft>
            </a:pPr>
            <a:r>
              <a:rPr lang="en-US" altLang="en-US" sz="900" b="1" dirty="0">
                <a:solidFill>
                  <a:schemeClr val="tx1"/>
                </a:solidFill>
                <a:latin typeface="Arial" panose="020B0604020202020204" pitchFamily="34" charset="0"/>
              </a:rPr>
              <a:t>U.S. Government Users Restricted Rights - Use, duplication or disclosure restricted by GSA ADP Schedule Contract with IBM.</a:t>
            </a:r>
          </a:p>
          <a:p>
            <a:pPr eaLnBrk="1" hangingPunct="1">
              <a:lnSpc>
                <a:spcPct val="90000"/>
              </a:lnSpc>
              <a:spcAft>
                <a:spcPts val="1000"/>
              </a:spcAft>
            </a:pPr>
            <a:r>
              <a:rPr lang="en-US" altLang="en-US" sz="900" dirty="0">
                <a:solidFill>
                  <a:schemeClr val="tx1"/>
                </a:solidFill>
                <a:latin typeface="Arial" panose="020B0604020202020204" pitchFamily="34" charset="0"/>
              </a:rPr>
              <a:t>Information in these presentations (including information relating to products that have not yet been announced by IBM) has been reviewed for accuracy as of the date of initial publication and could include unintentional technical or typographical errors. IBM shall have no responsibility to update this information. THIS DOCUMENT IS DISTRIBUTED "AS IS" WITHOUT ANY WARRANTY, EITHER EXPRESS OR IMPLIED.  IN NO EVENT SHALL IBM BE LIABLE FOR ANY DAMAGE ARISING FROM THE USE OF THIS INFORMATION, INCLUDING BUT NOT LIMITED TO, LOSS OF DATA, BUSINESS INTERRUPTION, LOSS OF PROFIT OR LOSS OF OPPORTUNITY.  IBM products and services are warranted according to the terms and conditions of the agreements under which they are provided. </a:t>
            </a:r>
          </a:p>
          <a:p>
            <a:pPr eaLnBrk="1" hangingPunct="1">
              <a:lnSpc>
                <a:spcPct val="90000"/>
              </a:lnSpc>
              <a:spcAft>
                <a:spcPts val="1000"/>
              </a:spcAft>
            </a:pPr>
            <a:r>
              <a:rPr lang="en-US" altLang="en-US" sz="900" dirty="0">
                <a:solidFill>
                  <a:schemeClr val="tx1"/>
                </a:solidFill>
                <a:latin typeface="Arial" panose="020B0604020202020204" pitchFamily="34" charset="0"/>
              </a:rPr>
              <a:t>IBM products are manufactured from new parts or new and used parts. In some cases, a product may not be new and may have been previously installed. Regardless, our warranty terms apply.”</a:t>
            </a:r>
          </a:p>
          <a:p>
            <a:pPr eaLnBrk="1" hangingPunct="1">
              <a:lnSpc>
                <a:spcPct val="90000"/>
              </a:lnSpc>
              <a:spcAft>
                <a:spcPts val="1000"/>
              </a:spcAft>
            </a:pPr>
            <a:r>
              <a:rPr lang="en-US" altLang="en-US" sz="900" b="1" dirty="0">
                <a:solidFill>
                  <a:schemeClr val="tx1"/>
                </a:solidFill>
                <a:latin typeface="Arial" panose="020B0604020202020204" pitchFamily="34" charset="0"/>
              </a:rPr>
              <a:t>Any statements regarding IBM's future direction, intent or product plans are subject to change or withdrawal without notice.</a:t>
            </a:r>
          </a:p>
          <a:p>
            <a:pPr eaLnBrk="1" hangingPunct="1">
              <a:lnSpc>
                <a:spcPct val="90000"/>
              </a:lnSpc>
              <a:spcAft>
                <a:spcPts val="1000"/>
              </a:spcAft>
            </a:pPr>
            <a:r>
              <a:rPr lang="en-US" altLang="en-US" sz="900" dirty="0">
                <a:solidFill>
                  <a:schemeClr val="tx1"/>
                </a:solidFill>
                <a:latin typeface="Arial" panose="020B0604020202020204" pitchFamily="34" charset="0"/>
              </a:rPr>
              <a:t>Performance data contained herein was generally obtained in a controlled, isolated environments.  Customer examples are presented as illustrations of how those customers have used IBM products and the results they may have achieved.  Actual performance, cost, savings or other results in other operating environments may vary.  </a:t>
            </a:r>
          </a:p>
          <a:p>
            <a:pPr eaLnBrk="1" hangingPunct="1">
              <a:lnSpc>
                <a:spcPct val="90000"/>
              </a:lnSpc>
              <a:spcAft>
                <a:spcPts val="1000"/>
              </a:spcAft>
            </a:pPr>
            <a:r>
              <a:rPr lang="en-US" altLang="en-US" sz="900" dirty="0">
                <a:solidFill>
                  <a:schemeClr val="tx1"/>
                </a:solidFill>
                <a:latin typeface="Arial" panose="020B0604020202020204" pitchFamily="34" charset="0"/>
              </a:rPr>
              <a:t>References in this document to IBM products, programs, or services does not imply that IBM intends to make such products, programs or services available in all countries in which IBM operates or does business.  </a:t>
            </a:r>
          </a:p>
          <a:p>
            <a:pPr eaLnBrk="1" hangingPunct="1">
              <a:lnSpc>
                <a:spcPct val="90000"/>
              </a:lnSpc>
              <a:spcAft>
                <a:spcPts val="1000"/>
              </a:spcAft>
            </a:pPr>
            <a:r>
              <a:rPr lang="en-US" altLang="en-US" sz="900" dirty="0">
                <a:solidFill>
                  <a:schemeClr val="tx1"/>
                </a:solidFill>
                <a:latin typeface="Arial" panose="020B0604020202020204" pitchFamily="34" charset="0"/>
              </a:rPr>
              <a:t>Workshops, sessions and associated materials may have been prepared by independent session speakers, and do not necessarily reflect the views of IBM.  All materials and discussions are provided for informational purposes only, and are neither intended to, nor shall constitute legal or other guidance or advice to any individual participant or their specific situation. </a:t>
            </a:r>
          </a:p>
          <a:p>
            <a:pPr eaLnBrk="1" hangingPunct="1">
              <a:lnSpc>
                <a:spcPct val="90000"/>
              </a:lnSpc>
              <a:spcAft>
                <a:spcPts val="1000"/>
              </a:spcAft>
            </a:pPr>
            <a:r>
              <a:rPr lang="en-US" altLang="en-US" sz="900" dirty="0">
                <a:solidFill>
                  <a:schemeClr val="tx1"/>
                </a:solidFill>
                <a:latin typeface="Arial" panose="020B0604020202020204" pitchFamily="34" charset="0"/>
              </a:rPr>
              <a:t>It is the customer</a:t>
            </a:r>
            <a:r>
              <a:rPr lang="ja-JP" altLang="en-US" sz="900" dirty="0">
                <a:solidFill>
                  <a:schemeClr val="tx1"/>
                </a:solidFill>
                <a:latin typeface="Arial" panose="020B0604020202020204" pitchFamily="34" charset="0"/>
                <a:ea typeface="ＭＳ Ｐゴシック" panose="020B0600070205080204" pitchFamily="34" charset="-128"/>
              </a:rPr>
              <a:t>’</a:t>
            </a:r>
            <a:r>
              <a:rPr lang="en-US" altLang="ja-JP" sz="900" dirty="0">
                <a:solidFill>
                  <a:schemeClr val="tx1"/>
                </a:solidFill>
                <a:latin typeface="Arial" panose="020B0604020202020204" pitchFamily="34" charset="0"/>
                <a:ea typeface="ＭＳ Ｐゴシック" panose="020B0600070205080204" pitchFamily="34" charset="-128"/>
              </a:rPr>
              <a:t>s  responsibility to insure its own compliance with legal requirements and to obtain advice of competent legal counsel as to the identification and interpretation of any relevant laws and regulatory requirements that may affect the customer</a:t>
            </a:r>
            <a:r>
              <a:rPr lang="ja-JP" altLang="en-US" sz="900" dirty="0">
                <a:solidFill>
                  <a:schemeClr val="tx1"/>
                </a:solidFill>
                <a:latin typeface="Arial" panose="020B0604020202020204" pitchFamily="34" charset="0"/>
                <a:ea typeface="ＭＳ Ｐゴシック" panose="020B0600070205080204" pitchFamily="34" charset="-128"/>
              </a:rPr>
              <a:t>’</a:t>
            </a:r>
            <a:r>
              <a:rPr lang="en-US" altLang="ja-JP" sz="900" dirty="0">
                <a:solidFill>
                  <a:schemeClr val="tx1"/>
                </a:solidFill>
                <a:latin typeface="Arial" panose="020B0604020202020204" pitchFamily="34" charset="0"/>
                <a:ea typeface="ＭＳ Ｐゴシック" panose="020B0600070205080204" pitchFamily="34" charset="-128"/>
              </a:rPr>
              <a:t>s business and any actions the customer may need to take to comply with such laws.  IBM does not provide legal advice or represent or warrant that its services or products will ensure that the customer is in compliance with any law</a:t>
            </a:r>
            <a:endParaRPr lang="en-US" altLang="en-US" sz="900" dirty="0">
              <a:solidFill>
                <a:schemeClr val="tx1"/>
              </a:solidFill>
              <a:latin typeface="Arial" panose="020B0604020202020204" pitchFamily="34" charset="0"/>
            </a:endParaRPr>
          </a:p>
        </p:txBody>
      </p:sp>
    </p:spTree>
    <p:extLst>
      <p:ext uri="{BB962C8B-B14F-4D97-AF65-F5344CB8AC3E}">
        <p14:creationId xmlns:p14="http://schemas.microsoft.com/office/powerpoint/2010/main" val="2085903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a:t>Notices and Disclaimers Con’t. </a:t>
            </a:r>
          </a:p>
        </p:txBody>
      </p:sp>
      <p:sp>
        <p:nvSpPr>
          <p:cNvPr id="24580" name="Rectangle 4"/>
          <p:cNvSpPr>
            <a:spLocks noChangeArrowheads="1"/>
          </p:cNvSpPr>
          <p:nvPr/>
        </p:nvSpPr>
        <p:spPr bwMode="auto">
          <a:xfrm>
            <a:off x="107950" y="914400"/>
            <a:ext cx="903605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rgbClr val="191919"/>
                </a:solidFill>
                <a:latin typeface="HelvNeue Light for IBM"/>
                <a:cs typeface="Arial" panose="020B0604020202020204" pitchFamily="34" charset="0"/>
              </a:defRPr>
            </a:lvl1pPr>
            <a:lvl2pPr marL="742950" indent="-285750" eaLnBrk="0" hangingPunct="0">
              <a:defRPr sz="2000">
                <a:solidFill>
                  <a:srgbClr val="191919"/>
                </a:solidFill>
                <a:latin typeface="HelvNeue Light for IBM"/>
                <a:cs typeface="Arial" panose="020B0604020202020204" pitchFamily="34" charset="0"/>
              </a:defRPr>
            </a:lvl2pPr>
            <a:lvl3pPr marL="1143000" indent="-228600" eaLnBrk="0" hangingPunct="0">
              <a:defRPr sz="2000">
                <a:solidFill>
                  <a:srgbClr val="191919"/>
                </a:solidFill>
                <a:latin typeface="HelvNeue Light for IBM"/>
                <a:cs typeface="Arial" panose="020B0604020202020204" pitchFamily="34" charset="0"/>
              </a:defRPr>
            </a:lvl3pPr>
            <a:lvl4pPr marL="1600200" indent="-228600" eaLnBrk="0" hangingPunct="0">
              <a:defRPr sz="2000">
                <a:solidFill>
                  <a:srgbClr val="191919"/>
                </a:solidFill>
                <a:latin typeface="HelvNeue Light for IBM"/>
                <a:cs typeface="Arial" panose="020B0604020202020204" pitchFamily="34" charset="0"/>
              </a:defRPr>
            </a:lvl4pPr>
            <a:lvl5pPr marL="2057400" indent="-228600" eaLnBrk="0" hangingPunct="0">
              <a:defRPr sz="2000">
                <a:solidFill>
                  <a:srgbClr val="191919"/>
                </a:solidFill>
                <a:latin typeface="HelvNeue Light for IBM"/>
                <a:cs typeface="Arial" panose="020B0604020202020204" pitchFamily="34" charset="0"/>
              </a:defRPr>
            </a:lvl5pPr>
            <a:lvl6pPr marL="25146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6pPr>
            <a:lvl7pPr marL="29718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7pPr>
            <a:lvl8pPr marL="34290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8pPr>
            <a:lvl9pPr marL="3886200" indent="-228600" eaLnBrk="0" fontAlgn="base" hangingPunct="0">
              <a:spcBef>
                <a:spcPct val="0"/>
              </a:spcBef>
              <a:spcAft>
                <a:spcPct val="0"/>
              </a:spcAft>
              <a:defRPr sz="2000">
                <a:solidFill>
                  <a:srgbClr val="191919"/>
                </a:solidFill>
                <a:latin typeface="HelvNeue Light for IBM"/>
                <a:cs typeface="Arial" panose="020B0604020202020204" pitchFamily="34" charset="0"/>
              </a:defRPr>
            </a:lvl9pPr>
          </a:lstStyle>
          <a:p>
            <a:pPr eaLnBrk="1" hangingPunct="1">
              <a:lnSpc>
                <a:spcPct val="90000"/>
              </a:lnSpc>
              <a:spcAft>
                <a:spcPts val="1000"/>
              </a:spcAft>
            </a:pPr>
            <a:r>
              <a:rPr lang="en-US" altLang="en-US" sz="900">
                <a:solidFill>
                  <a:schemeClr val="tx1"/>
                </a:solidFill>
                <a:latin typeface="Arial" panose="020B0604020202020204" pitchFamily="34" charset="0"/>
              </a:rPr>
              <a:t>Information concerning non-IBM products was obtained from the suppliers of those products, their published announcements or other publicly available sources.  IBM has not tested those products in connection with this publication and cannot confirm the accuracy of performance, compatibility or any other claims related to non-IBM products.  Questions on the capabilities of non-IBM products should be addressed to the suppliers of those products. IBM does not warrant the quality of any third-party products, or the ability of any such third-party products to interoperate with IBM</a:t>
            </a:r>
            <a:r>
              <a:rPr lang="ja-JP" altLang="en-US" sz="900">
                <a:solidFill>
                  <a:schemeClr val="tx1"/>
                </a:solidFill>
                <a:latin typeface="Arial" panose="020B0604020202020204" pitchFamily="34" charset="0"/>
                <a:ea typeface="ＭＳ Ｐゴシック" panose="020B0600070205080204" pitchFamily="34" charset="-128"/>
              </a:rPr>
              <a:t>’</a:t>
            </a:r>
            <a:r>
              <a:rPr lang="en-US" altLang="ja-JP" sz="900">
                <a:solidFill>
                  <a:schemeClr val="tx1"/>
                </a:solidFill>
                <a:latin typeface="Arial" panose="020B0604020202020204" pitchFamily="34" charset="0"/>
                <a:ea typeface="ＭＳ Ｐゴシック" panose="020B0600070205080204" pitchFamily="34" charset="-128"/>
              </a:rPr>
              <a:t>s products.  IBM EXPRESSLY DISCLAIMS ALL WARRANTIES, EXPRESSED OR IMPLIED, INCLUDING BUT NOT LIMITED TO, THE IMPLIED WARRANTIES OF MERCHANTABILITY AND FITNESS FOR A PARTICULAR PURPOSE. </a:t>
            </a:r>
          </a:p>
          <a:p>
            <a:pPr eaLnBrk="1" hangingPunct="1">
              <a:lnSpc>
                <a:spcPct val="90000"/>
              </a:lnSpc>
              <a:spcAft>
                <a:spcPts val="1000"/>
              </a:spcAft>
            </a:pPr>
            <a:r>
              <a:rPr lang="en-US" altLang="en-US" sz="900">
                <a:solidFill>
                  <a:schemeClr val="tx1"/>
                </a:solidFill>
                <a:latin typeface="Arial" panose="020B0604020202020204" pitchFamily="34" charset="0"/>
              </a:rPr>
              <a:t>The provision of the information contained h erein is not intended to, and does not, grant any right or license under any IBM patents, copyrights, trademarks or other intellectual property right. </a:t>
            </a:r>
          </a:p>
          <a:p>
            <a:pPr eaLnBrk="1" hangingPunct="1">
              <a:lnSpc>
                <a:spcPct val="90000"/>
              </a:lnSpc>
            </a:pPr>
            <a:r>
              <a:rPr lang="en-US" altLang="en-US" sz="900">
                <a:solidFill>
                  <a:schemeClr val="tx1"/>
                </a:solidFill>
                <a:latin typeface="Arial" panose="020B0604020202020204" pitchFamily="34" charset="0"/>
              </a:rPr>
              <a:t>IBM, the IBM logo, ibm.com, Aspera®, Bluemix, Blueworks Live, CICS, Clearcase, Cognos®, DOORS®, Emptoris®, Enterprise Document Management System™, FASP®, FileNet®, Global Business Services ®, Global Technology Services ®, IBM ExperienceOne™, IBM SmartCloud®, IBM Social Business®, Information on Demand, ILOG, Maximo®, MQIntegrator®, MQSeries®, Netcool®, OMEGAMON, OpenPower, PureAnalytics™, PureApplication®, pureCluster™, PureCoverage®, PureData®, PureExperience®, PureFlex®, pureQuery®, pureScale®, PureSystems®, QRadar®, Rational®, Rhapsody®, Smarter Commerce®, SoDA, SPSS, Sterling Commerce®, StoredIQ, Tealeaf®, Tivoli®, Trusteer®, Unica®, urban{code}®, Watson, WebSphere®, Worklight®, X-Force® and System z® Z/OS, are trademarks of International Business Machines Corporation, registered in many jurisdictions worldwide. Other product and service names might be trademarks of IBM or other companies. A current list of IBM trademarks is available on the Web at "Copyright and trademark information" at:  </a:t>
            </a:r>
            <a:r>
              <a:rPr lang="en-US" altLang="en-US" sz="900">
                <a:solidFill>
                  <a:schemeClr val="tx1"/>
                </a:solidFill>
                <a:latin typeface="Arial" panose="020B0604020202020204" pitchFamily="34" charset="0"/>
                <a:hlinkClick r:id="rId3"/>
              </a:rPr>
              <a:t>www.ibm.com/legal/copytrade.shtml</a:t>
            </a:r>
            <a:r>
              <a:rPr lang="en-US" altLang="en-US" sz="900">
                <a:solidFill>
                  <a:schemeClr val="tx1"/>
                </a:solidFill>
                <a:latin typeface="Arial" panose="020B0604020202020204" pitchFamily="34" charset="0"/>
              </a:rPr>
              <a:t>.</a:t>
            </a:r>
          </a:p>
        </p:txBody>
      </p:sp>
    </p:spTree>
    <p:extLst>
      <p:ext uri="{BB962C8B-B14F-4D97-AF65-F5344CB8AC3E}">
        <p14:creationId xmlns:p14="http://schemas.microsoft.com/office/powerpoint/2010/main" val="850492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FB4F2-BDBD-4702-B136-4A8A24B56B51}"/>
              </a:ext>
            </a:extLst>
          </p:cNvPr>
          <p:cNvSpPr>
            <a:spLocks noGrp="1"/>
          </p:cNvSpPr>
          <p:nvPr>
            <p:ph type="title"/>
          </p:nvPr>
        </p:nvSpPr>
        <p:spPr/>
        <p:txBody>
          <a:bodyPr/>
          <a:lstStyle/>
          <a:p>
            <a:r>
              <a:rPr lang="en-US" dirty="0"/>
              <a:t>Workshop Agenda – Section 3</a:t>
            </a:r>
            <a:endParaRPr lang="en-GB" dirty="0"/>
          </a:p>
        </p:txBody>
      </p:sp>
      <p:sp>
        <p:nvSpPr>
          <p:cNvPr id="3" name="Content Placeholder 2">
            <a:extLst>
              <a:ext uri="{FF2B5EF4-FFF2-40B4-BE49-F238E27FC236}">
                <a16:creationId xmlns:a16="http://schemas.microsoft.com/office/drawing/2014/main" id="{BA5D4ED8-7EE8-412E-B1BA-84286740C9E6}"/>
              </a:ext>
            </a:extLst>
          </p:cNvPr>
          <p:cNvSpPr>
            <a:spLocks noGrp="1"/>
          </p:cNvSpPr>
          <p:nvPr>
            <p:ph idx="1"/>
          </p:nvPr>
        </p:nvSpPr>
        <p:spPr/>
        <p:txBody>
          <a:bodyPr/>
          <a:lstStyle/>
          <a:p>
            <a:pPr marL="0" indent="0">
              <a:buNone/>
            </a:pPr>
            <a:r>
              <a:rPr lang="en-GB" b="1" dirty="0"/>
              <a:t>Watson Studio and Spark</a:t>
            </a:r>
          </a:p>
          <a:p>
            <a:pPr lvl="1"/>
            <a:r>
              <a:rPr lang="en-US" dirty="0" err="1"/>
              <a:t>BigData</a:t>
            </a:r>
            <a:r>
              <a:rPr lang="en-US" dirty="0"/>
              <a:t> considerations</a:t>
            </a:r>
            <a:endParaRPr lang="en-GB" dirty="0"/>
          </a:p>
          <a:p>
            <a:pPr lvl="2"/>
            <a:r>
              <a:rPr lang="en-GB" dirty="0"/>
              <a:t>Storage and Persistence</a:t>
            </a:r>
          </a:p>
          <a:p>
            <a:pPr lvl="2"/>
            <a:r>
              <a:rPr lang="en-GB" dirty="0"/>
              <a:t>Distributed Data Processing with Spark Overview</a:t>
            </a:r>
          </a:p>
          <a:p>
            <a:pPr lvl="2"/>
            <a:r>
              <a:rPr lang="en-GB" dirty="0"/>
              <a:t>Spark support in Watson Studio</a:t>
            </a:r>
          </a:p>
          <a:p>
            <a:pPr lvl="1"/>
            <a:r>
              <a:rPr lang="en-GB" dirty="0"/>
              <a:t>Lab 3 : Leveraging Spark with Watson Studio</a:t>
            </a:r>
          </a:p>
        </p:txBody>
      </p:sp>
    </p:spTree>
    <p:extLst>
      <p:ext uri="{BB962C8B-B14F-4D97-AF65-F5344CB8AC3E}">
        <p14:creationId xmlns:p14="http://schemas.microsoft.com/office/powerpoint/2010/main" val="2853480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C7E05C-DCF0-4307-8A01-4E0B8E7A52A8}"/>
              </a:ext>
            </a:extLst>
          </p:cNvPr>
          <p:cNvSpPr>
            <a:spLocks noGrp="1"/>
          </p:cNvSpPr>
          <p:nvPr>
            <p:ph type="title"/>
          </p:nvPr>
        </p:nvSpPr>
        <p:spPr/>
        <p:txBody>
          <a:bodyPr/>
          <a:lstStyle/>
          <a:p>
            <a:r>
              <a:rPr lang="fr-FR" dirty="0"/>
              <a:t>Data </a:t>
            </a:r>
            <a:r>
              <a:rPr lang="fr-FR" dirty="0" err="1"/>
              <a:t>Persistence</a:t>
            </a:r>
            <a:br>
              <a:rPr lang="fr-FR" dirty="0"/>
            </a:br>
            <a:r>
              <a:rPr lang="fr-FR" dirty="0"/>
              <a:t>in </a:t>
            </a:r>
            <a:r>
              <a:rPr lang="fr-FR" dirty="0" err="1"/>
              <a:t>review</a:t>
            </a:r>
            <a:endParaRPr lang="en-GB" dirty="0"/>
          </a:p>
        </p:txBody>
      </p:sp>
    </p:spTree>
    <p:extLst>
      <p:ext uri="{BB962C8B-B14F-4D97-AF65-F5344CB8AC3E}">
        <p14:creationId xmlns:p14="http://schemas.microsoft.com/office/powerpoint/2010/main" val="1200451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C6BEFD-798F-4400-BCE6-6315D51CE1D6}"/>
              </a:ext>
            </a:extLst>
          </p:cNvPr>
          <p:cNvSpPr>
            <a:spLocks noGrp="1"/>
          </p:cNvSpPr>
          <p:nvPr>
            <p:ph type="title"/>
          </p:nvPr>
        </p:nvSpPr>
        <p:spPr/>
        <p:txBody>
          <a:bodyPr/>
          <a:lstStyle/>
          <a:p>
            <a:r>
              <a:rPr lang="en-US" dirty="0"/>
              <a:t>Quick review: Data Storage options</a:t>
            </a:r>
            <a:endParaRPr lang="en-GB" dirty="0"/>
          </a:p>
        </p:txBody>
      </p:sp>
      <p:sp>
        <p:nvSpPr>
          <p:cNvPr id="5" name="Content Placeholder 4">
            <a:extLst>
              <a:ext uri="{FF2B5EF4-FFF2-40B4-BE49-F238E27FC236}">
                <a16:creationId xmlns:a16="http://schemas.microsoft.com/office/drawing/2014/main" id="{D46DA645-76A0-408B-B8A7-C4225F67FE7B}"/>
              </a:ext>
            </a:extLst>
          </p:cNvPr>
          <p:cNvSpPr>
            <a:spLocks noGrp="1"/>
          </p:cNvSpPr>
          <p:nvPr>
            <p:ph idx="1"/>
          </p:nvPr>
        </p:nvSpPr>
        <p:spPr/>
        <p:txBody>
          <a:bodyPr/>
          <a:lstStyle/>
          <a:p>
            <a:r>
              <a:rPr lang="fr-FR" dirty="0"/>
              <a:t>‘</a:t>
            </a:r>
            <a:r>
              <a:rPr lang="fr-FR" dirty="0" err="1"/>
              <a:t>Traditional</a:t>
            </a:r>
            <a:r>
              <a:rPr lang="fr-FR" dirty="0"/>
              <a:t>’ [</a:t>
            </a:r>
            <a:r>
              <a:rPr lang="fr-FR" dirty="0" err="1"/>
              <a:t>fixed</a:t>
            </a:r>
            <a:r>
              <a:rPr lang="fr-FR" dirty="0"/>
              <a:t>] </a:t>
            </a:r>
            <a:r>
              <a:rPr lang="fr-FR" dirty="0" err="1"/>
              <a:t>structured</a:t>
            </a:r>
            <a:r>
              <a:rPr lang="fr-FR" dirty="0"/>
              <a:t> </a:t>
            </a:r>
            <a:r>
              <a:rPr lang="fr-FR" dirty="0" err="1"/>
              <a:t>storage</a:t>
            </a:r>
            <a:endParaRPr lang="fr-FR" dirty="0"/>
          </a:p>
          <a:p>
            <a:pPr lvl="1"/>
            <a:r>
              <a:rPr lang="fr-FR" dirty="0" err="1"/>
              <a:t>Fixed</a:t>
            </a:r>
            <a:r>
              <a:rPr lang="fr-FR" dirty="0"/>
              <a:t>-structure tables, SQL </a:t>
            </a:r>
            <a:r>
              <a:rPr lang="fr-FR" dirty="0" err="1"/>
              <a:t>queries</a:t>
            </a:r>
            <a:endParaRPr lang="fr-FR" dirty="0"/>
          </a:p>
          <a:p>
            <a:pPr lvl="1"/>
            <a:r>
              <a:rPr lang="fr-FR" dirty="0" err="1"/>
              <a:t>Typically</a:t>
            </a:r>
            <a:r>
              <a:rPr lang="fr-FR" dirty="0"/>
              <a:t>: DB2, Informix</a:t>
            </a:r>
          </a:p>
          <a:p>
            <a:r>
              <a:rPr lang="fr-FR" dirty="0"/>
              <a:t>No-SQL </a:t>
            </a:r>
            <a:r>
              <a:rPr lang="fr-FR" dirty="0" err="1"/>
              <a:t>storage</a:t>
            </a:r>
            <a:endParaRPr lang="fr-FR" dirty="0"/>
          </a:p>
          <a:p>
            <a:pPr lvl="1"/>
            <a:r>
              <a:rPr lang="fr-FR" dirty="0"/>
              <a:t>Collections of semi-</a:t>
            </a:r>
            <a:r>
              <a:rPr lang="fr-FR" dirty="0" err="1"/>
              <a:t>structured</a:t>
            </a:r>
            <a:r>
              <a:rPr lang="fr-FR" dirty="0"/>
              <a:t> data (JSON format) -&gt; </a:t>
            </a:r>
            <a:r>
              <a:rPr lang="fr-FR" dirty="0" err="1"/>
              <a:t>BigData</a:t>
            </a:r>
            <a:endParaRPr lang="fr-FR" dirty="0"/>
          </a:p>
          <a:p>
            <a:pPr lvl="1"/>
            <a:r>
              <a:rPr lang="fr-FR" dirty="0" err="1"/>
              <a:t>Typically</a:t>
            </a:r>
            <a:r>
              <a:rPr lang="fr-FR" dirty="0"/>
              <a:t>: </a:t>
            </a:r>
            <a:r>
              <a:rPr lang="fr-FR" dirty="0" err="1"/>
              <a:t>Cloudant</a:t>
            </a:r>
            <a:r>
              <a:rPr lang="fr-FR" dirty="0"/>
              <a:t>, MongoDB (by Compose), Hadoop HDFS, …</a:t>
            </a:r>
          </a:p>
          <a:p>
            <a:r>
              <a:rPr lang="fr-FR" dirty="0"/>
              <a:t>‘Object’ </a:t>
            </a:r>
            <a:r>
              <a:rPr lang="fr-FR" dirty="0" err="1"/>
              <a:t>storage</a:t>
            </a:r>
            <a:endParaRPr lang="fr-FR" dirty="0"/>
          </a:p>
          <a:p>
            <a:pPr lvl="1"/>
            <a:r>
              <a:rPr lang="fr-FR" dirty="0" err="1"/>
              <a:t>Unstructured</a:t>
            </a:r>
            <a:r>
              <a:rPr lang="fr-FR" dirty="0"/>
              <a:t> data Files of all sorts (</a:t>
            </a:r>
            <a:r>
              <a:rPr lang="fr-FR" dirty="0" err="1"/>
              <a:t>text</a:t>
            </a:r>
            <a:r>
              <a:rPr lang="fr-FR" dirty="0"/>
              <a:t>, images, </a:t>
            </a:r>
            <a:r>
              <a:rPr lang="fr-FR" dirty="0" err="1"/>
              <a:t>sound</a:t>
            </a:r>
            <a:r>
              <a:rPr lang="fr-FR" dirty="0"/>
              <a:t>, …)</a:t>
            </a:r>
          </a:p>
          <a:p>
            <a:pPr lvl="1"/>
            <a:r>
              <a:rPr lang="fr-FR" dirty="0"/>
              <a:t>Long-</a:t>
            </a:r>
            <a:r>
              <a:rPr lang="fr-FR" dirty="0" err="1"/>
              <a:t>term</a:t>
            </a:r>
            <a:r>
              <a:rPr lang="fr-FR" dirty="0"/>
              <a:t> ‘cold’ data </a:t>
            </a:r>
            <a:r>
              <a:rPr lang="fr-FR" dirty="0" err="1"/>
              <a:t>storage</a:t>
            </a:r>
            <a:endParaRPr lang="fr-FR" dirty="0"/>
          </a:p>
          <a:p>
            <a:r>
              <a:rPr lang="fr-FR" dirty="0"/>
              <a:t>Data In Motion vs Data at </a:t>
            </a:r>
            <a:r>
              <a:rPr lang="fr-FR" dirty="0" err="1"/>
              <a:t>Rest</a:t>
            </a:r>
            <a:endParaRPr lang="fr-FR" dirty="0"/>
          </a:p>
          <a:p>
            <a:pPr lvl="1"/>
            <a:r>
              <a:rPr lang="fr-FR" dirty="0"/>
              <a:t>Streaming data: DB2 </a:t>
            </a:r>
            <a:r>
              <a:rPr lang="fr-FR" dirty="0" err="1"/>
              <a:t>Streams</a:t>
            </a:r>
            <a:r>
              <a:rPr lang="fr-FR" dirty="0"/>
              <a:t>, Kafka, DB2 Event Store, …</a:t>
            </a:r>
          </a:p>
          <a:p>
            <a:pPr lvl="1"/>
            <a:r>
              <a:rPr lang="fr-FR" dirty="0" err="1"/>
              <a:t>Messaging&amp;Queuing</a:t>
            </a:r>
            <a:r>
              <a:rPr lang="fr-FR" dirty="0"/>
              <a:t>, </a:t>
            </a:r>
            <a:r>
              <a:rPr lang="fr-FR" dirty="0" err="1"/>
              <a:t>caching</a:t>
            </a:r>
            <a:r>
              <a:rPr lang="fr-FR" dirty="0"/>
              <a:t>: Redis (Compose), Rabbit MQ, Kafka </a:t>
            </a:r>
          </a:p>
        </p:txBody>
      </p:sp>
      <p:pic>
        <p:nvPicPr>
          <p:cNvPr id="6" name="Picture 5" descr="Screen Clipping">
            <a:extLst>
              <a:ext uri="{FF2B5EF4-FFF2-40B4-BE49-F238E27FC236}">
                <a16:creationId xmlns:a16="http://schemas.microsoft.com/office/drawing/2014/main" id="{027A5621-1F05-4656-B2ED-7223F77B0CCC}"/>
              </a:ext>
            </a:extLst>
          </p:cNvPr>
          <p:cNvPicPr>
            <a:picLocks noChangeAspect="1"/>
          </p:cNvPicPr>
          <p:nvPr/>
        </p:nvPicPr>
        <p:blipFill>
          <a:blip r:embed="rId2"/>
          <a:stretch>
            <a:fillRect/>
          </a:stretch>
        </p:blipFill>
        <p:spPr>
          <a:xfrm>
            <a:off x="6544713" y="2730297"/>
            <a:ext cx="457240" cy="426757"/>
          </a:xfrm>
          <a:prstGeom prst="rect">
            <a:avLst/>
          </a:prstGeom>
        </p:spPr>
      </p:pic>
      <p:pic>
        <p:nvPicPr>
          <p:cNvPr id="7" name="Picture 47" descr="Reporting_icon_wh">
            <a:extLst>
              <a:ext uri="{FF2B5EF4-FFF2-40B4-BE49-F238E27FC236}">
                <a16:creationId xmlns:a16="http://schemas.microsoft.com/office/drawing/2014/main" id="{7DF8300D-6849-4E88-BABB-EA9D6CF40B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09414" y="2730297"/>
            <a:ext cx="441795" cy="5757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Dollar_icon_bk">
            <a:extLst>
              <a:ext uri="{FF2B5EF4-FFF2-40B4-BE49-F238E27FC236}">
                <a16:creationId xmlns:a16="http://schemas.microsoft.com/office/drawing/2014/main" id="{57751F37-201C-4196-BBF2-BDF73990B5C7}"/>
              </a:ext>
            </a:extLst>
          </p:cNvPr>
          <p:cNvPicPr preferRelativeResize="0">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4994849" y="734997"/>
            <a:ext cx="396042" cy="4815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Dollar_icon_bk">
            <a:extLst>
              <a:ext uri="{FF2B5EF4-FFF2-40B4-BE49-F238E27FC236}">
                <a16:creationId xmlns:a16="http://schemas.microsoft.com/office/drawing/2014/main" id="{ADF24086-FDD9-4A05-A963-77E1F3222386}"/>
              </a:ext>
            </a:extLst>
          </p:cNvPr>
          <p:cNvPicPr preferRelativeResize="0">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5390891" y="734996"/>
            <a:ext cx="396042" cy="4815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Dollar_icon_bk">
            <a:extLst>
              <a:ext uri="{FF2B5EF4-FFF2-40B4-BE49-F238E27FC236}">
                <a16:creationId xmlns:a16="http://schemas.microsoft.com/office/drawing/2014/main" id="{90702593-A4FB-48BB-84A8-D71B3B26B29C}"/>
              </a:ext>
            </a:extLst>
          </p:cNvPr>
          <p:cNvPicPr preferRelativeResize="0">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5786933" y="734996"/>
            <a:ext cx="396042" cy="4815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Dollar_icon_bk">
            <a:extLst>
              <a:ext uri="{FF2B5EF4-FFF2-40B4-BE49-F238E27FC236}">
                <a16:creationId xmlns:a16="http://schemas.microsoft.com/office/drawing/2014/main" id="{FAB21BBA-1352-4D70-BE88-8B8F879B3FCE}"/>
              </a:ext>
            </a:extLst>
          </p:cNvPr>
          <p:cNvPicPr preferRelativeResize="0">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479316" y="1725597"/>
            <a:ext cx="396042" cy="4815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Dollar_icon_bk">
            <a:extLst>
              <a:ext uri="{FF2B5EF4-FFF2-40B4-BE49-F238E27FC236}">
                <a16:creationId xmlns:a16="http://schemas.microsoft.com/office/drawing/2014/main" id="{8C18D415-5F23-471D-8D42-11939C947F59}"/>
              </a:ext>
            </a:extLst>
          </p:cNvPr>
          <p:cNvPicPr preferRelativeResize="0">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875358" y="1725596"/>
            <a:ext cx="396042" cy="4815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Dollar_icon_bk">
            <a:extLst>
              <a:ext uri="{FF2B5EF4-FFF2-40B4-BE49-F238E27FC236}">
                <a16:creationId xmlns:a16="http://schemas.microsoft.com/office/drawing/2014/main" id="{BD168E23-76B8-4511-94CA-C36007B8BC0F}"/>
              </a:ext>
            </a:extLst>
          </p:cNvPr>
          <p:cNvPicPr preferRelativeResize="0">
            <a:picLocks noChangeAspect="1" noChangeArrowheads="1"/>
          </p:cNvPicPr>
          <p:nvPr/>
        </p:nvPicPr>
        <p:blipFill>
          <a:blip r:embed="rId4" cstate="print">
            <a:biLevel thresh="25000"/>
            <a:extLst>
              <a:ext uri="{28A0092B-C50C-407E-A947-70E740481C1C}">
                <a14:useLocalDpi xmlns:a14="http://schemas.microsoft.com/office/drawing/2010/main" val="0"/>
              </a:ext>
            </a:extLst>
          </a:blip>
          <a:srcRect/>
          <a:stretch>
            <a:fillRect/>
          </a:stretch>
        </p:blipFill>
        <p:spPr bwMode="auto">
          <a:xfrm>
            <a:off x="3044040" y="2702905"/>
            <a:ext cx="396042" cy="4815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8" descr="Library_icon_bk">
            <a:extLst>
              <a:ext uri="{FF2B5EF4-FFF2-40B4-BE49-F238E27FC236}">
                <a16:creationId xmlns:a16="http://schemas.microsoft.com/office/drawing/2014/main" id="{23456679-4B40-482D-AAD6-2E17DC482F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59884" y="1263574"/>
            <a:ext cx="431007" cy="495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73" descr="server2">
            <a:extLst>
              <a:ext uri="{FF2B5EF4-FFF2-40B4-BE49-F238E27FC236}">
                <a16:creationId xmlns:a16="http://schemas.microsoft.com/office/drawing/2014/main" id="{512FA20A-8DD1-4F02-9CD4-5333E13D46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3113" y="856380"/>
            <a:ext cx="5334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2" descr="detect">
            <a:extLst>
              <a:ext uri="{FF2B5EF4-FFF2-40B4-BE49-F238E27FC236}">
                <a16:creationId xmlns:a16="http://schemas.microsoft.com/office/drawing/2014/main" id="{B86FB4C2-9CB0-4EA0-B51A-AD515568DD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1015" y="856380"/>
            <a:ext cx="1150938" cy="81438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0" descr="content-folder">
            <a:extLst>
              <a:ext uri="{FF2B5EF4-FFF2-40B4-BE49-F238E27FC236}">
                <a16:creationId xmlns:a16="http://schemas.microsoft.com/office/drawing/2014/main" id="{664A402F-C238-42A8-AAD0-B08B97D64C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6255" y="3018163"/>
            <a:ext cx="1117600" cy="744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03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D042-0E0C-447E-9ABB-16DCB7B449F8}"/>
              </a:ext>
            </a:extLst>
          </p:cNvPr>
          <p:cNvSpPr>
            <a:spLocks noGrp="1"/>
          </p:cNvSpPr>
          <p:nvPr>
            <p:ph type="title"/>
          </p:nvPr>
        </p:nvSpPr>
        <p:spPr/>
        <p:txBody>
          <a:bodyPr/>
          <a:lstStyle/>
          <a:p>
            <a:r>
              <a:rPr lang="en-US" dirty="0"/>
              <a:t>Watson Studio and Data Management</a:t>
            </a:r>
          </a:p>
        </p:txBody>
      </p:sp>
      <p:sp>
        <p:nvSpPr>
          <p:cNvPr id="3" name="Content Placeholder 2">
            <a:extLst>
              <a:ext uri="{FF2B5EF4-FFF2-40B4-BE49-F238E27FC236}">
                <a16:creationId xmlns:a16="http://schemas.microsoft.com/office/drawing/2014/main" id="{45ACFD7E-349D-4811-979D-728F82E57FEA}"/>
              </a:ext>
            </a:extLst>
          </p:cNvPr>
          <p:cNvSpPr>
            <a:spLocks noGrp="1"/>
          </p:cNvSpPr>
          <p:nvPr>
            <p:ph idx="1"/>
          </p:nvPr>
        </p:nvSpPr>
        <p:spPr/>
        <p:txBody>
          <a:bodyPr/>
          <a:lstStyle/>
          <a:p>
            <a:r>
              <a:rPr lang="en-US" dirty="0"/>
              <a:t>Watson Studio leverages IBM Cloud Object Storage (COS)</a:t>
            </a:r>
          </a:p>
          <a:p>
            <a:pPr lvl="1"/>
            <a:r>
              <a:rPr lang="en-US" dirty="0"/>
              <a:t>COS storage used for non-database storage</a:t>
            </a:r>
          </a:p>
          <a:p>
            <a:r>
              <a:rPr lang="en-US" dirty="0"/>
              <a:t>Can leverage many data sources as well through the Data Catalog</a:t>
            </a:r>
          </a:p>
        </p:txBody>
      </p:sp>
      <p:grpSp>
        <p:nvGrpSpPr>
          <p:cNvPr id="4" name="Group 3">
            <a:extLst>
              <a:ext uri="{FF2B5EF4-FFF2-40B4-BE49-F238E27FC236}">
                <a16:creationId xmlns:a16="http://schemas.microsoft.com/office/drawing/2014/main" id="{4B5C1589-57A1-48D0-B247-BA43176A14A9}"/>
              </a:ext>
            </a:extLst>
          </p:cNvPr>
          <p:cNvGrpSpPr/>
          <p:nvPr/>
        </p:nvGrpSpPr>
        <p:grpSpPr>
          <a:xfrm>
            <a:off x="7945708" y="948416"/>
            <a:ext cx="508152" cy="531868"/>
            <a:chOff x="3069975" y="1267865"/>
            <a:chExt cx="1450558" cy="1389267"/>
          </a:xfrm>
        </p:grpSpPr>
        <p:pic>
          <p:nvPicPr>
            <p:cNvPr id="5" name="Picture 4">
              <a:extLst>
                <a:ext uri="{FF2B5EF4-FFF2-40B4-BE49-F238E27FC236}">
                  <a16:creationId xmlns:a16="http://schemas.microsoft.com/office/drawing/2014/main" id="{D904E3FE-D4EE-4183-85A7-8758AC0CDE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1105" y="1267865"/>
              <a:ext cx="923210" cy="811788"/>
            </a:xfrm>
            <a:prstGeom prst="rect">
              <a:avLst/>
            </a:prstGeom>
          </p:spPr>
        </p:pic>
        <p:sp>
          <p:nvSpPr>
            <p:cNvPr id="6" name="Shape 197">
              <a:extLst>
                <a:ext uri="{FF2B5EF4-FFF2-40B4-BE49-F238E27FC236}">
                  <a16:creationId xmlns:a16="http://schemas.microsoft.com/office/drawing/2014/main" id="{3DD4D52B-C8AE-462C-850E-75538201E470}"/>
                </a:ext>
              </a:extLst>
            </p:cNvPr>
            <p:cNvSpPr/>
            <p:nvPr/>
          </p:nvSpPr>
          <p:spPr>
            <a:xfrm>
              <a:off x="3069975" y="2054187"/>
              <a:ext cx="1450558" cy="602945"/>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algn="ctr" defTabSz="514350">
                <a:defRPr sz="1800" b="0">
                  <a:solidFill>
                    <a:srgbClr val="000000"/>
                  </a:solidFill>
                </a:defRPr>
              </a:pPr>
              <a:r>
                <a:rPr lang="en-US" sz="750" b="0" dirty="0">
                  <a:solidFill>
                    <a:srgbClr val="000000"/>
                  </a:solidFill>
                </a:rPr>
                <a:t>FILE Object</a:t>
              </a:r>
            </a:p>
            <a:p>
              <a:pPr algn="ctr" defTabSz="514350">
                <a:defRPr sz="1800" b="0">
                  <a:solidFill>
                    <a:srgbClr val="000000"/>
                  </a:solidFill>
                </a:defRPr>
              </a:pPr>
              <a:r>
                <a:rPr lang="en-US" sz="750" b="0" dirty="0">
                  <a:solidFill>
                    <a:srgbClr val="000000"/>
                  </a:solidFill>
                </a:rPr>
                <a:t>STORAGE</a:t>
              </a:r>
              <a:endParaRPr sz="750" b="0" dirty="0">
                <a:solidFill>
                  <a:srgbClr val="000000"/>
                </a:solidFill>
              </a:endParaRPr>
            </a:p>
          </p:txBody>
        </p:sp>
      </p:grpSp>
      <p:pic>
        <p:nvPicPr>
          <p:cNvPr id="7" name="Picture 6">
            <a:extLst>
              <a:ext uri="{FF2B5EF4-FFF2-40B4-BE49-F238E27FC236}">
                <a16:creationId xmlns:a16="http://schemas.microsoft.com/office/drawing/2014/main" id="{64350E39-22F8-4FF6-A4CA-D13469B4990E}"/>
              </a:ext>
            </a:extLst>
          </p:cNvPr>
          <p:cNvPicPr>
            <a:picLocks noChangeAspect="1"/>
          </p:cNvPicPr>
          <p:nvPr/>
        </p:nvPicPr>
        <p:blipFill>
          <a:blip r:embed="rId3"/>
          <a:stretch>
            <a:fillRect/>
          </a:stretch>
        </p:blipFill>
        <p:spPr>
          <a:xfrm>
            <a:off x="622738" y="1792563"/>
            <a:ext cx="7678094" cy="2933038"/>
          </a:xfrm>
          <a:prstGeom prst="rect">
            <a:avLst/>
          </a:prstGeom>
        </p:spPr>
      </p:pic>
    </p:spTree>
    <p:extLst>
      <p:ext uri="{BB962C8B-B14F-4D97-AF65-F5344CB8AC3E}">
        <p14:creationId xmlns:p14="http://schemas.microsoft.com/office/powerpoint/2010/main" val="427500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0F85B9-427C-442B-ABDE-1E30BF9BFFBB}"/>
              </a:ext>
            </a:extLst>
          </p:cNvPr>
          <p:cNvSpPr>
            <a:spLocks noGrp="1"/>
          </p:cNvSpPr>
          <p:nvPr>
            <p:ph type="title"/>
          </p:nvPr>
        </p:nvSpPr>
        <p:spPr/>
        <p:txBody>
          <a:bodyPr/>
          <a:lstStyle/>
          <a:p>
            <a:r>
              <a:rPr lang="fr-FR" dirty="0"/>
              <a:t>Data Science and Data Storage</a:t>
            </a:r>
            <a:endParaRPr lang="en-GB" dirty="0"/>
          </a:p>
        </p:txBody>
      </p:sp>
      <p:sp>
        <p:nvSpPr>
          <p:cNvPr id="5" name="Content Placeholder 4">
            <a:extLst>
              <a:ext uri="{FF2B5EF4-FFF2-40B4-BE49-F238E27FC236}">
                <a16:creationId xmlns:a16="http://schemas.microsoft.com/office/drawing/2014/main" id="{23D41B6F-6C65-4143-B67B-45F23FB73169}"/>
              </a:ext>
            </a:extLst>
          </p:cNvPr>
          <p:cNvSpPr>
            <a:spLocks noGrp="1"/>
          </p:cNvSpPr>
          <p:nvPr>
            <p:ph idx="1"/>
          </p:nvPr>
        </p:nvSpPr>
        <p:spPr/>
        <p:txBody>
          <a:bodyPr/>
          <a:lstStyle/>
          <a:p>
            <a:r>
              <a:rPr lang="fr-FR" dirty="0"/>
              <a:t>Data Science </a:t>
            </a:r>
            <a:r>
              <a:rPr lang="fr-FR" dirty="0" err="1"/>
              <a:t>Analysis</a:t>
            </a:r>
            <a:r>
              <a:rPr lang="fr-FR" dirty="0"/>
              <a:t> </a:t>
            </a:r>
            <a:r>
              <a:rPr lang="fr-FR" dirty="0" err="1"/>
              <a:t>needs</a:t>
            </a:r>
            <a:r>
              <a:rPr lang="fr-FR" dirty="0"/>
              <a:t> </a:t>
            </a:r>
            <a:r>
              <a:rPr lang="fr-FR" dirty="0" err="1"/>
              <a:t>structured</a:t>
            </a:r>
            <a:r>
              <a:rPr lang="fr-FR" dirty="0"/>
              <a:t> data to </a:t>
            </a:r>
            <a:r>
              <a:rPr lang="fr-FR" dirty="0" err="1"/>
              <a:t>operate</a:t>
            </a:r>
            <a:r>
              <a:rPr lang="fr-FR" dirty="0"/>
              <a:t> on</a:t>
            </a:r>
          </a:p>
          <a:p>
            <a:pPr lvl="1"/>
            <a:r>
              <a:rPr lang="fr-FR" dirty="0"/>
              <a:t>The first goal of DS </a:t>
            </a:r>
            <a:r>
              <a:rPr lang="fr-FR" dirty="0" err="1"/>
              <a:t>will</a:t>
            </a:r>
            <a:r>
              <a:rPr lang="fr-FR" dirty="0"/>
              <a:t> </a:t>
            </a:r>
            <a:r>
              <a:rPr lang="fr-FR" dirty="0" err="1"/>
              <a:t>be</a:t>
            </a:r>
            <a:r>
              <a:rPr lang="fr-FR" dirty="0"/>
              <a:t> to structure the data</a:t>
            </a:r>
          </a:p>
          <a:p>
            <a:pPr lvl="1"/>
            <a:r>
              <a:rPr lang="fr-FR" dirty="0"/>
              <a:t>No-SQL to ‘ </a:t>
            </a:r>
            <a:r>
              <a:rPr lang="fr-FR" dirty="0" err="1"/>
              <a:t>DataFrames</a:t>
            </a:r>
            <a:r>
              <a:rPr lang="fr-FR" dirty="0"/>
              <a:t>’</a:t>
            </a:r>
          </a:p>
          <a:p>
            <a:pPr lvl="1"/>
            <a:r>
              <a:rPr lang="fr-FR" dirty="0" err="1"/>
              <a:t>Unstructured</a:t>
            </a:r>
            <a:r>
              <a:rPr lang="fr-FR" dirty="0"/>
              <a:t> (</a:t>
            </a:r>
            <a:r>
              <a:rPr lang="fr-FR" dirty="0" err="1"/>
              <a:t>text</a:t>
            </a:r>
            <a:r>
              <a:rPr lang="fr-FR" dirty="0"/>
              <a:t>, images, </a:t>
            </a:r>
            <a:r>
              <a:rPr lang="fr-FR" dirty="0" err="1"/>
              <a:t>sound</a:t>
            </a:r>
            <a:r>
              <a:rPr lang="fr-FR" dirty="0"/>
              <a:t>, …) to </a:t>
            </a:r>
            <a:r>
              <a:rPr lang="fr-FR" dirty="0" err="1"/>
              <a:t>categories</a:t>
            </a:r>
            <a:r>
              <a:rPr lang="fr-FR" dirty="0"/>
              <a:t>, tags, …</a:t>
            </a:r>
          </a:p>
          <a:p>
            <a:r>
              <a:rPr lang="fr-FR" dirty="0" err="1"/>
              <a:t>BigData</a:t>
            </a:r>
            <a:endParaRPr lang="fr-FR" dirty="0"/>
          </a:p>
          <a:p>
            <a:pPr lvl="1"/>
            <a:r>
              <a:rPr lang="fr-FR" dirty="0"/>
              <a:t>The </a:t>
            </a:r>
            <a:r>
              <a:rPr lang="fr-FR" dirty="0" err="1"/>
              <a:t>problem</a:t>
            </a:r>
            <a:r>
              <a:rPr lang="fr-FR" dirty="0"/>
              <a:t> of Big Data </a:t>
            </a:r>
            <a:r>
              <a:rPr lang="fr-FR" dirty="0" err="1"/>
              <a:t>is</a:t>
            </a:r>
            <a:r>
              <a:rPr lang="fr-FR" dirty="0"/>
              <a:t> </a:t>
            </a:r>
            <a:r>
              <a:rPr lang="fr-FR" dirty="0" err="1"/>
              <a:t>that</a:t>
            </a:r>
            <a:r>
              <a:rPr lang="fr-FR" dirty="0"/>
              <a:t> </a:t>
            </a:r>
            <a:r>
              <a:rPr lang="fr-FR" dirty="0" err="1"/>
              <a:t>it’s</a:t>
            </a:r>
            <a:r>
              <a:rPr lang="fr-FR" dirty="0"/>
              <a:t> big, not for </a:t>
            </a:r>
            <a:r>
              <a:rPr lang="fr-FR" dirty="0" err="1"/>
              <a:t>storage</a:t>
            </a:r>
            <a:r>
              <a:rPr lang="fr-FR" dirty="0"/>
              <a:t> but for </a:t>
            </a:r>
            <a:r>
              <a:rPr lang="fr-FR" dirty="0" err="1"/>
              <a:t>processing</a:t>
            </a:r>
            <a:endParaRPr lang="fr-FR" dirty="0"/>
          </a:p>
          <a:p>
            <a:pPr lvl="1"/>
            <a:r>
              <a:rPr lang="fr-FR" dirty="0"/>
              <a:t>Need to </a:t>
            </a:r>
            <a:r>
              <a:rPr lang="fr-FR" dirty="0" err="1"/>
              <a:t>scale</a:t>
            </a:r>
            <a:r>
              <a:rPr lang="fr-FR" dirty="0"/>
              <a:t> </a:t>
            </a:r>
            <a:r>
              <a:rPr lang="fr-FR" dirty="0" err="1"/>
              <a:t>processing</a:t>
            </a:r>
            <a:endParaRPr lang="fr-FR" dirty="0"/>
          </a:p>
          <a:p>
            <a:pPr lvl="2"/>
            <a:r>
              <a:rPr lang="fr-FR" dirty="0" err="1"/>
              <a:t>Classical</a:t>
            </a:r>
            <a:r>
              <a:rPr lang="fr-FR" dirty="0"/>
              <a:t> vertical vs horizontal </a:t>
            </a:r>
            <a:r>
              <a:rPr lang="fr-FR" dirty="0" err="1"/>
              <a:t>scaling</a:t>
            </a:r>
            <a:r>
              <a:rPr lang="fr-FR" dirty="0"/>
              <a:t> techniques</a:t>
            </a:r>
          </a:p>
          <a:p>
            <a:pPr lvl="3"/>
            <a:r>
              <a:rPr lang="fr-FR" b="1" dirty="0" err="1"/>
              <a:t>Bigger</a:t>
            </a:r>
            <a:r>
              <a:rPr lang="fr-FR" dirty="0"/>
              <a:t> machines vs </a:t>
            </a:r>
            <a:r>
              <a:rPr lang="fr-FR" b="1" dirty="0"/>
              <a:t>more</a:t>
            </a:r>
            <a:r>
              <a:rPr lang="fr-FR" dirty="0"/>
              <a:t> machines</a:t>
            </a:r>
          </a:p>
          <a:p>
            <a:pPr lvl="2"/>
            <a:r>
              <a:rPr lang="fr-FR" dirty="0"/>
              <a:t>Split &amp; </a:t>
            </a:r>
            <a:r>
              <a:rPr lang="fr-FR" dirty="0" err="1"/>
              <a:t>stitch</a:t>
            </a:r>
            <a:r>
              <a:rPr lang="fr-FR" dirty="0"/>
              <a:t> the </a:t>
            </a:r>
            <a:r>
              <a:rPr lang="fr-FR" dirty="0" err="1"/>
              <a:t>workload</a:t>
            </a:r>
            <a:r>
              <a:rPr lang="fr-FR" dirty="0"/>
              <a:t>:</a:t>
            </a:r>
          </a:p>
          <a:p>
            <a:pPr lvl="3"/>
            <a:r>
              <a:rPr lang="fr-FR" dirty="0" err="1"/>
              <a:t>Map</a:t>
            </a:r>
            <a:r>
              <a:rPr lang="fr-FR" dirty="0"/>
              <a:t> – </a:t>
            </a:r>
            <a:r>
              <a:rPr lang="fr-FR" dirty="0" err="1"/>
              <a:t>Reduce</a:t>
            </a:r>
            <a:r>
              <a:rPr lang="fr-FR" dirty="0"/>
              <a:t>: Hadoop and HDFS (</a:t>
            </a:r>
            <a:r>
              <a:rPr lang="fr-FR" dirty="0" err="1"/>
              <a:t>BigInsights</a:t>
            </a:r>
            <a:r>
              <a:rPr lang="fr-FR" dirty="0"/>
              <a:t>-&gt;</a:t>
            </a:r>
            <a:r>
              <a:rPr lang="fr-FR" dirty="0" err="1"/>
              <a:t>HortonWorks</a:t>
            </a:r>
            <a:r>
              <a:rPr lang="fr-FR" dirty="0"/>
              <a:t>)</a:t>
            </a:r>
          </a:p>
          <a:p>
            <a:pPr lvl="3"/>
            <a:r>
              <a:rPr lang="fr-FR" dirty="0"/>
              <a:t>Spark: in-memory </a:t>
            </a:r>
            <a:r>
              <a:rPr lang="fr-FR" dirty="0" err="1"/>
              <a:t>distributed</a:t>
            </a:r>
            <a:r>
              <a:rPr lang="fr-FR" dirty="0"/>
              <a:t> big data</a:t>
            </a:r>
            <a:endParaRPr lang="en-GB" dirty="0"/>
          </a:p>
        </p:txBody>
      </p:sp>
      <p:pic>
        <p:nvPicPr>
          <p:cNvPr id="8" name="Picture 21" descr="data-quality">
            <a:extLst>
              <a:ext uri="{FF2B5EF4-FFF2-40B4-BE49-F238E27FC236}">
                <a16:creationId xmlns:a16="http://schemas.microsoft.com/office/drawing/2014/main" id="{D1DB9094-E4D9-419F-90E3-3E92B1FED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4060" y="920913"/>
            <a:ext cx="9810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1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8751-52CF-4049-9337-2110BCEA5490}"/>
              </a:ext>
            </a:extLst>
          </p:cNvPr>
          <p:cNvSpPr>
            <a:spLocks noGrp="1"/>
          </p:cNvSpPr>
          <p:nvPr>
            <p:ph type="title"/>
          </p:nvPr>
        </p:nvSpPr>
        <p:spPr/>
        <p:txBody>
          <a:bodyPr/>
          <a:lstStyle/>
          <a:p>
            <a:r>
              <a:rPr lang="en-US" dirty="0"/>
              <a:t>Big Data</a:t>
            </a:r>
          </a:p>
        </p:txBody>
      </p:sp>
      <p:sp>
        <p:nvSpPr>
          <p:cNvPr id="3" name="Content Placeholder 2">
            <a:extLst>
              <a:ext uri="{FF2B5EF4-FFF2-40B4-BE49-F238E27FC236}">
                <a16:creationId xmlns:a16="http://schemas.microsoft.com/office/drawing/2014/main" id="{3B4800FF-B2A3-4999-9631-DCC7E28A10A6}"/>
              </a:ext>
            </a:extLst>
          </p:cNvPr>
          <p:cNvSpPr>
            <a:spLocks noGrp="1"/>
          </p:cNvSpPr>
          <p:nvPr>
            <p:ph idx="1"/>
          </p:nvPr>
        </p:nvSpPr>
        <p:spPr/>
        <p:txBody>
          <a:bodyPr/>
          <a:lstStyle/>
          <a:p>
            <a:r>
              <a:rPr lang="en-US" dirty="0"/>
              <a:t>What makes Big Data different than regular data</a:t>
            </a:r>
          </a:p>
          <a:p>
            <a:pPr lvl="1"/>
            <a:r>
              <a:rPr lang="en-US" dirty="0"/>
              <a:t>The 5 Vs of Big Data:</a:t>
            </a:r>
          </a:p>
          <a:p>
            <a:pPr lvl="2"/>
            <a:r>
              <a:rPr lang="en-US" b="1" dirty="0"/>
              <a:t>V</a:t>
            </a:r>
            <a:r>
              <a:rPr lang="en-US" dirty="0"/>
              <a:t>olume: unprecedented volumes generated</a:t>
            </a:r>
          </a:p>
          <a:p>
            <a:pPr lvl="2"/>
            <a:r>
              <a:rPr lang="en-US" b="1" dirty="0"/>
              <a:t>V</a:t>
            </a:r>
            <a:r>
              <a:rPr lang="en-US" dirty="0"/>
              <a:t>elocity: fast-changing and augmenting data, in volume and structure</a:t>
            </a:r>
          </a:p>
          <a:p>
            <a:pPr lvl="2"/>
            <a:r>
              <a:rPr lang="en-US" b="1" dirty="0"/>
              <a:t>V</a:t>
            </a:r>
            <a:r>
              <a:rPr lang="en-US" dirty="0"/>
              <a:t>ariety: mostly unstructured or semi-structured data</a:t>
            </a:r>
          </a:p>
          <a:p>
            <a:pPr lvl="2"/>
            <a:r>
              <a:rPr lang="en-US" b="1" dirty="0"/>
              <a:t>V</a:t>
            </a:r>
            <a:r>
              <a:rPr lang="en-US" dirty="0"/>
              <a:t>eracity: need to assess and assert the truthfulness and completeness</a:t>
            </a:r>
          </a:p>
          <a:p>
            <a:pPr lvl="2"/>
            <a:r>
              <a:rPr lang="en-US" dirty="0"/>
              <a:t>=&gt; </a:t>
            </a:r>
            <a:r>
              <a:rPr lang="en-US" b="1" dirty="0"/>
              <a:t>V</a:t>
            </a:r>
            <a:r>
              <a:rPr lang="en-US" dirty="0"/>
              <a:t>alue: Need to generate (business) value from this data</a:t>
            </a:r>
          </a:p>
          <a:p>
            <a:r>
              <a:rPr lang="en-US" dirty="0"/>
              <a:t>Recommendation Engines</a:t>
            </a:r>
          </a:p>
          <a:p>
            <a:pPr lvl="1"/>
            <a:r>
              <a:rPr lang="en-US" dirty="0"/>
              <a:t>When Big Data meets ML</a:t>
            </a:r>
          </a:p>
        </p:txBody>
      </p:sp>
    </p:spTree>
    <p:extLst>
      <p:ext uri="{BB962C8B-B14F-4D97-AF65-F5344CB8AC3E}">
        <p14:creationId xmlns:p14="http://schemas.microsoft.com/office/powerpoint/2010/main" val="1927462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FB78-B69F-42E3-922C-0C2B06E7F5DE}"/>
              </a:ext>
            </a:extLst>
          </p:cNvPr>
          <p:cNvSpPr>
            <a:spLocks noGrp="1"/>
          </p:cNvSpPr>
          <p:nvPr>
            <p:ph type="title"/>
          </p:nvPr>
        </p:nvSpPr>
        <p:spPr/>
        <p:txBody>
          <a:bodyPr/>
          <a:lstStyle/>
          <a:p>
            <a:r>
              <a:rPr lang="en-US" dirty="0"/>
              <a:t>Big Data: Hadoop</a:t>
            </a:r>
            <a:endParaRPr lang="en-GB" dirty="0"/>
          </a:p>
        </p:txBody>
      </p:sp>
      <p:sp>
        <p:nvSpPr>
          <p:cNvPr id="3" name="Content Placeholder 2">
            <a:extLst>
              <a:ext uri="{FF2B5EF4-FFF2-40B4-BE49-F238E27FC236}">
                <a16:creationId xmlns:a16="http://schemas.microsoft.com/office/drawing/2014/main" id="{7B5CFC7B-00B4-49AA-BC25-17769904555E}"/>
              </a:ext>
            </a:extLst>
          </p:cNvPr>
          <p:cNvSpPr>
            <a:spLocks noGrp="1"/>
          </p:cNvSpPr>
          <p:nvPr>
            <p:ph idx="1"/>
          </p:nvPr>
        </p:nvSpPr>
        <p:spPr>
          <a:xfrm>
            <a:off x="335450" y="782035"/>
            <a:ext cx="8722614" cy="3896525"/>
          </a:xfrm>
        </p:spPr>
        <p:txBody>
          <a:bodyPr/>
          <a:lstStyle/>
          <a:p>
            <a:r>
              <a:rPr lang="en-US" dirty="0"/>
              <a:t>Hadoop in 2 terms:</a:t>
            </a:r>
          </a:p>
          <a:p>
            <a:pPr lvl="1"/>
            <a:r>
              <a:rPr lang="en-US" dirty="0"/>
              <a:t>Map-Reduce</a:t>
            </a:r>
          </a:p>
          <a:p>
            <a:pPr lvl="1"/>
            <a:r>
              <a:rPr lang="en-US" dirty="0"/>
              <a:t>Example: compute an average on very large data set</a:t>
            </a:r>
          </a:p>
          <a:p>
            <a:pPr lvl="2"/>
            <a:r>
              <a:rPr lang="en-US" dirty="0"/>
              <a:t>Split data set in n [equal] parts: </a:t>
            </a:r>
            <a:r>
              <a:rPr lang="en-US" i="1" dirty="0"/>
              <a:t>map</a:t>
            </a:r>
          </a:p>
          <a:p>
            <a:pPr lvl="2"/>
            <a:r>
              <a:rPr lang="en-US" dirty="0"/>
              <a:t>compute the averages (</a:t>
            </a:r>
            <a:r>
              <a:rPr lang="en-US" i="1" dirty="0"/>
              <a:t>shuffle</a:t>
            </a:r>
            <a:r>
              <a:rPr lang="en-US" dirty="0"/>
              <a:t>)</a:t>
            </a:r>
          </a:p>
          <a:p>
            <a:pPr lvl="2"/>
            <a:r>
              <a:rPr lang="en-US" dirty="0"/>
              <a:t>then average the [weighted] averages: </a:t>
            </a:r>
            <a:r>
              <a:rPr lang="en-US" i="1" dirty="0"/>
              <a:t>reduce</a:t>
            </a:r>
          </a:p>
          <a:p>
            <a:pPr lvl="1"/>
            <a:r>
              <a:rPr lang="en-US" dirty="0"/>
              <a:t>Not all problems can be split easily</a:t>
            </a:r>
            <a:endParaRPr lang="en-US" i="1" dirty="0"/>
          </a:p>
          <a:p>
            <a:r>
              <a:rPr lang="en-US" dirty="0"/>
              <a:t>There is more to Hadoop than this simplification:</a:t>
            </a:r>
          </a:p>
          <a:p>
            <a:pPr lvl="1"/>
            <a:r>
              <a:rPr lang="en-US" dirty="0"/>
              <a:t>Several subprojects, of which HDFS is the main one</a:t>
            </a:r>
            <a:endParaRPr lang="en-GB" dirty="0"/>
          </a:p>
        </p:txBody>
      </p:sp>
      <p:pic>
        <p:nvPicPr>
          <p:cNvPr id="8" name="Picture 7">
            <a:extLst>
              <a:ext uri="{FF2B5EF4-FFF2-40B4-BE49-F238E27FC236}">
                <a16:creationId xmlns:a16="http://schemas.microsoft.com/office/drawing/2014/main" id="{D294F931-16B1-4BA4-BBB7-0718F0D4FF56}"/>
              </a:ext>
            </a:extLst>
          </p:cNvPr>
          <p:cNvPicPr>
            <a:picLocks noChangeAspect="1"/>
          </p:cNvPicPr>
          <p:nvPr/>
        </p:nvPicPr>
        <p:blipFill>
          <a:blip r:embed="rId2"/>
          <a:stretch>
            <a:fillRect/>
          </a:stretch>
        </p:blipFill>
        <p:spPr>
          <a:xfrm>
            <a:off x="3278750" y="194950"/>
            <a:ext cx="1867062" cy="403895"/>
          </a:xfrm>
          <a:prstGeom prst="rect">
            <a:avLst/>
          </a:prstGeom>
        </p:spPr>
      </p:pic>
      <p:sp>
        <p:nvSpPr>
          <p:cNvPr id="9" name="Cylinder 8">
            <a:extLst>
              <a:ext uri="{FF2B5EF4-FFF2-40B4-BE49-F238E27FC236}">
                <a16:creationId xmlns:a16="http://schemas.microsoft.com/office/drawing/2014/main" id="{F4DF265D-319F-4B66-B9CC-28D1FE7CB662}"/>
              </a:ext>
            </a:extLst>
          </p:cNvPr>
          <p:cNvSpPr/>
          <p:nvPr/>
        </p:nvSpPr>
        <p:spPr>
          <a:xfrm>
            <a:off x="7298846" y="862923"/>
            <a:ext cx="1459991" cy="933746"/>
          </a:xfrm>
          <a:prstGeom prst="ca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Cylinder 9">
            <a:extLst>
              <a:ext uri="{FF2B5EF4-FFF2-40B4-BE49-F238E27FC236}">
                <a16:creationId xmlns:a16="http://schemas.microsoft.com/office/drawing/2014/main" id="{0C6A1DED-4489-41EF-8860-7C57876A9C61}"/>
              </a:ext>
            </a:extLst>
          </p:cNvPr>
          <p:cNvSpPr/>
          <p:nvPr/>
        </p:nvSpPr>
        <p:spPr>
          <a:xfrm>
            <a:off x="7197535" y="2202211"/>
            <a:ext cx="465668" cy="367634"/>
          </a:xfrm>
          <a:prstGeom prst="ca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t>AVG</a:t>
            </a:r>
            <a:endParaRPr lang="en-GB" sz="1000" dirty="0"/>
          </a:p>
        </p:txBody>
      </p:sp>
      <p:sp>
        <p:nvSpPr>
          <p:cNvPr id="11" name="Cylinder 10">
            <a:extLst>
              <a:ext uri="{FF2B5EF4-FFF2-40B4-BE49-F238E27FC236}">
                <a16:creationId xmlns:a16="http://schemas.microsoft.com/office/drawing/2014/main" id="{AFCCBC02-CD76-4011-9310-E6B26DF041F0}"/>
              </a:ext>
            </a:extLst>
          </p:cNvPr>
          <p:cNvSpPr/>
          <p:nvPr/>
        </p:nvSpPr>
        <p:spPr>
          <a:xfrm>
            <a:off x="7788771" y="2202211"/>
            <a:ext cx="465668" cy="367634"/>
          </a:xfrm>
          <a:prstGeom prst="ca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t>AVG</a:t>
            </a:r>
            <a:endParaRPr lang="en-GB" sz="1000" dirty="0"/>
          </a:p>
        </p:txBody>
      </p:sp>
      <p:sp>
        <p:nvSpPr>
          <p:cNvPr id="12" name="Cylinder 11">
            <a:extLst>
              <a:ext uri="{FF2B5EF4-FFF2-40B4-BE49-F238E27FC236}">
                <a16:creationId xmlns:a16="http://schemas.microsoft.com/office/drawing/2014/main" id="{0FAED42E-0CB0-4D4B-B813-F94C8C9B5F96}"/>
              </a:ext>
            </a:extLst>
          </p:cNvPr>
          <p:cNvSpPr/>
          <p:nvPr/>
        </p:nvSpPr>
        <p:spPr>
          <a:xfrm>
            <a:off x="8379434" y="2202211"/>
            <a:ext cx="465668" cy="367634"/>
          </a:xfrm>
          <a:prstGeom prst="ca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t>AVG</a:t>
            </a:r>
            <a:endParaRPr lang="en-GB" sz="1000" dirty="0"/>
          </a:p>
        </p:txBody>
      </p:sp>
      <p:sp>
        <p:nvSpPr>
          <p:cNvPr id="14" name="Arrow: Down 13">
            <a:extLst>
              <a:ext uri="{FF2B5EF4-FFF2-40B4-BE49-F238E27FC236}">
                <a16:creationId xmlns:a16="http://schemas.microsoft.com/office/drawing/2014/main" id="{AC543EDB-EEB9-4572-83B7-180595C1339F}"/>
              </a:ext>
            </a:extLst>
          </p:cNvPr>
          <p:cNvSpPr/>
          <p:nvPr/>
        </p:nvSpPr>
        <p:spPr>
          <a:xfrm>
            <a:off x="7551959" y="1834577"/>
            <a:ext cx="939291" cy="262364"/>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t>map</a:t>
            </a:r>
            <a:endParaRPr lang="en-GB" sz="1000" dirty="0"/>
          </a:p>
        </p:txBody>
      </p:sp>
      <p:sp>
        <p:nvSpPr>
          <p:cNvPr id="15" name="Arrow: Down 14">
            <a:extLst>
              <a:ext uri="{FF2B5EF4-FFF2-40B4-BE49-F238E27FC236}">
                <a16:creationId xmlns:a16="http://schemas.microsoft.com/office/drawing/2014/main" id="{8F0D4390-0BAB-4256-A505-81117459D8AB}"/>
              </a:ext>
            </a:extLst>
          </p:cNvPr>
          <p:cNvSpPr/>
          <p:nvPr/>
        </p:nvSpPr>
        <p:spPr>
          <a:xfrm>
            <a:off x="7771087" y="2595504"/>
            <a:ext cx="501034" cy="282902"/>
          </a:xfrm>
          <a:prstGeom prst="downArrow">
            <a:avLst>
              <a:gd name="adj1" fmla="val 33102"/>
              <a:gd name="adj2" fmla="val 50000"/>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t>e</a:t>
            </a:r>
            <a:endParaRPr lang="en-GB" sz="1000" dirty="0"/>
          </a:p>
        </p:txBody>
      </p:sp>
      <p:sp>
        <p:nvSpPr>
          <p:cNvPr id="16" name="Arrow: Down 15">
            <a:extLst>
              <a:ext uri="{FF2B5EF4-FFF2-40B4-BE49-F238E27FC236}">
                <a16:creationId xmlns:a16="http://schemas.microsoft.com/office/drawing/2014/main" id="{C4A910D6-DFEF-405F-A410-1DF479CC720F}"/>
              </a:ext>
            </a:extLst>
          </p:cNvPr>
          <p:cNvSpPr/>
          <p:nvPr/>
        </p:nvSpPr>
        <p:spPr>
          <a:xfrm rot="1794726">
            <a:off x="8161027" y="2602728"/>
            <a:ext cx="561298" cy="296374"/>
          </a:xfrm>
          <a:prstGeom prst="down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t>d</a:t>
            </a:r>
            <a:endParaRPr lang="en-GB" sz="1000" dirty="0"/>
          </a:p>
        </p:txBody>
      </p:sp>
      <p:sp>
        <p:nvSpPr>
          <p:cNvPr id="17" name="Arrow: Down 16">
            <a:extLst>
              <a:ext uri="{FF2B5EF4-FFF2-40B4-BE49-F238E27FC236}">
                <a16:creationId xmlns:a16="http://schemas.microsoft.com/office/drawing/2014/main" id="{DE641BE6-7379-4A82-9C07-E2D8EAF6ED7B}"/>
              </a:ext>
            </a:extLst>
          </p:cNvPr>
          <p:cNvSpPr/>
          <p:nvPr/>
        </p:nvSpPr>
        <p:spPr>
          <a:xfrm rot="19454239">
            <a:off x="7413984" y="2594228"/>
            <a:ext cx="505061" cy="306383"/>
          </a:xfrm>
          <a:prstGeom prst="downArrow">
            <a:avLst>
              <a:gd name="adj1" fmla="val 50000"/>
              <a:gd name="adj2" fmla="val 58832"/>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t>r</a:t>
            </a:r>
            <a:endParaRPr lang="en-GB" sz="1000" dirty="0"/>
          </a:p>
        </p:txBody>
      </p:sp>
      <p:sp>
        <p:nvSpPr>
          <p:cNvPr id="18" name="Cylinder 17">
            <a:extLst>
              <a:ext uri="{FF2B5EF4-FFF2-40B4-BE49-F238E27FC236}">
                <a16:creationId xmlns:a16="http://schemas.microsoft.com/office/drawing/2014/main" id="{F8E7C51E-E1E2-45C6-B1FF-6A7CE8246749}"/>
              </a:ext>
            </a:extLst>
          </p:cNvPr>
          <p:cNvSpPr/>
          <p:nvPr/>
        </p:nvSpPr>
        <p:spPr>
          <a:xfrm>
            <a:off x="7407737" y="2888552"/>
            <a:ext cx="1291710" cy="355600"/>
          </a:xfrm>
          <a:prstGeom prst="can">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AVG(AVG)</a:t>
            </a:r>
            <a:endParaRPr lang="en-GB" dirty="0"/>
          </a:p>
        </p:txBody>
      </p:sp>
      <p:pic>
        <p:nvPicPr>
          <p:cNvPr id="13" name="Picture 12">
            <a:extLst>
              <a:ext uri="{FF2B5EF4-FFF2-40B4-BE49-F238E27FC236}">
                <a16:creationId xmlns:a16="http://schemas.microsoft.com/office/drawing/2014/main" id="{EE0568C7-26C4-4C4C-9029-F2920E6EBC16}"/>
              </a:ext>
            </a:extLst>
          </p:cNvPr>
          <p:cNvPicPr>
            <a:picLocks noChangeAspect="1"/>
          </p:cNvPicPr>
          <p:nvPr/>
        </p:nvPicPr>
        <p:blipFill>
          <a:blip r:embed="rId3"/>
          <a:stretch>
            <a:fillRect/>
          </a:stretch>
        </p:blipFill>
        <p:spPr>
          <a:xfrm>
            <a:off x="2162513" y="1082619"/>
            <a:ext cx="1135478" cy="381033"/>
          </a:xfrm>
          <a:prstGeom prst="rect">
            <a:avLst/>
          </a:prstGeom>
        </p:spPr>
      </p:pic>
      <p:pic>
        <p:nvPicPr>
          <p:cNvPr id="20" name="Picture 19">
            <a:extLst>
              <a:ext uri="{FF2B5EF4-FFF2-40B4-BE49-F238E27FC236}">
                <a16:creationId xmlns:a16="http://schemas.microsoft.com/office/drawing/2014/main" id="{241B8731-4852-4C5F-A3C1-37CB90B45229}"/>
              </a:ext>
            </a:extLst>
          </p:cNvPr>
          <p:cNvPicPr>
            <a:picLocks noChangeAspect="1"/>
          </p:cNvPicPr>
          <p:nvPr/>
        </p:nvPicPr>
        <p:blipFill>
          <a:blip r:embed="rId4"/>
          <a:stretch>
            <a:fillRect/>
          </a:stretch>
        </p:blipFill>
        <p:spPr>
          <a:xfrm>
            <a:off x="2438857" y="3679848"/>
            <a:ext cx="859134" cy="759656"/>
          </a:xfrm>
          <a:prstGeom prst="rect">
            <a:avLst/>
          </a:prstGeom>
        </p:spPr>
      </p:pic>
      <p:pic>
        <p:nvPicPr>
          <p:cNvPr id="21" name="Picture 20">
            <a:extLst>
              <a:ext uri="{FF2B5EF4-FFF2-40B4-BE49-F238E27FC236}">
                <a16:creationId xmlns:a16="http://schemas.microsoft.com/office/drawing/2014/main" id="{B50A6EB4-6255-43CC-949A-6B27CC5623D7}"/>
              </a:ext>
            </a:extLst>
          </p:cNvPr>
          <p:cNvPicPr>
            <a:picLocks noChangeAspect="1"/>
          </p:cNvPicPr>
          <p:nvPr/>
        </p:nvPicPr>
        <p:blipFill>
          <a:blip r:embed="rId5"/>
          <a:stretch>
            <a:fillRect/>
          </a:stretch>
        </p:blipFill>
        <p:spPr>
          <a:xfrm>
            <a:off x="691496" y="3781522"/>
            <a:ext cx="1447925" cy="556308"/>
          </a:xfrm>
          <a:prstGeom prst="rect">
            <a:avLst/>
          </a:prstGeom>
        </p:spPr>
      </p:pic>
      <p:pic>
        <p:nvPicPr>
          <p:cNvPr id="14342" name="Picture 6" descr="http://zookeeper.apache.org/images/zookeeper_small.gif">
            <a:extLst>
              <a:ext uri="{FF2B5EF4-FFF2-40B4-BE49-F238E27FC236}">
                <a16:creationId xmlns:a16="http://schemas.microsoft.com/office/drawing/2014/main" id="{EB8D054D-AD1A-4042-8615-1C74E7636B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3576" y="3526276"/>
            <a:ext cx="752475" cy="10668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0C1A3DE0-DCCE-4C84-ACDB-F9BB3F538577}"/>
              </a:ext>
            </a:extLst>
          </p:cNvPr>
          <p:cNvSpPr/>
          <p:nvPr/>
        </p:nvSpPr>
        <p:spPr>
          <a:xfrm>
            <a:off x="4645487" y="3804038"/>
            <a:ext cx="2762250" cy="56935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pic>
        <p:nvPicPr>
          <p:cNvPr id="14344" name="Picture 8" descr="http://cassandra.apache.org/img/cassandra_logo.png">
            <a:extLst>
              <a:ext uri="{FF2B5EF4-FFF2-40B4-BE49-F238E27FC236}">
                <a16:creationId xmlns:a16="http://schemas.microsoft.com/office/drawing/2014/main" id="{6221249E-F4D1-4886-A06C-D468B0E0BA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5487" y="3801892"/>
            <a:ext cx="276225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95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A1ED3621-F9BB-4DEB-89FB-5298A5BE9C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86994" y="2141315"/>
            <a:ext cx="2916861" cy="137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Related image">
            <a:extLst>
              <a:ext uri="{FF2B5EF4-FFF2-40B4-BE49-F238E27FC236}">
                <a16:creationId xmlns:a16="http://schemas.microsoft.com/office/drawing/2014/main" id="{8E23BC05-880F-4212-A8A2-35A000F7D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763" y="129665"/>
            <a:ext cx="1639613" cy="854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664FB78-B69F-42E3-922C-0C2B06E7F5DE}"/>
              </a:ext>
            </a:extLst>
          </p:cNvPr>
          <p:cNvSpPr>
            <a:spLocks noGrp="1"/>
          </p:cNvSpPr>
          <p:nvPr>
            <p:ph type="title"/>
          </p:nvPr>
        </p:nvSpPr>
        <p:spPr/>
        <p:txBody>
          <a:bodyPr/>
          <a:lstStyle/>
          <a:p>
            <a:r>
              <a:rPr lang="en-US" dirty="0"/>
              <a:t>Big Data: Spark</a:t>
            </a:r>
            <a:endParaRPr lang="en-GB" dirty="0"/>
          </a:p>
        </p:txBody>
      </p:sp>
      <p:sp>
        <p:nvSpPr>
          <p:cNvPr id="3" name="Content Placeholder 2">
            <a:extLst>
              <a:ext uri="{FF2B5EF4-FFF2-40B4-BE49-F238E27FC236}">
                <a16:creationId xmlns:a16="http://schemas.microsoft.com/office/drawing/2014/main" id="{7B5CFC7B-00B4-49AA-BC25-17769904555E}"/>
              </a:ext>
            </a:extLst>
          </p:cNvPr>
          <p:cNvSpPr>
            <a:spLocks noGrp="1"/>
          </p:cNvSpPr>
          <p:nvPr>
            <p:ph idx="1"/>
          </p:nvPr>
        </p:nvSpPr>
        <p:spPr/>
        <p:txBody>
          <a:bodyPr/>
          <a:lstStyle/>
          <a:p>
            <a:r>
              <a:rPr lang="en-US" dirty="0"/>
              <a:t>Spark: builds on top of Hadoop</a:t>
            </a:r>
          </a:p>
          <a:p>
            <a:pPr lvl="1"/>
            <a:r>
              <a:rPr lang="en-GB" dirty="0"/>
              <a:t>Spark is an open source in-memory application framework for</a:t>
            </a:r>
          </a:p>
          <a:p>
            <a:pPr lvl="3"/>
            <a:r>
              <a:rPr lang="en-GB" dirty="0"/>
              <a:t>distributed data processing</a:t>
            </a:r>
          </a:p>
          <a:p>
            <a:pPr lvl="3"/>
            <a:r>
              <a:rPr lang="en-GB" dirty="0"/>
              <a:t>iterative analysis</a:t>
            </a:r>
          </a:p>
          <a:p>
            <a:pPr lvl="2"/>
            <a:r>
              <a:rPr lang="en-GB" dirty="0"/>
              <a:t>on massive data volumes</a:t>
            </a:r>
            <a:endParaRPr lang="en-US" dirty="0"/>
          </a:p>
          <a:p>
            <a:pPr lvl="1"/>
            <a:r>
              <a:rPr lang="en-US" dirty="0"/>
              <a:t>Designed to overcome Hadoop storage-bound limitations</a:t>
            </a:r>
          </a:p>
          <a:p>
            <a:pPr lvl="2"/>
            <a:r>
              <a:rPr lang="en-US" dirty="0"/>
              <a:t>In-memory distributed Executor</a:t>
            </a:r>
          </a:p>
          <a:p>
            <a:pPr lvl="2"/>
            <a:r>
              <a:rPr lang="en-US" dirty="0"/>
              <a:t>Resilient Distributed Datasets (RDDs)</a:t>
            </a:r>
          </a:p>
          <a:p>
            <a:pPr lvl="2"/>
            <a:r>
              <a:rPr lang="en-US" dirty="0"/>
              <a:t>Lazy-evaluation and lazy copy operations</a:t>
            </a:r>
          </a:p>
          <a:p>
            <a:pPr lvl="1"/>
            <a:r>
              <a:rPr lang="en-US" dirty="0"/>
              <a:t>Built-in libraries optimized for distributed workloads</a:t>
            </a:r>
          </a:p>
          <a:p>
            <a:pPr lvl="2"/>
            <a:r>
              <a:rPr lang="en-US" dirty="0"/>
              <a:t>Spark SQL -&gt; distributed data processing</a:t>
            </a:r>
          </a:p>
          <a:p>
            <a:pPr lvl="2"/>
            <a:r>
              <a:rPr lang="en-US" dirty="0"/>
              <a:t>Spark ML -&gt; distributed Machine Learning</a:t>
            </a:r>
          </a:p>
          <a:p>
            <a:pPr lvl="2"/>
            <a:r>
              <a:rPr lang="en-US" dirty="0"/>
              <a:t>Streaming, </a:t>
            </a:r>
            <a:r>
              <a:rPr lang="en-US" dirty="0" err="1"/>
              <a:t>GraphX</a:t>
            </a:r>
            <a:endParaRPr lang="en-US" dirty="0"/>
          </a:p>
          <a:p>
            <a:pPr lvl="1"/>
            <a:endParaRPr lang="en-GB" dirty="0"/>
          </a:p>
        </p:txBody>
      </p:sp>
    </p:spTree>
    <p:extLst>
      <p:ext uri="{BB962C8B-B14F-4D97-AF65-F5344CB8AC3E}">
        <p14:creationId xmlns:p14="http://schemas.microsoft.com/office/powerpoint/2010/main" val="2191204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AME" val="Bracket"/>
  <p:tag name="THINKCELLSHAPEDONOTDELETE" val="pzQIS84zib0GVcIhUfh7dLQ"/>
</p:tagLst>
</file>

<file path=ppt/theme/theme1.xml><?xml version="1.0" encoding="utf-8"?>
<a:theme xmlns:a="http://schemas.openxmlformats.org/drawingml/2006/main" name="Default Theme">
  <a:themeElements>
    <a:clrScheme name="Custom 28">
      <a:dk1>
        <a:srgbClr val="666666"/>
      </a:dk1>
      <a:lt1>
        <a:sysClr val="window" lastClr="FFFFFF"/>
      </a:lt1>
      <a:dk2>
        <a:srgbClr val="004255"/>
      </a:dk2>
      <a:lt2>
        <a:srgbClr val="82D1F5"/>
      </a:lt2>
      <a:accent1>
        <a:srgbClr val="34B1EC"/>
      </a:accent1>
      <a:accent2>
        <a:srgbClr val="7F1C7D"/>
      </a:accent2>
      <a:accent3>
        <a:srgbClr val="007680"/>
      </a:accent3>
      <a:accent4>
        <a:srgbClr val="00A6A0"/>
      </a:accent4>
      <a:accent5>
        <a:srgbClr val="00649D"/>
      </a:accent5>
      <a:accent6>
        <a:srgbClr val="AB1A8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wht_background_2017">
  <a:themeElements>
    <a:clrScheme name="Custom 14">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432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A9EE2942-96FA-7B41-8904-00DEB1B826B4}"/>
    </a:ext>
  </a:extLst>
</a:theme>
</file>

<file path=ppt/theme/theme3.xml><?xml version="1.0" encoding="utf-8"?>
<a:theme xmlns:a="http://schemas.openxmlformats.org/drawingml/2006/main" name="1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RAFT 7_IBM_Cloud_Presentation_Fast Start_2018_Mini Main and Sessions_Arial" id="{448989E2-F453-EB48-A504-083BB1AFD7E3}" vid="{A9EE2942-96FA-7B41-8904-00DEB1B826B4}"/>
    </a:ext>
  </a:extLst>
</a:theme>
</file>

<file path=ppt/theme/theme4.xml><?xml version="1.0" encoding="utf-8"?>
<a:theme xmlns:a="http://schemas.openxmlformats.org/drawingml/2006/main" name="IBM Cloud 2017">
  <a:themeElements>
    <a:clrScheme name="IBM Cloud 2017 1">
      <a:dk1>
        <a:srgbClr val="000000"/>
      </a:dk1>
      <a:lt1>
        <a:srgbClr val="FFFFFF"/>
      </a:lt1>
      <a:dk2>
        <a:srgbClr val="A7A7A7"/>
      </a:dk2>
      <a:lt2>
        <a:srgbClr val="535353"/>
      </a:lt2>
      <a:accent1>
        <a:srgbClr val="B8AEAE"/>
      </a:accent1>
      <a:accent2>
        <a:srgbClr val="E4E1E4"/>
      </a:accent2>
      <a:accent3>
        <a:srgbClr val="F05253"/>
      </a:accent3>
      <a:accent4>
        <a:srgbClr val="1C3649"/>
      </a:accent4>
      <a:accent5>
        <a:srgbClr val="5498D5"/>
      </a:accent5>
      <a:accent6>
        <a:srgbClr val="AC72E6"/>
      </a:accent6>
      <a:hlink>
        <a:srgbClr val="1F92F4"/>
      </a:hlink>
      <a:folHlink>
        <a:srgbClr val="FF00FF"/>
      </a:folHlink>
    </a:clrScheme>
    <a:fontScheme name="IBM Cloud 2017">
      <a:majorFont>
        <a:latin typeface="Calibri"/>
        <a:ea typeface="Calibri"/>
        <a:cs typeface="Calibri"/>
      </a:majorFont>
      <a:minorFont>
        <a:latin typeface="Arial"/>
        <a:ea typeface="Arial"/>
        <a:cs typeface="Arial"/>
      </a:minorFont>
    </a:fontScheme>
    <a:fmtScheme name="IBM Cloud 201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30536</TotalTime>
  <Words>1687</Words>
  <Application>Microsoft Office PowerPoint</Application>
  <PresentationFormat>On-screen Show (16:9)</PresentationFormat>
  <Paragraphs>165</Paragraphs>
  <Slides>17</Slides>
  <Notes>2</Notes>
  <HiddenSlides>2</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17</vt:i4>
      </vt:variant>
    </vt:vector>
  </HeadingPairs>
  <TitlesOfParts>
    <vt:vector size="31" baseType="lpstr">
      <vt:lpstr>ＭＳ Ｐゴシック</vt:lpstr>
      <vt:lpstr>ＭＳ Ｐゴシック</vt:lpstr>
      <vt:lpstr>Arial</vt:lpstr>
      <vt:lpstr>Calibri</vt:lpstr>
      <vt:lpstr>Helvetica</vt:lpstr>
      <vt:lpstr>IBM Plex Sans</vt:lpstr>
      <vt:lpstr>IBM Plex Sans SemiBold</vt:lpstr>
      <vt:lpstr>Lucida Console</vt:lpstr>
      <vt:lpstr>Lucida Grande</vt:lpstr>
      <vt:lpstr>Times New Roman</vt:lpstr>
      <vt:lpstr>Default Theme</vt:lpstr>
      <vt:lpstr>wht_background_2017</vt:lpstr>
      <vt:lpstr>1_wht_background_2017</vt:lpstr>
      <vt:lpstr>IBM Cloud 2017</vt:lpstr>
      <vt:lpstr>Section 3  Big Data and Spark</vt:lpstr>
      <vt:lpstr>Workshop Agenda – Section 3</vt:lpstr>
      <vt:lpstr>Data Persistence in review</vt:lpstr>
      <vt:lpstr>Quick review: Data Storage options</vt:lpstr>
      <vt:lpstr>Watson Studio and Data Management</vt:lpstr>
      <vt:lpstr>Data Science and Data Storage</vt:lpstr>
      <vt:lpstr>Big Data</vt:lpstr>
      <vt:lpstr>Big Data: Hadoop</vt:lpstr>
      <vt:lpstr>Big Data: Spark</vt:lpstr>
      <vt:lpstr>Spark Engines in Watson Studio</vt:lpstr>
      <vt:lpstr>Spark technology environment </vt:lpstr>
      <vt:lpstr>PowerPoint Presentation</vt:lpstr>
      <vt:lpstr>Watson Studio Flow Modeler</vt:lpstr>
      <vt:lpstr>Lab 3: Spark and Flow Modeler</vt:lpstr>
      <vt:lpstr>Thank You    philippe.gregoire@fr.ibm.com</vt:lpstr>
      <vt:lpstr>Notices and Disclaimers</vt:lpstr>
      <vt:lpstr>Notices and Disclaimers Con’t. </vt:lpstr>
    </vt:vector>
  </TitlesOfParts>
  <Company>Creative Concepts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McDonald</dc:creator>
  <cp:lastModifiedBy>Philippe Gregoire</cp:lastModifiedBy>
  <cp:revision>1197</cp:revision>
  <dcterms:created xsi:type="dcterms:W3CDTF">2016-05-12T21:45:31Z</dcterms:created>
  <dcterms:modified xsi:type="dcterms:W3CDTF">2018-10-02T12:00:47Z</dcterms:modified>
</cp:coreProperties>
</file>