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58" r:id="rId6"/>
    <p:sldId id="260" r:id="rId7"/>
    <p:sldId id="307" r:id="rId8"/>
    <p:sldId id="259" r:id="rId9"/>
    <p:sldId id="284" r:id="rId10"/>
    <p:sldId id="285" r:id="rId11"/>
    <p:sldId id="308" r:id="rId12"/>
    <p:sldId id="310" r:id="rId13"/>
    <p:sldId id="311" r:id="rId14"/>
    <p:sldId id="315" r:id="rId15"/>
    <p:sldId id="316" r:id="rId16"/>
    <p:sldId id="317" r:id="rId17"/>
    <p:sldId id="312" r:id="rId18"/>
    <p:sldId id="313" r:id="rId19"/>
    <p:sldId id="319" r:id="rId20"/>
    <p:sldId id="322" r:id="rId21"/>
    <p:sldId id="320" r:id="rId22"/>
    <p:sldId id="323" r:id="rId23"/>
    <p:sldId id="321" r:id="rId24"/>
    <p:sldId id="341" r:id="rId25"/>
    <p:sldId id="268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1.bin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notesSlide" Target="../notesSlides/notesSlide1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8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4.xml"/><Relationship Id="rId6" Type="http://schemas.openxmlformats.org/officeDocument/2006/relationships/image" Target="../media/image14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4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4.xml"/><Relationship Id="rId5" Type="http://schemas.openxmlformats.org/officeDocument/2006/relationships/image" Target="../media/image18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3.xml"/><Relationship Id="rId3" Type="http://schemas.openxmlformats.org/officeDocument/2006/relationships/image" Target="../media/image19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模拟退火算法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TSP(traveling salesman problem)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N个城市，要求从其中某个问题出发，唯一遍历所有城市，再回到出发的城市，求最短的路线。</a:t>
            </a:r>
            <a:endParaRPr lang="zh-CN" altLang="en-US" smtClean="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4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1.建立冷却进度表，包括：初始温度</a:t>
            </a:r>
            <a:r>
              <a:rPr lang="en-US" altLang="zh-CN" smtClean="0"/>
              <a:t>T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n-US" altLang="zh-CN" smtClean="0">
                <a:sym typeface="+mn-ea"/>
              </a:rPr>
              <a:t>T</a:t>
            </a:r>
            <a:r>
              <a:rPr lang="en-US" altLang="zh-CN" baseline="-25000" smtClean="0">
                <a:sym typeface="+mn-ea"/>
              </a:rPr>
              <a:t>0</a:t>
            </a:r>
            <a:r>
              <a:rPr lang="zh-CN" altLang="en-US" smtClean="0">
                <a:sym typeface="+mn-ea"/>
              </a:rPr>
              <a:t>的衰减函数（由一系列离散的温度点组成），停止准则，</a:t>
            </a:r>
            <a:r>
              <a:rPr lang="en-US" altLang="zh-CN" smtClean="0">
                <a:sym typeface="+mn-ea"/>
              </a:rPr>
              <a:t>Markov</a:t>
            </a:r>
            <a:r>
              <a:rPr lang="zh-CN" altLang="en-US" smtClean="0">
                <a:sym typeface="+mn-ea"/>
              </a:rPr>
              <a:t>链长度</a:t>
            </a:r>
            <a:r>
              <a:rPr lang="en-US" altLang="zh-CN" smtClean="0">
                <a:sym typeface="+mn-ea"/>
              </a:rPr>
              <a:t>L</a:t>
            </a:r>
            <a:r>
              <a:rPr lang="en-US" altLang="zh-CN" baseline="-25000" smtClean="0">
                <a:sym typeface="+mn-ea"/>
              </a:rPr>
              <a:t>k</a:t>
            </a:r>
            <a:r>
              <a:rPr lang="zh-CN" altLang="en-US" smtClean="0">
                <a:sym typeface="+mn-ea"/>
              </a:rPr>
              <a:t>（任一温度的迭代次数）</a:t>
            </a:r>
            <a:endParaRPr lang="zh-CN" altLang="en-US" smtClean="0">
              <a:sym typeface="+mn-ea"/>
            </a:endParaRPr>
          </a:p>
          <a:p>
            <a:r>
              <a:rPr lang="en-US" altLang="zh-CN" smtClean="0"/>
              <a:t>2.</a:t>
            </a:r>
            <a:r>
              <a:rPr lang="zh-CN" altLang="en-US" smtClean="0"/>
              <a:t>令</a:t>
            </a:r>
            <a:r>
              <a:rPr lang="en-US" altLang="zh-CN" smtClean="0"/>
              <a:t>T=T</a:t>
            </a:r>
            <a:r>
              <a:rPr lang="en-US" altLang="zh-CN" baseline="-25000" smtClean="0"/>
              <a:t>0</a:t>
            </a:r>
            <a:r>
              <a:rPr lang="zh-CN" altLang="en-US" smtClean="0"/>
              <a:t>，随机生成一个初始解</a:t>
            </a:r>
            <a:r>
              <a:rPr lang="en-US" altLang="zh-CN" smtClean="0"/>
              <a:t>P(i)</a:t>
            </a:r>
            <a:r>
              <a:rPr lang="zh-CN" altLang="en-US" smtClean="0"/>
              <a:t>，计算路径</a:t>
            </a:r>
            <a:r>
              <a:rPr lang="en-US" altLang="zh-CN" smtClean="0"/>
              <a:t>P(i)</a:t>
            </a:r>
            <a:r>
              <a:rPr lang="zh-CN" altLang="en-US" smtClean="0"/>
              <a:t>的长度</a:t>
            </a:r>
            <a:r>
              <a:rPr lang="en-US" altLang="zh-CN" smtClean="0"/>
              <a:t>L(P(i))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让</a:t>
            </a:r>
            <a:r>
              <a:rPr lang="en-US" altLang="zh-CN" smtClean="0"/>
              <a:t>T</a:t>
            </a:r>
            <a:r>
              <a:rPr lang="en-US" altLang="zh-CN" baseline="-25000" smtClean="0"/>
              <a:t>0</a:t>
            </a:r>
            <a:r>
              <a:rPr lang="zh-CN" altLang="en-US" smtClean="0"/>
              <a:t>通过衰减函数降为</a:t>
            </a:r>
            <a:r>
              <a:rPr lang="en-US" altLang="zh-CN" smtClean="0"/>
              <a:t>T1</a:t>
            </a:r>
            <a:r>
              <a:rPr lang="zh-CN" altLang="en-US" smtClean="0"/>
              <a:t>，产生一条新的遍历路径P(i+1)（产生方法见后），计算路径P(i+1)的长度L( P(i+1) )，得到△</a:t>
            </a:r>
            <a:r>
              <a:rPr lang="en-US" altLang="zh-CN" smtClean="0"/>
              <a:t>L=</a:t>
            </a:r>
            <a:r>
              <a:rPr lang="zh-CN" altLang="en-US" smtClean="0">
                <a:sym typeface="+mn-ea"/>
              </a:rPr>
              <a:t>L( P(i+1) )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L(P(i))。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/>
              <a:t>4.</a:t>
            </a:r>
            <a:r>
              <a:rPr lang="zh-CN" altLang="en-US" smtClean="0"/>
              <a:t>若</a:t>
            </a:r>
            <a:r>
              <a:rPr lang="zh-CN" altLang="en-US" smtClean="0">
                <a:sym typeface="+mn-ea"/>
              </a:rPr>
              <a:t>△</a:t>
            </a:r>
            <a:r>
              <a:rPr lang="en-US" altLang="zh-CN" smtClean="0">
                <a:sym typeface="+mn-ea"/>
              </a:rPr>
              <a:t>L</a:t>
            </a:r>
            <a:r>
              <a:rPr lang="zh-CN" altLang="en-US" smtClean="0"/>
              <a:t> &lt; </a:t>
            </a:r>
            <a:r>
              <a:rPr lang="en-US" altLang="zh-CN" smtClean="0"/>
              <a:t>0</a:t>
            </a:r>
            <a:r>
              <a:rPr lang="zh-CN" altLang="en-US" smtClean="0"/>
              <a:t>，则接受P(i+1)为新的路径，否则以模拟退火的概率接受P(i+1) ，然后降温</a:t>
            </a:r>
            <a:endParaRPr lang="zh-CN" altLang="en-US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重复步骤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直到满足退出条件</a:t>
            </a:r>
            <a:endParaRPr lang="zh-CN" altLang="en-US" smtClean="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4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几点说明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4145" y="1465580"/>
            <a:ext cx="9497060" cy="4569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</a:t>
            </a:r>
            <a:r>
              <a:rPr lang="zh-CN" altLang="en-US" smtClean="0"/>
              <a:t>粒子状态表达：背包问题与指派问题（</a:t>
            </a:r>
            <a:r>
              <a:rPr lang="en-US" altLang="zh-CN" smtClean="0"/>
              <a:t>0-1</a:t>
            </a:r>
            <a:r>
              <a:rPr lang="zh-CN" altLang="en-US" smtClean="0"/>
              <a:t>编码），</a:t>
            </a:r>
            <a:r>
              <a:rPr lang="en-US" altLang="zh-CN" smtClean="0"/>
              <a:t>TSP</a:t>
            </a:r>
            <a:r>
              <a:rPr lang="zh-CN" altLang="en-US" smtClean="0"/>
              <a:t>和调度问题（自然数或实数编码）。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. </a:t>
            </a:r>
            <a:r>
              <a:rPr lang="zh-CN" smtClean="0"/>
              <a:t>新解产生：基本要求是能够尽量遍及解空间的各个区域。</a:t>
            </a:r>
            <a:endParaRPr 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收敛到全局最优解的一般性条件：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）初始温度足够高   （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）热平衡时间足够长   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）终止温度足够低   （</a:t>
            </a:r>
            <a:r>
              <a:rPr lang="en-US" altLang="zh-CN" smtClean="0">
                <a:sym typeface="+mn-ea"/>
              </a:rPr>
              <a:t>4</a:t>
            </a:r>
            <a:r>
              <a:rPr lang="zh-CN" altLang="en-US" smtClean="0">
                <a:sym typeface="+mn-ea"/>
              </a:rPr>
              <a:t>）降温过程足够缓慢</a:t>
            </a:r>
            <a:endParaRPr lang="zh-CN" altLang="en-US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 smtClean="0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几点说明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4145" y="1465580"/>
            <a:ext cx="949706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4.</a:t>
            </a:r>
            <a:r>
              <a:rPr lang="zh-CN" altLang="en-US" smtClean="0"/>
              <a:t>参数选择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）初始温度的选择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（过小的</a:t>
            </a:r>
            <a:r>
              <a:rPr lang="en-US" altLang="zh-CN" smtClean="0"/>
              <a:t>T</a:t>
            </a:r>
            <a:r>
              <a:rPr lang="en-US" altLang="zh-CN" baseline="-25000" smtClean="0"/>
              <a:t>0</a:t>
            </a:r>
            <a:r>
              <a:rPr lang="zh-CN" altLang="en-US" smtClean="0"/>
              <a:t>往往导致算法难以跳出局部陷阱而达不到全局最优）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《Investigation on the choice of the initial temperature in the Simulated Annealing: A Mushy State SA for TSP 》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T</a:t>
            </a:r>
            <a:r>
              <a:rPr lang="zh-CN" altLang="en-US" smtClean="0"/>
              <a:t>的衰减函数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一个常用的形式：</a:t>
            </a:r>
            <a:r>
              <a:rPr lang="en-US" altLang="zh-CN" smtClean="0"/>
              <a:t>T</a:t>
            </a:r>
            <a:r>
              <a:rPr lang="en-US" altLang="zh-CN" baseline="-25000" smtClean="0"/>
              <a:t>k+1</a:t>
            </a:r>
            <a:r>
              <a:rPr lang="en-US" altLang="zh-CN" smtClean="0"/>
              <a:t>=αT</a:t>
            </a:r>
            <a:r>
              <a:rPr lang="en-US" altLang="zh-CN" baseline="-25000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α</a:t>
            </a:r>
            <a:r>
              <a:rPr lang="zh-CN" altLang="en-US" smtClean="0"/>
              <a:t>的取值一般为</a:t>
            </a:r>
            <a:r>
              <a:rPr lang="en-US" altLang="zh-CN" smtClean="0"/>
              <a:t>0.5~0.99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越大的</a:t>
            </a:r>
            <a:r>
              <a:rPr lang="en-US" altLang="zh-CN" smtClean="0"/>
              <a:t>α</a:t>
            </a:r>
            <a:r>
              <a:rPr lang="zh-CN" altLang="en-US" smtClean="0"/>
              <a:t>值意味着越小的衰减量，可能导致变换次数增加、访问更多的领域、搜索更大范围的解空间和获得更好的最终解。</a:t>
            </a:r>
            <a:endParaRPr lang="zh-CN" altLang="en-US" smtClean="0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几点说明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4145" y="1465580"/>
            <a:ext cx="949706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mtClean="0"/>
              <a:t>（</a:t>
            </a:r>
            <a:r>
              <a:rPr lang="en-US" altLang="zh-CN" smtClean="0"/>
              <a:t>3</a:t>
            </a:r>
            <a:r>
              <a:rPr lang="zh-CN" smtClean="0"/>
              <a:t>）</a:t>
            </a:r>
            <a:r>
              <a:rPr lang="en-US" altLang="zh-CN" smtClean="0"/>
              <a:t>Markov</a:t>
            </a:r>
            <a:r>
              <a:rPr lang="zh-CN" altLang="en-US" smtClean="0"/>
              <a:t>链长度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从经验上，可以令</a:t>
            </a:r>
            <a:r>
              <a:rPr lang="en-US" altLang="zh-CN" smtClean="0"/>
              <a:t>L</a:t>
            </a:r>
            <a:r>
              <a:rPr lang="en-US" altLang="zh-CN" baseline="-25000" smtClean="0"/>
              <a:t>k</a:t>
            </a:r>
            <a:r>
              <a:rPr lang="en-US" altLang="zh-CN" smtClean="0"/>
              <a:t>=100n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为问题规模。</a:t>
            </a:r>
            <a:endParaRPr lang="zh-CN" altLang="en-US" smtClean="0"/>
          </a:p>
          <a:p>
            <a:pPr marL="0" indent="0">
              <a:buNone/>
            </a:pPr>
            <a:r>
              <a:rPr lang="en-US" altLang="zh-CN" smtClean="0"/>
              <a:t>Markov</a:t>
            </a:r>
            <a:r>
              <a:rPr lang="zh-CN" altLang="en-US" smtClean="0"/>
              <a:t>链长度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）算法停止准则</a:t>
            </a:r>
            <a:endParaRPr lang="zh-CN" altLang="en-US" smtClean="0"/>
          </a:p>
          <a:p>
            <a:pPr marL="0" indent="0">
              <a:buNone/>
            </a:pPr>
            <a:r>
              <a:rPr lang="en-US" altLang="zh-CN" smtClean="0"/>
              <a:t>Metropolis</a:t>
            </a:r>
            <a:r>
              <a:rPr lang="zh-CN" altLang="en-US" smtClean="0"/>
              <a:t>准则中的接受函数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高温进行充分的广域搜索，低温进行足够的局部搜索。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一般来说，</a:t>
            </a:r>
            <a:r>
              <a:rPr lang="en-US" altLang="zh-CN" smtClean="0"/>
              <a:t>Tf</a:t>
            </a:r>
            <a:r>
              <a:rPr lang="zh-CN" altLang="en-US" smtClean="0"/>
              <a:t>可以取一个足够小的正数（</a:t>
            </a:r>
            <a:r>
              <a:rPr lang="en-US" altLang="zh-CN" smtClean="0"/>
              <a:t>0.01~5</a:t>
            </a:r>
            <a:r>
              <a:rPr lang="zh-CN" altLang="en-US" smtClean="0"/>
              <a:t>）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或者：多次不取新解</a:t>
            </a:r>
            <a:endParaRPr lang="zh-CN" altLang="en-US" smtClean="0"/>
          </a:p>
          <a:p>
            <a:pPr marL="0" indent="0">
              <a:buNone/>
            </a:pPr>
            <a:endParaRPr lang="zh-CN" altLang="en-US" smtClean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420995" y="3321050"/>
          <a:ext cx="3432810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2857500" imgH="967740" progId="Equation.KSEE3">
                  <p:embed/>
                </p:oleObj>
              </mc:Choice>
              <mc:Fallback>
                <p:oleObj name="" r:id="rId8" imgW="2857500" imgH="96774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0995" y="3321050"/>
                        <a:ext cx="3432810" cy="116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5" name="内容占位符 4" descr="1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92250" y="1166495"/>
            <a:ext cx="10142855" cy="268224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250" y="3976370"/>
            <a:ext cx="10180955" cy="21386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5" name="内容占位符 4" descr="C:\Users\lenovo\Desktop\3.PNG3"/>
          <p:cNvPicPr>
            <a:picLocks noChangeAspect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492250" y="1223963"/>
            <a:ext cx="10142855" cy="1873885"/>
          </a:xfrm>
          <a:prstGeom prst="rect">
            <a:avLst/>
          </a:prstGeom>
        </p:spPr>
      </p:pic>
      <p:pic>
        <p:nvPicPr>
          <p:cNvPr id="6" name="图片 5" descr="C:\Users\lenovo\Desktop\4.PNG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92250" y="3166110"/>
            <a:ext cx="10180955" cy="1910080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990" y="5076190"/>
            <a:ext cx="5158740" cy="13652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新解的产生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4145" y="1465580"/>
            <a:ext cx="949706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二交换与三交换问题</a:t>
            </a:r>
            <a:endParaRPr lang="en-US" altLang="zh-CN" smtClean="0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145" y="2348865"/>
            <a:ext cx="3099435" cy="13690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ym typeface="+mn-ea"/>
                </a:rPr>
                <a:t>再举个栗子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>
                    <a:solidFill>
                      <a:schemeClr val="accent1"/>
                    </a:solidFill>
                    <a:sym typeface="+mn-lt"/>
                  </a:rPr>
                  <a:t>4</a:t>
                </a:r>
                <a:endParaRPr lang="en-US" altLang="zh-CN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试试</a:t>
            </a:r>
            <a:r>
              <a:rPr lang="en-US" altLang="zh-CN" dirty="0"/>
              <a:t>TSP</a:t>
            </a:r>
            <a:r>
              <a:rPr lang="zh-CN" altLang="en-US" dirty="0"/>
              <a:t>的</a:t>
            </a:r>
            <a:r>
              <a:rPr lang="en-US" altLang="zh-CN" dirty="0"/>
              <a:t>a280</a:t>
            </a:r>
            <a:endParaRPr lang="en-US" altLang="zh-CN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145" y="1464945"/>
            <a:ext cx="2995930" cy="1251585"/>
          </a:xfrm>
          <a:prstGeom prst="rect">
            <a:avLst/>
          </a:prstGeom>
        </p:spPr>
      </p:pic>
      <p:pic>
        <p:nvPicPr>
          <p:cNvPr id="5" name="图片 4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145" y="2716530"/>
            <a:ext cx="3794760" cy="1647190"/>
          </a:xfrm>
          <a:prstGeom prst="rect">
            <a:avLst/>
          </a:prstGeom>
        </p:spPr>
      </p:pic>
      <p:pic>
        <p:nvPicPr>
          <p:cNvPr id="6" name="图片 5" descr="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145" y="4363720"/>
            <a:ext cx="3580130" cy="1566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4650" y="1464945"/>
            <a:ext cx="5054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解的数量和城市数目之间大致有一种阶乘关系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退火参数（起始温度、衰减函数、</a:t>
            </a:r>
            <a:r>
              <a:rPr lang="en-US" altLang="zh-CN" sz="2000"/>
              <a:t>Markov</a:t>
            </a:r>
            <a:r>
              <a:rPr lang="zh-CN" altLang="en-US" sz="2000"/>
              <a:t>链长度）、接受函数</a:t>
            </a:r>
            <a:endParaRPr lang="zh-CN" altLang="en-US" sz="2000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ym typeface="+mn-ea"/>
                </a:rPr>
                <a:t>四个基于仿生</a:t>
              </a:r>
              <a:r>
                <a:rPr lang="en-US" altLang="zh-CN" sz="3200" dirty="0">
                  <a:sym typeface="+mn-ea"/>
                </a:rPr>
                <a:t>/</a:t>
              </a:r>
              <a:r>
                <a:rPr lang="zh-CN" altLang="en-US" sz="3200" dirty="0">
                  <a:sym typeface="+mn-ea"/>
                </a:rPr>
                <a:t>模拟的算法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1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ym typeface="+mn-ea"/>
                </a:rPr>
                <a:t>还有一个栗子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>
                    <a:solidFill>
                      <a:schemeClr val="accent1"/>
                    </a:solidFill>
                    <a:sym typeface="+mn-lt"/>
                  </a:rPr>
                  <a:t>5</a:t>
                </a:r>
                <a:endParaRPr lang="en-US" altLang="zh-CN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背包问题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 descr="背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145" y="1465580"/>
            <a:ext cx="9933940" cy="16897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ASA</a:t>
            </a:r>
            <a:r>
              <a:rPr lang="zh-CN" altLang="en-US" dirty="0"/>
              <a:t>模拟退火程序包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3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4145" y="1465580"/>
            <a:ext cx="949706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http://www.ingber.com</a:t>
            </a:r>
            <a:endParaRPr lang="en-US" altLang="zh-CN" smtClean="0"/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算法好好玩啊下次谁讲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20" y="2955290"/>
            <a:ext cx="2085975" cy="2085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四个基于仿生</a:t>
            </a:r>
            <a:r>
              <a:rPr lang="en-US" altLang="zh-CN" dirty="0"/>
              <a:t>/</a:t>
            </a:r>
            <a:r>
              <a:rPr lang="zh-CN" altLang="en-US" dirty="0"/>
              <a:t>模拟的算法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遗传算法</a:t>
            </a:r>
            <a:endParaRPr lang="zh-CN" altLang="en-US" smtClean="0"/>
          </a:p>
          <a:p>
            <a:r>
              <a:rPr lang="zh-CN" altLang="en-US" dirty="0" smtClean="0"/>
              <a:t>粒子群算法（</a:t>
            </a:r>
            <a:r>
              <a:rPr lang="en-US" altLang="zh-CN" dirty="0" smtClean="0"/>
              <a:t>PSO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模拟退火</a:t>
            </a:r>
            <a:endParaRPr lang="zh-CN" altLang="en-US" dirty="0" smtClean="0"/>
          </a:p>
          <a:p>
            <a:r>
              <a:rPr lang="zh-CN" altLang="en-US" dirty="0" smtClean="0"/>
              <a:t>人工神经网络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4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73660"/>
            <a:ext cx="3774440" cy="6710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74295"/>
            <a:ext cx="3773170" cy="6710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ym typeface="+mn-ea"/>
                </a:rPr>
                <a:t>关于模拟退火算法的基本介绍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>
                    <a:solidFill>
                      <a:schemeClr val="accent1"/>
                    </a:solidFill>
                    <a:sym typeface="+mn-lt"/>
                  </a:rPr>
                  <a:t>2</a:t>
                </a:r>
                <a:endParaRPr lang="en-US" altLang="zh-CN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关于模拟退火算法的基本介绍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非凸函数的局部最优解与全局最优解</a:t>
            </a:r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smtClean="0"/>
              <a:t>固体退火原理：将固体加温至充分高，再让其徐徐冷却，加温时，固体内部粒子随温升变为无序状，内能增大，而徐徐冷却时粒子渐趋有序，在每个温度都达到平衡态，最后在常温时达到基态，内能减为最小。</a:t>
            </a:r>
            <a:endParaRPr lang="zh-CN" smtClean="0"/>
          </a:p>
        </p:txBody>
      </p: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838200" y="1627542"/>
            <a:ext cx="298495" cy="558800"/>
            <a:chOff x="1006475" y="2197100"/>
            <a:chExt cx="298495" cy="558800"/>
          </a:xfrm>
        </p:grpSpPr>
        <p:sp>
          <p:nvSpPr>
            <p:cNvPr id="14" name="MH_Other_1"/>
            <p:cNvSpPr/>
            <p:nvPr>
              <p:custDataLst>
                <p:tags r:id="rId5"/>
              </p:custDataLst>
            </p:nvPr>
          </p:nvSpPr>
          <p:spPr>
            <a:xfrm rot="19743805">
              <a:off x="1006475" y="2197100"/>
              <a:ext cx="11620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2"/>
            <p:cNvSpPr/>
            <p:nvPr>
              <p:custDataLst>
                <p:tags r:id="rId6"/>
              </p:custDataLst>
            </p:nvPr>
          </p:nvSpPr>
          <p:spPr>
            <a:xfrm rot="19743805">
              <a:off x="1189836" y="2197100"/>
              <a:ext cx="115134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6302663" y="1627542"/>
            <a:ext cx="298495" cy="558800"/>
            <a:chOff x="1006475" y="2197100"/>
            <a:chExt cx="298495" cy="558800"/>
          </a:xfrm>
        </p:grpSpPr>
        <p:sp>
          <p:nvSpPr>
            <p:cNvPr id="17" name="MH_Other_1"/>
            <p:cNvSpPr/>
            <p:nvPr>
              <p:custDataLst>
                <p:tags r:id="rId8"/>
              </p:custDataLst>
            </p:nvPr>
          </p:nvSpPr>
          <p:spPr>
            <a:xfrm rot="19743805">
              <a:off x="1006475" y="2197100"/>
              <a:ext cx="11620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2"/>
            <p:cNvSpPr/>
            <p:nvPr>
              <p:custDataLst>
                <p:tags r:id="rId9"/>
              </p:custDataLst>
            </p:nvPr>
          </p:nvSpPr>
          <p:spPr>
            <a:xfrm rot="19743805">
              <a:off x="1189836" y="2197100"/>
              <a:ext cx="115134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/>
              <a:t>爬山算法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 smtClean="0"/>
              <a:t>一种简单的贪心搜索算法，该算法每次从当前解的临近解空间中选择一个最优解作为当前解，直到达到一个局部最优解。</a:t>
            </a:r>
            <a:endParaRPr lang="zh-CN" altLang="en-US" dirty="0" smtClean="0"/>
          </a:p>
          <a:p>
            <a:r>
              <a:rPr lang="zh-CN" altLang="en-US" dirty="0" smtClean="0"/>
              <a:t>其主要缺点是会陷入局部最优解，而不一定能搜索到全局最优解。</a:t>
            </a:r>
            <a:endParaRPr lang="zh-CN" altLang="en-US" dirty="0" smtClean="0"/>
          </a:p>
          <a:p>
            <a:r>
              <a:rPr lang="zh-CN" altLang="en-US" dirty="0" smtClean="0"/>
              <a:t>假设C点为当前解，爬山算法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搜索到A点这个局部最优解就会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停止搜索，因为在A点无论向那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个方向小幅度移动都不能得到更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优的解。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4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35" y="3272790"/>
            <a:ext cx="5227955" cy="28035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引入随机因素的模拟退火算法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 smtClean="0"/>
              <a:t>以一定的概率来接受一个比当前解要差的解，因此有可能会跳出这个局部的最优解，达到全局的最优解。</a:t>
            </a:r>
            <a:endParaRPr lang="zh-CN" altLang="en-US" dirty="0" smtClean="0"/>
          </a:p>
          <a:p>
            <a:r>
              <a:rPr lang="zh-CN" altLang="en-US" dirty="0" smtClean="0"/>
              <a:t>A→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（一定概率）→D</a:t>
            </a:r>
            <a:r>
              <a:rPr lang="zh-CN" altLang="en-US" dirty="0" smtClean="0">
                <a:sym typeface="+mn-ea"/>
              </a:rPr>
              <a:t>（一定概率）→</a:t>
            </a:r>
            <a:r>
              <a:rPr lang="zh-CN" altLang="en-US" dirty="0" smtClean="0"/>
              <a:t>跳出局部最大值A。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4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580" y="3346450"/>
            <a:ext cx="5089525" cy="27298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ym typeface="+mn-ea"/>
                </a:rPr>
                <a:t>举个栗子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>
                    <a:solidFill>
                      <a:schemeClr val="accent1"/>
                    </a:solidFill>
                    <a:sym typeface="+mn-lt"/>
                  </a:rPr>
                  <a:t>3</a:t>
                </a:r>
                <a:endParaRPr lang="en-US" altLang="zh-CN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10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10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10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11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11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11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11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11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120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2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1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1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1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7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3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3*f*1"/>
  <p:tag name="KSO_WM_UNIT_CLEAR" val="1"/>
  <p:tag name="KSO_WM_UNIT_LAYERLEVEL" val="1"/>
  <p:tag name="KSO_WM_UNIT_VALUE" val="104"/>
  <p:tag name="KSO_WM_UNIT_HIGHLIGHT" val="0"/>
  <p:tag name="KSO_WM_UNIT_COMPATIBLE" val="0"/>
  <p:tag name="KSO_WM_UNIT_PRESET_TEXT_INDEX" val="5"/>
  <p:tag name="KSO_WM_UNIT_PRESET_TEXT_LEN" val="12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2"/>
  <p:tag name="KSO_WM_UNIT_ID" val="custom160510_3*f*2"/>
  <p:tag name="KSO_WM_UNIT_CLEAR" val="1"/>
  <p:tag name="KSO_WM_UNIT_LAYERLEVEL" val="1"/>
  <p:tag name="KSO_WM_UNIT_VALUE" val="104"/>
  <p:tag name="KSO_WM_UNIT_HIGHLIGHT" val="0"/>
  <p:tag name="KSO_WM_UNIT_COMPATIBLE" val="0"/>
  <p:tag name="KSO_WM_UNIT_PRESET_TEXT_INDEX" val="5"/>
  <p:tag name="KSO_WM_UNIT_PRESET_TEXT_LEN" val="12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3*i*3"/>
  <p:tag name="KSO_WM_TEMPLATE_CATEGORY" val="custom"/>
  <p:tag name="KSO_WM_TEMPLATE_INDEX" val="160510"/>
  <p:tag name="KSO_WM_UNIT_INDEX" val="3"/>
</p:tagLst>
</file>

<file path=ppt/tags/tag26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3*i*6"/>
  <p:tag name="KSO_WM_TEMPLATE_CATEGORY" val="custom"/>
  <p:tag name="KSO_WM_TEMPLATE_INDEX" val="160510"/>
  <p:tag name="KSO_WM_UNIT_INDEX" val="6"/>
</p:tagLst>
</file>

<file path=ppt/tags/tag27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3*i*7"/>
  <p:tag name="KSO_WM_TEMPLATE_CATEGORY" val="custom"/>
  <p:tag name="KSO_WM_TEMPLATE_INDEX" val="160510"/>
  <p:tag name="KSO_WM_UNIT_INDEX" val="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3*i*8"/>
  <p:tag name="KSO_WM_TEMPLATE_CATEGORY" val="custom"/>
  <p:tag name="KSO_WM_TEMPLATE_INDEX" val="160510"/>
  <p:tag name="KSO_WM_UNIT_INDEX" val="8"/>
</p:tagLst>
</file>

<file path=ppt/tags/tag2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3*i*11"/>
  <p:tag name="KSO_WM_TEMPLATE_CATEGORY" val="custom"/>
  <p:tag name="KSO_WM_TEMPLATE_INDEX" val="160510"/>
  <p:tag name="KSO_WM_UNIT_INDEX" val="1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3*i*12"/>
  <p:tag name="KSO_WM_TEMPLATE_CATEGORY" val="custom"/>
  <p:tag name="KSO_WM_TEMPLATE_INDEX" val="160510"/>
  <p:tag name="KSO_WM_UNIT_INDEX" val="12"/>
</p:tagLst>
</file>

<file path=ppt/tags/tag31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16*153"/>
  <p:tag name="KSO_WM_SLIDE_SIZE" val="778*33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3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3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3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5、9、12、16、22、25、26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4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4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43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5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5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5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5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5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6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6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6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7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7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7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8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8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83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86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87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8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9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9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9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118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1_Office 主题</vt:lpstr>
      <vt:lpstr>Equation.KSEE3</vt:lpstr>
      <vt:lpstr>Equation.KSEE3</vt:lpstr>
      <vt:lpstr>模拟退火算法</vt:lpstr>
      <vt:lpstr>PowerPoint 演示文稿</vt:lpstr>
      <vt:lpstr>四个基于仿生/模拟的算法</vt:lpstr>
      <vt:lpstr>PowerPoint 演示文稿</vt:lpstr>
      <vt:lpstr>PowerPoint 演示文稿</vt:lpstr>
      <vt:lpstr>关于模拟退火算法的基本介绍</vt:lpstr>
      <vt:lpstr>爬山算法</vt:lpstr>
      <vt:lpstr>引入随机因素的模拟退火算法</vt:lpstr>
      <vt:lpstr>PowerPoint 演示文稿</vt:lpstr>
      <vt:lpstr>TSP(traveling salesman problem)</vt:lpstr>
      <vt:lpstr>基本思路</vt:lpstr>
      <vt:lpstr>几点说明</vt:lpstr>
      <vt:lpstr>几点说明</vt:lpstr>
      <vt:lpstr>几点说明</vt:lpstr>
      <vt:lpstr>算法设计</vt:lpstr>
      <vt:lpstr>算法设计</vt:lpstr>
      <vt:lpstr>新解的产生</vt:lpstr>
      <vt:lpstr>PowerPoint 演示文稿</vt:lpstr>
      <vt:lpstr>试试TSPLIB的a280</vt:lpstr>
      <vt:lpstr>PowerPoint 演示文稿</vt:lpstr>
      <vt:lpstr>背包问题</vt:lpstr>
      <vt:lpstr>几点说明</vt:lpstr>
      <vt:lpstr>LOREM IPSUM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2017-07-11T12:07:00Z</dcterms:created>
  <dcterms:modified xsi:type="dcterms:W3CDTF">2017-07-12T13:03:00Z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