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Glori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4-08T21:58:08.414">
    <p:pos x="6000" y="0"/>
    <p:text>Overall grading scale: Exceptional (35-40), Good (28-35), Fair (20-27), Inadequate (&lt;20).
Your overall grading: Exceptional (36).
Sectional grading scale: 5-Outstanding, 4-Good, 3-Fair, 2-Poor, 1-Very Poor, 0-Missing
1. The presentation slides meet the information requirements of the assignment: 4/5
2. Information is presented in a logical sequence/structure: 5/5
3. Information on slides reflects understanding and effective summarization, instead of simply copying and pasting from another source: 5/5
4. The presenters used clear, legible, professional-looking flowchart to illustrate the space-time data processing and analyzing: 5/5
5. In the conclusion, the presenters well summarized the main findings and significance of their project: 4/5
6. There is not too much text on a slide. Each slide contains a limited number of talking points as opposed to complete paragraphs or lengthy sentences: 5/5
7. The slides are free of spelling and grammatical errors: 4/5
8. Slides display elements of effective design. Fonts, colors, backgrounds, etc. are effective, consistent, and appropriate to the topic and audience: 4/5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we are group 8 and this is our project presentation on the spatial analysis of confirmed COVID-19 cases in Mainland China Post-Wuhan Travel Quarantine.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2439a06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2439a06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2937332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2937332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2831cfbf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2831cfbf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 of research findings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2831cfbf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2831cfbf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2adff812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2adff812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2adff81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2adff81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2831cfb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2831cfb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2adff81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2adff81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2937332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2937332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2adff812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2adff812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2831cfbf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2831cfbf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After data pre-processing: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A trendline using the recorded cases of each province was generated to predict the number of cases up to 60 days.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For example: Anhui was: y = 393.53ln(x) - 445.95, with x being the number of days since January 21. 30 days after March 7 would be x = 76 for a value of y = 1258 predicted cases.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Create a points shapefile from this data and join it with the China Provinces shapefile from ArcGIS Online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Create animations from this joined file of percentage increase in number of cases from January 22 to March 7, 2020  and another with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predicted number of cases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for 60-days past March 7th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Create a hot spot analysis (Getis-Ord Gi*) using the number of confirmed cases and the conceptualized spatial relationships of contiguity edges only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2831cfbf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2831cfbf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29373326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2937332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 of research findings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2439a06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2439a06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dVWdvZBSU1NA7huIE0jqPNsUqWanl3EG/view" TargetMode="External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q4C1984-mWIeAsh9xwOLiHqnYnEhL3Ff/view" TargetMode="External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ystems.jhu.edu/research/public-health/ncov/" TargetMode="External"/><Relationship Id="rId4" Type="http://schemas.openxmlformats.org/officeDocument/2006/relationships/hyperlink" Target="https://doi.org/10.1002/eji.20207003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233385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highlight>
                  <a:srgbClr val="6AA84F"/>
                </a:highlight>
              </a:rPr>
              <a:t>Spatial </a:t>
            </a:r>
            <a:r>
              <a:rPr lang="en" sz="3600">
                <a:solidFill>
                  <a:srgbClr val="FFFFFF"/>
                </a:solidFill>
                <a:highlight>
                  <a:srgbClr val="6AA84F"/>
                </a:highlight>
              </a:rPr>
              <a:t>Analysis</a:t>
            </a:r>
            <a:r>
              <a:rPr lang="en" sz="3600">
                <a:solidFill>
                  <a:srgbClr val="FFFFFF"/>
                </a:solidFill>
                <a:highlight>
                  <a:srgbClr val="6AA84F"/>
                </a:highlight>
              </a:rPr>
              <a:t> of Confirmed COVID-19 Cases in Mainland China Post-Wuhan Travel Quarantine</a:t>
            </a:r>
            <a:endParaRPr sz="3600">
              <a:solidFill>
                <a:srgbClr val="FFFFFF"/>
              </a:solidFill>
              <a:highlight>
                <a:srgbClr val="6AA84F"/>
              </a:highlight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91757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Group 8: Christian Geofroy, Gloria Lim , Ziran Jeffrey Zhou</a:t>
            </a:r>
            <a:endParaRPr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25975" y="132525"/>
            <a:ext cx="84936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Discussion</a:t>
            </a:r>
            <a:r>
              <a:rPr lang="en" sz="3600">
                <a:solidFill>
                  <a:srgbClr val="000000"/>
                </a:solidFill>
              </a:rPr>
              <a:t> - Percent Increase of Cases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66425" y="878100"/>
            <a:ext cx="1740300" cy="4065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Animation showing the percent increase of cases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I</a:t>
            </a:r>
            <a:r>
              <a:rPr lang="en" sz="1400">
                <a:solidFill>
                  <a:srgbClr val="000000"/>
                </a:solidFill>
              </a:rPr>
              <a:t>ncrease of no more than 10% for the majority of provinces after Feb 15.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With the exception of Gansu, there are no increases greater than 5% after February 21.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26" name="Google Shape;126;p22" title="Covid_Cases_AnimationFi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225" y="878088"/>
            <a:ext cx="7227499" cy="406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87900" y="164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Discussion</a:t>
            </a:r>
            <a:r>
              <a:rPr lang="en" sz="3600">
                <a:solidFill>
                  <a:srgbClr val="000000"/>
                </a:solidFill>
              </a:rPr>
              <a:t>- </a:t>
            </a:r>
            <a:r>
              <a:rPr lang="en" sz="3300">
                <a:solidFill>
                  <a:srgbClr val="000000"/>
                </a:solidFill>
              </a:rPr>
              <a:t>Predicted Increase of Cases</a:t>
            </a:r>
            <a:endParaRPr sz="3300">
              <a:solidFill>
                <a:srgbClr val="000000"/>
              </a:solidFill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81075" y="944600"/>
            <a:ext cx="1700700" cy="3982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Animation showing the predicted percent increase of confirmed cases per day from March 7 to April 5 2020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Predicts  no further increases greater than 25% after March 7 condition remains the same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33" name="Google Shape;133;p23" title="Predict_Animation_Fi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038" y="868400"/>
            <a:ext cx="7215173" cy="405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87900" y="1220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</a:rPr>
              <a:t>Discussion </a:t>
            </a:r>
            <a:endParaRPr sz="3400">
              <a:solidFill>
                <a:srgbClr val="000000"/>
              </a:solidFill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202150" y="808175"/>
            <a:ext cx="3012000" cy="4026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5 of 6 provinces indicated as hot spots are above national average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Likely due to close proximity, (Tobler’s Law)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Only 6 provinces not in hot spots above national average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Quarantine effective in preventing further outbreak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125" y="808175"/>
            <a:ext cx="5682801" cy="40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highlight>
                  <a:srgbClr val="FFFFFF"/>
                </a:highlight>
              </a:rPr>
              <a:t>Conclusion</a:t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87900" y="1489825"/>
            <a:ext cx="8368200" cy="3154500"/>
          </a:xfrm>
          <a:prstGeom prst="rect">
            <a:avLst/>
          </a:prstGeom>
          <a:solidFill>
            <a:srgbClr val="E5E3E3">
              <a:alpha val="59249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-"/>
            </a:pPr>
            <a:r>
              <a:rPr lang="en" sz="2800">
                <a:solidFill>
                  <a:srgbClr val="000000"/>
                </a:solidFill>
              </a:rPr>
              <a:t>There was a significant increase of confirmed cases for a duration of 2 weeks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-"/>
            </a:pPr>
            <a:r>
              <a:rPr lang="en" sz="2800">
                <a:solidFill>
                  <a:srgbClr val="000000"/>
                </a:solidFill>
              </a:rPr>
              <a:t>It was identified that only the provinces adjacent to Hubei were significant hot spots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-"/>
            </a:pPr>
            <a:r>
              <a:rPr lang="en" sz="2800">
                <a:solidFill>
                  <a:srgbClr val="000000"/>
                </a:solidFill>
              </a:rPr>
              <a:t>Quarantine was effective in limiting the spread of COVID-19 in Mainland China 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highlight>
                  <a:srgbClr val="FFFFFF"/>
                </a:highlight>
              </a:rPr>
              <a:t>Contributions</a:t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600" y="0"/>
            <a:ext cx="2667398" cy="266740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282950" y="1311375"/>
            <a:ext cx="8368200" cy="374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Christian Geofroy: </a:t>
            </a:r>
            <a:r>
              <a:rPr lang="en" sz="1700">
                <a:solidFill>
                  <a:srgbClr val="000000"/>
                </a:solidFill>
              </a:rPr>
              <a:t>Helped write abstract, results, presentation slides</a:t>
            </a:r>
            <a:endParaRPr sz="2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Gloria Lim: </a:t>
            </a:r>
            <a:r>
              <a:rPr lang="en" sz="1700">
                <a:solidFill>
                  <a:srgbClr val="000000"/>
                </a:solidFill>
              </a:rPr>
              <a:t>Helped write introduction, methodology, generate map &amp; graphs, search for academic papers &amp; prepare presentation slides.</a:t>
            </a:r>
            <a:endParaRPr sz="2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Ziran Jeffrey Zhou:</a:t>
            </a:r>
            <a:r>
              <a:rPr lang="en" sz="1700">
                <a:solidFill>
                  <a:srgbClr val="000000"/>
                </a:solidFill>
              </a:rPr>
              <a:t> Helped write methodology, results, discussion. Data pre-processing, data processing and analysis, time-lapse animations, hot spot analysis. </a:t>
            </a:r>
            <a:r>
              <a:rPr lang="en" sz="2700">
                <a:solidFill>
                  <a:srgbClr val="000000"/>
                </a:solidFill>
              </a:rPr>
              <a:t> </a:t>
            </a:r>
            <a:endParaRPr sz="2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</a:rPr>
              <a:t>References</a:t>
            </a:r>
            <a:endParaRPr sz="3400">
              <a:solidFill>
                <a:srgbClr val="000000"/>
              </a:solidFill>
            </a:endParaRPr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87900" y="1489825"/>
            <a:ext cx="8368200" cy="30495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[1] ncov – CSSE. (2020). Systems.jhu.edu. Retrieved 9 March 2020, from </a:t>
            </a:r>
            <a:r>
              <a:rPr lang="en" u="sng">
                <a:solidFill>
                  <a:srgbClr val="1155CC"/>
                </a:solidFill>
                <a:hlinkClick r:id="rId3"/>
              </a:rPr>
              <a:t>https://systems.jhu.edu/research/public-health/ncov/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[2] Park, M., Thwaites, R. S., &amp; Openshaw, P. J. M. (2020). COVID-19: Lessons from SARS and MERS. </a:t>
            </a:r>
            <a:r>
              <a:rPr i="1" lang="en">
                <a:solidFill>
                  <a:srgbClr val="000000"/>
                </a:solidFill>
              </a:rPr>
              <a:t>European Journal of Immunology</a:t>
            </a:r>
            <a:r>
              <a:rPr lang="en">
                <a:solidFill>
                  <a:srgbClr val="000000"/>
                </a:solidFill>
              </a:rPr>
              <a:t>, 50(3), 308–311. </a:t>
            </a:r>
            <a:r>
              <a:rPr lang="en" u="sng">
                <a:solidFill>
                  <a:srgbClr val="1155CC"/>
                </a:solidFill>
                <a:hlinkClick r:id="rId4"/>
              </a:rPr>
              <a:t>https://doi.org/10.1002/eji.202070035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highlight>
                  <a:srgbClr val="FFFFFF"/>
                </a:highlight>
              </a:rPr>
              <a:t>Introduction</a:t>
            </a:r>
            <a:endParaRPr sz="3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8368200" cy="3483000"/>
          </a:xfrm>
          <a:prstGeom prst="rect">
            <a:avLst/>
          </a:prstGeom>
          <a:solidFill>
            <a:srgbClr val="FFFFFF">
              <a:alpha val="8039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b="1" lang="en" sz="2400">
                <a:solidFill>
                  <a:srgbClr val="000000"/>
                </a:solidFill>
              </a:rPr>
              <a:t>December 2019</a:t>
            </a:r>
            <a:r>
              <a:rPr lang="en" sz="2400">
                <a:solidFill>
                  <a:srgbClr val="000000"/>
                </a:solidFill>
              </a:rPr>
              <a:t>: </a:t>
            </a:r>
            <a:r>
              <a:rPr lang="en" sz="2400">
                <a:solidFill>
                  <a:srgbClr val="000000"/>
                </a:solidFill>
              </a:rPr>
              <a:t>The first confirmed COVID-19 case was reported in Wuhan City, Hubei Province, China.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b="1" lang="en" sz="2400">
                <a:solidFill>
                  <a:srgbClr val="000000"/>
                </a:solidFill>
              </a:rPr>
              <a:t>January 23rd, 2020</a:t>
            </a:r>
            <a:r>
              <a:rPr lang="en" sz="2400">
                <a:solidFill>
                  <a:srgbClr val="000000"/>
                </a:solidFill>
              </a:rPr>
              <a:t>: </a:t>
            </a:r>
            <a:r>
              <a:rPr lang="en" sz="2400">
                <a:solidFill>
                  <a:srgbClr val="000000"/>
                </a:solidFill>
              </a:rPr>
              <a:t>A city-wide quarantine was implemented. [1]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b="1" lang="en" sz="2400">
                <a:solidFill>
                  <a:srgbClr val="000000"/>
                </a:solidFill>
              </a:rPr>
              <a:t>January 30th, 2020</a:t>
            </a:r>
            <a:r>
              <a:rPr lang="en" sz="2400">
                <a:solidFill>
                  <a:srgbClr val="000000"/>
                </a:solidFill>
              </a:rPr>
              <a:t>: World Health Organization (WHO) declared the Coronavirus disease (COVID-19) outbreak as a Public Health Emergency of International Concern (PHEIC) [2]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highlight>
                  <a:srgbClr val="FFFFFF"/>
                </a:highlight>
              </a:rPr>
              <a:t>Problem</a:t>
            </a:r>
            <a:endParaRPr sz="3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566025"/>
            <a:ext cx="8368200" cy="2755500"/>
          </a:xfrm>
          <a:prstGeom prst="rect">
            <a:avLst/>
          </a:prstGeom>
          <a:solidFill>
            <a:srgbClr val="E5E3E3">
              <a:alpha val="8090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-"/>
            </a:pPr>
            <a:r>
              <a:rPr lang="en" sz="2400">
                <a:solidFill>
                  <a:srgbClr val="434343"/>
                </a:solidFill>
              </a:rPr>
              <a:t>A quarantine implementation will have significant impacts on the health system, economic functions, and the daily lives of society.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-"/>
            </a:pPr>
            <a:r>
              <a:rPr lang="en" sz="2400">
                <a:solidFill>
                  <a:srgbClr val="434343"/>
                </a:solidFill>
              </a:rPr>
              <a:t>How long will this last?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-"/>
            </a:pPr>
            <a:r>
              <a:rPr lang="en" sz="2400">
                <a:solidFill>
                  <a:srgbClr val="434343"/>
                </a:solidFill>
              </a:rPr>
              <a:t>What is the impact of a COVID-19 quarantine measure on the rate of transmission of this outbreak?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0" y="0"/>
            <a:ext cx="5088483" cy="2882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highlight>
                  <a:srgbClr val="FFFFFF"/>
                </a:highlight>
              </a:rPr>
              <a:t>Objectives </a:t>
            </a:r>
            <a:endParaRPr sz="3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5"/>
            <a:ext cx="83682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The aim of this study is to explore the </a:t>
            </a:r>
            <a:r>
              <a:rPr lang="en" sz="2400" u="sng">
                <a:solidFill>
                  <a:srgbClr val="000000"/>
                </a:solidFill>
                <a:highlight>
                  <a:srgbClr val="FFFFFF"/>
                </a:highlight>
              </a:rPr>
              <a:t>spatial-temporal distribution 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of the confirmed coronavirus cases within the provinces in Mainland China. 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-"/>
            </a:pPr>
            <a:r>
              <a:rPr lang="en" sz="2400">
                <a:solidFill>
                  <a:srgbClr val="000000"/>
                </a:solidFill>
              </a:rPr>
              <a:t>To identify the association between a travel quarantine implementation and the </a:t>
            </a:r>
            <a:r>
              <a:rPr lang="en" sz="2400" u="sng">
                <a:solidFill>
                  <a:srgbClr val="000000"/>
                </a:solidFill>
              </a:rPr>
              <a:t>resulting rate of coronavirus transmission</a:t>
            </a:r>
            <a:endParaRPr sz="2400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3452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highlight>
                  <a:srgbClr val="FFFFFF"/>
                </a:highlight>
              </a:rPr>
              <a:t>Methodology</a:t>
            </a:r>
            <a:endParaRPr sz="36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78800" y="1230925"/>
            <a:ext cx="8786400" cy="774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Obtained raw data from John Hopkins 2019 Novel Coronavirus COVID-19 (2019-nCoV) Data Repository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pre-processing: created a date column &amp; calculated percent increases of number of cases/ day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680" y="2204487"/>
            <a:ext cx="7482545" cy="23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889525" y="4527025"/>
            <a:ext cx="5553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1: Header of pre-processed data.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17149" l="0" r="20483" t="10365"/>
          <a:stretch/>
        </p:blipFill>
        <p:spPr>
          <a:xfrm>
            <a:off x="466325" y="0"/>
            <a:ext cx="79836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5309250" y="524825"/>
            <a:ext cx="3120600" cy="8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highlight>
                  <a:srgbClr val="FFFFFF"/>
                </a:highlight>
              </a:rPr>
              <a:t>Methodology</a:t>
            </a:r>
            <a:endParaRPr sz="3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66425" y="59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Results &amp; Analysis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18825" y="670950"/>
            <a:ext cx="2250300" cy="4151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Examining the demographics of the country: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Reference maps </a:t>
            </a:r>
            <a:r>
              <a:rPr lang="en">
                <a:solidFill>
                  <a:srgbClr val="000000"/>
                </a:solidFill>
              </a:rPr>
              <a:t>of t</a:t>
            </a:r>
            <a:r>
              <a:rPr lang="en">
                <a:solidFill>
                  <a:srgbClr val="000000"/>
                </a:solidFill>
              </a:rPr>
              <a:t>he population density of China as of March 2020, and the number of confirmed cases of COVID-19 as a ratio to the population of each province.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1632" l="0" r="0" t="0"/>
          <a:stretch/>
        </p:blipFill>
        <p:spPr>
          <a:xfrm>
            <a:off x="2818250" y="670950"/>
            <a:ext cx="5978173" cy="442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227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</a:rPr>
              <a:t>Results &amp; Analysis</a:t>
            </a:r>
            <a:endParaRPr sz="3400">
              <a:solidFill>
                <a:srgbClr val="000000"/>
              </a:solidFill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230925" y="781500"/>
            <a:ext cx="2698200" cy="3414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steep curve between January 25th and February 15th (2 weeks)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Significant decrease in the percentage of new cases after Feb 15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Prediction suggests no further large outbreaks (&gt; 25%)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600" y="781500"/>
            <a:ext cx="5887676" cy="34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3432500" y="4170500"/>
            <a:ext cx="53235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Graph 1: Cumulative number of confirmed COVID-19 cases in Mainland China between January 22nd to March 7th.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(Quarantine implemented on the 23rd)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19950" y="153525"/>
            <a:ext cx="88704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Results</a:t>
            </a:r>
            <a:r>
              <a:rPr lang="en" sz="3600">
                <a:solidFill>
                  <a:srgbClr val="000000"/>
                </a:solidFill>
              </a:rPr>
              <a:t> - </a:t>
            </a:r>
            <a:r>
              <a:rPr lang="en" sz="3200">
                <a:solidFill>
                  <a:srgbClr val="000000"/>
                </a:solidFill>
              </a:rPr>
              <a:t>Hot Spot Analysis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66425" y="896050"/>
            <a:ext cx="1898100" cy="3735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Results of Hot Spot Analysis of the confirmed cases of COVID-19. Shows that </a:t>
            </a:r>
            <a:r>
              <a:rPr lang="en" sz="1600">
                <a:solidFill>
                  <a:srgbClr val="000000"/>
                </a:solidFill>
              </a:rPr>
              <a:t>only the provinces adjacent to Hubei are significant hot spots, and the quarantine worked in stopping the spread 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500" y="896050"/>
            <a:ext cx="7111501" cy="42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