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5e21739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5e21739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5e21739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a5e21739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5e21739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5e2173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5e21739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5e21739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5e21739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5e21739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5e21739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5e21739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5e21739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5e21739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torymaps.arcgis.com/stories/ef0c1c29c1444b34ab4ade01f3666ce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Urban Greenspace Location Optimization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1" y="2670550"/>
            <a:ext cx="4000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 for Toronto Parks and Recreation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390025"/>
            <a:ext cx="6348600" cy="1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Created by: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Christian Geofroy, Gloria Lim, Jong Su Kim, Muhamad Muizzuddin &amp; Zinran Jeffrey Zhou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(Group 12)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58875" y="4409875"/>
            <a:ext cx="7085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StoryMap Link: </a:t>
            </a:r>
            <a:r>
              <a:rPr lang="en-GB" sz="1150" u="sng"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https://storymaps.arcgis.com/stories/ef0c1c29c1444b34ab4ade01f3666ce0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Urban Greenspaces (UGS) is important for the sustainable development of a city. </a:t>
            </a:r>
            <a:r>
              <a:rPr b="1" lang="en-GB" sz="1400">
                <a:solidFill>
                  <a:srgbClr val="002625"/>
                </a:solidFill>
                <a:highlight>
                  <a:srgbClr val="FFFFFF"/>
                </a:highlight>
              </a:rPr>
              <a:t>UGS in this project is defined as Toronto public parks.</a:t>
            </a:r>
            <a:endParaRPr b="1" sz="1400">
              <a:solidFill>
                <a:srgbClr val="0026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There are various ecosystem services provided by UGS that bring benefits to the community.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According to Russo &amp; Cirella (2018), a city in Slovenia called Ljubljana, was awarded the 2016 European Green Capita was reported to have </a:t>
            </a:r>
            <a:r>
              <a:rPr b="1" lang="en-GB" sz="1400">
                <a:solidFill>
                  <a:srgbClr val="304E4E"/>
                </a:solidFill>
                <a:highlight>
                  <a:srgbClr val="FFFFFF"/>
                </a:highlight>
              </a:rPr>
              <a:t>560 m2 of UGS is available per inhabitant</a:t>
            </a: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Most of its residential zones are within a </a:t>
            </a:r>
            <a:r>
              <a:rPr b="1" lang="en-GB" sz="1400">
                <a:solidFill>
                  <a:srgbClr val="304E4E"/>
                </a:solidFill>
                <a:highlight>
                  <a:srgbClr val="FFFFFF"/>
                </a:highlight>
              </a:rPr>
              <a:t>300 m radius from UGS</a:t>
            </a: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 (Russo &amp; Cirella, 2018).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979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We are submitting a proposal for the development for more urban greenspaces (UGS) to accommodate Toronto's growing population to the Toronto Parks and Recreation.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2625"/>
                </a:solidFill>
                <a:highlight>
                  <a:srgbClr val="FFFFFF"/>
                </a:highlight>
              </a:rPr>
              <a:t>Study area: Toronto</a:t>
            </a:r>
            <a:endParaRPr b="1" sz="1400">
              <a:solidFill>
                <a:srgbClr val="0026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In this project, we are recommending optimal locations for more UGS development based on the spatial analysis of existing Toronto parks distribution.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2625"/>
                </a:solidFill>
                <a:highlight>
                  <a:srgbClr val="FFFFFF"/>
                </a:highlight>
              </a:rPr>
              <a:t>Data:								Sources:</a:t>
            </a:r>
            <a:endParaRPr b="1" sz="1400">
              <a:solidFill>
                <a:srgbClr val="00262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Char char="●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Toronto ward boundaries shapefile			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Char char="●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Toronto public parks shapefile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Char char="●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Toronto sidewalk network shapefile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572000" y="4001500"/>
            <a:ext cx="33360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Toronto Open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Statistics Canada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ArcGIS Online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Flowchart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1952775"/>
            <a:ext cx="436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Tools used:</a:t>
            </a:r>
            <a:endParaRPr sz="1400"/>
          </a:p>
          <a:p>
            <a:pPr indent="-317500" lvl="0" marL="457200" rtl="0" algn="l">
              <a:lnSpc>
                <a:spcPct val="165000"/>
              </a:lnSpc>
              <a:spcBef>
                <a:spcPts val="1600"/>
              </a:spcBef>
              <a:spcAft>
                <a:spcPts val="0"/>
              </a:spcAft>
              <a:buClr>
                <a:srgbClr val="304E4E"/>
              </a:buClr>
              <a:buSzPts val="1400"/>
              <a:buFont typeface="Lato"/>
              <a:buAutoNum type="arabicPeriod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Project Tool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Font typeface="Lato"/>
              <a:buAutoNum type="arabicPeriod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Feature to Point Tool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Font typeface="Lato"/>
              <a:buAutoNum type="arabicPeriod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Kernel Density Tool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Font typeface="Lato"/>
              <a:buAutoNum type="arabicPeriod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Buffer Tool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Font typeface="Lato"/>
              <a:buAutoNum type="arabicPeriod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Erase Tool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Font typeface="Lato"/>
              <a:buAutoNum type="arabicPeriod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Intersect Tool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304E4E"/>
              </a:buClr>
              <a:buSzPts val="1400"/>
              <a:buFont typeface="Lato"/>
              <a:buAutoNum type="arabicPeriod"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Add Geometry Attributes Tool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450" y="589200"/>
            <a:ext cx="3122950" cy="441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Geoprocessing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19617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In the process of finding the locations of areas with low park density this map of the kernel density of the current parks in Toronto was created.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This map only takes into account the number of parks and not the size.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There are clusters of parks in the downtown area, Rexdale/Weston area, North York area, Scarborough Bluffs area and the Rouge National Urban Park area.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625" y="2841500"/>
            <a:ext cx="2877498" cy="215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6846" l="4317" r="4006" t="5487"/>
          <a:stretch/>
        </p:blipFill>
        <p:spPr>
          <a:xfrm>
            <a:off x="5570625" y="566525"/>
            <a:ext cx="2877500" cy="212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and Analysis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This map describe the area that are not covered by the park based on the 300m buffer.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Require park area ranges from 10 m2 to 10.21 km2.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For areas range from 0 - 0.40 km2, we suggest park expansion instead of creating a new park.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4425" y="1246225"/>
            <a:ext cx="4352799" cy="32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 Tool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62100"/>
            <a:ext cx="27063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 can accept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has the </a:t>
            </a:r>
            <a:r>
              <a:rPr lang="en-GB"/>
              <a:t>ability</a:t>
            </a:r>
            <a:r>
              <a:rPr lang="en-GB"/>
              <a:t> to reproduce the steps previously with different </a:t>
            </a:r>
            <a:r>
              <a:rPr lang="en-GB"/>
              <a:t>parameters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Such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New buffer distance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Different 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Updated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50" y="1458375"/>
            <a:ext cx="5488649" cy="323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</a:t>
            </a:r>
            <a:r>
              <a:rPr lang="en-GB"/>
              <a:t>Contributions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1853850"/>
            <a:ext cx="53319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04E4E"/>
                </a:solidFill>
                <a:highlight>
                  <a:srgbClr val="FFFFFF"/>
                </a:highlight>
              </a:rPr>
              <a:t>Christian Geofroy</a:t>
            </a: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: Created the Park Density map, helped with the presentation and brainstorming the idea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04E4E"/>
                </a:solidFill>
                <a:highlight>
                  <a:srgbClr val="FFFFFF"/>
                </a:highlight>
              </a:rPr>
              <a:t>Gloria Lim: </a:t>
            </a: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Suggested the use of StoryMap, brainstorming, created the population and UGS density map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04E4E"/>
                </a:solidFill>
                <a:highlight>
                  <a:srgbClr val="FFFFFF"/>
                </a:highlight>
              </a:rPr>
              <a:t>Jong Su Kim: </a:t>
            </a: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Developed the Python code for the script.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304E4E"/>
                </a:solidFill>
                <a:highlight>
                  <a:srgbClr val="FFFFFF"/>
                </a:highlight>
              </a:rPr>
              <a:t>Muhamad Muizzuddin Roslihuddin</a:t>
            </a: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: Create map of areas that require parks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304E4E"/>
                </a:solidFill>
                <a:highlight>
                  <a:srgbClr val="FFFFFF"/>
                </a:highlight>
              </a:rPr>
              <a:t>Ziran Jeffery Zhou</a:t>
            </a:r>
            <a:r>
              <a:rPr lang="en-GB" sz="1400">
                <a:solidFill>
                  <a:srgbClr val="304E4E"/>
                </a:solidFill>
                <a:highlight>
                  <a:srgbClr val="FFFFFF"/>
                </a:highlight>
              </a:rPr>
              <a:t>: Topic brainstorming, research, methods and flowchart</a:t>
            </a:r>
            <a:endParaRPr sz="1400">
              <a:solidFill>
                <a:srgbClr val="304E4E"/>
              </a:solidFill>
              <a:highlight>
                <a:srgbClr val="FFFFFF"/>
              </a:highlight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825" y="2091774"/>
            <a:ext cx="2945751" cy="2213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