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266" r:id="rId4"/>
    <p:sldId id="270" r:id="rId5"/>
    <p:sldId id="291" r:id="rId6"/>
    <p:sldId id="292" r:id="rId7"/>
    <p:sldId id="293" r:id="rId8"/>
    <p:sldId id="294" r:id="rId9"/>
    <p:sldId id="28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295" r:id="rId32"/>
    <p:sldId id="288" r:id="rId33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01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1072" y="184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16/11/18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16/11/18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16/11/18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16/11/18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16/11/18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16/11/18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16/11/18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16/11/18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16/11/18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16/11/18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16/11/18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16/11/18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0" y="3075057"/>
            <a:ext cx="70219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在线作业管理系统</a:t>
            </a:r>
            <a:endParaRPr lang="en-US" altLang="zh-CN" sz="4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</a:t>
            </a: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79006" y="5554032"/>
            <a:ext cx="4464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指导老师：石竹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F995E0-4498-2F45-A12D-50BEFBFE82B7}"/>
              </a:ext>
            </a:extLst>
          </p:cNvPr>
          <p:cNvSpPr txBox="1"/>
          <p:nvPr/>
        </p:nvSpPr>
        <p:spPr>
          <a:xfrm>
            <a:off x="1739590" y="62669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04576-C87D-B14B-92B3-312796787688}"/>
              </a:ext>
            </a:extLst>
          </p:cNvPr>
          <p:cNvSpPr txBox="1"/>
          <p:nvPr/>
        </p:nvSpPr>
        <p:spPr>
          <a:xfrm>
            <a:off x="4679006" y="6144474"/>
            <a:ext cx="4464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楚康康 崔显庭 范大鹏 方伦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8"/>
    </mc:Choice>
    <mc:Fallback xmlns="">
      <p:transition spd="slow" advTm="91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系统需求分析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9514BB-3B48-6D43-9B58-8930FD9243C7}"/>
              </a:ext>
            </a:extLst>
          </p:cNvPr>
          <p:cNvSpPr txBox="1"/>
          <p:nvPr/>
        </p:nvSpPr>
        <p:spPr>
          <a:xfrm>
            <a:off x="1976525" y="200427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管理员角色主要功能需求：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234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功能需求：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F681E7-DE1D-2A41-A590-DF3657499E4B}"/>
              </a:ext>
            </a:extLst>
          </p:cNvPr>
          <p:cNvSpPr txBox="1"/>
          <p:nvPr/>
        </p:nvSpPr>
        <p:spPr>
          <a:xfrm>
            <a:off x="2015499" y="2522776"/>
            <a:ext cx="26228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zh-CN" sz="2000" dirty="0"/>
              <a:t>）管理员登录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）添加学生信息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zh-CN" sz="2000" dirty="0"/>
              <a:t>）修改删除学生信息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zh-CN" sz="2000" dirty="0"/>
              <a:t>）添加教师信息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zh-CN" sz="2000" dirty="0"/>
              <a:t>）修改删除教师信息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1942728"/>
      </p:ext>
    </p:extLst>
  </p:cSld>
  <p:clrMapOvr>
    <a:masterClrMapping/>
  </p:clrMapOvr>
  <p:transition advTm="10331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系统需求分析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9514BB-3B48-6D43-9B58-8930FD9243C7}"/>
              </a:ext>
            </a:extLst>
          </p:cNvPr>
          <p:cNvSpPr txBox="1"/>
          <p:nvPr/>
        </p:nvSpPr>
        <p:spPr>
          <a:xfrm>
            <a:off x="1976525" y="200427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在线代码作业主要功能需求：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234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功能需求：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F681E7-DE1D-2A41-A590-DF3657499E4B}"/>
              </a:ext>
            </a:extLst>
          </p:cNvPr>
          <p:cNvSpPr txBox="1"/>
          <p:nvPr/>
        </p:nvSpPr>
        <p:spPr>
          <a:xfrm>
            <a:off x="2015499" y="2522776"/>
            <a:ext cx="493115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zh-CN" sz="2000" dirty="0"/>
              <a:t>）</a:t>
            </a:r>
            <a:r>
              <a:rPr lang="zh-CN" altLang="en-US" sz="2000" dirty="0"/>
              <a:t>教师发布作业，提供测试用例、编译器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）</a:t>
            </a:r>
            <a:r>
              <a:rPr lang="zh-CN" altLang="en-US" sz="2000" dirty="0"/>
              <a:t>学生提交代码，进行在线编译运行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zh-CN" sz="2000" dirty="0"/>
              <a:t>）</a:t>
            </a:r>
            <a:r>
              <a:rPr lang="zh-CN" altLang="en-US" sz="2000" dirty="0"/>
              <a:t>管理员维护系统数据、编译器信息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zh-CN" sz="2000" dirty="0"/>
              <a:t>）</a:t>
            </a:r>
            <a:r>
              <a:rPr lang="zh-CN" altLang="en-US" sz="2000" dirty="0"/>
              <a:t>调用系统编译器进行运行测试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zh-CN" sz="2000" dirty="0"/>
              <a:t>）</a:t>
            </a:r>
            <a:r>
              <a:rPr lang="zh-CN" altLang="en-US" sz="2000" dirty="0"/>
              <a:t>教师根据测试结果给出成绩</a:t>
            </a:r>
            <a:endParaRPr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6</a:t>
            </a:r>
            <a:r>
              <a:rPr kumimoji="1" lang="zh-CN" altLang="en-US" sz="2000" dirty="0"/>
              <a:t>）学生查看成绩</a:t>
            </a:r>
          </a:p>
        </p:txBody>
      </p:sp>
    </p:spTree>
    <p:extLst>
      <p:ext uri="{BB962C8B-B14F-4D97-AF65-F5344CB8AC3E}">
        <p14:creationId xmlns:p14="http://schemas.microsoft.com/office/powerpoint/2010/main" val="4271008828"/>
      </p:ext>
    </p:extLst>
  </p:cSld>
  <p:clrMapOvr>
    <a:masterClrMapping/>
  </p:clrMapOvr>
  <p:transition advTm="10331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系统需求分析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9514BB-3B48-6D43-9B58-8930FD9243C7}"/>
              </a:ext>
            </a:extLst>
          </p:cNvPr>
          <p:cNvSpPr txBox="1"/>
          <p:nvPr/>
        </p:nvSpPr>
        <p:spPr>
          <a:xfrm>
            <a:off x="2447777" y="2108979"/>
            <a:ext cx="17235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实用性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易上手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技术先进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安装使用简便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代码可读性好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234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性能需求：</a:t>
            </a:r>
          </a:p>
        </p:txBody>
      </p:sp>
    </p:spTree>
    <p:extLst>
      <p:ext uri="{BB962C8B-B14F-4D97-AF65-F5344CB8AC3E}">
        <p14:creationId xmlns:p14="http://schemas.microsoft.com/office/powerpoint/2010/main" val="2112176070"/>
      </p:ext>
    </p:extLst>
  </p:cSld>
  <p:clrMapOvr>
    <a:masterClrMapping/>
  </p:clrMapOvr>
  <p:transition advTm="10331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系统需求分析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9514BB-3B48-6D43-9B58-8930FD9243C7}"/>
              </a:ext>
            </a:extLst>
          </p:cNvPr>
          <p:cNvSpPr txBox="1"/>
          <p:nvPr/>
        </p:nvSpPr>
        <p:spPr>
          <a:xfrm>
            <a:off x="2447777" y="2108979"/>
            <a:ext cx="22365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数据管理能力要求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故障处理要求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安全性要求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234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其他需求：</a:t>
            </a:r>
          </a:p>
        </p:txBody>
      </p:sp>
    </p:spTree>
    <p:extLst>
      <p:ext uri="{BB962C8B-B14F-4D97-AF65-F5344CB8AC3E}">
        <p14:creationId xmlns:p14="http://schemas.microsoft.com/office/powerpoint/2010/main" val="1960563759"/>
      </p:ext>
    </p:extLst>
  </p:cSld>
  <p:clrMapOvr>
    <a:masterClrMapping/>
  </p:clrMapOvr>
  <p:transition advTm="10331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系统需求分析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410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根据需求分析得到用例图：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25E349-8584-AE47-A4DC-BE8EC95DC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0" y="2022163"/>
            <a:ext cx="55499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89906"/>
      </p:ext>
    </p:extLst>
  </p:cSld>
  <p:clrMapOvr>
    <a:masterClrMapping/>
  </p:clrMapOvr>
  <p:transition advTm="10331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系统需求分析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410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根据需求分析得到用例图：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B6F763-A162-BA4B-BC0F-E535D6C11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99" y="2222694"/>
            <a:ext cx="37846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32026"/>
      </p:ext>
    </p:extLst>
  </p:cSld>
  <p:clrMapOvr>
    <a:masterClrMapping/>
  </p:clrMapOvr>
  <p:transition advTm="10331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系统需求分析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410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根据需求分析得到用例图：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40B527-9C63-694A-AB86-8715C567B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22163"/>
            <a:ext cx="36576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1966"/>
      </p:ext>
    </p:extLst>
  </p:cSld>
  <p:clrMapOvr>
    <a:masterClrMapping/>
  </p:clrMapOvr>
  <p:transition advTm="10331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系统需求分析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410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根据需求分析得到用例图：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F8EDB0-914C-2747-8234-576528F8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02" y="2022163"/>
            <a:ext cx="3315318" cy="41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34373"/>
      </p:ext>
    </p:extLst>
  </p:cSld>
  <p:clrMapOvr>
    <a:masterClrMapping/>
  </p:clrMapOvr>
  <p:transition advTm="10331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系统概要设计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410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系统整体概要设计：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40DFB4-07D5-994E-9BE5-AFC905B4E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43" y="2019963"/>
            <a:ext cx="6480629" cy="476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1226"/>
      </p:ext>
    </p:extLst>
  </p:cSld>
  <p:clrMapOvr>
    <a:masterClrMapping/>
  </p:clrMapOvr>
  <p:transition advTm="10331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000" dirty="0"/>
              <a:t>(1) </a:t>
            </a:r>
            <a:r>
              <a:rPr lang="zh-CN" altLang="zh-CN" sz="2000" dirty="0"/>
              <a:t>作业发布模块</a:t>
            </a:r>
            <a:endParaRPr lang="en-US" altLang="zh-CN" sz="2000" dirty="0"/>
          </a:p>
          <a:p>
            <a:pPr lvl="0" algn="just"/>
            <a:endParaRPr lang="en-US" altLang="zh-CN" sz="2000" dirty="0"/>
          </a:p>
          <a:p>
            <a:pPr lvl="0" algn="just"/>
            <a:r>
              <a:rPr lang="en-US" altLang="zh-CN" sz="2000" dirty="0"/>
              <a:t>(2) </a:t>
            </a:r>
            <a:r>
              <a:rPr lang="zh-CN" altLang="zh-CN" sz="2000" dirty="0"/>
              <a:t>作业列表模块</a:t>
            </a:r>
            <a:endParaRPr lang="en-US" altLang="zh-CN" sz="2000" dirty="0"/>
          </a:p>
          <a:p>
            <a:pPr lvl="0" algn="just"/>
            <a:endParaRPr lang="en-US" altLang="zh-CN" sz="2000" dirty="0"/>
          </a:p>
          <a:p>
            <a:pPr lvl="0" algn="just"/>
            <a:r>
              <a:rPr lang="en-US" altLang="zh-CN" sz="2000" dirty="0"/>
              <a:t>(3) </a:t>
            </a:r>
            <a:r>
              <a:rPr lang="zh-CN" altLang="zh-CN" sz="2000" dirty="0"/>
              <a:t>批改作业模块</a:t>
            </a:r>
            <a:endParaRPr lang="en-US" altLang="zh-CN" sz="2000" dirty="0"/>
          </a:p>
          <a:p>
            <a:pPr lvl="0" algn="just"/>
            <a:endParaRPr lang="en-US" altLang="zh-CN" sz="2000" dirty="0"/>
          </a:p>
          <a:p>
            <a:pPr lvl="0" algn="just"/>
            <a:r>
              <a:rPr lang="en-US" altLang="zh-CN" sz="2000" dirty="0"/>
              <a:t>(4) </a:t>
            </a:r>
            <a:r>
              <a:rPr lang="zh-CN" altLang="zh-CN" sz="2000" dirty="0"/>
              <a:t>提交作业情况模块</a:t>
            </a:r>
            <a:endParaRPr lang="en-US" altLang="zh-CN" sz="2000" dirty="0"/>
          </a:p>
          <a:p>
            <a:pPr lvl="0" algn="just"/>
            <a:endParaRPr lang="en-US" altLang="zh-CN" sz="2000" dirty="0"/>
          </a:p>
          <a:p>
            <a:pPr lvl="0" algn="just"/>
            <a:r>
              <a:rPr lang="en-US" altLang="zh-CN" sz="2000" dirty="0"/>
              <a:t>(5)</a:t>
            </a:r>
            <a:r>
              <a:rPr lang="zh-CN" altLang="zh-CN" sz="2000" dirty="0"/>
              <a:t>成绩管理模块</a:t>
            </a:r>
            <a:endParaRPr lang="en-US" altLang="zh-CN" sz="2000" dirty="0"/>
          </a:p>
          <a:p>
            <a:pPr lvl="0" algn="just"/>
            <a:endParaRPr lang="en-US" altLang="zh-CN" sz="2000" dirty="0"/>
          </a:p>
          <a:p>
            <a:pPr lvl="0" algn="just"/>
            <a:r>
              <a:rPr lang="en-US" altLang="zh-CN" sz="2000" dirty="0"/>
              <a:t>(6)</a:t>
            </a:r>
            <a:r>
              <a:rPr lang="zh-CN" altLang="zh-CN" sz="2000" dirty="0"/>
              <a:t>学生下载作业模块</a:t>
            </a:r>
            <a:endParaRPr lang="en-US" altLang="zh-CN" sz="2000" dirty="0"/>
          </a:p>
          <a:p>
            <a:pPr lvl="0" algn="just"/>
            <a:endParaRPr lang="en-US" altLang="zh-CN" sz="2000" dirty="0"/>
          </a:p>
          <a:p>
            <a:pPr lvl="0" algn="just"/>
            <a:r>
              <a:rPr lang="en-US" altLang="zh-CN" sz="2000" dirty="0"/>
              <a:t>(7)</a:t>
            </a:r>
            <a:r>
              <a:rPr lang="zh-CN" altLang="zh-CN" sz="2000" dirty="0"/>
              <a:t>学生上传作业模块</a:t>
            </a:r>
            <a:endParaRPr lang="en-US" altLang="zh-CN" sz="2000" dirty="0"/>
          </a:p>
          <a:p>
            <a:pPr lvl="0" algn="just"/>
            <a:endParaRPr lang="en-US" altLang="zh-CN" sz="2000" dirty="0"/>
          </a:p>
          <a:p>
            <a:pPr lvl="0" algn="just"/>
            <a:r>
              <a:rPr lang="en-US" altLang="zh-CN" sz="2000" dirty="0"/>
              <a:t>(8)</a:t>
            </a:r>
            <a:r>
              <a:rPr lang="zh-CN" altLang="zh-CN" sz="2000" dirty="0"/>
              <a:t>学生查看成绩模块</a:t>
            </a:r>
            <a:endParaRPr lang="zh-HK" altLang="zh-HK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系统概要设计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410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功能模块的分析与设计：</a:t>
            </a:r>
          </a:p>
        </p:txBody>
      </p:sp>
    </p:spTree>
    <p:extLst>
      <p:ext uri="{BB962C8B-B14F-4D97-AF65-F5344CB8AC3E}">
        <p14:creationId xmlns:p14="http://schemas.microsoft.com/office/powerpoint/2010/main" val="4159520096"/>
      </p:ext>
    </p:extLst>
  </p:cSld>
  <p:clrMapOvr>
    <a:masterClrMapping/>
  </p:clrMapOvr>
  <p:transition advTm="10331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121790" y="1575827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z="2800" b="1" spc="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44611" y="2682998"/>
            <a:ext cx="429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课题内容及具体方案</a:t>
            </a:r>
            <a:endParaRPr lang="zh-HK" altLang="en-US" sz="2800" b="1" spc="300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70175" y="3790169"/>
            <a:ext cx="357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z="2800" b="1" spc="3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9C74A7-8C89-AA49-B2C9-AE7375FE30A5}"/>
              </a:ext>
            </a:extLst>
          </p:cNvPr>
          <p:cNvSpPr txBox="1"/>
          <p:nvPr/>
        </p:nvSpPr>
        <p:spPr>
          <a:xfrm>
            <a:off x="6170637" y="48973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预期成果</a:t>
            </a: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 advTm="5727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系统概要设计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410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生成类图：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C31FE3-E37B-4F47-8EF0-FDFB8CEDC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85" y="1071456"/>
            <a:ext cx="4615946" cy="53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16159"/>
      </p:ext>
    </p:extLst>
  </p:cSld>
  <p:clrMapOvr>
    <a:masterClrMapping/>
  </p:clrMapOvr>
  <p:transition advTm="10331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系统概要设计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410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生成活动图：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DCF229-6CFB-C147-88DE-6BEDD94254C7}"/>
              </a:ext>
            </a:extLst>
          </p:cNvPr>
          <p:cNvSpPr txBox="1"/>
          <p:nvPr/>
        </p:nvSpPr>
        <p:spPr>
          <a:xfrm>
            <a:off x="3535747" y="153911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教师批改作业活动图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30A84-5C58-334E-8C5E-ED00D8353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64" y="2022163"/>
            <a:ext cx="3898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8100"/>
      </p:ext>
    </p:extLst>
  </p:cSld>
  <p:clrMapOvr>
    <a:masterClrMapping/>
  </p:clrMapOvr>
  <p:transition advTm="10331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系统概要设计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410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生成活动图：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DCF229-6CFB-C147-88DE-6BEDD94254C7}"/>
              </a:ext>
            </a:extLst>
          </p:cNvPr>
          <p:cNvSpPr txBox="1"/>
          <p:nvPr/>
        </p:nvSpPr>
        <p:spPr>
          <a:xfrm>
            <a:off x="3535747" y="1539115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学生查看作业活动图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6BA56C-2779-4B4C-9229-EA868EE6B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2031558"/>
            <a:ext cx="43942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30699"/>
      </p:ext>
    </p:extLst>
  </p:cSld>
  <p:clrMapOvr>
    <a:masterClrMapping/>
  </p:clrMapOvr>
  <p:transition advTm="10331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系统概要设计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410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生成活动图：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DCF229-6CFB-C147-88DE-6BEDD94254C7}"/>
              </a:ext>
            </a:extLst>
          </p:cNvPr>
          <p:cNvSpPr txBox="1"/>
          <p:nvPr/>
        </p:nvSpPr>
        <p:spPr>
          <a:xfrm>
            <a:off x="3535747" y="15391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管理员活动图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E4485F-B66E-FB4C-BBA5-76A3D3E6E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031558"/>
            <a:ext cx="44704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4897"/>
      </p:ext>
    </p:extLst>
  </p:cSld>
  <p:clrMapOvr>
    <a:masterClrMapping/>
  </p:clrMapOvr>
  <p:transition advTm="10331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系统概要设计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410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数据库设计：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3D4036-4061-3D43-AD06-0A3D99FB5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2022163"/>
            <a:ext cx="8299938" cy="23763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7911A8-7FEB-4D4F-BE2A-3A2F7950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4405198"/>
            <a:ext cx="8299938" cy="238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2386"/>
      </p:ext>
    </p:extLst>
  </p:cSld>
  <p:clrMapOvr>
    <a:masterClrMapping/>
  </p:clrMapOvr>
  <p:transition advTm="10331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系统概要设计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410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数据库设计：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189554-C468-BF40-A657-046EC660B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69" y="2006700"/>
            <a:ext cx="7292531" cy="17056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F8E320-C5FD-564D-A91E-0135D5116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69" y="3756257"/>
            <a:ext cx="7292531" cy="30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36827"/>
      </p:ext>
    </p:extLst>
  </p:cSld>
  <p:clrMapOvr>
    <a:masterClrMapping/>
  </p:clrMapOvr>
  <p:transition advTm="10331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系统概要设计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410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数据库设计：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CB6DCB-7112-CC4C-B606-16799CA49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77" y="4283765"/>
            <a:ext cx="7782323" cy="25952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1A51BE-132A-7C4B-9A54-1C54849BE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77" y="1333066"/>
            <a:ext cx="7782324" cy="29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82610"/>
      </p:ext>
    </p:extLst>
  </p:cSld>
  <p:clrMapOvr>
    <a:masterClrMapping/>
  </p:clrMapOvr>
  <p:transition advTm="10331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4895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开发方法、环境、测试方案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410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开发方法：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2C5729-7314-E748-A291-5E45906DCEF5}"/>
              </a:ext>
            </a:extLst>
          </p:cNvPr>
          <p:cNvSpPr txBox="1"/>
          <p:nvPr/>
        </p:nvSpPr>
        <p:spPr>
          <a:xfrm>
            <a:off x="1273126" y="2022163"/>
            <a:ext cx="7433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采用螺旋开发模型，线性模型、迭代原型以及系统化方法，</a:t>
            </a:r>
            <a:endParaRPr lang="en-US" altLang="zh-CN" sz="2000" dirty="0"/>
          </a:p>
          <a:p>
            <a:r>
              <a:rPr lang="zh-CN" altLang="zh-CN" sz="2000" dirty="0"/>
              <a:t>适用于整个软件生命周期，符合人类的认知规律，</a:t>
            </a:r>
            <a:endParaRPr lang="en-US" altLang="zh-CN" sz="2000" dirty="0"/>
          </a:p>
          <a:p>
            <a:r>
              <a:rPr lang="zh-CN" altLang="zh-CN" sz="2000" dirty="0"/>
              <a:t>保持瀑布模型的系统性阶段性，利用原型评估降低开发风险。</a:t>
            </a:r>
            <a:endParaRPr lang="en-US" altLang="zh-CN" sz="2000" dirty="0"/>
          </a:p>
          <a:p>
            <a:r>
              <a:rPr kumimoji="1" lang="zh-CN" altLang="en-US" sz="2000" dirty="0"/>
              <a:t>架构：</a:t>
            </a:r>
            <a:r>
              <a:rPr kumimoji="1" lang="en" altLang="zh-CN" sz="2000" dirty="0" err="1"/>
              <a:t>SpringMVC+Spring+MyBatis</a:t>
            </a:r>
            <a:r>
              <a:rPr kumimoji="1" lang="en" altLang="zh-CN" sz="2000" dirty="0"/>
              <a:t>+ </a:t>
            </a:r>
            <a:r>
              <a:rPr kumimoji="1" lang="en" altLang="zh-CN" sz="2000" dirty="0" err="1"/>
              <a:t>Dubbox</a:t>
            </a:r>
            <a:r>
              <a:rPr kumimoji="1" lang="zh-CN" altLang="en-US" sz="2000" dirty="0"/>
              <a:t>主流分布式互联网架构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FD4C93-A6C5-D746-8436-E1642262B4F6}"/>
              </a:ext>
            </a:extLst>
          </p:cNvPr>
          <p:cNvSpPr txBox="1"/>
          <p:nvPr/>
        </p:nvSpPr>
        <p:spPr>
          <a:xfrm>
            <a:off x="1273124" y="3386534"/>
            <a:ext cx="410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BB41D5-9719-B64E-A9CE-511E0EC430E9}"/>
              </a:ext>
            </a:extLst>
          </p:cNvPr>
          <p:cNvSpPr txBox="1"/>
          <p:nvPr/>
        </p:nvSpPr>
        <p:spPr>
          <a:xfrm>
            <a:off x="1273124" y="3961915"/>
            <a:ext cx="540423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/>
              <a:t>电脑操作系统：</a:t>
            </a:r>
            <a:r>
              <a:rPr lang="en-US" altLang="zh-CN" sz="2000" dirty="0"/>
              <a:t>Windows 7</a:t>
            </a:r>
          </a:p>
          <a:p>
            <a:r>
              <a:rPr lang="zh-CN" altLang="zh-CN" sz="2000" dirty="0"/>
              <a:t>软件环境：</a:t>
            </a:r>
            <a:r>
              <a:rPr lang="en-US" altLang="zh-CN" sz="2000" dirty="0" err="1"/>
              <a:t>MySql</a:t>
            </a:r>
            <a:r>
              <a:rPr lang="zh-CN" altLang="zh-CN" sz="2000" dirty="0"/>
              <a:t>数据库，</a:t>
            </a:r>
            <a:r>
              <a:rPr lang="en-US" altLang="zh-CN" sz="2000" dirty="0"/>
              <a:t>Eclipse</a:t>
            </a:r>
            <a:r>
              <a:rPr lang="zh-CN" altLang="zh-CN" sz="2000" dirty="0"/>
              <a:t>，</a:t>
            </a:r>
            <a:r>
              <a:rPr lang="en-US" altLang="zh-CN" sz="2000" dirty="0"/>
              <a:t>workbench</a:t>
            </a:r>
            <a:endParaRPr lang="zh-CN" altLang="zh-CN" sz="2000" dirty="0"/>
          </a:p>
          <a:p>
            <a:r>
              <a:rPr lang="zh-CN" altLang="zh-CN" sz="2000" dirty="0"/>
              <a:t>开发语言：</a:t>
            </a:r>
            <a:r>
              <a:rPr lang="en-US" altLang="zh-CN" sz="2000" dirty="0"/>
              <a:t>Java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jsp</a:t>
            </a:r>
            <a:r>
              <a:rPr lang="zh-CN" altLang="zh-CN" sz="2000" dirty="0"/>
              <a:t>，</a:t>
            </a:r>
            <a:r>
              <a:rPr lang="en-US" altLang="zh-CN" sz="2000" dirty="0"/>
              <a:t>html5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javascript</a:t>
            </a:r>
            <a:endParaRPr lang="en-US" altLang="zh-CN" sz="2000" dirty="0"/>
          </a:p>
          <a:p>
            <a:r>
              <a:rPr lang="zh-CN" altLang="en-US" sz="2000" dirty="0"/>
              <a:t>使用框架：</a:t>
            </a:r>
            <a:r>
              <a:rPr lang="en-US" altLang="zh-CN" sz="2000" dirty="0"/>
              <a:t> spring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mybatis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springMVC</a:t>
            </a:r>
            <a:r>
              <a:rPr lang="zh-CN" altLang="en-US" sz="2000" dirty="0"/>
              <a:t>、</a:t>
            </a:r>
            <a:endParaRPr lang="en-US" altLang="zh-CN" sz="2000" dirty="0"/>
          </a:p>
          <a:p>
            <a:r>
              <a:rPr lang="zh-CN" altLang="en-US" sz="2000" dirty="0"/>
              <a:t>                       </a:t>
            </a:r>
            <a:r>
              <a:rPr lang="en-US" altLang="zh-CN" sz="2000" dirty="0"/>
              <a:t>hibernate</a:t>
            </a:r>
            <a:r>
              <a:rPr lang="zh-CN" altLang="zh-CN" sz="2000" dirty="0"/>
              <a:t>等开源开发框架</a:t>
            </a:r>
          </a:p>
          <a:p>
            <a:r>
              <a:rPr lang="zh-CN" altLang="zh-CN" sz="2000" dirty="0"/>
              <a:t>浏览器：火狐浏览器</a:t>
            </a:r>
            <a:r>
              <a:rPr lang="en-US" altLang="zh-CN" sz="2000" dirty="0"/>
              <a:t>8.0</a:t>
            </a:r>
            <a:r>
              <a:rPr lang="zh-CN" altLang="zh-CN" sz="2000" dirty="0"/>
              <a:t>以上版本</a:t>
            </a:r>
          </a:p>
          <a:p>
            <a:r>
              <a:rPr lang="en-US" altLang="zh-CN" sz="2000" dirty="0"/>
              <a:t>Java</a:t>
            </a:r>
            <a:r>
              <a:rPr lang="zh-CN" altLang="zh-CN" sz="2000" dirty="0"/>
              <a:t>开发包：</a:t>
            </a:r>
            <a:r>
              <a:rPr lang="en-US" altLang="zh-CN" sz="2000" dirty="0"/>
              <a:t>JDK8</a:t>
            </a:r>
            <a:endParaRPr lang="zh-CN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9290"/>
      </p:ext>
    </p:extLst>
  </p:cSld>
  <p:clrMapOvr>
    <a:masterClrMapping/>
  </p:clrMapOvr>
  <p:transition advTm="10331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4895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开发方法、环境、测试方案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410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软件测试方法：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2C5729-7314-E748-A291-5E45906DCEF5}"/>
              </a:ext>
            </a:extLst>
          </p:cNvPr>
          <p:cNvSpPr txBox="1"/>
          <p:nvPr/>
        </p:nvSpPr>
        <p:spPr>
          <a:xfrm>
            <a:off x="1273125" y="2022163"/>
            <a:ext cx="69705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zh-CN" sz="2000" dirty="0"/>
              <a:t>）功能测试：指对作业管理系统的各项功能进行测试，也叫黑盒测试。从系统产品的界面﹑架构出发，测试是否都能实现相应的功能并记录 </a:t>
            </a:r>
            <a:endParaRPr lang="en-US" altLang="zh-CN" sz="2000" dirty="0"/>
          </a:p>
          <a:p>
            <a:r>
              <a:rPr lang="zh-CN" altLang="en-US" sz="2000" dirty="0"/>
              <a:t>      </a:t>
            </a:r>
            <a:r>
              <a:rPr lang="zh-CN" altLang="zh-CN" sz="2000" dirty="0"/>
              <a:t>被测试对象主要包括：用户登录界面、退出系统功能、查询功能、添加作业功能、删除作业功能、用户修改密码功能、用户管理功能、批改功能、成绩功能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zh-CN" sz="2000" dirty="0"/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）并发流、响应时间性能测试：包括不同用户数下各个事物平均响应时间随用户数变化测试、系统处理能力测试、系统稳定性测试（吞吐量、队列长度、内存使用率）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01305153"/>
      </p:ext>
    </p:extLst>
  </p:cSld>
  <p:clrMapOvr>
    <a:masterClrMapping/>
  </p:clrMapOvr>
  <p:transition advTm="10331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26234" y="112814"/>
            <a:ext cx="1845764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6361" y="1128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71504" y="87610"/>
            <a:ext cx="178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工作进度大致安排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524DD9-C9BB-3943-AD41-A5EEA3F40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5" y="1585758"/>
            <a:ext cx="8877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65568"/>
      </p:ext>
    </p:extLst>
  </p:cSld>
  <p:clrMapOvr>
    <a:masterClrMapping/>
  </p:clrMapOvr>
  <p:transition advTm="10331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23746C-710A-BF4C-8F46-7023D9900503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选题研究意义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28BD7B-16A1-6942-B926-3605193BAC23}"/>
              </a:ext>
            </a:extLst>
          </p:cNvPr>
          <p:cNvSpPr txBox="1"/>
          <p:nvPr/>
        </p:nvSpPr>
        <p:spPr>
          <a:xfrm>
            <a:off x="665423" y="2108979"/>
            <a:ext cx="7212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本课题在研究目前国内外作业管理情况的基础上，</a:t>
            </a:r>
            <a:endParaRPr lang="en-US" altLang="zh-CN" sz="2400" dirty="0"/>
          </a:p>
          <a:p>
            <a:r>
              <a:rPr lang="zh-CN" altLang="zh-CN" sz="2400" dirty="0"/>
              <a:t>从实际需求出发，采用当前较为流行的</a:t>
            </a:r>
            <a:r>
              <a:rPr lang="en-US" altLang="zh-CN" sz="2400" dirty="0"/>
              <a:t>B/S</a:t>
            </a:r>
            <a:r>
              <a:rPr lang="zh-CN" altLang="zh-CN" sz="2400" dirty="0"/>
              <a:t>（浏览器</a:t>
            </a:r>
            <a:r>
              <a:rPr lang="en-US" altLang="zh-CN" sz="2400" dirty="0"/>
              <a:t>/</a:t>
            </a:r>
            <a:r>
              <a:rPr lang="zh-CN" altLang="zh-CN" sz="2400" dirty="0"/>
              <a:t>服务器）结构和</a:t>
            </a:r>
            <a:r>
              <a:rPr lang="en-US" altLang="zh-CN" sz="2400" dirty="0"/>
              <a:t>JSP</a:t>
            </a:r>
            <a:r>
              <a:rPr lang="zh-CN" altLang="zh-CN" sz="2400" dirty="0"/>
              <a:t>动态网页开发技术，</a:t>
            </a:r>
            <a:r>
              <a:rPr lang="zh-CN" altLang="en-US" sz="2400" dirty="0"/>
              <a:t>结合数据库，</a:t>
            </a:r>
            <a:endParaRPr lang="en-US" altLang="zh-CN" sz="2400" dirty="0"/>
          </a:p>
          <a:p>
            <a:r>
              <a:rPr lang="zh-CN" altLang="en-US" sz="2400" dirty="0"/>
              <a:t>基于</a:t>
            </a:r>
            <a:r>
              <a:rPr lang="en-US" altLang="zh-CN" sz="2400" dirty="0"/>
              <a:t>S(spring)S(</a:t>
            </a:r>
            <a:r>
              <a:rPr lang="en-US" altLang="zh-CN" sz="2400" dirty="0" err="1"/>
              <a:t>springMVC</a:t>
            </a:r>
            <a:r>
              <a:rPr lang="en-US" altLang="zh-CN" sz="2400" dirty="0"/>
              <a:t>)M(</a:t>
            </a:r>
            <a:r>
              <a:rPr lang="en-US" altLang="zh-CN" sz="2400" dirty="0" err="1"/>
              <a:t>Mybatis</a:t>
            </a:r>
            <a:r>
              <a:rPr lang="en-US" altLang="zh-CN" sz="2400" dirty="0"/>
              <a:t>)</a:t>
            </a:r>
            <a:r>
              <a:rPr lang="zh-CN" altLang="zh-CN" sz="2400" dirty="0"/>
              <a:t>设计并实现了一个功能较为完善的小型在线作业管理系统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6239700"/>
      </p:ext>
    </p:extLst>
  </p:cSld>
  <p:clrMapOvr>
    <a:masterClrMapping/>
  </p:clrMapOvr>
  <p:transition advTm="10331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5383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57178" y="10021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753839" y="8761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9C9358-1C3C-0D4F-9E1D-F4C0932062EE}"/>
              </a:ext>
            </a:extLst>
          </p:cNvPr>
          <p:cNvSpPr txBox="1"/>
          <p:nvPr/>
        </p:nvSpPr>
        <p:spPr>
          <a:xfrm>
            <a:off x="323558" y="8098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预期成果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445A4C-C022-DE4A-8C88-B8AF753CEA25}"/>
              </a:ext>
            </a:extLst>
          </p:cNvPr>
          <p:cNvSpPr txBox="1"/>
          <p:nvPr/>
        </p:nvSpPr>
        <p:spPr>
          <a:xfrm>
            <a:off x="1533378" y="1871003"/>
            <a:ext cx="672652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）需求分析说明书、系统设计说明书、软件测试报告；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）完成在线作业管理系统的设计与开发；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060895"/>
      </p:ext>
    </p:extLst>
  </p:cSld>
  <p:clrMapOvr>
    <a:masterClrMapping/>
  </p:clrMapOvr>
  <p:transition advTm="10331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6450" y="2959893"/>
            <a:ext cx="49911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0400" y="4758425"/>
            <a:ext cx="166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HK" altLang="en-US" sz="24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 advTm="2005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23746C-710A-BF4C-8F46-7023D9900503}"/>
              </a:ext>
            </a:extLst>
          </p:cNvPr>
          <p:cNvSpPr txBox="1"/>
          <p:nvPr/>
        </p:nvSpPr>
        <p:spPr>
          <a:xfrm>
            <a:off x="323558" y="809846"/>
            <a:ext cx="310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国内外研究现状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28BD7B-16A1-6942-B926-3605193BAC23}"/>
              </a:ext>
            </a:extLst>
          </p:cNvPr>
          <p:cNvSpPr txBox="1"/>
          <p:nvPr/>
        </p:nvSpPr>
        <p:spPr>
          <a:xfrm>
            <a:off x="665423" y="1585758"/>
            <a:ext cx="79018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）国外研究应用</a:t>
            </a:r>
            <a:endParaRPr lang="en-US" altLang="zh-CN" sz="2400" dirty="0"/>
          </a:p>
          <a:p>
            <a:r>
              <a:rPr kumimoji="1" lang="zh-CN" altLang="en-US" sz="2400" dirty="0"/>
              <a:t>           </a:t>
            </a:r>
            <a:r>
              <a:rPr lang="en-US" altLang="zh-CN" sz="2400" dirty="0"/>
              <a:t>TOEFL</a:t>
            </a:r>
          </a:p>
          <a:p>
            <a:r>
              <a:rPr lang="zh-CN" altLang="en-US" sz="2400" dirty="0"/>
              <a:t>            </a:t>
            </a:r>
            <a:r>
              <a:rPr lang="en-US" altLang="zh-CN" sz="2400" dirty="0"/>
              <a:t>WebAssign</a:t>
            </a:r>
            <a:r>
              <a:rPr lang="zh-CN" altLang="zh-CN" sz="2400" dirty="0"/>
              <a:t>是美国北卡罗来纳州立大学物理系开发</a:t>
            </a:r>
            <a:r>
              <a:rPr lang="zh-CN" altLang="en-US" sz="2400" dirty="0"/>
              <a:t>  </a:t>
            </a:r>
            <a:endParaRPr lang="en-US" altLang="zh-CN" sz="2400" dirty="0"/>
          </a:p>
          <a:p>
            <a:r>
              <a:rPr lang="zh-CN" altLang="en-US" sz="2400" dirty="0"/>
              <a:t>         </a:t>
            </a:r>
            <a:r>
              <a:rPr lang="zh-CN" altLang="zh-CN" sz="2400" dirty="0"/>
              <a:t>是一个专门的在线作业系统</a:t>
            </a:r>
            <a:endParaRPr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（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）国内研究应用</a:t>
            </a:r>
            <a:endParaRPr kumimoji="1" lang="en-US" altLang="zh-CN" sz="2400" dirty="0"/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en-US" altLang="zh-CN" sz="2400" dirty="0"/>
              <a:t>PAT</a:t>
            </a:r>
          </a:p>
          <a:p>
            <a:r>
              <a:rPr lang="zh-CN" altLang="en-US" sz="2400" dirty="0"/>
              <a:t>         </a:t>
            </a:r>
            <a:r>
              <a:rPr lang="zh-CN" altLang="zh-CN" sz="2400" dirty="0"/>
              <a:t>中国石油大学张莉提出</a:t>
            </a:r>
            <a:r>
              <a:rPr lang="en-US" altLang="zh-CN" sz="2400" dirty="0"/>
              <a:t> Web </a:t>
            </a:r>
            <a:r>
              <a:rPr lang="zh-CN" altLang="zh-CN" sz="2400" dirty="0"/>
              <a:t>环境下作业提交与查询功能的实现，</a:t>
            </a:r>
            <a:r>
              <a:rPr lang="en-US" altLang="zh-CN" sz="2400" dirty="0"/>
              <a:t>MYSQL</a:t>
            </a:r>
            <a:r>
              <a:rPr lang="zh-CN" altLang="zh-CN" sz="2400" dirty="0"/>
              <a:t>，</a:t>
            </a:r>
            <a:r>
              <a:rPr lang="en-US" altLang="zh-CN" sz="2400" dirty="0"/>
              <a:t>JSP </a:t>
            </a:r>
            <a:r>
              <a:rPr lang="zh-CN" altLang="zh-CN" sz="2400" dirty="0"/>
              <a:t>与数据库互连</a:t>
            </a:r>
            <a:r>
              <a:rPr lang="en-US" altLang="zh-CN" sz="2400" dirty="0"/>
              <a:t> JDBC</a:t>
            </a:r>
            <a:r>
              <a:rPr lang="zh-CN" altLang="en-US" sz="2400" dirty="0"/>
              <a:t>实现</a:t>
            </a:r>
            <a:r>
              <a:rPr lang="zh-CN" altLang="zh-CN" sz="2400" dirty="0"/>
              <a:t>网页信息传递的交互性和实时性</a:t>
            </a:r>
            <a:r>
              <a:rPr lang="en-US" altLang="zh-CN" sz="2400" dirty="0"/>
              <a:t>,</a:t>
            </a:r>
            <a:r>
              <a:rPr lang="zh-CN" altLang="zh-CN" sz="2400" dirty="0"/>
              <a:t>用户向</a:t>
            </a:r>
            <a:r>
              <a:rPr lang="en-US" altLang="zh-CN" sz="2400" dirty="0"/>
              <a:t> Web </a:t>
            </a:r>
            <a:r>
              <a:rPr lang="zh-CN" altLang="zh-CN" sz="2400" dirty="0"/>
              <a:t>服务器发出请求，服务器再向数据库发出请求，</a:t>
            </a:r>
            <a:r>
              <a:rPr lang="en-US" altLang="zh-CN" sz="2400" dirty="0"/>
              <a:t> SQL </a:t>
            </a:r>
            <a:r>
              <a:rPr lang="zh-CN" altLang="zh-CN" sz="2400" dirty="0"/>
              <a:t>查询语句筛选所需的数据，经过</a:t>
            </a:r>
            <a:r>
              <a:rPr lang="en-US" altLang="zh-CN" sz="2400" dirty="0"/>
              <a:t> Web </a:t>
            </a:r>
            <a:r>
              <a:rPr lang="zh-CN" altLang="zh-CN" sz="2400" dirty="0"/>
              <a:t>服务器将数据以</a:t>
            </a:r>
            <a:r>
              <a:rPr lang="en-US" altLang="zh-CN" sz="2400" dirty="0"/>
              <a:t> HTML </a:t>
            </a:r>
            <a:r>
              <a:rPr lang="zh-CN" altLang="zh-CN" sz="2400" dirty="0"/>
              <a:t>的格式在浏览器中显示出来，该系统主要实现了提交作业和作业查询功能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4000100"/>
      </p:ext>
    </p:extLst>
  </p:cSld>
  <p:clrMapOvr>
    <a:masterClrMapping/>
  </p:clrMapOvr>
  <p:transition advTm="10331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23746C-710A-BF4C-8F46-7023D9900503}"/>
              </a:ext>
            </a:extLst>
          </p:cNvPr>
          <p:cNvSpPr txBox="1"/>
          <p:nvPr/>
        </p:nvSpPr>
        <p:spPr>
          <a:xfrm>
            <a:off x="323558" y="809846"/>
            <a:ext cx="310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先进性和实用性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28BD7B-16A1-6942-B926-3605193BAC23}"/>
              </a:ext>
            </a:extLst>
          </p:cNvPr>
          <p:cNvSpPr txBox="1"/>
          <p:nvPr/>
        </p:nvSpPr>
        <p:spPr>
          <a:xfrm>
            <a:off x="665423" y="2108979"/>
            <a:ext cx="7212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传统作业管理：</a:t>
            </a:r>
            <a:endParaRPr kumimoji="1" lang="en-US" altLang="zh-CN" sz="2400" dirty="0"/>
          </a:p>
          <a:p>
            <a:r>
              <a:rPr kumimoji="1" lang="zh-CN" altLang="en-US" sz="2400" dirty="0"/>
              <a:t>         时间、地域、天气、人力、物力、财力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在线作业管理：</a:t>
            </a:r>
            <a:endParaRPr kumimoji="1" lang="en-US" altLang="zh-CN" sz="2400" dirty="0"/>
          </a:p>
          <a:p>
            <a:r>
              <a:rPr kumimoji="1" lang="zh-CN" altLang="en-US" sz="2400" dirty="0"/>
              <a:t>         更科学、更灵活、更高效</a:t>
            </a:r>
          </a:p>
        </p:txBody>
      </p:sp>
    </p:spTree>
    <p:extLst>
      <p:ext uri="{BB962C8B-B14F-4D97-AF65-F5344CB8AC3E}">
        <p14:creationId xmlns:p14="http://schemas.microsoft.com/office/powerpoint/2010/main" val="3474747559"/>
      </p:ext>
    </p:extLst>
  </p:cSld>
  <p:clrMapOvr>
    <a:masterClrMapping/>
  </p:clrMapOvr>
  <p:transition advTm="10331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23746C-710A-BF4C-8F46-7023D9900503}"/>
              </a:ext>
            </a:extLst>
          </p:cNvPr>
          <p:cNvSpPr txBox="1"/>
          <p:nvPr/>
        </p:nvSpPr>
        <p:spPr>
          <a:xfrm>
            <a:off x="323558" y="809846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技术难度与工作量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28BD7B-16A1-6942-B926-3605193BAC23}"/>
              </a:ext>
            </a:extLst>
          </p:cNvPr>
          <p:cNvSpPr txBox="1"/>
          <p:nvPr/>
        </p:nvSpPr>
        <p:spPr>
          <a:xfrm>
            <a:off x="665423" y="2108979"/>
            <a:ext cx="83521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B/S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结构总体设计方案的约束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实施的各个阶段都要服从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规划，包括功能设计、系统配置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开发过程中需要采用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struts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spring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hibernate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等开源开发框架，需要设计人员熟悉框架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从而实现高效编程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296350"/>
      </p:ext>
    </p:extLst>
  </p:cSld>
  <p:clrMapOvr>
    <a:masterClrMapping/>
  </p:clrMapOvr>
  <p:transition advTm="10331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23746C-710A-BF4C-8F46-7023D9900503}"/>
              </a:ext>
            </a:extLst>
          </p:cNvPr>
          <p:cNvSpPr txBox="1"/>
          <p:nvPr/>
        </p:nvSpPr>
        <p:spPr>
          <a:xfrm>
            <a:off x="323558" y="809846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技术难度与工作量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28BD7B-16A1-6942-B926-3605193BAC23}"/>
              </a:ext>
            </a:extLst>
          </p:cNvPr>
          <p:cNvSpPr txBox="1"/>
          <p:nvPr/>
        </p:nvSpPr>
        <p:spPr>
          <a:xfrm>
            <a:off x="642503" y="1570748"/>
            <a:ext cx="8985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结构层次图（工作量）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1A402A-CBF9-3A42-B344-E1BA3FBD1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58" y="2346660"/>
            <a:ext cx="51816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24778"/>
      </p:ext>
    </p:extLst>
  </p:cSld>
  <p:clrMapOvr>
    <a:masterClrMapping/>
  </p:clrMapOvr>
  <p:transition advTm="10331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系统需求分析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9514BB-3B48-6D43-9B58-8930FD9243C7}"/>
              </a:ext>
            </a:extLst>
          </p:cNvPr>
          <p:cNvSpPr txBox="1"/>
          <p:nvPr/>
        </p:nvSpPr>
        <p:spPr>
          <a:xfrm>
            <a:off x="1976525" y="200427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教师角色主要功能需求：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234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功能需求：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F681E7-DE1D-2A41-A590-DF3657499E4B}"/>
              </a:ext>
            </a:extLst>
          </p:cNvPr>
          <p:cNvSpPr txBox="1"/>
          <p:nvPr/>
        </p:nvSpPr>
        <p:spPr>
          <a:xfrm>
            <a:off x="2015499" y="2522776"/>
            <a:ext cx="71769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1)</a:t>
            </a:r>
            <a:r>
              <a:rPr lang="zh-CN" altLang="zh-CN" sz="2000" dirty="0"/>
              <a:t>查看教师所教的所有课程</a:t>
            </a:r>
            <a:endParaRPr lang="en-US" altLang="zh-CN" sz="2000" dirty="0"/>
          </a:p>
          <a:p>
            <a:endParaRPr lang="zh-CN" altLang="zh-CN" sz="2000" dirty="0"/>
          </a:p>
          <a:p>
            <a:r>
              <a:rPr lang="en-US" altLang="zh-CN" sz="2000" dirty="0"/>
              <a:t>2) </a:t>
            </a:r>
            <a:r>
              <a:rPr lang="zh-CN" altLang="zh-CN" sz="2000" dirty="0"/>
              <a:t>上传作业以及相应作业参考答案，可以选择定时发布作业 </a:t>
            </a:r>
          </a:p>
          <a:p>
            <a:endParaRPr lang="en-US" altLang="zh-CN" sz="2000" dirty="0"/>
          </a:p>
          <a:p>
            <a:r>
              <a:rPr lang="en-US" altLang="zh-CN" sz="2000" dirty="0"/>
              <a:t>3) </a:t>
            </a:r>
            <a:r>
              <a:rPr lang="zh-CN" altLang="zh-CN" sz="2000" dirty="0"/>
              <a:t>下载发布的作业及答案</a:t>
            </a:r>
          </a:p>
          <a:p>
            <a:endParaRPr lang="en-US" altLang="zh-CN" sz="2000" dirty="0"/>
          </a:p>
          <a:p>
            <a:r>
              <a:rPr lang="en-US" altLang="zh-CN" sz="2000" dirty="0"/>
              <a:t>4) </a:t>
            </a:r>
            <a:r>
              <a:rPr lang="zh-CN" altLang="zh-CN" sz="2000" dirty="0"/>
              <a:t>删除、修改已发布的作业，删除时可连带删除相关信息</a:t>
            </a:r>
          </a:p>
          <a:p>
            <a:endParaRPr lang="en-US" altLang="zh-CN" sz="2000" dirty="0"/>
          </a:p>
          <a:p>
            <a:r>
              <a:rPr lang="en-US" altLang="zh-CN" sz="2000" dirty="0"/>
              <a:t>5) </a:t>
            </a:r>
            <a:r>
              <a:rPr lang="zh-CN" altLang="zh-CN" sz="2000" dirty="0"/>
              <a:t>查看作业批改情况，下载学生作业，批改学生所上传的作业 </a:t>
            </a:r>
          </a:p>
          <a:p>
            <a:endParaRPr lang="en-US" altLang="zh-CN" sz="2000" dirty="0"/>
          </a:p>
          <a:p>
            <a:r>
              <a:rPr lang="en-US" altLang="zh-CN" sz="2000" dirty="0"/>
              <a:t>6) </a:t>
            </a:r>
            <a:r>
              <a:rPr lang="zh-CN" altLang="zh-CN" sz="2000" dirty="0"/>
              <a:t>查看作业提交情况</a:t>
            </a:r>
          </a:p>
          <a:p>
            <a:endParaRPr lang="en-US" altLang="zh-CN" sz="2000" dirty="0"/>
          </a:p>
          <a:p>
            <a:r>
              <a:rPr lang="en-US" altLang="zh-CN" sz="2000" dirty="0"/>
              <a:t>7) </a:t>
            </a:r>
            <a:r>
              <a:rPr lang="zh-CN" altLang="zh-CN" sz="2000" dirty="0"/>
              <a:t>查询学生成绩，修改学生成绩 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3405157"/>
      </p:ext>
    </p:extLst>
  </p:cSld>
  <p:clrMapOvr>
    <a:masterClrMapping/>
  </p:clrMapOvr>
  <p:transition advTm="10331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7799" y="100212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884" y="100212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67799" y="7602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HK" altLang="en-US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2" y="93911"/>
            <a:ext cx="24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工作进度安排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82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6525" y="2108979"/>
            <a:ext cx="520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865819-95AF-4941-9078-F494DD33871D}"/>
              </a:ext>
            </a:extLst>
          </p:cNvPr>
          <p:cNvSpPr txBox="1"/>
          <p:nvPr/>
        </p:nvSpPr>
        <p:spPr>
          <a:xfrm>
            <a:off x="4843258" y="907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F2EE79-B06F-7341-B209-D369891F46CD}"/>
              </a:ext>
            </a:extLst>
          </p:cNvPr>
          <p:cNvSpPr txBox="1"/>
          <p:nvPr/>
        </p:nvSpPr>
        <p:spPr>
          <a:xfrm>
            <a:off x="323558" y="809846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系统需求分析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9514BB-3B48-6D43-9B58-8930FD9243C7}"/>
              </a:ext>
            </a:extLst>
          </p:cNvPr>
          <p:cNvSpPr txBox="1"/>
          <p:nvPr/>
        </p:nvSpPr>
        <p:spPr>
          <a:xfrm>
            <a:off x="1976525" y="2004278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学生角色主要功能需求：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AFAD1B-E572-7241-9F19-EEA997866386}"/>
              </a:ext>
            </a:extLst>
          </p:cNvPr>
          <p:cNvSpPr txBox="1"/>
          <p:nvPr/>
        </p:nvSpPr>
        <p:spPr>
          <a:xfrm>
            <a:off x="1273125" y="1446782"/>
            <a:ext cx="234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功能需求：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F681E7-DE1D-2A41-A590-DF3657499E4B}"/>
              </a:ext>
            </a:extLst>
          </p:cNvPr>
          <p:cNvSpPr txBox="1"/>
          <p:nvPr/>
        </p:nvSpPr>
        <p:spPr>
          <a:xfrm>
            <a:off x="2015499" y="2522776"/>
            <a:ext cx="711925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1) </a:t>
            </a:r>
            <a:r>
              <a:rPr lang="zh-CN" altLang="zh-CN" sz="2000" dirty="0"/>
              <a:t>查看教师发布的作业</a:t>
            </a:r>
          </a:p>
          <a:p>
            <a:endParaRPr lang="en-US" altLang="zh-CN" sz="2000" dirty="0"/>
          </a:p>
          <a:p>
            <a:r>
              <a:rPr lang="en-US" altLang="zh-CN" sz="2000" dirty="0"/>
              <a:t>2) </a:t>
            </a:r>
            <a:r>
              <a:rPr lang="zh-CN" altLang="zh-CN" sz="2000" dirty="0"/>
              <a:t>查看自己所选课程</a:t>
            </a:r>
          </a:p>
          <a:p>
            <a:endParaRPr lang="en-US" altLang="zh-CN" sz="2000" dirty="0"/>
          </a:p>
          <a:p>
            <a:r>
              <a:rPr lang="en-US" altLang="zh-CN" sz="2000" dirty="0"/>
              <a:t>3) </a:t>
            </a:r>
            <a:r>
              <a:rPr lang="zh-CN" altLang="zh-CN" sz="2000" dirty="0"/>
              <a:t>查看自己完成作业的情况</a:t>
            </a:r>
          </a:p>
          <a:p>
            <a:endParaRPr lang="en-US" altLang="zh-CN" sz="2000" dirty="0"/>
          </a:p>
          <a:p>
            <a:r>
              <a:rPr lang="en-US" altLang="zh-CN" sz="2000" dirty="0"/>
              <a:t>4) </a:t>
            </a:r>
            <a:r>
              <a:rPr lang="zh-CN" altLang="zh-CN" sz="2000" dirty="0"/>
              <a:t>上传作业</a:t>
            </a:r>
          </a:p>
          <a:p>
            <a:endParaRPr lang="en-US" altLang="zh-CN" sz="2000" dirty="0"/>
          </a:p>
          <a:p>
            <a:r>
              <a:rPr lang="en-US" altLang="zh-CN" sz="2000" dirty="0"/>
              <a:t>5) </a:t>
            </a:r>
            <a:r>
              <a:rPr lang="zh-CN" altLang="zh-CN" sz="2000" dirty="0"/>
              <a:t>下载自己提交的作业</a:t>
            </a:r>
            <a:r>
              <a:rPr lang="zh-CN" altLang="en-US" sz="2000" dirty="0"/>
              <a:t>、</a:t>
            </a:r>
            <a:r>
              <a:rPr lang="zh-CN" altLang="zh-CN" sz="2000" dirty="0"/>
              <a:t>删除自己上传但教师尚未批改的作业</a:t>
            </a:r>
          </a:p>
          <a:p>
            <a:endParaRPr lang="en-US" altLang="zh-CN" sz="2000" dirty="0"/>
          </a:p>
          <a:p>
            <a:r>
              <a:rPr lang="en-US" altLang="zh-CN" sz="2000" dirty="0"/>
              <a:t>6) </a:t>
            </a:r>
            <a:r>
              <a:rPr lang="zh-CN" altLang="zh-CN" sz="2000" dirty="0"/>
              <a:t>查看个人作业的以及教师评语</a:t>
            </a:r>
          </a:p>
          <a:p>
            <a:endParaRPr lang="en-US" altLang="zh-CN" sz="2000" dirty="0"/>
          </a:p>
          <a:p>
            <a:r>
              <a:rPr lang="en-US" altLang="zh-CN" sz="2000" dirty="0"/>
              <a:t>7) </a:t>
            </a:r>
            <a:r>
              <a:rPr lang="zh-CN" altLang="zh-CN" sz="2000" dirty="0"/>
              <a:t>查看已提交作业的参考答案 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1327853"/>
      </p:ext>
    </p:extLst>
  </p:cSld>
  <p:clrMapOvr>
    <a:masterClrMapping/>
  </p:clrMapOvr>
  <p:transition advTm="10331"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1438</Words>
  <Application>Microsoft Macintosh PowerPoint</Application>
  <PresentationFormat>全屏显示(4:3)</PresentationFormat>
  <Paragraphs>318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Microsoft YaHei</vt:lpstr>
      <vt:lpstr>Microsoft YaHei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 Office User</cp:lastModifiedBy>
  <cp:revision>168</cp:revision>
  <dcterms:created xsi:type="dcterms:W3CDTF">2015-02-19T23:46:49Z</dcterms:created>
  <dcterms:modified xsi:type="dcterms:W3CDTF">2018-11-16T06:46:57Z</dcterms:modified>
</cp:coreProperties>
</file>