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6.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7.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8.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9.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10.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11.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2.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3.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4.xml" ContentType="application/vnd.openxmlformats-officedocument.theme+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theme/theme15.xml" ContentType="application/vnd.openxmlformats-officedocument.theme+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6.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theme/theme17.xml" ContentType="application/vnd.openxmlformats-officedocument.theme+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theme/theme18.xml" ContentType="application/vnd.openxmlformats-officedocument.theme+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19.xml" ContentType="application/vnd.openxmlformats-officedocument.theme+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theme/theme20.xml" ContentType="application/vnd.openxmlformats-officedocument.theme+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theme/theme21.xml" ContentType="application/vnd.openxmlformats-officedocument.theme+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theme/theme22.xml" ContentType="application/vnd.openxmlformats-officedocument.theme+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theme/theme23.xml" ContentType="application/vnd.openxmlformats-officedocument.theme+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theme/theme24.xml" ContentType="application/vnd.openxmlformats-officedocument.theme+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theme/theme25.xml" ContentType="application/vnd.openxmlformats-officedocument.theme+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theme/theme26.xml" ContentType="application/vnd.openxmlformats-officedocument.theme+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theme/theme27.xml" ContentType="application/vnd.openxmlformats-officedocument.theme+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8.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theme/theme29.xml" ContentType="application/vnd.openxmlformats-officedocument.theme+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4.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5.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6.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notesSlides/notesSlide7.xml" ContentType="application/vnd.openxmlformats-officedocument.presentationml.notesSlid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notesSlides/notesSlide8.xml" ContentType="application/vnd.openxmlformats-officedocument.presentationml.notesSlide+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4" r:id="rId3"/>
    <p:sldMasterId id="2147483676" r:id="rId4"/>
    <p:sldMasterId id="2147483688" r:id="rId5"/>
    <p:sldMasterId id="2147483700" r:id="rId6"/>
    <p:sldMasterId id="2147483712" r:id="rId7"/>
    <p:sldMasterId id="2147483724" r:id="rId8"/>
    <p:sldMasterId id="2147483736" r:id="rId9"/>
    <p:sldMasterId id="2147483748" r:id="rId10"/>
    <p:sldMasterId id="2147483760" r:id="rId11"/>
    <p:sldMasterId id="2147483772" r:id="rId12"/>
    <p:sldMasterId id="2147483784" r:id="rId13"/>
    <p:sldMasterId id="2147483796" r:id="rId14"/>
    <p:sldMasterId id="2147483808" r:id="rId15"/>
    <p:sldMasterId id="2147483820" r:id="rId16"/>
    <p:sldMasterId id="2147483832" r:id="rId17"/>
    <p:sldMasterId id="2147483844" r:id="rId18"/>
    <p:sldMasterId id="2147483856" r:id="rId19"/>
    <p:sldMasterId id="2147483868" r:id="rId20"/>
    <p:sldMasterId id="2147483880" r:id="rId21"/>
    <p:sldMasterId id="2147483892" r:id="rId22"/>
    <p:sldMasterId id="2147483904" r:id="rId23"/>
    <p:sldMasterId id="2147483916" r:id="rId24"/>
    <p:sldMasterId id="2147483928" r:id="rId25"/>
    <p:sldMasterId id="2147483940" r:id="rId26"/>
    <p:sldMasterId id="2147483952" r:id="rId27"/>
    <p:sldMasterId id="2147483964" r:id="rId28"/>
    <p:sldMasterId id="2147483976" r:id="rId29"/>
    <p:sldMasterId id="2147483988" r:id="rId30"/>
  </p:sldMasterIdLst>
  <p:notesMasterIdLst>
    <p:notesMasterId r:id="rId99"/>
  </p:notesMasterIdLst>
  <p:handoutMasterIdLst>
    <p:handoutMasterId r:id="rId100"/>
  </p:handoutMasterIdLst>
  <p:sldIdLst>
    <p:sldId id="916" r:id="rId31"/>
    <p:sldId id="917" r:id="rId32"/>
    <p:sldId id="918" r:id="rId33"/>
    <p:sldId id="919" r:id="rId34"/>
    <p:sldId id="920" r:id="rId35"/>
    <p:sldId id="921" r:id="rId36"/>
    <p:sldId id="922" r:id="rId37"/>
    <p:sldId id="923" r:id="rId38"/>
    <p:sldId id="924" r:id="rId39"/>
    <p:sldId id="925" r:id="rId40"/>
    <p:sldId id="926" r:id="rId41"/>
    <p:sldId id="927" r:id="rId42"/>
    <p:sldId id="928" r:id="rId43"/>
    <p:sldId id="929" r:id="rId44"/>
    <p:sldId id="930" r:id="rId45"/>
    <p:sldId id="931" r:id="rId46"/>
    <p:sldId id="932" r:id="rId47"/>
    <p:sldId id="933" r:id="rId48"/>
    <p:sldId id="934" r:id="rId49"/>
    <p:sldId id="935" r:id="rId50"/>
    <p:sldId id="936" r:id="rId51"/>
    <p:sldId id="937" r:id="rId52"/>
    <p:sldId id="938" r:id="rId53"/>
    <p:sldId id="939" r:id="rId54"/>
    <p:sldId id="940" r:id="rId55"/>
    <p:sldId id="941" r:id="rId56"/>
    <p:sldId id="942" r:id="rId57"/>
    <p:sldId id="943" r:id="rId58"/>
    <p:sldId id="944" r:id="rId59"/>
    <p:sldId id="945" r:id="rId60"/>
    <p:sldId id="946" r:id="rId61"/>
    <p:sldId id="947" r:id="rId62"/>
    <p:sldId id="948" r:id="rId63"/>
    <p:sldId id="949" r:id="rId64"/>
    <p:sldId id="950" r:id="rId65"/>
    <p:sldId id="951" r:id="rId66"/>
    <p:sldId id="952" r:id="rId67"/>
    <p:sldId id="953" r:id="rId68"/>
    <p:sldId id="954" r:id="rId69"/>
    <p:sldId id="955" r:id="rId70"/>
    <p:sldId id="956" r:id="rId71"/>
    <p:sldId id="957" r:id="rId72"/>
    <p:sldId id="958" r:id="rId73"/>
    <p:sldId id="959" r:id="rId74"/>
    <p:sldId id="960" r:id="rId75"/>
    <p:sldId id="961" r:id="rId76"/>
    <p:sldId id="962" r:id="rId77"/>
    <p:sldId id="963" r:id="rId78"/>
    <p:sldId id="964" r:id="rId79"/>
    <p:sldId id="965" r:id="rId80"/>
    <p:sldId id="966" r:id="rId81"/>
    <p:sldId id="967" r:id="rId82"/>
    <p:sldId id="968" r:id="rId83"/>
    <p:sldId id="969" r:id="rId84"/>
    <p:sldId id="970" r:id="rId85"/>
    <p:sldId id="971" r:id="rId86"/>
    <p:sldId id="972" r:id="rId87"/>
    <p:sldId id="973" r:id="rId88"/>
    <p:sldId id="974" r:id="rId89"/>
    <p:sldId id="975" r:id="rId90"/>
    <p:sldId id="976" r:id="rId91"/>
    <p:sldId id="977" r:id="rId92"/>
    <p:sldId id="978" r:id="rId93"/>
    <p:sldId id="979" r:id="rId94"/>
    <p:sldId id="980" r:id="rId95"/>
    <p:sldId id="981" r:id="rId96"/>
    <p:sldId id="982" r:id="rId97"/>
    <p:sldId id="983" r:id="rId98"/>
  </p:sldIdLst>
  <p:sldSz cx="12192000" cy="6858000"/>
  <p:notesSz cx="6858000" cy="9144000"/>
  <p:custDataLst>
    <p:tags r:id="rId101"/>
  </p:custDataLst>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5252"/>
    <a:srgbClr val="C2C2C2"/>
    <a:srgbClr val="FFFFFF"/>
    <a:srgbClr val="0000FF"/>
    <a:srgbClr val="FF00FF"/>
    <a:srgbClr val="006600"/>
    <a:srgbClr val="009900"/>
    <a:srgbClr val="FF3399"/>
    <a:srgbClr val="339933"/>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81" autoAdjust="0"/>
  </p:normalViewPr>
  <p:slideViewPr>
    <p:cSldViewPr>
      <p:cViewPr varScale="1">
        <p:scale>
          <a:sx n="92" d="100"/>
          <a:sy n="92" d="100"/>
        </p:scale>
        <p:origin x="668"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12.xml"/><Relationship Id="rId47" Type="http://schemas.openxmlformats.org/officeDocument/2006/relationships/slide" Target="slides/slide17.xml"/><Relationship Id="rId63" Type="http://schemas.openxmlformats.org/officeDocument/2006/relationships/slide" Target="slides/slide33.xml"/><Relationship Id="rId68" Type="http://schemas.openxmlformats.org/officeDocument/2006/relationships/slide" Target="slides/slide38.xml"/><Relationship Id="rId84" Type="http://schemas.openxmlformats.org/officeDocument/2006/relationships/slide" Target="slides/slide54.xml"/><Relationship Id="rId89" Type="http://schemas.openxmlformats.org/officeDocument/2006/relationships/slide" Target="slides/slide59.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2.xml"/><Relationship Id="rId37" Type="http://schemas.openxmlformats.org/officeDocument/2006/relationships/slide" Target="slides/slide7.xml"/><Relationship Id="rId53" Type="http://schemas.openxmlformats.org/officeDocument/2006/relationships/slide" Target="slides/slide23.xml"/><Relationship Id="rId58" Type="http://schemas.openxmlformats.org/officeDocument/2006/relationships/slide" Target="slides/slide28.xml"/><Relationship Id="rId74" Type="http://schemas.openxmlformats.org/officeDocument/2006/relationships/slide" Target="slides/slide44.xml"/><Relationship Id="rId79" Type="http://schemas.openxmlformats.org/officeDocument/2006/relationships/slide" Target="slides/slide49.xml"/><Relationship Id="rId102" Type="http://schemas.openxmlformats.org/officeDocument/2006/relationships/presProps" Target="presProps.xml"/><Relationship Id="rId5" Type="http://schemas.openxmlformats.org/officeDocument/2006/relationships/slideMaster" Target="slideMasters/slideMaster5.xml"/><Relationship Id="rId90" Type="http://schemas.openxmlformats.org/officeDocument/2006/relationships/slide" Target="slides/slide60.xml"/><Relationship Id="rId95" Type="http://schemas.openxmlformats.org/officeDocument/2006/relationships/slide" Target="slides/slide65.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 Target="slides/slide13.xml"/><Relationship Id="rId48" Type="http://schemas.openxmlformats.org/officeDocument/2006/relationships/slide" Target="slides/slide18.xml"/><Relationship Id="rId64" Type="http://schemas.openxmlformats.org/officeDocument/2006/relationships/slide" Target="slides/slide34.xml"/><Relationship Id="rId69" Type="http://schemas.openxmlformats.org/officeDocument/2006/relationships/slide" Target="slides/slide39.xml"/><Relationship Id="rId80" Type="http://schemas.openxmlformats.org/officeDocument/2006/relationships/slide" Target="slides/slide50.xml"/><Relationship Id="rId85" Type="http://schemas.openxmlformats.org/officeDocument/2006/relationships/slide" Target="slides/slide55.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 Target="slides/slide3.xml"/><Relationship Id="rId38" Type="http://schemas.openxmlformats.org/officeDocument/2006/relationships/slide" Target="slides/slide8.xml"/><Relationship Id="rId59" Type="http://schemas.openxmlformats.org/officeDocument/2006/relationships/slide" Target="slides/slide29.xml"/><Relationship Id="rId103"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11.xml"/><Relationship Id="rId54" Type="http://schemas.openxmlformats.org/officeDocument/2006/relationships/slide" Target="slides/slide24.xml"/><Relationship Id="rId62" Type="http://schemas.openxmlformats.org/officeDocument/2006/relationships/slide" Target="slides/slide32.xml"/><Relationship Id="rId70" Type="http://schemas.openxmlformats.org/officeDocument/2006/relationships/slide" Target="slides/slide40.xml"/><Relationship Id="rId75" Type="http://schemas.openxmlformats.org/officeDocument/2006/relationships/slide" Target="slides/slide45.xml"/><Relationship Id="rId83" Type="http://schemas.openxmlformats.org/officeDocument/2006/relationships/slide" Target="slides/slide53.xml"/><Relationship Id="rId88" Type="http://schemas.openxmlformats.org/officeDocument/2006/relationships/slide" Target="slides/slide58.xml"/><Relationship Id="rId91" Type="http://schemas.openxmlformats.org/officeDocument/2006/relationships/slide" Target="slides/slide61.xml"/><Relationship Id="rId96" Type="http://schemas.openxmlformats.org/officeDocument/2006/relationships/slide" Target="slides/slide6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49" Type="http://schemas.openxmlformats.org/officeDocument/2006/relationships/slide" Target="slides/slide19.xml"/><Relationship Id="rId57" Type="http://schemas.openxmlformats.org/officeDocument/2006/relationships/slide" Target="slides/slide27.xml"/><Relationship Id="rId10" Type="http://schemas.openxmlformats.org/officeDocument/2006/relationships/slideMaster" Target="slideMasters/slideMaster10.xml"/><Relationship Id="rId31" Type="http://schemas.openxmlformats.org/officeDocument/2006/relationships/slide" Target="slides/slide1.xml"/><Relationship Id="rId44" Type="http://schemas.openxmlformats.org/officeDocument/2006/relationships/slide" Target="slides/slide14.xml"/><Relationship Id="rId52" Type="http://schemas.openxmlformats.org/officeDocument/2006/relationships/slide" Target="slides/slide22.xml"/><Relationship Id="rId60" Type="http://schemas.openxmlformats.org/officeDocument/2006/relationships/slide" Target="slides/slide30.xml"/><Relationship Id="rId65" Type="http://schemas.openxmlformats.org/officeDocument/2006/relationships/slide" Target="slides/slide35.xml"/><Relationship Id="rId73" Type="http://schemas.openxmlformats.org/officeDocument/2006/relationships/slide" Target="slides/slide43.xml"/><Relationship Id="rId78" Type="http://schemas.openxmlformats.org/officeDocument/2006/relationships/slide" Target="slides/slide48.xml"/><Relationship Id="rId81" Type="http://schemas.openxmlformats.org/officeDocument/2006/relationships/slide" Target="slides/slide51.xml"/><Relationship Id="rId86" Type="http://schemas.openxmlformats.org/officeDocument/2006/relationships/slide" Target="slides/slide56.xml"/><Relationship Id="rId94" Type="http://schemas.openxmlformats.org/officeDocument/2006/relationships/slide" Target="slides/slide64.xml"/><Relationship Id="rId99" Type="http://schemas.openxmlformats.org/officeDocument/2006/relationships/notesMaster" Target="notesMasters/notesMaster1.xml"/><Relationship Id="rId101"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9.xml"/><Relationship Id="rId34" Type="http://schemas.openxmlformats.org/officeDocument/2006/relationships/slide" Target="slides/slide4.xml"/><Relationship Id="rId50" Type="http://schemas.openxmlformats.org/officeDocument/2006/relationships/slide" Target="slides/slide20.xml"/><Relationship Id="rId55" Type="http://schemas.openxmlformats.org/officeDocument/2006/relationships/slide" Target="slides/slide25.xml"/><Relationship Id="rId76" Type="http://schemas.openxmlformats.org/officeDocument/2006/relationships/slide" Target="slides/slide46.xml"/><Relationship Id="rId97" Type="http://schemas.openxmlformats.org/officeDocument/2006/relationships/slide" Target="slides/slide67.xml"/><Relationship Id="rId104"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41.xml"/><Relationship Id="rId92" Type="http://schemas.openxmlformats.org/officeDocument/2006/relationships/slide" Target="slides/slide62.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 Target="slides/slide10.xml"/><Relationship Id="rId45" Type="http://schemas.openxmlformats.org/officeDocument/2006/relationships/slide" Target="slides/slide15.xml"/><Relationship Id="rId66" Type="http://schemas.openxmlformats.org/officeDocument/2006/relationships/slide" Target="slides/slide36.xml"/><Relationship Id="rId87" Type="http://schemas.openxmlformats.org/officeDocument/2006/relationships/slide" Target="slides/slide57.xml"/><Relationship Id="rId61" Type="http://schemas.openxmlformats.org/officeDocument/2006/relationships/slide" Target="slides/slide31.xml"/><Relationship Id="rId82" Type="http://schemas.openxmlformats.org/officeDocument/2006/relationships/slide" Target="slides/slide52.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Master" Target="slideMasters/slideMaster30.xml"/><Relationship Id="rId35" Type="http://schemas.openxmlformats.org/officeDocument/2006/relationships/slide" Target="slides/slide5.xml"/><Relationship Id="rId56" Type="http://schemas.openxmlformats.org/officeDocument/2006/relationships/slide" Target="slides/slide26.xml"/><Relationship Id="rId77" Type="http://schemas.openxmlformats.org/officeDocument/2006/relationships/slide" Target="slides/slide47.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21.xml"/><Relationship Id="rId72" Type="http://schemas.openxmlformats.org/officeDocument/2006/relationships/slide" Target="slides/slide42.xml"/><Relationship Id="rId93" Type="http://schemas.openxmlformats.org/officeDocument/2006/relationships/slide" Target="slides/slide63.xml"/><Relationship Id="rId98" Type="http://schemas.openxmlformats.org/officeDocument/2006/relationships/slide" Target="slides/slide68.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 Target="slides/slide16.xml"/><Relationship Id="rId67"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t>2023/5/25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defRPr sz="1200" b="0">
                <a:solidFill>
                  <a:schemeClr val="tx1"/>
                </a:solidFill>
                <a:ea typeface="宋体" panose="02010600030101010101" pitchFamily="2" charset="-122"/>
              </a:defRPr>
            </a:lvl1pPr>
          </a:lstStyle>
          <a:p>
            <a:fld id="{0D1E2EF4-146E-47B5-A412-FFD548A1AB6A}"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1E2EF4-146E-47B5-A412-FFD548A1AB6A}" type="slidenum">
              <a:rPr lang="en-US" altLang="zh-CN" smtClean="0"/>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1E2EF4-146E-47B5-A412-FFD548A1AB6A}" type="slidenum">
              <a:rPr lang="en-US" altLang="zh-CN" smtClean="0"/>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1E2EF4-146E-47B5-A412-FFD548A1AB6A}" type="slidenum">
              <a:rPr lang="en-US" altLang="zh-CN" smtClean="0"/>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1E2EF4-146E-47B5-A412-FFD548A1AB6A}" type="slidenum">
              <a:rPr lang="en-US" altLang="zh-CN" smtClean="0"/>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1E2EF4-146E-47B5-A412-FFD548A1AB6A}" type="slidenum">
              <a:rPr lang="en-US" altLang="zh-CN" smtClean="0"/>
              <a:t>7</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1E2EF4-146E-47B5-A412-FFD548A1AB6A}" type="slidenum">
              <a:rPr lang="en-US" altLang="zh-CN" smtClean="0"/>
              <a:t>8</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1E2EF4-146E-47B5-A412-FFD548A1AB6A}" type="slidenum">
              <a:rPr lang="en-US" altLang="zh-CN" smtClean="0"/>
              <a:t>16</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D1E2EF4-146E-47B5-A412-FFD548A1AB6A}" type="slidenum">
              <a:rPr lang="en-US" altLang="zh-CN" smtClean="0"/>
              <a:t>26</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50901E9-2F0F-456F-B419-39381F26357B}" type="slidenum">
              <a:rPr lang="zh-CN" altLang="en-US" smtClean="0"/>
              <a:t>44</a:t>
            </a:fld>
            <a:endParaRPr lang="zh-CN" altLang="en-US"/>
          </a:p>
        </p:txBody>
      </p:sp>
    </p:spTree>
    <p:extLst>
      <p:ext uri="{BB962C8B-B14F-4D97-AF65-F5344CB8AC3E}">
        <p14:creationId xmlns:p14="http://schemas.microsoft.com/office/powerpoint/2010/main" val="453951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t>‹#›</a:t>
            </a:fld>
            <a:r>
              <a:rPr lang="en-US" altLang="zh-CN"/>
              <a:t>/28</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/28</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a:xfrm>
            <a:off x="838200" y="6356354"/>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4"/>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4"/>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8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0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8EC07E11-47EF-4867-B4FA-5F1CC570C6E8}" type="datetimeFigureOut">
              <a:rPr lang="zh-CN" altLang="en-US" smtClean="0"/>
              <a:t>2023/5/25</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D5AF6466-A4A9-4D43-9516-71FA267AEFC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99.xml"/><Relationship Id="rId13" Type="http://schemas.openxmlformats.org/officeDocument/2006/relationships/image" Target="../media/image1.png"/><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10.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image" Target="../media/image1.png"/><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theme" Target="../theme/theme11.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image" Target="../media/image1.png"/><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theme" Target="../theme/theme12.xml"/><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5" Type="http://schemas.openxmlformats.org/officeDocument/2006/relationships/slideLayout" Target="../slideLayouts/slideLayout118.xml"/><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image" Target="../media/image1.png"/><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theme" Target="../theme/theme13.xml"/><Relationship Id="rId2" Type="http://schemas.openxmlformats.org/officeDocument/2006/relationships/slideLayout" Target="../slideLayouts/slideLayout126.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image" Target="../media/image1.png"/><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theme" Target="../theme/theme14.xml"/><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54.xml"/><Relationship Id="rId13" Type="http://schemas.openxmlformats.org/officeDocument/2006/relationships/image" Target="../media/image1.png"/><Relationship Id="rId3" Type="http://schemas.openxmlformats.org/officeDocument/2006/relationships/slideLayout" Target="../slideLayouts/slideLayout149.xml"/><Relationship Id="rId7" Type="http://schemas.openxmlformats.org/officeDocument/2006/relationships/slideLayout" Target="../slideLayouts/slideLayout153.xml"/><Relationship Id="rId12" Type="http://schemas.openxmlformats.org/officeDocument/2006/relationships/theme" Target="../theme/theme15.xml"/><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slideLayout" Target="../slideLayouts/slideLayout157.xml"/><Relationship Id="rId5" Type="http://schemas.openxmlformats.org/officeDocument/2006/relationships/slideLayout" Target="../slideLayouts/slideLayout151.xml"/><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65.xml"/><Relationship Id="rId13" Type="http://schemas.openxmlformats.org/officeDocument/2006/relationships/image" Target="../media/image1.png"/><Relationship Id="rId3" Type="http://schemas.openxmlformats.org/officeDocument/2006/relationships/slideLayout" Target="../slideLayouts/slideLayout160.xml"/><Relationship Id="rId7" Type="http://schemas.openxmlformats.org/officeDocument/2006/relationships/slideLayout" Target="../slideLayouts/slideLayout164.xml"/><Relationship Id="rId12" Type="http://schemas.openxmlformats.org/officeDocument/2006/relationships/theme" Target="../theme/theme16.xml"/><Relationship Id="rId2" Type="http://schemas.openxmlformats.org/officeDocument/2006/relationships/slideLayout" Target="../slideLayouts/slideLayout159.xml"/><Relationship Id="rId1" Type="http://schemas.openxmlformats.org/officeDocument/2006/relationships/slideLayout" Target="../slideLayouts/slideLayout158.xml"/><Relationship Id="rId6" Type="http://schemas.openxmlformats.org/officeDocument/2006/relationships/slideLayout" Target="../slideLayouts/slideLayout163.xml"/><Relationship Id="rId11" Type="http://schemas.openxmlformats.org/officeDocument/2006/relationships/slideLayout" Target="../slideLayouts/slideLayout168.xml"/><Relationship Id="rId5" Type="http://schemas.openxmlformats.org/officeDocument/2006/relationships/slideLayout" Target="../slideLayouts/slideLayout162.xml"/><Relationship Id="rId10" Type="http://schemas.openxmlformats.org/officeDocument/2006/relationships/slideLayout" Target="../slideLayouts/slideLayout167.xml"/><Relationship Id="rId4" Type="http://schemas.openxmlformats.org/officeDocument/2006/relationships/slideLayout" Target="../slideLayouts/slideLayout161.xml"/><Relationship Id="rId9" Type="http://schemas.openxmlformats.org/officeDocument/2006/relationships/slideLayout" Target="../slideLayouts/slideLayout16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image" Target="../media/image1.png"/><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theme" Target="../theme/theme17.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87.xml"/><Relationship Id="rId13" Type="http://schemas.openxmlformats.org/officeDocument/2006/relationships/image" Target="../media/image1.png"/><Relationship Id="rId3" Type="http://schemas.openxmlformats.org/officeDocument/2006/relationships/slideLayout" Target="../slideLayouts/slideLayout182.xml"/><Relationship Id="rId7" Type="http://schemas.openxmlformats.org/officeDocument/2006/relationships/slideLayout" Target="../slideLayouts/slideLayout186.xml"/><Relationship Id="rId12" Type="http://schemas.openxmlformats.org/officeDocument/2006/relationships/theme" Target="../theme/theme18.xml"/><Relationship Id="rId2" Type="http://schemas.openxmlformats.org/officeDocument/2006/relationships/slideLayout" Target="../slideLayouts/slideLayout181.xml"/><Relationship Id="rId1" Type="http://schemas.openxmlformats.org/officeDocument/2006/relationships/slideLayout" Target="../slideLayouts/slideLayout180.xml"/><Relationship Id="rId6" Type="http://schemas.openxmlformats.org/officeDocument/2006/relationships/slideLayout" Target="../slideLayouts/slideLayout185.xml"/><Relationship Id="rId11" Type="http://schemas.openxmlformats.org/officeDocument/2006/relationships/slideLayout" Target="../slideLayouts/slideLayout190.xml"/><Relationship Id="rId5" Type="http://schemas.openxmlformats.org/officeDocument/2006/relationships/slideLayout" Target="../slideLayouts/slideLayout184.xml"/><Relationship Id="rId10" Type="http://schemas.openxmlformats.org/officeDocument/2006/relationships/slideLayout" Target="../slideLayouts/slideLayout189.xml"/><Relationship Id="rId4" Type="http://schemas.openxmlformats.org/officeDocument/2006/relationships/slideLayout" Target="../slideLayouts/slideLayout183.xml"/><Relationship Id="rId9" Type="http://schemas.openxmlformats.org/officeDocument/2006/relationships/slideLayout" Target="../slideLayouts/slideLayout188.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98.xml"/><Relationship Id="rId13" Type="http://schemas.openxmlformats.org/officeDocument/2006/relationships/image" Target="../media/image1.png"/><Relationship Id="rId3" Type="http://schemas.openxmlformats.org/officeDocument/2006/relationships/slideLayout" Target="../slideLayouts/slideLayout193.xml"/><Relationship Id="rId7" Type="http://schemas.openxmlformats.org/officeDocument/2006/relationships/slideLayout" Target="../slideLayouts/slideLayout197.xml"/><Relationship Id="rId12" Type="http://schemas.openxmlformats.org/officeDocument/2006/relationships/theme" Target="../theme/theme19.xml"/><Relationship Id="rId2" Type="http://schemas.openxmlformats.org/officeDocument/2006/relationships/slideLayout" Target="../slideLayouts/slideLayout192.xml"/><Relationship Id="rId1" Type="http://schemas.openxmlformats.org/officeDocument/2006/relationships/slideLayout" Target="../slideLayouts/slideLayout191.xml"/><Relationship Id="rId6" Type="http://schemas.openxmlformats.org/officeDocument/2006/relationships/slideLayout" Target="../slideLayouts/slideLayout196.xml"/><Relationship Id="rId11" Type="http://schemas.openxmlformats.org/officeDocument/2006/relationships/slideLayout" Target="../slideLayouts/slideLayout201.xml"/><Relationship Id="rId5" Type="http://schemas.openxmlformats.org/officeDocument/2006/relationships/slideLayout" Target="../slideLayouts/slideLayout195.xml"/><Relationship Id="rId10" Type="http://schemas.openxmlformats.org/officeDocument/2006/relationships/slideLayout" Target="../slideLayouts/slideLayout200.xml"/><Relationship Id="rId4" Type="http://schemas.openxmlformats.org/officeDocument/2006/relationships/slideLayout" Target="../slideLayouts/slideLayout194.xml"/><Relationship Id="rId9"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09.xml"/><Relationship Id="rId13" Type="http://schemas.openxmlformats.org/officeDocument/2006/relationships/image" Target="../media/image1.png"/><Relationship Id="rId3" Type="http://schemas.openxmlformats.org/officeDocument/2006/relationships/slideLayout" Target="../slideLayouts/slideLayout204.xml"/><Relationship Id="rId7" Type="http://schemas.openxmlformats.org/officeDocument/2006/relationships/slideLayout" Target="../slideLayouts/slideLayout208.xml"/><Relationship Id="rId12" Type="http://schemas.openxmlformats.org/officeDocument/2006/relationships/theme" Target="../theme/theme20.xml"/><Relationship Id="rId2" Type="http://schemas.openxmlformats.org/officeDocument/2006/relationships/slideLayout" Target="../slideLayouts/slideLayout203.xml"/><Relationship Id="rId1" Type="http://schemas.openxmlformats.org/officeDocument/2006/relationships/slideLayout" Target="../slideLayouts/slideLayout202.xml"/><Relationship Id="rId6" Type="http://schemas.openxmlformats.org/officeDocument/2006/relationships/slideLayout" Target="../slideLayouts/slideLayout207.xml"/><Relationship Id="rId11" Type="http://schemas.openxmlformats.org/officeDocument/2006/relationships/slideLayout" Target="../slideLayouts/slideLayout212.xml"/><Relationship Id="rId5" Type="http://schemas.openxmlformats.org/officeDocument/2006/relationships/slideLayout" Target="../slideLayouts/slideLayout206.xml"/><Relationship Id="rId10" Type="http://schemas.openxmlformats.org/officeDocument/2006/relationships/slideLayout" Target="../slideLayouts/slideLayout211.xml"/><Relationship Id="rId4" Type="http://schemas.openxmlformats.org/officeDocument/2006/relationships/slideLayout" Target="../slideLayouts/slideLayout205.xml"/><Relationship Id="rId9" Type="http://schemas.openxmlformats.org/officeDocument/2006/relationships/slideLayout" Target="../slideLayouts/slideLayout210.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0.xml"/><Relationship Id="rId13" Type="http://schemas.openxmlformats.org/officeDocument/2006/relationships/image" Target="../media/image1.png"/><Relationship Id="rId3" Type="http://schemas.openxmlformats.org/officeDocument/2006/relationships/slideLayout" Target="../slideLayouts/slideLayout215.xml"/><Relationship Id="rId7" Type="http://schemas.openxmlformats.org/officeDocument/2006/relationships/slideLayout" Target="../slideLayouts/slideLayout219.xml"/><Relationship Id="rId12" Type="http://schemas.openxmlformats.org/officeDocument/2006/relationships/theme" Target="../theme/theme21.xml"/><Relationship Id="rId2" Type="http://schemas.openxmlformats.org/officeDocument/2006/relationships/slideLayout" Target="../slideLayouts/slideLayout214.xml"/><Relationship Id="rId1" Type="http://schemas.openxmlformats.org/officeDocument/2006/relationships/slideLayout" Target="../slideLayouts/slideLayout213.xml"/><Relationship Id="rId6" Type="http://schemas.openxmlformats.org/officeDocument/2006/relationships/slideLayout" Target="../slideLayouts/slideLayout218.xml"/><Relationship Id="rId11" Type="http://schemas.openxmlformats.org/officeDocument/2006/relationships/slideLayout" Target="../slideLayouts/slideLayout223.xml"/><Relationship Id="rId5" Type="http://schemas.openxmlformats.org/officeDocument/2006/relationships/slideLayout" Target="../slideLayouts/slideLayout217.xml"/><Relationship Id="rId10" Type="http://schemas.openxmlformats.org/officeDocument/2006/relationships/slideLayout" Target="../slideLayouts/slideLayout222.xml"/><Relationship Id="rId4" Type="http://schemas.openxmlformats.org/officeDocument/2006/relationships/slideLayout" Target="../slideLayouts/slideLayout216.xml"/><Relationship Id="rId9" Type="http://schemas.openxmlformats.org/officeDocument/2006/relationships/slideLayout" Target="../slideLayouts/slideLayout221.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1.xml"/><Relationship Id="rId13" Type="http://schemas.openxmlformats.org/officeDocument/2006/relationships/image" Target="../media/image1.png"/><Relationship Id="rId3" Type="http://schemas.openxmlformats.org/officeDocument/2006/relationships/slideLayout" Target="../slideLayouts/slideLayout226.xml"/><Relationship Id="rId7" Type="http://schemas.openxmlformats.org/officeDocument/2006/relationships/slideLayout" Target="../slideLayouts/slideLayout230.xml"/><Relationship Id="rId12" Type="http://schemas.openxmlformats.org/officeDocument/2006/relationships/theme" Target="../theme/theme22.xml"/><Relationship Id="rId2" Type="http://schemas.openxmlformats.org/officeDocument/2006/relationships/slideLayout" Target="../slideLayouts/slideLayout225.xml"/><Relationship Id="rId1" Type="http://schemas.openxmlformats.org/officeDocument/2006/relationships/slideLayout" Target="../slideLayouts/slideLayout224.xml"/><Relationship Id="rId6" Type="http://schemas.openxmlformats.org/officeDocument/2006/relationships/slideLayout" Target="../slideLayouts/slideLayout229.xml"/><Relationship Id="rId11" Type="http://schemas.openxmlformats.org/officeDocument/2006/relationships/slideLayout" Target="../slideLayouts/slideLayout234.xml"/><Relationship Id="rId5" Type="http://schemas.openxmlformats.org/officeDocument/2006/relationships/slideLayout" Target="../slideLayouts/slideLayout228.xml"/><Relationship Id="rId10" Type="http://schemas.openxmlformats.org/officeDocument/2006/relationships/slideLayout" Target="../slideLayouts/slideLayout233.xml"/><Relationship Id="rId4" Type="http://schemas.openxmlformats.org/officeDocument/2006/relationships/slideLayout" Target="../slideLayouts/slideLayout227.xml"/><Relationship Id="rId9" Type="http://schemas.openxmlformats.org/officeDocument/2006/relationships/slideLayout" Target="../slideLayouts/slideLayout232.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42.xml"/><Relationship Id="rId13" Type="http://schemas.openxmlformats.org/officeDocument/2006/relationships/image" Target="../media/image1.png"/><Relationship Id="rId3" Type="http://schemas.openxmlformats.org/officeDocument/2006/relationships/slideLayout" Target="../slideLayouts/slideLayout237.xml"/><Relationship Id="rId7" Type="http://schemas.openxmlformats.org/officeDocument/2006/relationships/slideLayout" Target="../slideLayouts/slideLayout241.xml"/><Relationship Id="rId12" Type="http://schemas.openxmlformats.org/officeDocument/2006/relationships/theme" Target="../theme/theme23.xml"/><Relationship Id="rId2" Type="http://schemas.openxmlformats.org/officeDocument/2006/relationships/slideLayout" Target="../slideLayouts/slideLayout236.xml"/><Relationship Id="rId1" Type="http://schemas.openxmlformats.org/officeDocument/2006/relationships/slideLayout" Target="../slideLayouts/slideLayout235.xml"/><Relationship Id="rId6" Type="http://schemas.openxmlformats.org/officeDocument/2006/relationships/slideLayout" Target="../slideLayouts/slideLayout240.xml"/><Relationship Id="rId11" Type="http://schemas.openxmlformats.org/officeDocument/2006/relationships/slideLayout" Target="../slideLayouts/slideLayout245.xml"/><Relationship Id="rId5" Type="http://schemas.openxmlformats.org/officeDocument/2006/relationships/slideLayout" Target="../slideLayouts/slideLayout239.xml"/><Relationship Id="rId10" Type="http://schemas.openxmlformats.org/officeDocument/2006/relationships/slideLayout" Target="../slideLayouts/slideLayout244.xml"/><Relationship Id="rId4" Type="http://schemas.openxmlformats.org/officeDocument/2006/relationships/slideLayout" Target="../slideLayouts/slideLayout238.xml"/><Relationship Id="rId9" Type="http://schemas.openxmlformats.org/officeDocument/2006/relationships/slideLayout" Target="../slideLayouts/slideLayout24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53.xml"/><Relationship Id="rId13" Type="http://schemas.openxmlformats.org/officeDocument/2006/relationships/image" Target="../media/image1.png"/><Relationship Id="rId3" Type="http://schemas.openxmlformats.org/officeDocument/2006/relationships/slideLayout" Target="../slideLayouts/slideLayout248.xml"/><Relationship Id="rId7" Type="http://schemas.openxmlformats.org/officeDocument/2006/relationships/slideLayout" Target="../slideLayouts/slideLayout252.xml"/><Relationship Id="rId12" Type="http://schemas.openxmlformats.org/officeDocument/2006/relationships/theme" Target="../theme/theme24.xml"/><Relationship Id="rId2" Type="http://schemas.openxmlformats.org/officeDocument/2006/relationships/slideLayout" Target="../slideLayouts/slideLayout247.xml"/><Relationship Id="rId1" Type="http://schemas.openxmlformats.org/officeDocument/2006/relationships/slideLayout" Target="../slideLayouts/slideLayout246.xml"/><Relationship Id="rId6" Type="http://schemas.openxmlformats.org/officeDocument/2006/relationships/slideLayout" Target="../slideLayouts/slideLayout251.xml"/><Relationship Id="rId11" Type="http://schemas.openxmlformats.org/officeDocument/2006/relationships/slideLayout" Target="../slideLayouts/slideLayout256.xml"/><Relationship Id="rId5" Type="http://schemas.openxmlformats.org/officeDocument/2006/relationships/slideLayout" Target="../slideLayouts/slideLayout250.xml"/><Relationship Id="rId10" Type="http://schemas.openxmlformats.org/officeDocument/2006/relationships/slideLayout" Target="../slideLayouts/slideLayout255.xml"/><Relationship Id="rId4" Type="http://schemas.openxmlformats.org/officeDocument/2006/relationships/slideLayout" Target="../slideLayouts/slideLayout249.xml"/><Relationship Id="rId9" Type="http://schemas.openxmlformats.org/officeDocument/2006/relationships/slideLayout" Target="../slideLayouts/slideLayout254.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64.xml"/><Relationship Id="rId13" Type="http://schemas.openxmlformats.org/officeDocument/2006/relationships/image" Target="../media/image1.png"/><Relationship Id="rId3" Type="http://schemas.openxmlformats.org/officeDocument/2006/relationships/slideLayout" Target="../slideLayouts/slideLayout259.xml"/><Relationship Id="rId7" Type="http://schemas.openxmlformats.org/officeDocument/2006/relationships/slideLayout" Target="../slideLayouts/slideLayout263.xml"/><Relationship Id="rId12" Type="http://schemas.openxmlformats.org/officeDocument/2006/relationships/theme" Target="../theme/theme25.xml"/><Relationship Id="rId2" Type="http://schemas.openxmlformats.org/officeDocument/2006/relationships/slideLayout" Target="../slideLayouts/slideLayout258.xml"/><Relationship Id="rId1" Type="http://schemas.openxmlformats.org/officeDocument/2006/relationships/slideLayout" Target="../slideLayouts/slideLayout257.xml"/><Relationship Id="rId6" Type="http://schemas.openxmlformats.org/officeDocument/2006/relationships/slideLayout" Target="../slideLayouts/slideLayout262.xml"/><Relationship Id="rId11" Type="http://schemas.openxmlformats.org/officeDocument/2006/relationships/slideLayout" Target="../slideLayouts/slideLayout267.xml"/><Relationship Id="rId5" Type="http://schemas.openxmlformats.org/officeDocument/2006/relationships/slideLayout" Target="../slideLayouts/slideLayout261.xml"/><Relationship Id="rId10" Type="http://schemas.openxmlformats.org/officeDocument/2006/relationships/slideLayout" Target="../slideLayouts/slideLayout266.xml"/><Relationship Id="rId4" Type="http://schemas.openxmlformats.org/officeDocument/2006/relationships/slideLayout" Target="../slideLayouts/slideLayout260.xml"/><Relationship Id="rId9" Type="http://schemas.openxmlformats.org/officeDocument/2006/relationships/slideLayout" Target="../slideLayouts/slideLayout265.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75.xml"/><Relationship Id="rId13" Type="http://schemas.openxmlformats.org/officeDocument/2006/relationships/image" Target="../media/image1.png"/><Relationship Id="rId3" Type="http://schemas.openxmlformats.org/officeDocument/2006/relationships/slideLayout" Target="../slideLayouts/slideLayout270.xml"/><Relationship Id="rId7" Type="http://schemas.openxmlformats.org/officeDocument/2006/relationships/slideLayout" Target="../slideLayouts/slideLayout274.xml"/><Relationship Id="rId12" Type="http://schemas.openxmlformats.org/officeDocument/2006/relationships/theme" Target="../theme/theme26.xml"/><Relationship Id="rId2" Type="http://schemas.openxmlformats.org/officeDocument/2006/relationships/slideLayout" Target="../slideLayouts/slideLayout269.xml"/><Relationship Id="rId1" Type="http://schemas.openxmlformats.org/officeDocument/2006/relationships/slideLayout" Target="../slideLayouts/slideLayout268.xml"/><Relationship Id="rId6" Type="http://schemas.openxmlformats.org/officeDocument/2006/relationships/slideLayout" Target="../slideLayouts/slideLayout273.xml"/><Relationship Id="rId11" Type="http://schemas.openxmlformats.org/officeDocument/2006/relationships/slideLayout" Target="../slideLayouts/slideLayout278.xml"/><Relationship Id="rId5" Type="http://schemas.openxmlformats.org/officeDocument/2006/relationships/slideLayout" Target="../slideLayouts/slideLayout272.xml"/><Relationship Id="rId10" Type="http://schemas.openxmlformats.org/officeDocument/2006/relationships/slideLayout" Target="../slideLayouts/slideLayout277.xml"/><Relationship Id="rId4" Type="http://schemas.openxmlformats.org/officeDocument/2006/relationships/slideLayout" Target="../slideLayouts/slideLayout271.xml"/><Relationship Id="rId9" Type="http://schemas.openxmlformats.org/officeDocument/2006/relationships/slideLayout" Target="../slideLayouts/slideLayout276.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86.xml"/><Relationship Id="rId13" Type="http://schemas.openxmlformats.org/officeDocument/2006/relationships/image" Target="../media/image1.png"/><Relationship Id="rId3" Type="http://schemas.openxmlformats.org/officeDocument/2006/relationships/slideLayout" Target="../slideLayouts/slideLayout281.xml"/><Relationship Id="rId7" Type="http://schemas.openxmlformats.org/officeDocument/2006/relationships/slideLayout" Target="../slideLayouts/slideLayout285.xml"/><Relationship Id="rId12" Type="http://schemas.openxmlformats.org/officeDocument/2006/relationships/theme" Target="../theme/theme27.xml"/><Relationship Id="rId2" Type="http://schemas.openxmlformats.org/officeDocument/2006/relationships/slideLayout" Target="../slideLayouts/slideLayout280.xml"/><Relationship Id="rId1" Type="http://schemas.openxmlformats.org/officeDocument/2006/relationships/slideLayout" Target="../slideLayouts/slideLayout279.xml"/><Relationship Id="rId6" Type="http://schemas.openxmlformats.org/officeDocument/2006/relationships/slideLayout" Target="../slideLayouts/slideLayout284.xml"/><Relationship Id="rId11" Type="http://schemas.openxmlformats.org/officeDocument/2006/relationships/slideLayout" Target="../slideLayouts/slideLayout289.xml"/><Relationship Id="rId5" Type="http://schemas.openxmlformats.org/officeDocument/2006/relationships/slideLayout" Target="../slideLayouts/slideLayout283.xml"/><Relationship Id="rId10" Type="http://schemas.openxmlformats.org/officeDocument/2006/relationships/slideLayout" Target="../slideLayouts/slideLayout288.xml"/><Relationship Id="rId4" Type="http://schemas.openxmlformats.org/officeDocument/2006/relationships/slideLayout" Target="../slideLayouts/slideLayout282.xml"/><Relationship Id="rId9" Type="http://schemas.openxmlformats.org/officeDocument/2006/relationships/slideLayout" Target="../slideLayouts/slideLayout287.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297.xml"/><Relationship Id="rId13" Type="http://schemas.openxmlformats.org/officeDocument/2006/relationships/image" Target="../media/image1.png"/><Relationship Id="rId3" Type="http://schemas.openxmlformats.org/officeDocument/2006/relationships/slideLayout" Target="../slideLayouts/slideLayout292.xml"/><Relationship Id="rId7" Type="http://schemas.openxmlformats.org/officeDocument/2006/relationships/slideLayout" Target="../slideLayouts/slideLayout296.xml"/><Relationship Id="rId12" Type="http://schemas.openxmlformats.org/officeDocument/2006/relationships/theme" Target="../theme/theme28.xml"/><Relationship Id="rId2" Type="http://schemas.openxmlformats.org/officeDocument/2006/relationships/slideLayout" Target="../slideLayouts/slideLayout291.xml"/><Relationship Id="rId1" Type="http://schemas.openxmlformats.org/officeDocument/2006/relationships/slideLayout" Target="../slideLayouts/slideLayout290.xml"/><Relationship Id="rId6" Type="http://schemas.openxmlformats.org/officeDocument/2006/relationships/slideLayout" Target="../slideLayouts/slideLayout295.xml"/><Relationship Id="rId11" Type="http://schemas.openxmlformats.org/officeDocument/2006/relationships/slideLayout" Target="../slideLayouts/slideLayout300.xml"/><Relationship Id="rId5" Type="http://schemas.openxmlformats.org/officeDocument/2006/relationships/slideLayout" Target="../slideLayouts/slideLayout294.xml"/><Relationship Id="rId10" Type="http://schemas.openxmlformats.org/officeDocument/2006/relationships/slideLayout" Target="../slideLayouts/slideLayout299.xml"/><Relationship Id="rId4" Type="http://schemas.openxmlformats.org/officeDocument/2006/relationships/slideLayout" Target="../slideLayouts/slideLayout293.xml"/><Relationship Id="rId9" Type="http://schemas.openxmlformats.org/officeDocument/2006/relationships/slideLayout" Target="../slideLayouts/slideLayout298.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image" Target="../media/image1.png"/><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theme" Target="../theme/theme29.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19.xml"/><Relationship Id="rId13" Type="http://schemas.openxmlformats.org/officeDocument/2006/relationships/image" Target="../media/image1.png"/><Relationship Id="rId3" Type="http://schemas.openxmlformats.org/officeDocument/2006/relationships/slideLayout" Target="../slideLayouts/slideLayout314.xml"/><Relationship Id="rId7" Type="http://schemas.openxmlformats.org/officeDocument/2006/relationships/slideLayout" Target="../slideLayouts/slideLayout318.xml"/><Relationship Id="rId12" Type="http://schemas.openxmlformats.org/officeDocument/2006/relationships/theme" Target="../theme/theme30.xml"/><Relationship Id="rId2" Type="http://schemas.openxmlformats.org/officeDocument/2006/relationships/slideLayout" Target="../slideLayouts/slideLayout313.xml"/><Relationship Id="rId1" Type="http://schemas.openxmlformats.org/officeDocument/2006/relationships/slideLayout" Target="../slideLayouts/slideLayout312.xml"/><Relationship Id="rId6" Type="http://schemas.openxmlformats.org/officeDocument/2006/relationships/slideLayout" Target="../slideLayouts/slideLayout317.xml"/><Relationship Id="rId11" Type="http://schemas.openxmlformats.org/officeDocument/2006/relationships/slideLayout" Target="../slideLayouts/slideLayout322.xml"/><Relationship Id="rId5" Type="http://schemas.openxmlformats.org/officeDocument/2006/relationships/slideLayout" Target="../slideLayouts/slideLayout316.xml"/><Relationship Id="rId10" Type="http://schemas.openxmlformats.org/officeDocument/2006/relationships/slideLayout" Target="../slideLayouts/slideLayout321.xml"/><Relationship Id="rId4" Type="http://schemas.openxmlformats.org/officeDocument/2006/relationships/slideLayout" Target="../slideLayouts/slideLayout315.xml"/><Relationship Id="rId9" Type="http://schemas.openxmlformats.org/officeDocument/2006/relationships/slideLayout" Target="../slideLayouts/slideLayout3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6.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image" Target="../media/image1.png"/><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theme" Target="../theme/theme7.xml"/><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image" Target="../media/image1.png"/><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8.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image" Target="../media/image1.png"/><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theme" Target="../theme/theme9.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rgbClr val="C0262E"/>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rgbClr val="C026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41" r:id="rId1"/>
    <p:sldLayoutId id="2147483942" r:id="rId2"/>
    <p:sldLayoutId id="2147483943" r:id="rId3"/>
    <p:sldLayoutId id="2147483944" r:id="rId4"/>
    <p:sldLayoutId id="2147483945" r:id="rId5"/>
    <p:sldLayoutId id="2147483946" r:id="rId6"/>
    <p:sldLayoutId id="2147483947" r:id="rId7"/>
    <p:sldLayoutId id="2147483948" r:id="rId8"/>
    <p:sldLayoutId id="2147483949" r:id="rId9"/>
    <p:sldLayoutId id="2147483950" r:id="rId10"/>
    <p:sldLayoutId id="214748395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1" r:id="rId7"/>
    <p:sldLayoutId id="2147483972" r:id="rId8"/>
    <p:sldLayoutId id="2147483973" r:id="rId9"/>
    <p:sldLayoutId id="2147483974" r:id="rId10"/>
    <p:sldLayoutId id="2147483975"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77" r:id="rId1"/>
    <p:sldLayoutId id="2147483978" r:id="rId2"/>
    <p:sldLayoutId id="2147483979" r:id="rId3"/>
    <p:sldLayoutId id="2147483980" r:id="rId4"/>
    <p:sldLayoutId id="2147483981" r:id="rId5"/>
    <p:sldLayoutId id="2147483982" r:id="rId6"/>
    <p:sldLayoutId id="2147483983" r:id="rId7"/>
    <p:sldLayoutId id="2147483984" r:id="rId8"/>
    <p:sldLayoutId id="2147483985" r:id="rId9"/>
    <p:sldLayoutId id="2147483986" r:id="rId10"/>
    <p:sldLayoutId id="2147483987"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0" y="702856"/>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0" y="774864"/>
            <a:ext cx="12192000" cy="0"/>
          </a:xfrm>
          <a:prstGeom prst="line">
            <a:avLst/>
          </a:prstGeom>
          <a:ln w="38100">
            <a:solidFill>
              <a:schemeClr val="accent1"/>
            </a:solidFill>
            <a:tailEnd type="none"/>
          </a:ln>
        </p:spPr>
        <p:style>
          <a:lnRef idx="1">
            <a:schemeClr val="accent1"/>
          </a:lnRef>
          <a:fillRef idx="0">
            <a:schemeClr val="accent1"/>
          </a:fillRef>
          <a:effectRef idx="0">
            <a:schemeClr val="accent1"/>
          </a:effectRef>
          <a:fontRef idx="minor">
            <a:schemeClr val="tx1"/>
          </a:fontRef>
        </p:style>
      </p:cxnSp>
      <p:pic>
        <p:nvPicPr>
          <p:cNvPr id="9" name="图片 8" descr="文本&#10;&#10;描述已自动生成"/>
          <p:cNvPicPr>
            <a:picLocks noChangeAspect="1"/>
          </p:cNvPicPr>
          <p:nvPr userDrawn="1"/>
        </p:nvPicPr>
        <p:blipFill>
          <a:blip r:embed="rId13" cstate="print">
            <a:grayscl/>
            <a:extLst>
              <a:ext uri="{28A0092B-C50C-407E-A947-70E740481C1C}">
                <a14:useLocalDpi xmlns:a14="http://schemas.microsoft.com/office/drawing/2010/main" val="0"/>
              </a:ext>
            </a:extLst>
          </a:blip>
          <a:stretch>
            <a:fillRect/>
          </a:stretch>
        </p:blipFill>
        <p:spPr>
          <a:xfrm>
            <a:off x="9676872" y="-77489"/>
            <a:ext cx="2580885" cy="973017"/>
          </a:xfrm>
          <a:prstGeom prst="rect">
            <a:avLst/>
          </a:prstGeom>
        </p:spPr>
      </p:pic>
      <p:grpSp>
        <p:nvGrpSpPr>
          <p:cNvPr id="25" name="Group 4"/>
          <p:cNvGrpSpPr>
            <a:grpSpLocks noChangeAspect="1"/>
          </p:cNvGrpSpPr>
          <p:nvPr userDrawn="1"/>
        </p:nvGrpSpPr>
        <p:grpSpPr bwMode="auto">
          <a:xfrm>
            <a:off x="458101" y="125771"/>
            <a:ext cx="525306" cy="504000"/>
            <a:chOff x="3125" y="1474"/>
            <a:chExt cx="1430" cy="1372"/>
          </a:xfrm>
        </p:grpSpPr>
        <p:sp>
          <p:nvSpPr>
            <p:cNvPr id="26" name="AutoShape 3"/>
            <p:cNvSpPr>
              <a:spLocks noChangeAspect="1" noChangeArrowheads="1" noTextEdit="1"/>
            </p:cNvSpPr>
            <p:nvPr userDrawn="1"/>
          </p:nvSpPr>
          <p:spPr bwMode="auto">
            <a:xfrm>
              <a:off x="3125" y="1474"/>
              <a:ext cx="1430" cy="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2400">
                <a:solidFill>
                  <a:schemeClr val="tx1"/>
                </a:solidFill>
              </a:endParaRPr>
            </a:p>
          </p:txBody>
        </p:sp>
        <p:sp>
          <p:nvSpPr>
            <p:cNvPr id="27" name="Freeform 5"/>
            <p:cNvSpPr>
              <a:spLocks noEditPoints="1"/>
            </p:cNvSpPr>
            <p:nvPr userDrawn="1"/>
          </p:nvSpPr>
          <p:spPr bwMode="auto">
            <a:xfrm>
              <a:off x="3127" y="1474"/>
              <a:ext cx="1430" cy="1370"/>
            </a:xfrm>
            <a:custGeom>
              <a:avLst/>
              <a:gdLst>
                <a:gd name="T0" fmla="*/ 300 w 600"/>
                <a:gd name="T1" fmla="*/ 0 h 575"/>
                <a:gd name="T2" fmla="*/ 175 w 600"/>
                <a:gd name="T3" fmla="*/ 50 h 575"/>
                <a:gd name="T4" fmla="*/ 175 w 600"/>
                <a:gd name="T5" fmla="*/ 150 h 575"/>
                <a:gd name="T6" fmla="*/ 325 w 600"/>
                <a:gd name="T7" fmla="*/ 150 h 575"/>
                <a:gd name="T8" fmla="*/ 325 w 600"/>
                <a:gd name="T9" fmla="*/ 175 h 575"/>
                <a:gd name="T10" fmla="*/ 75 w 600"/>
                <a:gd name="T11" fmla="*/ 175 h 575"/>
                <a:gd name="T12" fmla="*/ 0 w 600"/>
                <a:gd name="T13" fmla="*/ 300 h 575"/>
                <a:gd name="T14" fmla="*/ 75 w 600"/>
                <a:gd name="T15" fmla="*/ 425 h 575"/>
                <a:gd name="T16" fmla="*/ 150 w 600"/>
                <a:gd name="T17" fmla="*/ 425 h 575"/>
                <a:gd name="T18" fmla="*/ 150 w 600"/>
                <a:gd name="T19" fmla="*/ 384 h 575"/>
                <a:gd name="T20" fmla="*/ 259 w 600"/>
                <a:gd name="T21" fmla="*/ 275 h 575"/>
                <a:gd name="T22" fmla="*/ 341 w 600"/>
                <a:gd name="T23" fmla="*/ 275 h 575"/>
                <a:gd name="T24" fmla="*/ 425 w 600"/>
                <a:gd name="T25" fmla="*/ 216 h 575"/>
                <a:gd name="T26" fmla="*/ 425 w 600"/>
                <a:gd name="T27" fmla="*/ 50 h 575"/>
                <a:gd name="T28" fmla="*/ 300 w 600"/>
                <a:gd name="T29" fmla="*/ 0 h 575"/>
                <a:gd name="T30" fmla="*/ 225 w 600"/>
                <a:gd name="T31" fmla="*/ 50 h 575"/>
                <a:gd name="T32" fmla="*/ 250 w 600"/>
                <a:gd name="T33" fmla="*/ 75 h 575"/>
                <a:gd name="T34" fmla="*/ 225 w 600"/>
                <a:gd name="T35" fmla="*/ 100 h 575"/>
                <a:gd name="T36" fmla="*/ 200 w 600"/>
                <a:gd name="T37" fmla="*/ 75 h 575"/>
                <a:gd name="T38" fmla="*/ 225 w 600"/>
                <a:gd name="T39" fmla="*/ 50 h 575"/>
                <a:gd name="T40" fmla="*/ 450 w 600"/>
                <a:gd name="T41" fmla="*/ 150 h 575"/>
                <a:gd name="T42" fmla="*/ 450 w 600"/>
                <a:gd name="T43" fmla="*/ 216 h 575"/>
                <a:gd name="T44" fmla="*/ 341 w 600"/>
                <a:gd name="T45" fmla="*/ 300 h 575"/>
                <a:gd name="T46" fmla="*/ 259 w 600"/>
                <a:gd name="T47" fmla="*/ 300 h 575"/>
                <a:gd name="T48" fmla="*/ 175 w 600"/>
                <a:gd name="T49" fmla="*/ 384 h 575"/>
                <a:gd name="T50" fmla="*/ 175 w 600"/>
                <a:gd name="T51" fmla="*/ 525 h 575"/>
                <a:gd name="T52" fmla="*/ 300 w 600"/>
                <a:gd name="T53" fmla="*/ 575 h 575"/>
                <a:gd name="T54" fmla="*/ 425 w 600"/>
                <a:gd name="T55" fmla="*/ 525 h 575"/>
                <a:gd name="T56" fmla="*/ 425 w 600"/>
                <a:gd name="T57" fmla="*/ 425 h 575"/>
                <a:gd name="T58" fmla="*/ 275 w 600"/>
                <a:gd name="T59" fmla="*/ 425 h 575"/>
                <a:gd name="T60" fmla="*/ 275 w 600"/>
                <a:gd name="T61" fmla="*/ 400 h 575"/>
                <a:gd name="T62" fmla="*/ 525 w 600"/>
                <a:gd name="T63" fmla="*/ 400 h 575"/>
                <a:gd name="T64" fmla="*/ 600 w 600"/>
                <a:gd name="T65" fmla="*/ 275 h 575"/>
                <a:gd name="T66" fmla="*/ 525 w 600"/>
                <a:gd name="T67" fmla="*/ 150 h 575"/>
                <a:gd name="T68" fmla="*/ 450 w 600"/>
                <a:gd name="T69" fmla="*/ 150 h 575"/>
                <a:gd name="T70" fmla="*/ 375 w 600"/>
                <a:gd name="T71" fmla="*/ 475 h 575"/>
                <a:gd name="T72" fmla="*/ 400 w 600"/>
                <a:gd name="T73" fmla="*/ 500 h 575"/>
                <a:gd name="T74" fmla="*/ 375 w 600"/>
                <a:gd name="T75" fmla="*/ 525 h 575"/>
                <a:gd name="T76" fmla="*/ 350 w 600"/>
                <a:gd name="T77" fmla="*/ 500 h 575"/>
                <a:gd name="T78" fmla="*/ 375 w 600"/>
                <a:gd name="T79" fmla="*/ 475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0" h="575">
                  <a:moveTo>
                    <a:pt x="300" y="0"/>
                  </a:moveTo>
                  <a:cubicBezTo>
                    <a:pt x="175" y="0"/>
                    <a:pt x="175" y="50"/>
                    <a:pt x="175" y="50"/>
                  </a:cubicBezTo>
                  <a:cubicBezTo>
                    <a:pt x="175" y="150"/>
                    <a:pt x="175" y="150"/>
                    <a:pt x="175" y="150"/>
                  </a:cubicBezTo>
                  <a:cubicBezTo>
                    <a:pt x="325" y="150"/>
                    <a:pt x="325" y="150"/>
                    <a:pt x="325" y="150"/>
                  </a:cubicBezTo>
                  <a:cubicBezTo>
                    <a:pt x="325" y="175"/>
                    <a:pt x="325" y="175"/>
                    <a:pt x="325" y="175"/>
                  </a:cubicBezTo>
                  <a:cubicBezTo>
                    <a:pt x="75" y="175"/>
                    <a:pt x="75" y="175"/>
                    <a:pt x="75" y="175"/>
                  </a:cubicBezTo>
                  <a:cubicBezTo>
                    <a:pt x="75" y="175"/>
                    <a:pt x="0" y="163"/>
                    <a:pt x="0" y="300"/>
                  </a:cubicBezTo>
                  <a:cubicBezTo>
                    <a:pt x="0" y="436"/>
                    <a:pt x="75" y="425"/>
                    <a:pt x="75" y="425"/>
                  </a:cubicBezTo>
                  <a:cubicBezTo>
                    <a:pt x="150" y="425"/>
                    <a:pt x="150" y="425"/>
                    <a:pt x="150" y="425"/>
                  </a:cubicBezTo>
                  <a:cubicBezTo>
                    <a:pt x="150" y="384"/>
                    <a:pt x="150" y="384"/>
                    <a:pt x="150" y="384"/>
                  </a:cubicBezTo>
                  <a:cubicBezTo>
                    <a:pt x="150" y="324"/>
                    <a:pt x="199" y="275"/>
                    <a:pt x="259" y="275"/>
                  </a:cubicBezTo>
                  <a:cubicBezTo>
                    <a:pt x="341" y="275"/>
                    <a:pt x="341" y="275"/>
                    <a:pt x="341" y="275"/>
                  </a:cubicBezTo>
                  <a:cubicBezTo>
                    <a:pt x="387" y="275"/>
                    <a:pt x="425" y="262"/>
                    <a:pt x="425" y="216"/>
                  </a:cubicBezTo>
                  <a:cubicBezTo>
                    <a:pt x="425" y="50"/>
                    <a:pt x="425" y="50"/>
                    <a:pt x="425" y="50"/>
                  </a:cubicBezTo>
                  <a:cubicBezTo>
                    <a:pt x="425" y="50"/>
                    <a:pt x="425" y="0"/>
                    <a:pt x="300" y="0"/>
                  </a:cubicBezTo>
                  <a:close/>
                  <a:moveTo>
                    <a:pt x="225" y="50"/>
                  </a:moveTo>
                  <a:cubicBezTo>
                    <a:pt x="239" y="50"/>
                    <a:pt x="250" y="61"/>
                    <a:pt x="250" y="75"/>
                  </a:cubicBezTo>
                  <a:cubicBezTo>
                    <a:pt x="250" y="89"/>
                    <a:pt x="239" y="100"/>
                    <a:pt x="225" y="100"/>
                  </a:cubicBezTo>
                  <a:cubicBezTo>
                    <a:pt x="211" y="100"/>
                    <a:pt x="200" y="89"/>
                    <a:pt x="200" y="75"/>
                  </a:cubicBezTo>
                  <a:cubicBezTo>
                    <a:pt x="200" y="61"/>
                    <a:pt x="211" y="50"/>
                    <a:pt x="225" y="50"/>
                  </a:cubicBezTo>
                  <a:close/>
                  <a:moveTo>
                    <a:pt x="450" y="150"/>
                  </a:moveTo>
                  <a:cubicBezTo>
                    <a:pt x="450" y="216"/>
                    <a:pt x="450" y="216"/>
                    <a:pt x="450" y="216"/>
                  </a:cubicBezTo>
                  <a:cubicBezTo>
                    <a:pt x="450" y="276"/>
                    <a:pt x="401" y="300"/>
                    <a:pt x="341" y="300"/>
                  </a:cubicBezTo>
                  <a:cubicBezTo>
                    <a:pt x="259" y="300"/>
                    <a:pt x="259" y="300"/>
                    <a:pt x="259" y="300"/>
                  </a:cubicBezTo>
                  <a:cubicBezTo>
                    <a:pt x="213" y="300"/>
                    <a:pt x="175" y="338"/>
                    <a:pt x="175" y="384"/>
                  </a:cubicBezTo>
                  <a:cubicBezTo>
                    <a:pt x="175" y="525"/>
                    <a:pt x="175" y="525"/>
                    <a:pt x="175" y="525"/>
                  </a:cubicBezTo>
                  <a:cubicBezTo>
                    <a:pt x="175" y="525"/>
                    <a:pt x="177" y="575"/>
                    <a:pt x="300" y="575"/>
                  </a:cubicBezTo>
                  <a:cubicBezTo>
                    <a:pt x="423" y="575"/>
                    <a:pt x="425" y="525"/>
                    <a:pt x="425" y="525"/>
                  </a:cubicBezTo>
                  <a:cubicBezTo>
                    <a:pt x="425" y="425"/>
                    <a:pt x="425" y="425"/>
                    <a:pt x="425" y="425"/>
                  </a:cubicBezTo>
                  <a:cubicBezTo>
                    <a:pt x="275" y="425"/>
                    <a:pt x="275" y="425"/>
                    <a:pt x="275" y="425"/>
                  </a:cubicBezTo>
                  <a:cubicBezTo>
                    <a:pt x="275" y="400"/>
                    <a:pt x="275" y="400"/>
                    <a:pt x="275" y="400"/>
                  </a:cubicBezTo>
                  <a:cubicBezTo>
                    <a:pt x="525" y="400"/>
                    <a:pt x="525" y="400"/>
                    <a:pt x="525" y="400"/>
                  </a:cubicBezTo>
                  <a:cubicBezTo>
                    <a:pt x="525" y="400"/>
                    <a:pt x="600" y="413"/>
                    <a:pt x="600" y="275"/>
                  </a:cubicBezTo>
                  <a:cubicBezTo>
                    <a:pt x="600" y="137"/>
                    <a:pt x="525" y="150"/>
                    <a:pt x="525" y="150"/>
                  </a:cubicBezTo>
                  <a:lnTo>
                    <a:pt x="450" y="150"/>
                  </a:lnTo>
                  <a:close/>
                  <a:moveTo>
                    <a:pt x="375" y="475"/>
                  </a:moveTo>
                  <a:cubicBezTo>
                    <a:pt x="389" y="475"/>
                    <a:pt x="400" y="486"/>
                    <a:pt x="400" y="500"/>
                  </a:cubicBezTo>
                  <a:cubicBezTo>
                    <a:pt x="400" y="514"/>
                    <a:pt x="389" y="525"/>
                    <a:pt x="375" y="525"/>
                  </a:cubicBezTo>
                  <a:cubicBezTo>
                    <a:pt x="361" y="525"/>
                    <a:pt x="350" y="514"/>
                    <a:pt x="350" y="500"/>
                  </a:cubicBezTo>
                  <a:cubicBezTo>
                    <a:pt x="350" y="486"/>
                    <a:pt x="361" y="475"/>
                    <a:pt x="375" y="475"/>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2400">
                <a:solidFill>
                  <a:schemeClr val="tx1"/>
                </a:solidFill>
              </a:endParaRPr>
            </a:p>
          </p:txBody>
        </p:sp>
      </p:grpSp>
    </p:spTree>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4.jpeg"/><Relationship Id="rId5" Type="http://schemas.openxmlformats.org/officeDocument/2006/relationships/image" Target="../media/image3.jpe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18" Type="http://schemas.openxmlformats.org/officeDocument/2006/relationships/tags" Target="../tags/tag154.xml"/><Relationship Id="rId26" Type="http://schemas.openxmlformats.org/officeDocument/2006/relationships/tags" Target="../tags/tag162.xml"/><Relationship Id="rId3" Type="http://schemas.openxmlformats.org/officeDocument/2006/relationships/tags" Target="../tags/tag139.xml"/><Relationship Id="rId21" Type="http://schemas.openxmlformats.org/officeDocument/2006/relationships/tags" Target="../tags/tag157.xml"/><Relationship Id="rId7" Type="http://schemas.openxmlformats.org/officeDocument/2006/relationships/tags" Target="../tags/tag143.xml"/><Relationship Id="rId12" Type="http://schemas.openxmlformats.org/officeDocument/2006/relationships/tags" Target="../tags/tag148.xml"/><Relationship Id="rId17" Type="http://schemas.openxmlformats.org/officeDocument/2006/relationships/tags" Target="../tags/tag153.xml"/><Relationship Id="rId25" Type="http://schemas.openxmlformats.org/officeDocument/2006/relationships/tags" Target="../tags/tag161.xml"/><Relationship Id="rId2" Type="http://schemas.openxmlformats.org/officeDocument/2006/relationships/tags" Target="../tags/tag138.xml"/><Relationship Id="rId16" Type="http://schemas.openxmlformats.org/officeDocument/2006/relationships/tags" Target="../tags/tag152.xml"/><Relationship Id="rId20" Type="http://schemas.openxmlformats.org/officeDocument/2006/relationships/tags" Target="../tags/tag156.xml"/><Relationship Id="rId29" Type="http://schemas.openxmlformats.org/officeDocument/2006/relationships/slideLayout" Target="../slideLayouts/slideLayout109.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24" Type="http://schemas.openxmlformats.org/officeDocument/2006/relationships/tags" Target="../tags/tag160.xml"/><Relationship Id="rId5" Type="http://schemas.openxmlformats.org/officeDocument/2006/relationships/tags" Target="../tags/tag141.xml"/><Relationship Id="rId15" Type="http://schemas.openxmlformats.org/officeDocument/2006/relationships/tags" Target="../tags/tag151.xml"/><Relationship Id="rId23" Type="http://schemas.openxmlformats.org/officeDocument/2006/relationships/tags" Target="../tags/tag159.xml"/><Relationship Id="rId28" Type="http://schemas.openxmlformats.org/officeDocument/2006/relationships/tags" Target="../tags/tag164.xml"/><Relationship Id="rId10" Type="http://schemas.openxmlformats.org/officeDocument/2006/relationships/tags" Target="../tags/tag146.xml"/><Relationship Id="rId19" Type="http://schemas.openxmlformats.org/officeDocument/2006/relationships/tags" Target="../tags/tag155.xml"/><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 Id="rId22" Type="http://schemas.openxmlformats.org/officeDocument/2006/relationships/tags" Target="../tags/tag158.xml"/><Relationship Id="rId27" Type="http://schemas.openxmlformats.org/officeDocument/2006/relationships/tags" Target="../tags/tag163.xml"/><Relationship Id="rId30" Type="http://schemas.openxmlformats.org/officeDocument/2006/relationships/image" Target="../media/image16.jpeg"/></Relationships>
</file>

<file path=ppt/slides/_rels/slide11.xml.rels><?xml version="1.0" encoding="UTF-8" standalone="yes"?>
<Relationships xmlns="http://schemas.openxmlformats.org/package/2006/relationships"><Relationship Id="rId8" Type="http://schemas.openxmlformats.org/officeDocument/2006/relationships/tags" Target="../tags/tag172.xml"/><Relationship Id="rId13" Type="http://schemas.openxmlformats.org/officeDocument/2006/relationships/tags" Target="../tags/tag177.xml"/><Relationship Id="rId18" Type="http://schemas.openxmlformats.org/officeDocument/2006/relationships/tags" Target="../tags/tag182.xml"/><Relationship Id="rId26" Type="http://schemas.openxmlformats.org/officeDocument/2006/relationships/slideLayout" Target="../slideLayouts/slideLayout120.xml"/><Relationship Id="rId3" Type="http://schemas.openxmlformats.org/officeDocument/2006/relationships/tags" Target="../tags/tag167.xml"/><Relationship Id="rId21" Type="http://schemas.openxmlformats.org/officeDocument/2006/relationships/tags" Target="../tags/tag185.xml"/><Relationship Id="rId7" Type="http://schemas.openxmlformats.org/officeDocument/2006/relationships/tags" Target="../tags/tag171.xml"/><Relationship Id="rId12" Type="http://schemas.openxmlformats.org/officeDocument/2006/relationships/tags" Target="../tags/tag176.xml"/><Relationship Id="rId17" Type="http://schemas.openxmlformats.org/officeDocument/2006/relationships/tags" Target="../tags/tag181.xml"/><Relationship Id="rId25" Type="http://schemas.openxmlformats.org/officeDocument/2006/relationships/tags" Target="../tags/tag189.xml"/><Relationship Id="rId2" Type="http://schemas.openxmlformats.org/officeDocument/2006/relationships/tags" Target="../tags/tag166.xml"/><Relationship Id="rId16" Type="http://schemas.openxmlformats.org/officeDocument/2006/relationships/tags" Target="../tags/tag180.xml"/><Relationship Id="rId20" Type="http://schemas.openxmlformats.org/officeDocument/2006/relationships/tags" Target="../tags/tag184.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tags" Target="../tags/tag175.xml"/><Relationship Id="rId24" Type="http://schemas.openxmlformats.org/officeDocument/2006/relationships/tags" Target="../tags/tag188.xml"/><Relationship Id="rId5" Type="http://schemas.openxmlformats.org/officeDocument/2006/relationships/tags" Target="../tags/tag169.xml"/><Relationship Id="rId15" Type="http://schemas.openxmlformats.org/officeDocument/2006/relationships/tags" Target="../tags/tag179.xml"/><Relationship Id="rId23" Type="http://schemas.openxmlformats.org/officeDocument/2006/relationships/tags" Target="../tags/tag187.xml"/><Relationship Id="rId10" Type="http://schemas.openxmlformats.org/officeDocument/2006/relationships/tags" Target="../tags/tag174.xml"/><Relationship Id="rId19" Type="http://schemas.openxmlformats.org/officeDocument/2006/relationships/tags" Target="../tags/tag183.xml"/><Relationship Id="rId4" Type="http://schemas.openxmlformats.org/officeDocument/2006/relationships/tags" Target="../tags/tag168.xml"/><Relationship Id="rId9" Type="http://schemas.openxmlformats.org/officeDocument/2006/relationships/tags" Target="../tags/tag173.xml"/><Relationship Id="rId14" Type="http://schemas.openxmlformats.org/officeDocument/2006/relationships/tags" Target="../tags/tag178.xml"/><Relationship Id="rId22" Type="http://schemas.openxmlformats.org/officeDocument/2006/relationships/tags" Target="../tags/tag186.xml"/><Relationship Id="rId27" Type="http://schemas.openxmlformats.org/officeDocument/2006/relationships/image" Target="../media/image17.jpeg"/></Relationships>
</file>

<file path=ppt/slides/_rels/slide12.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tags" Target="../tags/tag202.xml"/><Relationship Id="rId18" Type="http://schemas.openxmlformats.org/officeDocument/2006/relationships/tags" Target="../tags/tag207.xml"/><Relationship Id="rId3" Type="http://schemas.openxmlformats.org/officeDocument/2006/relationships/tags" Target="../tags/tag192.xml"/><Relationship Id="rId21" Type="http://schemas.openxmlformats.org/officeDocument/2006/relationships/tags" Target="../tags/tag210.xml"/><Relationship Id="rId7" Type="http://schemas.openxmlformats.org/officeDocument/2006/relationships/tags" Target="../tags/tag196.xml"/><Relationship Id="rId12" Type="http://schemas.openxmlformats.org/officeDocument/2006/relationships/tags" Target="../tags/tag201.xml"/><Relationship Id="rId17" Type="http://schemas.openxmlformats.org/officeDocument/2006/relationships/tags" Target="../tags/tag206.xml"/><Relationship Id="rId2" Type="http://schemas.openxmlformats.org/officeDocument/2006/relationships/tags" Target="../tags/tag191.xml"/><Relationship Id="rId16" Type="http://schemas.openxmlformats.org/officeDocument/2006/relationships/tags" Target="../tags/tag205.xml"/><Relationship Id="rId20" Type="http://schemas.openxmlformats.org/officeDocument/2006/relationships/tags" Target="../tags/tag209.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tags" Target="../tags/tag200.xml"/><Relationship Id="rId5" Type="http://schemas.openxmlformats.org/officeDocument/2006/relationships/tags" Target="../tags/tag194.xml"/><Relationship Id="rId15" Type="http://schemas.openxmlformats.org/officeDocument/2006/relationships/tags" Target="../tags/tag204.xml"/><Relationship Id="rId23" Type="http://schemas.openxmlformats.org/officeDocument/2006/relationships/image" Target="../media/image16.jpeg"/><Relationship Id="rId10" Type="http://schemas.openxmlformats.org/officeDocument/2006/relationships/tags" Target="../tags/tag199.xml"/><Relationship Id="rId19" Type="http://schemas.openxmlformats.org/officeDocument/2006/relationships/tags" Target="../tags/tag208.xml"/><Relationship Id="rId4" Type="http://schemas.openxmlformats.org/officeDocument/2006/relationships/tags" Target="../tags/tag193.xml"/><Relationship Id="rId9" Type="http://schemas.openxmlformats.org/officeDocument/2006/relationships/tags" Target="../tags/tag198.xml"/><Relationship Id="rId14" Type="http://schemas.openxmlformats.org/officeDocument/2006/relationships/tags" Target="../tags/tag203.xml"/><Relationship Id="rId22" Type="http://schemas.openxmlformats.org/officeDocument/2006/relationships/slideLayout" Target="../slideLayouts/slideLayout131.xml"/></Relationships>
</file>

<file path=ppt/slides/_rels/slide13.xml.rels><?xml version="1.0" encoding="UTF-8" standalone="yes"?>
<Relationships xmlns="http://schemas.openxmlformats.org/package/2006/relationships"><Relationship Id="rId8" Type="http://schemas.openxmlformats.org/officeDocument/2006/relationships/tags" Target="../tags/tag218.xml"/><Relationship Id="rId13" Type="http://schemas.openxmlformats.org/officeDocument/2006/relationships/slideLayout" Target="../slideLayouts/slideLayout142.xml"/><Relationship Id="rId3" Type="http://schemas.openxmlformats.org/officeDocument/2006/relationships/tags" Target="../tags/tag213.xml"/><Relationship Id="rId7" Type="http://schemas.openxmlformats.org/officeDocument/2006/relationships/tags" Target="../tags/tag217.xml"/><Relationship Id="rId12" Type="http://schemas.openxmlformats.org/officeDocument/2006/relationships/tags" Target="../tags/tag222.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11" Type="http://schemas.openxmlformats.org/officeDocument/2006/relationships/tags" Target="../tags/tag221.xml"/><Relationship Id="rId5" Type="http://schemas.openxmlformats.org/officeDocument/2006/relationships/tags" Target="../tags/tag215.xml"/><Relationship Id="rId10" Type="http://schemas.openxmlformats.org/officeDocument/2006/relationships/tags" Target="../tags/tag220.xml"/><Relationship Id="rId4" Type="http://schemas.openxmlformats.org/officeDocument/2006/relationships/tags" Target="../tags/tag214.xml"/><Relationship Id="rId9" Type="http://schemas.openxmlformats.org/officeDocument/2006/relationships/tags" Target="../tags/tag219.xml"/><Relationship Id="rId14" Type="http://schemas.openxmlformats.org/officeDocument/2006/relationships/image" Target="../media/image18.jpeg"/></Relationships>
</file>

<file path=ppt/slides/_rels/slide14.xml.rels><?xml version="1.0" encoding="UTF-8" standalone="yes"?>
<Relationships xmlns="http://schemas.openxmlformats.org/package/2006/relationships"><Relationship Id="rId13" Type="http://schemas.openxmlformats.org/officeDocument/2006/relationships/tags" Target="../tags/tag235.xml"/><Relationship Id="rId18" Type="http://schemas.openxmlformats.org/officeDocument/2006/relationships/tags" Target="../tags/tag240.xml"/><Relationship Id="rId26" Type="http://schemas.openxmlformats.org/officeDocument/2006/relationships/tags" Target="../tags/tag248.xml"/><Relationship Id="rId39" Type="http://schemas.openxmlformats.org/officeDocument/2006/relationships/tags" Target="../tags/tag261.xml"/><Relationship Id="rId21" Type="http://schemas.openxmlformats.org/officeDocument/2006/relationships/tags" Target="../tags/tag243.xml"/><Relationship Id="rId34" Type="http://schemas.openxmlformats.org/officeDocument/2006/relationships/tags" Target="../tags/tag256.xml"/><Relationship Id="rId42" Type="http://schemas.openxmlformats.org/officeDocument/2006/relationships/tags" Target="../tags/tag264.xml"/><Relationship Id="rId7" Type="http://schemas.openxmlformats.org/officeDocument/2006/relationships/tags" Target="../tags/tag229.xml"/><Relationship Id="rId2" Type="http://schemas.openxmlformats.org/officeDocument/2006/relationships/tags" Target="../tags/tag224.xml"/><Relationship Id="rId16" Type="http://schemas.openxmlformats.org/officeDocument/2006/relationships/tags" Target="../tags/tag238.xml"/><Relationship Id="rId20" Type="http://schemas.openxmlformats.org/officeDocument/2006/relationships/tags" Target="../tags/tag242.xml"/><Relationship Id="rId29" Type="http://schemas.openxmlformats.org/officeDocument/2006/relationships/tags" Target="../tags/tag251.xml"/><Relationship Id="rId41" Type="http://schemas.openxmlformats.org/officeDocument/2006/relationships/tags" Target="../tags/tag263.xml"/><Relationship Id="rId1" Type="http://schemas.openxmlformats.org/officeDocument/2006/relationships/tags" Target="../tags/tag223.xml"/><Relationship Id="rId6" Type="http://schemas.openxmlformats.org/officeDocument/2006/relationships/tags" Target="../tags/tag228.xml"/><Relationship Id="rId11" Type="http://schemas.openxmlformats.org/officeDocument/2006/relationships/tags" Target="../tags/tag233.xml"/><Relationship Id="rId24" Type="http://schemas.openxmlformats.org/officeDocument/2006/relationships/tags" Target="../tags/tag246.xml"/><Relationship Id="rId32" Type="http://schemas.openxmlformats.org/officeDocument/2006/relationships/tags" Target="../tags/tag254.xml"/><Relationship Id="rId37" Type="http://schemas.openxmlformats.org/officeDocument/2006/relationships/tags" Target="../tags/tag259.xml"/><Relationship Id="rId40" Type="http://schemas.openxmlformats.org/officeDocument/2006/relationships/tags" Target="../tags/tag262.xml"/><Relationship Id="rId5" Type="http://schemas.openxmlformats.org/officeDocument/2006/relationships/tags" Target="../tags/tag227.xml"/><Relationship Id="rId15" Type="http://schemas.openxmlformats.org/officeDocument/2006/relationships/tags" Target="../tags/tag237.xml"/><Relationship Id="rId23" Type="http://schemas.openxmlformats.org/officeDocument/2006/relationships/tags" Target="../tags/tag245.xml"/><Relationship Id="rId28" Type="http://schemas.openxmlformats.org/officeDocument/2006/relationships/tags" Target="../tags/tag250.xml"/><Relationship Id="rId36" Type="http://schemas.openxmlformats.org/officeDocument/2006/relationships/tags" Target="../tags/tag258.xml"/><Relationship Id="rId10" Type="http://schemas.openxmlformats.org/officeDocument/2006/relationships/tags" Target="../tags/tag232.xml"/><Relationship Id="rId19" Type="http://schemas.openxmlformats.org/officeDocument/2006/relationships/tags" Target="../tags/tag241.xml"/><Relationship Id="rId31" Type="http://schemas.openxmlformats.org/officeDocument/2006/relationships/tags" Target="../tags/tag253.xml"/><Relationship Id="rId44" Type="http://schemas.openxmlformats.org/officeDocument/2006/relationships/image" Target="../media/image17.jpeg"/><Relationship Id="rId4" Type="http://schemas.openxmlformats.org/officeDocument/2006/relationships/tags" Target="../tags/tag226.xml"/><Relationship Id="rId9" Type="http://schemas.openxmlformats.org/officeDocument/2006/relationships/tags" Target="../tags/tag231.xml"/><Relationship Id="rId14" Type="http://schemas.openxmlformats.org/officeDocument/2006/relationships/tags" Target="../tags/tag236.xml"/><Relationship Id="rId22" Type="http://schemas.openxmlformats.org/officeDocument/2006/relationships/tags" Target="../tags/tag244.xml"/><Relationship Id="rId27" Type="http://schemas.openxmlformats.org/officeDocument/2006/relationships/tags" Target="../tags/tag249.xml"/><Relationship Id="rId30" Type="http://schemas.openxmlformats.org/officeDocument/2006/relationships/tags" Target="../tags/tag252.xml"/><Relationship Id="rId35" Type="http://schemas.openxmlformats.org/officeDocument/2006/relationships/tags" Target="../tags/tag257.xml"/><Relationship Id="rId43" Type="http://schemas.openxmlformats.org/officeDocument/2006/relationships/slideLayout" Target="../slideLayouts/slideLayout153.xml"/><Relationship Id="rId8" Type="http://schemas.openxmlformats.org/officeDocument/2006/relationships/tags" Target="../tags/tag230.xml"/><Relationship Id="rId3" Type="http://schemas.openxmlformats.org/officeDocument/2006/relationships/tags" Target="../tags/tag225.xml"/><Relationship Id="rId12" Type="http://schemas.openxmlformats.org/officeDocument/2006/relationships/tags" Target="../tags/tag234.xml"/><Relationship Id="rId17" Type="http://schemas.openxmlformats.org/officeDocument/2006/relationships/tags" Target="../tags/tag239.xml"/><Relationship Id="rId25" Type="http://schemas.openxmlformats.org/officeDocument/2006/relationships/tags" Target="../tags/tag247.xml"/><Relationship Id="rId33" Type="http://schemas.openxmlformats.org/officeDocument/2006/relationships/tags" Target="../tags/tag255.xml"/><Relationship Id="rId38" Type="http://schemas.openxmlformats.org/officeDocument/2006/relationships/tags" Target="../tags/tag260.xml"/></Relationships>
</file>

<file path=ppt/slides/_rels/slide15.xml.rels><?xml version="1.0" encoding="UTF-8" standalone="yes"?>
<Relationships xmlns="http://schemas.openxmlformats.org/package/2006/relationships"><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image" Target="../media/image16.jpeg"/><Relationship Id="rId5" Type="http://schemas.openxmlformats.org/officeDocument/2006/relationships/image" Target="../media/image12.GIF"/><Relationship Id="rId4" Type="http://schemas.openxmlformats.org/officeDocument/2006/relationships/slideLayout" Target="../slideLayouts/slideLayout16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75.xml"/><Relationship Id="rId2" Type="http://schemas.openxmlformats.org/officeDocument/2006/relationships/tags" Target="../tags/tag269.xml"/><Relationship Id="rId1" Type="http://schemas.openxmlformats.org/officeDocument/2006/relationships/tags" Target="../tags/tag268.xml"/><Relationship Id="rId5" Type="http://schemas.openxmlformats.org/officeDocument/2006/relationships/image" Target="../media/image17.jpeg"/><Relationship Id="rId4"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8" Type="http://schemas.openxmlformats.org/officeDocument/2006/relationships/tags" Target="../tags/tag277.xml"/><Relationship Id="rId13" Type="http://schemas.openxmlformats.org/officeDocument/2006/relationships/tags" Target="../tags/tag282.xml"/><Relationship Id="rId3" Type="http://schemas.openxmlformats.org/officeDocument/2006/relationships/tags" Target="../tags/tag272.xml"/><Relationship Id="rId7" Type="http://schemas.openxmlformats.org/officeDocument/2006/relationships/tags" Target="../tags/tag276.xml"/><Relationship Id="rId12" Type="http://schemas.openxmlformats.org/officeDocument/2006/relationships/tags" Target="../tags/tag281.xml"/><Relationship Id="rId17" Type="http://schemas.openxmlformats.org/officeDocument/2006/relationships/image" Target="../media/image18.jpeg"/><Relationship Id="rId2" Type="http://schemas.openxmlformats.org/officeDocument/2006/relationships/tags" Target="../tags/tag271.xml"/><Relationship Id="rId16" Type="http://schemas.openxmlformats.org/officeDocument/2006/relationships/slideLayout" Target="../slideLayouts/slideLayout186.xml"/><Relationship Id="rId1" Type="http://schemas.openxmlformats.org/officeDocument/2006/relationships/tags" Target="../tags/tag270.xml"/><Relationship Id="rId6" Type="http://schemas.openxmlformats.org/officeDocument/2006/relationships/tags" Target="../tags/tag275.xml"/><Relationship Id="rId11" Type="http://schemas.openxmlformats.org/officeDocument/2006/relationships/tags" Target="../tags/tag280.xml"/><Relationship Id="rId5" Type="http://schemas.openxmlformats.org/officeDocument/2006/relationships/tags" Target="../tags/tag274.xml"/><Relationship Id="rId15" Type="http://schemas.openxmlformats.org/officeDocument/2006/relationships/tags" Target="../tags/tag284.xml"/><Relationship Id="rId10" Type="http://schemas.openxmlformats.org/officeDocument/2006/relationships/tags" Target="../tags/tag279.xml"/><Relationship Id="rId4" Type="http://schemas.openxmlformats.org/officeDocument/2006/relationships/tags" Target="../tags/tag273.xml"/><Relationship Id="rId9" Type="http://schemas.openxmlformats.org/officeDocument/2006/relationships/tags" Target="../tags/tag278.xml"/><Relationship Id="rId14" Type="http://schemas.openxmlformats.org/officeDocument/2006/relationships/tags" Target="../tags/tag283.xml"/></Relationships>
</file>

<file path=ppt/slides/_rels/slide18.xml.rels><?xml version="1.0" encoding="UTF-8" standalone="yes"?>
<Relationships xmlns="http://schemas.openxmlformats.org/package/2006/relationships"><Relationship Id="rId8" Type="http://schemas.openxmlformats.org/officeDocument/2006/relationships/tags" Target="../tags/tag292.xml"/><Relationship Id="rId13" Type="http://schemas.openxmlformats.org/officeDocument/2006/relationships/tags" Target="../tags/tag297.xml"/><Relationship Id="rId3" Type="http://schemas.openxmlformats.org/officeDocument/2006/relationships/tags" Target="../tags/tag287.xml"/><Relationship Id="rId7" Type="http://schemas.openxmlformats.org/officeDocument/2006/relationships/tags" Target="../tags/tag291.xml"/><Relationship Id="rId12" Type="http://schemas.openxmlformats.org/officeDocument/2006/relationships/tags" Target="../tags/tag296.xml"/><Relationship Id="rId2" Type="http://schemas.openxmlformats.org/officeDocument/2006/relationships/tags" Target="../tags/tag286.xml"/><Relationship Id="rId16" Type="http://schemas.openxmlformats.org/officeDocument/2006/relationships/image" Target="../media/image17.jpeg"/><Relationship Id="rId1" Type="http://schemas.openxmlformats.org/officeDocument/2006/relationships/tags" Target="../tags/tag285.xml"/><Relationship Id="rId6" Type="http://schemas.openxmlformats.org/officeDocument/2006/relationships/tags" Target="../tags/tag290.xml"/><Relationship Id="rId11" Type="http://schemas.openxmlformats.org/officeDocument/2006/relationships/tags" Target="../tags/tag295.xml"/><Relationship Id="rId5" Type="http://schemas.openxmlformats.org/officeDocument/2006/relationships/tags" Target="../tags/tag289.xml"/><Relationship Id="rId15" Type="http://schemas.openxmlformats.org/officeDocument/2006/relationships/slideLayout" Target="../slideLayouts/slideLayout197.xml"/><Relationship Id="rId10" Type="http://schemas.openxmlformats.org/officeDocument/2006/relationships/tags" Target="../tags/tag294.xml"/><Relationship Id="rId4" Type="http://schemas.openxmlformats.org/officeDocument/2006/relationships/tags" Target="../tags/tag288.xml"/><Relationship Id="rId9" Type="http://schemas.openxmlformats.org/officeDocument/2006/relationships/tags" Target="../tags/tag293.xml"/><Relationship Id="rId14" Type="http://schemas.openxmlformats.org/officeDocument/2006/relationships/tags" Target="../tags/tag298.xml"/></Relationships>
</file>

<file path=ppt/slides/_rels/slide19.xml.rels><?xml version="1.0" encoding="UTF-8" standalone="yes"?>
<Relationships xmlns="http://schemas.openxmlformats.org/package/2006/relationships"><Relationship Id="rId8" Type="http://schemas.openxmlformats.org/officeDocument/2006/relationships/tags" Target="../tags/tag306.xml"/><Relationship Id="rId13" Type="http://schemas.openxmlformats.org/officeDocument/2006/relationships/tags" Target="../tags/tag311.xml"/><Relationship Id="rId18" Type="http://schemas.openxmlformats.org/officeDocument/2006/relationships/tags" Target="../tags/tag316.xml"/><Relationship Id="rId3" Type="http://schemas.openxmlformats.org/officeDocument/2006/relationships/tags" Target="../tags/tag301.xml"/><Relationship Id="rId7" Type="http://schemas.openxmlformats.org/officeDocument/2006/relationships/tags" Target="../tags/tag305.xml"/><Relationship Id="rId12" Type="http://schemas.openxmlformats.org/officeDocument/2006/relationships/tags" Target="../tags/tag310.xml"/><Relationship Id="rId17" Type="http://schemas.openxmlformats.org/officeDocument/2006/relationships/tags" Target="../tags/tag315.xml"/><Relationship Id="rId2" Type="http://schemas.openxmlformats.org/officeDocument/2006/relationships/tags" Target="../tags/tag300.xml"/><Relationship Id="rId16" Type="http://schemas.openxmlformats.org/officeDocument/2006/relationships/tags" Target="../tags/tag314.xml"/><Relationship Id="rId20" Type="http://schemas.openxmlformats.org/officeDocument/2006/relationships/image" Target="../media/image15.jpeg"/><Relationship Id="rId1" Type="http://schemas.openxmlformats.org/officeDocument/2006/relationships/tags" Target="../tags/tag299.xml"/><Relationship Id="rId6" Type="http://schemas.openxmlformats.org/officeDocument/2006/relationships/tags" Target="../tags/tag304.xml"/><Relationship Id="rId11" Type="http://schemas.openxmlformats.org/officeDocument/2006/relationships/tags" Target="../tags/tag309.xml"/><Relationship Id="rId5" Type="http://schemas.openxmlformats.org/officeDocument/2006/relationships/tags" Target="../tags/tag303.xml"/><Relationship Id="rId15" Type="http://schemas.openxmlformats.org/officeDocument/2006/relationships/tags" Target="../tags/tag313.xml"/><Relationship Id="rId10" Type="http://schemas.openxmlformats.org/officeDocument/2006/relationships/tags" Target="../tags/tag308.xml"/><Relationship Id="rId19" Type="http://schemas.openxmlformats.org/officeDocument/2006/relationships/slideLayout" Target="../slideLayouts/slideLayout208.xml"/><Relationship Id="rId4" Type="http://schemas.openxmlformats.org/officeDocument/2006/relationships/tags" Target="../tags/tag302.xml"/><Relationship Id="rId9" Type="http://schemas.openxmlformats.org/officeDocument/2006/relationships/tags" Target="../tags/tag307.xml"/><Relationship Id="rId14" Type="http://schemas.openxmlformats.org/officeDocument/2006/relationships/tags" Target="../tags/tag3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8" Type="http://schemas.openxmlformats.org/officeDocument/2006/relationships/tags" Target="../tags/tag324.xml"/><Relationship Id="rId13" Type="http://schemas.openxmlformats.org/officeDocument/2006/relationships/tags" Target="../tags/tag329.xml"/><Relationship Id="rId18" Type="http://schemas.openxmlformats.org/officeDocument/2006/relationships/tags" Target="../tags/tag334.xml"/><Relationship Id="rId3" Type="http://schemas.openxmlformats.org/officeDocument/2006/relationships/tags" Target="../tags/tag319.xml"/><Relationship Id="rId21" Type="http://schemas.openxmlformats.org/officeDocument/2006/relationships/image" Target="../media/image14.png"/><Relationship Id="rId7" Type="http://schemas.openxmlformats.org/officeDocument/2006/relationships/tags" Target="../tags/tag323.xml"/><Relationship Id="rId12" Type="http://schemas.openxmlformats.org/officeDocument/2006/relationships/tags" Target="../tags/tag328.xml"/><Relationship Id="rId17" Type="http://schemas.openxmlformats.org/officeDocument/2006/relationships/tags" Target="../tags/tag333.xml"/><Relationship Id="rId2" Type="http://schemas.openxmlformats.org/officeDocument/2006/relationships/tags" Target="../tags/tag318.xml"/><Relationship Id="rId16" Type="http://schemas.openxmlformats.org/officeDocument/2006/relationships/tags" Target="../tags/tag332.xml"/><Relationship Id="rId20" Type="http://schemas.openxmlformats.org/officeDocument/2006/relationships/slideLayout" Target="../slideLayouts/slideLayout219.xml"/><Relationship Id="rId1" Type="http://schemas.openxmlformats.org/officeDocument/2006/relationships/tags" Target="../tags/tag317.xml"/><Relationship Id="rId6" Type="http://schemas.openxmlformats.org/officeDocument/2006/relationships/tags" Target="../tags/tag322.xml"/><Relationship Id="rId11" Type="http://schemas.openxmlformats.org/officeDocument/2006/relationships/tags" Target="../tags/tag327.xml"/><Relationship Id="rId5" Type="http://schemas.openxmlformats.org/officeDocument/2006/relationships/tags" Target="../tags/tag321.xml"/><Relationship Id="rId15" Type="http://schemas.openxmlformats.org/officeDocument/2006/relationships/tags" Target="../tags/tag331.xml"/><Relationship Id="rId10" Type="http://schemas.openxmlformats.org/officeDocument/2006/relationships/tags" Target="../tags/tag326.xml"/><Relationship Id="rId19" Type="http://schemas.openxmlformats.org/officeDocument/2006/relationships/tags" Target="../tags/tag335.xml"/><Relationship Id="rId4" Type="http://schemas.openxmlformats.org/officeDocument/2006/relationships/tags" Target="../tags/tag320.xml"/><Relationship Id="rId9" Type="http://schemas.openxmlformats.org/officeDocument/2006/relationships/tags" Target="../tags/tag325.xml"/><Relationship Id="rId14" Type="http://schemas.openxmlformats.org/officeDocument/2006/relationships/tags" Target="../tags/tag330.xml"/><Relationship Id="rId22" Type="http://schemas.openxmlformats.org/officeDocument/2006/relationships/image" Target="../media/image17.jpeg"/></Relationships>
</file>

<file path=ppt/slides/_rels/slide21.xml.rels><?xml version="1.0" encoding="UTF-8" standalone="yes"?>
<Relationships xmlns="http://schemas.openxmlformats.org/package/2006/relationships"><Relationship Id="rId8" Type="http://schemas.openxmlformats.org/officeDocument/2006/relationships/tags" Target="../tags/tag343.xml"/><Relationship Id="rId13" Type="http://schemas.openxmlformats.org/officeDocument/2006/relationships/tags" Target="../tags/tag348.xml"/><Relationship Id="rId18" Type="http://schemas.openxmlformats.org/officeDocument/2006/relationships/tags" Target="../tags/tag353.xml"/><Relationship Id="rId3" Type="http://schemas.openxmlformats.org/officeDocument/2006/relationships/tags" Target="../tags/tag338.xml"/><Relationship Id="rId21" Type="http://schemas.openxmlformats.org/officeDocument/2006/relationships/slideLayout" Target="../slideLayouts/slideLayout230.xml"/><Relationship Id="rId7" Type="http://schemas.openxmlformats.org/officeDocument/2006/relationships/tags" Target="../tags/tag342.xml"/><Relationship Id="rId12" Type="http://schemas.openxmlformats.org/officeDocument/2006/relationships/tags" Target="../tags/tag347.xml"/><Relationship Id="rId17" Type="http://schemas.openxmlformats.org/officeDocument/2006/relationships/tags" Target="../tags/tag352.xml"/><Relationship Id="rId2" Type="http://schemas.openxmlformats.org/officeDocument/2006/relationships/tags" Target="../tags/tag337.xml"/><Relationship Id="rId16" Type="http://schemas.openxmlformats.org/officeDocument/2006/relationships/tags" Target="../tags/tag351.xml"/><Relationship Id="rId20" Type="http://schemas.openxmlformats.org/officeDocument/2006/relationships/tags" Target="../tags/tag355.xml"/><Relationship Id="rId1" Type="http://schemas.openxmlformats.org/officeDocument/2006/relationships/tags" Target="../tags/tag336.xml"/><Relationship Id="rId6" Type="http://schemas.openxmlformats.org/officeDocument/2006/relationships/tags" Target="../tags/tag341.xml"/><Relationship Id="rId11" Type="http://schemas.openxmlformats.org/officeDocument/2006/relationships/tags" Target="../tags/tag346.xml"/><Relationship Id="rId5" Type="http://schemas.openxmlformats.org/officeDocument/2006/relationships/tags" Target="../tags/tag340.xml"/><Relationship Id="rId15" Type="http://schemas.openxmlformats.org/officeDocument/2006/relationships/tags" Target="../tags/tag350.xml"/><Relationship Id="rId10" Type="http://schemas.openxmlformats.org/officeDocument/2006/relationships/tags" Target="../tags/tag345.xml"/><Relationship Id="rId19" Type="http://schemas.openxmlformats.org/officeDocument/2006/relationships/tags" Target="../tags/tag354.xml"/><Relationship Id="rId4" Type="http://schemas.openxmlformats.org/officeDocument/2006/relationships/tags" Target="../tags/tag339.xml"/><Relationship Id="rId9" Type="http://schemas.openxmlformats.org/officeDocument/2006/relationships/tags" Target="../tags/tag344.xml"/><Relationship Id="rId14" Type="http://schemas.openxmlformats.org/officeDocument/2006/relationships/tags" Target="../tags/tag349.xml"/><Relationship Id="rId22" Type="http://schemas.openxmlformats.org/officeDocument/2006/relationships/image" Target="../media/image16.jpeg"/></Relationships>
</file>

<file path=ppt/slides/_rels/slide22.xml.rels><?xml version="1.0" encoding="UTF-8" standalone="yes"?>
<Relationships xmlns="http://schemas.openxmlformats.org/package/2006/relationships"><Relationship Id="rId8" Type="http://schemas.openxmlformats.org/officeDocument/2006/relationships/tags" Target="../tags/tag363.xml"/><Relationship Id="rId13" Type="http://schemas.openxmlformats.org/officeDocument/2006/relationships/tags" Target="../tags/tag368.xml"/><Relationship Id="rId18" Type="http://schemas.openxmlformats.org/officeDocument/2006/relationships/tags" Target="../tags/tag373.xml"/><Relationship Id="rId3" Type="http://schemas.openxmlformats.org/officeDocument/2006/relationships/tags" Target="../tags/tag358.xml"/><Relationship Id="rId21" Type="http://schemas.openxmlformats.org/officeDocument/2006/relationships/tags" Target="../tags/tag376.xml"/><Relationship Id="rId7" Type="http://schemas.openxmlformats.org/officeDocument/2006/relationships/tags" Target="../tags/tag362.xml"/><Relationship Id="rId12" Type="http://schemas.openxmlformats.org/officeDocument/2006/relationships/tags" Target="../tags/tag367.xml"/><Relationship Id="rId17" Type="http://schemas.openxmlformats.org/officeDocument/2006/relationships/tags" Target="../tags/tag372.xml"/><Relationship Id="rId2" Type="http://schemas.openxmlformats.org/officeDocument/2006/relationships/tags" Target="../tags/tag357.xml"/><Relationship Id="rId16" Type="http://schemas.openxmlformats.org/officeDocument/2006/relationships/tags" Target="../tags/tag371.xml"/><Relationship Id="rId20" Type="http://schemas.openxmlformats.org/officeDocument/2006/relationships/tags" Target="../tags/tag375.xml"/><Relationship Id="rId1" Type="http://schemas.openxmlformats.org/officeDocument/2006/relationships/tags" Target="../tags/tag356.xml"/><Relationship Id="rId6" Type="http://schemas.openxmlformats.org/officeDocument/2006/relationships/tags" Target="../tags/tag361.xml"/><Relationship Id="rId11" Type="http://schemas.openxmlformats.org/officeDocument/2006/relationships/tags" Target="../tags/tag366.xml"/><Relationship Id="rId5" Type="http://schemas.openxmlformats.org/officeDocument/2006/relationships/tags" Target="../tags/tag360.xml"/><Relationship Id="rId15" Type="http://schemas.openxmlformats.org/officeDocument/2006/relationships/tags" Target="../tags/tag370.xml"/><Relationship Id="rId23" Type="http://schemas.openxmlformats.org/officeDocument/2006/relationships/image" Target="../media/image15.jpeg"/><Relationship Id="rId10" Type="http://schemas.openxmlformats.org/officeDocument/2006/relationships/tags" Target="../tags/tag365.xml"/><Relationship Id="rId19" Type="http://schemas.openxmlformats.org/officeDocument/2006/relationships/tags" Target="../tags/tag374.xml"/><Relationship Id="rId4" Type="http://schemas.openxmlformats.org/officeDocument/2006/relationships/tags" Target="../tags/tag359.xml"/><Relationship Id="rId9" Type="http://schemas.openxmlformats.org/officeDocument/2006/relationships/tags" Target="../tags/tag364.xml"/><Relationship Id="rId14" Type="http://schemas.openxmlformats.org/officeDocument/2006/relationships/tags" Target="../tags/tag369.xml"/><Relationship Id="rId22" Type="http://schemas.openxmlformats.org/officeDocument/2006/relationships/slideLayout" Target="../slideLayouts/slideLayout241.xml"/></Relationships>
</file>

<file path=ppt/slides/_rels/slide23.xml.rels><?xml version="1.0" encoding="UTF-8" standalone="yes"?>
<Relationships xmlns="http://schemas.openxmlformats.org/package/2006/relationships"><Relationship Id="rId13" Type="http://schemas.openxmlformats.org/officeDocument/2006/relationships/tags" Target="../tags/tag389.xml"/><Relationship Id="rId18" Type="http://schemas.openxmlformats.org/officeDocument/2006/relationships/tags" Target="../tags/tag394.xml"/><Relationship Id="rId26" Type="http://schemas.openxmlformats.org/officeDocument/2006/relationships/tags" Target="../tags/tag402.xml"/><Relationship Id="rId3" Type="http://schemas.openxmlformats.org/officeDocument/2006/relationships/tags" Target="../tags/tag379.xml"/><Relationship Id="rId21" Type="http://schemas.openxmlformats.org/officeDocument/2006/relationships/tags" Target="../tags/tag397.xml"/><Relationship Id="rId34" Type="http://schemas.openxmlformats.org/officeDocument/2006/relationships/tags" Target="../tags/tag410.xml"/><Relationship Id="rId7" Type="http://schemas.openxmlformats.org/officeDocument/2006/relationships/tags" Target="../tags/tag383.xml"/><Relationship Id="rId12" Type="http://schemas.openxmlformats.org/officeDocument/2006/relationships/tags" Target="../tags/tag388.xml"/><Relationship Id="rId17" Type="http://schemas.openxmlformats.org/officeDocument/2006/relationships/tags" Target="../tags/tag393.xml"/><Relationship Id="rId25" Type="http://schemas.openxmlformats.org/officeDocument/2006/relationships/tags" Target="../tags/tag401.xml"/><Relationship Id="rId33" Type="http://schemas.openxmlformats.org/officeDocument/2006/relationships/tags" Target="../tags/tag409.xml"/><Relationship Id="rId2" Type="http://schemas.openxmlformats.org/officeDocument/2006/relationships/tags" Target="../tags/tag378.xml"/><Relationship Id="rId16" Type="http://schemas.openxmlformats.org/officeDocument/2006/relationships/tags" Target="../tags/tag392.xml"/><Relationship Id="rId20" Type="http://schemas.openxmlformats.org/officeDocument/2006/relationships/tags" Target="../tags/tag396.xml"/><Relationship Id="rId29" Type="http://schemas.openxmlformats.org/officeDocument/2006/relationships/tags" Target="../tags/tag405.xml"/><Relationship Id="rId1" Type="http://schemas.openxmlformats.org/officeDocument/2006/relationships/tags" Target="../tags/tag377.xml"/><Relationship Id="rId6" Type="http://schemas.openxmlformats.org/officeDocument/2006/relationships/tags" Target="../tags/tag382.xml"/><Relationship Id="rId11" Type="http://schemas.openxmlformats.org/officeDocument/2006/relationships/tags" Target="../tags/tag387.xml"/><Relationship Id="rId24" Type="http://schemas.openxmlformats.org/officeDocument/2006/relationships/tags" Target="../tags/tag400.xml"/><Relationship Id="rId32" Type="http://schemas.openxmlformats.org/officeDocument/2006/relationships/tags" Target="../tags/tag408.xml"/><Relationship Id="rId5" Type="http://schemas.openxmlformats.org/officeDocument/2006/relationships/tags" Target="../tags/tag381.xml"/><Relationship Id="rId15" Type="http://schemas.openxmlformats.org/officeDocument/2006/relationships/tags" Target="../tags/tag391.xml"/><Relationship Id="rId23" Type="http://schemas.openxmlformats.org/officeDocument/2006/relationships/tags" Target="../tags/tag399.xml"/><Relationship Id="rId28" Type="http://schemas.openxmlformats.org/officeDocument/2006/relationships/tags" Target="../tags/tag404.xml"/><Relationship Id="rId36" Type="http://schemas.openxmlformats.org/officeDocument/2006/relationships/image" Target="../media/image16.jpeg"/><Relationship Id="rId10" Type="http://schemas.openxmlformats.org/officeDocument/2006/relationships/tags" Target="../tags/tag386.xml"/><Relationship Id="rId19" Type="http://schemas.openxmlformats.org/officeDocument/2006/relationships/tags" Target="../tags/tag395.xml"/><Relationship Id="rId31" Type="http://schemas.openxmlformats.org/officeDocument/2006/relationships/tags" Target="../tags/tag407.xml"/><Relationship Id="rId4" Type="http://schemas.openxmlformats.org/officeDocument/2006/relationships/tags" Target="../tags/tag380.xml"/><Relationship Id="rId9" Type="http://schemas.openxmlformats.org/officeDocument/2006/relationships/tags" Target="../tags/tag385.xml"/><Relationship Id="rId14" Type="http://schemas.openxmlformats.org/officeDocument/2006/relationships/tags" Target="../tags/tag390.xml"/><Relationship Id="rId22" Type="http://schemas.openxmlformats.org/officeDocument/2006/relationships/tags" Target="../tags/tag398.xml"/><Relationship Id="rId27" Type="http://schemas.openxmlformats.org/officeDocument/2006/relationships/tags" Target="../tags/tag403.xml"/><Relationship Id="rId30" Type="http://schemas.openxmlformats.org/officeDocument/2006/relationships/tags" Target="../tags/tag406.xml"/><Relationship Id="rId35" Type="http://schemas.openxmlformats.org/officeDocument/2006/relationships/slideLayout" Target="../slideLayouts/slideLayout252.xml"/><Relationship Id="rId8" Type="http://schemas.openxmlformats.org/officeDocument/2006/relationships/tags" Target="../tags/tag384.xml"/></Relationships>
</file>

<file path=ppt/slides/_rels/slide24.xml.rels><?xml version="1.0" encoding="UTF-8" standalone="yes"?>
<Relationships xmlns="http://schemas.openxmlformats.org/package/2006/relationships"><Relationship Id="rId8" Type="http://schemas.openxmlformats.org/officeDocument/2006/relationships/tags" Target="../tags/tag418.xml"/><Relationship Id="rId13" Type="http://schemas.openxmlformats.org/officeDocument/2006/relationships/tags" Target="../tags/tag423.xml"/><Relationship Id="rId18" Type="http://schemas.openxmlformats.org/officeDocument/2006/relationships/tags" Target="../tags/tag428.xml"/><Relationship Id="rId26" Type="http://schemas.openxmlformats.org/officeDocument/2006/relationships/tags" Target="../tags/tag436.xml"/><Relationship Id="rId3" Type="http://schemas.openxmlformats.org/officeDocument/2006/relationships/tags" Target="../tags/tag413.xml"/><Relationship Id="rId21" Type="http://schemas.openxmlformats.org/officeDocument/2006/relationships/tags" Target="../tags/tag431.xml"/><Relationship Id="rId7" Type="http://schemas.openxmlformats.org/officeDocument/2006/relationships/tags" Target="../tags/tag417.xml"/><Relationship Id="rId12" Type="http://schemas.openxmlformats.org/officeDocument/2006/relationships/tags" Target="../tags/tag422.xml"/><Relationship Id="rId17" Type="http://schemas.openxmlformats.org/officeDocument/2006/relationships/tags" Target="../tags/tag427.xml"/><Relationship Id="rId25" Type="http://schemas.openxmlformats.org/officeDocument/2006/relationships/tags" Target="../tags/tag435.xml"/><Relationship Id="rId2" Type="http://schemas.openxmlformats.org/officeDocument/2006/relationships/tags" Target="../tags/tag412.xml"/><Relationship Id="rId16" Type="http://schemas.openxmlformats.org/officeDocument/2006/relationships/tags" Target="../tags/tag426.xml"/><Relationship Id="rId20" Type="http://schemas.openxmlformats.org/officeDocument/2006/relationships/tags" Target="../tags/tag430.xml"/><Relationship Id="rId29" Type="http://schemas.openxmlformats.org/officeDocument/2006/relationships/tags" Target="../tags/tag439.xml"/><Relationship Id="rId1" Type="http://schemas.openxmlformats.org/officeDocument/2006/relationships/tags" Target="../tags/tag411.xml"/><Relationship Id="rId6" Type="http://schemas.openxmlformats.org/officeDocument/2006/relationships/tags" Target="../tags/tag416.xml"/><Relationship Id="rId11" Type="http://schemas.openxmlformats.org/officeDocument/2006/relationships/tags" Target="../tags/tag421.xml"/><Relationship Id="rId24" Type="http://schemas.openxmlformats.org/officeDocument/2006/relationships/tags" Target="../tags/tag434.xml"/><Relationship Id="rId5" Type="http://schemas.openxmlformats.org/officeDocument/2006/relationships/tags" Target="../tags/tag415.xml"/><Relationship Id="rId15" Type="http://schemas.openxmlformats.org/officeDocument/2006/relationships/tags" Target="../tags/tag425.xml"/><Relationship Id="rId23" Type="http://schemas.openxmlformats.org/officeDocument/2006/relationships/tags" Target="../tags/tag433.xml"/><Relationship Id="rId28" Type="http://schemas.openxmlformats.org/officeDocument/2006/relationships/tags" Target="../tags/tag438.xml"/><Relationship Id="rId10" Type="http://schemas.openxmlformats.org/officeDocument/2006/relationships/tags" Target="../tags/tag420.xml"/><Relationship Id="rId19" Type="http://schemas.openxmlformats.org/officeDocument/2006/relationships/tags" Target="../tags/tag429.xml"/><Relationship Id="rId31" Type="http://schemas.openxmlformats.org/officeDocument/2006/relationships/image" Target="../media/image15.jpeg"/><Relationship Id="rId4" Type="http://schemas.openxmlformats.org/officeDocument/2006/relationships/tags" Target="../tags/tag414.xml"/><Relationship Id="rId9" Type="http://schemas.openxmlformats.org/officeDocument/2006/relationships/tags" Target="../tags/tag419.xml"/><Relationship Id="rId14" Type="http://schemas.openxmlformats.org/officeDocument/2006/relationships/tags" Target="../tags/tag424.xml"/><Relationship Id="rId22" Type="http://schemas.openxmlformats.org/officeDocument/2006/relationships/tags" Target="../tags/tag432.xml"/><Relationship Id="rId27" Type="http://schemas.openxmlformats.org/officeDocument/2006/relationships/tags" Target="../tags/tag437.xml"/><Relationship Id="rId30" Type="http://schemas.openxmlformats.org/officeDocument/2006/relationships/slideLayout" Target="../slideLayouts/slideLayout263.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74.xml"/><Relationship Id="rId2" Type="http://schemas.openxmlformats.org/officeDocument/2006/relationships/tags" Target="../tags/tag441.xml"/><Relationship Id="rId1" Type="http://schemas.openxmlformats.org/officeDocument/2006/relationships/tags" Target="../tags/tag440.xml"/><Relationship Id="rId4" Type="http://schemas.openxmlformats.org/officeDocument/2006/relationships/image" Target="../media/image16.jpeg"/></Relationships>
</file>

<file path=ppt/slides/_rels/slide26.xml.rels><?xml version="1.0" encoding="UTF-8" standalone="yes"?>
<Relationships xmlns="http://schemas.openxmlformats.org/package/2006/relationships"><Relationship Id="rId13" Type="http://schemas.openxmlformats.org/officeDocument/2006/relationships/tags" Target="../tags/tag454.xml"/><Relationship Id="rId18" Type="http://schemas.openxmlformats.org/officeDocument/2006/relationships/tags" Target="../tags/tag459.xml"/><Relationship Id="rId26" Type="http://schemas.openxmlformats.org/officeDocument/2006/relationships/tags" Target="../tags/tag467.xml"/><Relationship Id="rId39" Type="http://schemas.openxmlformats.org/officeDocument/2006/relationships/tags" Target="../tags/tag480.xml"/><Relationship Id="rId21" Type="http://schemas.openxmlformats.org/officeDocument/2006/relationships/tags" Target="../tags/tag462.xml"/><Relationship Id="rId34" Type="http://schemas.openxmlformats.org/officeDocument/2006/relationships/tags" Target="../tags/tag475.xml"/><Relationship Id="rId42" Type="http://schemas.openxmlformats.org/officeDocument/2006/relationships/image" Target="../media/image15.jpeg"/><Relationship Id="rId7" Type="http://schemas.openxmlformats.org/officeDocument/2006/relationships/tags" Target="../tags/tag448.xml"/><Relationship Id="rId2" Type="http://schemas.openxmlformats.org/officeDocument/2006/relationships/tags" Target="../tags/tag443.xml"/><Relationship Id="rId16" Type="http://schemas.openxmlformats.org/officeDocument/2006/relationships/tags" Target="../tags/tag457.xml"/><Relationship Id="rId20" Type="http://schemas.openxmlformats.org/officeDocument/2006/relationships/tags" Target="../tags/tag461.xml"/><Relationship Id="rId29" Type="http://schemas.openxmlformats.org/officeDocument/2006/relationships/tags" Target="../tags/tag470.xml"/><Relationship Id="rId41" Type="http://schemas.openxmlformats.org/officeDocument/2006/relationships/notesSlide" Target="../notesSlides/notesSlide8.xml"/><Relationship Id="rId1" Type="http://schemas.openxmlformats.org/officeDocument/2006/relationships/tags" Target="../tags/tag442.xml"/><Relationship Id="rId6" Type="http://schemas.openxmlformats.org/officeDocument/2006/relationships/tags" Target="../tags/tag447.xml"/><Relationship Id="rId11" Type="http://schemas.openxmlformats.org/officeDocument/2006/relationships/tags" Target="../tags/tag452.xml"/><Relationship Id="rId24" Type="http://schemas.openxmlformats.org/officeDocument/2006/relationships/tags" Target="../tags/tag465.xml"/><Relationship Id="rId32" Type="http://schemas.openxmlformats.org/officeDocument/2006/relationships/tags" Target="../tags/tag473.xml"/><Relationship Id="rId37" Type="http://schemas.openxmlformats.org/officeDocument/2006/relationships/tags" Target="../tags/tag478.xml"/><Relationship Id="rId40" Type="http://schemas.openxmlformats.org/officeDocument/2006/relationships/slideLayout" Target="../slideLayouts/slideLayout285.xml"/><Relationship Id="rId5" Type="http://schemas.openxmlformats.org/officeDocument/2006/relationships/tags" Target="../tags/tag446.xml"/><Relationship Id="rId15" Type="http://schemas.openxmlformats.org/officeDocument/2006/relationships/tags" Target="../tags/tag456.xml"/><Relationship Id="rId23" Type="http://schemas.openxmlformats.org/officeDocument/2006/relationships/tags" Target="../tags/tag464.xml"/><Relationship Id="rId28" Type="http://schemas.openxmlformats.org/officeDocument/2006/relationships/tags" Target="../tags/tag469.xml"/><Relationship Id="rId36" Type="http://schemas.openxmlformats.org/officeDocument/2006/relationships/tags" Target="../tags/tag477.xml"/><Relationship Id="rId10" Type="http://schemas.openxmlformats.org/officeDocument/2006/relationships/tags" Target="../tags/tag451.xml"/><Relationship Id="rId19" Type="http://schemas.openxmlformats.org/officeDocument/2006/relationships/tags" Target="../tags/tag460.xml"/><Relationship Id="rId31" Type="http://schemas.openxmlformats.org/officeDocument/2006/relationships/tags" Target="../tags/tag472.xml"/><Relationship Id="rId4" Type="http://schemas.openxmlformats.org/officeDocument/2006/relationships/tags" Target="../tags/tag445.xml"/><Relationship Id="rId9" Type="http://schemas.openxmlformats.org/officeDocument/2006/relationships/tags" Target="../tags/tag450.xml"/><Relationship Id="rId14" Type="http://schemas.openxmlformats.org/officeDocument/2006/relationships/tags" Target="../tags/tag455.xml"/><Relationship Id="rId22" Type="http://schemas.openxmlformats.org/officeDocument/2006/relationships/tags" Target="../tags/tag463.xml"/><Relationship Id="rId27" Type="http://schemas.openxmlformats.org/officeDocument/2006/relationships/tags" Target="../tags/tag468.xml"/><Relationship Id="rId30" Type="http://schemas.openxmlformats.org/officeDocument/2006/relationships/tags" Target="../tags/tag471.xml"/><Relationship Id="rId35" Type="http://schemas.openxmlformats.org/officeDocument/2006/relationships/tags" Target="../tags/tag476.xml"/><Relationship Id="rId8" Type="http://schemas.openxmlformats.org/officeDocument/2006/relationships/tags" Target="../tags/tag449.xml"/><Relationship Id="rId3" Type="http://schemas.openxmlformats.org/officeDocument/2006/relationships/tags" Target="../tags/tag444.xml"/><Relationship Id="rId12" Type="http://schemas.openxmlformats.org/officeDocument/2006/relationships/tags" Target="../tags/tag453.xml"/><Relationship Id="rId17" Type="http://schemas.openxmlformats.org/officeDocument/2006/relationships/tags" Target="../tags/tag458.xml"/><Relationship Id="rId25" Type="http://schemas.openxmlformats.org/officeDocument/2006/relationships/tags" Target="../tags/tag466.xml"/><Relationship Id="rId33" Type="http://schemas.openxmlformats.org/officeDocument/2006/relationships/tags" Target="../tags/tag474.xml"/><Relationship Id="rId38" Type="http://schemas.openxmlformats.org/officeDocument/2006/relationships/tags" Target="../tags/tag479.xml"/></Relationships>
</file>

<file path=ppt/slides/_rels/slide27.xml.rels><?xml version="1.0" encoding="UTF-8" standalone="yes"?>
<Relationships xmlns="http://schemas.openxmlformats.org/package/2006/relationships"><Relationship Id="rId13" Type="http://schemas.openxmlformats.org/officeDocument/2006/relationships/tags" Target="../tags/tag493.xml"/><Relationship Id="rId18" Type="http://schemas.openxmlformats.org/officeDocument/2006/relationships/tags" Target="../tags/tag498.xml"/><Relationship Id="rId26" Type="http://schemas.openxmlformats.org/officeDocument/2006/relationships/tags" Target="../tags/tag506.xml"/><Relationship Id="rId39" Type="http://schemas.openxmlformats.org/officeDocument/2006/relationships/tags" Target="../tags/tag519.xml"/><Relationship Id="rId21" Type="http://schemas.openxmlformats.org/officeDocument/2006/relationships/tags" Target="../tags/tag501.xml"/><Relationship Id="rId34" Type="http://schemas.openxmlformats.org/officeDocument/2006/relationships/tags" Target="../tags/tag514.xml"/><Relationship Id="rId7" Type="http://schemas.openxmlformats.org/officeDocument/2006/relationships/tags" Target="../tags/tag487.xml"/><Relationship Id="rId2" Type="http://schemas.openxmlformats.org/officeDocument/2006/relationships/tags" Target="../tags/tag482.xml"/><Relationship Id="rId16" Type="http://schemas.openxmlformats.org/officeDocument/2006/relationships/tags" Target="../tags/tag496.xml"/><Relationship Id="rId20" Type="http://schemas.openxmlformats.org/officeDocument/2006/relationships/tags" Target="../tags/tag500.xml"/><Relationship Id="rId29" Type="http://schemas.openxmlformats.org/officeDocument/2006/relationships/tags" Target="../tags/tag509.xml"/><Relationship Id="rId41" Type="http://schemas.openxmlformats.org/officeDocument/2006/relationships/image" Target="../media/image19.GIF"/><Relationship Id="rId1" Type="http://schemas.openxmlformats.org/officeDocument/2006/relationships/tags" Target="../tags/tag481.xml"/><Relationship Id="rId6" Type="http://schemas.openxmlformats.org/officeDocument/2006/relationships/tags" Target="../tags/tag486.xml"/><Relationship Id="rId11" Type="http://schemas.openxmlformats.org/officeDocument/2006/relationships/tags" Target="../tags/tag491.xml"/><Relationship Id="rId24" Type="http://schemas.openxmlformats.org/officeDocument/2006/relationships/tags" Target="../tags/tag504.xml"/><Relationship Id="rId32" Type="http://schemas.openxmlformats.org/officeDocument/2006/relationships/tags" Target="../tags/tag512.xml"/><Relationship Id="rId37" Type="http://schemas.openxmlformats.org/officeDocument/2006/relationships/tags" Target="../tags/tag517.xml"/><Relationship Id="rId40" Type="http://schemas.openxmlformats.org/officeDocument/2006/relationships/slideLayout" Target="../slideLayouts/slideLayout296.xml"/><Relationship Id="rId5" Type="http://schemas.openxmlformats.org/officeDocument/2006/relationships/tags" Target="../tags/tag485.xml"/><Relationship Id="rId15" Type="http://schemas.openxmlformats.org/officeDocument/2006/relationships/tags" Target="../tags/tag495.xml"/><Relationship Id="rId23" Type="http://schemas.openxmlformats.org/officeDocument/2006/relationships/tags" Target="../tags/tag503.xml"/><Relationship Id="rId28" Type="http://schemas.openxmlformats.org/officeDocument/2006/relationships/tags" Target="../tags/tag508.xml"/><Relationship Id="rId36" Type="http://schemas.openxmlformats.org/officeDocument/2006/relationships/tags" Target="../tags/tag516.xml"/><Relationship Id="rId10" Type="http://schemas.openxmlformats.org/officeDocument/2006/relationships/tags" Target="../tags/tag490.xml"/><Relationship Id="rId19" Type="http://schemas.openxmlformats.org/officeDocument/2006/relationships/tags" Target="../tags/tag499.xml"/><Relationship Id="rId31" Type="http://schemas.openxmlformats.org/officeDocument/2006/relationships/tags" Target="../tags/tag511.xml"/><Relationship Id="rId4" Type="http://schemas.openxmlformats.org/officeDocument/2006/relationships/tags" Target="../tags/tag484.xml"/><Relationship Id="rId9" Type="http://schemas.openxmlformats.org/officeDocument/2006/relationships/tags" Target="../tags/tag489.xml"/><Relationship Id="rId14" Type="http://schemas.openxmlformats.org/officeDocument/2006/relationships/tags" Target="../tags/tag494.xml"/><Relationship Id="rId22" Type="http://schemas.openxmlformats.org/officeDocument/2006/relationships/tags" Target="../tags/tag502.xml"/><Relationship Id="rId27" Type="http://schemas.openxmlformats.org/officeDocument/2006/relationships/tags" Target="../tags/tag507.xml"/><Relationship Id="rId30" Type="http://schemas.openxmlformats.org/officeDocument/2006/relationships/tags" Target="../tags/tag510.xml"/><Relationship Id="rId35" Type="http://schemas.openxmlformats.org/officeDocument/2006/relationships/tags" Target="../tags/tag515.xml"/><Relationship Id="rId8" Type="http://schemas.openxmlformats.org/officeDocument/2006/relationships/tags" Target="../tags/tag488.xml"/><Relationship Id="rId3" Type="http://schemas.openxmlformats.org/officeDocument/2006/relationships/tags" Target="../tags/tag483.xml"/><Relationship Id="rId12" Type="http://schemas.openxmlformats.org/officeDocument/2006/relationships/tags" Target="../tags/tag492.xml"/><Relationship Id="rId17" Type="http://schemas.openxmlformats.org/officeDocument/2006/relationships/tags" Target="../tags/tag497.xml"/><Relationship Id="rId25" Type="http://schemas.openxmlformats.org/officeDocument/2006/relationships/tags" Target="../tags/tag505.xml"/><Relationship Id="rId33" Type="http://schemas.openxmlformats.org/officeDocument/2006/relationships/tags" Target="../tags/tag513.xml"/><Relationship Id="rId38" Type="http://schemas.openxmlformats.org/officeDocument/2006/relationships/tags" Target="../tags/tag518.xml"/></Relationships>
</file>

<file path=ppt/slides/_rels/slide28.xml.rels><?xml version="1.0" encoding="UTF-8" standalone="yes"?>
<Relationships xmlns="http://schemas.openxmlformats.org/package/2006/relationships"><Relationship Id="rId13" Type="http://schemas.openxmlformats.org/officeDocument/2006/relationships/tags" Target="../tags/tag532.xml"/><Relationship Id="rId18" Type="http://schemas.openxmlformats.org/officeDocument/2006/relationships/tags" Target="../tags/tag537.xml"/><Relationship Id="rId26" Type="http://schemas.openxmlformats.org/officeDocument/2006/relationships/tags" Target="../tags/tag545.xml"/><Relationship Id="rId39" Type="http://schemas.openxmlformats.org/officeDocument/2006/relationships/tags" Target="../tags/tag558.xml"/><Relationship Id="rId21" Type="http://schemas.openxmlformats.org/officeDocument/2006/relationships/tags" Target="../tags/tag540.xml"/><Relationship Id="rId34" Type="http://schemas.openxmlformats.org/officeDocument/2006/relationships/tags" Target="../tags/tag553.xml"/><Relationship Id="rId7" Type="http://schemas.openxmlformats.org/officeDocument/2006/relationships/tags" Target="../tags/tag526.xml"/><Relationship Id="rId12" Type="http://schemas.openxmlformats.org/officeDocument/2006/relationships/tags" Target="../tags/tag531.xml"/><Relationship Id="rId17" Type="http://schemas.openxmlformats.org/officeDocument/2006/relationships/tags" Target="../tags/tag536.xml"/><Relationship Id="rId25" Type="http://schemas.openxmlformats.org/officeDocument/2006/relationships/tags" Target="../tags/tag544.xml"/><Relationship Id="rId33" Type="http://schemas.openxmlformats.org/officeDocument/2006/relationships/tags" Target="../tags/tag552.xml"/><Relationship Id="rId38" Type="http://schemas.openxmlformats.org/officeDocument/2006/relationships/tags" Target="../tags/tag557.xml"/><Relationship Id="rId2" Type="http://schemas.openxmlformats.org/officeDocument/2006/relationships/tags" Target="../tags/tag521.xml"/><Relationship Id="rId16" Type="http://schemas.openxmlformats.org/officeDocument/2006/relationships/tags" Target="../tags/tag535.xml"/><Relationship Id="rId20" Type="http://schemas.openxmlformats.org/officeDocument/2006/relationships/tags" Target="../tags/tag539.xml"/><Relationship Id="rId29" Type="http://schemas.openxmlformats.org/officeDocument/2006/relationships/tags" Target="../tags/tag548.xml"/><Relationship Id="rId1" Type="http://schemas.openxmlformats.org/officeDocument/2006/relationships/tags" Target="../tags/tag520.xml"/><Relationship Id="rId6" Type="http://schemas.openxmlformats.org/officeDocument/2006/relationships/tags" Target="../tags/tag525.xml"/><Relationship Id="rId11" Type="http://schemas.openxmlformats.org/officeDocument/2006/relationships/tags" Target="../tags/tag530.xml"/><Relationship Id="rId24" Type="http://schemas.openxmlformats.org/officeDocument/2006/relationships/tags" Target="../tags/tag543.xml"/><Relationship Id="rId32" Type="http://schemas.openxmlformats.org/officeDocument/2006/relationships/tags" Target="../tags/tag551.xml"/><Relationship Id="rId37" Type="http://schemas.openxmlformats.org/officeDocument/2006/relationships/tags" Target="../tags/tag556.xml"/><Relationship Id="rId40" Type="http://schemas.openxmlformats.org/officeDocument/2006/relationships/slideLayout" Target="../slideLayouts/slideLayout307.xml"/><Relationship Id="rId5" Type="http://schemas.openxmlformats.org/officeDocument/2006/relationships/tags" Target="../tags/tag524.xml"/><Relationship Id="rId15" Type="http://schemas.openxmlformats.org/officeDocument/2006/relationships/tags" Target="../tags/tag534.xml"/><Relationship Id="rId23" Type="http://schemas.openxmlformats.org/officeDocument/2006/relationships/tags" Target="../tags/tag542.xml"/><Relationship Id="rId28" Type="http://schemas.openxmlformats.org/officeDocument/2006/relationships/tags" Target="../tags/tag547.xml"/><Relationship Id="rId36" Type="http://schemas.openxmlformats.org/officeDocument/2006/relationships/tags" Target="../tags/tag555.xml"/><Relationship Id="rId10" Type="http://schemas.openxmlformats.org/officeDocument/2006/relationships/tags" Target="../tags/tag529.xml"/><Relationship Id="rId19" Type="http://schemas.openxmlformats.org/officeDocument/2006/relationships/tags" Target="../tags/tag538.xml"/><Relationship Id="rId31" Type="http://schemas.openxmlformats.org/officeDocument/2006/relationships/tags" Target="../tags/tag550.xml"/><Relationship Id="rId4" Type="http://schemas.openxmlformats.org/officeDocument/2006/relationships/tags" Target="../tags/tag523.xml"/><Relationship Id="rId9" Type="http://schemas.openxmlformats.org/officeDocument/2006/relationships/tags" Target="../tags/tag528.xml"/><Relationship Id="rId14" Type="http://schemas.openxmlformats.org/officeDocument/2006/relationships/tags" Target="../tags/tag533.xml"/><Relationship Id="rId22" Type="http://schemas.openxmlformats.org/officeDocument/2006/relationships/tags" Target="../tags/tag541.xml"/><Relationship Id="rId27" Type="http://schemas.openxmlformats.org/officeDocument/2006/relationships/tags" Target="../tags/tag546.xml"/><Relationship Id="rId30" Type="http://schemas.openxmlformats.org/officeDocument/2006/relationships/tags" Target="../tags/tag549.xml"/><Relationship Id="rId35" Type="http://schemas.openxmlformats.org/officeDocument/2006/relationships/tags" Target="../tags/tag554.xml"/><Relationship Id="rId8" Type="http://schemas.openxmlformats.org/officeDocument/2006/relationships/tags" Target="../tags/tag527.xml"/><Relationship Id="rId3" Type="http://schemas.openxmlformats.org/officeDocument/2006/relationships/tags" Target="../tags/tag522.xml"/></Relationships>
</file>

<file path=ppt/slides/_rels/slide29.xml.rels><?xml version="1.0" encoding="UTF-8" standalone="yes"?>
<Relationships xmlns="http://schemas.openxmlformats.org/package/2006/relationships"><Relationship Id="rId13" Type="http://schemas.openxmlformats.org/officeDocument/2006/relationships/tags" Target="../tags/tag571.xml"/><Relationship Id="rId18" Type="http://schemas.openxmlformats.org/officeDocument/2006/relationships/tags" Target="../tags/tag576.xml"/><Relationship Id="rId26" Type="http://schemas.openxmlformats.org/officeDocument/2006/relationships/tags" Target="../tags/tag584.xml"/><Relationship Id="rId39" Type="http://schemas.openxmlformats.org/officeDocument/2006/relationships/tags" Target="../tags/tag597.xml"/><Relationship Id="rId21" Type="http://schemas.openxmlformats.org/officeDocument/2006/relationships/tags" Target="../tags/tag579.xml"/><Relationship Id="rId34" Type="http://schemas.openxmlformats.org/officeDocument/2006/relationships/tags" Target="../tags/tag592.xml"/><Relationship Id="rId7" Type="http://schemas.openxmlformats.org/officeDocument/2006/relationships/tags" Target="../tags/tag565.xml"/><Relationship Id="rId2" Type="http://schemas.openxmlformats.org/officeDocument/2006/relationships/tags" Target="../tags/tag560.xml"/><Relationship Id="rId16" Type="http://schemas.openxmlformats.org/officeDocument/2006/relationships/tags" Target="../tags/tag574.xml"/><Relationship Id="rId20" Type="http://schemas.openxmlformats.org/officeDocument/2006/relationships/tags" Target="../tags/tag578.xml"/><Relationship Id="rId29" Type="http://schemas.openxmlformats.org/officeDocument/2006/relationships/tags" Target="../tags/tag587.xml"/><Relationship Id="rId41" Type="http://schemas.openxmlformats.org/officeDocument/2006/relationships/slideLayout" Target="../slideLayouts/slideLayout318.xml"/><Relationship Id="rId1" Type="http://schemas.openxmlformats.org/officeDocument/2006/relationships/tags" Target="../tags/tag559.xml"/><Relationship Id="rId6" Type="http://schemas.openxmlformats.org/officeDocument/2006/relationships/tags" Target="../tags/tag564.xml"/><Relationship Id="rId11" Type="http://schemas.openxmlformats.org/officeDocument/2006/relationships/tags" Target="../tags/tag569.xml"/><Relationship Id="rId24" Type="http://schemas.openxmlformats.org/officeDocument/2006/relationships/tags" Target="../tags/tag582.xml"/><Relationship Id="rId32" Type="http://schemas.openxmlformats.org/officeDocument/2006/relationships/tags" Target="../tags/tag590.xml"/><Relationship Id="rId37" Type="http://schemas.openxmlformats.org/officeDocument/2006/relationships/tags" Target="../tags/tag595.xml"/><Relationship Id="rId40" Type="http://schemas.openxmlformats.org/officeDocument/2006/relationships/tags" Target="../tags/tag598.xml"/><Relationship Id="rId5" Type="http://schemas.openxmlformats.org/officeDocument/2006/relationships/tags" Target="../tags/tag563.xml"/><Relationship Id="rId15" Type="http://schemas.openxmlformats.org/officeDocument/2006/relationships/tags" Target="../tags/tag573.xml"/><Relationship Id="rId23" Type="http://schemas.openxmlformats.org/officeDocument/2006/relationships/tags" Target="../tags/tag581.xml"/><Relationship Id="rId28" Type="http://schemas.openxmlformats.org/officeDocument/2006/relationships/tags" Target="../tags/tag586.xml"/><Relationship Id="rId36" Type="http://schemas.openxmlformats.org/officeDocument/2006/relationships/tags" Target="../tags/tag594.xml"/><Relationship Id="rId10" Type="http://schemas.openxmlformats.org/officeDocument/2006/relationships/tags" Target="../tags/tag568.xml"/><Relationship Id="rId19" Type="http://schemas.openxmlformats.org/officeDocument/2006/relationships/tags" Target="../tags/tag577.xml"/><Relationship Id="rId31" Type="http://schemas.openxmlformats.org/officeDocument/2006/relationships/tags" Target="../tags/tag589.xml"/><Relationship Id="rId4" Type="http://schemas.openxmlformats.org/officeDocument/2006/relationships/tags" Target="../tags/tag562.xml"/><Relationship Id="rId9" Type="http://schemas.openxmlformats.org/officeDocument/2006/relationships/tags" Target="../tags/tag567.xml"/><Relationship Id="rId14" Type="http://schemas.openxmlformats.org/officeDocument/2006/relationships/tags" Target="../tags/tag572.xml"/><Relationship Id="rId22" Type="http://schemas.openxmlformats.org/officeDocument/2006/relationships/tags" Target="../tags/tag580.xml"/><Relationship Id="rId27" Type="http://schemas.openxmlformats.org/officeDocument/2006/relationships/tags" Target="../tags/tag585.xml"/><Relationship Id="rId30" Type="http://schemas.openxmlformats.org/officeDocument/2006/relationships/tags" Target="../tags/tag588.xml"/><Relationship Id="rId35" Type="http://schemas.openxmlformats.org/officeDocument/2006/relationships/tags" Target="../tags/tag593.xml"/><Relationship Id="rId8" Type="http://schemas.openxmlformats.org/officeDocument/2006/relationships/tags" Target="../tags/tag566.xml"/><Relationship Id="rId3" Type="http://schemas.openxmlformats.org/officeDocument/2006/relationships/tags" Target="../tags/tag561.xml"/><Relationship Id="rId12" Type="http://schemas.openxmlformats.org/officeDocument/2006/relationships/tags" Target="../tags/tag570.xml"/><Relationship Id="rId17" Type="http://schemas.openxmlformats.org/officeDocument/2006/relationships/tags" Target="../tags/tag575.xml"/><Relationship Id="rId25" Type="http://schemas.openxmlformats.org/officeDocument/2006/relationships/tags" Target="../tags/tag583.xml"/><Relationship Id="rId33" Type="http://schemas.openxmlformats.org/officeDocument/2006/relationships/tags" Target="../tags/tag591.xml"/><Relationship Id="rId38" Type="http://schemas.openxmlformats.org/officeDocument/2006/relationships/tags" Target="../tags/tag596.xml"/></Relationships>
</file>

<file path=ppt/slides/_rels/slide3.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8.jpe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3.xml"/><Relationship Id="rId5" Type="http://schemas.openxmlformats.org/officeDocument/2006/relationships/slideLayout" Target="../slideLayouts/slideLayout32.xml"/><Relationship Id="rId4" Type="http://schemas.openxmlformats.org/officeDocument/2006/relationships/tags" Target="../tags/tag5.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13.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3.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13.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1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18.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13.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18.xml"/></Relationships>
</file>

<file path=ppt/slides/_rels/slide4.xml.rels><?xml version="1.0" encoding="UTF-8" standalone="yes"?>
<Relationships xmlns="http://schemas.openxmlformats.org/package/2006/relationships"><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tags" Target="../tags/tag31.xml"/><Relationship Id="rId39" Type="http://schemas.openxmlformats.org/officeDocument/2006/relationships/tags" Target="../tags/tag44.xml"/><Relationship Id="rId21" Type="http://schemas.openxmlformats.org/officeDocument/2006/relationships/tags" Target="../tags/tag26.xml"/><Relationship Id="rId34" Type="http://schemas.openxmlformats.org/officeDocument/2006/relationships/tags" Target="../tags/tag39.xml"/><Relationship Id="rId42" Type="http://schemas.openxmlformats.org/officeDocument/2006/relationships/tags" Target="../tags/tag47.xml"/><Relationship Id="rId47" Type="http://schemas.openxmlformats.org/officeDocument/2006/relationships/tags" Target="../tags/tag52.xml"/><Relationship Id="rId50" Type="http://schemas.openxmlformats.org/officeDocument/2006/relationships/tags" Target="../tags/tag55.xml"/><Relationship Id="rId55" Type="http://schemas.openxmlformats.org/officeDocument/2006/relationships/tags" Target="../tags/tag60.xml"/><Relationship Id="rId7" Type="http://schemas.openxmlformats.org/officeDocument/2006/relationships/tags" Target="../tags/tag12.xml"/><Relationship Id="rId2" Type="http://schemas.openxmlformats.org/officeDocument/2006/relationships/tags" Target="../tags/tag7.xml"/><Relationship Id="rId16" Type="http://schemas.openxmlformats.org/officeDocument/2006/relationships/tags" Target="../tags/tag21.xml"/><Relationship Id="rId29" Type="http://schemas.openxmlformats.org/officeDocument/2006/relationships/tags" Target="../tags/tag34.xml"/><Relationship Id="rId11" Type="http://schemas.openxmlformats.org/officeDocument/2006/relationships/tags" Target="../tags/tag16.xml"/><Relationship Id="rId24" Type="http://schemas.openxmlformats.org/officeDocument/2006/relationships/tags" Target="../tags/tag29.xml"/><Relationship Id="rId32" Type="http://schemas.openxmlformats.org/officeDocument/2006/relationships/tags" Target="../tags/tag37.xml"/><Relationship Id="rId37" Type="http://schemas.openxmlformats.org/officeDocument/2006/relationships/tags" Target="../tags/tag42.xml"/><Relationship Id="rId40" Type="http://schemas.openxmlformats.org/officeDocument/2006/relationships/tags" Target="../tags/tag45.xml"/><Relationship Id="rId45" Type="http://schemas.openxmlformats.org/officeDocument/2006/relationships/tags" Target="../tags/tag50.xml"/><Relationship Id="rId53" Type="http://schemas.openxmlformats.org/officeDocument/2006/relationships/tags" Target="../tags/tag58.xml"/><Relationship Id="rId58" Type="http://schemas.openxmlformats.org/officeDocument/2006/relationships/notesSlide" Target="../notesSlides/notesSlide4.xml"/><Relationship Id="rId5" Type="http://schemas.openxmlformats.org/officeDocument/2006/relationships/tags" Target="../tags/tag10.xml"/><Relationship Id="rId19" Type="http://schemas.openxmlformats.org/officeDocument/2006/relationships/tags" Target="../tags/tag24.xml"/><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 Id="rId27" Type="http://schemas.openxmlformats.org/officeDocument/2006/relationships/tags" Target="../tags/tag32.xml"/><Relationship Id="rId30" Type="http://schemas.openxmlformats.org/officeDocument/2006/relationships/tags" Target="../tags/tag35.xml"/><Relationship Id="rId35" Type="http://schemas.openxmlformats.org/officeDocument/2006/relationships/tags" Target="../tags/tag40.xml"/><Relationship Id="rId43" Type="http://schemas.openxmlformats.org/officeDocument/2006/relationships/tags" Target="../tags/tag48.xml"/><Relationship Id="rId48" Type="http://schemas.openxmlformats.org/officeDocument/2006/relationships/tags" Target="../tags/tag53.xml"/><Relationship Id="rId56" Type="http://schemas.openxmlformats.org/officeDocument/2006/relationships/tags" Target="../tags/tag61.xml"/><Relationship Id="rId8" Type="http://schemas.openxmlformats.org/officeDocument/2006/relationships/tags" Target="../tags/tag13.xml"/><Relationship Id="rId51" Type="http://schemas.openxmlformats.org/officeDocument/2006/relationships/tags" Target="../tags/tag56.xml"/><Relationship Id="rId3" Type="http://schemas.openxmlformats.org/officeDocument/2006/relationships/tags" Target="../tags/tag8.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tags" Target="../tags/tag30.xml"/><Relationship Id="rId33" Type="http://schemas.openxmlformats.org/officeDocument/2006/relationships/tags" Target="../tags/tag38.xml"/><Relationship Id="rId38" Type="http://schemas.openxmlformats.org/officeDocument/2006/relationships/tags" Target="../tags/tag43.xml"/><Relationship Id="rId46" Type="http://schemas.openxmlformats.org/officeDocument/2006/relationships/tags" Target="../tags/tag51.xml"/><Relationship Id="rId59" Type="http://schemas.openxmlformats.org/officeDocument/2006/relationships/image" Target="../media/image9.jpeg"/><Relationship Id="rId20" Type="http://schemas.openxmlformats.org/officeDocument/2006/relationships/tags" Target="../tags/tag25.xml"/><Relationship Id="rId41" Type="http://schemas.openxmlformats.org/officeDocument/2006/relationships/tags" Target="../tags/tag46.xml"/><Relationship Id="rId54" Type="http://schemas.openxmlformats.org/officeDocument/2006/relationships/tags" Target="../tags/tag59.xml"/><Relationship Id="rId1" Type="http://schemas.openxmlformats.org/officeDocument/2006/relationships/tags" Target="../tags/tag6.xml"/><Relationship Id="rId6" Type="http://schemas.openxmlformats.org/officeDocument/2006/relationships/tags" Target="../tags/tag11.xml"/><Relationship Id="rId15" Type="http://schemas.openxmlformats.org/officeDocument/2006/relationships/tags" Target="../tags/tag20.xml"/><Relationship Id="rId23" Type="http://schemas.openxmlformats.org/officeDocument/2006/relationships/tags" Target="../tags/tag28.xml"/><Relationship Id="rId28" Type="http://schemas.openxmlformats.org/officeDocument/2006/relationships/tags" Target="../tags/tag33.xml"/><Relationship Id="rId36" Type="http://schemas.openxmlformats.org/officeDocument/2006/relationships/tags" Target="../tags/tag41.xml"/><Relationship Id="rId49" Type="http://schemas.openxmlformats.org/officeDocument/2006/relationships/tags" Target="../tags/tag54.xml"/><Relationship Id="rId57" Type="http://schemas.openxmlformats.org/officeDocument/2006/relationships/slideLayout" Target="../slideLayouts/slideLayout43.xml"/><Relationship Id="rId10" Type="http://schemas.openxmlformats.org/officeDocument/2006/relationships/tags" Target="../tags/tag15.xml"/><Relationship Id="rId31" Type="http://schemas.openxmlformats.org/officeDocument/2006/relationships/tags" Target="../tags/tag36.xml"/><Relationship Id="rId44" Type="http://schemas.openxmlformats.org/officeDocument/2006/relationships/tags" Target="../tags/tag49.xml"/><Relationship Id="rId52" Type="http://schemas.openxmlformats.org/officeDocument/2006/relationships/tags" Target="../tags/tag57.xml"/><Relationship Id="rId60" Type="http://schemas.openxmlformats.org/officeDocument/2006/relationships/image" Target="../media/image10.GIF"/></Relationships>
</file>

<file path=ppt/slides/_rels/slide4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18.xml"/></Relationships>
</file>

<file path=ppt/slides/_rels/slide4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13.xml"/></Relationships>
</file>

<file path=ppt/slides/_rels/slide4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13.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18.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18.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13.xml"/></Relationships>
</file>

<file path=ppt/slides/_rels/slide4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18.xml"/></Relationships>
</file>

<file path=ppt/slides/_rels/slide5.xml.rels><?xml version="1.0" encoding="UTF-8" standalone="yes"?>
<Relationships xmlns="http://schemas.openxmlformats.org/package/2006/relationships"><Relationship Id="rId13" Type="http://schemas.openxmlformats.org/officeDocument/2006/relationships/tags" Target="../tags/tag74.xml"/><Relationship Id="rId18" Type="http://schemas.openxmlformats.org/officeDocument/2006/relationships/tags" Target="../tags/tag79.xml"/><Relationship Id="rId26" Type="http://schemas.openxmlformats.org/officeDocument/2006/relationships/tags" Target="../tags/tag87.xml"/><Relationship Id="rId39" Type="http://schemas.openxmlformats.org/officeDocument/2006/relationships/tags" Target="../tags/tag100.xml"/><Relationship Id="rId21" Type="http://schemas.openxmlformats.org/officeDocument/2006/relationships/tags" Target="../tags/tag82.xml"/><Relationship Id="rId34" Type="http://schemas.openxmlformats.org/officeDocument/2006/relationships/tags" Target="../tags/tag95.xml"/><Relationship Id="rId42" Type="http://schemas.openxmlformats.org/officeDocument/2006/relationships/tags" Target="../tags/tag103.xml"/><Relationship Id="rId47" Type="http://schemas.openxmlformats.org/officeDocument/2006/relationships/tags" Target="../tags/tag108.xml"/><Relationship Id="rId50" Type="http://schemas.openxmlformats.org/officeDocument/2006/relationships/tags" Target="../tags/tag111.xml"/><Relationship Id="rId55" Type="http://schemas.openxmlformats.org/officeDocument/2006/relationships/tags" Target="../tags/tag116.xml"/><Relationship Id="rId7" Type="http://schemas.openxmlformats.org/officeDocument/2006/relationships/tags" Target="../tags/tag68.xml"/><Relationship Id="rId2" Type="http://schemas.openxmlformats.org/officeDocument/2006/relationships/tags" Target="../tags/tag63.xml"/><Relationship Id="rId16" Type="http://schemas.openxmlformats.org/officeDocument/2006/relationships/tags" Target="../tags/tag77.xml"/><Relationship Id="rId29" Type="http://schemas.openxmlformats.org/officeDocument/2006/relationships/tags" Target="../tags/tag90.xml"/><Relationship Id="rId11" Type="http://schemas.openxmlformats.org/officeDocument/2006/relationships/tags" Target="../tags/tag72.xml"/><Relationship Id="rId24" Type="http://schemas.openxmlformats.org/officeDocument/2006/relationships/tags" Target="../tags/tag85.xml"/><Relationship Id="rId32" Type="http://schemas.openxmlformats.org/officeDocument/2006/relationships/tags" Target="../tags/tag93.xml"/><Relationship Id="rId37" Type="http://schemas.openxmlformats.org/officeDocument/2006/relationships/tags" Target="../tags/tag98.xml"/><Relationship Id="rId40" Type="http://schemas.openxmlformats.org/officeDocument/2006/relationships/tags" Target="../tags/tag101.xml"/><Relationship Id="rId45" Type="http://schemas.openxmlformats.org/officeDocument/2006/relationships/tags" Target="../tags/tag106.xml"/><Relationship Id="rId53" Type="http://schemas.openxmlformats.org/officeDocument/2006/relationships/tags" Target="../tags/tag114.xml"/><Relationship Id="rId5" Type="http://schemas.openxmlformats.org/officeDocument/2006/relationships/tags" Target="../tags/tag66.xml"/><Relationship Id="rId19" Type="http://schemas.openxmlformats.org/officeDocument/2006/relationships/tags" Target="../tags/tag80.xml"/><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 Id="rId22" Type="http://schemas.openxmlformats.org/officeDocument/2006/relationships/tags" Target="../tags/tag83.xml"/><Relationship Id="rId27" Type="http://schemas.openxmlformats.org/officeDocument/2006/relationships/tags" Target="../tags/tag88.xml"/><Relationship Id="rId30" Type="http://schemas.openxmlformats.org/officeDocument/2006/relationships/tags" Target="../tags/tag91.xml"/><Relationship Id="rId35" Type="http://schemas.openxmlformats.org/officeDocument/2006/relationships/tags" Target="../tags/tag96.xml"/><Relationship Id="rId43" Type="http://schemas.openxmlformats.org/officeDocument/2006/relationships/tags" Target="../tags/tag104.xml"/><Relationship Id="rId48" Type="http://schemas.openxmlformats.org/officeDocument/2006/relationships/tags" Target="../tags/tag109.xml"/><Relationship Id="rId56" Type="http://schemas.openxmlformats.org/officeDocument/2006/relationships/slideLayout" Target="../slideLayouts/slideLayout54.xml"/><Relationship Id="rId8" Type="http://schemas.openxmlformats.org/officeDocument/2006/relationships/tags" Target="../tags/tag69.xml"/><Relationship Id="rId51" Type="http://schemas.openxmlformats.org/officeDocument/2006/relationships/tags" Target="../tags/tag112.xml"/><Relationship Id="rId3" Type="http://schemas.openxmlformats.org/officeDocument/2006/relationships/tags" Target="../tags/tag64.xml"/><Relationship Id="rId12" Type="http://schemas.openxmlformats.org/officeDocument/2006/relationships/tags" Target="../tags/tag73.xml"/><Relationship Id="rId17" Type="http://schemas.openxmlformats.org/officeDocument/2006/relationships/tags" Target="../tags/tag78.xml"/><Relationship Id="rId25" Type="http://schemas.openxmlformats.org/officeDocument/2006/relationships/tags" Target="../tags/tag86.xml"/><Relationship Id="rId33" Type="http://schemas.openxmlformats.org/officeDocument/2006/relationships/tags" Target="../tags/tag94.xml"/><Relationship Id="rId38" Type="http://schemas.openxmlformats.org/officeDocument/2006/relationships/tags" Target="../tags/tag99.xml"/><Relationship Id="rId46" Type="http://schemas.openxmlformats.org/officeDocument/2006/relationships/tags" Target="../tags/tag107.xml"/><Relationship Id="rId20" Type="http://schemas.openxmlformats.org/officeDocument/2006/relationships/tags" Target="../tags/tag81.xml"/><Relationship Id="rId41" Type="http://schemas.openxmlformats.org/officeDocument/2006/relationships/tags" Target="../tags/tag102.xml"/><Relationship Id="rId54" Type="http://schemas.openxmlformats.org/officeDocument/2006/relationships/tags" Target="../tags/tag115.xml"/><Relationship Id="rId1" Type="http://schemas.openxmlformats.org/officeDocument/2006/relationships/tags" Target="../tags/tag62.xml"/><Relationship Id="rId6" Type="http://schemas.openxmlformats.org/officeDocument/2006/relationships/tags" Target="../tags/tag67.xml"/><Relationship Id="rId15" Type="http://schemas.openxmlformats.org/officeDocument/2006/relationships/tags" Target="../tags/tag76.xml"/><Relationship Id="rId23" Type="http://schemas.openxmlformats.org/officeDocument/2006/relationships/tags" Target="../tags/tag84.xml"/><Relationship Id="rId28" Type="http://schemas.openxmlformats.org/officeDocument/2006/relationships/tags" Target="../tags/tag89.xml"/><Relationship Id="rId36" Type="http://schemas.openxmlformats.org/officeDocument/2006/relationships/tags" Target="../tags/tag97.xml"/><Relationship Id="rId49" Type="http://schemas.openxmlformats.org/officeDocument/2006/relationships/tags" Target="../tags/tag110.xml"/><Relationship Id="rId57" Type="http://schemas.openxmlformats.org/officeDocument/2006/relationships/image" Target="../media/image11.jpeg"/><Relationship Id="rId10" Type="http://schemas.openxmlformats.org/officeDocument/2006/relationships/tags" Target="../tags/tag71.xml"/><Relationship Id="rId31" Type="http://schemas.openxmlformats.org/officeDocument/2006/relationships/tags" Target="../tags/tag92.xml"/><Relationship Id="rId44" Type="http://schemas.openxmlformats.org/officeDocument/2006/relationships/tags" Target="../tags/tag105.xml"/><Relationship Id="rId52" Type="http://schemas.openxmlformats.org/officeDocument/2006/relationships/tags" Target="../tags/tag113.xml"/></Relationships>
</file>

<file path=ppt/slides/_rels/slide5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18.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13.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13.xml"/></Relationships>
</file>

<file path=ppt/slides/_rels/slide5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13.xml"/></Relationships>
</file>

<file path=ppt/slides/_rels/slide5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13.xml"/></Relationships>
</file>

<file path=ppt/slides/_rels/slide5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13.xml"/></Relationships>
</file>

<file path=ppt/slides/_rels/slide5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13.xml"/></Relationships>
</file>

<file path=ppt/slides/_rels/slide5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1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5.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image" Target="../media/image10.GIF"/><Relationship Id="rId4" Type="http://schemas.openxmlformats.org/officeDocument/2006/relationships/image" Target="../media/image12.GIF"/></Relationships>
</file>

<file path=ppt/slides/_rels/slide6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13.xml"/></Relationships>
</file>

<file path=ppt/slides/_rels/slide6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13.xml"/></Relationships>
</file>

<file path=ppt/slides/_rels/slide6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13.xml"/></Relationships>
</file>

<file path=ppt/slides/_rels/slide6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18.xml"/></Relationships>
</file>

<file path=ppt/slides/_rels/slide67.xml.rels><?xml version="1.0" encoding="UTF-8" standalone="yes"?>
<Relationships xmlns="http://schemas.openxmlformats.org/package/2006/relationships"><Relationship Id="rId3" Type="http://schemas.openxmlformats.org/officeDocument/2006/relationships/image" Target="../media/image30.wmf"/><Relationship Id="rId7" Type="http://schemas.openxmlformats.org/officeDocument/2006/relationships/image" Target="../media/image34.png"/><Relationship Id="rId2" Type="http://schemas.openxmlformats.org/officeDocument/2006/relationships/image" Target="../media/image29.wmf"/><Relationship Id="rId1" Type="http://schemas.openxmlformats.org/officeDocument/2006/relationships/slideLayout" Target="../slideLayouts/slideLayout313.xml"/><Relationship Id="rId6" Type="http://schemas.openxmlformats.org/officeDocument/2006/relationships/image" Target="../media/image33.wmf"/><Relationship Id="rId5" Type="http://schemas.openxmlformats.org/officeDocument/2006/relationships/image" Target="../media/image32.wmf"/><Relationship Id="rId4" Type="http://schemas.openxmlformats.org/officeDocument/2006/relationships/image" Target="../media/image31.wmf"/></Relationships>
</file>

<file path=ppt/slides/_rels/slide6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13.xml"/></Relationships>
</file>

<file path=ppt/slides/_rels/slide7.xml.rels><?xml version="1.0" encoding="UTF-8" standalone="yes"?>
<Relationships xmlns="http://schemas.openxmlformats.org/package/2006/relationships"><Relationship Id="rId3" Type="http://schemas.openxmlformats.org/officeDocument/2006/relationships/tags" Target="../tags/tag121.xml"/><Relationship Id="rId7" Type="http://schemas.openxmlformats.org/officeDocument/2006/relationships/image" Target="../media/image11.jpeg"/><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image" Target="../media/image12.GIF"/><Relationship Id="rId5" Type="http://schemas.openxmlformats.org/officeDocument/2006/relationships/notesSlide" Target="../notesSlides/notesSlide5.xml"/><Relationship Id="rId4"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8" Type="http://schemas.openxmlformats.org/officeDocument/2006/relationships/tags" Target="../tags/tag129.xml"/><Relationship Id="rId13" Type="http://schemas.openxmlformats.org/officeDocument/2006/relationships/image" Target="../media/image13.jpeg"/><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notesSlide" Target="../notesSlides/notesSlide6.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slideLayout" Target="../slideLayouts/slideLayout87.xml"/><Relationship Id="rId5" Type="http://schemas.openxmlformats.org/officeDocument/2006/relationships/tags" Target="../tags/tag126.xml"/><Relationship Id="rId10" Type="http://schemas.openxmlformats.org/officeDocument/2006/relationships/tags" Target="../tags/tag131.xml"/><Relationship Id="rId4" Type="http://schemas.openxmlformats.org/officeDocument/2006/relationships/tags" Target="../tags/tag125.xml"/><Relationship Id="rId9" Type="http://schemas.openxmlformats.org/officeDocument/2006/relationships/tags" Target="../tags/tag130.xml"/></Relationships>
</file>

<file path=ppt/slides/_rels/slide9.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tags" Target="../tags/tag134.xml"/><Relationship Id="rId7" Type="http://schemas.openxmlformats.org/officeDocument/2006/relationships/image" Target="../media/image14.png"/><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slideLayout" Target="../slideLayouts/slideLayout98.xml"/><Relationship Id="rId5" Type="http://schemas.openxmlformats.org/officeDocument/2006/relationships/tags" Target="../tags/tag136.xml"/><Relationship Id="rId4" Type="http://schemas.openxmlformats.org/officeDocument/2006/relationships/tags" Target="../tags/tag1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2619" y="6382637"/>
            <a:ext cx="12204000" cy="0"/>
          </a:xfrm>
          <a:prstGeom prst="line">
            <a:avLst/>
          </a:prstGeom>
          <a:noFill/>
          <a:ln w="66675" cap="flat" cmpd="sng" algn="ctr">
            <a:solidFill>
              <a:srgbClr val="C0262E"/>
            </a:solidFill>
            <a:prstDash val="solid"/>
            <a:miter lim="800000"/>
          </a:ln>
          <a:effectLst/>
        </p:spPr>
      </p:cxnSp>
      <p:cxnSp>
        <p:nvCxnSpPr>
          <p:cNvPr id="5" name="直接连接符 4"/>
          <p:cNvCxnSpPr/>
          <p:nvPr/>
        </p:nvCxnSpPr>
        <p:spPr>
          <a:xfrm>
            <a:off x="2619" y="6666062"/>
            <a:ext cx="12204000" cy="0"/>
          </a:xfrm>
          <a:prstGeom prst="line">
            <a:avLst/>
          </a:prstGeom>
          <a:noFill/>
          <a:ln w="66675" cap="flat" cmpd="sng" algn="ctr">
            <a:solidFill>
              <a:srgbClr val="C0262E"/>
            </a:solidFill>
            <a:prstDash val="solid"/>
            <a:miter lim="800000"/>
          </a:ln>
          <a:effectLst/>
        </p:spPr>
      </p:cxnSp>
      <p:cxnSp>
        <p:nvCxnSpPr>
          <p:cNvPr id="6" name="直接连接符 5"/>
          <p:cNvCxnSpPr/>
          <p:nvPr/>
        </p:nvCxnSpPr>
        <p:spPr>
          <a:xfrm>
            <a:off x="2619" y="6099212"/>
            <a:ext cx="12204000" cy="0"/>
          </a:xfrm>
          <a:prstGeom prst="line">
            <a:avLst/>
          </a:prstGeom>
          <a:noFill/>
          <a:ln w="66675" cap="flat" cmpd="sng" algn="ctr">
            <a:solidFill>
              <a:srgbClr val="C0262E"/>
            </a:solidFill>
            <a:prstDash val="solid"/>
            <a:miter lim="800000"/>
          </a:ln>
          <a:effectLst/>
        </p:spPr>
      </p:cxnSp>
      <p:cxnSp>
        <p:nvCxnSpPr>
          <p:cNvPr id="7" name="直接连接符 6"/>
          <p:cNvCxnSpPr/>
          <p:nvPr/>
        </p:nvCxnSpPr>
        <p:spPr>
          <a:xfrm>
            <a:off x="7997" y="5815787"/>
            <a:ext cx="12204000" cy="0"/>
          </a:xfrm>
          <a:prstGeom prst="line">
            <a:avLst/>
          </a:prstGeom>
          <a:noFill/>
          <a:ln w="66675" cap="flat" cmpd="sng" algn="ctr">
            <a:solidFill>
              <a:srgbClr val="C0262E"/>
            </a:solidFill>
            <a:prstDash val="solid"/>
            <a:miter lim="800000"/>
          </a:ln>
          <a:effectLst/>
        </p:spPr>
      </p:cxnSp>
      <p:sp>
        <p:nvSpPr>
          <p:cNvPr id="8" name="矩形 7"/>
          <p:cNvSpPr/>
          <p:nvPr/>
        </p:nvSpPr>
        <p:spPr>
          <a:xfrm>
            <a:off x="0" y="-2437"/>
            <a:ext cx="12192000" cy="5628586"/>
          </a:xfrm>
          <a:prstGeom prst="rect">
            <a:avLst/>
          </a:prstGeom>
          <a:solidFill>
            <a:srgbClr val="C0262E"/>
          </a:solidFill>
          <a:ln w="12700" cap="flat" cmpd="sng" algn="ctr">
            <a:noFill/>
            <a:prstDash val="solid"/>
            <a:miter lim="800000"/>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Calibri" panose="020F0502020204030204"/>
              <a:ea typeface="等线" panose="02010600030101010101" pitchFamily="2" charset="-122"/>
              <a:cs typeface="+mn-cs"/>
            </a:endParaRPr>
          </a:p>
        </p:txBody>
      </p:sp>
      <p:pic>
        <p:nvPicPr>
          <p:cNvPr id="10" name="图片 9"/>
          <p:cNvPicPr>
            <a:picLocks noChangeAspect="1"/>
          </p:cNvPicPr>
          <p:nvPr/>
        </p:nvPicPr>
        <p:blipFill rotWithShape="1">
          <a:blip r:embed="rId3">
            <a:extLst>
              <a:ext uri="{BEBA8EAE-BF5A-486C-A8C5-ECC9F3942E4B}">
                <a14:imgProps xmlns:a14="http://schemas.microsoft.com/office/drawing/2010/main">
                  <a14:imgLayer r:embed="rId4">
                    <a14:imgEffect>
                      <a14:backgroundRemoval t="44252" b="91606" l="47512" r="90877">
                        <a14:foregroundMark x1="52666" y1="72810" x2="52666" y2="72810"/>
                        <a14:foregroundMark x1="73697" y1="84763" x2="73697" y2="84763"/>
                        <a14:foregroundMark x1="87915" y1="75912" x2="87915" y2="75912"/>
                        <a14:foregroundMark x1="87618" y1="79106" x2="87618" y2="79106"/>
                        <a14:foregroundMark x1="88922" y1="79380" x2="88922" y2="79380"/>
                        <a14:backgroundMark x1="56220" y1="63686" x2="56220" y2="63686"/>
                        <a14:backgroundMark x1="57050" y1="68431" x2="57050" y2="68431"/>
                        <a14:backgroundMark x1="86552" y1="68066" x2="86552" y2="68066"/>
                      </a14:backgroundRemoval>
                    </a14:imgEffect>
                  </a14:imgLayer>
                </a14:imgProps>
              </a:ext>
              <a:ext uri="{28A0092B-C50C-407E-A947-70E740481C1C}">
                <a14:useLocalDpi xmlns:a14="http://schemas.microsoft.com/office/drawing/2010/main" val="0"/>
              </a:ext>
            </a:extLst>
          </a:blip>
          <a:srcRect l="47108" t="44162" r="8087" b="6249"/>
          <a:stretch>
            <a:fillRect/>
          </a:stretch>
        </p:blipFill>
        <p:spPr>
          <a:xfrm>
            <a:off x="7409094" y="3837289"/>
            <a:ext cx="4186990" cy="3008759"/>
          </a:xfrm>
          <a:prstGeom prst="rect">
            <a:avLst/>
          </a:prstGeom>
        </p:spPr>
      </p:pic>
      <p:sp>
        <p:nvSpPr>
          <p:cNvPr id="11" name="文本框 10"/>
          <p:cNvSpPr txBox="1"/>
          <p:nvPr/>
        </p:nvSpPr>
        <p:spPr>
          <a:xfrm>
            <a:off x="3968584" y="4327370"/>
            <a:ext cx="4552105" cy="681990"/>
          </a:xfrm>
          <a:prstGeom prst="rect">
            <a:avLst/>
          </a:prstGeom>
          <a:noFill/>
        </p:spPr>
        <p:txBody>
          <a:bodyPr wrap="square" rtlCol="0">
            <a:spAutoFit/>
          </a:bodyPr>
          <a:lstStyle/>
          <a:p>
            <a:pPr algn="ctr" defTabSz="457200" fontAlgn="auto">
              <a:spcBef>
                <a:spcPts val="0"/>
              </a:spcBef>
              <a:spcAft>
                <a:spcPts val="0"/>
              </a:spcAft>
            </a:pPr>
            <a:r>
              <a:rPr lang="zh-CN" altLang="en-US" sz="4800" b="0" dirty="0">
                <a:ln w="19050">
                  <a:solidFill>
                    <a:srgbClr val="FFFFFF"/>
                  </a:solidFill>
                </a:ln>
                <a:solidFill>
                  <a:schemeClr val="lt1"/>
                </a:solidFill>
                <a:latin typeface="微软雅黑" panose="020B0503020204020204" charset="-122"/>
                <a:ea typeface="微软雅黑" panose="020B0503020204020204" charset="-122"/>
              </a:rPr>
              <a:t>第</a:t>
            </a:r>
            <a:r>
              <a:rPr lang="en-US" altLang="zh-CN" sz="4800" b="0" dirty="0">
                <a:ln w="19050">
                  <a:solidFill>
                    <a:srgbClr val="FFFFFF"/>
                  </a:solidFill>
                </a:ln>
                <a:solidFill>
                  <a:schemeClr val="lt1"/>
                </a:solidFill>
                <a:latin typeface="微软雅黑" panose="020B0503020204020204" charset="-122"/>
                <a:ea typeface="微软雅黑" panose="020B0503020204020204" charset="-122"/>
              </a:rPr>
              <a:t>8</a:t>
            </a:r>
            <a:r>
              <a:rPr lang="zh-CN" altLang="en-US" sz="4800" b="0" dirty="0">
                <a:ln w="19050">
                  <a:solidFill>
                    <a:srgbClr val="FFFFFF"/>
                  </a:solidFill>
                </a:ln>
                <a:solidFill>
                  <a:schemeClr val="lt1"/>
                </a:solidFill>
                <a:latin typeface="微软雅黑" panose="020B0503020204020204" charset="-122"/>
                <a:ea typeface="微软雅黑" panose="020B0503020204020204" charset="-122"/>
              </a:rPr>
              <a:t>章  查找（</a:t>
            </a:r>
            <a:r>
              <a:rPr lang="en-US" altLang="zh-CN" sz="4800" b="0" dirty="0">
                <a:ln w="19050">
                  <a:solidFill>
                    <a:srgbClr val="FFFFFF"/>
                  </a:solidFill>
                </a:ln>
                <a:solidFill>
                  <a:schemeClr val="lt1"/>
                </a:solidFill>
                <a:latin typeface="微软雅黑" panose="020B0503020204020204" charset="-122"/>
                <a:ea typeface="微软雅黑" panose="020B0503020204020204" charset="-122"/>
              </a:rPr>
              <a:t>3</a:t>
            </a:r>
            <a:r>
              <a:rPr lang="zh-CN" altLang="en-US" sz="4800" b="0" dirty="0">
                <a:ln w="19050">
                  <a:solidFill>
                    <a:srgbClr val="FFFFFF"/>
                  </a:solidFill>
                </a:ln>
                <a:solidFill>
                  <a:schemeClr val="lt1"/>
                </a:solidFill>
                <a:latin typeface="微软雅黑" panose="020B0503020204020204" charset="-122"/>
                <a:ea typeface="微软雅黑" panose="020B0503020204020204" charset="-122"/>
              </a:rPr>
              <a:t>）</a:t>
            </a:r>
          </a:p>
        </p:txBody>
      </p:sp>
      <p:pic>
        <p:nvPicPr>
          <p:cNvPr id="12" name="图片 11"/>
          <p:cNvPicPr>
            <a:picLocks noChangeAspect="1"/>
          </p:cNvPicPr>
          <p:nvPr/>
        </p:nvPicPr>
        <p:blipFill>
          <a:blip r:embed="rId5" cstate="print">
            <a:extLst>
              <a:ext uri="{28A0092B-C50C-407E-A947-70E740481C1C}">
                <a14:useLocalDpi xmlns:a14="http://schemas.microsoft.com/office/drawing/2010/main" val="0"/>
              </a:ext>
            </a:extLst>
          </a:blip>
          <a:srcRect l="13489" t="303" r="21834"/>
          <a:stretch>
            <a:fillRect/>
          </a:stretch>
        </p:blipFill>
        <p:spPr>
          <a:xfrm>
            <a:off x="1302107" y="1108354"/>
            <a:ext cx="510761" cy="2465554"/>
          </a:xfrm>
          <a:custGeom>
            <a:avLst/>
            <a:gdLst>
              <a:gd name="connsiteX0" fmla="*/ 370542 w 741084"/>
              <a:gd name="connsiteY0" fmla="*/ 0 h 3577373"/>
              <a:gd name="connsiteX1" fmla="*/ 741084 w 741084"/>
              <a:gd name="connsiteY1" fmla="*/ 370542 h 3577373"/>
              <a:gd name="connsiteX2" fmla="*/ 741083 w 741084"/>
              <a:gd name="connsiteY2" fmla="*/ 3206832 h 3577373"/>
              <a:gd name="connsiteX3" fmla="*/ 514773 w 741084"/>
              <a:gd name="connsiteY3" fmla="*/ 3548255 h 3577373"/>
              <a:gd name="connsiteX4" fmla="*/ 370546 w 741084"/>
              <a:gd name="connsiteY4" fmla="*/ 3577373 h 3577373"/>
              <a:gd name="connsiteX5" fmla="*/ 370542 w 741084"/>
              <a:gd name="connsiteY5" fmla="*/ 3577373 h 3577373"/>
              <a:gd name="connsiteX6" fmla="*/ 0 w 741084"/>
              <a:gd name="connsiteY6" fmla="*/ 3206831 h 3577373"/>
              <a:gd name="connsiteX7" fmla="*/ 0 w 741084"/>
              <a:gd name="connsiteY7" fmla="*/ 370542 h 3577373"/>
              <a:gd name="connsiteX8" fmla="*/ 370542 w 741084"/>
              <a:gd name="connsiteY8" fmla="*/ 0 h 3577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1084" h="3577373">
                <a:moveTo>
                  <a:pt x="370542" y="0"/>
                </a:moveTo>
                <a:cubicBezTo>
                  <a:pt x="575187" y="0"/>
                  <a:pt x="741084" y="165897"/>
                  <a:pt x="741084" y="370542"/>
                </a:cubicBezTo>
                <a:cubicBezTo>
                  <a:pt x="741084" y="1315972"/>
                  <a:pt x="741083" y="2261402"/>
                  <a:pt x="741083" y="3206832"/>
                </a:cubicBezTo>
                <a:cubicBezTo>
                  <a:pt x="741083" y="3360316"/>
                  <a:pt x="647766" y="3492004"/>
                  <a:pt x="514773" y="3548255"/>
                </a:cubicBezTo>
                <a:lnTo>
                  <a:pt x="370546" y="3577373"/>
                </a:lnTo>
                <a:lnTo>
                  <a:pt x="370542" y="3577373"/>
                </a:lnTo>
                <a:cubicBezTo>
                  <a:pt x="165897" y="3577373"/>
                  <a:pt x="0" y="3411476"/>
                  <a:pt x="0" y="3206831"/>
                </a:cubicBezTo>
                <a:lnTo>
                  <a:pt x="0" y="370542"/>
                </a:lnTo>
                <a:cubicBezTo>
                  <a:pt x="0" y="165897"/>
                  <a:pt x="165897" y="0"/>
                  <a:pt x="370542" y="0"/>
                </a:cubicBezTo>
                <a:close/>
              </a:path>
            </a:pathLst>
          </a:custGeom>
        </p:spPr>
      </p:pic>
      <p:pic>
        <p:nvPicPr>
          <p:cNvPr id="15" name="图片 14"/>
          <p:cNvPicPr>
            <a:picLocks noChangeAspect="1"/>
          </p:cNvPicPr>
          <p:nvPr/>
        </p:nvPicPr>
        <p:blipFill rotWithShape="1">
          <a:blip r:embed="rId6">
            <a:clrChange>
              <a:clrFrom>
                <a:srgbClr val="C0262E"/>
              </a:clrFrom>
              <a:clrTo>
                <a:srgbClr val="C0262E">
                  <a:alpha val="0"/>
                </a:srgbClr>
              </a:clrTo>
            </a:clrChange>
            <a:extLst>
              <a:ext uri="{28A0092B-C50C-407E-A947-70E740481C1C}">
                <a14:useLocalDpi xmlns:a14="http://schemas.microsoft.com/office/drawing/2010/main" val="0"/>
              </a:ext>
            </a:extLst>
          </a:blip>
          <a:srcRect l="18499"/>
          <a:stretch>
            <a:fillRect/>
          </a:stretch>
        </p:blipFill>
        <p:spPr>
          <a:xfrm>
            <a:off x="2885562" y="886846"/>
            <a:ext cx="6647195" cy="3066993"/>
          </a:xfrm>
          <a:prstGeom prst="rect">
            <a:avLst/>
          </a:prstGeom>
        </p:spPr>
      </p:pic>
      <p:pic>
        <p:nvPicPr>
          <p:cNvPr id="17" name="图片 16"/>
          <p:cNvPicPr>
            <a:picLocks noChangeAspect="1"/>
          </p:cNvPicPr>
          <p:nvPr/>
        </p:nvPicPr>
        <p:blipFill rotWithShape="1">
          <a:blip r:embed="rId7">
            <a:extLst>
              <a:ext uri="{28A0092B-C50C-407E-A947-70E740481C1C}">
                <a14:useLocalDpi xmlns:a14="http://schemas.microsoft.com/office/drawing/2010/main" val="0"/>
              </a:ext>
            </a:extLst>
          </a:blip>
          <a:srcRect l="3610" t="4127" r="4069" b="2975"/>
          <a:stretch>
            <a:fillRect/>
          </a:stretch>
        </p:blipFill>
        <p:spPr>
          <a:xfrm>
            <a:off x="896470" y="5626149"/>
            <a:ext cx="1233480" cy="123185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2250"/>
                                        <p:tgtEl>
                                          <p:spTgt spid="15"/>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15"/>
          <p:cNvGrpSpPr/>
          <p:nvPr/>
        </p:nvGrpSpPr>
        <p:grpSpPr>
          <a:xfrm>
            <a:off x="3791744" y="1340768"/>
            <a:ext cx="3500462" cy="453600"/>
            <a:chOff x="1285852" y="714356"/>
            <a:chExt cx="3500462" cy="453600"/>
          </a:xfrm>
        </p:grpSpPr>
        <p:sp>
          <p:nvSpPr>
            <p:cNvPr id="2" name="TextBox 1"/>
            <p:cNvSpPr txBox="1"/>
            <p:nvPr/>
          </p:nvSpPr>
          <p:spPr>
            <a:xfrm>
              <a:off x="1285852" y="742874"/>
              <a:ext cx="642942" cy="368300"/>
            </a:xfrm>
            <a:prstGeom prst="rect">
              <a:avLst/>
            </a:prstGeom>
            <a:noFill/>
          </p:spPr>
          <p:txBody>
            <a:bodyPr wrap="square" rtlCol="0">
              <a:spAutoFit/>
            </a:bodyPr>
            <a:lstStyle/>
            <a:p>
              <a:pPr algn="l">
                <a:lnSpc>
                  <a:spcPct val="100000"/>
                </a:lnSpc>
              </a:pPr>
              <a:r>
                <a:rPr lang="en-US" altLang="zh-CN" sz="1800" dirty="0">
                  <a:solidFill>
                    <a:srgbClr val="000000"/>
                  </a:solidFill>
                  <a:latin typeface="微软雅黑" panose="020B0503020204020204" charset="-122"/>
                  <a:ea typeface="微软雅黑" panose="020B0503020204020204" charset="-122"/>
                  <a:cs typeface="Consolas" panose="020B0609020204030204" pitchFamily="49" charset="0"/>
                </a:rPr>
                <a:t>11</a:t>
              </a:r>
            </a:p>
          </p:txBody>
        </p:sp>
        <p:sp>
          <p:nvSpPr>
            <p:cNvPr id="3" name="矩形 2"/>
            <p:cNvSpPr/>
            <p:nvPr>
              <p:custDataLst>
                <p:tags r:id="rId27"/>
              </p:custDataLst>
            </p:nvPr>
          </p:nvSpPr>
          <p:spPr>
            <a:xfrm>
              <a:off x="3286116" y="714356"/>
              <a:ext cx="1500198" cy="453600"/>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lIns="72000" tIns="0" rIns="0" bIns="0" rtlCol="0" anchor="ctr"/>
            <a:lstStyle/>
            <a:p>
              <a:r>
                <a:rPr lang="en-US" altLang="zh-CN" sz="1800" b="0" dirty="0">
                  <a:solidFill>
                    <a:srgbClr val="FFFFFF"/>
                  </a:solidFill>
                  <a:latin typeface="微软雅黑" panose="020B0503020204020204" charset="-122"/>
                  <a:ea typeface="微软雅黑" panose="020B0503020204020204" charset="-122"/>
                  <a:cs typeface="Consolas" panose="020B0609020204030204" pitchFamily="49" charset="0"/>
                </a:rPr>
                <a:t>1 2 6 7 11 </a:t>
              </a:r>
            </a:p>
          </p:txBody>
        </p:sp>
        <p:sp>
          <p:nvSpPr>
            <p:cNvPr id="4" name="右箭头 3"/>
            <p:cNvSpPr/>
            <p:nvPr>
              <p:custDataLst>
                <p:tags r:id="rId28"/>
              </p:custDataLst>
            </p:nvPr>
          </p:nvSpPr>
          <p:spPr>
            <a:xfrm>
              <a:off x="2571736" y="857232"/>
              <a:ext cx="428628" cy="214314"/>
            </a:xfrm>
            <a:prstGeom prst="rightArrow">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 pos="0">
                  <a:srgbClr val="C30000">
                    <a:lumMod val="98000"/>
                    <a:lumOff val="2000"/>
                  </a:srgbClr>
                </a:gs>
                <a:gs pos="50000">
                  <a:srgbClr val="C30000"/>
                </a:gs>
                <a:gs pos="100000">
                  <a:srgbClr val="C30000">
                    <a:lumMod val="99000"/>
                  </a:srgbClr>
                </a:gs>
              </a:gsLst>
              <a:lin ang="5400000" scaled="0"/>
            </a:gradFill>
            <a:ln>
              <a:solidFill>
                <a:schemeClr val="accent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800">
                <a:solidFill>
                  <a:srgbClr val="525252"/>
                </a:solidFill>
              </a:endParaRPr>
            </a:p>
          </p:txBody>
        </p:sp>
      </p:grpSp>
      <p:grpSp>
        <p:nvGrpSpPr>
          <p:cNvPr id="12" name="组合 14"/>
          <p:cNvGrpSpPr/>
          <p:nvPr/>
        </p:nvGrpSpPr>
        <p:grpSpPr>
          <a:xfrm>
            <a:off x="8260092" y="912140"/>
            <a:ext cx="1889637" cy="1525170"/>
            <a:chOff x="5897073" y="500042"/>
            <a:chExt cx="1889637" cy="1525170"/>
          </a:xfrm>
        </p:grpSpPr>
        <p:sp>
          <p:nvSpPr>
            <p:cNvPr id="5" name="矩形 4"/>
            <p:cNvSpPr/>
            <p:nvPr>
              <p:custDataLst>
                <p:tags r:id="rId22"/>
              </p:custDataLst>
            </p:nvPr>
          </p:nvSpPr>
          <p:spPr>
            <a:xfrm>
              <a:off x="5897073" y="1571612"/>
              <a:ext cx="785818"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1 2</a:t>
              </a:r>
            </a:p>
          </p:txBody>
        </p:sp>
        <p:sp>
          <p:nvSpPr>
            <p:cNvPr id="6" name="矩形 5"/>
            <p:cNvSpPr/>
            <p:nvPr>
              <p:custDataLst>
                <p:tags r:id="rId23"/>
              </p:custDataLst>
            </p:nvPr>
          </p:nvSpPr>
          <p:spPr>
            <a:xfrm>
              <a:off x="7000892" y="1571612"/>
              <a:ext cx="785818"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7 11</a:t>
              </a:r>
            </a:p>
          </p:txBody>
        </p:sp>
        <p:sp>
          <p:nvSpPr>
            <p:cNvPr id="7" name="矩形 6"/>
            <p:cNvSpPr/>
            <p:nvPr>
              <p:custDataLst>
                <p:tags r:id="rId24"/>
              </p:custDataLst>
            </p:nvPr>
          </p:nvSpPr>
          <p:spPr>
            <a:xfrm>
              <a:off x="6429388" y="500042"/>
              <a:ext cx="785818"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6</a:t>
              </a:r>
            </a:p>
          </p:txBody>
        </p:sp>
        <p:sp>
          <p:nvSpPr>
            <p:cNvPr id="8" name="椭圆 7"/>
            <p:cNvSpPr/>
            <p:nvPr>
              <p:custDataLst>
                <p:tags r:id="rId25"/>
              </p:custDataLst>
            </p:nvPr>
          </p:nvSpPr>
          <p:spPr>
            <a:xfrm>
              <a:off x="6643702" y="785794"/>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25252"/>
                </a:solidFill>
              </a:endParaRPr>
            </a:p>
          </p:txBody>
        </p:sp>
        <p:sp>
          <p:nvSpPr>
            <p:cNvPr id="9" name="椭圆 8"/>
            <p:cNvSpPr/>
            <p:nvPr>
              <p:custDataLst>
                <p:tags r:id="rId26"/>
              </p:custDataLst>
            </p:nvPr>
          </p:nvSpPr>
          <p:spPr>
            <a:xfrm>
              <a:off x="7009642" y="785794"/>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25252"/>
                </a:solidFill>
              </a:endParaRPr>
            </a:p>
          </p:txBody>
        </p:sp>
        <p:cxnSp>
          <p:nvCxnSpPr>
            <p:cNvPr id="11" name="直接连接符 10"/>
            <p:cNvCxnSpPr>
              <a:stCxn id="8" idx="3"/>
              <a:endCxn id="5" idx="0"/>
            </p:cNvCxnSpPr>
            <p:nvPr/>
          </p:nvCxnSpPr>
          <p:spPr>
            <a:xfrm rot="5400000">
              <a:off x="6109933" y="1027299"/>
              <a:ext cx="724362" cy="36426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5"/>
              <a:endCxn id="6" idx="0"/>
            </p:cNvCxnSpPr>
            <p:nvPr/>
          </p:nvCxnSpPr>
          <p:spPr>
            <a:xfrm rot="16200000" flipH="1">
              <a:off x="6870268" y="1048079"/>
              <a:ext cx="724362" cy="32270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4" name="组合 42"/>
          <p:cNvGrpSpPr/>
          <p:nvPr/>
        </p:nvGrpSpPr>
        <p:grpSpPr>
          <a:xfrm>
            <a:off x="3791744" y="2483776"/>
            <a:ext cx="4500594" cy="1525170"/>
            <a:chOff x="1285852" y="1857364"/>
            <a:chExt cx="4500594" cy="1525170"/>
          </a:xfrm>
        </p:grpSpPr>
        <p:sp>
          <p:nvSpPr>
            <p:cNvPr id="18" name="TextBox 17"/>
            <p:cNvSpPr txBox="1"/>
            <p:nvPr/>
          </p:nvSpPr>
          <p:spPr>
            <a:xfrm>
              <a:off x="1285852" y="2314510"/>
              <a:ext cx="1143008" cy="368300"/>
            </a:xfrm>
            <a:prstGeom prst="rect">
              <a:avLst/>
            </a:prstGeom>
            <a:noFill/>
          </p:spPr>
          <p:txBody>
            <a:bodyPr wrap="square" rtlCol="0">
              <a:spAutoFit/>
            </a:bodyPr>
            <a:lstStyle/>
            <a:p>
              <a:pPr algn="l">
                <a:lnSpc>
                  <a:spcPct val="100000"/>
                </a:lnSpc>
              </a:pPr>
              <a:r>
                <a:rPr lang="en-US" sz="1800" dirty="0">
                  <a:solidFill>
                    <a:srgbClr val="000000"/>
                  </a:solidFill>
                  <a:latin typeface="微软雅黑" panose="020B0503020204020204" charset="-122"/>
                  <a:ea typeface="微软雅黑" panose="020B0503020204020204" charset="-122"/>
                  <a:cs typeface="Consolas" panose="020B0609020204030204" pitchFamily="49" charset="0"/>
                </a:rPr>
                <a:t>4,8,13</a:t>
              </a:r>
              <a:endParaRPr lang="en-US" altLang="en-US" sz="1800" dirty="0">
                <a:solidFill>
                  <a:srgbClr val="000000"/>
                </a:solidFill>
                <a:latin typeface="微软雅黑" panose="020B0503020204020204" charset="-122"/>
                <a:ea typeface="微软雅黑" panose="020B0503020204020204" charset="-122"/>
                <a:cs typeface="Consolas" panose="020B0609020204030204" pitchFamily="49" charset="0"/>
              </a:endParaRPr>
            </a:p>
          </p:txBody>
        </p:sp>
        <p:sp>
          <p:nvSpPr>
            <p:cNvPr id="20" name="右箭头 19"/>
            <p:cNvSpPr/>
            <p:nvPr>
              <p:custDataLst>
                <p:tags r:id="rId16"/>
              </p:custDataLst>
            </p:nvPr>
          </p:nvSpPr>
          <p:spPr>
            <a:xfrm>
              <a:off x="2571736" y="2428868"/>
              <a:ext cx="428628" cy="214314"/>
            </a:xfrm>
            <a:prstGeom prst="rightArrow">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 pos="0">
                  <a:srgbClr val="C30000">
                    <a:lumMod val="98000"/>
                    <a:lumOff val="2000"/>
                  </a:srgbClr>
                </a:gs>
                <a:gs pos="50000">
                  <a:srgbClr val="C30000"/>
                </a:gs>
                <a:gs pos="100000">
                  <a:srgbClr val="C30000">
                    <a:lumMod val="99000"/>
                  </a:srgbClr>
                </a:gs>
              </a:gsLst>
              <a:lin ang="5400000" scaled="0"/>
            </a:gradFill>
            <a:ln>
              <a:solidFill>
                <a:schemeClr val="accent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800">
                <a:solidFill>
                  <a:srgbClr val="525252"/>
                </a:solidFill>
              </a:endParaRPr>
            </a:p>
          </p:txBody>
        </p:sp>
        <p:sp>
          <p:nvSpPr>
            <p:cNvPr id="22" name="矩形 21"/>
            <p:cNvSpPr/>
            <p:nvPr>
              <p:custDataLst>
                <p:tags r:id="rId17"/>
              </p:custDataLst>
            </p:nvPr>
          </p:nvSpPr>
          <p:spPr>
            <a:xfrm>
              <a:off x="3286116" y="2928934"/>
              <a:ext cx="928694"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1 2 4</a:t>
              </a:r>
            </a:p>
          </p:txBody>
        </p:sp>
        <p:sp>
          <p:nvSpPr>
            <p:cNvPr id="23" name="矩形 22"/>
            <p:cNvSpPr/>
            <p:nvPr>
              <p:custDataLst>
                <p:tags r:id="rId18"/>
              </p:custDataLst>
            </p:nvPr>
          </p:nvSpPr>
          <p:spPr>
            <a:xfrm>
              <a:off x="4429124" y="2928934"/>
              <a:ext cx="1357322"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7 8 11 13</a:t>
              </a:r>
            </a:p>
          </p:txBody>
        </p:sp>
        <p:sp>
          <p:nvSpPr>
            <p:cNvPr id="24" name="矩形 23"/>
            <p:cNvSpPr/>
            <p:nvPr>
              <p:custDataLst>
                <p:tags r:id="rId19"/>
              </p:custDataLst>
            </p:nvPr>
          </p:nvSpPr>
          <p:spPr>
            <a:xfrm>
              <a:off x="4059781" y="1857364"/>
              <a:ext cx="785818"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6</a:t>
              </a:r>
            </a:p>
          </p:txBody>
        </p:sp>
        <p:sp>
          <p:nvSpPr>
            <p:cNvPr id="25" name="椭圆 24"/>
            <p:cNvSpPr/>
            <p:nvPr>
              <p:custDataLst>
                <p:tags r:id="rId20"/>
              </p:custDataLst>
            </p:nvPr>
          </p:nvSpPr>
          <p:spPr>
            <a:xfrm>
              <a:off x="4214810" y="2143116"/>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25252"/>
                </a:solidFill>
              </a:endParaRPr>
            </a:p>
          </p:txBody>
        </p:sp>
        <p:sp>
          <p:nvSpPr>
            <p:cNvPr id="26" name="椭圆 25"/>
            <p:cNvSpPr/>
            <p:nvPr>
              <p:custDataLst>
                <p:tags r:id="rId21"/>
              </p:custDataLst>
            </p:nvPr>
          </p:nvSpPr>
          <p:spPr>
            <a:xfrm>
              <a:off x="4633143" y="2143116"/>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25252"/>
                </a:solidFill>
              </a:endParaRPr>
            </a:p>
          </p:txBody>
        </p:sp>
        <p:cxnSp>
          <p:nvCxnSpPr>
            <p:cNvPr id="27" name="直接连接符 26"/>
            <p:cNvCxnSpPr>
              <a:stCxn id="25" idx="3"/>
              <a:endCxn id="22" idx="0"/>
            </p:cNvCxnSpPr>
            <p:nvPr/>
          </p:nvCxnSpPr>
          <p:spPr>
            <a:xfrm rot="5400000">
              <a:off x="3625728" y="2329308"/>
              <a:ext cx="724362" cy="47489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6" idx="5"/>
            </p:cNvCxnSpPr>
            <p:nvPr/>
          </p:nvCxnSpPr>
          <p:spPr>
            <a:xfrm rot="16200000" flipH="1">
              <a:off x="4600926" y="2298245"/>
              <a:ext cx="724362" cy="53701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5" name="组合 58"/>
          <p:cNvGrpSpPr/>
          <p:nvPr/>
        </p:nvGrpSpPr>
        <p:grpSpPr>
          <a:xfrm>
            <a:off x="3791744" y="4984106"/>
            <a:ext cx="4714908" cy="1525170"/>
            <a:chOff x="1285852" y="4357694"/>
            <a:chExt cx="4714908" cy="1525170"/>
          </a:xfrm>
        </p:grpSpPr>
        <p:sp>
          <p:nvSpPr>
            <p:cNvPr id="34" name="TextBox 33"/>
            <p:cNvSpPr txBox="1"/>
            <p:nvPr/>
          </p:nvSpPr>
          <p:spPr>
            <a:xfrm>
              <a:off x="1285852" y="4814840"/>
              <a:ext cx="642942" cy="368300"/>
            </a:xfrm>
            <a:prstGeom prst="rect">
              <a:avLst/>
            </a:prstGeom>
            <a:noFill/>
          </p:spPr>
          <p:txBody>
            <a:bodyPr wrap="square" rtlCol="0">
              <a:spAutoFit/>
            </a:bodyPr>
            <a:lstStyle/>
            <a:p>
              <a:pPr algn="l">
                <a:lnSpc>
                  <a:spcPct val="100000"/>
                </a:lnSpc>
              </a:pPr>
              <a:r>
                <a:rPr lang="en-US" sz="1800">
                  <a:solidFill>
                    <a:srgbClr val="000000"/>
                  </a:solidFill>
                  <a:latin typeface="微软雅黑" panose="020B0503020204020204" charset="-122"/>
                  <a:ea typeface="微软雅黑" panose="020B0503020204020204" charset="-122"/>
                  <a:cs typeface="Consolas" panose="020B0609020204030204" pitchFamily="49" charset="0"/>
                </a:rPr>
                <a:t>10</a:t>
              </a:r>
              <a:endParaRPr lang="en-US" altLang="en-US" sz="1800">
                <a:solidFill>
                  <a:srgbClr val="000000"/>
                </a:solidFill>
                <a:latin typeface="微软雅黑" panose="020B0503020204020204" charset="-122"/>
                <a:ea typeface="微软雅黑" panose="020B0503020204020204" charset="-122"/>
                <a:cs typeface="Consolas" panose="020B0609020204030204" pitchFamily="49" charset="0"/>
              </a:endParaRPr>
            </a:p>
          </p:txBody>
        </p:sp>
        <p:sp>
          <p:nvSpPr>
            <p:cNvPr id="35" name="右箭头 34"/>
            <p:cNvSpPr/>
            <p:nvPr>
              <p:custDataLst>
                <p:tags r:id="rId10"/>
              </p:custDataLst>
            </p:nvPr>
          </p:nvSpPr>
          <p:spPr>
            <a:xfrm>
              <a:off x="2571736" y="4929198"/>
              <a:ext cx="428628" cy="214314"/>
            </a:xfrm>
            <a:prstGeom prst="rightArrow">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 pos="0">
                  <a:srgbClr val="C30000">
                    <a:lumMod val="98000"/>
                    <a:lumOff val="2000"/>
                  </a:srgbClr>
                </a:gs>
                <a:gs pos="50000">
                  <a:srgbClr val="C30000"/>
                </a:gs>
                <a:gs pos="100000">
                  <a:srgbClr val="C30000">
                    <a:lumMod val="99000"/>
                  </a:srgbClr>
                </a:gs>
              </a:gsLst>
              <a:lin ang="5400000" scaled="0"/>
            </a:gradFill>
            <a:ln>
              <a:solidFill>
                <a:schemeClr val="accent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800">
                <a:solidFill>
                  <a:srgbClr val="525252"/>
                </a:solidFill>
              </a:endParaRPr>
            </a:p>
          </p:txBody>
        </p:sp>
        <p:sp>
          <p:nvSpPr>
            <p:cNvPr id="36" name="矩形 35"/>
            <p:cNvSpPr/>
            <p:nvPr>
              <p:custDataLst>
                <p:tags r:id="rId11"/>
              </p:custDataLst>
            </p:nvPr>
          </p:nvSpPr>
          <p:spPr>
            <a:xfrm>
              <a:off x="3214678" y="5429264"/>
              <a:ext cx="928694"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1 2 4</a:t>
              </a:r>
            </a:p>
          </p:txBody>
        </p:sp>
        <p:sp>
          <p:nvSpPr>
            <p:cNvPr id="37" name="矩形 36"/>
            <p:cNvSpPr/>
            <p:nvPr>
              <p:custDataLst>
                <p:tags r:id="rId12"/>
              </p:custDataLst>
            </p:nvPr>
          </p:nvSpPr>
          <p:spPr>
            <a:xfrm>
              <a:off x="4286248" y="5429264"/>
              <a:ext cx="1714512" cy="453600"/>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7 8 10 11 13</a:t>
              </a:r>
            </a:p>
          </p:txBody>
        </p:sp>
        <p:sp>
          <p:nvSpPr>
            <p:cNvPr id="38" name="矩形 37"/>
            <p:cNvSpPr/>
            <p:nvPr>
              <p:custDataLst>
                <p:tags r:id="rId13"/>
              </p:custDataLst>
            </p:nvPr>
          </p:nvSpPr>
          <p:spPr>
            <a:xfrm>
              <a:off x="3929058" y="4357694"/>
              <a:ext cx="785818"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6</a:t>
              </a:r>
            </a:p>
          </p:txBody>
        </p:sp>
        <p:sp>
          <p:nvSpPr>
            <p:cNvPr id="39" name="椭圆 38"/>
            <p:cNvSpPr/>
            <p:nvPr>
              <p:custDataLst>
                <p:tags r:id="rId14"/>
              </p:custDataLst>
            </p:nvPr>
          </p:nvSpPr>
          <p:spPr>
            <a:xfrm>
              <a:off x="4143372" y="4643446"/>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25252"/>
                </a:solidFill>
              </a:endParaRPr>
            </a:p>
          </p:txBody>
        </p:sp>
        <p:sp>
          <p:nvSpPr>
            <p:cNvPr id="40" name="椭圆 39"/>
            <p:cNvSpPr/>
            <p:nvPr>
              <p:custDataLst>
                <p:tags r:id="rId15"/>
              </p:custDataLst>
            </p:nvPr>
          </p:nvSpPr>
          <p:spPr>
            <a:xfrm>
              <a:off x="4509312" y="4643446"/>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25252"/>
                </a:solidFill>
              </a:endParaRPr>
            </a:p>
          </p:txBody>
        </p:sp>
        <p:cxnSp>
          <p:nvCxnSpPr>
            <p:cNvPr id="41" name="直接连接符 40"/>
            <p:cNvCxnSpPr>
              <a:stCxn id="39" idx="3"/>
              <a:endCxn id="36" idx="0"/>
            </p:cNvCxnSpPr>
            <p:nvPr/>
          </p:nvCxnSpPr>
          <p:spPr>
            <a:xfrm rot="5400000">
              <a:off x="3554290" y="4829638"/>
              <a:ext cx="724362" cy="47489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40" idx="5"/>
              <a:endCxn id="37" idx="0"/>
            </p:cNvCxnSpPr>
            <p:nvPr/>
          </p:nvCxnSpPr>
          <p:spPr>
            <a:xfrm rot="16200000" flipH="1">
              <a:off x="4494955" y="4780715"/>
              <a:ext cx="724362" cy="57273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16" name="组合 57"/>
          <p:cNvGrpSpPr/>
          <p:nvPr/>
        </p:nvGrpSpPr>
        <p:grpSpPr>
          <a:xfrm>
            <a:off x="8792404" y="4984106"/>
            <a:ext cx="2714644" cy="1525170"/>
            <a:chOff x="6286512" y="4357694"/>
            <a:chExt cx="2714644" cy="1525170"/>
          </a:xfrm>
        </p:grpSpPr>
        <p:sp>
          <p:nvSpPr>
            <p:cNvPr id="46" name="矩形 45"/>
            <p:cNvSpPr/>
            <p:nvPr>
              <p:custDataLst>
                <p:tags r:id="rId3"/>
              </p:custDataLst>
            </p:nvPr>
          </p:nvSpPr>
          <p:spPr>
            <a:xfrm>
              <a:off x="6286512" y="5429264"/>
              <a:ext cx="928694"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1 2 4</a:t>
              </a:r>
            </a:p>
          </p:txBody>
        </p:sp>
        <p:sp>
          <p:nvSpPr>
            <p:cNvPr id="47" name="矩形 46"/>
            <p:cNvSpPr/>
            <p:nvPr>
              <p:custDataLst>
                <p:tags r:id="rId4"/>
              </p:custDataLst>
            </p:nvPr>
          </p:nvSpPr>
          <p:spPr>
            <a:xfrm>
              <a:off x="7000892" y="4357694"/>
              <a:ext cx="1000132"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6 10</a:t>
              </a:r>
            </a:p>
          </p:txBody>
        </p:sp>
        <p:sp>
          <p:nvSpPr>
            <p:cNvPr id="48" name="椭圆 47"/>
            <p:cNvSpPr/>
            <p:nvPr>
              <p:custDataLst>
                <p:tags r:id="rId5"/>
              </p:custDataLst>
            </p:nvPr>
          </p:nvSpPr>
          <p:spPr>
            <a:xfrm>
              <a:off x="7123765" y="4669572"/>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25252"/>
                </a:solidFill>
              </a:endParaRPr>
            </a:p>
          </p:txBody>
        </p:sp>
        <p:sp>
          <p:nvSpPr>
            <p:cNvPr id="49" name="椭圆 48"/>
            <p:cNvSpPr/>
            <p:nvPr>
              <p:custDataLst>
                <p:tags r:id="rId6"/>
              </p:custDataLst>
            </p:nvPr>
          </p:nvSpPr>
          <p:spPr>
            <a:xfrm>
              <a:off x="7455646" y="4643446"/>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25252"/>
                </a:solidFill>
              </a:endParaRPr>
            </a:p>
          </p:txBody>
        </p:sp>
        <p:cxnSp>
          <p:nvCxnSpPr>
            <p:cNvPr id="50" name="直接连接符 49"/>
            <p:cNvCxnSpPr>
              <a:stCxn id="48" idx="3"/>
              <a:endCxn id="46" idx="0"/>
            </p:cNvCxnSpPr>
            <p:nvPr/>
          </p:nvCxnSpPr>
          <p:spPr>
            <a:xfrm rot="5400000">
              <a:off x="6593466" y="4888421"/>
              <a:ext cx="698236" cy="3834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1" name="矩形 50"/>
            <p:cNvSpPr/>
            <p:nvPr>
              <p:custDataLst>
                <p:tags r:id="rId7"/>
              </p:custDataLst>
            </p:nvPr>
          </p:nvSpPr>
          <p:spPr>
            <a:xfrm>
              <a:off x="7358082" y="5429264"/>
              <a:ext cx="642942"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7 8</a:t>
              </a:r>
            </a:p>
          </p:txBody>
        </p:sp>
        <p:sp>
          <p:nvSpPr>
            <p:cNvPr id="52" name="矩形 51"/>
            <p:cNvSpPr/>
            <p:nvPr>
              <p:custDataLst>
                <p:tags r:id="rId8"/>
              </p:custDataLst>
            </p:nvPr>
          </p:nvSpPr>
          <p:spPr>
            <a:xfrm>
              <a:off x="8143900" y="5429264"/>
              <a:ext cx="857256"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11 13</a:t>
              </a:r>
            </a:p>
          </p:txBody>
        </p:sp>
        <p:sp>
          <p:nvSpPr>
            <p:cNvPr id="53" name="椭圆 52"/>
            <p:cNvSpPr/>
            <p:nvPr>
              <p:custDataLst>
                <p:tags r:id="rId9"/>
              </p:custDataLst>
            </p:nvPr>
          </p:nvSpPr>
          <p:spPr>
            <a:xfrm>
              <a:off x="7847712" y="4643446"/>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525252"/>
                </a:solidFill>
              </a:endParaRPr>
            </a:p>
          </p:txBody>
        </p:sp>
        <p:cxnSp>
          <p:nvCxnSpPr>
            <p:cNvPr id="55" name="直接连接符 54"/>
            <p:cNvCxnSpPr>
              <a:stCxn id="49" idx="4"/>
              <a:endCxn id="51" idx="0"/>
            </p:cNvCxnSpPr>
            <p:nvPr/>
          </p:nvCxnSpPr>
          <p:spPr>
            <a:xfrm rot="16200000" flipH="1">
              <a:off x="7228690" y="4978401"/>
              <a:ext cx="713818" cy="18790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3" idx="5"/>
              <a:endCxn id="52" idx="0"/>
            </p:cNvCxnSpPr>
            <p:nvPr/>
          </p:nvCxnSpPr>
          <p:spPr>
            <a:xfrm rot="16200000" flipH="1">
              <a:off x="7878667" y="4735403"/>
              <a:ext cx="724362" cy="66336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cxnSp>
        <p:nvCxnSpPr>
          <p:cNvPr id="63" name="直接箭头连接符 62"/>
          <p:cNvCxnSpPr/>
          <p:nvPr>
            <p:custDataLst>
              <p:tags r:id="rId1"/>
            </p:custDataLst>
          </p:nvPr>
        </p:nvCxnSpPr>
        <p:spPr>
          <a:xfrm>
            <a:off x="7638388" y="1592357"/>
            <a:ext cx="500066" cy="1588"/>
          </a:xfrm>
          <a:prstGeom prst="straightConnector1">
            <a:avLst/>
          </a:prstGeom>
          <a:ln w="76200">
            <a:solidFill>
              <a:schemeClr val="dk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 2.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树的插入</a:t>
            </a:r>
          </a:p>
        </p:txBody>
      </p:sp>
      <p:pic>
        <p:nvPicPr>
          <p:cNvPr id="19" name="图片 18"/>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187622" y="1567568"/>
            <a:ext cx="3365402" cy="4646688"/>
          </a:xfrm>
          <a:prstGeom prst="rect">
            <a:avLst/>
          </a:prstGeom>
        </p:spPr>
      </p:pic>
      <p:cxnSp>
        <p:nvCxnSpPr>
          <p:cNvPr id="21" name="直接箭头连接符 20"/>
          <p:cNvCxnSpPr/>
          <p:nvPr>
            <p:custDataLst>
              <p:tags r:id="rId2"/>
            </p:custDataLst>
          </p:nvPr>
        </p:nvCxnSpPr>
        <p:spPr>
          <a:xfrm>
            <a:off x="8160007" y="5329725"/>
            <a:ext cx="500066" cy="1588"/>
          </a:xfrm>
          <a:prstGeom prst="straightConnector1">
            <a:avLst/>
          </a:prstGeom>
          <a:ln w="76200">
            <a:solidFill>
              <a:schemeClr val="dk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1000"/>
                                        <p:tgtEl>
                                          <p:spTgt spid="10"/>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wipe(left)">
                                      <p:cBhvr>
                                        <p:cTn id="19" dur="500"/>
                                        <p:tgtEl>
                                          <p:spTgt spid="63"/>
                                        </p:tgtEl>
                                      </p:cBhvr>
                                    </p:animEffect>
                                  </p:childTnLst>
                                </p:cTn>
                              </p:par>
                            </p:childTnLst>
                          </p:cTn>
                        </p:par>
                        <p:par>
                          <p:cTn id="20" fill="hold">
                            <p:stCondLst>
                              <p:cond delay="2500"/>
                            </p:stCondLst>
                            <p:childTnLst>
                              <p:par>
                                <p:cTn id="21" presetID="22" presetClass="entr" presetSubtype="8"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1000"/>
                                        <p:tgtEl>
                                          <p:spTgt spid="12"/>
                                        </p:tgtEl>
                                      </p:cBhvr>
                                    </p:animEffect>
                                  </p:childTnLst>
                                </p:cTn>
                              </p:par>
                            </p:childTnLst>
                          </p:cTn>
                        </p:par>
                        <p:par>
                          <p:cTn id="24" fill="hold">
                            <p:stCondLst>
                              <p:cond delay="35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1000"/>
                                        <p:tgtEl>
                                          <p:spTgt spid="14"/>
                                        </p:tgtEl>
                                      </p:cBhvr>
                                    </p:animEffect>
                                  </p:childTnLst>
                                </p:cTn>
                              </p:par>
                            </p:childTnLst>
                          </p:cTn>
                        </p:par>
                        <p:par>
                          <p:cTn id="28" fill="hold">
                            <p:stCondLst>
                              <p:cond delay="4500"/>
                            </p:stCondLst>
                            <p:childTnLst>
                              <p:par>
                                <p:cTn id="29" presetID="2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left)">
                                      <p:cBhvr>
                                        <p:cTn id="31" dur="1000"/>
                                        <p:tgtEl>
                                          <p:spTgt spid="15"/>
                                        </p:tgtEl>
                                      </p:cBhvr>
                                    </p:animEffect>
                                  </p:childTnLst>
                                </p:cTn>
                              </p:par>
                            </p:childTnLst>
                          </p:cTn>
                        </p:par>
                        <p:par>
                          <p:cTn id="32" fill="hold">
                            <p:stCondLst>
                              <p:cond delay="5500"/>
                            </p:stCondLst>
                            <p:childTnLst>
                              <p:par>
                                <p:cTn id="33" presetID="22" presetClass="entr" presetSubtype="8"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1000"/>
                                        <p:tgtEl>
                                          <p:spTgt spid="21"/>
                                        </p:tgtEl>
                                      </p:cBhvr>
                                    </p:animEffect>
                                  </p:childTnLst>
                                </p:cTn>
                              </p:par>
                            </p:childTnLst>
                          </p:cTn>
                        </p:par>
                        <p:par>
                          <p:cTn id="36" fill="hold">
                            <p:stCondLst>
                              <p:cond delay="6500"/>
                            </p:stCondLst>
                            <p:childTnLst>
                              <p:par>
                                <p:cTn id="37" presetID="22" presetClass="entr" presetSubtype="8" fill="hold"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2661" y="1640770"/>
            <a:ext cx="1713546" cy="368300"/>
          </a:xfrm>
          <a:prstGeom prst="rect">
            <a:avLst/>
          </a:prstGeom>
          <a:noFill/>
        </p:spPr>
        <p:txBody>
          <a:bodyPr wrap="square" rtlCol="0">
            <a:spAutoFit/>
          </a:bodyPr>
          <a:lstStyle/>
          <a:p>
            <a:pPr algn="l">
              <a:lnSpc>
                <a:spcPct val="100000"/>
              </a:lnSpc>
            </a:pPr>
            <a:r>
              <a:rPr lang="en-US" sz="1800" dirty="0">
                <a:solidFill>
                  <a:srgbClr val="000000"/>
                </a:solidFill>
                <a:latin typeface="微软雅黑" panose="020B0503020204020204" charset="-122"/>
                <a:ea typeface="微软雅黑" panose="020B0503020204020204" charset="-122"/>
                <a:cs typeface="Consolas" panose="020B0609020204030204" pitchFamily="49" charset="0"/>
              </a:rPr>
              <a:t>5,17,9,16</a:t>
            </a:r>
            <a:endParaRPr lang="en-US" altLang="en-US" sz="1800" dirty="0">
              <a:solidFill>
                <a:srgbClr val="000000"/>
              </a:solidFill>
              <a:latin typeface="微软雅黑" panose="020B0503020204020204" charset="-122"/>
              <a:ea typeface="微软雅黑" panose="020B0503020204020204" charset="-122"/>
              <a:cs typeface="Consolas" panose="020B0609020204030204" pitchFamily="49" charset="0"/>
            </a:endParaRPr>
          </a:p>
        </p:txBody>
      </p:sp>
      <p:grpSp>
        <p:nvGrpSpPr>
          <p:cNvPr id="3" name="组合 21"/>
          <p:cNvGrpSpPr/>
          <p:nvPr/>
        </p:nvGrpSpPr>
        <p:grpSpPr>
          <a:xfrm>
            <a:off x="3634429" y="997828"/>
            <a:ext cx="3558904" cy="1082408"/>
            <a:chOff x="3286116" y="1714488"/>
            <a:chExt cx="3857652" cy="1571636"/>
          </a:xfrm>
        </p:grpSpPr>
        <p:sp>
          <p:nvSpPr>
            <p:cNvPr id="4" name="矩形 3"/>
            <p:cNvSpPr/>
            <p:nvPr>
              <p:custDataLst>
                <p:tags r:id="rId19"/>
              </p:custDataLst>
            </p:nvPr>
          </p:nvSpPr>
          <p:spPr>
            <a:xfrm>
              <a:off x="3286116" y="2786058"/>
              <a:ext cx="1143008"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1 2 4 5</a:t>
              </a:r>
            </a:p>
          </p:txBody>
        </p:sp>
        <p:sp>
          <p:nvSpPr>
            <p:cNvPr id="5" name="矩形 4"/>
            <p:cNvSpPr/>
            <p:nvPr>
              <p:custDataLst>
                <p:tags r:id="rId20"/>
              </p:custDataLst>
            </p:nvPr>
          </p:nvSpPr>
          <p:spPr>
            <a:xfrm>
              <a:off x="4429124" y="1714488"/>
              <a:ext cx="1000132"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6 10</a:t>
              </a:r>
            </a:p>
          </p:txBody>
        </p:sp>
        <p:sp>
          <p:nvSpPr>
            <p:cNvPr id="6" name="椭圆 5"/>
            <p:cNvSpPr/>
            <p:nvPr>
              <p:custDataLst>
                <p:tags r:id="rId21"/>
              </p:custDataLst>
            </p:nvPr>
          </p:nvSpPr>
          <p:spPr>
            <a:xfrm>
              <a:off x="4551997" y="2000240"/>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latin typeface="Consolas" panose="020B0609020204030204" pitchFamily="49" charset="0"/>
                <a:cs typeface="Consolas" panose="020B0609020204030204" pitchFamily="49" charset="0"/>
              </a:endParaRPr>
            </a:p>
          </p:txBody>
        </p:sp>
        <p:sp>
          <p:nvSpPr>
            <p:cNvPr id="7" name="椭圆 6"/>
            <p:cNvSpPr/>
            <p:nvPr>
              <p:custDataLst>
                <p:tags r:id="rId22"/>
              </p:custDataLst>
            </p:nvPr>
          </p:nvSpPr>
          <p:spPr>
            <a:xfrm>
              <a:off x="4883878" y="2000240"/>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latin typeface="Consolas" panose="020B0609020204030204" pitchFamily="49" charset="0"/>
                <a:cs typeface="Consolas" panose="020B0609020204030204" pitchFamily="49" charset="0"/>
              </a:endParaRPr>
            </a:p>
          </p:txBody>
        </p:sp>
        <p:cxnSp>
          <p:nvCxnSpPr>
            <p:cNvPr id="8" name="直接连接符 7"/>
            <p:cNvCxnSpPr>
              <a:stCxn id="6" idx="3"/>
              <a:endCxn id="4" idx="0"/>
            </p:cNvCxnSpPr>
            <p:nvPr/>
          </p:nvCxnSpPr>
          <p:spPr>
            <a:xfrm rot="5400000">
              <a:off x="3847900" y="2071417"/>
              <a:ext cx="724362" cy="70492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9" name="矩形 8"/>
            <p:cNvSpPr/>
            <p:nvPr>
              <p:custDataLst>
                <p:tags r:id="rId23"/>
              </p:custDataLst>
            </p:nvPr>
          </p:nvSpPr>
          <p:spPr>
            <a:xfrm>
              <a:off x="4572000" y="2786058"/>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7 8 9</a:t>
              </a:r>
            </a:p>
          </p:txBody>
        </p:sp>
        <p:sp>
          <p:nvSpPr>
            <p:cNvPr id="10" name="矩形 9"/>
            <p:cNvSpPr/>
            <p:nvPr>
              <p:custDataLst>
                <p:tags r:id="rId24"/>
              </p:custDataLst>
            </p:nvPr>
          </p:nvSpPr>
          <p:spPr>
            <a:xfrm>
              <a:off x="5643570" y="2786058"/>
              <a:ext cx="1500198"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11 13 16 17</a:t>
              </a:r>
            </a:p>
          </p:txBody>
        </p:sp>
        <p:sp>
          <p:nvSpPr>
            <p:cNvPr id="11" name="椭圆 10"/>
            <p:cNvSpPr/>
            <p:nvPr>
              <p:custDataLst>
                <p:tags r:id="rId25"/>
              </p:custDataLst>
            </p:nvPr>
          </p:nvSpPr>
          <p:spPr>
            <a:xfrm>
              <a:off x="5275944" y="2000240"/>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latin typeface="Consolas" panose="020B0609020204030204" pitchFamily="49" charset="0"/>
                <a:cs typeface="Consolas" panose="020B0609020204030204" pitchFamily="49" charset="0"/>
              </a:endParaRPr>
            </a:p>
          </p:txBody>
        </p:sp>
        <p:cxnSp>
          <p:nvCxnSpPr>
            <p:cNvPr id="12" name="直接连接符 11"/>
            <p:cNvCxnSpPr>
              <a:stCxn id="7" idx="4"/>
              <a:endCxn id="9" idx="0"/>
            </p:cNvCxnSpPr>
            <p:nvPr/>
          </p:nvCxnSpPr>
          <p:spPr>
            <a:xfrm rot="16200000" flipH="1">
              <a:off x="4603344" y="2388774"/>
              <a:ext cx="713818" cy="80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11" idx="5"/>
              <a:endCxn id="10" idx="0"/>
            </p:cNvCxnSpPr>
            <p:nvPr/>
          </p:nvCxnSpPr>
          <p:spPr>
            <a:xfrm rot="16200000" flipH="1">
              <a:off x="5503353" y="1895742"/>
              <a:ext cx="724362" cy="105626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21" name="右箭头 20"/>
          <p:cNvSpPr/>
          <p:nvPr>
            <p:custDataLst>
              <p:tags r:id="rId1"/>
            </p:custDataLst>
          </p:nvPr>
        </p:nvSpPr>
        <p:spPr>
          <a:xfrm>
            <a:off x="2777173" y="1712208"/>
            <a:ext cx="395434" cy="147601"/>
          </a:xfrm>
          <a:prstGeom prst="rightArrow">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 pos="0">
                <a:srgbClr val="C30000">
                  <a:lumMod val="98000"/>
                  <a:lumOff val="2000"/>
                </a:srgbClr>
              </a:gs>
              <a:gs pos="50000">
                <a:srgbClr val="C30000"/>
              </a:gs>
              <a:gs pos="100000">
                <a:srgbClr val="C30000">
                  <a:lumMod val="99000"/>
                </a:srgbClr>
              </a:gs>
            </a:gsLst>
            <a:lin ang="5400000" scaled="0"/>
          </a:gradFill>
          <a:ln>
            <a:solidFill>
              <a:schemeClr val="accent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800" b="0">
              <a:solidFill>
                <a:srgbClr val="525252"/>
              </a:solidFill>
              <a:latin typeface="Consolas" panose="020B0609020204030204" pitchFamily="49" charset="0"/>
              <a:cs typeface="Consolas" panose="020B0609020204030204" pitchFamily="49" charset="0"/>
            </a:endParaRPr>
          </a:p>
        </p:txBody>
      </p:sp>
      <p:grpSp>
        <p:nvGrpSpPr>
          <p:cNvPr id="14" name="组合 56"/>
          <p:cNvGrpSpPr/>
          <p:nvPr/>
        </p:nvGrpSpPr>
        <p:grpSpPr>
          <a:xfrm>
            <a:off x="1205537" y="3140968"/>
            <a:ext cx="6261035" cy="1082408"/>
            <a:chOff x="1357290" y="2428868"/>
            <a:chExt cx="6786610" cy="1571636"/>
          </a:xfrm>
        </p:grpSpPr>
        <p:sp>
          <p:nvSpPr>
            <p:cNvPr id="23" name="TextBox 22"/>
            <p:cNvSpPr txBox="1"/>
            <p:nvPr/>
          </p:nvSpPr>
          <p:spPr>
            <a:xfrm>
              <a:off x="1357290" y="3071810"/>
              <a:ext cx="642942" cy="534765"/>
            </a:xfrm>
            <a:prstGeom prst="rect">
              <a:avLst/>
            </a:prstGeom>
            <a:noFill/>
          </p:spPr>
          <p:txBody>
            <a:bodyPr wrap="square" rtlCol="0">
              <a:spAutoFit/>
            </a:bodyPr>
            <a:lstStyle/>
            <a:p>
              <a:pPr algn="l">
                <a:lnSpc>
                  <a:spcPct val="100000"/>
                </a:lnSpc>
              </a:pPr>
              <a:r>
                <a:rPr lang="en-US" sz="1800" dirty="0">
                  <a:solidFill>
                    <a:srgbClr val="000000"/>
                  </a:solidFill>
                  <a:latin typeface="微软雅黑" panose="020B0503020204020204" charset="-122"/>
                  <a:ea typeface="微软雅黑" panose="020B0503020204020204" charset="-122"/>
                  <a:cs typeface="Consolas" panose="020B0609020204030204" pitchFamily="49" charset="0"/>
                </a:rPr>
                <a:t>20</a:t>
              </a:r>
              <a:endParaRPr lang="en-US" altLang="en-US" sz="1800" dirty="0">
                <a:solidFill>
                  <a:srgbClr val="000000"/>
                </a:solidFill>
                <a:latin typeface="微软雅黑" panose="020B0503020204020204" charset="-122"/>
                <a:ea typeface="微软雅黑" panose="020B0503020204020204" charset="-122"/>
                <a:cs typeface="Consolas" panose="020B0609020204030204" pitchFamily="49" charset="0"/>
              </a:endParaRPr>
            </a:p>
          </p:txBody>
        </p:sp>
        <p:sp>
          <p:nvSpPr>
            <p:cNvPr id="25" name="矩形 24"/>
            <p:cNvSpPr/>
            <p:nvPr>
              <p:custDataLst>
                <p:tags r:id="rId11"/>
              </p:custDataLst>
            </p:nvPr>
          </p:nvSpPr>
          <p:spPr>
            <a:xfrm>
              <a:off x="3786182" y="3500438"/>
              <a:ext cx="1143008"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1 2 4 5</a:t>
              </a:r>
            </a:p>
          </p:txBody>
        </p:sp>
        <p:sp>
          <p:nvSpPr>
            <p:cNvPr id="26" name="矩形 25"/>
            <p:cNvSpPr/>
            <p:nvPr>
              <p:custDataLst>
                <p:tags r:id="rId12"/>
              </p:custDataLst>
            </p:nvPr>
          </p:nvSpPr>
          <p:spPr>
            <a:xfrm>
              <a:off x="4929190" y="2428868"/>
              <a:ext cx="1000132"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6 10</a:t>
              </a:r>
            </a:p>
          </p:txBody>
        </p:sp>
        <p:sp>
          <p:nvSpPr>
            <p:cNvPr id="27" name="椭圆 26"/>
            <p:cNvSpPr/>
            <p:nvPr>
              <p:custDataLst>
                <p:tags r:id="rId13"/>
              </p:custDataLst>
            </p:nvPr>
          </p:nvSpPr>
          <p:spPr>
            <a:xfrm>
              <a:off x="5052063" y="2714620"/>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latin typeface="Consolas" panose="020B0609020204030204" pitchFamily="49" charset="0"/>
                <a:cs typeface="Consolas" panose="020B0609020204030204" pitchFamily="49" charset="0"/>
              </a:endParaRPr>
            </a:p>
          </p:txBody>
        </p:sp>
        <p:sp>
          <p:nvSpPr>
            <p:cNvPr id="28" name="椭圆 27"/>
            <p:cNvSpPr/>
            <p:nvPr>
              <p:custDataLst>
                <p:tags r:id="rId14"/>
              </p:custDataLst>
            </p:nvPr>
          </p:nvSpPr>
          <p:spPr>
            <a:xfrm>
              <a:off x="5383944" y="2714620"/>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latin typeface="Consolas" panose="020B0609020204030204" pitchFamily="49" charset="0"/>
                <a:cs typeface="Consolas" panose="020B0609020204030204" pitchFamily="49" charset="0"/>
              </a:endParaRPr>
            </a:p>
          </p:txBody>
        </p:sp>
        <p:cxnSp>
          <p:nvCxnSpPr>
            <p:cNvPr id="29" name="直接连接符 28"/>
            <p:cNvCxnSpPr>
              <a:stCxn id="27" idx="3"/>
              <a:endCxn id="25" idx="0"/>
            </p:cNvCxnSpPr>
            <p:nvPr/>
          </p:nvCxnSpPr>
          <p:spPr>
            <a:xfrm rot="5400000">
              <a:off x="4347966" y="2785797"/>
              <a:ext cx="724362" cy="70492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30" name="矩形 29"/>
            <p:cNvSpPr/>
            <p:nvPr>
              <p:custDataLst>
                <p:tags r:id="rId15"/>
              </p:custDataLst>
            </p:nvPr>
          </p:nvSpPr>
          <p:spPr>
            <a:xfrm>
              <a:off x="5072066" y="3500438"/>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7 8 9</a:t>
              </a:r>
            </a:p>
          </p:txBody>
        </p:sp>
        <p:sp>
          <p:nvSpPr>
            <p:cNvPr id="31" name="矩形 30"/>
            <p:cNvSpPr/>
            <p:nvPr>
              <p:custDataLst>
                <p:tags r:id="rId16"/>
              </p:custDataLst>
            </p:nvPr>
          </p:nvSpPr>
          <p:spPr>
            <a:xfrm>
              <a:off x="6143636" y="3500438"/>
              <a:ext cx="2000264" cy="500066"/>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11 13 16 17 20</a:t>
              </a:r>
            </a:p>
          </p:txBody>
        </p:sp>
        <p:sp>
          <p:nvSpPr>
            <p:cNvPr id="32" name="椭圆 31"/>
            <p:cNvSpPr/>
            <p:nvPr>
              <p:custDataLst>
                <p:tags r:id="rId17"/>
              </p:custDataLst>
            </p:nvPr>
          </p:nvSpPr>
          <p:spPr>
            <a:xfrm>
              <a:off x="5776010" y="2714620"/>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latin typeface="Consolas" panose="020B0609020204030204" pitchFamily="49" charset="0"/>
                <a:cs typeface="Consolas" panose="020B0609020204030204" pitchFamily="49" charset="0"/>
              </a:endParaRPr>
            </a:p>
          </p:txBody>
        </p:sp>
        <p:cxnSp>
          <p:nvCxnSpPr>
            <p:cNvPr id="33" name="直接连接符 32"/>
            <p:cNvCxnSpPr>
              <a:stCxn id="28" idx="4"/>
              <a:endCxn id="30" idx="0"/>
            </p:cNvCxnSpPr>
            <p:nvPr/>
          </p:nvCxnSpPr>
          <p:spPr>
            <a:xfrm rot="16200000" flipH="1">
              <a:off x="5103410" y="3103154"/>
              <a:ext cx="713818" cy="8075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2" idx="5"/>
              <a:endCxn id="31" idx="0"/>
            </p:cNvCxnSpPr>
            <p:nvPr/>
          </p:nvCxnSpPr>
          <p:spPr>
            <a:xfrm rot="16200000" flipH="1">
              <a:off x="6128436" y="2485106"/>
              <a:ext cx="724362" cy="130630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35" name="右箭头 34"/>
            <p:cNvSpPr/>
            <p:nvPr>
              <p:custDataLst>
                <p:tags r:id="rId18"/>
              </p:custDataLst>
            </p:nvPr>
          </p:nvSpPr>
          <p:spPr>
            <a:xfrm>
              <a:off x="2928926" y="3143248"/>
              <a:ext cx="428628" cy="214314"/>
            </a:xfrm>
            <a:prstGeom prst="rightArrow">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 pos="0">
                  <a:srgbClr val="C30000">
                    <a:lumMod val="98000"/>
                    <a:lumOff val="2000"/>
                  </a:srgbClr>
                </a:gs>
                <a:gs pos="50000">
                  <a:srgbClr val="C30000"/>
                </a:gs>
                <a:gs pos="100000">
                  <a:srgbClr val="C30000">
                    <a:lumMod val="99000"/>
                  </a:srgbClr>
                </a:gs>
              </a:gsLst>
              <a:lin ang="5400000" scaled="0"/>
            </a:gradFill>
            <a:ln>
              <a:solidFill>
                <a:schemeClr val="accent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800" b="0">
                <a:solidFill>
                  <a:srgbClr val="525252"/>
                </a:solidFill>
                <a:latin typeface="Consolas" panose="020B0609020204030204" pitchFamily="49" charset="0"/>
                <a:cs typeface="Consolas" panose="020B0609020204030204" pitchFamily="49" charset="0"/>
              </a:endParaRPr>
            </a:p>
          </p:txBody>
        </p:sp>
      </p:grpSp>
      <p:grpSp>
        <p:nvGrpSpPr>
          <p:cNvPr id="15" name="组合 53"/>
          <p:cNvGrpSpPr/>
          <p:nvPr/>
        </p:nvGrpSpPr>
        <p:grpSpPr>
          <a:xfrm>
            <a:off x="3634429" y="5498422"/>
            <a:ext cx="3888432" cy="1082408"/>
            <a:chOff x="3786182" y="4786322"/>
            <a:chExt cx="4214842" cy="1571636"/>
          </a:xfrm>
        </p:grpSpPr>
        <p:sp>
          <p:nvSpPr>
            <p:cNvPr id="38" name="矩形 37"/>
            <p:cNvSpPr/>
            <p:nvPr>
              <p:custDataLst>
                <p:tags r:id="rId2"/>
              </p:custDataLst>
            </p:nvPr>
          </p:nvSpPr>
          <p:spPr>
            <a:xfrm>
              <a:off x="3786182" y="5857892"/>
              <a:ext cx="1143008"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1 2 4 5</a:t>
              </a:r>
            </a:p>
          </p:txBody>
        </p:sp>
        <p:sp>
          <p:nvSpPr>
            <p:cNvPr id="39" name="矩形 38"/>
            <p:cNvSpPr/>
            <p:nvPr>
              <p:custDataLst>
                <p:tags r:id="rId3"/>
              </p:custDataLst>
            </p:nvPr>
          </p:nvSpPr>
          <p:spPr>
            <a:xfrm>
              <a:off x="5143504" y="4786322"/>
              <a:ext cx="1500198"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dirty="0">
                  <a:solidFill>
                    <a:srgbClr val="FFFFFF"/>
                  </a:solidFill>
                  <a:latin typeface="微软雅黑" panose="020B0503020204020204" charset="-122"/>
                  <a:ea typeface="微软雅黑" panose="020B0503020204020204" charset="-122"/>
                  <a:cs typeface="Consolas" panose="020B0609020204030204" pitchFamily="49" charset="0"/>
                </a:rPr>
                <a:t>6  10  16</a:t>
              </a:r>
            </a:p>
          </p:txBody>
        </p:sp>
        <p:sp>
          <p:nvSpPr>
            <p:cNvPr id="40" name="椭圆 39"/>
            <p:cNvSpPr/>
            <p:nvPr>
              <p:custDataLst>
                <p:tags r:id="rId4"/>
              </p:custDataLst>
            </p:nvPr>
          </p:nvSpPr>
          <p:spPr>
            <a:xfrm>
              <a:off x="5214942" y="5098200"/>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latin typeface="Consolas" panose="020B0609020204030204" pitchFamily="49" charset="0"/>
                <a:cs typeface="Consolas" panose="020B0609020204030204" pitchFamily="49" charset="0"/>
              </a:endParaRPr>
            </a:p>
          </p:txBody>
        </p:sp>
        <p:sp>
          <p:nvSpPr>
            <p:cNvPr id="41" name="椭圆 40"/>
            <p:cNvSpPr/>
            <p:nvPr>
              <p:custDataLst>
                <p:tags r:id="rId5"/>
              </p:custDataLst>
            </p:nvPr>
          </p:nvSpPr>
          <p:spPr>
            <a:xfrm>
              <a:off x="5605906" y="5098200"/>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latin typeface="Consolas" panose="020B0609020204030204" pitchFamily="49" charset="0"/>
                <a:cs typeface="Consolas" panose="020B0609020204030204" pitchFamily="49" charset="0"/>
              </a:endParaRPr>
            </a:p>
          </p:txBody>
        </p:sp>
        <p:cxnSp>
          <p:nvCxnSpPr>
            <p:cNvPr id="42" name="直接连接符 41"/>
            <p:cNvCxnSpPr>
              <a:stCxn id="40" idx="3"/>
              <a:endCxn id="38" idx="0"/>
            </p:cNvCxnSpPr>
            <p:nvPr/>
          </p:nvCxnSpPr>
          <p:spPr>
            <a:xfrm rot="5400000">
              <a:off x="4442468" y="5074874"/>
              <a:ext cx="698236" cy="86780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3" name="矩形 42"/>
            <p:cNvSpPr/>
            <p:nvPr>
              <p:custDataLst>
                <p:tags r:id="rId6"/>
              </p:custDataLst>
            </p:nvPr>
          </p:nvSpPr>
          <p:spPr>
            <a:xfrm>
              <a:off x="5072066" y="5857892"/>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7 8 9</a:t>
              </a:r>
            </a:p>
          </p:txBody>
        </p:sp>
        <p:sp>
          <p:nvSpPr>
            <p:cNvPr id="45" name="椭圆 44"/>
            <p:cNvSpPr/>
            <p:nvPr>
              <p:custDataLst>
                <p:tags r:id="rId7"/>
              </p:custDataLst>
            </p:nvPr>
          </p:nvSpPr>
          <p:spPr>
            <a:xfrm>
              <a:off x="6070708" y="5098200"/>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latin typeface="Consolas" panose="020B0609020204030204" pitchFamily="49" charset="0"/>
                <a:cs typeface="Consolas" panose="020B0609020204030204" pitchFamily="49" charset="0"/>
              </a:endParaRPr>
            </a:p>
          </p:txBody>
        </p:sp>
        <p:cxnSp>
          <p:nvCxnSpPr>
            <p:cNvPr id="46" name="直接连接符 45"/>
            <p:cNvCxnSpPr>
              <a:stCxn id="41" idx="4"/>
              <a:endCxn id="43" idx="0"/>
            </p:cNvCxnSpPr>
            <p:nvPr/>
          </p:nvCxnSpPr>
          <p:spPr>
            <a:xfrm rot="5400000">
              <a:off x="5227454" y="5443440"/>
              <a:ext cx="687692" cy="14121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5"/>
              <a:endCxn id="48" idx="0"/>
            </p:cNvCxnSpPr>
            <p:nvPr/>
          </p:nvCxnSpPr>
          <p:spPr>
            <a:xfrm rot="16200000" flipH="1">
              <a:off x="5967377" y="5324443"/>
              <a:ext cx="698236" cy="36866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8" name="矩形 47"/>
            <p:cNvSpPr/>
            <p:nvPr>
              <p:custDataLst>
                <p:tags r:id="rId8"/>
              </p:custDataLst>
            </p:nvPr>
          </p:nvSpPr>
          <p:spPr>
            <a:xfrm>
              <a:off x="6072198" y="5857892"/>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11 13</a:t>
              </a:r>
            </a:p>
          </p:txBody>
        </p:sp>
        <p:sp>
          <p:nvSpPr>
            <p:cNvPr id="49" name="矩形 48"/>
            <p:cNvSpPr/>
            <p:nvPr>
              <p:custDataLst>
                <p:tags r:id="rId9"/>
              </p:custDataLst>
            </p:nvPr>
          </p:nvSpPr>
          <p:spPr>
            <a:xfrm>
              <a:off x="7143768" y="5857892"/>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17 20</a:t>
              </a:r>
            </a:p>
          </p:txBody>
        </p:sp>
        <p:sp>
          <p:nvSpPr>
            <p:cNvPr id="50" name="椭圆 49"/>
            <p:cNvSpPr/>
            <p:nvPr>
              <p:custDataLst>
                <p:tags r:id="rId10"/>
              </p:custDataLst>
            </p:nvPr>
          </p:nvSpPr>
          <p:spPr>
            <a:xfrm>
              <a:off x="6503453" y="5098200"/>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latin typeface="Consolas" panose="020B0609020204030204" pitchFamily="49" charset="0"/>
                <a:cs typeface="Consolas" panose="020B0609020204030204" pitchFamily="49" charset="0"/>
              </a:endParaRPr>
            </a:p>
          </p:txBody>
        </p:sp>
        <p:cxnSp>
          <p:nvCxnSpPr>
            <p:cNvPr id="53" name="直接连接符 52"/>
            <p:cNvCxnSpPr>
              <a:stCxn id="50" idx="4"/>
              <a:endCxn id="49" idx="0"/>
            </p:cNvCxnSpPr>
            <p:nvPr/>
          </p:nvCxnSpPr>
          <p:spPr>
            <a:xfrm rot="16200000" flipH="1">
              <a:off x="6712078" y="4997574"/>
              <a:ext cx="687692" cy="103294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cxnSp>
        <p:nvCxnSpPr>
          <p:cNvPr id="56" name="直接箭头连接符 55"/>
          <p:cNvCxnSpPr/>
          <p:nvPr/>
        </p:nvCxnSpPr>
        <p:spPr>
          <a:xfrm flipH="1">
            <a:off x="5492488" y="4856274"/>
            <a:ext cx="123" cy="344403"/>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 2.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树的插入</a:t>
            </a:r>
          </a:p>
        </p:txBody>
      </p:sp>
      <p:pic>
        <p:nvPicPr>
          <p:cNvPr id="18" name="图片 17"/>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8055715" y="2102958"/>
            <a:ext cx="3713926" cy="386840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500"/>
                                        <p:tgtEl>
                                          <p:spTgt spid="2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1000"/>
                                        <p:tgtEl>
                                          <p:spTgt spid="3"/>
                                        </p:tgtEl>
                                      </p:cBhvr>
                                    </p:animEffect>
                                  </p:childTnLst>
                                </p:cTn>
                              </p:par>
                            </p:childTnLst>
                          </p:cTn>
                        </p:par>
                        <p:par>
                          <p:cTn id="24" fill="hold">
                            <p:stCondLst>
                              <p:cond delay="30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2000"/>
                                        <p:tgtEl>
                                          <p:spTgt spid="14"/>
                                        </p:tgtEl>
                                      </p:cBhvr>
                                    </p:animEffect>
                                  </p:childTnLst>
                                </p:cTn>
                              </p:par>
                            </p:childTnLst>
                          </p:cTn>
                        </p:par>
                        <p:par>
                          <p:cTn id="28" fill="hold">
                            <p:stCondLst>
                              <p:cond delay="5000"/>
                            </p:stCondLst>
                            <p:childTnLst>
                              <p:par>
                                <p:cTn id="29" presetID="22" presetClass="entr" presetSubtype="1" fill="hold" nodeType="after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wipe(up)">
                                      <p:cBhvr>
                                        <p:cTn id="31" dur="500"/>
                                        <p:tgtEl>
                                          <p:spTgt spid="56"/>
                                        </p:tgtEl>
                                      </p:cBhvr>
                                    </p:animEffect>
                                  </p:childTnLst>
                                </p:cTn>
                              </p:par>
                            </p:childTnLst>
                          </p:cTn>
                        </p:par>
                        <p:par>
                          <p:cTn id="32" fill="hold">
                            <p:stCondLst>
                              <p:cond delay="5500"/>
                            </p:stCondLst>
                            <p:childTnLst>
                              <p:par>
                                <p:cTn id="33" presetID="22" presetClass="entr" presetSubtype="1"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up)">
                                      <p:cBhvr>
                                        <p:cTn id="35"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bldLvl="0" animBg="1"/>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0701" y="2423029"/>
            <a:ext cx="642942" cy="312420"/>
          </a:xfrm>
          <a:prstGeom prst="rect">
            <a:avLst/>
          </a:prstGeom>
          <a:noFill/>
        </p:spPr>
        <p:txBody>
          <a:bodyPr wrap="square" rtlCol="0">
            <a:spAutoFit/>
          </a:bodyPr>
          <a:lstStyle/>
          <a:p>
            <a:pPr algn="l"/>
            <a:r>
              <a:rPr lang="en-US" sz="1800" dirty="0">
                <a:solidFill>
                  <a:srgbClr val="000000"/>
                </a:solidFill>
                <a:latin typeface="微软雅黑" panose="020B0503020204020204" charset="-122"/>
                <a:ea typeface="微软雅黑" panose="020B0503020204020204" charset="-122"/>
                <a:cs typeface="Consolas" panose="020B0609020204030204" pitchFamily="49" charset="0"/>
              </a:rPr>
              <a:t>3</a:t>
            </a:r>
            <a:endParaRPr lang="en-US" altLang="en-US" sz="1800" dirty="0">
              <a:solidFill>
                <a:srgbClr val="000000"/>
              </a:solidFill>
              <a:latin typeface="微软雅黑" panose="020B0503020204020204" charset="-122"/>
              <a:ea typeface="微软雅黑" panose="020B0503020204020204" charset="-122"/>
              <a:cs typeface="Consolas" panose="020B0609020204030204" pitchFamily="49" charset="0"/>
            </a:endParaRPr>
          </a:p>
        </p:txBody>
      </p:sp>
      <p:grpSp>
        <p:nvGrpSpPr>
          <p:cNvPr id="21" name="组合 20"/>
          <p:cNvGrpSpPr/>
          <p:nvPr/>
        </p:nvGrpSpPr>
        <p:grpSpPr>
          <a:xfrm>
            <a:off x="5808642" y="1713640"/>
            <a:ext cx="4429156" cy="1571636"/>
            <a:chOff x="5808642" y="1713640"/>
            <a:chExt cx="4429156" cy="1571636"/>
          </a:xfrm>
        </p:grpSpPr>
        <p:sp>
          <p:nvSpPr>
            <p:cNvPr id="4" name="矩形 3"/>
            <p:cNvSpPr/>
            <p:nvPr>
              <p:custDataLst>
                <p:tags r:id="rId13"/>
              </p:custDataLst>
            </p:nvPr>
          </p:nvSpPr>
          <p:spPr>
            <a:xfrm>
              <a:off x="5808642" y="2785210"/>
              <a:ext cx="1357322" cy="500066"/>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1 2 3 4 5</a:t>
              </a:r>
            </a:p>
          </p:txBody>
        </p:sp>
        <p:sp>
          <p:nvSpPr>
            <p:cNvPr id="5" name="矩形 4"/>
            <p:cNvSpPr/>
            <p:nvPr>
              <p:custDataLst>
                <p:tags r:id="rId14"/>
              </p:custDataLst>
            </p:nvPr>
          </p:nvSpPr>
          <p:spPr>
            <a:xfrm>
              <a:off x="7380278" y="1713640"/>
              <a:ext cx="1500198"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6  10  16</a:t>
              </a:r>
            </a:p>
          </p:txBody>
        </p:sp>
        <p:sp>
          <p:nvSpPr>
            <p:cNvPr id="6" name="椭圆 5"/>
            <p:cNvSpPr/>
            <p:nvPr>
              <p:custDataLst>
                <p:tags r:id="rId15"/>
              </p:custDataLst>
            </p:nvPr>
          </p:nvSpPr>
          <p:spPr>
            <a:xfrm>
              <a:off x="7451716" y="1999392"/>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7" name="椭圆 6"/>
            <p:cNvSpPr/>
            <p:nvPr>
              <p:custDataLst>
                <p:tags r:id="rId16"/>
              </p:custDataLst>
            </p:nvPr>
          </p:nvSpPr>
          <p:spPr>
            <a:xfrm>
              <a:off x="7822584" y="1999392"/>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8" name="直接连接符 7"/>
            <p:cNvCxnSpPr>
              <a:stCxn id="6" idx="3"/>
              <a:endCxn id="4" idx="0"/>
            </p:cNvCxnSpPr>
            <p:nvPr/>
          </p:nvCxnSpPr>
          <p:spPr>
            <a:xfrm rot="5400000">
              <a:off x="6612601" y="1935554"/>
              <a:ext cx="724362" cy="97495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9" name="矩形 8"/>
            <p:cNvSpPr/>
            <p:nvPr>
              <p:custDataLst>
                <p:tags r:id="rId17"/>
              </p:custDataLst>
            </p:nvPr>
          </p:nvSpPr>
          <p:spPr>
            <a:xfrm>
              <a:off x="7308840" y="2785210"/>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7 8 9</a:t>
              </a:r>
            </a:p>
          </p:txBody>
        </p:sp>
        <p:sp>
          <p:nvSpPr>
            <p:cNvPr id="10" name="椭圆 9"/>
            <p:cNvSpPr/>
            <p:nvPr>
              <p:custDataLst>
                <p:tags r:id="rId18"/>
              </p:custDataLst>
            </p:nvPr>
          </p:nvSpPr>
          <p:spPr>
            <a:xfrm>
              <a:off x="8317530" y="1999392"/>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11" name="直接连接符 10"/>
            <p:cNvCxnSpPr>
              <a:stCxn id="7" idx="4"/>
              <a:endCxn id="9" idx="0"/>
            </p:cNvCxnSpPr>
            <p:nvPr/>
          </p:nvCxnSpPr>
          <p:spPr>
            <a:xfrm rot="5400000">
              <a:off x="7441117" y="2367743"/>
              <a:ext cx="713818" cy="12111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10" idx="5"/>
              <a:endCxn id="13" idx="0"/>
            </p:cNvCxnSpPr>
            <p:nvPr/>
          </p:nvCxnSpPr>
          <p:spPr>
            <a:xfrm rot="16200000" flipH="1">
              <a:off x="8196112" y="2243722"/>
              <a:ext cx="724362" cy="35861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3" name="矩形 12"/>
            <p:cNvSpPr/>
            <p:nvPr>
              <p:custDataLst>
                <p:tags r:id="rId19"/>
              </p:custDataLst>
            </p:nvPr>
          </p:nvSpPr>
          <p:spPr>
            <a:xfrm>
              <a:off x="8308972" y="2785210"/>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11 13</a:t>
              </a:r>
            </a:p>
          </p:txBody>
        </p:sp>
        <p:sp>
          <p:nvSpPr>
            <p:cNvPr id="14" name="矩形 13"/>
            <p:cNvSpPr/>
            <p:nvPr>
              <p:custDataLst>
                <p:tags r:id="rId20"/>
              </p:custDataLst>
            </p:nvPr>
          </p:nvSpPr>
          <p:spPr>
            <a:xfrm>
              <a:off x="9380542" y="2785210"/>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17 20</a:t>
              </a:r>
            </a:p>
          </p:txBody>
        </p:sp>
        <p:sp>
          <p:nvSpPr>
            <p:cNvPr id="15" name="椭圆 14"/>
            <p:cNvSpPr/>
            <p:nvPr>
              <p:custDataLst>
                <p:tags r:id="rId21"/>
              </p:custDataLst>
            </p:nvPr>
          </p:nvSpPr>
          <p:spPr>
            <a:xfrm>
              <a:off x="8740227" y="1999392"/>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16" name="直接连接符 15"/>
            <p:cNvCxnSpPr>
              <a:stCxn id="15" idx="4"/>
              <a:endCxn id="14" idx="0"/>
            </p:cNvCxnSpPr>
            <p:nvPr/>
          </p:nvCxnSpPr>
          <p:spPr>
            <a:xfrm rot="16200000" flipH="1">
              <a:off x="8935789" y="1911832"/>
              <a:ext cx="713818" cy="103294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17" name="右箭头 16"/>
          <p:cNvSpPr/>
          <p:nvPr>
            <p:custDataLst>
              <p:tags r:id="rId1"/>
            </p:custDataLst>
          </p:nvPr>
        </p:nvSpPr>
        <p:spPr>
          <a:xfrm>
            <a:off x="4522758" y="2428020"/>
            <a:ext cx="428628" cy="214314"/>
          </a:xfrm>
          <a:prstGeom prst="rightArrow">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 pos="0">
                <a:srgbClr val="C30000">
                  <a:lumMod val="98000"/>
                  <a:lumOff val="2000"/>
                </a:srgbClr>
              </a:gs>
              <a:gs pos="50000">
                <a:srgbClr val="C30000"/>
              </a:gs>
              <a:gs pos="100000">
                <a:srgbClr val="C30000">
                  <a:lumMod val="99000"/>
                </a:srgbClr>
              </a:gs>
            </a:gsLst>
            <a:lin ang="5400000" scaled="0"/>
          </a:gradFill>
          <a:ln>
            <a:solidFill>
              <a:schemeClr val="accent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800">
              <a:solidFill>
                <a:srgbClr val="525252"/>
              </a:solidFill>
            </a:endParaRPr>
          </a:p>
        </p:txBody>
      </p:sp>
      <p:cxnSp>
        <p:nvCxnSpPr>
          <p:cNvPr id="20" name="直接箭头连接符 19"/>
          <p:cNvCxnSpPr/>
          <p:nvPr/>
        </p:nvCxnSpPr>
        <p:spPr>
          <a:xfrm rot="16200000" flipH="1">
            <a:off x="7666030" y="3856780"/>
            <a:ext cx="571504" cy="0"/>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3" name="组合 43"/>
          <p:cNvGrpSpPr/>
          <p:nvPr/>
        </p:nvGrpSpPr>
        <p:grpSpPr>
          <a:xfrm>
            <a:off x="5737204" y="4428284"/>
            <a:ext cx="4500594" cy="1571636"/>
            <a:chOff x="3428992" y="3071810"/>
            <a:chExt cx="4500594" cy="1571636"/>
          </a:xfrm>
        </p:grpSpPr>
        <p:sp>
          <p:nvSpPr>
            <p:cNvPr id="22" name="矩形 21"/>
            <p:cNvSpPr/>
            <p:nvPr>
              <p:custDataLst>
                <p:tags r:id="rId2"/>
              </p:custDataLst>
            </p:nvPr>
          </p:nvSpPr>
          <p:spPr>
            <a:xfrm>
              <a:off x="4714876" y="3071810"/>
              <a:ext cx="1857388"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3  6  10  16</a:t>
              </a:r>
            </a:p>
          </p:txBody>
        </p:sp>
        <p:sp>
          <p:nvSpPr>
            <p:cNvPr id="23" name="椭圆 22"/>
            <p:cNvSpPr/>
            <p:nvPr>
              <p:custDataLst>
                <p:tags r:id="rId3"/>
              </p:custDataLst>
            </p:nvPr>
          </p:nvSpPr>
          <p:spPr>
            <a:xfrm>
              <a:off x="5143504" y="338368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24" name="椭圆 23"/>
            <p:cNvSpPr/>
            <p:nvPr>
              <p:custDataLst>
                <p:tags r:id="rId4"/>
              </p:custDataLst>
            </p:nvPr>
          </p:nvSpPr>
          <p:spPr>
            <a:xfrm>
              <a:off x="5464132" y="338368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25" name="直接连接符 24"/>
            <p:cNvCxnSpPr>
              <a:stCxn id="23" idx="3"/>
              <a:endCxn id="35" idx="0"/>
            </p:cNvCxnSpPr>
            <p:nvPr/>
          </p:nvCxnSpPr>
          <p:spPr>
            <a:xfrm rot="5400000">
              <a:off x="4496047" y="3485379"/>
              <a:ext cx="698236" cy="617767"/>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6" name="矩形 25"/>
            <p:cNvSpPr/>
            <p:nvPr>
              <p:custDataLst>
                <p:tags r:id="rId5"/>
              </p:custDataLst>
            </p:nvPr>
          </p:nvSpPr>
          <p:spPr>
            <a:xfrm>
              <a:off x="5000628" y="4143380"/>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7 8 9</a:t>
              </a:r>
            </a:p>
          </p:txBody>
        </p:sp>
        <p:sp>
          <p:nvSpPr>
            <p:cNvPr id="27" name="椭圆 26"/>
            <p:cNvSpPr/>
            <p:nvPr>
              <p:custDataLst>
                <p:tags r:id="rId6"/>
              </p:custDataLst>
            </p:nvPr>
          </p:nvSpPr>
          <p:spPr>
            <a:xfrm>
              <a:off x="5918886" y="338368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28" name="直接连接符 27"/>
            <p:cNvCxnSpPr>
              <a:stCxn id="24" idx="4"/>
              <a:endCxn id="26" idx="0"/>
            </p:cNvCxnSpPr>
            <p:nvPr/>
          </p:nvCxnSpPr>
          <p:spPr>
            <a:xfrm rot="5400000">
              <a:off x="5120848" y="3764096"/>
              <a:ext cx="687692" cy="7087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7" idx="5"/>
              <a:endCxn id="30" idx="0"/>
            </p:cNvCxnSpPr>
            <p:nvPr/>
          </p:nvCxnSpPr>
          <p:spPr>
            <a:xfrm rot="16200000" flipH="1">
              <a:off x="5855747" y="3569739"/>
              <a:ext cx="698236" cy="44904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30" name="矩形 29"/>
            <p:cNvSpPr/>
            <p:nvPr>
              <p:custDataLst>
                <p:tags r:id="rId7"/>
              </p:custDataLst>
            </p:nvPr>
          </p:nvSpPr>
          <p:spPr>
            <a:xfrm>
              <a:off x="6000760" y="4143380"/>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11 13</a:t>
              </a:r>
            </a:p>
          </p:txBody>
        </p:sp>
        <p:sp>
          <p:nvSpPr>
            <p:cNvPr id="31" name="矩形 30"/>
            <p:cNvSpPr/>
            <p:nvPr>
              <p:custDataLst>
                <p:tags r:id="rId8"/>
              </p:custDataLst>
            </p:nvPr>
          </p:nvSpPr>
          <p:spPr>
            <a:xfrm>
              <a:off x="7072330" y="4143380"/>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17 20</a:t>
              </a:r>
            </a:p>
          </p:txBody>
        </p:sp>
        <p:sp>
          <p:nvSpPr>
            <p:cNvPr id="32" name="椭圆 31"/>
            <p:cNvSpPr/>
            <p:nvPr>
              <p:custDataLst>
                <p:tags r:id="rId9"/>
              </p:custDataLst>
            </p:nvPr>
          </p:nvSpPr>
          <p:spPr>
            <a:xfrm>
              <a:off x="6432015" y="338368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33" name="直接连接符 32"/>
            <p:cNvCxnSpPr>
              <a:stCxn id="32" idx="4"/>
              <a:endCxn id="31" idx="0"/>
            </p:cNvCxnSpPr>
            <p:nvPr/>
          </p:nvCxnSpPr>
          <p:spPr>
            <a:xfrm rot="16200000" flipH="1">
              <a:off x="6640640" y="3283062"/>
              <a:ext cx="687692" cy="103294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34" name="矩形 33"/>
            <p:cNvSpPr/>
            <p:nvPr>
              <p:custDataLst>
                <p:tags r:id="rId10"/>
              </p:custDataLst>
            </p:nvPr>
          </p:nvSpPr>
          <p:spPr>
            <a:xfrm>
              <a:off x="3428992" y="4143380"/>
              <a:ext cx="642942"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1 2</a:t>
              </a:r>
            </a:p>
          </p:txBody>
        </p:sp>
        <p:sp>
          <p:nvSpPr>
            <p:cNvPr id="35" name="矩形 34"/>
            <p:cNvSpPr/>
            <p:nvPr>
              <p:custDataLst>
                <p:tags r:id="rId11"/>
              </p:custDataLst>
            </p:nvPr>
          </p:nvSpPr>
          <p:spPr>
            <a:xfrm>
              <a:off x="4214810" y="4143380"/>
              <a:ext cx="642942"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4 5</a:t>
              </a:r>
            </a:p>
          </p:txBody>
        </p:sp>
        <p:sp>
          <p:nvSpPr>
            <p:cNvPr id="36" name="椭圆 35"/>
            <p:cNvSpPr/>
            <p:nvPr>
              <p:custDataLst>
                <p:tags r:id="rId12"/>
              </p:custDataLst>
            </p:nvPr>
          </p:nvSpPr>
          <p:spPr>
            <a:xfrm>
              <a:off x="4799377" y="338368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41" name="直接连接符 40"/>
            <p:cNvCxnSpPr>
              <a:stCxn id="36" idx="3"/>
              <a:endCxn id="34" idx="0"/>
            </p:cNvCxnSpPr>
            <p:nvPr/>
          </p:nvCxnSpPr>
          <p:spPr>
            <a:xfrm rot="5400000">
              <a:off x="3931074" y="3264533"/>
              <a:ext cx="698236" cy="105945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 2.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树的插入</a:t>
            </a:r>
          </a:p>
        </p:txBody>
      </p:sp>
      <p:pic>
        <p:nvPicPr>
          <p:cNvPr id="19" name="图片 18"/>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87622" y="1567568"/>
            <a:ext cx="3365402" cy="464668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2000"/>
                                        <p:tgtEl>
                                          <p:spTgt spid="21"/>
                                        </p:tgtEl>
                                      </p:cBhvr>
                                    </p:animEffect>
                                  </p:childTnLst>
                                </p:cTn>
                              </p:par>
                            </p:childTnLst>
                          </p:cTn>
                        </p:par>
                        <p:par>
                          <p:cTn id="24" fill="hold">
                            <p:stCondLst>
                              <p:cond delay="4000"/>
                            </p:stCondLst>
                            <p:childTnLst>
                              <p:par>
                                <p:cTn id="25" presetID="22" presetClass="entr" presetSubtype="1" fill="hold"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par>
                          <p:cTn id="28" fill="hold">
                            <p:stCondLst>
                              <p:cond delay="4500"/>
                            </p:stCondLst>
                            <p:childTnLst>
                              <p:par>
                                <p:cTn id="29" presetID="22" presetClass="entr" presetSubtype="1"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bldLvl="0" animBg="1"/>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3456" y="2492896"/>
            <a:ext cx="1857388" cy="368300"/>
          </a:xfrm>
          <a:prstGeom prst="rect">
            <a:avLst/>
          </a:prstGeom>
          <a:noFill/>
        </p:spPr>
        <p:txBody>
          <a:bodyPr wrap="square" rtlCol="0">
            <a:spAutoFit/>
          </a:bodyPr>
          <a:lstStyle/>
          <a:p>
            <a:pPr algn="l">
              <a:lnSpc>
                <a:spcPct val="100000"/>
              </a:lnSpc>
            </a:pPr>
            <a:r>
              <a:rPr lang="en-US" sz="1800" dirty="0">
                <a:solidFill>
                  <a:srgbClr val="000000"/>
                </a:solidFill>
                <a:latin typeface="微软雅黑" panose="020B0503020204020204" charset="-122"/>
                <a:ea typeface="微软雅黑" panose="020B0503020204020204" charset="-122"/>
                <a:cs typeface="Consolas" panose="020B0609020204030204" pitchFamily="49" charset="0"/>
              </a:rPr>
              <a:t>12,14,18,19</a:t>
            </a:r>
            <a:endParaRPr lang="en-US" altLang="en-US" sz="1800" dirty="0">
              <a:solidFill>
                <a:srgbClr val="000000"/>
              </a:solidFill>
              <a:latin typeface="微软雅黑" panose="020B0503020204020204" charset="-122"/>
              <a:ea typeface="微软雅黑" panose="020B0503020204020204" charset="-122"/>
              <a:cs typeface="Consolas" panose="020B0609020204030204" pitchFamily="49" charset="0"/>
            </a:endParaRPr>
          </a:p>
        </p:txBody>
      </p:sp>
      <p:grpSp>
        <p:nvGrpSpPr>
          <p:cNvPr id="3" name="组合 42"/>
          <p:cNvGrpSpPr/>
          <p:nvPr/>
        </p:nvGrpSpPr>
        <p:grpSpPr>
          <a:xfrm>
            <a:off x="5807968" y="2492896"/>
            <a:ext cx="5786478" cy="1571636"/>
            <a:chOff x="3214678" y="571480"/>
            <a:chExt cx="5786478" cy="1571636"/>
          </a:xfrm>
        </p:grpSpPr>
        <p:sp>
          <p:nvSpPr>
            <p:cNvPr id="18" name="矩形 17"/>
            <p:cNvSpPr/>
            <p:nvPr>
              <p:custDataLst>
                <p:tags r:id="rId2"/>
              </p:custDataLst>
            </p:nvPr>
          </p:nvSpPr>
          <p:spPr>
            <a:xfrm>
              <a:off x="4786314" y="571480"/>
              <a:ext cx="1857388"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dirty="0">
                  <a:solidFill>
                    <a:srgbClr val="FFFFFF"/>
                  </a:solidFill>
                  <a:latin typeface="微软雅黑" panose="020B0503020204020204" charset="-122"/>
                  <a:ea typeface="微软雅黑" panose="020B0503020204020204" charset="-122"/>
                  <a:cs typeface="Consolas" panose="020B0609020204030204" pitchFamily="49" charset="0"/>
                </a:rPr>
                <a:t>3  6  10  16</a:t>
              </a:r>
            </a:p>
          </p:txBody>
        </p:sp>
        <p:sp>
          <p:nvSpPr>
            <p:cNvPr id="19" name="椭圆 18"/>
            <p:cNvSpPr/>
            <p:nvPr>
              <p:custDataLst>
                <p:tags r:id="rId3"/>
              </p:custDataLst>
            </p:nvPr>
          </p:nvSpPr>
          <p:spPr>
            <a:xfrm>
              <a:off x="5214942" y="88335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0">
                <a:solidFill>
                  <a:srgbClr val="525252"/>
                </a:solidFill>
              </a:endParaRPr>
            </a:p>
          </p:txBody>
        </p:sp>
        <p:sp>
          <p:nvSpPr>
            <p:cNvPr id="20" name="椭圆 19"/>
            <p:cNvSpPr/>
            <p:nvPr>
              <p:custDataLst>
                <p:tags r:id="rId4"/>
              </p:custDataLst>
            </p:nvPr>
          </p:nvSpPr>
          <p:spPr>
            <a:xfrm>
              <a:off x="5535570" y="88335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0">
                <a:solidFill>
                  <a:srgbClr val="525252"/>
                </a:solidFill>
              </a:endParaRPr>
            </a:p>
          </p:txBody>
        </p:sp>
        <p:cxnSp>
          <p:nvCxnSpPr>
            <p:cNvPr id="21" name="直接连接符 20"/>
            <p:cNvCxnSpPr>
              <a:stCxn id="19" idx="3"/>
              <a:endCxn id="31" idx="0"/>
            </p:cNvCxnSpPr>
            <p:nvPr/>
          </p:nvCxnSpPr>
          <p:spPr>
            <a:xfrm rot="5400000">
              <a:off x="4424609" y="842173"/>
              <a:ext cx="698236" cy="90351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2" name="矩形 21"/>
            <p:cNvSpPr/>
            <p:nvPr>
              <p:custDataLst>
                <p:tags r:id="rId5"/>
              </p:custDataLst>
            </p:nvPr>
          </p:nvSpPr>
          <p:spPr>
            <a:xfrm>
              <a:off x="4786314" y="1643050"/>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7 8 9</a:t>
              </a:r>
            </a:p>
          </p:txBody>
        </p:sp>
        <p:sp>
          <p:nvSpPr>
            <p:cNvPr id="23" name="椭圆 22"/>
            <p:cNvSpPr/>
            <p:nvPr>
              <p:custDataLst>
                <p:tags r:id="rId6"/>
              </p:custDataLst>
            </p:nvPr>
          </p:nvSpPr>
          <p:spPr>
            <a:xfrm>
              <a:off x="6090804" y="88335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0">
                <a:solidFill>
                  <a:srgbClr val="525252"/>
                </a:solidFill>
              </a:endParaRPr>
            </a:p>
          </p:txBody>
        </p:sp>
        <p:cxnSp>
          <p:nvCxnSpPr>
            <p:cNvPr id="24" name="直接连接符 23"/>
            <p:cNvCxnSpPr>
              <a:stCxn id="20" idx="4"/>
              <a:endCxn id="22" idx="0"/>
            </p:cNvCxnSpPr>
            <p:nvPr/>
          </p:nvCxnSpPr>
          <p:spPr>
            <a:xfrm rot="5400000">
              <a:off x="5049410" y="1120890"/>
              <a:ext cx="687692" cy="3566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3" idx="5"/>
              <a:endCxn id="26" idx="0"/>
            </p:cNvCxnSpPr>
            <p:nvPr/>
          </p:nvCxnSpPr>
          <p:spPr>
            <a:xfrm rot="16200000" flipH="1">
              <a:off x="5995284" y="1101789"/>
              <a:ext cx="698236" cy="3842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6" name="矩形 25"/>
            <p:cNvSpPr/>
            <p:nvPr>
              <p:custDataLst>
                <p:tags r:id="rId7"/>
              </p:custDataLst>
            </p:nvPr>
          </p:nvSpPr>
          <p:spPr>
            <a:xfrm>
              <a:off x="5786446" y="1643050"/>
              <a:ext cx="1500198"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11 12 13 14</a:t>
              </a:r>
            </a:p>
          </p:txBody>
        </p:sp>
        <p:sp>
          <p:nvSpPr>
            <p:cNvPr id="27" name="矩形 26"/>
            <p:cNvSpPr/>
            <p:nvPr>
              <p:custDataLst>
                <p:tags r:id="rId8"/>
              </p:custDataLst>
            </p:nvPr>
          </p:nvSpPr>
          <p:spPr>
            <a:xfrm>
              <a:off x="7429520" y="1643050"/>
              <a:ext cx="157163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17 18 19 20</a:t>
              </a:r>
            </a:p>
          </p:txBody>
        </p:sp>
        <p:sp>
          <p:nvSpPr>
            <p:cNvPr id="28" name="椭圆 27"/>
            <p:cNvSpPr/>
            <p:nvPr>
              <p:custDataLst>
                <p:tags r:id="rId9"/>
              </p:custDataLst>
            </p:nvPr>
          </p:nvSpPr>
          <p:spPr>
            <a:xfrm>
              <a:off x="6503453" y="88335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0">
                <a:solidFill>
                  <a:srgbClr val="525252"/>
                </a:solidFill>
              </a:endParaRPr>
            </a:p>
          </p:txBody>
        </p:sp>
        <p:cxnSp>
          <p:nvCxnSpPr>
            <p:cNvPr id="29" name="直接连接符 28"/>
            <p:cNvCxnSpPr>
              <a:stCxn id="28" idx="4"/>
              <a:endCxn id="27" idx="0"/>
            </p:cNvCxnSpPr>
            <p:nvPr/>
          </p:nvCxnSpPr>
          <p:spPr>
            <a:xfrm rot="16200000" flipH="1">
              <a:off x="7033549" y="461261"/>
              <a:ext cx="687692" cy="167588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30" name="矩形 29"/>
            <p:cNvSpPr/>
            <p:nvPr>
              <p:custDataLst>
                <p:tags r:id="rId10"/>
              </p:custDataLst>
            </p:nvPr>
          </p:nvSpPr>
          <p:spPr>
            <a:xfrm>
              <a:off x="3214678" y="1643050"/>
              <a:ext cx="642942"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1 2</a:t>
              </a:r>
            </a:p>
          </p:txBody>
        </p:sp>
        <p:sp>
          <p:nvSpPr>
            <p:cNvPr id="31" name="矩形 30"/>
            <p:cNvSpPr/>
            <p:nvPr>
              <p:custDataLst>
                <p:tags r:id="rId11"/>
              </p:custDataLst>
            </p:nvPr>
          </p:nvSpPr>
          <p:spPr>
            <a:xfrm>
              <a:off x="4000496" y="1643050"/>
              <a:ext cx="642942"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4 5</a:t>
              </a:r>
            </a:p>
          </p:txBody>
        </p:sp>
        <p:sp>
          <p:nvSpPr>
            <p:cNvPr id="32" name="椭圆 31"/>
            <p:cNvSpPr/>
            <p:nvPr>
              <p:custDataLst>
                <p:tags r:id="rId12"/>
              </p:custDataLst>
            </p:nvPr>
          </p:nvSpPr>
          <p:spPr>
            <a:xfrm>
              <a:off x="4870815" y="88335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0">
                <a:solidFill>
                  <a:srgbClr val="525252"/>
                </a:solidFill>
              </a:endParaRPr>
            </a:p>
          </p:txBody>
        </p:sp>
        <p:cxnSp>
          <p:nvCxnSpPr>
            <p:cNvPr id="33" name="直接连接符 32"/>
            <p:cNvCxnSpPr>
              <a:stCxn id="32" idx="3"/>
              <a:endCxn id="30" idx="0"/>
            </p:cNvCxnSpPr>
            <p:nvPr/>
          </p:nvCxnSpPr>
          <p:spPr>
            <a:xfrm rot="5400000">
              <a:off x="3859636" y="621327"/>
              <a:ext cx="698236" cy="134521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34" name="右箭头 33"/>
          <p:cNvSpPr/>
          <p:nvPr>
            <p:custDataLst>
              <p:tags r:id="rId1"/>
            </p:custDataLst>
          </p:nvPr>
        </p:nvSpPr>
        <p:spPr>
          <a:xfrm>
            <a:off x="5879406" y="2590460"/>
            <a:ext cx="428628" cy="214314"/>
          </a:xfrm>
          <a:prstGeom prst="rightArrow">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 pos="0">
                <a:srgbClr val="C30000">
                  <a:lumMod val="98000"/>
                  <a:lumOff val="2000"/>
                </a:srgbClr>
              </a:gs>
              <a:gs pos="50000">
                <a:srgbClr val="C30000"/>
              </a:gs>
              <a:gs pos="100000">
                <a:srgbClr val="C30000">
                  <a:lumMod val="99000"/>
                </a:srgbClr>
              </a:gs>
            </a:gsLst>
            <a:lin ang="5400000" scaled="0"/>
          </a:gradFill>
          <a:ln>
            <a:solidFill>
              <a:schemeClr val="accent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2400" b="0">
              <a:solidFill>
                <a:srgbClr val="525252"/>
              </a:solidFill>
            </a:endParaRPr>
          </a:p>
        </p:txBody>
      </p:sp>
      <p:sp>
        <p:nvSpPr>
          <p:cNvPr id="4" name="文本框 3"/>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 2.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树的插入</a:t>
            </a:r>
          </a:p>
        </p:txBody>
      </p:sp>
      <p:pic>
        <p:nvPicPr>
          <p:cNvPr id="6" name="图片 5"/>
          <p:cNvPicPr>
            <a:picLocks noChangeAspect="1"/>
          </p:cNvPicPr>
          <p:nvPr/>
        </p:nvPicPr>
        <p:blipFill rotWithShape="1">
          <a:blip r:embed="rId14" cstate="print">
            <a:extLst>
              <a:ext uri="{28A0092B-C50C-407E-A947-70E740481C1C}">
                <a14:useLocalDpi xmlns:a14="http://schemas.microsoft.com/office/drawing/2010/main" val="0"/>
              </a:ext>
            </a:extLst>
          </a:blip>
          <a:srcRect r="7351" b="-600"/>
          <a:stretch>
            <a:fillRect/>
          </a:stretch>
        </p:blipFill>
        <p:spPr>
          <a:xfrm>
            <a:off x="442304" y="2245472"/>
            <a:ext cx="3472642" cy="372357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1000"/>
                                        <p:tgtEl>
                                          <p:spTgt spid="2"/>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wipe(left)">
                                      <p:cBhvr>
                                        <p:cTn id="19" dur="500"/>
                                        <p:tgtEl>
                                          <p:spTgt spid="34"/>
                                        </p:tgtEl>
                                      </p:cBhvr>
                                    </p:animEffect>
                                  </p:childTnLst>
                                </p:cTn>
                              </p:par>
                            </p:childTnLst>
                          </p:cTn>
                        </p:par>
                        <p:par>
                          <p:cTn id="20" fill="hold">
                            <p:stCondLst>
                              <p:cond delay="2500"/>
                            </p:stCondLst>
                            <p:childTnLst>
                              <p:par>
                                <p:cTn id="21" presetID="22" presetClass="entr" presetSubtype="1"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bldLvl="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490776" y="1661812"/>
            <a:ext cx="566226" cy="312420"/>
          </a:xfrm>
          <a:prstGeom prst="rect">
            <a:avLst/>
          </a:prstGeom>
          <a:noFill/>
        </p:spPr>
        <p:txBody>
          <a:bodyPr wrap="square" rtlCol="0">
            <a:spAutoFit/>
          </a:bodyPr>
          <a:lstStyle/>
          <a:p>
            <a:pPr algn="l"/>
            <a:r>
              <a:rPr lang="en-US" altLang="zh-CN" sz="1800" dirty="0">
                <a:solidFill>
                  <a:srgbClr val="000000"/>
                </a:solidFill>
                <a:latin typeface="微软雅黑" panose="020B0503020204020204" charset="-122"/>
                <a:ea typeface="微软雅黑" panose="020B0503020204020204" charset="-122"/>
                <a:cs typeface="Consolas" panose="020B0609020204030204" pitchFamily="49" charset="0"/>
              </a:rPr>
              <a:t>15</a:t>
            </a:r>
          </a:p>
        </p:txBody>
      </p:sp>
      <p:sp>
        <p:nvSpPr>
          <p:cNvPr id="42" name="右箭头 41"/>
          <p:cNvSpPr/>
          <p:nvPr>
            <p:custDataLst>
              <p:tags r:id="rId1"/>
            </p:custDataLst>
          </p:nvPr>
        </p:nvSpPr>
        <p:spPr>
          <a:xfrm>
            <a:off x="1105958" y="1707031"/>
            <a:ext cx="377484" cy="161617"/>
          </a:xfrm>
          <a:prstGeom prst="rightArrow">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 pos="0">
                <a:srgbClr val="C30000">
                  <a:lumMod val="98000"/>
                  <a:lumOff val="2000"/>
                </a:srgbClr>
              </a:gs>
              <a:gs pos="50000">
                <a:srgbClr val="C30000"/>
              </a:gs>
              <a:gs pos="100000">
                <a:srgbClr val="C30000">
                  <a:lumMod val="99000"/>
                </a:srgbClr>
              </a:gs>
            </a:gsLst>
            <a:lin ang="5400000" scaled="0"/>
          </a:gradFill>
          <a:ln>
            <a:solidFill>
              <a:schemeClr val="accent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sz="1800">
              <a:solidFill>
                <a:srgbClr val="525252"/>
              </a:solidFill>
            </a:endParaRPr>
          </a:p>
        </p:txBody>
      </p:sp>
      <p:grpSp>
        <p:nvGrpSpPr>
          <p:cNvPr id="2" name="组合 128"/>
          <p:cNvGrpSpPr/>
          <p:nvPr/>
        </p:nvGrpSpPr>
        <p:grpSpPr>
          <a:xfrm>
            <a:off x="1919536" y="836712"/>
            <a:ext cx="5033124" cy="1077446"/>
            <a:chOff x="2714612" y="71414"/>
            <a:chExt cx="6136728" cy="1571636"/>
          </a:xfrm>
        </p:grpSpPr>
        <p:sp>
          <p:nvSpPr>
            <p:cNvPr id="45" name="矩形 44"/>
            <p:cNvSpPr/>
            <p:nvPr>
              <p:custDataLst>
                <p:tags r:id="rId32"/>
              </p:custDataLst>
            </p:nvPr>
          </p:nvSpPr>
          <p:spPr>
            <a:xfrm>
              <a:off x="4500562" y="71414"/>
              <a:ext cx="2126214"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3  6  10  16</a:t>
              </a:r>
            </a:p>
          </p:txBody>
        </p:sp>
        <p:sp>
          <p:nvSpPr>
            <p:cNvPr id="46" name="椭圆 45"/>
            <p:cNvSpPr/>
            <p:nvPr>
              <p:custDataLst>
                <p:tags r:id="rId33"/>
              </p:custDataLst>
            </p:nvPr>
          </p:nvSpPr>
          <p:spPr>
            <a:xfrm>
              <a:off x="5026294" y="383292"/>
              <a:ext cx="77313" cy="792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47" name="椭圆 46"/>
            <p:cNvSpPr/>
            <p:nvPr>
              <p:custDataLst>
                <p:tags r:id="rId34"/>
              </p:custDataLst>
            </p:nvPr>
          </p:nvSpPr>
          <p:spPr>
            <a:xfrm>
              <a:off x="5411659" y="383292"/>
              <a:ext cx="77313" cy="792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48" name="直接连接符 47"/>
            <p:cNvCxnSpPr>
              <a:stCxn id="46" idx="3"/>
              <a:endCxn id="58" idx="0"/>
            </p:cNvCxnSpPr>
            <p:nvPr/>
          </p:nvCxnSpPr>
          <p:spPr>
            <a:xfrm rot="5400000">
              <a:off x="4047994" y="153362"/>
              <a:ext cx="692091" cy="128715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49" name="矩形 48"/>
            <p:cNvSpPr/>
            <p:nvPr>
              <p:custDataLst>
                <p:tags r:id="rId35"/>
              </p:custDataLst>
            </p:nvPr>
          </p:nvSpPr>
          <p:spPr>
            <a:xfrm>
              <a:off x="4143372" y="1142984"/>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7 8 9</a:t>
              </a:r>
            </a:p>
          </p:txBody>
        </p:sp>
        <p:sp>
          <p:nvSpPr>
            <p:cNvPr id="50" name="椭圆 49"/>
            <p:cNvSpPr/>
            <p:nvPr>
              <p:custDataLst>
                <p:tags r:id="rId36"/>
              </p:custDataLst>
            </p:nvPr>
          </p:nvSpPr>
          <p:spPr>
            <a:xfrm>
              <a:off x="5943023" y="383292"/>
              <a:ext cx="77313" cy="792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51" name="直接连接符 50"/>
            <p:cNvCxnSpPr>
              <a:stCxn id="47" idx="3"/>
              <a:endCxn id="49" idx="0"/>
            </p:cNvCxnSpPr>
            <p:nvPr/>
          </p:nvCxnSpPr>
          <p:spPr>
            <a:xfrm rot="5400000">
              <a:off x="4651445" y="371449"/>
              <a:ext cx="692091" cy="85098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50" idx="5"/>
              <a:endCxn id="53" idx="0"/>
            </p:cNvCxnSpPr>
            <p:nvPr/>
          </p:nvCxnSpPr>
          <p:spPr>
            <a:xfrm rot="16200000" flipH="1">
              <a:off x="5722012" y="737893"/>
              <a:ext cx="692091" cy="1180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3" name="矩形 52"/>
            <p:cNvSpPr/>
            <p:nvPr>
              <p:custDataLst>
                <p:tags r:id="rId37"/>
              </p:custDataLst>
            </p:nvPr>
          </p:nvSpPr>
          <p:spPr>
            <a:xfrm>
              <a:off x="5091252" y="1142984"/>
              <a:ext cx="2071702" cy="500066"/>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lIns="72000" tIns="0" rIns="0" bIns="0" rtlCol="0" anchor="ctr"/>
            <a:lstStyle/>
            <a:p>
              <a:pPr algn="ctr"/>
              <a:r>
                <a:rPr lang="en-US" altLang="zh-CN" sz="1800" b="0" dirty="0">
                  <a:solidFill>
                    <a:srgbClr val="FFFFFF"/>
                  </a:solidFill>
                  <a:latin typeface="微软雅黑" panose="020B0503020204020204" charset="-122"/>
                  <a:ea typeface="微软雅黑" panose="020B0503020204020204" charset="-122"/>
                  <a:cs typeface="Consolas" panose="020B0609020204030204" pitchFamily="49" charset="0"/>
                </a:rPr>
                <a:t>11 12 13 14 15</a:t>
              </a:r>
            </a:p>
          </p:txBody>
        </p:sp>
        <p:sp>
          <p:nvSpPr>
            <p:cNvPr id="54" name="矩形 53"/>
            <p:cNvSpPr/>
            <p:nvPr>
              <p:custDataLst>
                <p:tags r:id="rId38"/>
              </p:custDataLst>
            </p:nvPr>
          </p:nvSpPr>
          <p:spPr>
            <a:xfrm>
              <a:off x="7279704" y="1142984"/>
              <a:ext cx="157163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000000"/>
                  </a:solidFill>
                  <a:latin typeface="微软雅黑" panose="020B0503020204020204" charset="-122"/>
                  <a:ea typeface="微软雅黑" panose="020B0503020204020204" charset="-122"/>
                  <a:cs typeface="Consolas" panose="020B0609020204030204" pitchFamily="49" charset="0"/>
                </a:rPr>
                <a:t>17 18 19 20</a:t>
              </a:r>
            </a:p>
          </p:txBody>
        </p:sp>
        <p:sp>
          <p:nvSpPr>
            <p:cNvPr id="55" name="椭圆 54"/>
            <p:cNvSpPr/>
            <p:nvPr>
              <p:custDataLst>
                <p:tags r:id="rId39"/>
              </p:custDataLst>
            </p:nvPr>
          </p:nvSpPr>
          <p:spPr>
            <a:xfrm>
              <a:off x="6455068" y="383292"/>
              <a:ext cx="77313" cy="792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56" name="直接连接符 55"/>
            <p:cNvCxnSpPr>
              <a:stCxn id="55" idx="5"/>
              <a:endCxn id="54" idx="0"/>
            </p:cNvCxnSpPr>
            <p:nvPr/>
          </p:nvCxnSpPr>
          <p:spPr>
            <a:xfrm rot="16200000" flipH="1">
              <a:off x="6947244" y="24707"/>
              <a:ext cx="692091" cy="154446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7" name="矩形 56"/>
            <p:cNvSpPr/>
            <p:nvPr>
              <p:custDataLst>
                <p:tags r:id="rId40"/>
              </p:custDataLst>
            </p:nvPr>
          </p:nvSpPr>
          <p:spPr>
            <a:xfrm>
              <a:off x="2714612" y="1142984"/>
              <a:ext cx="642942"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1 2</a:t>
              </a:r>
            </a:p>
          </p:txBody>
        </p:sp>
        <p:sp>
          <p:nvSpPr>
            <p:cNvPr id="58" name="矩形 57"/>
            <p:cNvSpPr/>
            <p:nvPr>
              <p:custDataLst>
                <p:tags r:id="rId41"/>
              </p:custDataLst>
            </p:nvPr>
          </p:nvSpPr>
          <p:spPr>
            <a:xfrm>
              <a:off x="3428992" y="1142984"/>
              <a:ext cx="642942"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4 5</a:t>
              </a:r>
            </a:p>
          </p:txBody>
        </p:sp>
        <p:sp>
          <p:nvSpPr>
            <p:cNvPr id="59" name="椭圆 58"/>
            <p:cNvSpPr/>
            <p:nvPr>
              <p:custDataLst>
                <p:tags r:id="rId42"/>
              </p:custDataLst>
            </p:nvPr>
          </p:nvSpPr>
          <p:spPr>
            <a:xfrm>
              <a:off x="4585063" y="383292"/>
              <a:ext cx="77313" cy="792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60" name="直接连接符 59"/>
            <p:cNvCxnSpPr>
              <a:stCxn id="59" idx="3"/>
              <a:endCxn id="57" idx="0"/>
            </p:cNvCxnSpPr>
            <p:nvPr/>
          </p:nvCxnSpPr>
          <p:spPr>
            <a:xfrm rot="5400000">
              <a:off x="3470189" y="16788"/>
              <a:ext cx="692091" cy="156030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129"/>
          <p:cNvGrpSpPr/>
          <p:nvPr/>
        </p:nvGrpSpPr>
        <p:grpSpPr>
          <a:xfrm>
            <a:off x="1926476" y="2836980"/>
            <a:ext cx="5152840" cy="1323616"/>
            <a:chOff x="2721552" y="2248793"/>
            <a:chExt cx="6065290" cy="1495169"/>
          </a:xfrm>
        </p:grpSpPr>
        <p:sp>
          <p:nvSpPr>
            <p:cNvPr id="39" name="矩形 38"/>
            <p:cNvSpPr/>
            <p:nvPr>
              <p:custDataLst>
                <p:tags r:id="rId19"/>
              </p:custDataLst>
            </p:nvPr>
          </p:nvSpPr>
          <p:spPr>
            <a:xfrm>
              <a:off x="4436064" y="2248793"/>
              <a:ext cx="2055082" cy="417067"/>
            </a:xfrm>
            <a:prstGeom prst="rect">
              <a:avLst/>
            </a:prstGeom>
            <a:gradFill>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2"/>
              </a:solidFill>
            </a:ln>
          </p:spPr>
          <p:style>
            <a:lnRef idx="1">
              <a:schemeClr val="accent2"/>
            </a:lnRef>
            <a:fillRef idx="2">
              <a:schemeClr val="accent2"/>
            </a:fillRef>
            <a:effectRef idx="1">
              <a:schemeClr val="accent2"/>
            </a:effectRef>
            <a:fontRef idx="minor">
              <a:schemeClr val="dk1"/>
            </a:fontRef>
          </p:style>
          <p:txBody>
            <a:bodyPr lIns="72000" tIns="0" rIns="0" bIns="0" rtlCol="0" anchor="ctr"/>
            <a:lstStyle/>
            <a:p>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3  6 10 13 16</a:t>
              </a:r>
            </a:p>
          </p:txBody>
        </p:sp>
        <p:sp>
          <p:nvSpPr>
            <p:cNvPr id="40" name="椭圆 39"/>
            <p:cNvSpPr/>
            <p:nvPr>
              <p:custDataLst>
                <p:tags r:id="rId20"/>
              </p:custDataLst>
            </p:nvPr>
          </p:nvSpPr>
          <p:spPr>
            <a:xfrm>
              <a:off x="4864692" y="2526432"/>
              <a:ext cx="74637" cy="61333"/>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43" name="椭圆 42"/>
            <p:cNvSpPr/>
            <p:nvPr>
              <p:custDataLst>
                <p:tags r:id="rId21"/>
              </p:custDataLst>
            </p:nvPr>
          </p:nvSpPr>
          <p:spPr>
            <a:xfrm>
              <a:off x="5185320" y="2526432"/>
              <a:ext cx="74637" cy="61333"/>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44" name="直接连接符 43"/>
            <p:cNvCxnSpPr>
              <a:stCxn id="40" idx="3"/>
              <a:endCxn id="70" idx="0"/>
            </p:cNvCxnSpPr>
            <p:nvPr/>
          </p:nvCxnSpPr>
          <p:spPr>
            <a:xfrm rot="5400000">
              <a:off x="3962843" y="2444783"/>
              <a:ext cx="778778" cy="104678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61" name="矩形 60"/>
            <p:cNvSpPr/>
            <p:nvPr>
              <p:custDataLst>
                <p:tags r:id="rId22"/>
              </p:custDataLst>
            </p:nvPr>
          </p:nvSpPr>
          <p:spPr>
            <a:xfrm>
              <a:off x="4293188" y="3357562"/>
              <a:ext cx="857256" cy="3864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7 8 9</a:t>
              </a:r>
            </a:p>
          </p:txBody>
        </p:sp>
        <p:sp>
          <p:nvSpPr>
            <p:cNvPr id="62" name="椭圆 61"/>
            <p:cNvSpPr/>
            <p:nvPr>
              <p:custDataLst>
                <p:tags r:id="rId23"/>
              </p:custDataLst>
            </p:nvPr>
          </p:nvSpPr>
          <p:spPr>
            <a:xfrm>
              <a:off x="5572366" y="2526432"/>
              <a:ext cx="74637" cy="61333"/>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63" name="直接连接符 62"/>
            <p:cNvCxnSpPr>
              <a:stCxn id="43" idx="4"/>
              <a:endCxn id="61" idx="0"/>
            </p:cNvCxnSpPr>
            <p:nvPr/>
          </p:nvCxnSpPr>
          <p:spPr>
            <a:xfrm rot="5400000">
              <a:off x="4587329" y="2722253"/>
              <a:ext cx="769796" cy="5008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62" idx="4"/>
              <a:endCxn id="73" idx="0"/>
            </p:cNvCxnSpPr>
            <p:nvPr/>
          </p:nvCxnSpPr>
          <p:spPr>
            <a:xfrm rot="16200000" flipH="1">
              <a:off x="5245199" y="2952251"/>
              <a:ext cx="769796" cy="4082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66" name="矩形 65"/>
            <p:cNvSpPr/>
            <p:nvPr>
              <p:custDataLst>
                <p:tags r:id="rId24"/>
              </p:custDataLst>
            </p:nvPr>
          </p:nvSpPr>
          <p:spPr>
            <a:xfrm>
              <a:off x="7215206" y="3357562"/>
              <a:ext cx="1571636" cy="3864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000000"/>
                  </a:solidFill>
                  <a:latin typeface="微软雅黑" panose="020B0503020204020204" charset="-122"/>
                  <a:ea typeface="微软雅黑" panose="020B0503020204020204" charset="-122"/>
                  <a:cs typeface="Consolas" panose="020B0609020204030204" pitchFamily="49" charset="0"/>
                </a:rPr>
                <a:t>17 18 19 20</a:t>
              </a:r>
            </a:p>
          </p:txBody>
        </p:sp>
        <p:sp>
          <p:nvSpPr>
            <p:cNvPr id="67" name="椭圆 66"/>
            <p:cNvSpPr/>
            <p:nvPr>
              <p:custDataLst>
                <p:tags r:id="rId25"/>
              </p:custDataLst>
            </p:nvPr>
          </p:nvSpPr>
          <p:spPr>
            <a:xfrm>
              <a:off x="5947307" y="2526432"/>
              <a:ext cx="74637" cy="61333"/>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68" name="直接连接符 67"/>
            <p:cNvCxnSpPr>
              <a:stCxn id="67" idx="5"/>
              <a:endCxn id="74" idx="0"/>
            </p:cNvCxnSpPr>
            <p:nvPr/>
          </p:nvCxnSpPr>
          <p:spPr>
            <a:xfrm rot="16200000" flipH="1">
              <a:off x="5941439" y="2648358"/>
              <a:ext cx="778778" cy="63962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69" name="矩形 68"/>
            <p:cNvSpPr/>
            <p:nvPr>
              <p:custDataLst>
                <p:tags r:id="rId26"/>
              </p:custDataLst>
            </p:nvPr>
          </p:nvSpPr>
          <p:spPr>
            <a:xfrm>
              <a:off x="2721552" y="3357562"/>
              <a:ext cx="642942" cy="3864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1 2</a:t>
              </a:r>
            </a:p>
          </p:txBody>
        </p:sp>
        <p:sp>
          <p:nvSpPr>
            <p:cNvPr id="70" name="矩形 69"/>
            <p:cNvSpPr/>
            <p:nvPr>
              <p:custDataLst>
                <p:tags r:id="rId27"/>
              </p:custDataLst>
            </p:nvPr>
          </p:nvSpPr>
          <p:spPr>
            <a:xfrm>
              <a:off x="3507371" y="3357562"/>
              <a:ext cx="642942" cy="3864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4 5</a:t>
              </a:r>
            </a:p>
          </p:txBody>
        </p:sp>
        <p:sp>
          <p:nvSpPr>
            <p:cNvPr id="71" name="椭圆 70"/>
            <p:cNvSpPr/>
            <p:nvPr>
              <p:custDataLst>
                <p:tags r:id="rId28"/>
              </p:custDataLst>
            </p:nvPr>
          </p:nvSpPr>
          <p:spPr>
            <a:xfrm>
              <a:off x="4520565" y="2526432"/>
              <a:ext cx="74637" cy="61333"/>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72" name="直接连接符 71"/>
            <p:cNvCxnSpPr>
              <a:stCxn id="71" idx="3"/>
              <a:endCxn id="69" idx="0"/>
            </p:cNvCxnSpPr>
            <p:nvPr/>
          </p:nvCxnSpPr>
          <p:spPr>
            <a:xfrm rot="5400000">
              <a:off x="3397870" y="2223937"/>
              <a:ext cx="778778" cy="148847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73" name="矩形 72"/>
            <p:cNvSpPr/>
            <p:nvPr>
              <p:custDataLst>
                <p:tags r:id="rId29"/>
              </p:custDataLst>
            </p:nvPr>
          </p:nvSpPr>
          <p:spPr>
            <a:xfrm>
              <a:off x="5221882" y="3357562"/>
              <a:ext cx="857256" cy="3864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11 12</a:t>
              </a:r>
            </a:p>
          </p:txBody>
        </p:sp>
        <p:sp>
          <p:nvSpPr>
            <p:cNvPr id="74" name="矩形 73"/>
            <p:cNvSpPr/>
            <p:nvPr>
              <p:custDataLst>
                <p:tags r:id="rId30"/>
              </p:custDataLst>
            </p:nvPr>
          </p:nvSpPr>
          <p:spPr>
            <a:xfrm>
              <a:off x="6222014" y="3357562"/>
              <a:ext cx="857256" cy="3864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14 15</a:t>
              </a:r>
            </a:p>
          </p:txBody>
        </p:sp>
        <p:sp>
          <p:nvSpPr>
            <p:cNvPr id="75" name="椭圆 74"/>
            <p:cNvSpPr/>
            <p:nvPr>
              <p:custDataLst>
                <p:tags r:id="rId31"/>
              </p:custDataLst>
            </p:nvPr>
          </p:nvSpPr>
          <p:spPr>
            <a:xfrm>
              <a:off x="6327996" y="2500306"/>
              <a:ext cx="74637" cy="61333"/>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80" name="直接连接符 79"/>
            <p:cNvCxnSpPr>
              <a:stCxn id="75" idx="5"/>
              <a:endCxn id="66" idx="0"/>
            </p:cNvCxnSpPr>
            <p:nvPr/>
          </p:nvCxnSpPr>
          <p:spPr>
            <a:xfrm rot="16200000" flipH="1">
              <a:off x="6793911" y="2150448"/>
              <a:ext cx="804905" cy="160932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grpSp>
        <p:nvGrpSpPr>
          <p:cNvPr id="4" name="组合 130"/>
          <p:cNvGrpSpPr/>
          <p:nvPr/>
        </p:nvGrpSpPr>
        <p:grpSpPr>
          <a:xfrm>
            <a:off x="2133850" y="5122995"/>
            <a:ext cx="5096038" cy="1593293"/>
            <a:chOff x="2714612" y="4429132"/>
            <a:chExt cx="6065290" cy="2183232"/>
          </a:xfrm>
        </p:grpSpPr>
        <p:sp>
          <p:nvSpPr>
            <p:cNvPr id="102" name="矩形 101"/>
            <p:cNvSpPr/>
            <p:nvPr>
              <p:custDataLst>
                <p:tags r:id="rId2"/>
              </p:custDataLst>
            </p:nvPr>
          </p:nvSpPr>
          <p:spPr>
            <a:xfrm>
              <a:off x="6143636" y="5143512"/>
              <a:ext cx="1071570"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13 16</a:t>
              </a:r>
            </a:p>
          </p:txBody>
        </p:sp>
        <p:sp>
          <p:nvSpPr>
            <p:cNvPr id="101" name="矩形 100"/>
            <p:cNvSpPr/>
            <p:nvPr>
              <p:custDataLst>
                <p:tags r:id="rId3"/>
              </p:custDataLst>
            </p:nvPr>
          </p:nvSpPr>
          <p:spPr>
            <a:xfrm>
              <a:off x="3786182" y="5214950"/>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3 6</a:t>
              </a:r>
            </a:p>
          </p:txBody>
        </p:sp>
        <p:sp>
          <p:nvSpPr>
            <p:cNvPr id="83" name="椭圆 82"/>
            <p:cNvSpPr/>
            <p:nvPr>
              <p:custDataLst>
                <p:tags r:id="rId4"/>
              </p:custDataLst>
            </p:nvPr>
          </p:nvSpPr>
          <p:spPr>
            <a:xfrm>
              <a:off x="4201747" y="5494579"/>
              <a:ext cx="75469" cy="744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84" name="椭圆 83"/>
            <p:cNvSpPr/>
            <p:nvPr>
              <p:custDataLst>
                <p:tags r:id="rId5"/>
              </p:custDataLst>
            </p:nvPr>
          </p:nvSpPr>
          <p:spPr>
            <a:xfrm>
              <a:off x="4459182" y="5494579"/>
              <a:ext cx="75469" cy="744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86" name="矩形 85"/>
            <p:cNvSpPr/>
            <p:nvPr>
              <p:custDataLst>
                <p:tags r:id="rId6"/>
              </p:custDataLst>
            </p:nvPr>
          </p:nvSpPr>
          <p:spPr>
            <a:xfrm>
              <a:off x="4286248" y="6143644"/>
              <a:ext cx="857256" cy="46872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7 8 9</a:t>
              </a:r>
            </a:p>
          </p:txBody>
        </p:sp>
        <p:sp>
          <p:nvSpPr>
            <p:cNvPr id="87" name="椭圆 86"/>
            <p:cNvSpPr/>
            <p:nvPr>
              <p:custDataLst>
                <p:tags r:id="rId7"/>
              </p:custDataLst>
            </p:nvPr>
          </p:nvSpPr>
          <p:spPr>
            <a:xfrm>
              <a:off x="6247323" y="5455390"/>
              <a:ext cx="75469" cy="744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90" name="矩形 89"/>
            <p:cNvSpPr/>
            <p:nvPr>
              <p:custDataLst>
                <p:tags r:id="rId8"/>
              </p:custDataLst>
            </p:nvPr>
          </p:nvSpPr>
          <p:spPr>
            <a:xfrm>
              <a:off x="7208266" y="6143644"/>
              <a:ext cx="1571636" cy="46872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000000"/>
                  </a:solidFill>
                  <a:latin typeface="Consolas" panose="020B0609020204030204" pitchFamily="49" charset="0"/>
                  <a:cs typeface="Consolas" panose="020B0609020204030204" pitchFamily="49" charset="0"/>
                </a:rPr>
                <a:t>17 18 19 20</a:t>
              </a:r>
            </a:p>
          </p:txBody>
        </p:sp>
        <p:sp>
          <p:nvSpPr>
            <p:cNvPr id="91" name="椭圆 90"/>
            <p:cNvSpPr/>
            <p:nvPr>
              <p:custDataLst>
                <p:tags r:id="rId9"/>
              </p:custDataLst>
            </p:nvPr>
          </p:nvSpPr>
          <p:spPr>
            <a:xfrm>
              <a:off x="6662888" y="5455390"/>
              <a:ext cx="75469" cy="744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93" name="矩形 92"/>
            <p:cNvSpPr/>
            <p:nvPr>
              <p:custDataLst>
                <p:tags r:id="rId10"/>
              </p:custDataLst>
            </p:nvPr>
          </p:nvSpPr>
          <p:spPr>
            <a:xfrm>
              <a:off x="2714612" y="6143644"/>
              <a:ext cx="642942" cy="46872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1 2</a:t>
              </a:r>
            </a:p>
          </p:txBody>
        </p:sp>
        <p:sp>
          <p:nvSpPr>
            <p:cNvPr id="94" name="矩形 93"/>
            <p:cNvSpPr/>
            <p:nvPr>
              <p:custDataLst>
                <p:tags r:id="rId11"/>
              </p:custDataLst>
            </p:nvPr>
          </p:nvSpPr>
          <p:spPr>
            <a:xfrm>
              <a:off x="3500430" y="6143644"/>
              <a:ext cx="642942" cy="46872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4 5</a:t>
              </a:r>
            </a:p>
          </p:txBody>
        </p:sp>
        <p:sp>
          <p:nvSpPr>
            <p:cNvPr id="95" name="椭圆 94"/>
            <p:cNvSpPr/>
            <p:nvPr>
              <p:custDataLst>
                <p:tags r:id="rId12"/>
              </p:custDataLst>
            </p:nvPr>
          </p:nvSpPr>
          <p:spPr>
            <a:xfrm>
              <a:off x="3931345" y="5494579"/>
              <a:ext cx="75469" cy="744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97" name="矩形 96"/>
            <p:cNvSpPr/>
            <p:nvPr>
              <p:custDataLst>
                <p:tags r:id="rId13"/>
              </p:custDataLst>
            </p:nvPr>
          </p:nvSpPr>
          <p:spPr>
            <a:xfrm>
              <a:off x="5214942" y="6143644"/>
              <a:ext cx="857256" cy="46872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11 12</a:t>
              </a:r>
            </a:p>
          </p:txBody>
        </p:sp>
        <p:sp>
          <p:nvSpPr>
            <p:cNvPr id="98" name="矩形 97"/>
            <p:cNvSpPr/>
            <p:nvPr>
              <p:custDataLst>
                <p:tags r:id="rId14"/>
              </p:custDataLst>
            </p:nvPr>
          </p:nvSpPr>
          <p:spPr>
            <a:xfrm>
              <a:off x="6215074" y="6143644"/>
              <a:ext cx="857256" cy="46872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14 15</a:t>
              </a:r>
            </a:p>
          </p:txBody>
        </p:sp>
        <p:sp>
          <p:nvSpPr>
            <p:cNvPr id="99" name="椭圆 98"/>
            <p:cNvSpPr/>
            <p:nvPr>
              <p:custDataLst>
                <p:tags r:id="rId15"/>
              </p:custDataLst>
            </p:nvPr>
          </p:nvSpPr>
          <p:spPr>
            <a:xfrm>
              <a:off x="7043577" y="5455390"/>
              <a:ext cx="75469" cy="744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03" name="矩形 102"/>
            <p:cNvSpPr/>
            <p:nvPr>
              <p:custDataLst>
                <p:tags r:id="rId16"/>
              </p:custDataLst>
            </p:nvPr>
          </p:nvSpPr>
          <p:spPr>
            <a:xfrm>
              <a:off x="4929190" y="4429132"/>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10</a:t>
              </a:r>
            </a:p>
          </p:txBody>
        </p:sp>
        <p:sp>
          <p:nvSpPr>
            <p:cNvPr id="104" name="椭圆 103"/>
            <p:cNvSpPr/>
            <p:nvPr>
              <p:custDataLst>
                <p:tags r:id="rId17"/>
              </p:custDataLst>
            </p:nvPr>
          </p:nvSpPr>
          <p:spPr>
            <a:xfrm>
              <a:off x="5098193" y="4714884"/>
              <a:ext cx="75469" cy="744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05" name="椭圆 104"/>
            <p:cNvSpPr/>
            <p:nvPr>
              <p:custDataLst>
                <p:tags r:id="rId18"/>
              </p:custDataLst>
            </p:nvPr>
          </p:nvSpPr>
          <p:spPr>
            <a:xfrm>
              <a:off x="5607008" y="4714884"/>
              <a:ext cx="75469" cy="744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107" name="直接连接符 106"/>
            <p:cNvCxnSpPr>
              <a:stCxn id="95" idx="3"/>
              <a:endCxn id="93" idx="0"/>
            </p:cNvCxnSpPr>
            <p:nvPr/>
          </p:nvCxnSpPr>
          <p:spPr>
            <a:xfrm rot="5400000">
              <a:off x="3196461" y="5397706"/>
              <a:ext cx="585560" cy="90631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83" idx="3"/>
              <a:endCxn id="94" idx="0"/>
            </p:cNvCxnSpPr>
            <p:nvPr/>
          </p:nvCxnSpPr>
          <p:spPr>
            <a:xfrm rot="5400000">
              <a:off x="3724571" y="5655415"/>
              <a:ext cx="585560" cy="39089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84" idx="4"/>
              <a:endCxn id="86" idx="0"/>
            </p:cNvCxnSpPr>
            <p:nvPr/>
          </p:nvCxnSpPr>
          <p:spPr>
            <a:xfrm rot="16200000" flipH="1">
              <a:off x="4318565" y="5747332"/>
              <a:ext cx="574665" cy="2179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87" idx="3"/>
              <a:endCxn id="97" idx="0"/>
            </p:cNvCxnSpPr>
            <p:nvPr/>
          </p:nvCxnSpPr>
          <p:spPr>
            <a:xfrm rot="5400000">
              <a:off x="5638599" y="5523868"/>
              <a:ext cx="624749" cy="61480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91" idx="4"/>
              <a:endCxn id="98" idx="0"/>
            </p:cNvCxnSpPr>
            <p:nvPr/>
          </p:nvCxnSpPr>
          <p:spPr>
            <a:xfrm rot="5400000">
              <a:off x="6365236" y="5808257"/>
              <a:ext cx="613854" cy="5692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99" idx="5"/>
              <a:endCxn id="90" idx="0"/>
            </p:cNvCxnSpPr>
            <p:nvPr/>
          </p:nvCxnSpPr>
          <p:spPr>
            <a:xfrm rot="16200000" flipH="1">
              <a:off x="7238664" y="5388224"/>
              <a:ext cx="624749" cy="8860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04" idx="3"/>
              <a:endCxn id="101" idx="0"/>
            </p:cNvCxnSpPr>
            <p:nvPr/>
          </p:nvCxnSpPr>
          <p:spPr>
            <a:xfrm rot="5400000">
              <a:off x="4443747" y="4549452"/>
              <a:ext cx="436562" cy="89443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05" idx="5"/>
              <a:endCxn id="102" idx="0"/>
            </p:cNvCxnSpPr>
            <p:nvPr/>
          </p:nvCxnSpPr>
          <p:spPr>
            <a:xfrm rot="16200000" flipH="1">
              <a:off x="5992862" y="4456951"/>
              <a:ext cx="365123" cy="100799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cxnSp>
        <p:nvCxnSpPr>
          <p:cNvPr id="126" name="直接箭头连接符 125"/>
          <p:cNvCxnSpPr/>
          <p:nvPr/>
        </p:nvCxnSpPr>
        <p:spPr>
          <a:xfrm>
            <a:off x="4660306" y="4694365"/>
            <a:ext cx="0" cy="269362"/>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127" name="直接箭头连接符 126"/>
          <p:cNvCxnSpPr/>
          <p:nvPr/>
        </p:nvCxnSpPr>
        <p:spPr>
          <a:xfrm>
            <a:off x="4705618" y="2336910"/>
            <a:ext cx="0" cy="269362"/>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8055715" y="2102958"/>
            <a:ext cx="3713926" cy="3868405"/>
          </a:xfrm>
          <a:prstGeom prst="rect">
            <a:avLst/>
          </a:prstGeom>
        </p:spPr>
      </p:pic>
      <p:sp>
        <p:nvSpPr>
          <p:cNvPr id="8" name="文本框 7"/>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 2.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树的插入</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wipe(left)">
                                      <p:cBhvr>
                                        <p:cTn id="19" dur="500"/>
                                        <p:tgtEl>
                                          <p:spTgt spid="42"/>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2000"/>
                                        <p:tgtEl>
                                          <p:spTgt spid="2"/>
                                        </p:tgtEl>
                                      </p:cBhvr>
                                    </p:animEffect>
                                  </p:childTnLst>
                                </p:cTn>
                              </p:par>
                            </p:childTnLst>
                          </p:cTn>
                        </p:par>
                        <p:par>
                          <p:cTn id="24" fill="hold">
                            <p:stCondLst>
                              <p:cond delay="4000"/>
                            </p:stCondLst>
                            <p:childTnLst>
                              <p:par>
                                <p:cTn id="25" presetID="22" presetClass="entr" presetSubtype="1" fill="hold" nodeType="afterEffect">
                                  <p:stCondLst>
                                    <p:cond delay="0"/>
                                  </p:stCondLst>
                                  <p:childTnLst>
                                    <p:set>
                                      <p:cBhvr>
                                        <p:cTn id="26" dur="1" fill="hold">
                                          <p:stCondLst>
                                            <p:cond delay="0"/>
                                          </p:stCondLst>
                                        </p:cTn>
                                        <p:tgtEl>
                                          <p:spTgt spid="127"/>
                                        </p:tgtEl>
                                        <p:attrNameLst>
                                          <p:attrName>style.visibility</p:attrName>
                                        </p:attrNameLst>
                                      </p:cBhvr>
                                      <p:to>
                                        <p:strVal val="visible"/>
                                      </p:to>
                                    </p:set>
                                    <p:animEffect transition="in" filter="wipe(up)">
                                      <p:cBhvr>
                                        <p:cTn id="27" dur="500"/>
                                        <p:tgtEl>
                                          <p:spTgt spid="127"/>
                                        </p:tgtEl>
                                      </p:cBhvr>
                                    </p:animEffect>
                                  </p:childTnLst>
                                </p:cTn>
                              </p:par>
                            </p:childTnLst>
                          </p:cTn>
                        </p:par>
                        <p:par>
                          <p:cTn id="28" fill="hold">
                            <p:stCondLst>
                              <p:cond delay="4500"/>
                            </p:stCondLst>
                            <p:childTnLst>
                              <p:par>
                                <p:cTn id="29" presetID="22" presetClass="entr" presetSubtype="1"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2000"/>
                                        <p:tgtEl>
                                          <p:spTgt spid="3"/>
                                        </p:tgtEl>
                                      </p:cBhvr>
                                    </p:animEffect>
                                  </p:childTnLst>
                                </p:cTn>
                              </p:par>
                            </p:childTnLst>
                          </p:cTn>
                        </p:par>
                        <p:par>
                          <p:cTn id="32" fill="hold">
                            <p:stCondLst>
                              <p:cond delay="6500"/>
                            </p:stCondLst>
                            <p:childTnLst>
                              <p:par>
                                <p:cTn id="33" presetID="22" presetClass="entr" presetSubtype="1" fill="hold" nodeType="afterEffect">
                                  <p:stCondLst>
                                    <p:cond delay="0"/>
                                  </p:stCondLst>
                                  <p:childTnLst>
                                    <p:set>
                                      <p:cBhvr>
                                        <p:cTn id="34" dur="1" fill="hold">
                                          <p:stCondLst>
                                            <p:cond delay="0"/>
                                          </p:stCondLst>
                                        </p:cTn>
                                        <p:tgtEl>
                                          <p:spTgt spid="126"/>
                                        </p:tgtEl>
                                        <p:attrNameLst>
                                          <p:attrName>style.visibility</p:attrName>
                                        </p:attrNameLst>
                                      </p:cBhvr>
                                      <p:to>
                                        <p:strVal val="visible"/>
                                      </p:to>
                                    </p:set>
                                    <p:animEffect transition="in" filter="wipe(up)">
                                      <p:cBhvr>
                                        <p:cTn id="35" dur="500"/>
                                        <p:tgtEl>
                                          <p:spTgt spid="126"/>
                                        </p:tgtEl>
                                      </p:cBhvr>
                                    </p:animEffect>
                                  </p:childTnLst>
                                </p:cTn>
                              </p:par>
                            </p:childTnLst>
                          </p:cTn>
                        </p:par>
                        <p:par>
                          <p:cTn id="36" fill="hold">
                            <p:stCondLst>
                              <p:cond delay="7000"/>
                            </p:stCondLst>
                            <p:childTnLst>
                              <p:par>
                                <p:cTn id="37" presetID="22" presetClass="entr" presetSubtype="1"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up)">
                                      <p:cBhvr>
                                        <p:cTn id="3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bldLvl="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6" name="TextBox 5"/>
          <p:cNvSpPr txBox="1"/>
          <p:nvPr>
            <p:custDataLst>
              <p:tags r:id="rId2"/>
            </p:custDataLst>
          </p:nvPr>
        </p:nvSpPr>
        <p:spPr>
          <a:xfrm>
            <a:off x="3431704" y="1700808"/>
            <a:ext cx="8001056" cy="1369695"/>
          </a:xfrm>
          <a:prstGeom prst="rect">
            <a:avLst/>
          </a:prstGeom>
          <a:solidFill>
            <a:schemeClr val="lt1"/>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5"/>
              </a:buBlip>
            </a:pP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利用前述的查找算法找出关键字</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k</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所在的结点</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p</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a:t>
            </a:r>
          </a:p>
          <a:p>
            <a:pPr marL="342900" indent="-342900" algn="l">
              <a:lnSpc>
                <a:spcPts val="2800"/>
              </a:lnSpc>
              <a:spcBef>
                <a:spcPts val="600"/>
              </a:spcBef>
              <a:buBlip>
                <a:blip r:embed="rId5"/>
              </a:buBlip>
            </a:pP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实施关键字</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k</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的删除操作。结点</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p</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分为两种情况，情况一是结点</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p</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是叶子结点，情况二是结点</a:t>
            </a:r>
            <a:r>
              <a:rPr lang="en-US" altLang="zh-CN" sz="2000" i="1">
                <a:solidFill>
                  <a:srgbClr val="000000"/>
                </a:solidFill>
                <a:latin typeface="微软雅黑" panose="020B0503020204020204" charset="-122"/>
                <a:ea typeface="微软雅黑" panose="020B0503020204020204" charset="-122"/>
                <a:cs typeface="Consolas" panose="020B0609020204030204" pitchFamily="49" charset="0"/>
              </a:rPr>
              <a:t>p</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不是叶子结点。</a:t>
            </a:r>
          </a:p>
        </p:txBody>
      </p:sp>
      <p:grpSp>
        <p:nvGrpSpPr>
          <p:cNvPr id="9" name="组合 8"/>
          <p:cNvGrpSpPr/>
          <p:nvPr/>
        </p:nvGrpSpPr>
        <p:grpSpPr>
          <a:xfrm>
            <a:off x="3646018" y="3320411"/>
            <a:ext cx="7429552" cy="2092405"/>
            <a:chOff x="1000100" y="2773916"/>
            <a:chExt cx="7429552" cy="2092405"/>
          </a:xfrm>
        </p:grpSpPr>
        <p:sp>
          <p:nvSpPr>
            <p:cNvPr id="7" name="TextBox 6"/>
            <p:cNvSpPr txBox="1"/>
            <p:nvPr>
              <p:custDataLst>
                <p:tags r:id="rId3"/>
              </p:custDataLst>
            </p:nvPr>
          </p:nvSpPr>
          <p:spPr>
            <a:xfrm>
              <a:off x="1000100" y="3214686"/>
              <a:ext cx="7429552" cy="1651635"/>
            </a:xfrm>
            <a:prstGeom prst="rect">
              <a:avLst/>
            </a:prstGeom>
            <a:solidFill>
              <a:schemeClr val="lt1"/>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2800"/>
                </a:lnSpc>
                <a:spcBef>
                  <a:spcPts val="0"/>
                </a:spcBef>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转换过程</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当结点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p</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不是叶子结点时，假设结点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p</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中关键字</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key[</a:t>
              </a:r>
              <a:r>
                <a:rPr lang="en-US" altLang="zh-CN" sz="2000" i="1" dirty="0" err="1">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err="1">
                  <a:solidFill>
                    <a:srgbClr val="000000"/>
                  </a:solidFill>
                  <a:latin typeface="微软雅黑" panose="020B0503020204020204" charset="-122"/>
                  <a:ea typeface="微软雅黑" panose="020B0503020204020204" charset="-122"/>
                  <a:cs typeface="Consolas" panose="020B0609020204030204" pitchFamily="49" charset="0"/>
                </a:rPr>
                <a:t>i</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），以</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p</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err="1">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（或</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p</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）所指右子树（或左子树）中的最小关键字</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min</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（或最大关键字</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max</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）来替代被删关键字</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key[</a:t>
              </a:r>
              <a:r>
                <a:rPr lang="en-US" altLang="zh-CN" sz="2000" i="1" dirty="0" err="1">
                  <a:solidFill>
                    <a:srgbClr val="000000"/>
                  </a:solidFill>
                  <a:latin typeface="微软雅黑" panose="020B0503020204020204" charset="-122"/>
                  <a:ea typeface="微软雅黑" panose="020B0503020204020204" charset="-122"/>
                  <a:cs typeface="Consolas" panose="020B0609020204030204" pitchFamily="49" charset="0"/>
                </a:rPr>
                <a:t>i</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（值替代），再删除关键字</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min</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（或</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max</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8" name="TextBox 7"/>
            <p:cNvSpPr txBox="1"/>
            <p:nvPr/>
          </p:nvSpPr>
          <p:spPr>
            <a:xfrm>
              <a:off x="3071802" y="2773916"/>
              <a:ext cx="2500330" cy="398780"/>
            </a:xfrm>
            <a:prstGeom prst="rect">
              <a:avLst/>
            </a:prstGeom>
            <a:noFill/>
          </p:spPr>
          <p:txBody>
            <a:bodyPr wrap="square" rtlCol="0">
              <a:spAutoFit/>
            </a:bodyPr>
            <a:lstStyle/>
            <a:p>
              <a:pPr algn="l">
                <a:lnSpc>
                  <a:spcPct val="100000"/>
                </a:lnSpc>
                <a:spcBef>
                  <a:spcPts val="0"/>
                </a:spcBef>
              </a:pP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情况二转换为情况</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1</a:t>
              </a:r>
            </a:p>
          </p:txBody>
        </p:sp>
      </p:grpSp>
      <p:sp>
        <p:nvSpPr>
          <p:cNvPr id="2" name="文本框 1"/>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3.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树的删除</a:t>
            </a:r>
          </a:p>
        </p:txBody>
      </p:sp>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7622" y="1567568"/>
            <a:ext cx="3365402" cy="464668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2000"/>
                                        <p:tgtEl>
                                          <p:spTgt spid="6"/>
                                        </p:tgtEl>
                                      </p:cBhvr>
                                    </p:animEffect>
                                  </p:childTnLst>
                                </p:cTn>
                              </p:par>
                            </p:childTnLst>
                          </p:cTn>
                        </p:par>
                        <p:par>
                          <p:cTn id="16" fill="hold">
                            <p:stCondLst>
                              <p:cond delay="3000"/>
                            </p:stCondLst>
                            <p:childTnLst>
                              <p:par>
                                <p:cTn id="17" presetID="22" presetClass="entr" presetSubtype="8"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5" name="TextBox 4"/>
          <p:cNvSpPr txBox="1"/>
          <p:nvPr/>
        </p:nvSpPr>
        <p:spPr>
          <a:xfrm>
            <a:off x="335360" y="1772816"/>
            <a:ext cx="7786742" cy="1168400"/>
          </a:xfrm>
          <a:prstGeom prst="rect">
            <a:avLst/>
          </a:prstGeom>
          <a:noFill/>
        </p:spPr>
        <p:txBody>
          <a:bodyPr wrap="square" rtlCol="0">
            <a:spAutoFit/>
          </a:bodyPr>
          <a:lstStyle/>
          <a:p>
            <a:pPr algn="l">
              <a:lnSpc>
                <a:spcPts val="2800"/>
              </a:lnSpc>
              <a:spcBef>
                <a:spcPts val="600"/>
              </a:spcBef>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现在考虑情况</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，即在</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阶</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树的某个叶子结点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q</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中删除关键字</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'=min</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（或者</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'=max</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），根据结点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q</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中关键字个数</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又分为以下三种子情况：</a:t>
            </a:r>
          </a:p>
        </p:txBody>
      </p:sp>
      <p:sp>
        <p:nvSpPr>
          <p:cNvPr id="6" name="TextBox 5"/>
          <p:cNvSpPr txBox="1"/>
          <p:nvPr>
            <p:custDataLst>
              <p:tags r:id="rId2"/>
            </p:custDataLst>
          </p:nvPr>
        </p:nvSpPr>
        <p:spPr>
          <a:xfrm>
            <a:off x="363063" y="3604894"/>
            <a:ext cx="7429552" cy="1036320"/>
          </a:xfrm>
          <a:prstGeom prst="rect">
            <a:avLst/>
          </a:prstGeom>
          <a:solidFill>
            <a:schemeClr val="accent2"/>
          </a:solidFill>
          <a:ln>
            <a:solidFill>
              <a:schemeClr val="accent5"/>
            </a:solidFill>
          </a:ln>
        </p:spPr>
        <p:style>
          <a:lnRef idx="1">
            <a:schemeClr val="accent5"/>
          </a:lnRef>
          <a:fillRef idx="2">
            <a:schemeClr val="accent5"/>
          </a:fillRef>
          <a:effectRef idx="1">
            <a:schemeClr val="accent5"/>
          </a:effectRef>
          <a:fontRef idx="minor">
            <a:schemeClr val="dk1"/>
          </a:fontRef>
        </p:style>
        <p:txBody>
          <a:bodyPr wrap="square" tIns="108000" bIns="108000" rtlCol="0">
            <a:spAutoFit/>
          </a:bodyPr>
          <a:lstStyle/>
          <a:p>
            <a:pPr algn="l">
              <a:lnSpc>
                <a:spcPts val="3200"/>
              </a:lnSpc>
              <a:spcBef>
                <a:spcPts val="0"/>
              </a:spcBef>
            </a:pPr>
            <a:r>
              <a:rPr lang="en-US" altLang="zh-CN" sz="2000" dirty="0">
                <a:solidFill>
                  <a:srgbClr val="FFFFFF"/>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FFFFFF"/>
                </a:solidFill>
                <a:latin typeface="微软雅黑" panose="020B0503020204020204" charset="-122"/>
                <a:ea typeface="微软雅黑" panose="020B0503020204020204" charset="-122"/>
                <a:cs typeface="Consolas" panose="020B0609020204030204" pitchFamily="49" charset="0"/>
              </a:rPr>
              <a:t>① 若</a:t>
            </a:r>
            <a:r>
              <a:rPr lang="en-US" altLang="zh-CN" sz="2000" i="1" dirty="0">
                <a:solidFill>
                  <a:srgbClr val="FFFFFF"/>
                </a:solidFill>
                <a:latin typeface="微软雅黑" panose="020B0503020204020204" charset="-122"/>
                <a:ea typeface="微软雅黑" panose="020B0503020204020204" charset="-122"/>
                <a:cs typeface="Consolas" panose="020B0609020204030204" pitchFamily="49" charset="0"/>
              </a:rPr>
              <a:t>n</a:t>
            </a:r>
            <a:r>
              <a:rPr lang="en-US" altLang="zh-CN" sz="2000" dirty="0">
                <a:solidFill>
                  <a:srgbClr val="FFFFFF"/>
                </a:solidFill>
                <a:latin typeface="微软雅黑" panose="020B0503020204020204" charset="-122"/>
                <a:ea typeface="微软雅黑" panose="020B0503020204020204" charset="-122"/>
                <a:cs typeface="Consolas" panose="020B0609020204030204" pitchFamily="49" charset="0"/>
              </a:rPr>
              <a:t>&gt;Min</a:t>
            </a:r>
            <a:r>
              <a:rPr lang="zh-CN" altLang="zh-CN" sz="2000" dirty="0">
                <a:solidFill>
                  <a:srgbClr val="FFFFFF"/>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FFFFFF"/>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FFFFFF"/>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en-US" altLang="zh-CN" sz="2000" i="1" dirty="0">
                <a:solidFill>
                  <a:srgbClr val="FFFFFF"/>
                </a:solidFill>
                <a:latin typeface="微软雅黑" panose="020B0503020204020204" charset="-122"/>
                <a:ea typeface="微软雅黑" panose="020B0503020204020204" charset="-122"/>
                <a:cs typeface="Consolas" panose="020B0609020204030204" pitchFamily="49" charset="0"/>
              </a:rPr>
              <a:t>m</a:t>
            </a:r>
            <a:r>
              <a:rPr lang="en-US" altLang="zh-CN" sz="2000" dirty="0">
                <a:solidFill>
                  <a:srgbClr val="FFFFFF"/>
                </a:solidFill>
                <a:latin typeface="微软雅黑" panose="020B0503020204020204" charset="-122"/>
                <a:ea typeface="微软雅黑" panose="020B0503020204020204" charset="-122"/>
                <a:cs typeface="Consolas" panose="020B0609020204030204" pitchFamily="49" charset="0"/>
              </a:rPr>
              <a:t>/2</a:t>
            </a:r>
            <a:r>
              <a:rPr lang="en-US" altLang="zh-CN" sz="2000" dirty="0">
                <a:solidFill>
                  <a:srgbClr val="FFFFFF"/>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zh-CN" altLang="zh-CN" sz="2000" dirty="0">
                <a:solidFill>
                  <a:srgbClr val="FFFFFF"/>
                </a:solidFill>
                <a:latin typeface="微软雅黑" panose="020B0503020204020204" charset="-122"/>
                <a:ea typeface="微软雅黑" panose="020B0503020204020204" charset="-122"/>
                <a:cs typeface="Consolas" panose="020B0609020204030204" pitchFamily="49" charset="0"/>
              </a:rPr>
              <a:t>），说明删除关键字</a:t>
            </a:r>
            <a:r>
              <a:rPr lang="en-US" altLang="zh-CN" sz="2000" i="1" dirty="0">
                <a:solidFill>
                  <a:srgbClr val="FFFFFF"/>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FFFFFF"/>
                </a:solidFill>
                <a:latin typeface="微软雅黑" panose="020B0503020204020204" charset="-122"/>
                <a:ea typeface="微软雅黑" panose="020B0503020204020204" charset="-122"/>
                <a:cs typeface="Consolas" panose="020B0609020204030204" pitchFamily="49" charset="0"/>
              </a:rPr>
              <a:t>'</a:t>
            </a:r>
            <a:r>
              <a:rPr lang="zh-CN" altLang="zh-CN" sz="2000" dirty="0">
                <a:solidFill>
                  <a:srgbClr val="FFFFFF"/>
                </a:solidFill>
                <a:latin typeface="微软雅黑" panose="020B0503020204020204" charset="-122"/>
                <a:ea typeface="微软雅黑" panose="020B0503020204020204" charset="-122"/>
                <a:cs typeface="Consolas" panose="020B0609020204030204" pitchFamily="49" charset="0"/>
              </a:rPr>
              <a:t>后该结点仍满足</a:t>
            </a:r>
            <a:r>
              <a:rPr lang="en-US" altLang="zh-CN" sz="2000" dirty="0">
                <a:solidFill>
                  <a:srgbClr val="FFFFFF"/>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FFFFFF"/>
                </a:solidFill>
                <a:latin typeface="微软雅黑" panose="020B0503020204020204" charset="-122"/>
                <a:ea typeface="微软雅黑" panose="020B0503020204020204" charset="-122"/>
                <a:cs typeface="Consolas" panose="020B0609020204030204" pitchFamily="49" charset="0"/>
              </a:rPr>
              <a:t>树的定义，则可直接从结点</a:t>
            </a:r>
            <a:r>
              <a:rPr lang="en-US" altLang="zh-CN" sz="2000" i="1" dirty="0">
                <a:solidFill>
                  <a:srgbClr val="FFFFFF"/>
                </a:solidFill>
                <a:latin typeface="微软雅黑" panose="020B0503020204020204" charset="-122"/>
                <a:ea typeface="微软雅黑" panose="020B0503020204020204" charset="-122"/>
                <a:cs typeface="Consolas" panose="020B0609020204030204" pitchFamily="49" charset="0"/>
              </a:rPr>
              <a:t>q</a:t>
            </a:r>
            <a:r>
              <a:rPr lang="zh-CN" altLang="zh-CN" sz="2000" dirty="0">
                <a:solidFill>
                  <a:srgbClr val="FFFFFF"/>
                </a:solidFill>
                <a:latin typeface="微软雅黑" panose="020B0503020204020204" charset="-122"/>
                <a:ea typeface="微软雅黑" panose="020B0503020204020204" charset="-122"/>
                <a:cs typeface="Consolas" panose="020B0609020204030204" pitchFamily="49" charset="0"/>
              </a:rPr>
              <a:t>中删除关键字</a:t>
            </a:r>
            <a:r>
              <a:rPr lang="en-US" altLang="zh-CN" sz="2000" i="1" dirty="0">
                <a:solidFill>
                  <a:srgbClr val="FFFFFF"/>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FFFFFF"/>
                </a:solidFill>
                <a:latin typeface="微软雅黑" panose="020B0503020204020204" charset="-122"/>
                <a:ea typeface="微软雅黑" panose="020B0503020204020204" charset="-122"/>
                <a:cs typeface="Consolas" panose="020B0609020204030204" pitchFamily="49" charset="0"/>
              </a:rPr>
              <a:t>'</a:t>
            </a:r>
            <a:r>
              <a:rPr lang="zh-CN" altLang="zh-CN" sz="2000" dirty="0">
                <a:solidFill>
                  <a:srgbClr val="FFFFFF"/>
                </a:solidFill>
                <a:latin typeface="微软雅黑" panose="020B0503020204020204" charset="-122"/>
                <a:ea typeface="微软雅黑" panose="020B0503020204020204" charset="-122"/>
                <a:cs typeface="Consolas" panose="020B0609020204030204" pitchFamily="49" charset="0"/>
              </a:rPr>
              <a:t>。</a:t>
            </a:r>
          </a:p>
        </p:txBody>
      </p:sp>
      <p:sp>
        <p:nvSpPr>
          <p:cNvPr id="2" name="文本框 1"/>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3.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树的删除</a:t>
            </a: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56240" y="2169532"/>
            <a:ext cx="3713926" cy="386840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500"/>
                                        <p:tgtEl>
                                          <p:spTgt spid="5"/>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5" name="TextBox 4"/>
          <p:cNvSpPr txBox="1"/>
          <p:nvPr>
            <p:custDataLst>
              <p:tags r:id="rId2"/>
            </p:custDataLst>
          </p:nvPr>
        </p:nvSpPr>
        <p:spPr>
          <a:xfrm>
            <a:off x="3503712" y="2132856"/>
            <a:ext cx="7929618" cy="933450"/>
          </a:xfrm>
          <a:prstGeom prst="rect">
            <a:avLst/>
          </a:prstGeom>
          <a:solidFill>
            <a:schemeClr val="accent2"/>
          </a:solidFill>
          <a:ln>
            <a:solidFill>
              <a:schemeClr val="accent5"/>
            </a:solidFill>
          </a:ln>
        </p:spPr>
        <p:style>
          <a:lnRef idx="1">
            <a:schemeClr val="accent5"/>
          </a:lnRef>
          <a:fillRef idx="2">
            <a:schemeClr val="accent5"/>
          </a:fillRef>
          <a:effectRef idx="1">
            <a:schemeClr val="accent5"/>
          </a:effectRef>
          <a:fontRef idx="minor">
            <a:schemeClr val="dk1"/>
          </a:fontRef>
        </p:style>
        <p:txBody>
          <a:bodyPr wrap="square" tIns="108000" bIns="108000" rtlCol="0">
            <a:spAutoFit/>
          </a:bodyPr>
          <a:lstStyle/>
          <a:p>
            <a:pPr algn="l">
              <a:lnSpc>
                <a:spcPts val="2800"/>
              </a:lnSpc>
              <a:spcBef>
                <a:spcPts val="600"/>
              </a:spcBef>
            </a:pPr>
            <a:r>
              <a:rPr lang="en-US" altLang="zh-CN" sz="2000" dirty="0">
                <a:solidFill>
                  <a:srgbClr val="FFFFFF"/>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FFFFFF"/>
                </a:solidFill>
                <a:latin typeface="微软雅黑" panose="020B0503020204020204" charset="-122"/>
                <a:ea typeface="微软雅黑" panose="020B0503020204020204" charset="-122"/>
                <a:cs typeface="Consolas" panose="020B0609020204030204" pitchFamily="49" charset="0"/>
              </a:rPr>
              <a:t>② 若</a:t>
            </a:r>
            <a:r>
              <a:rPr lang="en-US" altLang="zh-CN" sz="2000" i="1" dirty="0">
                <a:solidFill>
                  <a:srgbClr val="FFFFFF"/>
                </a:solidFill>
                <a:latin typeface="微软雅黑" panose="020B0503020204020204" charset="-122"/>
                <a:ea typeface="微软雅黑" panose="020B0503020204020204" charset="-122"/>
                <a:cs typeface="Consolas" panose="020B0609020204030204" pitchFamily="49" charset="0"/>
              </a:rPr>
              <a:t>n</a:t>
            </a:r>
            <a:r>
              <a:rPr lang="en-US" altLang="zh-CN" sz="2000" dirty="0">
                <a:solidFill>
                  <a:srgbClr val="FFFFFF"/>
                </a:solidFill>
                <a:latin typeface="微软雅黑" panose="020B0503020204020204" charset="-122"/>
                <a:ea typeface="微软雅黑" panose="020B0503020204020204" charset="-122"/>
                <a:cs typeface="Consolas" panose="020B0609020204030204" pitchFamily="49" charset="0"/>
              </a:rPr>
              <a:t>=Min</a:t>
            </a:r>
            <a:r>
              <a:rPr lang="zh-CN" altLang="zh-CN" sz="2000" dirty="0">
                <a:solidFill>
                  <a:srgbClr val="FFFFFF"/>
                </a:solidFill>
                <a:latin typeface="微软雅黑" panose="020B0503020204020204" charset="-122"/>
                <a:ea typeface="微软雅黑" panose="020B0503020204020204" charset="-122"/>
                <a:cs typeface="Consolas" panose="020B0609020204030204" pitchFamily="49" charset="0"/>
              </a:rPr>
              <a:t>，说明删除关键字</a:t>
            </a:r>
            <a:r>
              <a:rPr lang="en-US" altLang="zh-CN" sz="2000" i="1" dirty="0">
                <a:solidFill>
                  <a:srgbClr val="FFFFFF"/>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FFFFFF"/>
                </a:solidFill>
                <a:latin typeface="微软雅黑" panose="020B0503020204020204" charset="-122"/>
                <a:ea typeface="微软雅黑" panose="020B0503020204020204" charset="-122"/>
                <a:cs typeface="Consolas" panose="020B0609020204030204" pitchFamily="49" charset="0"/>
              </a:rPr>
              <a:t>'</a:t>
            </a:r>
            <a:r>
              <a:rPr lang="zh-CN" altLang="zh-CN" sz="2000" dirty="0">
                <a:solidFill>
                  <a:srgbClr val="FFFFFF"/>
                </a:solidFill>
                <a:latin typeface="微软雅黑" panose="020B0503020204020204" charset="-122"/>
                <a:ea typeface="微软雅黑" panose="020B0503020204020204" charset="-122"/>
                <a:cs typeface="Consolas" panose="020B0609020204030204" pitchFamily="49" charset="0"/>
              </a:rPr>
              <a:t>后该结点不满足</a:t>
            </a:r>
            <a:r>
              <a:rPr lang="en-US" altLang="zh-CN" sz="2000" dirty="0">
                <a:solidFill>
                  <a:srgbClr val="FFFFFF"/>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FFFFFF"/>
                </a:solidFill>
                <a:latin typeface="微软雅黑" panose="020B0503020204020204" charset="-122"/>
                <a:ea typeface="微软雅黑" panose="020B0503020204020204" charset="-122"/>
                <a:cs typeface="Consolas" panose="020B0609020204030204" pitchFamily="49" charset="0"/>
              </a:rPr>
              <a:t>树的定义，此时若结点</a:t>
            </a:r>
            <a:r>
              <a:rPr lang="en-US" altLang="zh-CN" sz="2000" i="1" dirty="0">
                <a:solidFill>
                  <a:srgbClr val="FFFFFF"/>
                </a:solidFill>
                <a:latin typeface="微软雅黑" panose="020B0503020204020204" charset="-122"/>
                <a:ea typeface="微软雅黑" panose="020B0503020204020204" charset="-122"/>
                <a:cs typeface="Consolas" panose="020B0609020204030204" pitchFamily="49" charset="0"/>
              </a:rPr>
              <a:t>q</a:t>
            </a:r>
            <a:r>
              <a:rPr lang="zh-CN" altLang="zh-CN" sz="2000" dirty="0">
                <a:solidFill>
                  <a:srgbClr val="FFFFFF"/>
                </a:solidFill>
                <a:latin typeface="微软雅黑" panose="020B0503020204020204" charset="-122"/>
                <a:ea typeface="微软雅黑" panose="020B0503020204020204" charset="-122"/>
                <a:cs typeface="Consolas" panose="020B0609020204030204" pitchFamily="49" charset="0"/>
              </a:rPr>
              <a:t>的左（或右）兄弟</a:t>
            </a:r>
            <a:r>
              <a:rPr lang="zh-CN" altLang="en-US" sz="2000" dirty="0">
                <a:solidFill>
                  <a:srgbClr val="FFFFFF"/>
                </a:solidFill>
                <a:latin typeface="微软雅黑" panose="020B0503020204020204" charset="-122"/>
                <a:ea typeface="微软雅黑" panose="020B0503020204020204" charset="-122"/>
                <a:cs typeface="Consolas" panose="020B0609020204030204" pitchFamily="49" charset="0"/>
              </a:rPr>
              <a:t>可以借 </a:t>
            </a:r>
            <a:r>
              <a:rPr lang="zh-CN" altLang="en-US" sz="2000" dirty="0">
                <a:solidFill>
                  <a:srgbClr val="FFFFFF"/>
                </a:solidFill>
                <a:latin typeface="微软雅黑" panose="020B0503020204020204" charset="-122"/>
                <a:ea typeface="微软雅黑" panose="020B0503020204020204" charset="-122"/>
                <a:cs typeface="Consolas" panose="020B0609020204030204" pitchFamily="49" charset="0"/>
                <a:sym typeface="Wingdings" panose="05000000000000000000"/>
              </a:rPr>
              <a:t> 借一个关键字</a:t>
            </a:r>
            <a:r>
              <a:rPr lang="zh-CN" altLang="en-US" sz="2000" dirty="0">
                <a:solidFill>
                  <a:srgbClr val="FFFFFF"/>
                </a:solidFill>
                <a:latin typeface="微软雅黑" panose="020B0503020204020204" charset="-122"/>
                <a:ea typeface="微软雅黑" panose="020B0503020204020204" charset="-122"/>
                <a:cs typeface="Consolas" panose="020B0609020204030204" pitchFamily="49" charset="0"/>
              </a:rPr>
              <a:t>。</a:t>
            </a:r>
          </a:p>
        </p:txBody>
      </p:sp>
      <p:sp>
        <p:nvSpPr>
          <p:cNvPr id="36889" name="Rectangle 25"/>
          <p:cNvSpPr>
            <a:spLocks noChangeArrowheads="1"/>
          </p:cNvSpPr>
          <p:nvPr>
            <p:custDataLst>
              <p:tags r:id="rId3"/>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grpSp>
        <p:nvGrpSpPr>
          <p:cNvPr id="4" name="组合 3"/>
          <p:cNvGrpSpPr/>
          <p:nvPr/>
        </p:nvGrpSpPr>
        <p:grpSpPr>
          <a:xfrm>
            <a:off x="4288737" y="3740739"/>
            <a:ext cx="5530045" cy="2071702"/>
            <a:chOff x="4288737" y="3740739"/>
            <a:chExt cx="5530045" cy="2071702"/>
          </a:xfrm>
        </p:grpSpPr>
        <p:sp>
          <p:nvSpPr>
            <p:cNvPr id="36887" name="Text Box 23"/>
            <p:cNvSpPr txBox="1">
              <a:spLocks noChangeArrowheads="1"/>
            </p:cNvSpPr>
            <p:nvPr/>
          </p:nvSpPr>
          <p:spPr bwMode="auto">
            <a:xfrm>
              <a:off x="9316047" y="4648323"/>
              <a:ext cx="338574" cy="354595"/>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en-US" altLang="zh-CN" sz="1600" b="0" i="1">
                  <a:solidFill>
                    <a:srgbClr val="000000"/>
                  </a:solidFill>
                  <a:latin typeface="微软雅黑" panose="020B0503020204020204" charset="-122"/>
                  <a:ea typeface="微软雅黑" panose="020B0503020204020204" charset="-122"/>
                  <a:cs typeface="Consolas" panose="020B0609020204030204" pitchFamily="49" charset="0"/>
                </a:rPr>
                <a:t>q</a:t>
              </a:r>
            </a:p>
          </p:txBody>
        </p:sp>
        <p:sp>
          <p:nvSpPr>
            <p:cNvPr id="36886" name="Text Box 22"/>
            <p:cNvSpPr txBox="1">
              <a:spLocks noChangeArrowheads="1"/>
            </p:cNvSpPr>
            <p:nvPr/>
          </p:nvSpPr>
          <p:spPr bwMode="auto">
            <a:xfrm>
              <a:off x="4342313" y="5531957"/>
              <a:ext cx="796846" cy="280484"/>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左兄弟</a:t>
              </a:r>
            </a:p>
          </p:txBody>
        </p:sp>
        <p:sp>
          <p:nvSpPr>
            <p:cNvPr id="36885" name="Rectangle 21"/>
            <p:cNvSpPr>
              <a:spLocks noChangeArrowheads="1"/>
            </p:cNvSpPr>
            <p:nvPr>
              <p:custDataLst>
                <p:tags r:id="rId4"/>
              </p:custDataLst>
            </p:nvPr>
          </p:nvSpPr>
          <p:spPr bwMode="auto">
            <a:xfrm>
              <a:off x="4288737" y="5026859"/>
              <a:ext cx="1011163" cy="383100"/>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tailEnd type="none" w="sm" len="sm"/>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lvl="0">
                <a:lnSpc>
                  <a:spcPct val="100000"/>
                </a:lnSpc>
                <a:spcBef>
                  <a:spcPct val="0"/>
                </a:spcBef>
              </a:pPr>
              <a:r>
                <a:rPr kumimoji="0" lang="zh-CN" altLang="zh-CN" sz="1600" b="0">
                  <a:solidFill>
                    <a:srgbClr val="FFFFFF"/>
                  </a:solidFill>
                  <a:latin typeface="微软雅黑" panose="020B0503020204020204" charset="-122"/>
                  <a:ea typeface="微软雅黑" panose="020B0503020204020204" charset="-122"/>
                  <a:cs typeface="Consolas" panose="020B0609020204030204" pitchFamily="49" charset="0"/>
                </a:rPr>
                <a:t>… </a:t>
              </a:r>
              <a:r>
                <a:rPr kumimoji="0" lang="en-US" altLang="zh-CN" sz="1600" b="0" i="1">
                  <a:solidFill>
                    <a:srgbClr val="FFFFFF"/>
                  </a:solidFill>
                  <a:latin typeface="微软雅黑" panose="020B0503020204020204" charset="-122"/>
                  <a:ea typeface="微软雅黑" panose="020B0503020204020204" charset="-122"/>
                  <a:cs typeface="Consolas" panose="020B0609020204030204" pitchFamily="49" charset="0"/>
                </a:rPr>
                <a:t>k" </a:t>
              </a:r>
            </a:p>
          </p:txBody>
        </p:sp>
        <p:sp>
          <p:nvSpPr>
            <p:cNvPr id="36884" name="Rectangle 20"/>
            <p:cNvSpPr>
              <a:spLocks noChangeArrowheads="1"/>
            </p:cNvSpPr>
            <p:nvPr>
              <p:custDataLst>
                <p:tags r:id="rId5"/>
              </p:custDataLst>
            </p:nvPr>
          </p:nvSpPr>
          <p:spPr bwMode="auto">
            <a:xfrm>
              <a:off x="4890643" y="4115857"/>
              <a:ext cx="1261958" cy="384240"/>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nSpc>
                  <a:spcPct val="100000"/>
                </a:lnSpc>
                <a:spcBef>
                  <a:spcPct val="0"/>
                </a:spcBef>
              </a:pPr>
              <a:r>
                <a:rPr kumimoji="0" lang="zh-CN" altLang="zh-CN" sz="1600" b="0">
                  <a:solidFill>
                    <a:srgbClr val="FFFFFF"/>
                  </a:solidFill>
                  <a:latin typeface="微软雅黑" panose="020B0503020204020204" charset="-122"/>
                  <a:ea typeface="微软雅黑" panose="020B0503020204020204" charset="-122"/>
                  <a:cs typeface="Consolas" panose="020B0609020204030204" pitchFamily="49" charset="0"/>
                </a:rPr>
                <a:t>… </a:t>
              </a:r>
              <a:r>
                <a:rPr kumimoji="0" lang="en-US" altLang="zh-CN" sz="1600" b="0" i="1">
                  <a:solidFill>
                    <a:srgbClr val="FFFFFF"/>
                  </a:solidFill>
                  <a:latin typeface="微软雅黑" panose="020B0503020204020204" charset="-122"/>
                  <a:ea typeface="微软雅黑" panose="020B0503020204020204" charset="-122"/>
                  <a:cs typeface="Consolas" panose="020B0609020204030204" pitchFamily="49" charset="0"/>
                </a:rPr>
                <a:t>k</a:t>
              </a:r>
              <a:r>
                <a:rPr kumimoji="0" lang="en-US" altLang="zh-CN" sz="1600" b="0" i="1" baseline="-30000">
                  <a:solidFill>
                    <a:srgbClr val="FFFFFF"/>
                  </a:solidFill>
                  <a:latin typeface="微软雅黑" panose="020B0503020204020204" charset="-122"/>
                  <a:ea typeface="微软雅黑" panose="020B0503020204020204" charset="-122"/>
                  <a:cs typeface="Consolas" panose="020B0609020204030204" pitchFamily="49" charset="0"/>
                </a:rPr>
                <a:t>t</a:t>
              </a: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 …</a:t>
              </a:r>
            </a:p>
          </p:txBody>
        </p:sp>
        <p:sp>
          <p:nvSpPr>
            <p:cNvPr id="36883" name="AutoShape 19"/>
            <p:cNvSpPr>
              <a:spLocks noChangeArrowheads="1"/>
            </p:cNvSpPr>
            <p:nvPr>
              <p:custDataLst>
                <p:tags r:id="rId6"/>
              </p:custDataLst>
            </p:nvPr>
          </p:nvSpPr>
          <p:spPr bwMode="auto">
            <a:xfrm>
              <a:off x="6908412" y="4444228"/>
              <a:ext cx="630409" cy="281624"/>
            </a:xfrm>
            <a:prstGeom prst="rightArrow">
              <a:avLst>
                <a:gd name="adj1" fmla="val 50000"/>
                <a:gd name="adj2" fmla="val 55972"/>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 pos="0">
                  <a:srgbClr val="3B3E4D">
                    <a:lumMod val="98000"/>
                    <a:lumOff val="2000"/>
                  </a:srgbClr>
                </a:gs>
                <a:gs pos="50000">
                  <a:srgbClr val="3B3E4D"/>
                </a:gs>
                <a:gs pos="100000">
                  <a:srgbClr val="3B3E4D">
                    <a:lumMod val="99000"/>
                  </a:srgbClr>
                </a:gs>
              </a:gsLst>
              <a:lin ang="5400000" scaled="0"/>
            </a:gradFill>
            <a:ln>
              <a:solidFill>
                <a:schemeClr val="accent2"/>
              </a:solidFill>
              <a:tailEnd type="none" w="sm" len="sm"/>
            </a:ln>
          </p:spPr>
          <p:style>
            <a:lnRef idx="1">
              <a:schemeClr val="accent2"/>
            </a:lnRef>
            <a:fillRef idx="3">
              <a:schemeClr val="accent2"/>
            </a:fillRef>
            <a:effectRef idx="2">
              <a:schemeClr val="accent2"/>
            </a:effectRef>
            <a:fontRef idx="minor">
              <a:schemeClr val="lt1"/>
            </a:fontRef>
          </p:style>
          <p:txBody>
            <a:bodyPr vert="horz" wrap="square" lIns="126000" tIns="0" rIns="0" bIns="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6882" name="Rectangle 18"/>
            <p:cNvSpPr>
              <a:spLocks noChangeArrowheads="1"/>
            </p:cNvSpPr>
            <p:nvPr>
              <p:custDataLst>
                <p:tags r:id="rId7"/>
              </p:custDataLst>
            </p:nvPr>
          </p:nvSpPr>
          <p:spPr bwMode="auto">
            <a:xfrm>
              <a:off x="7647119" y="4990373"/>
              <a:ext cx="972403" cy="383100"/>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tailEnd type="none" w="sm" len="sm"/>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a:lnSpc>
                  <a:spcPct val="100000"/>
                </a:lnSpc>
                <a:spcBef>
                  <a:spcPct val="0"/>
                </a:spcBef>
              </a:pPr>
              <a:r>
                <a:rPr kumimoji="0" lang="zh-CN" altLang="zh-CN" sz="1600" b="0">
                  <a:solidFill>
                    <a:srgbClr val="FFFFFF"/>
                  </a:solidFill>
                  <a:latin typeface="微软雅黑" panose="020B0503020204020204" charset="-122"/>
                  <a:ea typeface="微软雅黑" panose="020B0503020204020204" charset="-122"/>
                  <a:cs typeface="Consolas" panose="020B0609020204030204" pitchFamily="49" charset="0"/>
                </a:rPr>
                <a:t>… </a:t>
              </a:r>
            </a:p>
          </p:txBody>
        </p:sp>
        <p:sp>
          <p:nvSpPr>
            <p:cNvPr id="36881" name="Rectangle 17"/>
            <p:cNvSpPr>
              <a:spLocks noChangeArrowheads="1"/>
            </p:cNvSpPr>
            <p:nvPr>
              <p:custDataLst>
                <p:tags r:id="rId8"/>
              </p:custDataLst>
            </p:nvPr>
          </p:nvSpPr>
          <p:spPr bwMode="auto">
            <a:xfrm>
              <a:off x="8032432" y="4059989"/>
              <a:ext cx="1209519" cy="384240"/>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lvl="0">
                <a:lnSpc>
                  <a:spcPct val="100000"/>
                </a:lnSpc>
                <a:spcBef>
                  <a:spcPct val="0"/>
                </a:spcBef>
              </a:pPr>
              <a:r>
                <a:rPr kumimoji="0" lang="zh-CN" altLang="zh-CN" sz="1600" b="0">
                  <a:solidFill>
                    <a:srgbClr val="FFFFFF"/>
                  </a:solidFill>
                  <a:latin typeface="微软雅黑" panose="020B0503020204020204" charset="-122"/>
                  <a:ea typeface="微软雅黑" panose="020B0503020204020204" charset="-122"/>
                  <a:cs typeface="Consolas" panose="020B0609020204030204" pitchFamily="49" charset="0"/>
                </a:rPr>
                <a:t> … </a:t>
              </a:r>
              <a:r>
                <a:rPr kumimoji="0" lang="en-US" altLang="zh-CN" sz="1600" b="0" i="1">
                  <a:solidFill>
                    <a:srgbClr val="FFFFFF"/>
                  </a:solidFill>
                  <a:latin typeface="微软雅黑" panose="020B0503020204020204" charset="-122"/>
                  <a:ea typeface="微软雅黑" panose="020B0503020204020204" charset="-122"/>
                  <a:cs typeface="Consolas" panose="020B0609020204030204" pitchFamily="49" charset="0"/>
                </a:rPr>
                <a:t>k" </a:t>
              </a: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a:t>
              </a:r>
            </a:p>
          </p:txBody>
        </p:sp>
        <p:sp>
          <p:nvSpPr>
            <p:cNvPr id="36880" name="AutoShape 16"/>
            <p:cNvSpPr>
              <a:spLocks noChangeShapeType="1"/>
            </p:cNvSpPr>
            <p:nvPr>
              <p:custDataLst>
                <p:tags r:id="rId9"/>
              </p:custDataLst>
            </p:nvPr>
          </p:nvSpPr>
          <p:spPr bwMode="auto">
            <a:xfrm flipH="1">
              <a:off x="8133890" y="4331351"/>
              <a:ext cx="388733" cy="659022"/>
            </a:xfrm>
            <a:prstGeom prst="straightConnector1">
              <a:avLst/>
            </a:prstGeom>
            <a:ln w="19050">
              <a:solidFill>
                <a:schemeClr val="dk1"/>
              </a:solidFill>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6879" name="Rectangle 15"/>
            <p:cNvSpPr>
              <a:spLocks noChangeArrowheads="1"/>
            </p:cNvSpPr>
            <p:nvPr>
              <p:custDataLst>
                <p:tags r:id="rId10"/>
              </p:custDataLst>
            </p:nvPr>
          </p:nvSpPr>
          <p:spPr bwMode="auto">
            <a:xfrm>
              <a:off x="8813319" y="4990373"/>
              <a:ext cx="1005463" cy="383100"/>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tailEnd type="none" w="sm" len="sm"/>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a:lnSpc>
                  <a:spcPct val="100000"/>
                </a:lnSpc>
                <a:spcBef>
                  <a:spcPct val="0"/>
                </a:spcBef>
              </a:pPr>
              <a:r>
                <a:rPr kumimoji="0" lang="en-US" altLang="zh-CN" sz="1600" b="0" i="1">
                  <a:solidFill>
                    <a:srgbClr val="FFFFFF"/>
                  </a:solidFill>
                  <a:latin typeface="微软雅黑" panose="020B0503020204020204" charset="-122"/>
                  <a:ea typeface="微软雅黑" panose="020B0503020204020204" charset="-122"/>
                  <a:cs typeface="Consolas" panose="020B0609020204030204" pitchFamily="49" charset="0"/>
                </a:rPr>
                <a:t>k</a:t>
              </a:r>
              <a:r>
                <a:rPr kumimoji="0" lang="en-US" altLang="zh-CN" sz="1600" b="0" i="1" baseline="-30000">
                  <a:solidFill>
                    <a:srgbClr val="FFFFFF"/>
                  </a:solidFill>
                  <a:latin typeface="微软雅黑" panose="020B0503020204020204" charset="-122"/>
                  <a:ea typeface="微软雅黑" panose="020B0503020204020204" charset="-122"/>
                  <a:cs typeface="Consolas" panose="020B0609020204030204" pitchFamily="49" charset="0"/>
                </a:rPr>
                <a:t>t</a:t>
              </a: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 … </a:t>
              </a:r>
              <a:r>
                <a:rPr kumimoji="0" lang="en-US" altLang="zh-CN" sz="1600" b="0" i="1">
                  <a:solidFill>
                    <a:srgbClr val="FFFFFF"/>
                  </a:solidFill>
                  <a:latin typeface="微软雅黑" panose="020B0503020204020204" charset="-122"/>
                  <a:ea typeface="微软雅黑" panose="020B0503020204020204" charset="-122"/>
                  <a:cs typeface="Consolas" panose="020B0609020204030204" pitchFamily="49" charset="0"/>
                </a:rPr>
                <a:t>k</a:t>
              </a:r>
              <a:r>
                <a:rPr kumimoji="0" lang="en-US" altLang="zh-CN" sz="1600" b="0" i="1" baseline="-30000">
                  <a:solidFill>
                    <a:srgbClr val="FFFFFF"/>
                  </a:solidFill>
                  <a:latin typeface="微软雅黑" panose="020B0503020204020204" charset="-122"/>
                  <a:ea typeface="微软雅黑" panose="020B0503020204020204" charset="-122"/>
                  <a:cs typeface="Consolas" panose="020B0609020204030204" pitchFamily="49" charset="0"/>
                </a:rPr>
                <a:t>n</a:t>
              </a:r>
            </a:p>
          </p:txBody>
        </p:sp>
        <p:sp>
          <p:nvSpPr>
            <p:cNvPr id="36878" name="AutoShape 14"/>
            <p:cNvSpPr>
              <a:spLocks noChangeShapeType="1"/>
            </p:cNvSpPr>
            <p:nvPr>
              <p:custDataLst>
                <p:tags r:id="rId11"/>
              </p:custDataLst>
            </p:nvPr>
          </p:nvSpPr>
          <p:spPr bwMode="auto">
            <a:xfrm>
              <a:off x="8814459" y="4317672"/>
              <a:ext cx="501591" cy="672705"/>
            </a:xfrm>
            <a:prstGeom prst="straightConnector1">
              <a:avLst/>
            </a:prstGeom>
            <a:ln w="19050">
              <a:solidFill>
                <a:schemeClr val="dk1"/>
              </a:solidFill>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6877" name="Text Box 13"/>
            <p:cNvSpPr txBox="1">
              <a:spLocks noChangeArrowheads="1"/>
            </p:cNvSpPr>
            <p:nvPr/>
          </p:nvSpPr>
          <p:spPr bwMode="auto">
            <a:xfrm>
              <a:off x="6322459" y="4674547"/>
              <a:ext cx="338574" cy="354595"/>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en-US" altLang="zh-CN" sz="1600" b="0" i="1">
                  <a:solidFill>
                    <a:srgbClr val="000000"/>
                  </a:solidFill>
                  <a:latin typeface="微软雅黑" panose="020B0503020204020204" charset="-122"/>
                  <a:ea typeface="微软雅黑" panose="020B0503020204020204" charset="-122"/>
                  <a:cs typeface="Consolas" panose="020B0609020204030204" pitchFamily="49" charset="0"/>
                </a:rPr>
                <a:t>q</a:t>
              </a:r>
            </a:p>
          </p:txBody>
        </p:sp>
        <p:sp>
          <p:nvSpPr>
            <p:cNvPr id="36876" name="Rectangle 12"/>
            <p:cNvSpPr>
              <a:spLocks noChangeArrowheads="1"/>
            </p:cNvSpPr>
            <p:nvPr>
              <p:custDataLst>
                <p:tags r:id="rId12"/>
              </p:custDataLst>
            </p:nvPr>
          </p:nvSpPr>
          <p:spPr bwMode="auto">
            <a:xfrm>
              <a:off x="5783251" y="5023438"/>
              <a:ext cx="988363" cy="383100"/>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tailEnd type="none" w="sm" len="sm"/>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a:lnSpc>
                  <a:spcPct val="100000"/>
                </a:lnSpc>
                <a:spcBef>
                  <a:spcPct val="0"/>
                </a:spcBef>
              </a:pPr>
              <a:r>
                <a:rPr kumimoji="0"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k</a:t>
              </a:r>
              <a:r>
                <a:rPr kumimoji="0" lang="en-US" altLang="zh-CN" sz="1600">
                  <a:solidFill>
                    <a:srgbClr val="FFFFFF"/>
                  </a:solidFill>
                  <a:latin typeface="微软雅黑" panose="020B0503020204020204" charset="-122"/>
                  <a:ea typeface="微软雅黑" panose="020B0503020204020204" charset="-122"/>
                  <a:cs typeface="Consolas" panose="020B0609020204030204" pitchFamily="49" charset="0"/>
                </a:rPr>
                <a:t>'</a:t>
              </a: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 … </a:t>
              </a:r>
              <a:r>
                <a:rPr kumimoji="0" lang="en-US" altLang="zh-CN" sz="1600" b="0" i="1">
                  <a:solidFill>
                    <a:srgbClr val="FFFFFF"/>
                  </a:solidFill>
                  <a:latin typeface="微软雅黑" panose="020B0503020204020204" charset="-122"/>
                  <a:ea typeface="微软雅黑" panose="020B0503020204020204" charset="-122"/>
                  <a:cs typeface="Consolas" panose="020B0609020204030204" pitchFamily="49" charset="0"/>
                </a:rPr>
                <a:t>k</a:t>
              </a:r>
              <a:r>
                <a:rPr kumimoji="0" lang="en-US" altLang="zh-CN" sz="1600" b="0" i="1" baseline="-30000">
                  <a:solidFill>
                    <a:srgbClr val="FFFFFF"/>
                  </a:solidFill>
                  <a:latin typeface="微软雅黑" panose="020B0503020204020204" charset="-122"/>
                  <a:ea typeface="微软雅黑" panose="020B0503020204020204" charset="-122"/>
                  <a:cs typeface="Consolas" panose="020B0609020204030204" pitchFamily="49" charset="0"/>
                </a:rPr>
                <a:t>n</a:t>
              </a:r>
            </a:p>
          </p:txBody>
        </p:sp>
        <p:sp>
          <p:nvSpPr>
            <p:cNvPr id="36875" name="Text Box 11"/>
            <p:cNvSpPr txBox="1">
              <a:spLocks noChangeArrowheads="1"/>
            </p:cNvSpPr>
            <p:nvPr/>
          </p:nvSpPr>
          <p:spPr bwMode="auto">
            <a:xfrm>
              <a:off x="4957902" y="3740739"/>
              <a:ext cx="1056762" cy="280484"/>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双亲结点</a:t>
              </a:r>
            </a:p>
          </p:txBody>
        </p:sp>
        <p:sp>
          <p:nvSpPr>
            <p:cNvPr id="36874" name="AutoShape 10"/>
            <p:cNvSpPr>
              <a:spLocks noChangeShapeType="1"/>
            </p:cNvSpPr>
            <p:nvPr>
              <p:custDataLst>
                <p:tags r:id="rId13"/>
              </p:custDataLst>
            </p:nvPr>
          </p:nvSpPr>
          <p:spPr bwMode="auto">
            <a:xfrm flipH="1">
              <a:off x="4794888" y="4366699"/>
              <a:ext cx="624709" cy="660163"/>
            </a:xfrm>
            <a:prstGeom prst="straightConnector1">
              <a:avLst/>
            </a:prstGeom>
            <a:ln w="19050">
              <a:solidFill>
                <a:schemeClr val="dk1"/>
              </a:solidFill>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6873" name="AutoShape 9"/>
            <p:cNvSpPr>
              <a:spLocks noChangeShapeType="1"/>
            </p:cNvSpPr>
            <p:nvPr>
              <p:custDataLst>
                <p:tags r:id="rId14"/>
              </p:custDataLst>
            </p:nvPr>
          </p:nvSpPr>
          <p:spPr bwMode="auto">
            <a:xfrm>
              <a:off x="5686350" y="4387222"/>
              <a:ext cx="591650" cy="636219"/>
            </a:xfrm>
            <a:prstGeom prst="straightConnector1">
              <a:avLst/>
            </a:prstGeom>
            <a:ln w="19050">
              <a:solidFill>
                <a:schemeClr val="dk1"/>
              </a:solidFill>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6872" name="AutoShape 8"/>
            <p:cNvSpPr>
              <a:spLocks noChangeShapeType="1"/>
            </p:cNvSpPr>
            <p:nvPr/>
          </p:nvSpPr>
          <p:spPr bwMode="auto">
            <a:xfrm>
              <a:off x="5578052" y="4424848"/>
              <a:ext cx="319194" cy="588331"/>
            </a:xfrm>
            <a:prstGeom prst="straightConnector1">
              <a:avLst/>
            </a:prstGeom>
            <a:noFill/>
            <a:ln w="19050">
              <a:solidFill>
                <a:srgbClr val="FF00FF"/>
              </a:solidFill>
              <a:prstDash val="dash"/>
              <a:round/>
              <a:tailEnd type="arrow" w="sm" len="sm"/>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6871" name="AutoShape 7"/>
            <p:cNvSpPr>
              <a:spLocks noChangeShapeType="1"/>
            </p:cNvSpPr>
            <p:nvPr/>
          </p:nvSpPr>
          <p:spPr bwMode="auto">
            <a:xfrm flipV="1">
              <a:off x="4997805" y="4379241"/>
              <a:ext cx="519831" cy="703489"/>
            </a:xfrm>
            <a:prstGeom prst="straightConnector1">
              <a:avLst/>
            </a:prstGeom>
            <a:noFill/>
            <a:ln w="19050">
              <a:solidFill>
                <a:srgbClr val="FF00FF"/>
              </a:solidFill>
              <a:prstDash val="dash"/>
              <a:round/>
              <a:tailEnd type="arrow" w="sm" len="sm"/>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6870" name="Text Box 6"/>
            <p:cNvSpPr txBox="1">
              <a:spLocks noChangeArrowheads="1"/>
            </p:cNvSpPr>
            <p:nvPr/>
          </p:nvSpPr>
          <p:spPr bwMode="auto">
            <a:xfrm>
              <a:off x="6575549" y="4160324"/>
              <a:ext cx="1088669" cy="280484"/>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800" dirty="0">
                  <a:solidFill>
                    <a:srgbClr val="000000"/>
                  </a:solidFill>
                  <a:latin typeface="微软雅黑" panose="020B0503020204020204" charset="-122"/>
                  <a:ea typeface="微软雅黑" panose="020B0503020204020204" charset="-122"/>
                  <a:cs typeface="Consolas" panose="020B0609020204030204" pitchFamily="49" charset="0"/>
                </a:rPr>
                <a:t>借关键字</a:t>
              </a:r>
            </a:p>
          </p:txBody>
        </p:sp>
        <p:sp>
          <p:nvSpPr>
            <p:cNvPr id="36869" name="Oval 5"/>
            <p:cNvSpPr>
              <a:spLocks noChangeArrowheads="1"/>
            </p:cNvSpPr>
            <p:nvPr>
              <p:custDataLst>
                <p:tags r:id="rId15"/>
              </p:custDataLst>
            </p:nvPr>
          </p:nvSpPr>
          <p:spPr bwMode="auto">
            <a:xfrm>
              <a:off x="8506664" y="4303987"/>
              <a:ext cx="51299" cy="51308"/>
            </a:xfrm>
            <a:prstGeom prst="ellipse">
              <a:avLst/>
            </a:prstGeom>
            <a:gradFill>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 pos="0">
                  <a:srgbClr val="000000">
                    <a:lumMod val="98000"/>
                    <a:lumOff val="2000"/>
                  </a:srgbClr>
                </a:gs>
                <a:gs pos="50000">
                  <a:srgbClr val="000000"/>
                </a:gs>
                <a:gs pos="100000">
                  <a:srgbClr val="000000">
                    <a:lumMod val="99000"/>
                  </a:srgbClr>
                </a:gs>
              </a:gsLst>
              <a:lin ang="5400000" scaled="0"/>
            </a:gradFill>
            <a:ln>
              <a:solidFill>
                <a:schemeClr val="dk1"/>
              </a:solidFill>
            </a:ln>
          </p:spPr>
          <p:style>
            <a:lnRef idx="1">
              <a:schemeClr val="dk1"/>
            </a:lnRef>
            <a:fillRef idx="3">
              <a:schemeClr val="dk1"/>
            </a:fillRef>
            <a:effectRef idx="2">
              <a:schemeClr val="dk1"/>
            </a:effectRef>
            <a:fontRef idx="minor">
              <a:schemeClr val="lt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6868" name="Oval 4"/>
            <p:cNvSpPr>
              <a:spLocks noChangeArrowheads="1"/>
            </p:cNvSpPr>
            <p:nvPr/>
          </p:nvSpPr>
          <p:spPr bwMode="auto">
            <a:xfrm>
              <a:off x="8791659" y="4292585"/>
              <a:ext cx="51299" cy="51308"/>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6867" name="Oval 3"/>
            <p:cNvSpPr>
              <a:spLocks noChangeArrowheads="1"/>
            </p:cNvSpPr>
            <p:nvPr/>
          </p:nvSpPr>
          <p:spPr bwMode="auto">
            <a:xfrm>
              <a:off x="5394518" y="4332491"/>
              <a:ext cx="51299" cy="51308"/>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6866" name="Oval 2"/>
            <p:cNvSpPr>
              <a:spLocks noChangeArrowheads="1"/>
            </p:cNvSpPr>
            <p:nvPr/>
          </p:nvSpPr>
          <p:spPr bwMode="auto">
            <a:xfrm>
              <a:off x="5651013" y="4343893"/>
              <a:ext cx="51299" cy="51308"/>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 name="文本框 1"/>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3.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树的删除</a:t>
            </a:r>
          </a:p>
        </p:txBody>
      </p:sp>
      <p:pic>
        <p:nvPicPr>
          <p:cNvPr id="3" name="图片 2"/>
          <p:cNvPicPr>
            <a:picLocks noChangeAspect="1"/>
          </p:cNvPicPr>
          <p:nvPr/>
        </p:nvPicPr>
        <p:blipFill rotWithShape="1">
          <a:blip r:embed="rId17" cstate="print">
            <a:extLst>
              <a:ext uri="{28A0092B-C50C-407E-A947-70E740481C1C}">
                <a14:useLocalDpi xmlns:a14="http://schemas.microsoft.com/office/drawing/2010/main" val="0"/>
              </a:ext>
            </a:extLst>
          </a:blip>
          <a:srcRect r="7351" b="-600"/>
          <a:stretch>
            <a:fillRect/>
          </a:stretch>
        </p:blipFill>
        <p:spPr>
          <a:xfrm>
            <a:off x="-40749" y="2254068"/>
            <a:ext cx="3472642" cy="3723578"/>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500"/>
                                        <p:tgtEl>
                                          <p:spTgt spid="5"/>
                                        </p:tgtEl>
                                      </p:cBhvr>
                                    </p:animEffect>
                                  </p:childTnLst>
                                </p:cTn>
                              </p:par>
                            </p:childTnLst>
                          </p:cTn>
                        </p:par>
                        <p:par>
                          <p:cTn id="16" fill="hold">
                            <p:stCondLst>
                              <p:cond delay="2500"/>
                            </p:stCondLst>
                            <p:childTnLst>
                              <p:par>
                                <p:cTn id="17" presetID="22" presetClass="entr" presetSubtype="8"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5" name="TextBox 4"/>
          <p:cNvSpPr txBox="1"/>
          <p:nvPr>
            <p:custDataLst>
              <p:tags r:id="rId2"/>
            </p:custDataLst>
          </p:nvPr>
        </p:nvSpPr>
        <p:spPr>
          <a:xfrm>
            <a:off x="407368" y="1538619"/>
            <a:ext cx="7643866" cy="933450"/>
          </a:xfrm>
          <a:prstGeom prst="rect">
            <a:avLst/>
          </a:prstGeom>
          <a:solidFill>
            <a:schemeClr val="accent2"/>
          </a:solidFill>
          <a:ln>
            <a:solidFill>
              <a:schemeClr val="accent5"/>
            </a:solidFill>
          </a:ln>
        </p:spPr>
        <p:style>
          <a:lnRef idx="1">
            <a:schemeClr val="accent5"/>
          </a:lnRef>
          <a:fillRef idx="2">
            <a:schemeClr val="accent5"/>
          </a:fillRef>
          <a:effectRef idx="1">
            <a:schemeClr val="accent5"/>
          </a:effectRef>
          <a:fontRef idx="minor">
            <a:schemeClr val="dk1"/>
          </a:fontRef>
        </p:style>
        <p:txBody>
          <a:bodyPr wrap="square" tIns="108000" bIns="108000" rtlCol="0">
            <a:spAutoFit/>
          </a:bodyPr>
          <a:lstStyle/>
          <a:p>
            <a:pPr algn="l">
              <a:lnSpc>
                <a:spcPts val="2800"/>
              </a:lnSpc>
              <a:spcBef>
                <a:spcPts val="600"/>
              </a:spcBef>
            </a:pPr>
            <a:r>
              <a:rPr lang="en-US" altLang="zh-CN" sz="2000">
                <a:solidFill>
                  <a:srgbClr val="FFFFFF"/>
                </a:solidFill>
                <a:latin typeface="微软雅黑" panose="020B0503020204020204" charset="-122"/>
                <a:ea typeface="微软雅黑" panose="020B0503020204020204" charset="-122"/>
                <a:cs typeface="Consolas" panose="020B0609020204030204" pitchFamily="49" charset="0"/>
              </a:rPr>
              <a:t>    </a:t>
            </a:r>
            <a:r>
              <a:rPr lang="zh-CN" altLang="zh-CN" sz="2000">
                <a:solidFill>
                  <a:srgbClr val="FFFFFF"/>
                </a:solidFill>
                <a:latin typeface="微软雅黑" panose="020B0503020204020204" charset="-122"/>
                <a:ea typeface="微软雅黑" panose="020B0503020204020204" charset="-122"/>
                <a:cs typeface="Consolas" panose="020B0609020204030204" pitchFamily="49" charset="0"/>
              </a:rPr>
              <a:t>③ 假如结点</a:t>
            </a:r>
            <a:r>
              <a:rPr lang="en-US" altLang="zh-CN" sz="2000" i="1">
                <a:solidFill>
                  <a:srgbClr val="FFFFFF"/>
                </a:solidFill>
                <a:latin typeface="微软雅黑" panose="020B0503020204020204" charset="-122"/>
                <a:ea typeface="微软雅黑" panose="020B0503020204020204" charset="-122"/>
                <a:cs typeface="Consolas" panose="020B0609020204030204" pitchFamily="49" charset="0"/>
              </a:rPr>
              <a:t>q</a:t>
            </a:r>
            <a:r>
              <a:rPr lang="zh-CN" altLang="zh-CN" sz="2000">
                <a:solidFill>
                  <a:srgbClr val="FFFFFF"/>
                </a:solidFill>
                <a:latin typeface="微软雅黑" panose="020B0503020204020204" charset="-122"/>
                <a:ea typeface="微软雅黑" panose="020B0503020204020204" charset="-122"/>
                <a:cs typeface="Consolas" panose="020B0609020204030204" pitchFamily="49" charset="0"/>
              </a:rPr>
              <a:t>的关键字个数等于</a:t>
            </a:r>
            <a:r>
              <a:rPr lang="en-US" altLang="zh-CN" sz="2000">
                <a:solidFill>
                  <a:srgbClr val="FFFFFF"/>
                </a:solidFill>
                <a:latin typeface="微软雅黑" panose="020B0503020204020204" charset="-122"/>
                <a:ea typeface="微软雅黑" panose="020B0503020204020204" charset="-122"/>
                <a:cs typeface="Consolas" panose="020B0609020204030204" pitchFamily="49" charset="0"/>
              </a:rPr>
              <a:t>Min</a:t>
            </a:r>
            <a:r>
              <a:rPr lang="zh-CN" altLang="zh-CN" sz="2000">
                <a:solidFill>
                  <a:srgbClr val="FFFFFF"/>
                </a:solidFill>
                <a:latin typeface="微软雅黑" panose="020B0503020204020204" charset="-122"/>
                <a:ea typeface="微软雅黑" panose="020B0503020204020204" charset="-122"/>
                <a:cs typeface="Consolas" panose="020B0609020204030204" pitchFamily="49" charset="0"/>
              </a:rPr>
              <a:t>，并且该结点的左和右兄弟结点</a:t>
            </a:r>
            <a:r>
              <a:rPr lang="zh-CN" altLang="en-US" sz="2000">
                <a:solidFill>
                  <a:srgbClr val="FFFFFF"/>
                </a:solidFill>
                <a:latin typeface="微软雅黑" panose="020B0503020204020204" charset="-122"/>
                <a:ea typeface="微软雅黑" panose="020B0503020204020204" charset="-122"/>
                <a:cs typeface="Consolas" panose="020B0609020204030204" pitchFamily="49" charset="0"/>
              </a:rPr>
              <a:t>都不能借 </a:t>
            </a:r>
            <a:r>
              <a:rPr lang="zh-CN" altLang="en-US" sz="2000">
                <a:solidFill>
                  <a:srgbClr val="FFFFFF"/>
                </a:solidFill>
                <a:latin typeface="微软雅黑" panose="020B0503020204020204" charset="-122"/>
                <a:ea typeface="微软雅黑" panose="020B0503020204020204" charset="-122"/>
                <a:cs typeface="Consolas" panose="020B0609020204030204" pitchFamily="49" charset="0"/>
                <a:sym typeface="Wingdings" panose="05000000000000000000"/>
              </a:rPr>
              <a:t> 合并</a:t>
            </a:r>
            <a:r>
              <a:rPr lang="zh-CN" altLang="en-US" sz="2000">
                <a:solidFill>
                  <a:srgbClr val="FFFFFF"/>
                </a:solidFill>
                <a:latin typeface="微软雅黑" panose="020B0503020204020204" charset="-122"/>
                <a:ea typeface="微软雅黑" panose="020B0503020204020204" charset="-122"/>
                <a:cs typeface="Consolas" panose="020B0609020204030204" pitchFamily="49" charset="0"/>
              </a:rPr>
              <a:t>。</a:t>
            </a:r>
          </a:p>
        </p:txBody>
      </p:sp>
      <p:sp>
        <p:nvSpPr>
          <p:cNvPr id="35866" name="Rectangle 26"/>
          <p:cNvSpPr>
            <a:spLocks noChangeArrowheads="1"/>
          </p:cNvSpPr>
          <p:nvPr>
            <p:custDataLst>
              <p:tags r:id="rId3"/>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grpSp>
        <p:nvGrpSpPr>
          <p:cNvPr id="3" name="组合 2"/>
          <p:cNvGrpSpPr/>
          <p:nvPr/>
        </p:nvGrpSpPr>
        <p:grpSpPr>
          <a:xfrm>
            <a:off x="839416" y="3025647"/>
            <a:ext cx="5711603" cy="2156174"/>
            <a:chOff x="1205517" y="3489608"/>
            <a:chExt cx="5711603" cy="2156174"/>
          </a:xfrm>
        </p:grpSpPr>
        <p:sp>
          <p:nvSpPr>
            <p:cNvPr id="35864" name="Text Box 24"/>
            <p:cNvSpPr txBox="1">
              <a:spLocks noChangeArrowheads="1"/>
            </p:cNvSpPr>
            <p:nvPr/>
          </p:nvSpPr>
          <p:spPr bwMode="auto">
            <a:xfrm>
              <a:off x="1496154" y="5311744"/>
              <a:ext cx="809324" cy="284781"/>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左兄弟</a:t>
              </a:r>
            </a:p>
          </p:txBody>
        </p:sp>
        <p:sp>
          <p:nvSpPr>
            <p:cNvPr id="35863" name="Rectangle 23"/>
            <p:cNvSpPr>
              <a:spLocks noChangeArrowheads="1"/>
            </p:cNvSpPr>
            <p:nvPr>
              <p:custDataLst>
                <p:tags r:id="rId4"/>
              </p:custDataLst>
            </p:nvPr>
          </p:nvSpPr>
          <p:spPr bwMode="auto">
            <a:xfrm>
              <a:off x="1441736" y="4795433"/>
              <a:ext cx="1026996" cy="388969"/>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tailEnd type="none" w="sm" len="sm"/>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a:lnSpc>
                  <a:spcPct val="100000"/>
                </a:lnSpc>
                <a:spcBef>
                  <a:spcPct val="0"/>
                </a:spcBef>
              </a:pPr>
              <a:r>
                <a:rPr kumimoji="0" lang="zh-CN" altLang="zh-CN" sz="1600" b="0">
                  <a:solidFill>
                    <a:srgbClr val="FFFFFF"/>
                  </a:solidFill>
                  <a:latin typeface="微软雅黑" panose="020B0503020204020204" charset="-122"/>
                  <a:ea typeface="微软雅黑" panose="020B0503020204020204" charset="-122"/>
                  <a:cs typeface="Consolas" panose="020B0609020204030204" pitchFamily="49" charset="0"/>
                </a:rPr>
                <a:t>… </a:t>
              </a:r>
            </a:p>
          </p:txBody>
        </p:sp>
        <p:sp>
          <p:nvSpPr>
            <p:cNvPr id="35862" name="Rectangle 22"/>
            <p:cNvSpPr>
              <a:spLocks noChangeArrowheads="1"/>
            </p:cNvSpPr>
            <p:nvPr>
              <p:custDataLst>
                <p:tags r:id="rId5"/>
              </p:custDataLst>
            </p:nvPr>
          </p:nvSpPr>
          <p:spPr bwMode="auto">
            <a:xfrm>
              <a:off x="1928028" y="3873947"/>
              <a:ext cx="1485497" cy="390127"/>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tailEnd type="none" w="sm" len="sm"/>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a:lnSpc>
                  <a:spcPct val="100000"/>
                </a:lnSpc>
                <a:spcBef>
                  <a:spcPct val="0"/>
                </a:spcBef>
              </a:pPr>
              <a:r>
                <a:rPr kumimoji="0" lang="zh-CN" altLang="zh-CN" sz="1600" b="0">
                  <a:solidFill>
                    <a:srgbClr val="FFFFFF"/>
                  </a:solidFill>
                  <a:latin typeface="微软雅黑" panose="020B0503020204020204" charset="-122"/>
                  <a:ea typeface="微软雅黑" panose="020B0503020204020204" charset="-122"/>
                  <a:cs typeface="Consolas" panose="020B0609020204030204" pitchFamily="49" charset="0"/>
                </a:rPr>
                <a:t> … </a:t>
              </a:r>
              <a:r>
                <a:rPr kumimoji="0" lang="en-US" altLang="zh-CN" sz="1600" b="0" i="1">
                  <a:solidFill>
                    <a:srgbClr val="FFFFFF"/>
                  </a:solidFill>
                  <a:latin typeface="微软雅黑" panose="020B0503020204020204" charset="-122"/>
                  <a:ea typeface="微软雅黑" panose="020B0503020204020204" charset="-122"/>
                  <a:cs typeface="Consolas" panose="020B0609020204030204" pitchFamily="49" charset="0"/>
                </a:rPr>
                <a:t>k</a:t>
              </a:r>
              <a:r>
                <a:rPr kumimoji="0" lang="en-US" altLang="zh-CN" sz="1600" b="0" i="1" baseline="-30000">
                  <a:solidFill>
                    <a:srgbClr val="FFFFFF"/>
                  </a:solidFill>
                  <a:latin typeface="微软雅黑" panose="020B0503020204020204" charset="-122"/>
                  <a:ea typeface="微软雅黑" panose="020B0503020204020204" charset="-122"/>
                  <a:cs typeface="Consolas" panose="020B0609020204030204" pitchFamily="49" charset="0"/>
                </a:rPr>
                <a:t>t</a:t>
              </a: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 </a:t>
              </a:r>
              <a:r>
                <a:rPr kumimoji="0" lang="en-US" altLang="zh-CN" sz="1600" b="0" i="1">
                  <a:solidFill>
                    <a:srgbClr val="FFFFFF"/>
                  </a:solidFill>
                  <a:latin typeface="微软雅黑" panose="020B0503020204020204" charset="-122"/>
                  <a:ea typeface="微软雅黑" panose="020B0503020204020204" charset="-122"/>
                  <a:cs typeface="Consolas" panose="020B0609020204030204" pitchFamily="49" charset="0"/>
                </a:rPr>
                <a:t>k</a:t>
              </a:r>
              <a:r>
                <a:rPr kumimoji="0" lang="en-US" altLang="zh-CN" sz="1600" b="0" i="1" baseline="-30000">
                  <a:solidFill>
                    <a:srgbClr val="FFFFFF"/>
                  </a:solidFill>
                  <a:latin typeface="微软雅黑" panose="020B0503020204020204" charset="-122"/>
                  <a:ea typeface="微软雅黑" panose="020B0503020204020204" charset="-122"/>
                  <a:cs typeface="Consolas" panose="020B0609020204030204" pitchFamily="49" charset="0"/>
                </a:rPr>
                <a:t>t</a:t>
              </a:r>
              <a:r>
                <a:rPr kumimoji="0" lang="en-US" altLang="zh-CN" sz="1600" b="0" baseline="-30000">
                  <a:solidFill>
                    <a:srgbClr val="FFFFFF"/>
                  </a:solidFill>
                  <a:latin typeface="微软雅黑" panose="020B0503020204020204" charset="-122"/>
                  <a:ea typeface="微软雅黑" panose="020B0503020204020204" charset="-122"/>
                  <a:cs typeface="Consolas" panose="020B0609020204030204" pitchFamily="49" charset="0"/>
                </a:rPr>
                <a:t>+1 </a:t>
              </a: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a:t>
              </a:r>
            </a:p>
          </p:txBody>
        </p:sp>
        <p:sp>
          <p:nvSpPr>
            <p:cNvPr id="35861" name="AutoShape 21"/>
            <p:cNvSpPr>
              <a:spLocks noChangeArrowheads="1"/>
            </p:cNvSpPr>
            <p:nvPr>
              <p:custDataLst>
                <p:tags r:id="rId6"/>
              </p:custDataLst>
            </p:nvPr>
          </p:nvSpPr>
          <p:spPr bwMode="auto">
            <a:xfrm>
              <a:off x="4103592" y="4207349"/>
              <a:ext cx="692383" cy="285939"/>
            </a:xfrm>
            <a:prstGeom prst="rightArrow">
              <a:avLst>
                <a:gd name="adj1" fmla="val 50000"/>
                <a:gd name="adj2" fmla="val 60526"/>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 pos="0">
                  <a:srgbClr val="3B3E4D">
                    <a:lumMod val="98000"/>
                    <a:lumOff val="2000"/>
                  </a:srgbClr>
                </a:gs>
                <a:gs pos="50000">
                  <a:srgbClr val="3B3E4D"/>
                </a:gs>
                <a:gs pos="100000">
                  <a:srgbClr val="3B3E4D">
                    <a:lumMod val="99000"/>
                  </a:srgbClr>
                </a:gs>
              </a:gsLst>
              <a:lin ang="5400000" scaled="0"/>
            </a:gradFill>
            <a:ln>
              <a:solidFill>
                <a:schemeClr val="accent2"/>
              </a:solidFill>
              <a:tailEnd type="none" w="sm" len="sm"/>
            </a:ln>
          </p:spPr>
          <p:style>
            <a:lnRef idx="1">
              <a:schemeClr val="accent2"/>
            </a:lnRef>
            <a:fillRef idx="3">
              <a:schemeClr val="accent2"/>
            </a:fillRef>
            <a:effectRef idx="2">
              <a:schemeClr val="accent2"/>
            </a:effectRef>
            <a:fontRef idx="minor">
              <a:schemeClr val="lt1"/>
            </a:fontRef>
          </p:style>
          <p:txBody>
            <a:bodyPr vert="horz" wrap="square" lIns="126000" tIns="0" rIns="0" bIns="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5860" name="Text Box 20"/>
            <p:cNvSpPr txBox="1">
              <a:spLocks noChangeArrowheads="1"/>
            </p:cNvSpPr>
            <p:nvPr/>
          </p:nvSpPr>
          <p:spPr bwMode="auto">
            <a:xfrm>
              <a:off x="2569463" y="4441191"/>
              <a:ext cx="343876" cy="360028"/>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en-US" altLang="zh-CN" sz="1600" b="0" i="1">
                  <a:solidFill>
                    <a:srgbClr val="000000"/>
                  </a:solidFill>
                  <a:latin typeface="微软雅黑" panose="020B0503020204020204" charset="-122"/>
                  <a:ea typeface="微软雅黑" panose="020B0503020204020204" charset="-122"/>
                  <a:cs typeface="Consolas" panose="020B0609020204030204" pitchFamily="49" charset="0"/>
                </a:rPr>
                <a:t>q</a:t>
              </a:r>
            </a:p>
          </p:txBody>
        </p:sp>
        <p:sp>
          <p:nvSpPr>
            <p:cNvPr id="35859" name="Rectangle 19"/>
            <p:cNvSpPr>
              <a:spLocks noChangeArrowheads="1"/>
            </p:cNvSpPr>
            <p:nvPr>
              <p:custDataLst>
                <p:tags r:id="rId7"/>
              </p:custDataLst>
            </p:nvPr>
          </p:nvSpPr>
          <p:spPr bwMode="auto">
            <a:xfrm>
              <a:off x="2647041" y="4795433"/>
              <a:ext cx="1003839" cy="388969"/>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tailEnd type="none" w="sm" len="sm"/>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a:lnSpc>
                  <a:spcPct val="100000"/>
                </a:lnSpc>
                <a:spcBef>
                  <a:spcPct val="0"/>
                </a:spcBef>
              </a:pPr>
              <a:r>
                <a:rPr kumimoji="0"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k</a:t>
              </a:r>
              <a:r>
                <a:rPr kumimoji="0" lang="en-US" altLang="zh-CN" sz="1600">
                  <a:solidFill>
                    <a:srgbClr val="FFFFFF"/>
                  </a:solidFill>
                  <a:latin typeface="微软雅黑" panose="020B0503020204020204" charset="-122"/>
                  <a:ea typeface="微软雅黑" panose="020B0503020204020204" charset="-122"/>
                  <a:cs typeface="Consolas" panose="020B0609020204030204" pitchFamily="49" charset="0"/>
                </a:rPr>
                <a:t>'</a:t>
              </a: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 … </a:t>
              </a:r>
              <a:r>
                <a:rPr kumimoji="0" lang="en-US" altLang="zh-CN" sz="1600" b="0" i="1">
                  <a:solidFill>
                    <a:srgbClr val="FFFFFF"/>
                  </a:solidFill>
                  <a:latin typeface="微软雅黑" panose="020B0503020204020204" charset="-122"/>
                  <a:ea typeface="微软雅黑" panose="020B0503020204020204" charset="-122"/>
                  <a:cs typeface="Consolas" panose="020B0609020204030204" pitchFamily="49" charset="0"/>
                </a:rPr>
                <a:t>k</a:t>
              </a:r>
              <a:r>
                <a:rPr kumimoji="0" lang="en-US" altLang="zh-CN" sz="1600" b="0" i="1" baseline="-30000">
                  <a:solidFill>
                    <a:srgbClr val="FFFFFF"/>
                  </a:solidFill>
                  <a:latin typeface="微软雅黑" panose="020B0503020204020204" charset="-122"/>
                  <a:ea typeface="微软雅黑" panose="020B0503020204020204" charset="-122"/>
                  <a:cs typeface="Consolas" panose="020B0609020204030204" pitchFamily="49" charset="0"/>
                </a:rPr>
                <a:t>n</a:t>
              </a:r>
            </a:p>
          </p:txBody>
        </p:sp>
        <p:sp>
          <p:nvSpPr>
            <p:cNvPr id="35858" name="Text Box 18"/>
            <p:cNvSpPr txBox="1">
              <a:spLocks noChangeArrowheads="1"/>
            </p:cNvSpPr>
            <p:nvPr/>
          </p:nvSpPr>
          <p:spPr bwMode="auto">
            <a:xfrm>
              <a:off x="1996340" y="3493081"/>
              <a:ext cx="1073309" cy="284781"/>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双亲结点</a:t>
              </a:r>
            </a:p>
          </p:txBody>
        </p:sp>
        <p:sp>
          <p:nvSpPr>
            <p:cNvPr id="35857" name="AutoShape 17"/>
            <p:cNvSpPr>
              <a:spLocks noChangeShapeType="1"/>
            </p:cNvSpPr>
            <p:nvPr>
              <p:custDataLst>
                <p:tags r:id="rId8"/>
              </p:custDataLst>
            </p:nvPr>
          </p:nvSpPr>
          <p:spPr bwMode="auto">
            <a:xfrm flipH="1">
              <a:off x="1941527" y="4125156"/>
              <a:ext cx="415661" cy="670277"/>
            </a:xfrm>
            <a:prstGeom prst="straightConnector1">
              <a:avLst/>
            </a:prstGeom>
            <a:ln w="19050">
              <a:solidFill>
                <a:schemeClr val="dk1"/>
              </a:solidFill>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5856" name="AutoShape 16"/>
            <p:cNvSpPr>
              <a:spLocks noChangeShapeType="1"/>
            </p:cNvSpPr>
            <p:nvPr>
              <p:custDataLst>
                <p:tags r:id="rId9"/>
              </p:custDataLst>
            </p:nvPr>
          </p:nvSpPr>
          <p:spPr bwMode="auto">
            <a:xfrm>
              <a:off x="2668014" y="4149467"/>
              <a:ext cx="486289" cy="645967"/>
            </a:xfrm>
            <a:prstGeom prst="straightConnector1">
              <a:avLst/>
            </a:prstGeom>
            <a:ln w="19050">
              <a:solidFill>
                <a:schemeClr val="dk1"/>
              </a:solidFill>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5855" name="AutoShape 15"/>
            <p:cNvSpPr>
              <a:spLocks noChangeShapeType="1"/>
            </p:cNvSpPr>
            <p:nvPr>
              <p:custDataLst>
                <p:tags r:id="rId10"/>
              </p:custDataLst>
            </p:nvPr>
          </p:nvSpPr>
          <p:spPr bwMode="auto">
            <a:xfrm>
              <a:off x="3115962" y="4142518"/>
              <a:ext cx="605545" cy="530202"/>
            </a:xfrm>
            <a:prstGeom prst="straightConnector1">
              <a:avLst/>
            </a:prstGeom>
            <a:ln w="19050">
              <a:solidFill>
                <a:schemeClr val="dk1"/>
              </a:solidFill>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5854" name="Text Box 14"/>
            <p:cNvSpPr txBox="1">
              <a:spLocks noChangeArrowheads="1"/>
            </p:cNvSpPr>
            <p:nvPr/>
          </p:nvSpPr>
          <p:spPr bwMode="auto">
            <a:xfrm>
              <a:off x="5075012" y="5256177"/>
              <a:ext cx="1083729" cy="284781"/>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dirty="0">
                  <a:solidFill>
                    <a:srgbClr val="000000"/>
                  </a:solidFill>
                  <a:latin typeface="微软雅黑" panose="020B0503020204020204" charset="-122"/>
                  <a:ea typeface="微软雅黑" panose="020B0503020204020204" charset="-122"/>
                  <a:cs typeface="Consolas" panose="020B0609020204030204" pitchFamily="49" charset="0"/>
                </a:rPr>
                <a:t>合并后结点</a:t>
              </a:r>
            </a:p>
          </p:txBody>
        </p:sp>
        <p:sp>
          <p:nvSpPr>
            <p:cNvPr id="35853" name="Rectangle 13"/>
            <p:cNvSpPr>
              <a:spLocks noChangeArrowheads="1"/>
            </p:cNvSpPr>
            <p:nvPr>
              <p:custDataLst>
                <p:tags r:id="rId11"/>
              </p:custDataLst>
            </p:nvPr>
          </p:nvSpPr>
          <p:spPr bwMode="auto">
            <a:xfrm>
              <a:off x="5064588" y="4791960"/>
              <a:ext cx="1026996" cy="388969"/>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tailEnd type="none" w="sm" len="sm"/>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a:lnSpc>
                  <a:spcPct val="100000"/>
                </a:lnSpc>
                <a:spcBef>
                  <a:spcPct val="0"/>
                </a:spcBef>
              </a:pPr>
              <a:r>
                <a:rPr kumimoji="0" lang="zh-CN" altLang="zh-CN" sz="1600" b="0">
                  <a:solidFill>
                    <a:srgbClr val="FFFFFF"/>
                  </a:solidFill>
                  <a:latin typeface="微软雅黑" panose="020B0503020204020204" charset="-122"/>
                  <a:ea typeface="微软雅黑" panose="020B0503020204020204" charset="-122"/>
                  <a:cs typeface="Consolas" panose="020B0609020204030204" pitchFamily="49" charset="0"/>
                </a:rPr>
                <a:t>… </a:t>
              </a:r>
            </a:p>
          </p:txBody>
        </p:sp>
        <p:sp>
          <p:nvSpPr>
            <p:cNvPr id="35852" name="Rectangle 12"/>
            <p:cNvSpPr>
              <a:spLocks noChangeArrowheads="1"/>
            </p:cNvSpPr>
            <p:nvPr>
              <p:custDataLst>
                <p:tags r:id="rId12"/>
              </p:custDataLst>
            </p:nvPr>
          </p:nvSpPr>
          <p:spPr bwMode="auto">
            <a:xfrm>
              <a:off x="5300789" y="3870474"/>
              <a:ext cx="1485497" cy="390127"/>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tailEnd type="none" w="sm" len="sm"/>
            </a:ln>
          </p:spPr>
          <p:style>
            <a:lnRef idx="1">
              <a:schemeClr val="accent3"/>
            </a:lnRef>
            <a:fillRef idx="2">
              <a:schemeClr val="accent3"/>
            </a:fillRef>
            <a:effectRef idx="1">
              <a:schemeClr val="accent3"/>
            </a:effectRef>
            <a:fontRef idx="minor">
              <a:schemeClr val="dk1"/>
            </a:fontRef>
          </p:style>
          <p:txBody>
            <a:bodyPr vert="horz" wrap="square" lIns="0" tIns="36000" rIns="0" bIns="0" numCol="1" anchor="t" anchorCtr="0" compatLnSpc="1"/>
            <a:lstStyle/>
            <a:p>
              <a:pPr>
                <a:lnSpc>
                  <a:spcPct val="100000"/>
                </a:lnSpc>
                <a:spcBef>
                  <a:spcPct val="0"/>
                </a:spcBef>
              </a:pPr>
              <a:r>
                <a:rPr kumimoji="0" lang="zh-CN" altLang="zh-CN" sz="1600" b="0">
                  <a:solidFill>
                    <a:srgbClr val="FFFFFF"/>
                  </a:solidFill>
                  <a:latin typeface="微软雅黑" panose="020B0503020204020204" charset="-122"/>
                  <a:ea typeface="微软雅黑" panose="020B0503020204020204" charset="-122"/>
                  <a:cs typeface="Consolas" panose="020B0609020204030204" pitchFamily="49" charset="0"/>
                </a:rPr>
                <a:t> …  </a:t>
              </a:r>
              <a:r>
                <a:rPr kumimoji="0" lang="en-US" altLang="zh-CN" sz="1600" b="0" i="1">
                  <a:solidFill>
                    <a:srgbClr val="FFFFFF"/>
                  </a:solidFill>
                  <a:latin typeface="微软雅黑" panose="020B0503020204020204" charset="-122"/>
                  <a:ea typeface="微软雅黑" panose="020B0503020204020204" charset="-122"/>
                  <a:cs typeface="Consolas" panose="020B0609020204030204" pitchFamily="49" charset="0"/>
                </a:rPr>
                <a:t>k</a:t>
              </a:r>
              <a:r>
                <a:rPr kumimoji="0" lang="en-US" altLang="zh-CN" sz="1600" b="0" i="1" baseline="-30000">
                  <a:solidFill>
                    <a:srgbClr val="FFFFFF"/>
                  </a:solidFill>
                  <a:latin typeface="微软雅黑" panose="020B0503020204020204" charset="-122"/>
                  <a:ea typeface="微软雅黑" panose="020B0503020204020204" charset="-122"/>
                  <a:cs typeface="Consolas" panose="020B0609020204030204" pitchFamily="49" charset="0"/>
                </a:rPr>
                <a:t>t</a:t>
              </a:r>
              <a:r>
                <a:rPr kumimoji="0" lang="en-US" altLang="zh-CN" sz="1600" b="0" baseline="-30000">
                  <a:solidFill>
                    <a:srgbClr val="FFFFFF"/>
                  </a:solidFill>
                  <a:latin typeface="微软雅黑" panose="020B0503020204020204" charset="-122"/>
                  <a:ea typeface="微软雅黑" panose="020B0503020204020204" charset="-122"/>
                  <a:cs typeface="Consolas" panose="020B0609020204030204" pitchFamily="49" charset="0"/>
                </a:rPr>
                <a:t>+1 </a:t>
              </a: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a:t>
              </a:r>
            </a:p>
          </p:txBody>
        </p:sp>
        <p:sp>
          <p:nvSpPr>
            <p:cNvPr id="35851" name="Text Box 11"/>
            <p:cNvSpPr txBox="1">
              <a:spLocks noChangeArrowheads="1"/>
            </p:cNvSpPr>
            <p:nvPr/>
          </p:nvSpPr>
          <p:spPr bwMode="auto">
            <a:xfrm>
              <a:off x="5369101" y="3489608"/>
              <a:ext cx="1073309" cy="284781"/>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双亲结点</a:t>
              </a:r>
            </a:p>
          </p:txBody>
        </p:sp>
        <p:sp>
          <p:nvSpPr>
            <p:cNvPr id="35850" name="AutoShape 10"/>
            <p:cNvSpPr>
              <a:spLocks noChangeShapeType="1"/>
            </p:cNvSpPr>
            <p:nvPr>
              <p:custDataLst>
                <p:tags r:id="rId13"/>
              </p:custDataLst>
            </p:nvPr>
          </p:nvSpPr>
          <p:spPr bwMode="auto">
            <a:xfrm flipH="1">
              <a:off x="5536986" y="4121683"/>
              <a:ext cx="415661" cy="670277"/>
            </a:xfrm>
            <a:prstGeom prst="straightConnector1">
              <a:avLst/>
            </a:prstGeom>
            <a:ln w="19050">
              <a:solidFill>
                <a:schemeClr val="dk1"/>
              </a:solidFill>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5848" name="Freeform 8"/>
            <p:cNvSpPr/>
            <p:nvPr/>
          </p:nvSpPr>
          <p:spPr bwMode="auto">
            <a:xfrm>
              <a:off x="1205517" y="3892347"/>
              <a:ext cx="2537965" cy="1753435"/>
            </a:xfrm>
            <a:custGeom>
              <a:avLst/>
              <a:gdLst>
                <a:gd name="connsiteX0" fmla="*/ 4316 w 10000"/>
                <a:gd name="connsiteY0" fmla="*/ 180 h 10000"/>
                <a:gd name="connsiteX1" fmla="*/ 3057 w 10000"/>
                <a:gd name="connsiteY1" fmla="*/ 1191 h 10000"/>
                <a:gd name="connsiteX2" fmla="*/ 2089 w 10000"/>
                <a:gd name="connsiteY2" fmla="*/ 3668 h 10000"/>
                <a:gd name="connsiteX3" fmla="*/ 639 w 10000"/>
                <a:gd name="connsiteY3" fmla="*/ 4215 h 10000"/>
                <a:gd name="connsiteX4" fmla="*/ 82 w 10000"/>
                <a:gd name="connsiteY4" fmla="*/ 7523 h 10000"/>
                <a:gd name="connsiteX5" fmla="*/ 1127 w 10000"/>
                <a:gd name="connsiteY5" fmla="*/ 9434 h 10000"/>
                <a:gd name="connsiteX6" fmla="*/ 3805 w 10000"/>
                <a:gd name="connsiteY6" fmla="*/ 9929 h 10000"/>
                <a:gd name="connsiteX7" fmla="*/ 6738 w 10000"/>
                <a:gd name="connsiteY7" fmla="*/ 9865 h 10000"/>
                <a:gd name="connsiteX8" fmla="*/ 7464 w 10000"/>
                <a:gd name="connsiteY8" fmla="*/ 9627 h 10000"/>
                <a:gd name="connsiteX9" fmla="*/ 8444 w 10000"/>
                <a:gd name="connsiteY9" fmla="*/ 8906 h 10000"/>
                <a:gd name="connsiteX10" fmla="*/ 9895 w 10000"/>
                <a:gd name="connsiteY10" fmla="*/ 6255 h 10000"/>
                <a:gd name="connsiteX11" fmla="*/ 9088 w 10000"/>
                <a:gd name="connsiteY11" fmla="*/ 4318 h 10000"/>
                <a:gd name="connsiteX12" fmla="*/ 6720 w 10000"/>
                <a:gd name="connsiteY12" fmla="*/ 3012 h 10000"/>
                <a:gd name="connsiteX13" fmla="*/ 5885 w 10000"/>
                <a:gd name="connsiteY13" fmla="*/ 1255 h 10000"/>
                <a:gd name="connsiteX14" fmla="*/ 5374 w 10000"/>
                <a:gd name="connsiteY14" fmla="*/ 180 h 10000"/>
                <a:gd name="connsiteX15" fmla="*/ 4316 w 10000"/>
                <a:gd name="connsiteY15" fmla="*/ 180 h 10000"/>
                <a:gd name="connsiteX0-1" fmla="*/ 4316 w 10000"/>
                <a:gd name="connsiteY0-2" fmla="*/ 180 h 10000"/>
                <a:gd name="connsiteX1-3" fmla="*/ 3057 w 10000"/>
                <a:gd name="connsiteY1-4" fmla="*/ 1191 h 10000"/>
                <a:gd name="connsiteX2-5" fmla="*/ 1649 w 10000"/>
                <a:gd name="connsiteY2-6" fmla="*/ 3177 h 10000"/>
                <a:gd name="connsiteX3-7" fmla="*/ 639 w 10000"/>
                <a:gd name="connsiteY3-8" fmla="*/ 4215 h 10000"/>
                <a:gd name="connsiteX4-9" fmla="*/ 82 w 10000"/>
                <a:gd name="connsiteY4-10" fmla="*/ 7523 h 10000"/>
                <a:gd name="connsiteX5-11" fmla="*/ 1127 w 10000"/>
                <a:gd name="connsiteY5-12" fmla="*/ 9434 h 10000"/>
                <a:gd name="connsiteX6-13" fmla="*/ 3805 w 10000"/>
                <a:gd name="connsiteY6-14" fmla="*/ 9929 h 10000"/>
                <a:gd name="connsiteX7-15" fmla="*/ 6738 w 10000"/>
                <a:gd name="connsiteY7-16" fmla="*/ 9865 h 10000"/>
                <a:gd name="connsiteX8-17" fmla="*/ 7464 w 10000"/>
                <a:gd name="connsiteY8-18" fmla="*/ 9627 h 10000"/>
                <a:gd name="connsiteX9-19" fmla="*/ 8444 w 10000"/>
                <a:gd name="connsiteY9-20" fmla="*/ 8906 h 10000"/>
                <a:gd name="connsiteX10-21" fmla="*/ 9895 w 10000"/>
                <a:gd name="connsiteY10-22" fmla="*/ 6255 h 10000"/>
                <a:gd name="connsiteX11-23" fmla="*/ 9088 w 10000"/>
                <a:gd name="connsiteY11-24" fmla="*/ 4318 h 10000"/>
                <a:gd name="connsiteX12-25" fmla="*/ 6720 w 10000"/>
                <a:gd name="connsiteY12-26" fmla="*/ 3012 h 10000"/>
                <a:gd name="connsiteX13-27" fmla="*/ 5885 w 10000"/>
                <a:gd name="connsiteY13-28" fmla="*/ 1255 h 10000"/>
                <a:gd name="connsiteX14-29" fmla="*/ 5374 w 10000"/>
                <a:gd name="connsiteY14-30" fmla="*/ 180 h 10000"/>
                <a:gd name="connsiteX15-31" fmla="*/ 4316 w 10000"/>
                <a:gd name="connsiteY15-32" fmla="*/ 180 h 10000"/>
                <a:gd name="connsiteX0-33" fmla="*/ 4316 w 10000"/>
                <a:gd name="connsiteY0-34" fmla="*/ 180 h 10000"/>
                <a:gd name="connsiteX1-35" fmla="*/ 3620 w 10000"/>
                <a:gd name="connsiteY1-36" fmla="*/ 1986 h 10000"/>
                <a:gd name="connsiteX2-37" fmla="*/ 1649 w 10000"/>
                <a:gd name="connsiteY2-38" fmla="*/ 3177 h 10000"/>
                <a:gd name="connsiteX3-39" fmla="*/ 639 w 10000"/>
                <a:gd name="connsiteY3-40" fmla="*/ 4215 h 10000"/>
                <a:gd name="connsiteX4-41" fmla="*/ 82 w 10000"/>
                <a:gd name="connsiteY4-42" fmla="*/ 7523 h 10000"/>
                <a:gd name="connsiteX5-43" fmla="*/ 1127 w 10000"/>
                <a:gd name="connsiteY5-44" fmla="*/ 9434 h 10000"/>
                <a:gd name="connsiteX6-45" fmla="*/ 3805 w 10000"/>
                <a:gd name="connsiteY6-46" fmla="*/ 9929 h 10000"/>
                <a:gd name="connsiteX7-47" fmla="*/ 6738 w 10000"/>
                <a:gd name="connsiteY7-48" fmla="*/ 9865 h 10000"/>
                <a:gd name="connsiteX8-49" fmla="*/ 7464 w 10000"/>
                <a:gd name="connsiteY8-50" fmla="*/ 9627 h 10000"/>
                <a:gd name="connsiteX9-51" fmla="*/ 8444 w 10000"/>
                <a:gd name="connsiteY9-52" fmla="*/ 8906 h 10000"/>
                <a:gd name="connsiteX10-53" fmla="*/ 9895 w 10000"/>
                <a:gd name="connsiteY10-54" fmla="*/ 6255 h 10000"/>
                <a:gd name="connsiteX11-55" fmla="*/ 9088 w 10000"/>
                <a:gd name="connsiteY11-56" fmla="*/ 4318 h 10000"/>
                <a:gd name="connsiteX12-57" fmla="*/ 6720 w 10000"/>
                <a:gd name="connsiteY12-58" fmla="*/ 3012 h 10000"/>
                <a:gd name="connsiteX13-59" fmla="*/ 5885 w 10000"/>
                <a:gd name="connsiteY13-60" fmla="*/ 1255 h 10000"/>
                <a:gd name="connsiteX14-61" fmla="*/ 5374 w 10000"/>
                <a:gd name="connsiteY14-62" fmla="*/ 180 h 10000"/>
                <a:gd name="connsiteX15-63" fmla="*/ 4316 w 10000"/>
                <a:gd name="connsiteY15-64" fmla="*/ 180 h 10000"/>
                <a:gd name="connsiteX0-65" fmla="*/ 4316 w 10000"/>
                <a:gd name="connsiteY0-66" fmla="*/ 180 h 10000"/>
                <a:gd name="connsiteX1-67" fmla="*/ 3620 w 10000"/>
                <a:gd name="connsiteY1-68" fmla="*/ 1986 h 10000"/>
                <a:gd name="connsiteX2-69" fmla="*/ 1931 w 10000"/>
                <a:gd name="connsiteY2-70" fmla="*/ 3971 h 10000"/>
                <a:gd name="connsiteX3-71" fmla="*/ 639 w 10000"/>
                <a:gd name="connsiteY3-72" fmla="*/ 4215 h 10000"/>
                <a:gd name="connsiteX4-73" fmla="*/ 82 w 10000"/>
                <a:gd name="connsiteY4-74" fmla="*/ 7523 h 10000"/>
                <a:gd name="connsiteX5-75" fmla="*/ 1127 w 10000"/>
                <a:gd name="connsiteY5-76" fmla="*/ 9434 h 10000"/>
                <a:gd name="connsiteX6-77" fmla="*/ 3805 w 10000"/>
                <a:gd name="connsiteY6-78" fmla="*/ 9929 h 10000"/>
                <a:gd name="connsiteX7-79" fmla="*/ 6738 w 10000"/>
                <a:gd name="connsiteY7-80" fmla="*/ 9865 h 10000"/>
                <a:gd name="connsiteX8-81" fmla="*/ 7464 w 10000"/>
                <a:gd name="connsiteY8-82" fmla="*/ 9627 h 10000"/>
                <a:gd name="connsiteX9-83" fmla="*/ 8444 w 10000"/>
                <a:gd name="connsiteY9-84" fmla="*/ 8906 h 10000"/>
                <a:gd name="connsiteX10-85" fmla="*/ 9895 w 10000"/>
                <a:gd name="connsiteY10-86" fmla="*/ 6255 h 10000"/>
                <a:gd name="connsiteX11-87" fmla="*/ 9088 w 10000"/>
                <a:gd name="connsiteY11-88" fmla="*/ 4318 h 10000"/>
                <a:gd name="connsiteX12-89" fmla="*/ 6720 w 10000"/>
                <a:gd name="connsiteY12-90" fmla="*/ 3012 h 10000"/>
                <a:gd name="connsiteX13-91" fmla="*/ 5885 w 10000"/>
                <a:gd name="connsiteY13-92" fmla="*/ 1255 h 10000"/>
                <a:gd name="connsiteX14-93" fmla="*/ 5374 w 10000"/>
                <a:gd name="connsiteY14-94" fmla="*/ 180 h 10000"/>
                <a:gd name="connsiteX15-95" fmla="*/ 4316 w 10000"/>
                <a:gd name="connsiteY15-96" fmla="*/ 180 h 10000"/>
                <a:gd name="connsiteX0-97" fmla="*/ 4316 w 10000"/>
                <a:gd name="connsiteY0-98" fmla="*/ 180 h 10000"/>
                <a:gd name="connsiteX1-99" fmla="*/ 3620 w 10000"/>
                <a:gd name="connsiteY1-100" fmla="*/ 2383 h 10000"/>
                <a:gd name="connsiteX2-101" fmla="*/ 1931 w 10000"/>
                <a:gd name="connsiteY2-102" fmla="*/ 3971 h 10000"/>
                <a:gd name="connsiteX3-103" fmla="*/ 639 w 10000"/>
                <a:gd name="connsiteY3-104" fmla="*/ 4215 h 10000"/>
                <a:gd name="connsiteX4-105" fmla="*/ 82 w 10000"/>
                <a:gd name="connsiteY4-106" fmla="*/ 7523 h 10000"/>
                <a:gd name="connsiteX5-107" fmla="*/ 1127 w 10000"/>
                <a:gd name="connsiteY5-108" fmla="*/ 9434 h 10000"/>
                <a:gd name="connsiteX6-109" fmla="*/ 3805 w 10000"/>
                <a:gd name="connsiteY6-110" fmla="*/ 9929 h 10000"/>
                <a:gd name="connsiteX7-111" fmla="*/ 6738 w 10000"/>
                <a:gd name="connsiteY7-112" fmla="*/ 9865 h 10000"/>
                <a:gd name="connsiteX8-113" fmla="*/ 7464 w 10000"/>
                <a:gd name="connsiteY8-114" fmla="*/ 9627 h 10000"/>
                <a:gd name="connsiteX9-115" fmla="*/ 8444 w 10000"/>
                <a:gd name="connsiteY9-116" fmla="*/ 8906 h 10000"/>
                <a:gd name="connsiteX10-117" fmla="*/ 9895 w 10000"/>
                <a:gd name="connsiteY10-118" fmla="*/ 6255 h 10000"/>
                <a:gd name="connsiteX11-119" fmla="*/ 9088 w 10000"/>
                <a:gd name="connsiteY11-120" fmla="*/ 4318 h 10000"/>
                <a:gd name="connsiteX12-121" fmla="*/ 6720 w 10000"/>
                <a:gd name="connsiteY12-122" fmla="*/ 3012 h 10000"/>
                <a:gd name="connsiteX13-123" fmla="*/ 5885 w 10000"/>
                <a:gd name="connsiteY13-124" fmla="*/ 1255 h 10000"/>
                <a:gd name="connsiteX14-125" fmla="*/ 5374 w 10000"/>
                <a:gd name="connsiteY14-126" fmla="*/ 180 h 10000"/>
                <a:gd name="connsiteX15-127" fmla="*/ 4316 w 10000"/>
                <a:gd name="connsiteY15-128" fmla="*/ 180 h 10000"/>
                <a:gd name="connsiteX0-129" fmla="*/ 4464 w 10000"/>
                <a:gd name="connsiteY0-130" fmla="*/ 360 h 9963"/>
                <a:gd name="connsiteX1-131" fmla="*/ 3620 w 10000"/>
                <a:gd name="connsiteY1-132" fmla="*/ 2346 h 9963"/>
                <a:gd name="connsiteX2-133" fmla="*/ 1931 w 10000"/>
                <a:gd name="connsiteY2-134" fmla="*/ 3934 h 9963"/>
                <a:gd name="connsiteX3-135" fmla="*/ 639 w 10000"/>
                <a:gd name="connsiteY3-136" fmla="*/ 4178 h 9963"/>
                <a:gd name="connsiteX4-137" fmla="*/ 82 w 10000"/>
                <a:gd name="connsiteY4-138" fmla="*/ 7486 h 9963"/>
                <a:gd name="connsiteX5-139" fmla="*/ 1127 w 10000"/>
                <a:gd name="connsiteY5-140" fmla="*/ 9397 h 9963"/>
                <a:gd name="connsiteX6-141" fmla="*/ 3805 w 10000"/>
                <a:gd name="connsiteY6-142" fmla="*/ 9892 h 9963"/>
                <a:gd name="connsiteX7-143" fmla="*/ 6738 w 10000"/>
                <a:gd name="connsiteY7-144" fmla="*/ 9828 h 9963"/>
                <a:gd name="connsiteX8-145" fmla="*/ 7464 w 10000"/>
                <a:gd name="connsiteY8-146" fmla="*/ 9590 h 9963"/>
                <a:gd name="connsiteX9-147" fmla="*/ 8444 w 10000"/>
                <a:gd name="connsiteY9-148" fmla="*/ 8869 h 9963"/>
                <a:gd name="connsiteX10-149" fmla="*/ 9895 w 10000"/>
                <a:gd name="connsiteY10-150" fmla="*/ 6218 h 9963"/>
                <a:gd name="connsiteX11-151" fmla="*/ 9088 w 10000"/>
                <a:gd name="connsiteY11-152" fmla="*/ 4281 h 9963"/>
                <a:gd name="connsiteX12-153" fmla="*/ 6720 w 10000"/>
                <a:gd name="connsiteY12-154" fmla="*/ 2975 h 9963"/>
                <a:gd name="connsiteX13-155" fmla="*/ 5885 w 10000"/>
                <a:gd name="connsiteY13-156" fmla="*/ 1218 h 9963"/>
                <a:gd name="connsiteX14-157" fmla="*/ 5374 w 10000"/>
                <a:gd name="connsiteY14-158" fmla="*/ 143 h 9963"/>
                <a:gd name="connsiteX15-159" fmla="*/ 4464 w 10000"/>
                <a:gd name="connsiteY15-160" fmla="*/ 360 h 9963"/>
                <a:gd name="connsiteX0-161" fmla="*/ 4464 w 10000"/>
                <a:gd name="connsiteY0-162" fmla="*/ 361 h 10000"/>
                <a:gd name="connsiteX1-163" fmla="*/ 3620 w 10000"/>
                <a:gd name="connsiteY1-164" fmla="*/ 2355 h 10000"/>
                <a:gd name="connsiteX2-165" fmla="*/ 1931 w 10000"/>
                <a:gd name="connsiteY2-166" fmla="*/ 3949 h 10000"/>
                <a:gd name="connsiteX3-167" fmla="*/ 639 w 10000"/>
                <a:gd name="connsiteY3-168" fmla="*/ 4194 h 10000"/>
                <a:gd name="connsiteX4-169" fmla="*/ 82 w 10000"/>
                <a:gd name="connsiteY4-170" fmla="*/ 7514 h 10000"/>
                <a:gd name="connsiteX5-171" fmla="*/ 1127 w 10000"/>
                <a:gd name="connsiteY5-172" fmla="*/ 9432 h 10000"/>
                <a:gd name="connsiteX6-173" fmla="*/ 3805 w 10000"/>
                <a:gd name="connsiteY6-174" fmla="*/ 9929 h 10000"/>
                <a:gd name="connsiteX7-175" fmla="*/ 6738 w 10000"/>
                <a:gd name="connsiteY7-176" fmla="*/ 9864 h 10000"/>
                <a:gd name="connsiteX8-177" fmla="*/ 7464 w 10000"/>
                <a:gd name="connsiteY8-178" fmla="*/ 9626 h 10000"/>
                <a:gd name="connsiteX9-179" fmla="*/ 8444 w 10000"/>
                <a:gd name="connsiteY9-180" fmla="*/ 8902 h 10000"/>
                <a:gd name="connsiteX10-181" fmla="*/ 9895 w 10000"/>
                <a:gd name="connsiteY10-182" fmla="*/ 6241 h 10000"/>
                <a:gd name="connsiteX11-183" fmla="*/ 9088 w 10000"/>
                <a:gd name="connsiteY11-184" fmla="*/ 4297 h 10000"/>
                <a:gd name="connsiteX12-185" fmla="*/ 6720 w 10000"/>
                <a:gd name="connsiteY12-186" fmla="*/ 2986 h 10000"/>
                <a:gd name="connsiteX13-187" fmla="*/ 5885 w 10000"/>
                <a:gd name="connsiteY13-188" fmla="*/ 1223 h 10000"/>
                <a:gd name="connsiteX14-189" fmla="*/ 5374 w 10000"/>
                <a:gd name="connsiteY14-190" fmla="*/ 144 h 10000"/>
                <a:gd name="connsiteX15-191" fmla="*/ 4464 w 10000"/>
                <a:gd name="connsiteY15-192" fmla="*/ 361 h 10000"/>
                <a:gd name="connsiteX0-193" fmla="*/ 4746 w 10000"/>
                <a:gd name="connsiteY0-194" fmla="*/ 693 h 9933"/>
                <a:gd name="connsiteX1-195" fmla="*/ 3620 w 10000"/>
                <a:gd name="connsiteY1-196" fmla="*/ 2288 h 9933"/>
                <a:gd name="connsiteX2-197" fmla="*/ 1931 w 10000"/>
                <a:gd name="connsiteY2-198" fmla="*/ 3882 h 9933"/>
                <a:gd name="connsiteX3-199" fmla="*/ 639 w 10000"/>
                <a:gd name="connsiteY3-200" fmla="*/ 4127 h 9933"/>
                <a:gd name="connsiteX4-201" fmla="*/ 82 w 10000"/>
                <a:gd name="connsiteY4-202" fmla="*/ 7447 h 9933"/>
                <a:gd name="connsiteX5-203" fmla="*/ 1127 w 10000"/>
                <a:gd name="connsiteY5-204" fmla="*/ 9365 h 9933"/>
                <a:gd name="connsiteX6-205" fmla="*/ 3805 w 10000"/>
                <a:gd name="connsiteY6-206" fmla="*/ 9862 h 9933"/>
                <a:gd name="connsiteX7-207" fmla="*/ 6738 w 10000"/>
                <a:gd name="connsiteY7-208" fmla="*/ 9797 h 9933"/>
                <a:gd name="connsiteX8-209" fmla="*/ 7464 w 10000"/>
                <a:gd name="connsiteY8-210" fmla="*/ 9559 h 9933"/>
                <a:gd name="connsiteX9-211" fmla="*/ 8444 w 10000"/>
                <a:gd name="connsiteY9-212" fmla="*/ 8835 h 9933"/>
                <a:gd name="connsiteX10-213" fmla="*/ 9895 w 10000"/>
                <a:gd name="connsiteY10-214" fmla="*/ 6174 h 9933"/>
                <a:gd name="connsiteX11-215" fmla="*/ 9088 w 10000"/>
                <a:gd name="connsiteY11-216" fmla="*/ 4230 h 9933"/>
                <a:gd name="connsiteX12-217" fmla="*/ 6720 w 10000"/>
                <a:gd name="connsiteY12-218" fmla="*/ 2919 h 9933"/>
                <a:gd name="connsiteX13-219" fmla="*/ 5885 w 10000"/>
                <a:gd name="connsiteY13-220" fmla="*/ 1156 h 9933"/>
                <a:gd name="connsiteX14-221" fmla="*/ 5374 w 10000"/>
                <a:gd name="connsiteY14-222" fmla="*/ 77 h 9933"/>
                <a:gd name="connsiteX15-223" fmla="*/ 4746 w 10000"/>
                <a:gd name="connsiteY15-224" fmla="*/ 693 h 9933"/>
                <a:gd name="connsiteX0-225" fmla="*/ 4746 w 10000"/>
                <a:gd name="connsiteY0-226" fmla="*/ 363 h 10067"/>
                <a:gd name="connsiteX1-227" fmla="*/ 3620 w 10000"/>
                <a:gd name="connsiteY1-228" fmla="*/ 2370 h 10067"/>
                <a:gd name="connsiteX2-229" fmla="*/ 1931 w 10000"/>
                <a:gd name="connsiteY2-230" fmla="*/ 3975 h 10067"/>
                <a:gd name="connsiteX3-231" fmla="*/ 639 w 10000"/>
                <a:gd name="connsiteY3-232" fmla="*/ 4222 h 10067"/>
                <a:gd name="connsiteX4-233" fmla="*/ 82 w 10000"/>
                <a:gd name="connsiteY4-234" fmla="*/ 7564 h 10067"/>
                <a:gd name="connsiteX5-235" fmla="*/ 1127 w 10000"/>
                <a:gd name="connsiteY5-236" fmla="*/ 9495 h 10067"/>
                <a:gd name="connsiteX6-237" fmla="*/ 3805 w 10000"/>
                <a:gd name="connsiteY6-238" fmla="*/ 9996 h 10067"/>
                <a:gd name="connsiteX7-239" fmla="*/ 6738 w 10000"/>
                <a:gd name="connsiteY7-240" fmla="*/ 9930 h 10067"/>
                <a:gd name="connsiteX8-241" fmla="*/ 7464 w 10000"/>
                <a:gd name="connsiteY8-242" fmla="*/ 9690 h 10067"/>
                <a:gd name="connsiteX9-243" fmla="*/ 8444 w 10000"/>
                <a:gd name="connsiteY9-244" fmla="*/ 8962 h 10067"/>
                <a:gd name="connsiteX10-245" fmla="*/ 9895 w 10000"/>
                <a:gd name="connsiteY10-246" fmla="*/ 6283 h 10067"/>
                <a:gd name="connsiteX11-247" fmla="*/ 9088 w 10000"/>
                <a:gd name="connsiteY11-248" fmla="*/ 4326 h 10067"/>
                <a:gd name="connsiteX12-249" fmla="*/ 6720 w 10000"/>
                <a:gd name="connsiteY12-250" fmla="*/ 3006 h 10067"/>
                <a:gd name="connsiteX13-251" fmla="*/ 5885 w 10000"/>
                <a:gd name="connsiteY13-252" fmla="*/ 1231 h 10067"/>
                <a:gd name="connsiteX14-253" fmla="*/ 5374 w 10000"/>
                <a:gd name="connsiteY14-254" fmla="*/ 145 h 10067"/>
                <a:gd name="connsiteX15-255" fmla="*/ 4746 w 10000"/>
                <a:gd name="connsiteY15-256" fmla="*/ 363 h 10067"/>
                <a:gd name="connsiteX0-257" fmla="*/ 4746 w 10000"/>
                <a:gd name="connsiteY0-258" fmla="*/ 363 h 10067"/>
                <a:gd name="connsiteX1-259" fmla="*/ 3901 w 10000"/>
                <a:gd name="connsiteY1-260" fmla="*/ 2370 h 10067"/>
                <a:gd name="connsiteX2-261" fmla="*/ 1931 w 10000"/>
                <a:gd name="connsiteY2-262" fmla="*/ 3975 h 10067"/>
                <a:gd name="connsiteX3-263" fmla="*/ 639 w 10000"/>
                <a:gd name="connsiteY3-264" fmla="*/ 4222 h 10067"/>
                <a:gd name="connsiteX4-265" fmla="*/ 82 w 10000"/>
                <a:gd name="connsiteY4-266" fmla="*/ 7564 h 10067"/>
                <a:gd name="connsiteX5-267" fmla="*/ 1127 w 10000"/>
                <a:gd name="connsiteY5-268" fmla="*/ 9495 h 10067"/>
                <a:gd name="connsiteX6-269" fmla="*/ 3805 w 10000"/>
                <a:gd name="connsiteY6-270" fmla="*/ 9996 h 10067"/>
                <a:gd name="connsiteX7-271" fmla="*/ 6738 w 10000"/>
                <a:gd name="connsiteY7-272" fmla="*/ 9930 h 10067"/>
                <a:gd name="connsiteX8-273" fmla="*/ 7464 w 10000"/>
                <a:gd name="connsiteY8-274" fmla="*/ 9690 h 10067"/>
                <a:gd name="connsiteX9-275" fmla="*/ 8444 w 10000"/>
                <a:gd name="connsiteY9-276" fmla="*/ 8962 h 10067"/>
                <a:gd name="connsiteX10-277" fmla="*/ 9895 w 10000"/>
                <a:gd name="connsiteY10-278" fmla="*/ 6283 h 10067"/>
                <a:gd name="connsiteX11-279" fmla="*/ 9088 w 10000"/>
                <a:gd name="connsiteY11-280" fmla="*/ 4326 h 10067"/>
                <a:gd name="connsiteX12-281" fmla="*/ 6720 w 10000"/>
                <a:gd name="connsiteY12-282" fmla="*/ 3006 h 10067"/>
                <a:gd name="connsiteX13-283" fmla="*/ 5885 w 10000"/>
                <a:gd name="connsiteY13-284" fmla="*/ 1231 h 10067"/>
                <a:gd name="connsiteX14-285" fmla="*/ 5374 w 10000"/>
                <a:gd name="connsiteY14-286" fmla="*/ 145 h 10067"/>
                <a:gd name="connsiteX15-287" fmla="*/ 4746 w 10000"/>
                <a:gd name="connsiteY15-288" fmla="*/ 363 h 10067"/>
                <a:gd name="connsiteX0-289" fmla="*/ 4746 w 10000"/>
                <a:gd name="connsiteY0-290" fmla="*/ 145 h 9849"/>
                <a:gd name="connsiteX1-291" fmla="*/ 3901 w 10000"/>
                <a:gd name="connsiteY1-292" fmla="*/ 2152 h 9849"/>
                <a:gd name="connsiteX2-293" fmla="*/ 1931 w 10000"/>
                <a:gd name="connsiteY2-294" fmla="*/ 3757 h 9849"/>
                <a:gd name="connsiteX3-295" fmla="*/ 639 w 10000"/>
                <a:gd name="connsiteY3-296" fmla="*/ 4004 h 9849"/>
                <a:gd name="connsiteX4-297" fmla="*/ 82 w 10000"/>
                <a:gd name="connsiteY4-298" fmla="*/ 7346 h 9849"/>
                <a:gd name="connsiteX5-299" fmla="*/ 1127 w 10000"/>
                <a:gd name="connsiteY5-300" fmla="*/ 9277 h 9849"/>
                <a:gd name="connsiteX6-301" fmla="*/ 3805 w 10000"/>
                <a:gd name="connsiteY6-302" fmla="*/ 9778 h 9849"/>
                <a:gd name="connsiteX7-303" fmla="*/ 6738 w 10000"/>
                <a:gd name="connsiteY7-304" fmla="*/ 9712 h 9849"/>
                <a:gd name="connsiteX8-305" fmla="*/ 7464 w 10000"/>
                <a:gd name="connsiteY8-306" fmla="*/ 9472 h 9849"/>
                <a:gd name="connsiteX9-307" fmla="*/ 8444 w 10000"/>
                <a:gd name="connsiteY9-308" fmla="*/ 8744 h 9849"/>
                <a:gd name="connsiteX10-309" fmla="*/ 9895 w 10000"/>
                <a:gd name="connsiteY10-310" fmla="*/ 6065 h 9849"/>
                <a:gd name="connsiteX11-311" fmla="*/ 9088 w 10000"/>
                <a:gd name="connsiteY11-312" fmla="*/ 4108 h 9849"/>
                <a:gd name="connsiteX12-313" fmla="*/ 6720 w 10000"/>
                <a:gd name="connsiteY12-314" fmla="*/ 2788 h 9849"/>
                <a:gd name="connsiteX13-315" fmla="*/ 5885 w 10000"/>
                <a:gd name="connsiteY13-316" fmla="*/ 1013 h 9849"/>
                <a:gd name="connsiteX14-317" fmla="*/ 5590 w 10000"/>
                <a:gd name="connsiteY14-318" fmla="*/ 145 h 9849"/>
                <a:gd name="connsiteX15-319" fmla="*/ 4746 w 10000"/>
                <a:gd name="connsiteY15-320" fmla="*/ 145 h 98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10000" h="9849">
                  <a:moveTo>
                    <a:pt x="4746" y="145"/>
                  </a:moveTo>
                  <a:cubicBezTo>
                    <a:pt x="4435" y="405"/>
                    <a:pt x="4370" y="1550"/>
                    <a:pt x="3901" y="2152"/>
                  </a:cubicBezTo>
                  <a:cubicBezTo>
                    <a:pt x="3432" y="2754"/>
                    <a:pt x="2475" y="3448"/>
                    <a:pt x="1931" y="3757"/>
                  </a:cubicBezTo>
                  <a:cubicBezTo>
                    <a:pt x="1387" y="4066"/>
                    <a:pt x="947" y="3405"/>
                    <a:pt x="639" y="4004"/>
                  </a:cubicBezTo>
                  <a:cubicBezTo>
                    <a:pt x="331" y="4602"/>
                    <a:pt x="0" y="6468"/>
                    <a:pt x="82" y="7346"/>
                  </a:cubicBezTo>
                  <a:cubicBezTo>
                    <a:pt x="164" y="8223"/>
                    <a:pt x="506" y="8873"/>
                    <a:pt x="1127" y="9277"/>
                  </a:cubicBezTo>
                  <a:cubicBezTo>
                    <a:pt x="1747" y="9680"/>
                    <a:pt x="2870" y="9705"/>
                    <a:pt x="3805" y="9778"/>
                  </a:cubicBezTo>
                  <a:cubicBezTo>
                    <a:pt x="4740" y="9849"/>
                    <a:pt x="6127" y="9764"/>
                    <a:pt x="6738" y="9712"/>
                  </a:cubicBezTo>
                  <a:cubicBezTo>
                    <a:pt x="7349" y="9660"/>
                    <a:pt x="7181" y="9635"/>
                    <a:pt x="7464" y="9472"/>
                  </a:cubicBezTo>
                  <a:cubicBezTo>
                    <a:pt x="7746" y="9309"/>
                    <a:pt x="8038" y="9309"/>
                    <a:pt x="8444" y="8744"/>
                  </a:cubicBezTo>
                  <a:cubicBezTo>
                    <a:pt x="8850" y="8178"/>
                    <a:pt x="9790" y="6839"/>
                    <a:pt x="9895" y="6065"/>
                  </a:cubicBezTo>
                  <a:cubicBezTo>
                    <a:pt x="10000" y="5290"/>
                    <a:pt x="9617" y="4653"/>
                    <a:pt x="9088" y="4108"/>
                  </a:cubicBezTo>
                  <a:cubicBezTo>
                    <a:pt x="8558" y="3561"/>
                    <a:pt x="7254" y="3301"/>
                    <a:pt x="6720" y="2788"/>
                  </a:cubicBezTo>
                  <a:cubicBezTo>
                    <a:pt x="6186" y="2273"/>
                    <a:pt x="6073" y="1453"/>
                    <a:pt x="5885" y="1013"/>
                  </a:cubicBezTo>
                  <a:cubicBezTo>
                    <a:pt x="5697" y="573"/>
                    <a:pt x="5780" y="290"/>
                    <a:pt x="5590" y="145"/>
                  </a:cubicBezTo>
                  <a:cubicBezTo>
                    <a:pt x="5400" y="0"/>
                    <a:pt x="4965" y="145"/>
                    <a:pt x="4746" y="145"/>
                  </a:cubicBezTo>
                  <a:close/>
                </a:path>
              </a:pathLst>
            </a:custGeom>
            <a:solidFill>
              <a:srgbClr val="FFFFFF">
                <a:alpha val="0"/>
              </a:srgbClr>
            </a:solidFill>
            <a:ln w="19050">
              <a:solidFill>
                <a:srgbClr val="FF00FF"/>
              </a:solidFill>
              <a:prstDash val="dash"/>
              <a:round/>
              <a:tailEnd type="none" w="sm" len="sm"/>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5849" name="AutoShape 9"/>
            <p:cNvSpPr>
              <a:spLocks noChangeShapeType="1"/>
            </p:cNvSpPr>
            <p:nvPr>
              <p:custDataLst>
                <p:tags r:id="rId14"/>
              </p:custDataLst>
            </p:nvPr>
          </p:nvSpPr>
          <p:spPr bwMode="auto">
            <a:xfrm>
              <a:off x="6378729" y="4136732"/>
              <a:ext cx="538391" cy="532517"/>
            </a:xfrm>
            <a:prstGeom prst="straightConnector1">
              <a:avLst/>
            </a:prstGeom>
            <a:ln w="19050">
              <a:solidFill>
                <a:schemeClr val="dk1"/>
              </a:solidFill>
              <a:tailEnd type="none"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5847" name="Text Box 7"/>
            <p:cNvSpPr txBox="1">
              <a:spLocks noChangeArrowheads="1"/>
            </p:cNvSpPr>
            <p:nvPr/>
          </p:nvSpPr>
          <p:spPr bwMode="auto">
            <a:xfrm>
              <a:off x="4127906" y="3856582"/>
              <a:ext cx="597441" cy="284781"/>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800">
                  <a:solidFill>
                    <a:srgbClr val="000000"/>
                  </a:solidFill>
                  <a:latin typeface="微软雅黑" panose="020B0503020204020204" charset="-122"/>
                  <a:ea typeface="微软雅黑" panose="020B0503020204020204" charset="-122"/>
                  <a:cs typeface="Consolas" panose="020B0609020204030204" pitchFamily="49" charset="0"/>
                </a:rPr>
                <a:t>合并</a:t>
              </a:r>
            </a:p>
          </p:txBody>
        </p:sp>
        <p:sp>
          <p:nvSpPr>
            <p:cNvPr id="35846" name="Oval 6"/>
            <p:cNvSpPr>
              <a:spLocks noChangeArrowheads="1"/>
            </p:cNvSpPr>
            <p:nvPr/>
          </p:nvSpPr>
          <p:spPr bwMode="auto">
            <a:xfrm>
              <a:off x="2345607" y="4076399"/>
              <a:ext cx="52102" cy="52094"/>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5845" name="Oval 5"/>
            <p:cNvSpPr>
              <a:spLocks noChangeArrowheads="1"/>
            </p:cNvSpPr>
            <p:nvPr/>
          </p:nvSpPr>
          <p:spPr bwMode="auto">
            <a:xfrm>
              <a:off x="2635723" y="4104315"/>
              <a:ext cx="52102" cy="52094"/>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5844" name="Oval 4"/>
            <p:cNvSpPr>
              <a:spLocks noChangeArrowheads="1"/>
            </p:cNvSpPr>
            <p:nvPr/>
          </p:nvSpPr>
          <p:spPr bwMode="auto">
            <a:xfrm>
              <a:off x="5924857" y="4104315"/>
              <a:ext cx="52102" cy="52094"/>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5843" name="Oval 3"/>
            <p:cNvSpPr>
              <a:spLocks noChangeArrowheads="1"/>
            </p:cNvSpPr>
            <p:nvPr/>
          </p:nvSpPr>
          <p:spPr bwMode="auto">
            <a:xfrm>
              <a:off x="6334729" y="4092739"/>
              <a:ext cx="52102" cy="52094"/>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5842" name="Oval 2"/>
            <p:cNvSpPr>
              <a:spLocks noChangeArrowheads="1"/>
            </p:cNvSpPr>
            <p:nvPr/>
          </p:nvSpPr>
          <p:spPr bwMode="auto">
            <a:xfrm>
              <a:off x="3095119" y="4110104"/>
              <a:ext cx="52102" cy="52094"/>
            </a:xfrm>
            <a:prstGeom prst="ellipse">
              <a:avLst/>
            </a:prstGeom>
            <a:solidFill>
              <a:srgbClr val="000000"/>
            </a:solid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grpSp>
      <p:pic>
        <p:nvPicPr>
          <p:cNvPr id="2" name="图片 1"/>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256240" y="2169532"/>
            <a:ext cx="3713926" cy="3868405"/>
          </a:xfrm>
          <a:prstGeom prst="rect">
            <a:avLst/>
          </a:prstGeom>
        </p:spPr>
      </p:pic>
      <p:sp>
        <p:nvSpPr>
          <p:cNvPr id="4" name="文本框 3"/>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3.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树的删除</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500"/>
                                        <p:tgtEl>
                                          <p:spTgt spid="5"/>
                                        </p:tgtEl>
                                      </p:cBhvr>
                                    </p:animEffect>
                                  </p:childTnLst>
                                </p:cTn>
                              </p:par>
                            </p:childTnLst>
                          </p:cTn>
                        </p:par>
                        <p:par>
                          <p:cTn id="16" fill="hold">
                            <p:stCondLst>
                              <p:cond delay="2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5" name="TextBox 4"/>
          <p:cNvSpPr txBox="1"/>
          <p:nvPr/>
        </p:nvSpPr>
        <p:spPr>
          <a:xfrm>
            <a:off x="695400" y="1916832"/>
            <a:ext cx="7500990" cy="860425"/>
          </a:xfrm>
          <a:prstGeom prst="rect">
            <a:avLst/>
          </a:prstGeom>
          <a:noFill/>
        </p:spPr>
        <p:txBody>
          <a:bodyPr wrap="square" rtlCol="0">
            <a:spAutoFit/>
          </a:bodyPr>
          <a:lstStyle/>
          <a:p>
            <a:pPr algn="l">
              <a:lnSpc>
                <a:spcPts val="3000"/>
              </a:lnSpc>
              <a:spcBef>
                <a:spcPts val="0"/>
              </a:spcBef>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例</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8.15</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】对于</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例</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8.14</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创建的最终</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5</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阶</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树，给出删除</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8</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16</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15</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和</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4</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关键字的过程。</a:t>
            </a:r>
          </a:p>
        </p:txBody>
      </p:sp>
      <p:grpSp>
        <p:nvGrpSpPr>
          <p:cNvPr id="6" name="组合 130"/>
          <p:cNvGrpSpPr/>
          <p:nvPr/>
        </p:nvGrpSpPr>
        <p:grpSpPr>
          <a:xfrm>
            <a:off x="1338342" y="3274154"/>
            <a:ext cx="5786478" cy="2112805"/>
            <a:chOff x="2714612" y="4429132"/>
            <a:chExt cx="6065290" cy="2183232"/>
          </a:xfrm>
        </p:grpSpPr>
        <p:sp>
          <p:nvSpPr>
            <p:cNvPr id="7" name="矩形 6"/>
            <p:cNvSpPr/>
            <p:nvPr>
              <p:custDataLst>
                <p:tags r:id="rId2"/>
              </p:custDataLst>
            </p:nvPr>
          </p:nvSpPr>
          <p:spPr>
            <a:xfrm>
              <a:off x="6143636" y="5143512"/>
              <a:ext cx="1071570"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13 16</a:t>
              </a:r>
            </a:p>
          </p:txBody>
        </p:sp>
        <p:sp>
          <p:nvSpPr>
            <p:cNvPr id="8" name="矩形 7"/>
            <p:cNvSpPr/>
            <p:nvPr>
              <p:custDataLst>
                <p:tags r:id="rId3"/>
              </p:custDataLst>
            </p:nvPr>
          </p:nvSpPr>
          <p:spPr>
            <a:xfrm>
              <a:off x="3786182" y="5214950"/>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3 6</a:t>
              </a:r>
            </a:p>
          </p:txBody>
        </p:sp>
        <p:sp>
          <p:nvSpPr>
            <p:cNvPr id="9" name="椭圆 8"/>
            <p:cNvSpPr/>
            <p:nvPr>
              <p:custDataLst>
                <p:tags r:id="rId4"/>
              </p:custDataLst>
            </p:nvPr>
          </p:nvSpPr>
          <p:spPr>
            <a:xfrm>
              <a:off x="4201747" y="5494579"/>
              <a:ext cx="75469" cy="744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0" name="椭圆 9"/>
            <p:cNvSpPr/>
            <p:nvPr>
              <p:custDataLst>
                <p:tags r:id="rId5"/>
              </p:custDataLst>
            </p:nvPr>
          </p:nvSpPr>
          <p:spPr>
            <a:xfrm>
              <a:off x="4459182" y="5494579"/>
              <a:ext cx="75469" cy="744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1" name="矩形 10"/>
            <p:cNvSpPr/>
            <p:nvPr>
              <p:custDataLst>
                <p:tags r:id="rId6"/>
              </p:custDataLst>
            </p:nvPr>
          </p:nvSpPr>
          <p:spPr>
            <a:xfrm>
              <a:off x="4286248" y="6143644"/>
              <a:ext cx="857256" cy="46872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7 8 9</a:t>
              </a:r>
            </a:p>
          </p:txBody>
        </p:sp>
        <p:sp>
          <p:nvSpPr>
            <p:cNvPr id="12" name="椭圆 11"/>
            <p:cNvSpPr/>
            <p:nvPr>
              <p:custDataLst>
                <p:tags r:id="rId7"/>
              </p:custDataLst>
            </p:nvPr>
          </p:nvSpPr>
          <p:spPr>
            <a:xfrm>
              <a:off x="6247323" y="5455390"/>
              <a:ext cx="75469" cy="744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3" name="矩形 12"/>
            <p:cNvSpPr/>
            <p:nvPr>
              <p:custDataLst>
                <p:tags r:id="rId8"/>
              </p:custDataLst>
            </p:nvPr>
          </p:nvSpPr>
          <p:spPr>
            <a:xfrm>
              <a:off x="7208266" y="6143644"/>
              <a:ext cx="1571636" cy="46872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17 18 19 20</a:t>
              </a:r>
            </a:p>
          </p:txBody>
        </p:sp>
        <p:sp>
          <p:nvSpPr>
            <p:cNvPr id="14" name="椭圆 13"/>
            <p:cNvSpPr/>
            <p:nvPr>
              <p:custDataLst>
                <p:tags r:id="rId9"/>
              </p:custDataLst>
            </p:nvPr>
          </p:nvSpPr>
          <p:spPr>
            <a:xfrm>
              <a:off x="6662888" y="5455390"/>
              <a:ext cx="75469" cy="744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5" name="矩形 14"/>
            <p:cNvSpPr/>
            <p:nvPr>
              <p:custDataLst>
                <p:tags r:id="rId10"/>
              </p:custDataLst>
            </p:nvPr>
          </p:nvSpPr>
          <p:spPr>
            <a:xfrm>
              <a:off x="2714612" y="6143644"/>
              <a:ext cx="642942" cy="46872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1 2</a:t>
              </a:r>
            </a:p>
          </p:txBody>
        </p:sp>
        <p:sp>
          <p:nvSpPr>
            <p:cNvPr id="16" name="矩形 15"/>
            <p:cNvSpPr/>
            <p:nvPr>
              <p:custDataLst>
                <p:tags r:id="rId11"/>
              </p:custDataLst>
            </p:nvPr>
          </p:nvSpPr>
          <p:spPr>
            <a:xfrm>
              <a:off x="3500430" y="6143644"/>
              <a:ext cx="642942" cy="46872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4 5</a:t>
              </a:r>
            </a:p>
          </p:txBody>
        </p:sp>
        <p:sp>
          <p:nvSpPr>
            <p:cNvPr id="17" name="椭圆 16"/>
            <p:cNvSpPr/>
            <p:nvPr>
              <p:custDataLst>
                <p:tags r:id="rId12"/>
              </p:custDataLst>
            </p:nvPr>
          </p:nvSpPr>
          <p:spPr>
            <a:xfrm>
              <a:off x="3931345" y="5494579"/>
              <a:ext cx="75469" cy="744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8" name="矩形 17"/>
            <p:cNvSpPr/>
            <p:nvPr>
              <p:custDataLst>
                <p:tags r:id="rId13"/>
              </p:custDataLst>
            </p:nvPr>
          </p:nvSpPr>
          <p:spPr>
            <a:xfrm>
              <a:off x="5214942" y="6143644"/>
              <a:ext cx="857256" cy="46872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11 12</a:t>
              </a:r>
            </a:p>
          </p:txBody>
        </p:sp>
        <p:sp>
          <p:nvSpPr>
            <p:cNvPr id="19" name="矩形 18"/>
            <p:cNvSpPr/>
            <p:nvPr>
              <p:custDataLst>
                <p:tags r:id="rId14"/>
              </p:custDataLst>
            </p:nvPr>
          </p:nvSpPr>
          <p:spPr>
            <a:xfrm>
              <a:off x="6215074" y="6143644"/>
              <a:ext cx="857256" cy="46872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14 15</a:t>
              </a:r>
            </a:p>
          </p:txBody>
        </p:sp>
        <p:sp>
          <p:nvSpPr>
            <p:cNvPr id="20" name="椭圆 19"/>
            <p:cNvSpPr/>
            <p:nvPr>
              <p:custDataLst>
                <p:tags r:id="rId15"/>
              </p:custDataLst>
            </p:nvPr>
          </p:nvSpPr>
          <p:spPr>
            <a:xfrm>
              <a:off x="7043577" y="5455390"/>
              <a:ext cx="75469" cy="744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21" name="矩形 20"/>
            <p:cNvSpPr/>
            <p:nvPr>
              <p:custDataLst>
                <p:tags r:id="rId16"/>
              </p:custDataLst>
            </p:nvPr>
          </p:nvSpPr>
          <p:spPr>
            <a:xfrm>
              <a:off x="4929190" y="4429132"/>
              <a:ext cx="857256" cy="500066"/>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10</a:t>
              </a:r>
            </a:p>
          </p:txBody>
        </p:sp>
        <p:sp>
          <p:nvSpPr>
            <p:cNvPr id="22" name="椭圆 21"/>
            <p:cNvSpPr/>
            <p:nvPr>
              <p:custDataLst>
                <p:tags r:id="rId17"/>
              </p:custDataLst>
            </p:nvPr>
          </p:nvSpPr>
          <p:spPr>
            <a:xfrm>
              <a:off x="5098193" y="4714884"/>
              <a:ext cx="75469" cy="744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23" name="椭圆 22"/>
            <p:cNvSpPr/>
            <p:nvPr>
              <p:custDataLst>
                <p:tags r:id="rId18"/>
              </p:custDataLst>
            </p:nvPr>
          </p:nvSpPr>
          <p:spPr>
            <a:xfrm>
              <a:off x="5607008" y="4714884"/>
              <a:ext cx="75469" cy="744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24" name="直接连接符 23"/>
            <p:cNvCxnSpPr>
              <a:stCxn id="17" idx="3"/>
              <a:endCxn id="15" idx="0"/>
            </p:cNvCxnSpPr>
            <p:nvPr/>
          </p:nvCxnSpPr>
          <p:spPr>
            <a:xfrm rot="5400000">
              <a:off x="3196461" y="5397706"/>
              <a:ext cx="585560" cy="90631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9" idx="3"/>
              <a:endCxn id="16" idx="0"/>
            </p:cNvCxnSpPr>
            <p:nvPr/>
          </p:nvCxnSpPr>
          <p:spPr>
            <a:xfrm rot="5400000">
              <a:off x="3724571" y="5655415"/>
              <a:ext cx="585560" cy="39089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0" idx="4"/>
              <a:endCxn id="11" idx="0"/>
            </p:cNvCxnSpPr>
            <p:nvPr/>
          </p:nvCxnSpPr>
          <p:spPr>
            <a:xfrm rot="16200000" flipH="1">
              <a:off x="4318565" y="5747332"/>
              <a:ext cx="574665" cy="21795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3"/>
              <a:endCxn id="18" idx="0"/>
            </p:cNvCxnSpPr>
            <p:nvPr/>
          </p:nvCxnSpPr>
          <p:spPr>
            <a:xfrm rot="5400000">
              <a:off x="5638599" y="5523868"/>
              <a:ext cx="624749" cy="61480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4"/>
              <a:endCxn id="19" idx="0"/>
            </p:cNvCxnSpPr>
            <p:nvPr/>
          </p:nvCxnSpPr>
          <p:spPr>
            <a:xfrm rot="5400000">
              <a:off x="6365236" y="5808257"/>
              <a:ext cx="613854" cy="5692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0" idx="5"/>
              <a:endCxn id="13" idx="0"/>
            </p:cNvCxnSpPr>
            <p:nvPr/>
          </p:nvCxnSpPr>
          <p:spPr>
            <a:xfrm rot="16200000" flipH="1">
              <a:off x="7238664" y="5388224"/>
              <a:ext cx="624749" cy="88609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2" idx="3"/>
              <a:endCxn id="8" idx="0"/>
            </p:cNvCxnSpPr>
            <p:nvPr/>
          </p:nvCxnSpPr>
          <p:spPr>
            <a:xfrm rot="5400000">
              <a:off x="4443747" y="4549452"/>
              <a:ext cx="436562" cy="89443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3" idx="5"/>
              <a:endCxn id="7" idx="0"/>
            </p:cNvCxnSpPr>
            <p:nvPr/>
          </p:nvCxnSpPr>
          <p:spPr>
            <a:xfrm rot="16200000" flipH="1">
              <a:off x="5992862" y="4456951"/>
              <a:ext cx="365123" cy="100799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rotWithShape="1">
          <a:blip r:embed="rId20" cstate="print">
            <a:extLst>
              <a:ext uri="{28A0092B-C50C-407E-A947-70E740481C1C}">
                <a14:useLocalDpi xmlns:a14="http://schemas.microsoft.com/office/drawing/2010/main" val="0"/>
              </a:ext>
            </a:extLst>
          </a:blip>
          <a:srcRect l="8509" t="7187" r="9793" b="8804"/>
          <a:stretch>
            <a:fillRect/>
          </a:stretch>
        </p:blipFill>
        <p:spPr>
          <a:xfrm flipH="1">
            <a:off x="7732333" y="2856412"/>
            <a:ext cx="3501022" cy="3493337"/>
          </a:xfrm>
          <a:prstGeom prst="rect">
            <a:avLst/>
          </a:prstGeom>
        </p:spPr>
      </p:pic>
      <p:sp>
        <p:nvSpPr>
          <p:cNvPr id="3" name="文本框 2"/>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3.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树的删除</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rotWithShape="1">
          <a:blip r:embed="rId3">
            <a:extLst>
              <a:ext uri="{28A0092B-C50C-407E-A947-70E740481C1C}">
                <a14:useLocalDpi xmlns:a14="http://schemas.microsoft.com/office/drawing/2010/main" val="0"/>
              </a:ext>
            </a:extLst>
          </a:blip>
          <a:srcRect l="12718" t="15389" r="18940" b="12728"/>
          <a:stretch>
            <a:fillRect/>
          </a:stretch>
        </p:blipFill>
        <p:spPr>
          <a:xfrm>
            <a:off x="4943875" y="1300214"/>
            <a:ext cx="5746849" cy="4361037"/>
          </a:xfrm>
          <a:prstGeom prst="rect">
            <a:avLst/>
          </a:prstGeom>
        </p:spPr>
      </p:pic>
      <p:sp>
        <p:nvSpPr>
          <p:cNvPr id="4" name="文本框 3"/>
          <p:cNvSpPr txBox="1"/>
          <p:nvPr/>
        </p:nvSpPr>
        <p:spPr>
          <a:xfrm>
            <a:off x="1129094" y="263937"/>
            <a:ext cx="1289050" cy="312420"/>
          </a:xfrm>
          <a:prstGeom prst="rect">
            <a:avLst/>
          </a:prstGeom>
          <a:noFill/>
        </p:spPr>
        <p:txBody>
          <a:bodyPr wrap="none" rtlCol="0" anchor="ctr">
            <a:spAutoFit/>
          </a:bodyPr>
          <a:lstStyle/>
          <a:p>
            <a:r>
              <a:rPr lang="en-US" altLang="zh-CN" sz="1800" dirty="0">
                <a:solidFill>
                  <a:schemeClr val="accent1"/>
                </a:solidFill>
                <a:latin typeface="微软雅黑" panose="020B0503020204020204" charset="-122"/>
                <a:ea typeface="微软雅黑" panose="020B0503020204020204" charset="-122"/>
                <a:cs typeface="Arial" panose="020B0604020202020204"/>
              </a:rPr>
              <a:t>8.3.4 B-</a:t>
            </a:r>
            <a:r>
              <a:rPr lang="zh-CN" altLang="en-US" sz="1800" dirty="0">
                <a:solidFill>
                  <a:schemeClr val="accent1"/>
                </a:solidFill>
                <a:latin typeface="微软雅黑" panose="020B0503020204020204" charset="-122"/>
                <a:ea typeface="微软雅黑" panose="020B0503020204020204" charset="-122"/>
                <a:cs typeface="Arial" panose="020B0604020202020204"/>
              </a:rPr>
              <a:t>树</a:t>
            </a:r>
          </a:p>
        </p:txBody>
      </p:sp>
      <p:sp>
        <p:nvSpPr>
          <p:cNvPr id="5" name="Text Box 5"/>
          <p:cNvSpPr txBox="1">
            <a:spLocks noChangeArrowheads="1"/>
          </p:cNvSpPr>
          <p:nvPr/>
        </p:nvSpPr>
        <p:spPr bwMode="auto">
          <a:xfrm>
            <a:off x="1150255" y="881034"/>
            <a:ext cx="3009919" cy="321945"/>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pPr algn="l"/>
            <a:r>
              <a:rPr lang="zh-CN" altLang="en-US" sz="1500" dirty="0">
                <a:solidFill>
                  <a:srgbClr val="000000"/>
                </a:solidFill>
                <a:latin typeface="微软雅黑" panose="020B0503020204020204" charset="-122"/>
                <a:ea typeface="微软雅黑" panose="020B0503020204020204" charset="-122"/>
              </a:rPr>
              <a:t>一种外查找的数据组织结构</a:t>
            </a:r>
          </a:p>
        </p:txBody>
      </p:sp>
      <p:pic>
        <p:nvPicPr>
          <p:cNvPr id="34" name="图片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743357" y="2442455"/>
            <a:ext cx="3416817" cy="3558938"/>
          </a:xfrm>
          <a:prstGeom prst="rect">
            <a:avLst/>
          </a:prstGeom>
        </p:spPr>
      </p:pic>
      <p:sp>
        <p:nvSpPr>
          <p:cNvPr id="3" name="文本框 2"/>
          <p:cNvSpPr txBox="1"/>
          <p:nvPr/>
        </p:nvSpPr>
        <p:spPr>
          <a:xfrm>
            <a:off x="6046067" y="1916835"/>
            <a:ext cx="3528392" cy="860425"/>
          </a:xfrm>
          <a:prstGeom prst="rect">
            <a:avLst/>
          </a:prstGeom>
          <a:noFill/>
        </p:spPr>
        <p:txBody>
          <a:bodyPr wrap="square">
            <a:spAutoFit/>
          </a:bodyPr>
          <a:lstStyle/>
          <a:p>
            <a:pPr algn="l">
              <a:lnSpc>
                <a:spcPts val="2000"/>
              </a:lnSpc>
            </a:pP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）树中每个结点至多有</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棵子树（即至多含有</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个关键字，设</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Max=</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7" name="文本框 6"/>
          <p:cNvSpPr txBox="1"/>
          <p:nvPr/>
        </p:nvSpPr>
        <p:spPr>
          <a:xfrm>
            <a:off x="1127448" y="1300214"/>
            <a:ext cx="3324429" cy="1245235"/>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1500" b="0" i="0" u="none" strike="noStrike" cap="none" spc="0" normalizeH="0" baseline="0">
                <a:ln>
                  <a:noFill/>
                </a:ln>
                <a:solidFill>
                  <a:srgbClr val="A5A5A5">
                    <a:lumMod val="50000"/>
                  </a:srgbClr>
                </a:solidFill>
                <a:effectLst/>
                <a:uLnTx/>
                <a:uFillTx/>
                <a:latin typeface="思源黑体 CN Medium" panose="020B0600000000000000" pitchFamily="34" charset="-122"/>
                <a:ea typeface="思源黑体 CN Medium" panose="020B0600000000000000" pitchFamily="34" charset="-122"/>
              </a:defRPr>
            </a:lvl1pPr>
          </a:lstStyle>
          <a:p>
            <a:pPr algn="l"/>
            <a:r>
              <a:rPr lang="en-US" altLang="zh-CN" dirty="0">
                <a:solidFill>
                  <a:srgbClr val="000000"/>
                </a:solidFill>
                <a:latin typeface="微软雅黑" panose="020B0503020204020204" charset="-122"/>
                <a:ea typeface="微软雅黑" panose="020B0503020204020204" charset="-122"/>
              </a:rPr>
              <a:t> B-</a:t>
            </a:r>
            <a:r>
              <a:rPr lang="zh-CN" altLang="zh-CN" dirty="0">
                <a:solidFill>
                  <a:srgbClr val="000000"/>
                </a:solidFill>
                <a:latin typeface="微软雅黑" panose="020B0503020204020204" charset="-122"/>
                <a:ea typeface="微软雅黑" panose="020B0503020204020204" charset="-122"/>
              </a:rPr>
              <a:t>树中所有结点的最大子树个数称为</a:t>
            </a:r>
            <a:r>
              <a:rPr lang="en-US" altLang="zh-CN" dirty="0">
                <a:solidFill>
                  <a:srgbClr val="000000"/>
                </a:solidFill>
                <a:latin typeface="微软雅黑" panose="020B0503020204020204" charset="-122"/>
                <a:ea typeface="微软雅黑" panose="020B0503020204020204" charset="-122"/>
              </a:rPr>
              <a:t>B-</a:t>
            </a:r>
            <a:r>
              <a:rPr lang="zh-CN" altLang="zh-CN" dirty="0">
                <a:solidFill>
                  <a:srgbClr val="000000"/>
                </a:solidFill>
                <a:latin typeface="微软雅黑" panose="020B0503020204020204" charset="-122"/>
                <a:ea typeface="微软雅黑" panose="020B0503020204020204" charset="-122"/>
              </a:rPr>
              <a:t>树的阶，通常用</a:t>
            </a:r>
            <a:r>
              <a:rPr lang="en-US" altLang="zh-CN" dirty="0">
                <a:solidFill>
                  <a:srgbClr val="000000"/>
                </a:solidFill>
                <a:latin typeface="微软雅黑" panose="020B0503020204020204" charset="-122"/>
                <a:ea typeface="微软雅黑" panose="020B0503020204020204" charset="-122"/>
              </a:rPr>
              <a:t>m</a:t>
            </a:r>
            <a:r>
              <a:rPr lang="zh-CN" altLang="zh-CN" dirty="0">
                <a:solidFill>
                  <a:srgbClr val="000000"/>
                </a:solidFill>
                <a:latin typeface="微软雅黑" panose="020B0503020204020204" charset="-122"/>
                <a:ea typeface="微软雅黑" panose="020B0503020204020204" charset="-122"/>
              </a:rPr>
              <a:t>表示，从查找效率考虑，要求</a:t>
            </a:r>
            <a:r>
              <a:rPr lang="en-US" altLang="zh-CN" dirty="0">
                <a:solidFill>
                  <a:srgbClr val="000000"/>
                </a:solidFill>
                <a:latin typeface="微软雅黑" panose="020B0503020204020204" charset="-122"/>
                <a:ea typeface="微软雅黑" panose="020B0503020204020204" charset="-122"/>
              </a:rPr>
              <a:t>m</a:t>
            </a:r>
            <a:r>
              <a:rPr lang="zh-CN" altLang="zh-CN" dirty="0">
                <a:solidFill>
                  <a:srgbClr val="000000"/>
                </a:solidFill>
                <a:latin typeface="微软雅黑" panose="020B0503020204020204" charset="-122"/>
                <a:ea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rPr>
              <a:t>3</a:t>
            </a:r>
            <a:r>
              <a:rPr lang="zh-CN" altLang="zh-CN" dirty="0">
                <a:solidFill>
                  <a:srgbClr val="000000"/>
                </a:solidFill>
                <a:latin typeface="微软雅黑" panose="020B0503020204020204" charset="-122"/>
                <a:ea typeface="微软雅黑" panose="020B0503020204020204" charset="-122"/>
              </a:rPr>
              <a:t>。一棵</a:t>
            </a:r>
            <a:r>
              <a:rPr lang="en-US" altLang="zh-CN" dirty="0">
                <a:solidFill>
                  <a:srgbClr val="000000"/>
                </a:solidFill>
                <a:latin typeface="微软雅黑" panose="020B0503020204020204" charset="-122"/>
                <a:ea typeface="微软雅黑" panose="020B0503020204020204" charset="-122"/>
              </a:rPr>
              <a:t>m</a:t>
            </a:r>
            <a:r>
              <a:rPr lang="zh-CN" altLang="zh-CN" dirty="0">
                <a:solidFill>
                  <a:srgbClr val="000000"/>
                </a:solidFill>
                <a:latin typeface="微软雅黑" panose="020B0503020204020204" charset="-122"/>
                <a:ea typeface="微软雅黑" panose="020B0503020204020204" charset="-122"/>
              </a:rPr>
              <a:t>阶</a:t>
            </a:r>
            <a:r>
              <a:rPr lang="en-US" altLang="zh-CN" dirty="0">
                <a:solidFill>
                  <a:srgbClr val="000000"/>
                </a:solidFill>
                <a:latin typeface="微软雅黑" panose="020B0503020204020204" charset="-122"/>
                <a:ea typeface="微软雅黑" panose="020B0503020204020204" charset="-122"/>
              </a:rPr>
              <a:t>B-</a:t>
            </a:r>
            <a:r>
              <a:rPr lang="zh-CN" altLang="zh-CN" dirty="0">
                <a:solidFill>
                  <a:srgbClr val="000000"/>
                </a:solidFill>
                <a:latin typeface="微软雅黑" panose="020B0503020204020204" charset="-122"/>
                <a:ea typeface="微软雅黑" panose="020B0503020204020204" charset="-122"/>
              </a:rPr>
              <a:t>树或者是一棵空树，或者是满足下列要求的</a:t>
            </a:r>
            <a:r>
              <a:rPr lang="en-US" altLang="zh-CN" dirty="0">
                <a:solidFill>
                  <a:srgbClr val="000000"/>
                </a:solidFill>
                <a:latin typeface="微软雅黑" panose="020B0503020204020204" charset="-122"/>
                <a:ea typeface="微软雅黑" panose="020B0503020204020204" charset="-122"/>
              </a:rPr>
              <a:t>m</a:t>
            </a:r>
            <a:r>
              <a:rPr lang="zh-CN" altLang="zh-CN" dirty="0">
                <a:solidFill>
                  <a:srgbClr val="000000"/>
                </a:solidFill>
                <a:latin typeface="微软雅黑" panose="020B0503020204020204" charset="-122"/>
                <a:ea typeface="微软雅黑" panose="020B0503020204020204" charset="-122"/>
              </a:rPr>
              <a:t>叉树：</a:t>
            </a:r>
          </a:p>
        </p:txBody>
      </p:sp>
      <p:sp>
        <p:nvSpPr>
          <p:cNvPr id="8" name="文本框 7"/>
          <p:cNvSpPr txBox="1"/>
          <p:nvPr/>
        </p:nvSpPr>
        <p:spPr>
          <a:xfrm>
            <a:off x="6030767" y="2490454"/>
            <a:ext cx="3543692" cy="603885"/>
          </a:xfrm>
          <a:prstGeom prst="rect">
            <a:avLst/>
          </a:prstGeom>
          <a:noFill/>
        </p:spPr>
        <p:txBody>
          <a:bodyPr wrap="square">
            <a:spAutoFit/>
          </a:bodyPr>
          <a:lstStyle>
            <a:defPPr>
              <a:defRPr lang="zh-CN"/>
            </a:defPPr>
            <a:lvl1pPr algn="l">
              <a:lnSpc>
                <a:spcPts val="2000"/>
              </a:lnSpc>
              <a:defRPr sz="1500">
                <a:solidFill>
                  <a:srgbClr val="525252"/>
                </a:solidFill>
                <a:latin typeface="黑体" panose="02010609060101010101" charset="-122"/>
                <a:ea typeface="黑体" panose="02010609060101010101" charset="-122"/>
                <a:cs typeface="Consolas" panose="020B0609020204030204" pitchFamily="49" charset="0"/>
              </a:defRPr>
            </a:lvl1pPr>
          </a:lstStyle>
          <a:p>
            <a:r>
              <a:rPr lang="zh-CN" altLang="zh-CN" dirty="0">
                <a:solidFill>
                  <a:srgbClr val="000000"/>
                </a:solidFill>
                <a:latin typeface="微软雅黑" panose="020B0503020204020204" charset="-122"/>
                <a:ea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rPr>
              <a:t>2</a:t>
            </a:r>
            <a:r>
              <a:rPr lang="zh-CN" altLang="zh-CN" dirty="0">
                <a:solidFill>
                  <a:srgbClr val="000000"/>
                </a:solidFill>
                <a:latin typeface="微软雅黑" panose="020B0503020204020204" charset="-122"/>
                <a:ea typeface="微软雅黑" panose="020B0503020204020204" charset="-122"/>
              </a:rPr>
              <a:t>）若根结点不是叶子结点，则根结点至少有两棵子树。</a:t>
            </a:r>
          </a:p>
        </p:txBody>
      </p:sp>
      <p:sp>
        <p:nvSpPr>
          <p:cNvPr id="9" name="文本框 8"/>
          <p:cNvSpPr txBox="1"/>
          <p:nvPr/>
        </p:nvSpPr>
        <p:spPr>
          <a:xfrm>
            <a:off x="6046070" y="3010234"/>
            <a:ext cx="3505585" cy="860425"/>
          </a:xfrm>
          <a:prstGeom prst="rect">
            <a:avLst/>
          </a:prstGeom>
          <a:noFill/>
        </p:spPr>
        <p:txBody>
          <a:bodyPr wrap="square">
            <a:spAutoFit/>
          </a:bodyPr>
          <a:lstStyle>
            <a:defPPr>
              <a:defRPr lang="zh-CN"/>
            </a:defPPr>
            <a:lvl1pPr algn="l">
              <a:lnSpc>
                <a:spcPts val="2000"/>
              </a:lnSpc>
              <a:defRPr sz="1500">
                <a:solidFill>
                  <a:srgbClr val="525252"/>
                </a:solidFill>
                <a:latin typeface="黑体" panose="02010609060101010101" charset="-122"/>
                <a:ea typeface="黑体" panose="02010609060101010101" charset="-122"/>
                <a:cs typeface="Consolas" panose="020B0609020204030204" pitchFamily="49" charset="0"/>
              </a:defRPr>
            </a:lvl1pPr>
          </a:lstStyle>
          <a:p>
            <a:r>
              <a:rPr lang="zh-CN" altLang="zh-CN" dirty="0">
                <a:solidFill>
                  <a:srgbClr val="000000"/>
                </a:solidFill>
                <a:latin typeface="微软雅黑" panose="020B0503020204020204" charset="-122"/>
                <a:ea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rPr>
              <a:t>3</a:t>
            </a:r>
            <a:r>
              <a:rPr lang="zh-CN" altLang="zh-CN" dirty="0">
                <a:solidFill>
                  <a:srgbClr val="000000"/>
                </a:solidFill>
                <a:latin typeface="微软雅黑" panose="020B0503020204020204" charset="-122"/>
                <a:ea typeface="微软雅黑" panose="020B0503020204020204" charset="-122"/>
              </a:rPr>
              <a:t>）除根结点外，所有结点至少有</a:t>
            </a:r>
            <a:r>
              <a:rPr lang="en-US" altLang="zh-CN" dirty="0">
                <a:solidFill>
                  <a:srgbClr val="000000"/>
                </a:solidFill>
                <a:latin typeface="微软雅黑" panose="020B0503020204020204" charset="-122"/>
                <a:ea typeface="微软雅黑" panose="020B0503020204020204" charset="-122"/>
                <a:sym typeface="Symbol" panose="05050102010706020507"/>
              </a:rPr>
              <a:t></a:t>
            </a:r>
            <a:r>
              <a:rPr lang="en-US" altLang="zh-CN" dirty="0">
                <a:solidFill>
                  <a:srgbClr val="000000"/>
                </a:solidFill>
                <a:latin typeface="微软雅黑" panose="020B0503020204020204" charset="-122"/>
                <a:ea typeface="微软雅黑" panose="020B0503020204020204" charset="-122"/>
              </a:rPr>
              <a:t>m/2</a:t>
            </a:r>
            <a:r>
              <a:rPr lang="en-US" altLang="zh-CN" dirty="0">
                <a:solidFill>
                  <a:srgbClr val="000000"/>
                </a:solidFill>
                <a:latin typeface="微软雅黑" panose="020B0503020204020204" charset="-122"/>
                <a:ea typeface="微软雅黑" panose="020B0503020204020204" charset="-122"/>
                <a:sym typeface="Symbol" panose="05050102010706020507"/>
              </a:rPr>
              <a:t></a:t>
            </a:r>
            <a:r>
              <a:rPr lang="zh-CN" altLang="zh-CN" dirty="0">
                <a:solidFill>
                  <a:srgbClr val="000000"/>
                </a:solidFill>
                <a:latin typeface="微软雅黑" panose="020B0503020204020204" charset="-122"/>
                <a:ea typeface="微软雅黑" panose="020B0503020204020204" charset="-122"/>
              </a:rPr>
              <a:t>棵子树（即至少含有</a:t>
            </a:r>
            <a:r>
              <a:rPr lang="en-US" altLang="zh-CN" dirty="0">
                <a:solidFill>
                  <a:srgbClr val="000000"/>
                </a:solidFill>
                <a:latin typeface="微软雅黑" panose="020B0503020204020204" charset="-122"/>
                <a:ea typeface="微软雅黑" panose="020B0503020204020204" charset="-122"/>
                <a:sym typeface="Symbol" panose="05050102010706020507"/>
              </a:rPr>
              <a:t></a:t>
            </a:r>
            <a:r>
              <a:rPr lang="en-US" altLang="zh-CN" dirty="0">
                <a:solidFill>
                  <a:srgbClr val="000000"/>
                </a:solidFill>
                <a:latin typeface="微软雅黑" panose="020B0503020204020204" charset="-122"/>
                <a:ea typeface="微软雅黑" panose="020B0503020204020204" charset="-122"/>
              </a:rPr>
              <a:t>m/2</a:t>
            </a:r>
            <a:r>
              <a:rPr lang="en-US" altLang="zh-CN" dirty="0">
                <a:solidFill>
                  <a:srgbClr val="000000"/>
                </a:solidFill>
                <a:latin typeface="微软雅黑" panose="020B0503020204020204" charset="-122"/>
                <a:ea typeface="微软雅黑" panose="020B0503020204020204" charset="-122"/>
                <a:sym typeface="Symbol" panose="05050102010706020507"/>
              </a:rPr>
              <a:t></a:t>
            </a:r>
            <a:r>
              <a:rPr lang="en-US" altLang="zh-CN" dirty="0">
                <a:solidFill>
                  <a:srgbClr val="000000"/>
                </a:solidFill>
                <a:latin typeface="微软雅黑" panose="020B0503020204020204" charset="-122"/>
                <a:ea typeface="微软雅黑" panose="020B0503020204020204" charset="-122"/>
              </a:rPr>
              <a:t>-1</a:t>
            </a:r>
            <a:r>
              <a:rPr lang="zh-CN" altLang="zh-CN" dirty="0">
                <a:solidFill>
                  <a:srgbClr val="000000"/>
                </a:solidFill>
                <a:latin typeface="微软雅黑" panose="020B0503020204020204" charset="-122"/>
                <a:ea typeface="微软雅黑" panose="020B0503020204020204" charset="-122"/>
              </a:rPr>
              <a:t>个关键字，设</a:t>
            </a:r>
            <a:r>
              <a:rPr lang="en-US" altLang="zh-CN" dirty="0">
                <a:solidFill>
                  <a:srgbClr val="000000"/>
                </a:solidFill>
                <a:latin typeface="微软雅黑" panose="020B0503020204020204" charset="-122"/>
                <a:ea typeface="微软雅黑" panose="020B0503020204020204" charset="-122"/>
              </a:rPr>
              <a:t>Min=</a:t>
            </a:r>
            <a:r>
              <a:rPr lang="en-US" altLang="zh-CN" dirty="0">
                <a:solidFill>
                  <a:srgbClr val="000000"/>
                </a:solidFill>
                <a:latin typeface="微软雅黑" panose="020B0503020204020204" charset="-122"/>
                <a:ea typeface="微软雅黑" panose="020B0503020204020204" charset="-122"/>
                <a:sym typeface="Symbol" panose="05050102010706020507"/>
              </a:rPr>
              <a:t></a:t>
            </a:r>
            <a:r>
              <a:rPr lang="en-US" altLang="zh-CN" dirty="0">
                <a:solidFill>
                  <a:srgbClr val="000000"/>
                </a:solidFill>
                <a:latin typeface="微软雅黑" panose="020B0503020204020204" charset="-122"/>
                <a:ea typeface="微软雅黑" panose="020B0503020204020204" charset="-122"/>
              </a:rPr>
              <a:t>m/2</a:t>
            </a:r>
            <a:r>
              <a:rPr lang="en-US" altLang="zh-CN" dirty="0">
                <a:solidFill>
                  <a:srgbClr val="000000"/>
                </a:solidFill>
                <a:latin typeface="微软雅黑" panose="020B0503020204020204" charset="-122"/>
                <a:ea typeface="微软雅黑" panose="020B0503020204020204" charset="-122"/>
                <a:sym typeface="Symbol" panose="05050102010706020507"/>
              </a:rPr>
              <a:t></a:t>
            </a:r>
            <a:r>
              <a:rPr lang="en-US" altLang="zh-CN" dirty="0">
                <a:solidFill>
                  <a:srgbClr val="000000"/>
                </a:solidFill>
                <a:latin typeface="微软雅黑" panose="020B0503020204020204" charset="-122"/>
                <a:ea typeface="微软雅黑" panose="020B0503020204020204" charset="-122"/>
              </a:rPr>
              <a:t>-1</a:t>
            </a:r>
            <a:r>
              <a:rPr lang="zh-CN" altLang="zh-CN" dirty="0">
                <a:solidFill>
                  <a:srgbClr val="000000"/>
                </a:solidFill>
                <a:latin typeface="微软雅黑" panose="020B0503020204020204" charset="-122"/>
                <a:ea typeface="微软雅黑" panose="020B0503020204020204" charset="-122"/>
              </a:rPr>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500" fill="hold"/>
                                        <p:tgtEl>
                                          <p:spTgt spid="5"/>
                                        </p:tgtEl>
                                        <p:attrNameLst>
                                          <p:attrName>ppt_x</p:attrName>
                                        </p:attrNameLst>
                                      </p:cBhvr>
                                      <p:tavLst>
                                        <p:tav tm="0">
                                          <p:val>
                                            <p:strVal val="0-#ppt_w/2"/>
                                          </p:val>
                                        </p:tav>
                                        <p:tav tm="100000">
                                          <p:val>
                                            <p:strVal val="#ppt_x"/>
                                          </p:val>
                                        </p:tav>
                                      </p:tavLst>
                                    </p:anim>
                                    <p:anim calcmode="lin" valueType="num">
                                      <p:cBhvr additive="base">
                                        <p:cTn id="11" dur="500" fill="hold"/>
                                        <p:tgtEl>
                                          <p:spTgt spid="5"/>
                                        </p:tgtEl>
                                        <p:attrNameLst>
                                          <p:attrName>ppt_y</p:attrName>
                                        </p:attrNameLst>
                                      </p:cBhvr>
                                      <p:tavLst>
                                        <p:tav tm="0">
                                          <p:val>
                                            <p:strVal val="#ppt_y"/>
                                          </p:val>
                                        </p:tav>
                                        <p:tav tm="100000">
                                          <p:val>
                                            <p:strVal val="#ppt_y"/>
                                          </p:val>
                                        </p:tav>
                                      </p:tavLst>
                                    </p:anim>
                                  </p:childTnLst>
                                </p:cTn>
                              </p:par>
                              <p:par>
                                <p:cTn id="12" presetID="2" presetClass="entr" presetSubtype="8"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0-#ppt_w/2"/>
                                          </p:val>
                                        </p:tav>
                                        <p:tav tm="100000">
                                          <p:val>
                                            <p:strVal val="#ppt_x"/>
                                          </p:val>
                                        </p:tav>
                                      </p:tavLst>
                                    </p:anim>
                                    <p:anim calcmode="lin" valueType="num">
                                      <p:cBhvr additive="base">
                                        <p:cTn id="15" dur="500" fill="hold"/>
                                        <p:tgtEl>
                                          <p:spTgt spid="7"/>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1000"/>
                                        <p:tgtEl>
                                          <p:spTgt spid="3"/>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1000"/>
                                        <p:tgtEl>
                                          <p:spTgt spid="8"/>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7" grpId="0"/>
      <p:bldP spid="8"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5" name="TextBox 4"/>
          <p:cNvSpPr txBox="1"/>
          <p:nvPr/>
        </p:nvSpPr>
        <p:spPr>
          <a:xfrm>
            <a:off x="1485778" y="3278714"/>
            <a:ext cx="928694" cy="398780"/>
          </a:xfrm>
          <a:prstGeom prst="rect">
            <a:avLst/>
          </a:prstGeom>
          <a:noFill/>
        </p:spPr>
        <p:txBody>
          <a:bodyPr wrap="square" rtlCol="0">
            <a:spAutoFit/>
          </a:bodyPr>
          <a:lstStyle/>
          <a:p>
            <a:pPr algn="l">
              <a:lnSpc>
                <a:spcPct val="100000"/>
              </a:lnSpc>
              <a:spcBef>
                <a:spcPts val="0"/>
              </a:spcBef>
            </a:pP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删除</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8</a:t>
            </a:r>
          </a:p>
        </p:txBody>
      </p:sp>
      <p:grpSp>
        <p:nvGrpSpPr>
          <p:cNvPr id="3" name="组合 2"/>
          <p:cNvGrpSpPr/>
          <p:nvPr/>
        </p:nvGrpSpPr>
        <p:grpSpPr>
          <a:xfrm>
            <a:off x="1414340" y="3850221"/>
            <a:ext cx="5786478" cy="2116767"/>
            <a:chOff x="2809852" y="2740993"/>
            <a:chExt cx="5786478" cy="2116767"/>
          </a:xfrm>
        </p:grpSpPr>
        <p:sp>
          <p:nvSpPr>
            <p:cNvPr id="11" name="矩形 10"/>
            <p:cNvSpPr/>
            <p:nvPr>
              <p:custDataLst>
                <p:tags r:id="rId2"/>
              </p:custDataLst>
            </p:nvPr>
          </p:nvSpPr>
          <p:spPr>
            <a:xfrm>
              <a:off x="4309245" y="4400195"/>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a:solidFill>
                    <a:srgbClr val="FFFFFF"/>
                  </a:solidFill>
                  <a:latin typeface="微软雅黑" panose="020B0503020204020204" charset="-122"/>
                  <a:ea typeface="微软雅黑" panose="020B0503020204020204" charset="-122"/>
                  <a:cs typeface="Consolas" panose="020B0609020204030204" pitchFamily="49" charset="0"/>
                </a:rPr>
                <a:t>7 8 9</a:t>
              </a:r>
            </a:p>
          </p:txBody>
        </p:sp>
        <p:grpSp>
          <p:nvGrpSpPr>
            <p:cNvPr id="34" name="组合 33"/>
            <p:cNvGrpSpPr/>
            <p:nvPr/>
          </p:nvGrpSpPr>
          <p:grpSpPr>
            <a:xfrm>
              <a:off x="2809852" y="2740993"/>
              <a:ext cx="5786478" cy="2112805"/>
              <a:chOff x="1285852" y="2000240"/>
              <a:chExt cx="5786478" cy="2112805"/>
            </a:xfrm>
          </p:grpSpPr>
          <p:sp>
            <p:nvSpPr>
              <p:cNvPr id="7" name="矩形 6"/>
              <p:cNvSpPr/>
              <p:nvPr>
                <p:custDataLst>
                  <p:tags r:id="rId4"/>
                </p:custDataLst>
              </p:nvPr>
            </p:nvSpPr>
            <p:spPr>
              <a:xfrm>
                <a:off x="4557249" y="2691575"/>
                <a:ext cx="1022312"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13 16</a:t>
                </a:r>
              </a:p>
            </p:txBody>
          </p:sp>
          <p:sp>
            <p:nvSpPr>
              <p:cNvPr id="8" name="矩形 7"/>
              <p:cNvSpPr/>
              <p:nvPr>
                <p:custDataLst>
                  <p:tags r:id="rId5"/>
                </p:custDataLst>
              </p:nvPr>
            </p:nvSpPr>
            <p:spPr>
              <a:xfrm>
                <a:off x="2308164" y="2760709"/>
                <a:ext cx="817849"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3 6</a:t>
                </a:r>
              </a:p>
            </p:txBody>
          </p:sp>
          <p:sp>
            <p:nvSpPr>
              <p:cNvPr id="9" name="椭圆 8"/>
              <p:cNvSpPr/>
              <p:nvPr>
                <p:custDataLst>
                  <p:tags r:id="rId6"/>
                </p:custDataLst>
              </p:nvPr>
            </p:nvSpPr>
            <p:spPr>
              <a:xfrm>
                <a:off x="2704626" y="303131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0" name="椭圆 9"/>
              <p:cNvSpPr/>
              <p:nvPr>
                <p:custDataLst>
                  <p:tags r:id="rId7"/>
                </p:custDataLst>
              </p:nvPr>
            </p:nvSpPr>
            <p:spPr>
              <a:xfrm>
                <a:off x="2950227" y="303131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2" name="椭圆 11"/>
              <p:cNvSpPr/>
              <p:nvPr>
                <p:custDataLst>
                  <p:tags r:id="rId8"/>
                </p:custDataLst>
              </p:nvPr>
            </p:nvSpPr>
            <p:spPr>
              <a:xfrm>
                <a:off x="4656170" y="2993393"/>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3" name="矩形 12"/>
              <p:cNvSpPr/>
              <p:nvPr>
                <p:custDataLst>
                  <p:tags r:id="rId9"/>
                </p:custDataLst>
              </p:nvPr>
            </p:nvSpPr>
            <p:spPr>
              <a:xfrm>
                <a:off x="5572940" y="3659445"/>
                <a:ext cx="1499390"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17 18 19 20</a:t>
                </a:r>
              </a:p>
            </p:txBody>
          </p:sp>
          <p:sp>
            <p:nvSpPr>
              <p:cNvPr id="14" name="椭圆 13"/>
              <p:cNvSpPr/>
              <p:nvPr>
                <p:custDataLst>
                  <p:tags r:id="rId10"/>
                </p:custDataLst>
              </p:nvPr>
            </p:nvSpPr>
            <p:spPr>
              <a:xfrm>
                <a:off x="5052632" y="2993393"/>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5" name="矩形 14"/>
              <p:cNvSpPr/>
              <p:nvPr>
                <p:custDataLst>
                  <p:tags r:id="rId11"/>
                </p:custDataLst>
              </p:nvPr>
            </p:nvSpPr>
            <p:spPr>
              <a:xfrm>
                <a:off x="1285852" y="3659445"/>
                <a:ext cx="613387"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1 2</a:t>
                </a:r>
              </a:p>
            </p:txBody>
          </p:sp>
          <p:sp>
            <p:nvSpPr>
              <p:cNvPr id="16" name="矩形 15"/>
              <p:cNvSpPr/>
              <p:nvPr>
                <p:custDataLst>
                  <p:tags r:id="rId12"/>
                </p:custDataLst>
              </p:nvPr>
            </p:nvSpPr>
            <p:spPr>
              <a:xfrm>
                <a:off x="2035547" y="3659445"/>
                <a:ext cx="613387"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4 5</a:t>
                </a:r>
              </a:p>
            </p:txBody>
          </p:sp>
          <p:sp>
            <p:nvSpPr>
              <p:cNvPr id="17" name="椭圆 16"/>
              <p:cNvSpPr/>
              <p:nvPr>
                <p:custDataLst>
                  <p:tags r:id="rId13"/>
                </p:custDataLst>
              </p:nvPr>
            </p:nvSpPr>
            <p:spPr>
              <a:xfrm>
                <a:off x="2446654" y="303131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8" name="矩形 17"/>
              <p:cNvSpPr/>
              <p:nvPr>
                <p:custDataLst>
                  <p:tags r:id="rId14"/>
                </p:custDataLst>
              </p:nvPr>
            </p:nvSpPr>
            <p:spPr>
              <a:xfrm>
                <a:off x="3671246" y="3659445"/>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11 12</a:t>
                </a:r>
              </a:p>
            </p:txBody>
          </p:sp>
          <p:sp>
            <p:nvSpPr>
              <p:cNvPr id="19" name="矩形 18"/>
              <p:cNvSpPr/>
              <p:nvPr>
                <p:custDataLst>
                  <p:tags r:id="rId15"/>
                </p:custDataLst>
              </p:nvPr>
            </p:nvSpPr>
            <p:spPr>
              <a:xfrm>
                <a:off x="4625403" y="3659445"/>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14 15</a:t>
                </a:r>
              </a:p>
            </p:txBody>
          </p:sp>
          <p:sp>
            <p:nvSpPr>
              <p:cNvPr id="20" name="椭圆 19"/>
              <p:cNvSpPr/>
              <p:nvPr>
                <p:custDataLst>
                  <p:tags r:id="rId16"/>
                </p:custDataLst>
              </p:nvPr>
            </p:nvSpPr>
            <p:spPr>
              <a:xfrm>
                <a:off x="5415821" y="2993393"/>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21" name="矩形 20"/>
              <p:cNvSpPr/>
              <p:nvPr>
                <p:custDataLst>
                  <p:tags r:id="rId17"/>
                </p:custDataLst>
              </p:nvPr>
            </p:nvSpPr>
            <p:spPr>
              <a:xfrm>
                <a:off x="3398629" y="2000240"/>
                <a:ext cx="817849"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10</a:t>
                </a:r>
              </a:p>
            </p:txBody>
          </p:sp>
          <p:sp>
            <p:nvSpPr>
              <p:cNvPr id="22" name="椭圆 21"/>
              <p:cNvSpPr/>
              <p:nvPr>
                <p:custDataLst>
                  <p:tags r:id="rId18"/>
                </p:custDataLst>
              </p:nvPr>
            </p:nvSpPr>
            <p:spPr>
              <a:xfrm>
                <a:off x="3559863" y="2276774"/>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23" name="椭圆 22"/>
              <p:cNvSpPr/>
              <p:nvPr>
                <p:custDataLst>
                  <p:tags r:id="rId19"/>
                </p:custDataLst>
              </p:nvPr>
            </p:nvSpPr>
            <p:spPr>
              <a:xfrm>
                <a:off x="4045289" y="2276774"/>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24" name="直接连接符 23"/>
              <p:cNvCxnSpPr>
                <a:stCxn id="17" idx="3"/>
                <a:endCxn id="15" idx="0"/>
              </p:cNvCxnSpPr>
              <p:nvPr/>
            </p:nvCxnSpPr>
            <p:spPr>
              <a:xfrm rot="5400000">
                <a:off x="1741537" y="2943783"/>
                <a:ext cx="566671" cy="86465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9" idx="3"/>
                <a:endCxn id="16" idx="0"/>
              </p:cNvCxnSpPr>
              <p:nvPr/>
            </p:nvCxnSpPr>
            <p:spPr>
              <a:xfrm rot="5400000">
                <a:off x="2245371" y="3189645"/>
                <a:ext cx="566671" cy="37292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0" idx="4"/>
                <a:endCxn id="11" idx="0"/>
              </p:cNvCxnSpPr>
              <p:nvPr/>
            </p:nvCxnSpPr>
            <p:spPr>
              <a:xfrm rot="16200000" flipH="1">
                <a:off x="2776415" y="3313130"/>
                <a:ext cx="627565" cy="20794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3"/>
                <a:endCxn id="18" idx="0"/>
              </p:cNvCxnSpPr>
              <p:nvPr/>
            </p:nvCxnSpPr>
            <p:spPr>
              <a:xfrm rot="5400000">
                <a:off x="4071145" y="3063876"/>
                <a:ext cx="604596" cy="58654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4"/>
                <a:endCxn id="19" idx="0"/>
              </p:cNvCxnSpPr>
              <p:nvPr/>
            </p:nvCxnSpPr>
            <p:spPr>
              <a:xfrm rot="5400000">
                <a:off x="4764454" y="3335267"/>
                <a:ext cx="594052" cy="5430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0" idx="5"/>
                <a:endCxn id="13" idx="0"/>
              </p:cNvCxnSpPr>
              <p:nvPr/>
            </p:nvCxnSpPr>
            <p:spPr>
              <a:xfrm rot="16200000" flipH="1">
                <a:off x="5597658" y="2934468"/>
                <a:ext cx="604596" cy="84535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2" idx="3"/>
                <a:endCxn id="8" idx="0"/>
              </p:cNvCxnSpPr>
              <p:nvPr/>
            </p:nvCxnSpPr>
            <p:spPr>
              <a:xfrm rot="5400000">
                <a:off x="2932509" y="2122810"/>
                <a:ext cx="422479" cy="8533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3" idx="5"/>
                <a:endCxn id="7" idx="0"/>
              </p:cNvCxnSpPr>
              <p:nvPr/>
            </p:nvCxnSpPr>
            <p:spPr>
              <a:xfrm rot="16200000" flipH="1">
                <a:off x="4410903" y="2034072"/>
                <a:ext cx="353345" cy="96166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32" name="矩形 31"/>
            <p:cNvSpPr/>
            <p:nvPr>
              <p:custDataLst>
                <p:tags r:id="rId3"/>
              </p:custDataLst>
            </p:nvPr>
          </p:nvSpPr>
          <p:spPr>
            <a:xfrm>
              <a:off x="4310053" y="4404160"/>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a:solidFill>
                    <a:srgbClr val="FFFFFF"/>
                  </a:solidFill>
                  <a:latin typeface="微软雅黑" panose="020B0503020204020204" charset="-122"/>
                  <a:ea typeface="微软雅黑" panose="020B0503020204020204" charset="-122"/>
                  <a:cs typeface="Consolas" panose="020B0609020204030204" pitchFamily="49" charset="0"/>
                </a:rPr>
                <a:t>7 9</a:t>
              </a:r>
            </a:p>
          </p:txBody>
        </p:sp>
      </p:grpSp>
      <p:sp>
        <p:nvSpPr>
          <p:cNvPr id="33" name="TextBox 32"/>
          <p:cNvSpPr txBox="1"/>
          <p:nvPr/>
        </p:nvSpPr>
        <p:spPr>
          <a:xfrm>
            <a:off x="1271464" y="2492896"/>
            <a:ext cx="5929354" cy="398780"/>
          </a:xfrm>
          <a:prstGeom prst="rect">
            <a:avLst/>
          </a:prstGeom>
          <a:noFill/>
        </p:spPr>
        <p:txBody>
          <a:bodyPr wrap="square" rtlCol="0">
            <a:spAutoFit/>
          </a:bodyPr>
          <a:lstStyle/>
          <a:p>
            <a:pPr algn="l">
              <a:lnSpc>
                <a:spcPct val="100000"/>
              </a:lnSpc>
              <a:spcBef>
                <a:spcPts val="0"/>
              </a:spcBef>
            </a:pP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这里</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=5</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，每个结点的关键字个数在</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4</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之间。</a:t>
            </a:r>
          </a:p>
        </p:txBody>
      </p:sp>
      <p:pic>
        <p:nvPicPr>
          <p:cNvPr id="36" name="Picture 2"/>
          <p:cNvPicPr>
            <a:picLocks noChangeAspect="1" noChangeArrowheads="1"/>
          </p:cNvPicPr>
          <p:nvPr/>
        </p:nvPicPr>
        <p:blipFill>
          <a:blip r:embed="rId21" cstate="print"/>
          <a:srcRect/>
          <a:stretch>
            <a:fillRect/>
          </a:stretch>
        </p:blipFill>
        <p:spPr bwMode="auto">
          <a:xfrm>
            <a:off x="414208" y="1537835"/>
            <a:ext cx="1643074" cy="796023"/>
          </a:xfrm>
          <a:prstGeom prst="rect">
            <a:avLst/>
          </a:prstGeom>
          <a:noFill/>
          <a:ln w="9525">
            <a:noFill/>
            <a:miter lim="800000"/>
            <a:headEnd/>
            <a:tailEnd/>
          </a:ln>
        </p:spPr>
      </p:pic>
      <p:sp>
        <p:nvSpPr>
          <p:cNvPr id="2" name="文本框 1"/>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3.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树的删除</a:t>
            </a:r>
          </a:p>
        </p:txBody>
      </p:sp>
      <p:pic>
        <p:nvPicPr>
          <p:cNvPr id="4" name="图片 3"/>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8256240" y="2169532"/>
            <a:ext cx="3713926" cy="3868405"/>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wipe(left)">
                                      <p:cBhvr>
                                        <p:cTn id="19" dur="1000"/>
                                        <p:tgtEl>
                                          <p:spTgt spid="33"/>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par>
                          <p:cTn id="24" fill="hold">
                            <p:stCondLst>
                              <p:cond delay="3000"/>
                            </p:stCondLst>
                            <p:childTnLst>
                              <p:par>
                                <p:cTn id="25" presetID="22" presetClass="entr" presetSubtype="1"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3" grpId="0"/>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5" name="TextBox 4"/>
          <p:cNvSpPr txBox="1"/>
          <p:nvPr/>
        </p:nvSpPr>
        <p:spPr>
          <a:xfrm>
            <a:off x="4367810" y="2919814"/>
            <a:ext cx="1046891" cy="398780"/>
          </a:xfrm>
          <a:prstGeom prst="rect">
            <a:avLst/>
          </a:prstGeom>
          <a:noFill/>
        </p:spPr>
        <p:txBody>
          <a:bodyPr wrap="square" rtlCol="0">
            <a:spAutoFit/>
          </a:bodyPr>
          <a:lstStyle/>
          <a:p>
            <a:pPr algn="l">
              <a:lnSpc>
                <a:spcPct val="100000"/>
              </a:lnSpc>
              <a:spcBef>
                <a:spcPts val="0"/>
              </a:spcBef>
            </a:pP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删除</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16</a:t>
            </a:r>
          </a:p>
        </p:txBody>
      </p:sp>
      <p:sp>
        <p:nvSpPr>
          <p:cNvPr id="33" name="TextBox 32"/>
          <p:cNvSpPr txBox="1"/>
          <p:nvPr/>
        </p:nvSpPr>
        <p:spPr>
          <a:xfrm>
            <a:off x="4367808" y="2276872"/>
            <a:ext cx="4429156" cy="398780"/>
          </a:xfrm>
          <a:prstGeom prst="rect">
            <a:avLst/>
          </a:prstGeom>
          <a:noFill/>
        </p:spPr>
        <p:txBody>
          <a:bodyPr wrap="square" rtlCol="0">
            <a:spAutoFit/>
          </a:bodyPr>
          <a:lstStyle/>
          <a:p>
            <a:pPr algn="l">
              <a:lnSpc>
                <a:spcPct val="100000"/>
              </a:lnSpc>
              <a:spcBef>
                <a:spcPts val="0"/>
              </a:spcBef>
            </a:pP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每个结点的关键字个数在</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4</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之间。</a:t>
            </a:r>
          </a:p>
        </p:txBody>
      </p:sp>
      <p:grpSp>
        <p:nvGrpSpPr>
          <p:cNvPr id="4" name="组合 3"/>
          <p:cNvGrpSpPr/>
          <p:nvPr/>
        </p:nvGrpSpPr>
        <p:grpSpPr>
          <a:xfrm>
            <a:off x="4939315" y="3164466"/>
            <a:ext cx="5857913" cy="2112805"/>
            <a:chOff x="2809855" y="1673388"/>
            <a:chExt cx="5857913" cy="2112805"/>
          </a:xfrm>
        </p:grpSpPr>
        <p:sp>
          <p:nvSpPr>
            <p:cNvPr id="7" name="矩形 6"/>
            <p:cNvSpPr/>
            <p:nvPr>
              <p:custDataLst>
                <p:tags r:id="rId2"/>
              </p:custDataLst>
            </p:nvPr>
          </p:nvSpPr>
          <p:spPr>
            <a:xfrm>
              <a:off x="6096000" y="2364723"/>
              <a:ext cx="1022312"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a:solidFill>
                    <a:srgbClr val="FFFFFF"/>
                  </a:solidFill>
                  <a:latin typeface="微软雅黑" panose="020B0503020204020204" charset="-122"/>
                  <a:ea typeface="微软雅黑" panose="020B0503020204020204" charset="-122"/>
                  <a:cs typeface="Consolas" panose="020B0609020204030204" pitchFamily="49" charset="0"/>
                </a:rPr>
                <a:t>13 16</a:t>
              </a:r>
            </a:p>
          </p:txBody>
        </p:sp>
        <p:sp>
          <p:nvSpPr>
            <p:cNvPr id="13" name="矩形 12"/>
            <p:cNvSpPr/>
            <p:nvPr>
              <p:custDataLst>
                <p:tags r:id="rId3"/>
              </p:custDataLst>
            </p:nvPr>
          </p:nvSpPr>
          <p:spPr>
            <a:xfrm>
              <a:off x="7096940" y="3332590"/>
              <a:ext cx="1570828"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a:solidFill>
                    <a:srgbClr val="FFFFFF"/>
                  </a:solidFill>
                  <a:latin typeface="微软雅黑" panose="020B0503020204020204" charset="-122"/>
                  <a:ea typeface="微软雅黑" panose="020B0503020204020204" charset="-122"/>
                  <a:cs typeface="Consolas" panose="020B0609020204030204" pitchFamily="49" charset="0"/>
                </a:rPr>
                <a:t>17 18 19 20</a:t>
              </a:r>
            </a:p>
          </p:txBody>
        </p:sp>
        <p:grpSp>
          <p:nvGrpSpPr>
            <p:cNvPr id="37" name="组合 36"/>
            <p:cNvGrpSpPr/>
            <p:nvPr/>
          </p:nvGrpSpPr>
          <p:grpSpPr>
            <a:xfrm>
              <a:off x="2809855" y="1673388"/>
              <a:ext cx="5072097" cy="2112805"/>
              <a:chOff x="1285852" y="1316195"/>
              <a:chExt cx="5072097" cy="2112805"/>
            </a:xfrm>
          </p:grpSpPr>
          <p:sp>
            <p:nvSpPr>
              <p:cNvPr id="8" name="矩形 7"/>
              <p:cNvSpPr/>
              <p:nvPr>
                <p:custDataLst>
                  <p:tags r:id="rId6"/>
                </p:custDataLst>
              </p:nvPr>
            </p:nvSpPr>
            <p:spPr>
              <a:xfrm>
                <a:off x="2308164" y="2076664"/>
                <a:ext cx="817849"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3 6</a:t>
                </a:r>
              </a:p>
            </p:txBody>
          </p:sp>
          <p:sp>
            <p:nvSpPr>
              <p:cNvPr id="9" name="椭圆 8"/>
              <p:cNvSpPr/>
              <p:nvPr>
                <p:custDataLst>
                  <p:tags r:id="rId7"/>
                </p:custDataLst>
              </p:nvPr>
            </p:nvSpPr>
            <p:spPr>
              <a:xfrm>
                <a:off x="2704626" y="2347273"/>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0" name="椭圆 9"/>
              <p:cNvSpPr/>
              <p:nvPr>
                <p:custDataLst>
                  <p:tags r:id="rId8"/>
                </p:custDataLst>
              </p:nvPr>
            </p:nvSpPr>
            <p:spPr>
              <a:xfrm>
                <a:off x="2950227" y="2347273"/>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2" name="椭圆 11"/>
              <p:cNvSpPr/>
              <p:nvPr>
                <p:custDataLst>
                  <p:tags r:id="rId9"/>
                </p:custDataLst>
              </p:nvPr>
            </p:nvSpPr>
            <p:spPr>
              <a:xfrm>
                <a:off x="4656170" y="230934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4" name="椭圆 13"/>
              <p:cNvSpPr/>
              <p:nvPr>
                <p:custDataLst>
                  <p:tags r:id="rId10"/>
                </p:custDataLst>
              </p:nvPr>
            </p:nvSpPr>
            <p:spPr>
              <a:xfrm>
                <a:off x="5052632" y="230934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5" name="矩形 14"/>
              <p:cNvSpPr/>
              <p:nvPr>
                <p:custDataLst>
                  <p:tags r:id="rId11"/>
                </p:custDataLst>
              </p:nvPr>
            </p:nvSpPr>
            <p:spPr>
              <a:xfrm>
                <a:off x="1285852" y="2975400"/>
                <a:ext cx="613387"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1 2</a:t>
                </a:r>
              </a:p>
            </p:txBody>
          </p:sp>
          <p:sp>
            <p:nvSpPr>
              <p:cNvPr id="16" name="矩形 15"/>
              <p:cNvSpPr/>
              <p:nvPr>
                <p:custDataLst>
                  <p:tags r:id="rId12"/>
                </p:custDataLst>
              </p:nvPr>
            </p:nvSpPr>
            <p:spPr>
              <a:xfrm>
                <a:off x="2035547" y="2975400"/>
                <a:ext cx="613387"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4 5</a:t>
                </a:r>
              </a:p>
            </p:txBody>
          </p:sp>
          <p:sp>
            <p:nvSpPr>
              <p:cNvPr id="17" name="椭圆 16"/>
              <p:cNvSpPr/>
              <p:nvPr>
                <p:custDataLst>
                  <p:tags r:id="rId13"/>
                </p:custDataLst>
              </p:nvPr>
            </p:nvSpPr>
            <p:spPr>
              <a:xfrm>
                <a:off x="2446654" y="2347273"/>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8" name="矩形 17"/>
              <p:cNvSpPr/>
              <p:nvPr>
                <p:custDataLst>
                  <p:tags r:id="rId14"/>
                </p:custDataLst>
              </p:nvPr>
            </p:nvSpPr>
            <p:spPr>
              <a:xfrm>
                <a:off x="3671246" y="2975400"/>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11 12</a:t>
                </a:r>
              </a:p>
            </p:txBody>
          </p:sp>
          <p:sp>
            <p:nvSpPr>
              <p:cNvPr id="19" name="矩形 18"/>
              <p:cNvSpPr/>
              <p:nvPr>
                <p:custDataLst>
                  <p:tags r:id="rId15"/>
                </p:custDataLst>
              </p:nvPr>
            </p:nvSpPr>
            <p:spPr>
              <a:xfrm>
                <a:off x="4625403" y="2975400"/>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14 15</a:t>
                </a:r>
              </a:p>
            </p:txBody>
          </p:sp>
          <p:sp>
            <p:nvSpPr>
              <p:cNvPr id="20" name="椭圆 19"/>
              <p:cNvSpPr/>
              <p:nvPr>
                <p:custDataLst>
                  <p:tags r:id="rId16"/>
                </p:custDataLst>
              </p:nvPr>
            </p:nvSpPr>
            <p:spPr>
              <a:xfrm>
                <a:off x="5415821" y="230934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21" name="矩形 20"/>
              <p:cNvSpPr/>
              <p:nvPr>
                <p:custDataLst>
                  <p:tags r:id="rId17"/>
                </p:custDataLst>
              </p:nvPr>
            </p:nvSpPr>
            <p:spPr>
              <a:xfrm>
                <a:off x="3398629" y="1316195"/>
                <a:ext cx="817849"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10</a:t>
                </a:r>
              </a:p>
            </p:txBody>
          </p:sp>
          <p:sp>
            <p:nvSpPr>
              <p:cNvPr id="22" name="椭圆 21"/>
              <p:cNvSpPr/>
              <p:nvPr>
                <p:custDataLst>
                  <p:tags r:id="rId18"/>
                </p:custDataLst>
              </p:nvPr>
            </p:nvSpPr>
            <p:spPr>
              <a:xfrm>
                <a:off x="3559863" y="1592729"/>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23" name="椭圆 22"/>
              <p:cNvSpPr/>
              <p:nvPr>
                <p:custDataLst>
                  <p:tags r:id="rId19"/>
                </p:custDataLst>
              </p:nvPr>
            </p:nvSpPr>
            <p:spPr>
              <a:xfrm>
                <a:off x="4045289" y="1592729"/>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24" name="直接连接符 23"/>
              <p:cNvCxnSpPr>
                <a:stCxn id="17" idx="3"/>
                <a:endCxn id="15" idx="0"/>
              </p:cNvCxnSpPr>
              <p:nvPr/>
            </p:nvCxnSpPr>
            <p:spPr>
              <a:xfrm rot="5400000">
                <a:off x="1741537" y="2259738"/>
                <a:ext cx="566671" cy="86465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9" idx="3"/>
                <a:endCxn id="16" idx="0"/>
              </p:cNvCxnSpPr>
              <p:nvPr/>
            </p:nvCxnSpPr>
            <p:spPr>
              <a:xfrm rot="5400000">
                <a:off x="2245371" y="2505600"/>
                <a:ext cx="566671" cy="37292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0" idx="4"/>
              </p:cNvCxnSpPr>
              <p:nvPr/>
            </p:nvCxnSpPr>
            <p:spPr>
              <a:xfrm rot="16200000" flipH="1">
                <a:off x="2812134" y="2593366"/>
                <a:ext cx="556127" cy="20794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2" idx="3"/>
                <a:endCxn id="8" idx="0"/>
              </p:cNvCxnSpPr>
              <p:nvPr/>
            </p:nvCxnSpPr>
            <p:spPr>
              <a:xfrm rot="5400000">
                <a:off x="2932509" y="1438765"/>
                <a:ext cx="422479" cy="8533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3" idx="5"/>
                <a:endCxn id="7" idx="0"/>
              </p:cNvCxnSpPr>
              <p:nvPr/>
            </p:nvCxnSpPr>
            <p:spPr>
              <a:xfrm rot="16200000" flipH="1">
                <a:off x="4418278" y="1342651"/>
                <a:ext cx="353345" cy="9764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32" name="矩形 31"/>
              <p:cNvSpPr/>
              <p:nvPr>
                <p:custDataLst>
                  <p:tags r:id="rId20"/>
                </p:custDataLst>
              </p:nvPr>
            </p:nvSpPr>
            <p:spPr>
              <a:xfrm>
                <a:off x="2786050" y="2959269"/>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7 9</a:t>
                </a:r>
              </a:p>
            </p:txBody>
          </p:sp>
          <p:cxnSp>
            <p:nvCxnSpPr>
              <p:cNvPr id="28" name="直接连接符 27"/>
              <p:cNvCxnSpPr>
                <a:stCxn id="14" idx="4"/>
                <a:endCxn id="19" idx="0"/>
              </p:cNvCxnSpPr>
              <p:nvPr/>
            </p:nvCxnSpPr>
            <p:spPr>
              <a:xfrm rot="5400000">
                <a:off x="4764454" y="2651222"/>
                <a:ext cx="594052" cy="5430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0" idx="5"/>
                <a:endCxn id="34" idx="0"/>
              </p:cNvCxnSpPr>
              <p:nvPr/>
            </p:nvCxnSpPr>
            <p:spPr>
              <a:xfrm rot="16200000" flipH="1">
                <a:off x="5617901" y="2230179"/>
                <a:ext cx="599424" cy="88067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3"/>
                <a:endCxn id="18" idx="0"/>
              </p:cNvCxnSpPr>
              <p:nvPr/>
            </p:nvCxnSpPr>
            <p:spPr>
              <a:xfrm rot="5400000">
                <a:off x="4071145" y="2379831"/>
                <a:ext cx="604596" cy="58654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grpSp>
        <p:sp>
          <p:nvSpPr>
            <p:cNvPr id="34" name="矩形 33"/>
            <p:cNvSpPr/>
            <p:nvPr>
              <p:custDataLst>
                <p:tags r:id="rId4"/>
              </p:custDataLst>
            </p:nvPr>
          </p:nvSpPr>
          <p:spPr>
            <a:xfrm>
              <a:off x="7096132" y="3327418"/>
              <a:ext cx="1571636"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a:solidFill>
                    <a:srgbClr val="FFFFFF"/>
                  </a:solidFill>
                  <a:latin typeface="微软雅黑" panose="020B0503020204020204" charset="-122"/>
                  <a:ea typeface="微软雅黑" panose="020B0503020204020204" charset="-122"/>
                  <a:cs typeface="Consolas" panose="020B0609020204030204" pitchFamily="49" charset="0"/>
                </a:rPr>
                <a:t>18 19 20</a:t>
              </a:r>
            </a:p>
          </p:txBody>
        </p:sp>
        <p:sp>
          <p:nvSpPr>
            <p:cNvPr id="36" name="矩形 35"/>
            <p:cNvSpPr/>
            <p:nvPr>
              <p:custDataLst>
                <p:tags r:id="rId5"/>
              </p:custDataLst>
            </p:nvPr>
          </p:nvSpPr>
          <p:spPr>
            <a:xfrm>
              <a:off x="6093916" y="2357433"/>
              <a:ext cx="1022312"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a:solidFill>
                    <a:srgbClr val="FFFFFF"/>
                  </a:solidFill>
                  <a:latin typeface="微软雅黑" panose="020B0503020204020204" charset="-122"/>
                  <a:ea typeface="微软雅黑" panose="020B0503020204020204" charset="-122"/>
                  <a:cs typeface="Consolas" panose="020B0609020204030204" pitchFamily="49" charset="0"/>
                </a:rPr>
                <a:t>13 17</a:t>
              </a:r>
            </a:p>
          </p:txBody>
        </p:sp>
      </p:grpSp>
      <p:pic>
        <p:nvPicPr>
          <p:cNvPr id="6" name="图片 5"/>
          <p:cNvPicPr>
            <a:picLocks noChangeAspect="1"/>
          </p:cNvPicPr>
          <p:nvPr/>
        </p:nvPicPr>
        <p:blipFill rotWithShape="1">
          <a:blip r:embed="rId22" cstate="print">
            <a:extLst>
              <a:ext uri="{28A0092B-C50C-407E-A947-70E740481C1C}">
                <a14:useLocalDpi xmlns:a14="http://schemas.microsoft.com/office/drawing/2010/main" val="0"/>
              </a:ext>
            </a:extLst>
          </a:blip>
          <a:srcRect r="6207"/>
          <a:stretch>
            <a:fillRect/>
          </a:stretch>
        </p:blipFill>
        <p:spPr>
          <a:xfrm>
            <a:off x="332177" y="1635399"/>
            <a:ext cx="3161031" cy="4653343"/>
          </a:xfrm>
          <a:prstGeom prst="rect">
            <a:avLst/>
          </a:prstGeom>
        </p:spPr>
      </p:pic>
      <p:sp>
        <p:nvSpPr>
          <p:cNvPr id="11" name="文本框 10"/>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3.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树的删除</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1000"/>
                                        <p:tgtEl>
                                          <p:spTgt spid="33"/>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500"/>
                            </p:stCondLst>
                            <p:childTnLst>
                              <p:par>
                                <p:cTn id="21" presetID="22" presetClass="entr" presetSubtype="1"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3"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5" name="TextBox 4"/>
          <p:cNvSpPr txBox="1"/>
          <p:nvPr/>
        </p:nvSpPr>
        <p:spPr>
          <a:xfrm>
            <a:off x="816862" y="2700940"/>
            <a:ext cx="1143008" cy="398780"/>
          </a:xfrm>
          <a:prstGeom prst="rect">
            <a:avLst/>
          </a:prstGeom>
          <a:noFill/>
        </p:spPr>
        <p:txBody>
          <a:bodyPr wrap="square" rtlCol="0">
            <a:spAutoFit/>
          </a:bodyPr>
          <a:lstStyle/>
          <a:p>
            <a:pPr algn="l">
              <a:lnSpc>
                <a:spcPct val="100000"/>
              </a:lnSpc>
              <a:spcBef>
                <a:spcPts val="0"/>
              </a:spcBef>
            </a:pP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删除</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15</a:t>
            </a:r>
          </a:p>
        </p:txBody>
      </p:sp>
      <p:sp>
        <p:nvSpPr>
          <p:cNvPr id="33" name="TextBox 32"/>
          <p:cNvSpPr txBox="1"/>
          <p:nvPr/>
        </p:nvSpPr>
        <p:spPr>
          <a:xfrm>
            <a:off x="767408" y="1700808"/>
            <a:ext cx="4835803" cy="398780"/>
          </a:xfrm>
          <a:prstGeom prst="rect">
            <a:avLst/>
          </a:prstGeom>
          <a:noFill/>
        </p:spPr>
        <p:txBody>
          <a:bodyPr wrap="square" rtlCol="0">
            <a:spAutoFit/>
          </a:bodyPr>
          <a:lstStyle/>
          <a:p>
            <a:pPr algn="l">
              <a:lnSpc>
                <a:spcPct val="100000"/>
              </a:lnSpc>
              <a:spcBef>
                <a:spcPts val="0"/>
              </a:spcBef>
            </a:pP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每个结点的关键字个数在</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4</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之间。</a:t>
            </a:r>
          </a:p>
        </p:txBody>
      </p:sp>
      <p:grpSp>
        <p:nvGrpSpPr>
          <p:cNvPr id="2" name="组合 1"/>
          <p:cNvGrpSpPr/>
          <p:nvPr/>
        </p:nvGrpSpPr>
        <p:grpSpPr>
          <a:xfrm>
            <a:off x="1959873" y="2558067"/>
            <a:ext cx="5715037" cy="2112802"/>
            <a:chOff x="3238483" y="1428739"/>
            <a:chExt cx="5715037" cy="2112802"/>
          </a:xfrm>
        </p:grpSpPr>
        <p:sp>
          <p:nvSpPr>
            <p:cNvPr id="7" name="矩形 6"/>
            <p:cNvSpPr/>
            <p:nvPr>
              <p:custDataLst>
                <p:tags r:id="rId2"/>
              </p:custDataLst>
            </p:nvPr>
          </p:nvSpPr>
          <p:spPr>
            <a:xfrm>
              <a:off x="6524628" y="2120074"/>
              <a:ext cx="1022312"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13 17</a:t>
              </a:r>
            </a:p>
          </p:txBody>
        </p:sp>
        <p:sp>
          <p:nvSpPr>
            <p:cNvPr id="13" name="矩形 12"/>
            <p:cNvSpPr/>
            <p:nvPr>
              <p:custDataLst>
                <p:tags r:id="rId3"/>
              </p:custDataLst>
            </p:nvPr>
          </p:nvSpPr>
          <p:spPr>
            <a:xfrm>
              <a:off x="7525568" y="3087941"/>
              <a:ext cx="1427952"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18 19 20</a:t>
              </a:r>
            </a:p>
          </p:txBody>
        </p:sp>
        <p:sp>
          <p:nvSpPr>
            <p:cNvPr id="8" name="矩形 7"/>
            <p:cNvSpPr/>
            <p:nvPr>
              <p:custDataLst>
                <p:tags r:id="rId4"/>
              </p:custDataLst>
            </p:nvPr>
          </p:nvSpPr>
          <p:spPr>
            <a:xfrm>
              <a:off x="4260795" y="2189208"/>
              <a:ext cx="817849"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3 6</a:t>
              </a:r>
            </a:p>
          </p:txBody>
        </p:sp>
        <p:sp>
          <p:nvSpPr>
            <p:cNvPr id="9" name="椭圆 8"/>
            <p:cNvSpPr/>
            <p:nvPr>
              <p:custDataLst>
                <p:tags r:id="rId5"/>
              </p:custDataLst>
            </p:nvPr>
          </p:nvSpPr>
          <p:spPr>
            <a:xfrm>
              <a:off x="4657254" y="2459814"/>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0" name="椭圆 9"/>
            <p:cNvSpPr/>
            <p:nvPr>
              <p:custDataLst>
                <p:tags r:id="rId6"/>
              </p:custDataLst>
            </p:nvPr>
          </p:nvSpPr>
          <p:spPr>
            <a:xfrm>
              <a:off x="4902855" y="2459814"/>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2" name="椭圆 11"/>
            <p:cNvSpPr/>
            <p:nvPr>
              <p:custDataLst>
                <p:tags r:id="rId7"/>
              </p:custDataLst>
            </p:nvPr>
          </p:nvSpPr>
          <p:spPr>
            <a:xfrm>
              <a:off x="6608798" y="2421889"/>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4" name="椭圆 13"/>
            <p:cNvSpPr/>
            <p:nvPr>
              <p:custDataLst>
                <p:tags r:id="rId8"/>
              </p:custDataLst>
            </p:nvPr>
          </p:nvSpPr>
          <p:spPr>
            <a:xfrm>
              <a:off x="7005260" y="2421889"/>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5" name="矩形 14"/>
            <p:cNvSpPr/>
            <p:nvPr>
              <p:custDataLst>
                <p:tags r:id="rId9"/>
              </p:custDataLst>
            </p:nvPr>
          </p:nvSpPr>
          <p:spPr>
            <a:xfrm>
              <a:off x="3238483" y="3087941"/>
              <a:ext cx="613387"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1 2</a:t>
              </a:r>
            </a:p>
          </p:txBody>
        </p:sp>
        <p:sp>
          <p:nvSpPr>
            <p:cNvPr id="16" name="矩形 15"/>
            <p:cNvSpPr/>
            <p:nvPr>
              <p:custDataLst>
                <p:tags r:id="rId10"/>
              </p:custDataLst>
            </p:nvPr>
          </p:nvSpPr>
          <p:spPr>
            <a:xfrm>
              <a:off x="3988178" y="3087941"/>
              <a:ext cx="613387"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4 5</a:t>
              </a:r>
            </a:p>
          </p:txBody>
        </p:sp>
        <p:sp>
          <p:nvSpPr>
            <p:cNvPr id="17" name="椭圆 16"/>
            <p:cNvSpPr/>
            <p:nvPr>
              <p:custDataLst>
                <p:tags r:id="rId11"/>
              </p:custDataLst>
            </p:nvPr>
          </p:nvSpPr>
          <p:spPr>
            <a:xfrm>
              <a:off x="4399282" y="2459814"/>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8" name="矩形 17"/>
            <p:cNvSpPr/>
            <p:nvPr>
              <p:custDataLst>
                <p:tags r:id="rId12"/>
              </p:custDataLst>
            </p:nvPr>
          </p:nvSpPr>
          <p:spPr>
            <a:xfrm>
              <a:off x="5623877" y="3087941"/>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11 12</a:t>
              </a:r>
            </a:p>
          </p:txBody>
        </p:sp>
        <p:sp>
          <p:nvSpPr>
            <p:cNvPr id="19" name="矩形 18"/>
            <p:cNvSpPr/>
            <p:nvPr>
              <p:custDataLst>
                <p:tags r:id="rId13"/>
              </p:custDataLst>
            </p:nvPr>
          </p:nvSpPr>
          <p:spPr>
            <a:xfrm>
              <a:off x="6578034" y="3087941"/>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14 15</a:t>
              </a:r>
            </a:p>
          </p:txBody>
        </p:sp>
        <p:sp>
          <p:nvSpPr>
            <p:cNvPr id="20" name="椭圆 19"/>
            <p:cNvSpPr/>
            <p:nvPr>
              <p:custDataLst>
                <p:tags r:id="rId14"/>
              </p:custDataLst>
            </p:nvPr>
          </p:nvSpPr>
          <p:spPr>
            <a:xfrm>
              <a:off x="7368449" y="2421889"/>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21" name="矩形 20"/>
            <p:cNvSpPr/>
            <p:nvPr>
              <p:custDataLst>
                <p:tags r:id="rId15"/>
              </p:custDataLst>
            </p:nvPr>
          </p:nvSpPr>
          <p:spPr>
            <a:xfrm>
              <a:off x="5351260" y="1428739"/>
              <a:ext cx="817849"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10</a:t>
              </a:r>
            </a:p>
          </p:txBody>
        </p:sp>
        <p:sp>
          <p:nvSpPr>
            <p:cNvPr id="22" name="椭圆 21"/>
            <p:cNvSpPr/>
            <p:nvPr>
              <p:custDataLst>
                <p:tags r:id="rId16"/>
              </p:custDataLst>
            </p:nvPr>
          </p:nvSpPr>
          <p:spPr>
            <a:xfrm>
              <a:off x="5512491" y="1705270"/>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23" name="椭圆 22"/>
            <p:cNvSpPr/>
            <p:nvPr>
              <p:custDataLst>
                <p:tags r:id="rId17"/>
              </p:custDataLst>
            </p:nvPr>
          </p:nvSpPr>
          <p:spPr>
            <a:xfrm>
              <a:off x="5997917" y="1705270"/>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24" name="直接连接符 23"/>
            <p:cNvCxnSpPr>
              <a:stCxn id="17" idx="3"/>
              <a:endCxn id="15" idx="0"/>
            </p:cNvCxnSpPr>
            <p:nvPr/>
          </p:nvCxnSpPr>
          <p:spPr>
            <a:xfrm rot="5400000">
              <a:off x="3694168" y="2372279"/>
              <a:ext cx="566671" cy="86465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9" idx="3"/>
              <a:endCxn id="16" idx="0"/>
            </p:cNvCxnSpPr>
            <p:nvPr/>
          </p:nvCxnSpPr>
          <p:spPr>
            <a:xfrm rot="5400000">
              <a:off x="4198002" y="2618144"/>
              <a:ext cx="566671" cy="37292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0" idx="4"/>
            </p:cNvCxnSpPr>
            <p:nvPr/>
          </p:nvCxnSpPr>
          <p:spPr>
            <a:xfrm rot="16200000" flipH="1">
              <a:off x="4764765" y="2705907"/>
              <a:ext cx="556127" cy="20794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3"/>
              <a:endCxn id="18" idx="0"/>
            </p:cNvCxnSpPr>
            <p:nvPr/>
          </p:nvCxnSpPr>
          <p:spPr>
            <a:xfrm rot="5400000">
              <a:off x="6023773" y="2492375"/>
              <a:ext cx="604596" cy="58654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4"/>
              <a:endCxn id="19" idx="0"/>
            </p:cNvCxnSpPr>
            <p:nvPr/>
          </p:nvCxnSpPr>
          <p:spPr>
            <a:xfrm rot="5400000">
              <a:off x="6717082" y="2763763"/>
              <a:ext cx="594052" cy="5430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0" idx="5"/>
              <a:endCxn id="13" idx="0"/>
            </p:cNvCxnSpPr>
            <p:nvPr/>
          </p:nvCxnSpPr>
          <p:spPr>
            <a:xfrm rot="16200000" flipH="1">
              <a:off x="7532426" y="2380826"/>
              <a:ext cx="604596" cy="80963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2" idx="3"/>
              <a:endCxn id="8" idx="0"/>
            </p:cNvCxnSpPr>
            <p:nvPr/>
          </p:nvCxnSpPr>
          <p:spPr>
            <a:xfrm rot="5400000">
              <a:off x="4885140" y="1551306"/>
              <a:ext cx="422479" cy="8533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3" idx="5"/>
              <a:endCxn id="7" idx="0"/>
            </p:cNvCxnSpPr>
            <p:nvPr/>
          </p:nvCxnSpPr>
          <p:spPr>
            <a:xfrm rot="16200000" flipH="1">
              <a:off x="6370909" y="1455195"/>
              <a:ext cx="353345" cy="9764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32" name="矩形 31"/>
            <p:cNvSpPr/>
            <p:nvPr>
              <p:custDataLst>
                <p:tags r:id="rId18"/>
              </p:custDataLst>
            </p:nvPr>
          </p:nvSpPr>
          <p:spPr>
            <a:xfrm>
              <a:off x="4738681" y="3071810"/>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7 9</a:t>
              </a:r>
            </a:p>
          </p:txBody>
        </p:sp>
        <p:sp>
          <p:nvSpPr>
            <p:cNvPr id="40" name="矩形 39"/>
            <p:cNvSpPr/>
            <p:nvPr>
              <p:custDataLst>
                <p:tags r:id="rId19"/>
              </p:custDataLst>
            </p:nvPr>
          </p:nvSpPr>
          <p:spPr>
            <a:xfrm>
              <a:off x="7524760" y="3081858"/>
              <a:ext cx="1427952"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19 20</a:t>
              </a:r>
            </a:p>
          </p:txBody>
        </p:sp>
        <p:sp>
          <p:nvSpPr>
            <p:cNvPr id="42" name="矩形 41"/>
            <p:cNvSpPr/>
            <p:nvPr>
              <p:custDataLst>
                <p:tags r:id="rId20"/>
              </p:custDataLst>
            </p:nvPr>
          </p:nvSpPr>
          <p:spPr>
            <a:xfrm>
              <a:off x="6524628" y="2107908"/>
              <a:ext cx="1022312"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13 18</a:t>
              </a:r>
            </a:p>
          </p:txBody>
        </p:sp>
        <p:sp>
          <p:nvSpPr>
            <p:cNvPr id="43" name="矩形 42"/>
            <p:cNvSpPr/>
            <p:nvPr>
              <p:custDataLst>
                <p:tags r:id="rId21"/>
              </p:custDataLst>
            </p:nvPr>
          </p:nvSpPr>
          <p:spPr>
            <a:xfrm>
              <a:off x="6586021" y="3071810"/>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14 17</a:t>
              </a:r>
            </a:p>
          </p:txBody>
        </p:sp>
        <p:cxnSp>
          <p:nvCxnSpPr>
            <p:cNvPr id="45" name="直接箭头连接符 44"/>
            <p:cNvCxnSpPr/>
            <p:nvPr/>
          </p:nvCxnSpPr>
          <p:spPr>
            <a:xfrm rot="16200000" flipV="1">
              <a:off x="7346165" y="2678901"/>
              <a:ext cx="428628" cy="357190"/>
            </a:xfrm>
            <a:prstGeom prst="straightConnector1">
              <a:avLst/>
            </a:pr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cxnSp>
        <p:cxnSp>
          <p:nvCxnSpPr>
            <p:cNvPr id="47" name="直接箭头连接符 46"/>
            <p:cNvCxnSpPr/>
            <p:nvPr/>
          </p:nvCxnSpPr>
          <p:spPr>
            <a:xfrm rot="5400000">
              <a:off x="6953256" y="2857496"/>
              <a:ext cx="571504" cy="1588"/>
            </a:xfrm>
            <a:prstGeom prst="straightConnector1">
              <a:avLst/>
            </a:prstGeom>
            <a:ln w="19050">
              <a:solidFill>
                <a:srgbClr val="FF00FF"/>
              </a:solidFill>
              <a:prstDash val="dash"/>
              <a:tailEnd type="arrow"/>
            </a:ln>
          </p:spPr>
          <p:style>
            <a:lnRef idx="2">
              <a:schemeClr val="dk1"/>
            </a:lnRef>
            <a:fillRef idx="0">
              <a:schemeClr val="dk1"/>
            </a:fillRef>
            <a:effectRef idx="1">
              <a:schemeClr val="dk1"/>
            </a:effectRef>
            <a:fontRef idx="minor">
              <a:schemeClr val="tx1"/>
            </a:fontRef>
          </p:style>
        </p:cxnSp>
      </p:grpSp>
      <p:sp>
        <p:nvSpPr>
          <p:cNvPr id="3" name="文本框 2"/>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3.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树的删除</a:t>
            </a:r>
          </a:p>
        </p:txBody>
      </p:sp>
      <p:pic>
        <p:nvPicPr>
          <p:cNvPr id="4" name="图片 3"/>
          <p:cNvPicPr>
            <a:picLocks noChangeAspect="1"/>
          </p:cNvPicPr>
          <p:nvPr/>
        </p:nvPicPr>
        <p:blipFill rotWithShape="1">
          <a:blip r:embed="rId23" cstate="print">
            <a:extLst>
              <a:ext uri="{28A0092B-C50C-407E-A947-70E740481C1C}">
                <a14:useLocalDpi xmlns:a14="http://schemas.microsoft.com/office/drawing/2010/main" val="0"/>
              </a:ext>
            </a:extLst>
          </a:blip>
          <a:srcRect l="8509" t="7187" r="9793" b="8804"/>
          <a:stretch>
            <a:fillRect/>
          </a:stretch>
        </p:blipFill>
        <p:spPr>
          <a:xfrm flipH="1">
            <a:off x="7732333" y="2856412"/>
            <a:ext cx="3501022" cy="349333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1000"/>
                                        <p:tgtEl>
                                          <p:spTgt spid="33"/>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500"/>
                            </p:stCondLst>
                            <p:childTnLst>
                              <p:par>
                                <p:cTn id="21" presetID="22" presetClass="entr" presetSubtype="1"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3"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5" name="TextBox 4"/>
          <p:cNvSpPr txBox="1"/>
          <p:nvPr/>
        </p:nvSpPr>
        <p:spPr>
          <a:xfrm>
            <a:off x="3515682" y="1341375"/>
            <a:ext cx="928694" cy="398780"/>
          </a:xfrm>
          <a:prstGeom prst="rect">
            <a:avLst/>
          </a:prstGeom>
          <a:noFill/>
        </p:spPr>
        <p:txBody>
          <a:bodyPr wrap="square" rtlCol="0">
            <a:spAutoFit/>
          </a:bodyPr>
          <a:lstStyle/>
          <a:p>
            <a:pPr algn="l">
              <a:lnSpc>
                <a:spcPct val="100000"/>
              </a:lnSpc>
              <a:spcBef>
                <a:spcPts val="0"/>
              </a:spcBef>
            </a:pP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删除</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4</a:t>
            </a:r>
          </a:p>
        </p:txBody>
      </p:sp>
      <p:sp>
        <p:nvSpPr>
          <p:cNvPr id="33" name="TextBox 32"/>
          <p:cNvSpPr txBox="1"/>
          <p:nvPr/>
        </p:nvSpPr>
        <p:spPr>
          <a:xfrm>
            <a:off x="3515682" y="769871"/>
            <a:ext cx="4357718" cy="398780"/>
          </a:xfrm>
          <a:prstGeom prst="rect">
            <a:avLst/>
          </a:prstGeom>
          <a:noFill/>
        </p:spPr>
        <p:txBody>
          <a:bodyPr wrap="square" rtlCol="0">
            <a:spAutoFit/>
          </a:bodyPr>
          <a:lstStyle/>
          <a:p>
            <a:pPr algn="l">
              <a:lnSpc>
                <a:spcPct val="100000"/>
              </a:lnSpc>
              <a:spcBef>
                <a:spcPts val="0"/>
              </a:spcBef>
            </a:pP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每个结点的关键字个数在</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4</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之间。</a:t>
            </a:r>
          </a:p>
        </p:txBody>
      </p:sp>
      <p:grpSp>
        <p:nvGrpSpPr>
          <p:cNvPr id="2" name="组合 1"/>
          <p:cNvGrpSpPr/>
          <p:nvPr/>
        </p:nvGrpSpPr>
        <p:grpSpPr>
          <a:xfrm>
            <a:off x="5015880" y="1556792"/>
            <a:ext cx="5786478" cy="2356351"/>
            <a:chOff x="3381356" y="1144087"/>
            <a:chExt cx="5786478" cy="2356351"/>
          </a:xfrm>
        </p:grpSpPr>
        <p:sp>
          <p:nvSpPr>
            <p:cNvPr id="7" name="矩形 6"/>
            <p:cNvSpPr/>
            <p:nvPr>
              <p:custDataLst>
                <p:tags r:id="rId18"/>
              </p:custDataLst>
            </p:nvPr>
          </p:nvSpPr>
          <p:spPr>
            <a:xfrm>
              <a:off x="6953256" y="1835422"/>
              <a:ext cx="1022312"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13 18</a:t>
              </a:r>
            </a:p>
          </p:txBody>
        </p:sp>
        <p:sp>
          <p:nvSpPr>
            <p:cNvPr id="8" name="矩形 7"/>
            <p:cNvSpPr/>
            <p:nvPr>
              <p:custDataLst>
                <p:tags r:id="rId19"/>
              </p:custDataLst>
            </p:nvPr>
          </p:nvSpPr>
          <p:spPr>
            <a:xfrm>
              <a:off x="4689423" y="1904556"/>
              <a:ext cx="817849"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dirty="0">
                  <a:solidFill>
                    <a:srgbClr val="FFFFFF"/>
                  </a:solidFill>
                  <a:latin typeface="微软雅黑" panose="020B0503020204020204" charset="-122"/>
                  <a:ea typeface="微软雅黑" panose="020B0503020204020204" charset="-122"/>
                  <a:cs typeface="Consolas" panose="020B0609020204030204" pitchFamily="49" charset="0"/>
                </a:rPr>
                <a:t>3 6</a:t>
              </a:r>
            </a:p>
          </p:txBody>
        </p:sp>
        <p:sp>
          <p:nvSpPr>
            <p:cNvPr id="9" name="椭圆 8"/>
            <p:cNvSpPr/>
            <p:nvPr>
              <p:custDataLst>
                <p:tags r:id="rId20"/>
              </p:custDataLst>
            </p:nvPr>
          </p:nvSpPr>
          <p:spPr>
            <a:xfrm>
              <a:off x="5085882" y="2175162"/>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0" name="椭圆 9"/>
            <p:cNvSpPr/>
            <p:nvPr>
              <p:custDataLst>
                <p:tags r:id="rId21"/>
              </p:custDataLst>
            </p:nvPr>
          </p:nvSpPr>
          <p:spPr>
            <a:xfrm>
              <a:off x="5331483" y="2175162"/>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2" name="椭圆 11"/>
            <p:cNvSpPr/>
            <p:nvPr>
              <p:custDataLst>
                <p:tags r:id="rId22"/>
              </p:custDataLst>
            </p:nvPr>
          </p:nvSpPr>
          <p:spPr>
            <a:xfrm>
              <a:off x="7037426" y="2137237"/>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4" name="椭圆 13"/>
            <p:cNvSpPr/>
            <p:nvPr>
              <p:custDataLst>
                <p:tags r:id="rId23"/>
              </p:custDataLst>
            </p:nvPr>
          </p:nvSpPr>
          <p:spPr>
            <a:xfrm>
              <a:off x="7433888" y="2137237"/>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5" name="矩形 14"/>
            <p:cNvSpPr/>
            <p:nvPr>
              <p:custDataLst>
                <p:tags r:id="rId24"/>
              </p:custDataLst>
            </p:nvPr>
          </p:nvSpPr>
          <p:spPr>
            <a:xfrm>
              <a:off x="3667111" y="2803289"/>
              <a:ext cx="613387"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1 2</a:t>
              </a:r>
            </a:p>
          </p:txBody>
        </p:sp>
        <p:sp>
          <p:nvSpPr>
            <p:cNvPr id="16" name="矩形 15"/>
            <p:cNvSpPr/>
            <p:nvPr>
              <p:custDataLst>
                <p:tags r:id="rId25"/>
              </p:custDataLst>
            </p:nvPr>
          </p:nvSpPr>
          <p:spPr>
            <a:xfrm>
              <a:off x="4416806" y="2803289"/>
              <a:ext cx="613387"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4 5</a:t>
              </a:r>
            </a:p>
          </p:txBody>
        </p:sp>
        <p:sp>
          <p:nvSpPr>
            <p:cNvPr id="17" name="椭圆 16"/>
            <p:cNvSpPr/>
            <p:nvPr>
              <p:custDataLst>
                <p:tags r:id="rId26"/>
              </p:custDataLst>
            </p:nvPr>
          </p:nvSpPr>
          <p:spPr>
            <a:xfrm>
              <a:off x="4827910" y="2175162"/>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8" name="矩形 17"/>
            <p:cNvSpPr/>
            <p:nvPr>
              <p:custDataLst>
                <p:tags r:id="rId27"/>
              </p:custDataLst>
            </p:nvPr>
          </p:nvSpPr>
          <p:spPr>
            <a:xfrm>
              <a:off x="6052505" y="2803289"/>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11 12</a:t>
              </a:r>
            </a:p>
          </p:txBody>
        </p:sp>
        <p:sp>
          <p:nvSpPr>
            <p:cNvPr id="19" name="矩形 18"/>
            <p:cNvSpPr/>
            <p:nvPr>
              <p:custDataLst>
                <p:tags r:id="rId28"/>
              </p:custDataLst>
            </p:nvPr>
          </p:nvSpPr>
          <p:spPr>
            <a:xfrm>
              <a:off x="7006662" y="2803289"/>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14 17</a:t>
              </a:r>
            </a:p>
          </p:txBody>
        </p:sp>
        <p:sp>
          <p:nvSpPr>
            <p:cNvPr id="20" name="椭圆 19"/>
            <p:cNvSpPr/>
            <p:nvPr>
              <p:custDataLst>
                <p:tags r:id="rId29"/>
              </p:custDataLst>
            </p:nvPr>
          </p:nvSpPr>
          <p:spPr>
            <a:xfrm>
              <a:off x="7797077" y="2137237"/>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21" name="矩形 20"/>
            <p:cNvSpPr/>
            <p:nvPr>
              <p:custDataLst>
                <p:tags r:id="rId30"/>
              </p:custDataLst>
            </p:nvPr>
          </p:nvSpPr>
          <p:spPr>
            <a:xfrm>
              <a:off x="5779888" y="1144087"/>
              <a:ext cx="817849"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10</a:t>
              </a:r>
            </a:p>
          </p:txBody>
        </p:sp>
        <p:sp>
          <p:nvSpPr>
            <p:cNvPr id="22" name="椭圆 21"/>
            <p:cNvSpPr/>
            <p:nvPr>
              <p:custDataLst>
                <p:tags r:id="rId31"/>
              </p:custDataLst>
            </p:nvPr>
          </p:nvSpPr>
          <p:spPr>
            <a:xfrm>
              <a:off x="5941119" y="142061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23" name="椭圆 22"/>
            <p:cNvSpPr/>
            <p:nvPr>
              <p:custDataLst>
                <p:tags r:id="rId32"/>
              </p:custDataLst>
            </p:nvPr>
          </p:nvSpPr>
          <p:spPr>
            <a:xfrm>
              <a:off x="6426545" y="142061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24" name="直接连接符 23"/>
            <p:cNvCxnSpPr>
              <a:stCxn id="17" idx="3"/>
              <a:endCxn id="15" idx="0"/>
            </p:cNvCxnSpPr>
            <p:nvPr/>
          </p:nvCxnSpPr>
          <p:spPr>
            <a:xfrm rot="5400000">
              <a:off x="4122796" y="2087627"/>
              <a:ext cx="566671" cy="86465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9" idx="3"/>
              <a:endCxn id="16" idx="0"/>
            </p:cNvCxnSpPr>
            <p:nvPr/>
          </p:nvCxnSpPr>
          <p:spPr>
            <a:xfrm rot="5400000">
              <a:off x="4626630" y="2333492"/>
              <a:ext cx="566671" cy="37292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0" idx="4"/>
            </p:cNvCxnSpPr>
            <p:nvPr/>
          </p:nvCxnSpPr>
          <p:spPr>
            <a:xfrm rot="16200000" flipH="1">
              <a:off x="5193393" y="2421255"/>
              <a:ext cx="556127" cy="20794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2" idx="3"/>
              <a:endCxn id="18" idx="0"/>
            </p:cNvCxnSpPr>
            <p:nvPr/>
          </p:nvCxnSpPr>
          <p:spPr>
            <a:xfrm rot="5400000">
              <a:off x="6452401" y="2207723"/>
              <a:ext cx="604596" cy="58654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4" idx="4"/>
              <a:endCxn id="19" idx="0"/>
            </p:cNvCxnSpPr>
            <p:nvPr/>
          </p:nvCxnSpPr>
          <p:spPr>
            <a:xfrm rot="5400000">
              <a:off x="7145710" y="2479111"/>
              <a:ext cx="594052" cy="5430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0" idx="5"/>
            </p:cNvCxnSpPr>
            <p:nvPr/>
          </p:nvCxnSpPr>
          <p:spPr>
            <a:xfrm rot="16200000" flipH="1">
              <a:off x="7961054" y="2096174"/>
              <a:ext cx="604596" cy="80963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2" idx="3"/>
              <a:endCxn id="8" idx="0"/>
            </p:cNvCxnSpPr>
            <p:nvPr/>
          </p:nvCxnSpPr>
          <p:spPr>
            <a:xfrm rot="5400000">
              <a:off x="5313768" y="1266654"/>
              <a:ext cx="422479" cy="8533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3" idx="5"/>
              <a:endCxn id="7" idx="0"/>
            </p:cNvCxnSpPr>
            <p:nvPr/>
          </p:nvCxnSpPr>
          <p:spPr>
            <a:xfrm rot="16200000" flipH="1">
              <a:off x="6799537" y="1170543"/>
              <a:ext cx="353345" cy="9764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32" name="矩形 31"/>
            <p:cNvSpPr/>
            <p:nvPr>
              <p:custDataLst>
                <p:tags r:id="rId33"/>
              </p:custDataLst>
            </p:nvPr>
          </p:nvSpPr>
          <p:spPr>
            <a:xfrm>
              <a:off x="5167309" y="2787158"/>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7 9</a:t>
              </a:r>
            </a:p>
          </p:txBody>
        </p:sp>
        <p:sp>
          <p:nvSpPr>
            <p:cNvPr id="40" name="矩形 39"/>
            <p:cNvSpPr/>
            <p:nvPr>
              <p:custDataLst>
                <p:tags r:id="rId34"/>
              </p:custDataLst>
            </p:nvPr>
          </p:nvSpPr>
          <p:spPr>
            <a:xfrm>
              <a:off x="8096264" y="2797206"/>
              <a:ext cx="1071570"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19 20</a:t>
              </a:r>
            </a:p>
          </p:txBody>
        </p:sp>
        <p:sp>
          <p:nvSpPr>
            <p:cNvPr id="37" name="任意多边形 36"/>
            <p:cNvSpPr/>
            <p:nvPr/>
          </p:nvSpPr>
          <p:spPr>
            <a:xfrm>
              <a:off x="3568640" y="1896598"/>
              <a:ext cx="1541031" cy="1603840"/>
            </a:xfrm>
            <a:custGeom>
              <a:avLst/>
              <a:gdLst>
                <a:gd name="connsiteX0" fmla="*/ 376813 w 1624483"/>
                <a:gd name="connsiteY0" fmla="*/ 393560 h 1709894"/>
                <a:gd name="connsiteX1" fmla="*/ 5024 w 1624483"/>
                <a:gd name="connsiteY1" fmla="*/ 956268 h 1709894"/>
                <a:gd name="connsiteX2" fmla="*/ 346668 w 1624483"/>
                <a:gd name="connsiteY2" fmla="*/ 1639556 h 1709894"/>
                <a:gd name="connsiteX3" fmla="*/ 1070149 w 1624483"/>
                <a:gd name="connsiteY3" fmla="*/ 1378299 h 1709894"/>
                <a:gd name="connsiteX4" fmla="*/ 1230923 w 1624483"/>
                <a:gd name="connsiteY4" fmla="*/ 946220 h 1709894"/>
                <a:gd name="connsiteX5" fmla="*/ 1532373 w 1624483"/>
                <a:gd name="connsiteY5" fmla="*/ 212690 h 1709894"/>
                <a:gd name="connsiteX6" fmla="*/ 1502228 w 1624483"/>
                <a:gd name="connsiteY6" fmla="*/ 72013 h 1709894"/>
                <a:gd name="connsiteX7" fmla="*/ 798843 w 1624483"/>
                <a:gd name="connsiteY7" fmla="*/ 51916 h 1709894"/>
                <a:gd name="connsiteX8" fmla="*/ 427054 w 1624483"/>
                <a:gd name="connsiteY8" fmla="*/ 383512 h 1709894"/>
                <a:gd name="connsiteX0-1" fmla="*/ 376813 w 1624483"/>
                <a:gd name="connsiteY0-2" fmla="*/ 393560 h 1709894"/>
                <a:gd name="connsiteX1-3" fmla="*/ 5024 w 1624483"/>
                <a:gd name="connsiteY1-4" fmla="*/ 956268 h 1709894"/>
                <a:gd name="connsiteX2-5" fmla="*/ 346668 w 1624483"/>
                <a:gd name="connsiteY2-6" fmla="*/ 1639556 h 1709894"/>
                <a:gd name="connsiteX3-7" fmla="*/ 1070149 w 1624483"/>
                <a:gd name="connsiteY3-8" fmla="*/ 1378299 h 1709894"/>
                <a:gd name="connsiteX4-9" fmla="*/ 1230923 w 1624483"/>
                <a:gd name="connsiteY4-10" fmla="*/ 946220 h 1709894"/>
                <a:gd name="connsiteX5-11" fmla="*/ 1387603 w 1624483"/>
                <a:gd name="connsiteY5-12" fmla="*/ 597192 h 1709894"/>
                <a:gd name="connsiteX6-13" fmla="*/ 1532373 w 1624483"/>
                <a:gd name="connsiteY6-14" fmla="*/ 212690 h 1709894"/>
                <a:gd name="connsiteX7-15" fmla="*/ 1502228 w 1624483"/>
                <a:gd name="connsiteY7-16" fmla="*/ 72013 h 1709894"/>
                <a:gd name="connsiteX8-17" fmla="*/ 798843 w 1624483"/>
                <a:gd name="connsiteY8-18" fmla="*/ 51916 h 1709894"/>
                <a:gd name="connsiteX9" fmla="*/ 427054 w 1624483"/>
                <a:gd name="connsiteY9" fmla="*/ 383512 h 1709894"/>
                <a:gd name="connsiteX0-19" fmla="*/ 376813 w 1624483"/>
                <a:gd name="connsiteY0-20" fmla="*/ 393560 h 1709894"/>
                <a:gd name="connsiteX1-21" fmla="*/ 5024 w 1624483"/>
                <a:gd name="connsiteY1-22" fmla="*/ 956268 h 1709894"/>
                <a:gd name="connsiteX2-23" fmla="*/ 346668 w 1624483"/>
                <a:gd name="connsiteY2-24" fmla="*/ 1639556 h 1709894"/>
                <a:gd name="connsiteX3-25" fmla="*/ 1070149 w 1624483"/>
                <a:gd name="connsiteY3-26" fmla="*/ 1378299 h 1709894"/>
                <a:gd name="connsiteX4-27" fmla="*/ 1230923 w 1624483"/>
                <a:gd name="connsiteY4-28" fmla="*/ 946220 h 1709894"/>
                <a:gd name="connsiteX5-29" fmla="*/ 1459041 w 1624483"/>
                <a:gd name="connsiteY5-30" fmla="*/ 597192 h 1709894"/>
                <a:gd name="connsiteX6-31" fmla="*/ 1532373 w 1624483"/>
                <a:gd name="connsiteY6-32" fmla="*/ 212690 h 1709894"/>
                <a:gd name="connsiteX7-33" fmla="*/ 1502228 w 1624483"/>
                <a:gd name="connsiteY7-34" fmla="*/ 72013 h 1709894"/>
                <a:gd name="connsiteX8-35" fmla="*/ 798843 w 1624483"/>
                <a:gd name="connsiteY8-36" fmla="*/ 51916 h 1709894"/>
                <a:gd name="connsiteX9-37" fmla="*/ 427054 w 1624483"/>
                <a:gd name="connsiteY9-38" fmla="*/ 383512 h 1709894"/>
                <a:gd name="connsiteX0-39" fmla="*/ 376813 w 1544279"/>
                <a:gd name="connsiteY0-40" fmla="*/ 401281 h 1717615"/>
                <a:gd name="connsiteX1-41" fmla="*/ 5024 w 1544279"/>
                <a:gd name="connsiteY1-42" fmla="*/ 963989 h 1717615"/>
                <a:gd name="connsiteX2-43" fmla="*/ 346668 w 1544279"/>
                <a:gd name="connsiteY2-44" fmla="*/ 1647277 h 1717615"/>
                <a:gd name="connsiteX3-45" fmla="*/ 1070149 w 1544279"/>
                <a:gd name="connsiteY3-46" fmla="*/ 1386020 h 1717615"/>
                <a:gd name="connsiteX4-47" fmla="*/ 1230923 w 1544279"/>
                <a:gd name="connsiteY4-48" fmla="*/ 953941 h 1717615"/>
                <a:gd name="connsiteX5-49" fmla="*/ 1459041 w 1544279"/>
                <a:gd name="connsiteY5-50" fmla="*/ 604913 h 1717615"/>
                <a:gd name="connsiteX6-51" fmla="*/ 1532373 w 1544279"/>
                <a:gd name="connsiteY6-52" fmla="*/ 220411 h 1717615"/>
                <a:gd name="connsiteX7-53" fmla="*/ 1387603 w 1544279"/>
                <a:gd name="connsiteY7-54" fmla="*/ 33409 h 1717615"/>
                <a:gd name="connsiteX8-55" fmla="*/ 798843 w 1544279"/>
                <a:gd name="connsiteY8-56" fmla="*/ 59637 h 1717615"/>
                <a:gd name="connsiteX9-57" fmla="*/ 427054 w 1544279"/>
                <a:gd name="connsiteY9-58" fmla="*/ 391233 h 1717615"/>
                <a:gd name="connsiteX0-59" fmla="*/ 376813 w 1544279"/>
                <a:gd name="connsiteY0-60" fmla="*/ 401176 h 1717510"/>
                <a:gd name="connsiteX1-61" fmla="*/ 5024 w 1544279"/>
                <a:gd name="connsiteY1-62" fmla="*/ 963884 h 1717510"/>
                <a:gd name="connsiteX2-63" fmla="*/ 346668 w 1544279"/>
                <a:gd name="connsiteY2-64" fmla="*/ 1647172 h 1717510"/>
                <a:gd name="connsiteX3-65" fmla="*/ 1070149 w 1544279"/>
                <a:gd name="connsiteY3-66" fmla="*/ 1385915 h 1717510"/>
                <a:gd name="connsiteX4-67" fmla="*/ 1230923 w 1544279"/>
                <a:gd name="connsiteY4-68" fmla="*/ 953836 h 1717510"/>
                <a:gd name="connsiteX5-69" fmla="*/ 1459041 w 1544279"/>
                <a:gd name="connsiteY5-70" fmla="*/ 604808 h 1717510"/>
                <a:gd name="connsiteX6-71" fmla="*/ 1532373 w 1544279"/>
                <a:gd name="connsiteY6-72" fmla="*/ 220306 h 1717510"/>
                <a:gd name="connsiteX7-73" fmla="*/ 1387603 w 1544279"/>
                <a:gd name="connsiteY7-74" fmla="*/ 33304 h 1717510"/>
                <a:gd name="connsiteX8-75" fmla="*/ 798843 w 1544279"/>
                <a:gd name="connsiteY8-76" fmla="*/ 59532 h 1717510"/>
                <a:gd name="connsiteX9-77" fmla="*/ 387471 w 1544279"/>
                <a:gd name="connsiteY9-78" fmla="*/ 390495 h 1717510"/>
                <a:gd name="connsiteX0-79" fmla="*/ 373565 w 1541031"/>
                <a:gd name="connsiteY0-80" fmla="*/ 401176 h 1603840"/>
                <a:gd name="connsiteX1-81" fmla="*/ 1776 w 1541031"/>
                <a:gd name="connsiteY1-82" fmla="*/ 963884 h 1603840"/>
                <a:gd name="connsiteX2-83" fmla="*/ 384223 w 1541031"/>
                <a:gd name="connsiteY2-84" fmla="*/ 1533502 h 1603840"/>
                <a:gd name="connsiteX3-85" fmla="*/ 1066901 w 1541031"/>
                <a:gd name="connsiteY3-86" fmla="*/ 1385915 h 1603840"/>
                <a:gd name="connsiteX4-87" fmla="*/ 1227675 w 1541031"/>
                <a:gd name="connsiteY4-88" fmla="*/ 953836 h 1603840"/>
                <a:gd name="connsiteX5-89" fmla="*/ 1455793 w 1541031"/>
                <a:gd name="connsiteY5-90" fmla="*/ 604808 h 1603840"/>
                <a:gd name="connsiteX6-91" fmla="*/ 1529125 w 1541031"/>
                <a:gd name="connsiteY6-92" fmla="*/ 220306 h 1603840"/>
                <a:gd name="connsiteX7-93" fmla="*/ 1384355 w 1541031"/>
                <a:gd name="connsiteY7-94" fmla="*/ 33304 h 1603840"/>
                <a:gd name="connsiteX8-95" fmla="*/ 795595 w 1541031"/>
                <a:gd name="connsiteY8-96" fmla="*/ 59532 h 1603840"/>
                <a:gd name="connsiteX9-97" fmla="*/ 384223 w 1541031"/>
                <a:gd name="connsiteY9-98" fmla="*/ 390495 h 160384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37" y="connsiteY9-38"/>
                </a:cxn>
              </a:cxnLst>
              <a:rect l="l" t="t" r="r" b="b"/>
              <a:pathLst>
                <a:path w="1541031" h="1603840">
                  <a:moveTo>
                    <a:pt x="373565" y="401176"/>
                  </a:moveTo>
                  <a:cubicBezTo>
                    <a:pt x="190182" y="578697"/>
                    <a:pt x="0" y="775163"/>
                    <a:pt x="1776" y="963884"/>
                  </a:cubicBezTo>
                  <a:cubicBezTo>
                    <a:pt x="3552" y="1152605"/>
                    <a:pt x="206702" y="1463164"/>
                    <a:pt x="384223" y="1533502"/>
                  </a:cubicBezTo>
                  <a:cubicBezTo>
                    <a:pt x="561744" y="1603840"/>
                    <a:pt x="926326" y="1482526"/>
                    <a:pt x="1066901" y="1385915"/>
                  </a:cubicBezTo>
                  <a:cubicBezTo>
                    <a:pt x="1207476" y="1289304"/>
                    <a:pt x="1162860" y="1084020"/>
                    <a:pt x="1227675" y="953836"/>
                  </a:cubicBezTo>
                  <a:cubicBezTo>
                    <a:pt x="1292490" y="823652"/>
                    <a:pt x="1405551" y="727063"/>
                    <a:pt x="1455793" y="604808"/>
                  </a:cubicBezTo>
                  <a:cubicBezTo>
                    <a:pt x="1506035" y="482553"/>
                    <a:pt x="1541031" y="315557"/>
                    <a:pt x="1529125" y="220306"/>
                  </a:cubicBezTo>
                  <a:cubicBezTo>
                    <a:pt x="1517219" y="125055"/>
                    <a:pt x="1506610" y="60100"/>
                    <a:pt x="1384355" y="33304"/>
                  </a:cubicBezTo>
                  <a:cubicBezTo>
                    <a:pt x="1262100" y="6508"/>
                    <a:pt x="962284" y="0"/>
                    <a:pt x="795595" y="59532"/>
                  </a:cubicBezTo>
                  <a:cubicBezTo>
                    <a:pt x="628906" y="119064"/>
                    <a:pt x="480519" y="250655"/>
                    <a:pt x="384223" y="390495"/>
                  </a:cubicBezTo>
                </a:path>
              </a:pathLst>
            </a:custGeom>
            <a:ln w="19050">
              <a:solidFill>
                <a:srgbClr val="FF00FF"/>
              </a:solidFill>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400" b="0">
                <a:solidFill>
                  <a:srgbClr val="525252"/>
                </a:solidFill>
              </a:endParaRPr>
            </a:p>
          </p:txBody>
        </p:sp>
        <p:sp>
          <p:nvSpPr>
            <p:cNvPr id="38" name="TextBox 37"/>
            <p:cNvSpPr txBox="1"/>
            <p:nvPr/>
          </p:nvSpPr>
          <p:spPr>
            <a:xfrm>
              <a:off x="3381356" y="1929902"/>
              <a:ext cx="642942" cy="337185"/>
            </a:xfrm>
            <a:prstGeom prst="rect">
              <a:avLst/>
            </a:prstGeom>
            <a:noFill/>
          </p:spPr>
          <p:txBody>
            <a:bodyPr wrap="square" rtlCol="0">
              <a:spAutoFit/>
            </a:bodyPr>
            <a:lstStyle/>
            <a:p>
              <a:pPr algn="l">
                <a:lnSpc>
                  <a:spcPct val="100000"/>
                </a:lnSpc>
                <a:spcBef>
                  <a:spcPts val="0"/>
                </a:spcBef>
              </a:pPr>
              <a:r>
                <a:rPr lang="zh-CN" altLang="en-US" sz="1600" b="0">
                  <a:solidFill>
                    <a:srgbClr val="000000"/>
                  </a:solidFill>
                  <a:latin typeface="微软雅黑" panose="020B0503020204020204" charset="-122"/>
                  <a:ea typeface="微软雅黑" panose="020B0503020204020204" charset="-122"/>
                  <a:cs typeface="Consolas" panose="020B0609020204030204" pitchFamily="49" charset="0"/>
                </a:rPr>
                <a:t>合并</a:t>
              </a:r>
            </a:p>
          </p:txBody>
        </p:sp>
      </p:grpSp>
      <p:grpSp>
        <p:nvGrpSpPr>
          <p:cNvPr id="74" name="组合 73"/>
          <p:cNvGrpSpPr/>
          <p:nvPr/>
        </p:nvGrpSpPr>
        <p:grpSpPr>
          <a:xfrm>
            <a:off x="5301632" y="3841708"/>
            <a:ext cx="5500726" cy="2755747"/>
            <a:chOff x="2143108" y="3429000"/>
            <a:chExt cx="5500726" cy="2755747"/>
          </a:xfrm>
        </p:grpSpPr>
        <p:sp>
          <p:nvSpPr>
            <p:cNvPr id="39" name="矩形 38"/>
            <p:cNvSpPr/>
            <p:nvPr>
              <p:custDataLst>
                <p:tags r:id="rId2"/>
              </p:custDataLst>
            </p:nvPr>
          </p:nvSpPr>
          <p:spPr>
            <a:xfrm>
              <a:off x="5429256" y="4763277"/>
              <a:ext cx="1022312"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13 18</a:t>
              </a:r>
            </a:p>
          </p:txBody>
        </p:sp>
        <p:sp>
          <p:nvSpPr>
            <p:cNvPr id="44" name="矩形 43"/>
            <p:cNvSpPr/>
            <p:nvPr>
              <p:custDataLst>
                <p:tags r:id="rId3"/>
              </p:custDataLst>
            </p:nvPr>
          </p:nvSpPr>
          <p:spPr>
            <a:xfrm>
              <a:off x="3165420" y="4832411"/>
              <a:ext cx="817849"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6</a:t>
              </a:r>
            </a:p>
          </p:txBody>
        </p:sp>
        <p:sp>
          <p:nvSpPr>
            <p:cNvPr id="46" name="椭圆 45"/>
            <p:cNvSpPr/>
            <p:nvPr>
              <p:custDataLst>
                <p:tags r:id="rId4"/>
              </p:custDataLst>
            </p:nvPr>
          </p:nvSpPr>
          <p:spPr>
            <a:xfrm>
              <a:off x="3381018" y="5103020"/>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48" name="椭圆 47"/>
            <p:cNvSpPr/>
            <p:nvPr>
              <p:custDataLst>
                <p:tags r:id="rId5"/>
              </p:custDataLst>
            </p:nvPr>
          </p:nvSpPr>
          <p:spPr>
            <a:xfrm>
              <a:off x="3757243" y="5103020"/>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49" name="椭圆 48"/>
            <p:cNvSpPr/>
            <p:nvPr>
              <p:custDataLst>
                <p:tags r:id="rId6"/>
              </p:custDataLst>
            </p:nvPr>
          </p:nvSpPr>
          <p:spPr>
            <a:xfrm>
              <a:off x="5513426" y="5065095"/>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50" name="椭圆 49"/>
            <p:cNvSpPr/>
            <p:nvPr>
              <p:custDataLst>
                <p:tags r:id="rId7"/>
              </p:custDataLst>
            </p:nvPr>
          </p:nvSpPr>
          <p:spPr>
            <a:xfrm>
              <a:off x="5909888" y="5065095"/>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51" name="矩形 50"/>
            <p:cNvSpPr/>
            <p:nvPr>
              <p:custDataLst>
                <p:tags r:id="rId8"/>
              </p:custDataLst>
            </p:nvPr>
          </p:nvSpPr>
          <p:spPr>
            <a:xfrm>
              <a:off x="2143108" y="5731147"/>
              <a:ext cx="1143008"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1 2 3 5</a:t>
              </a:r>
            </a:p>
          </p:txBody>
        </p:sp>
        <p:sp>
          <p:nvSpPr>
            <p:cNvPr id="54" name="矩形 53"/>
            <p:cNvSpPr/>
            <p:nvPr>
              <p:custDataLst>
                <p:tags r:id="rId9"/>
              </p:custDataLst>
            </p:nvPr>
          </p:nvSpPr>
          <p:spPr>
            <a:xfrm>
              <a:off x="4528502" y="5731147"/>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11 12</a:t>
              </a:r>
            </a:p>
          </p:txBody>
        </p:sp>
        <p:sp>
          <p:nvSpPr>
            <p:cNvPr id="55" name="矩形 54"/>
            <p:cNvSpPr/>
            <p:nvPr>
              <p:custDataLst>
                <p:tags r:id="rId10"/>
              </p:custDataLst>
            </p:nvPr>
          </p:nvSpPr>
          <p:spPr>
            <a:xfrm>
              <a:off x="5482659" y="5731147"/>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14 17</a:t>
              </a:r>
            </a:p>
          </p:txBody>
        </p:sp>
        <p:sp>
          <p:nvSpPr>
            <p:cNvPr id="56" name="椭圆 55"/>
            <p:cNvSpPr/>
            <p:nvPr>
              <p:custDataLst>
                <p:tags r:id="rId11"/>
              </p:custDataLst>
            </p:nvPr>
          </p:nvSpPr>
          <p:spPr>
            <a:xfrm>
              <a:off x="6273077" y="5065095"/>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57" name="矩形 56"/>
            <p:cNvSpPr/>
            <p:nvPr>
              <p:custDataLst>
                <p:tags r:id="rId12"/>
              </p:custDataLst>
            </p:nvPr>
          </p:nvSpPr>
          <p:spPr>
            <a:xfrm>
              <a:off x="4255885" y="4071942"/>
              <a:ext cx="817849"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10</a:t>
              </a:r>
            </a:p>
          </p:txBody>
        </p:sp>
        <p:sp>
          <p:nvSpPr>
            <p:cNvPr id="58" name="椭圆 57"/>
            <p:cNvSpPr/>
            <p:nvPr>
              <p:custDataLst>
                <p:tags r:id="rId13"/>
              </p:custDataLst>
            </p:nvPr>
          </p:nvSpPr>
          <p:spPr>
            <a:xfrm>
              <a:off x="4417119" y="4348476"/>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59" name="椭圆 58"/>
            <p:cNvSpPr/>
            <p:nvPr>
              <p:custDataLst>
                <p:tags r:id="rId14"/>
              </p:custDataLst>
            </p:nvPr>
          </p:nvSpPr>
          <p:spPr>
            <a:xfrm>
              <a:off x="4902545" y="4348476"/>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61" name="直接连接符 60"/>
            <p:cNvCxnSpPr>
              <a:stCxn id="46" idx="3"/>
            </p:cNvCxnSpPr>
            <p:nvPr/>
          </p:nvCxnSpPr>
          <p:spPr>
            <a:xfrm rot="5400000">
              <a:off x="2921763" y="5261347"/>
              <a:ext cx="566671" cy="37292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48" idx="4"/>
            </p:cNvCxnSpPr>
            <p:nvPr/>
          </p:nvCxnSpPr>
          <p:spPr>
            <a:xfrm rot="16200000" flipH="1">
              <a:off x="3619150" y="5349113"/>
              <a:ext cx="556127" cy="20794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49" idx="3"/>
              <a:endCxn id="54" idx="0"/>
            </p:cNvCxnSpPr>
            <p:nvPr/>
          </p:nvCxnSpPr>
          <p:spPr>
            <a:xfrm rot="5400000">
              <a:off x="4928401" y="5135578"/>
              <a:ext cx="604596" cy="58654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0" idx="4"/>
              <a:endCxn id="55" idx="0"/>
            </p:cNvCxnSpPr>
            <p:nvPr/>
          </p:nvCxnSpPr>
          <p:spPr>
            <a:xfrm rot="5400000">
              <a:off x="5621710" y="5406969"/>
              <a:ext cx="594052" cy="5430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6" idx="5"/>
            </p:cNvCxnSpPr>
            <p:nvPr/>
          </p:nvCxnSpPr>
          <p:spPr>
            <a:xfrm rot="16200000" flipH="1">
              <a:off x="6437054" y="5024029"/>
              <a:ext cx="604596" cy="80963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8" idx="3"/>
              <a:endCxn id="44" idx="0"/>
            </p:cNvCxnSpPr>
            <p:nvPr/>
          </p:nvCxnSpPr>
          <p:spPr>
            <a:xfrm rot="5400000">
              <a:off x="3789765" y="4194512"/>
              <a:ext cx="422479" cy="8533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9" idx="5"/>
              <a:endCxn id="39" idx="0"/>
            </p:cNvCxnSpPr>
            <p:nvPr/>
          </p:nvCxnSpPr>
          <p:spPr>
            <a:xfrm rot="16200000" flipH="1">
              <a:off x="5275534" y="4098398"/>
              <a:ext cx="353345" cy="9764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68" name="矩形 67"/>
            <p:cNvSpPr/>
            <p:nvPr>
              <p:custDataLst>
                <p:tags r:id="rId15"/>
              </p:custDataLst>
            </p:nvPr>
          </p:nvSpPr>
          <p:spPr>
            <a:xfrm>
              <a:off x="3643306" y="5715016"/>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Consolas" panose="020B0609020204030204" pitchFamily="49" charset="0"/>
                  <a:cs typeface="Consolas" panose="020B0609020204030204" pitchFamily="49" charset="0"/>
                </a:rPr>
                <a:t>7 9</a:t>
              </a:r>
            </a:p>
          </p:txBody>
        </p:sp>
        <p:sp>
          <p:nvSpPr>
            <p:cNvPr id="69" name="矩形 68"/>
            <p:cNvSpPr/>
            <p:nvPr>
              <p:custDataLst>
                <p:tags r:id="rId16"/>
              </p:custDataLst>
            </p:nvPr>
          </p:nvSpPr>
          <p:spPr>
            <a:xfrm>
              <a:off x="6643702" y="5725064"/>
              <a:ext cx="1000132"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dirty="0">
                  <a:solidFill>
                    <a:srgbClr val="FFFFFF"/>
                  </a:solidFill>
                  <a:latin typeface="Consolas" panose="020B0609020204030204" pitchFamily="49" charset="0"/>
                  <a:cs typeface="Consolas" panose="020B0609020204030204" pitchFamily="49" charset="0"/>
                </a:rPr>
                <a:t>19 20</a:t>
              </a:r>
            </a:p>
          </p:txBody>
        </p:sp>
        <p:sp>
          <p:nvSpPr>
            <p:cNvPr id="73" name="下箭头 72"/>
            <p:cNvSpPr/>
            <p:nvPr>
              <p:custDataLst>
                <p:tags r:id="rId17"/>
              </p:custDataLst>
            </p:nvPr>
          </p:nvSpPr>
          <p:spPr>
            <a:xfrm>
              <a:off x="4500562" y="3429000"/>
              <a:ext cx="214314" cy="428628"/>
            </a:xfrm>
            <a:prstGeom prst="downArrow">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 pos="0">
                  <a:srgbClr val="3B3E4D">
                    <a:lumMod val="98000"/>
                    <a:lumOff val="2000"/>
                  </a:srgbClr>
                </a:gs>
                <a:gs pos="50000">
                  <a:srgbClr val="3B3E4D"/>
                </a:gs>
                <a:gs pos="100000">
                  <a:srgbClr val="3B3E4D">
                    <a:lumMod val="99000"/>
                  </a:srgbClr>
                </a:gs>
              </a:gsLst>
              <a:lin ang="5400000" scaled="0"/>
            </a:gra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0">
                <a:solidFill>
                  <a:srgbClr val="525252"/>
                </a:solidFill>
              </a:endParaRPr>
            </a:p>
          </p:txBody>
        </p:sp>
      </p:grpSp>
      <p:pic>
        <p:nvPicPr>
          <p:cNvPr id="3" name="图片 2"/>
          <p:cNvPicPr>
            <a:picLocks noChangeAspect="1"/>
          </p:cNvPicPr>
          <p:nvPr/>
        </p:nvPicPr>
        <p:blipFill rotWithShape="1">
          <a:blip r:embed="rId36" cstate="print">
            <a:extLst>
              <a:ext uri="{28A0092B-C50C-407E-A947-70E740481C1C}">
                <a14:useLocalDpi xmlns:a14="http://schemas.microsoft.com/office/drawing/2010/main" val="0"/>
              </a:ext>
            </a:extLst>
          </a:blip>
          <a:srcRect r="6207"/>
          <a:stretch>
            <a:fillRect/>
          </a:stretch>
        </p:blipFill>
        <p:spPr>
          <a:xfrm>
            <a:off x="332177" y="1635399"/>
            <a:ext cx="3161031" cy="4653343"/>
          </a:xfrm>
          <a:prstGeom prst="rect">
            <a:avLst/>
          </a:prstGeom>
        </p:spPr>
      </p:pic>
      <p:sp>
        <p:nvSpPr>
          <p:cNvPr id="4" name="文本框 3"/>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3.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树的删除</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1000"/>
                                        <p:tgtEl>
                                          <p:spTgt spid="33"/>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500"/>
                            </p:stCondLst>
                            <p:childTnLst>
                              <p:par>
                                <p:cTn id="21" presetID="22" presetClass="entr" presetSubtype="1"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1500"/>
                                        <p:tgtEl>
                                          <p:spTgt spid="2"/>
                                        </p:tgtEl>
                                      </p:cBhvr>
                                    </p:animEffect>
                                  </p:childTnLst>
                                </p:cTn>
                              </p:par>
                            </p:childTnLst>
                          </p:cTn>
                        </p:par>
                        <p:par>
                          <p:cTn id="24" fill="hold">
                            <p:stCondLst>
                              <p:cond delay="4000"/>
                            </p:stCondLst>
                            <p:childTnLst>
                              <p:par>
                                <p:cTn id="25" presetID="22" presetClass="entr" presetSubtype="1"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wipe(up)">
                                      <p:cBhvr>
                                        <p:cTn id="27" dur="1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grpSp>
        <p:nvGrpSpPr>
          <p:cNvPr id="2" name="组合 1"/>
          <p:cNvGrpSpPr/>
          <p:nvPr/>
        </p:nvGrpSpPr>
        <p:grpSpPr>
          <a:xfrm>
            <a:off x="1278304" y="980728"/>
            <a:ext cx="5357850" cy="2255681"/>
            <a:chOff x="1278304" y="980728"/>
            <a:chExt cx="5357850" cy="2255681"/>
          </a:xfrm>
        </p:grpSpPr>
        <p:sp>
          <p:nvSpPr>
            <p:cNvPr id="6" name="矩形 5"/>
            <p:cNvSpPr/>
            <p:nvPr>
              <p:custDataLst>
                <p:tags r:id="rId14"/>
              </p:custDataLst>
            </p:nvPr>
          </p:nvSpPr>
          <p:spPr>
            <a:xfrm>
              <a:off x="4564452" y="1814942"/>
              <a:ext cx="1022312"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13 18</a:t>
              </a:r>
            </a:p>
          </p:txBody>
        </p:sp>
        <p:sp>
          <p:nvSpPr>
            <p:cNvPr id="8" name="矩形 7"/>
            <p:cNvSpPr/>
            <p:nvPr>
              <p:custDataLst>
                <p:tags r:id="rId15"/>
              </p:custDataLst>
            </p:nvPr>
          </p:nvSpPr>
          <p:spPr>
            <a:xfrm>
              <a:off x="2300619" y="1884076"/>
              <a:ext cx="817849"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6</a:t>
              </a:r>
            </a:p>
          </p:txBody>
        </p:sp>
        <p:sp>
          <p:nvSpPr>
            <p:cNvPr id="9" name="椭圆 8"/>
            <p:cNvSpPr/>
            <p:nvPr>
              <p:custDataLst>
                <p:tags r:id="rId16"/>
              </p:custDataLst>
            </p:nvPr>
          </p:nvSpPr>
          <p:spPr>
            <a:xfrm>
              <a:off x="2516214" y="2154682"/>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0" name="椭圆 9"/>
            <p:cNvSpPr/>
            <p:nvPr>
              <p:custDataLst>
                <p:tags r:id="rId17"/>
              </p:custDataLst>
            </p:nvPr>
          </p:nvSpPr>
          <p:spPr>
            <a:xfrm>
              <a:off x="2892439" y="2154682"/>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1" name="椭圆 10"/>
            <p:cNvSpPr/>
            <p:nvPr>
              <p:custDataLst>
                <p:tags r:id="rId18"/>
              </p:custDataLst>
            </p:nvPr>
          </p:nvSpPr>
          <p:spPr>
            <a:xfrm>
              <a:off x="4648622" y="2116757"/>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2" name="椭圆 11"/>
            <p:cNvSpPr/>
            <p:nvPr>
              <p:custDataLst>
                <p:tags r:id="rId19"/>
              </p:custDataLst>
            </p:nvPr>
          </p:nvSpPr>
          <p:spPr>
            <a:xfrm>
              <a:off x="5045084" y="2116757"/>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3" name="矩形 12"/>
            <p:cNvSpPr/>
            <p:nvPr>
              <p:custDataLst>
                <p:tags r:id="rId20"/>
              </p:custDataLst>
            </p:nvPr>
          </p:nvSpPr>
          <p:spPr>
            <a:xfrm>
              <a:off x="1278304" y="2782809"/>
              <a:ext cx="1143008"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1 2 3 5</a:t>
              </a:r>
            </a:p>
          </p:txBody>
        </p:sp>
        <p:sp>
          <p:nvSpPr>
            <p:cNvPr id="14" name="矩形 13"/>
            <p:cNvSpPr/>
            <p:nvPr>
              <p:custDataLst>
                <p:tags r:id="rId21"/>
              </p:custDataLst>
            </p:nvPr>
          </p:nvSpPr>
          <p:spPr>
            <a:xfrm>
              <a:off x="3663701" y="2782809"/>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11 12</a:t>
              </a:r>
            </a:p>
          </p:txBody>
        </p:sp>
        <p:sp>
          <p:nvSpPr>
            <p:cNvPr id="15" name="矩形 14"/>
            <p:cNvSpPr/>
            <p:nvPr>
              <p:custDataLst>
                <p:tags r:id="rId22"/>
              </p:custDataLst>
            </p:nvPr>
          </p:nvSpPr>
          <p:spPr>
            <a:xfrm>
              <a:off x="4617858" y="2782809"/>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dirty="0">
                  <a:solidFill>
                    <a:srgbClr val="FFFFFF"/>
                  </a:solidFill>
                  <a:latin typeface="微软雅黑" panose="020B0503020204020204" charset="-122"/>
                  <a:ea typeface="微软雅黑" panose="020B0503020204020204" charset="-122"/>
                  <a:cs typeface="Consolas" panose="020B0609020204030204" pitchFamily="49" charset="0"/>
                </a:rPr>
                <a:t>14 17</a:t>
              </a:r>
            </a:p>
          </p:txBody>
        </p:sp>
        <p:sp>
          <p:nvSpPr>
            <p:cNvPr id="16" name="椭圆 15"/>
            <p:cNvSpPr/>
            <p:nvPr>
              <p:custDataLst>
                <p:tags r:id="rId23"/>
              </p:custDataLst>
            </p:nvPr>
          </p:nvSpPr>
          <p:spPr>
            <a:xfrm>
              <a:off x="5408273" y="2116757"/>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7" name="矩形 16"/>
            <p:cNvSpPr/>
            <p:nvPr>
              <p:custDataLst>
                <p:tags r:id="rId24"/>
              </p:custDataLst>
            </p:nvPr>
          </p:nvSpPr>
          <p:spPr>
            <a:xfrm>
              <a:off x="3391084" y="1123607"/>
              <a:ext cx="817849"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10</a:t>
              </a:r>
            </a:p>
          </p:txBody>
        </p:sp>
        <p:sp>
          <p:nvSpPr>
            <p:cNvPr id="18" name="椭圆 17"/>
            <p:cNvSpPr/>
            <p:nvPr>
              <p:custDataLst>
                <p:tags r:id="rId25"/>
              </p:custDataLst>
            </p:nvPr>
          </p:nvSpPr>
          <p:spPr>
            <a:xfrm>
              <a:off x="3552315" y="140013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19" name="椭圆 18"/>
            <p:cNvSpPr/>
            <p:nvPr>
              <p:custDataLst>
                <p:tags r:id="rId26"/>
              </p:custDataLst>
            </p:nvPr>
          </p:nvSpPr>
          <p:spPr>
            <a:xfrm>
              <a:off x="4037741" y="140013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20" name="直接连接符 19"/>
            <p:cNvCxnSpPr>
              <a:stCxn id="9" idx="3"/>
            </p:cNvCxnSpPr>
            <p:nvPr/>
          </p:nvCxnSpPr>
          <p:spPr>
            <a:xfrm rot="5400000">
              <a:off x="2056962" y="2313012"/>
              <a:ext cx="566671" cy="37292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0" idx="4"/>
            </p:cNvCxnSpPr>
            <p:nvPr/>
          </p:nvCxnSpPr>
          <p:spPr>
            <a:xfrm rot="16200000" flipH="1">
              <a:off x="2754349" y="2400775"/>
              <a:ext cx="556127" cy="207940"/>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1" idx="3"/>
              <a:endCxn id="14" idx="0"/>
            </p:cNvCxnSpPr>
            <p:nvPr/>
          </p:nvCxnSpPr>
          <p:spPr>
            <a:xfrm rot="5400000">
              <a:off x="4063597" y="2187243"/>
              <a:ext cx="604596" cy="586543"/>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2" idx="4"/>
              <a:endCxn id="15" idx="0"/>
            </p:cNvCxnSpPr>
            <p:nvPr/>
          </p:nvCxnSpPr>
          <p:spPr>
            <a:xfrm rot="5400000">
              <a:off x="4756906" y="2458631"/>
              <a:ext cx="594052" cy="5430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6" idx="5"/>
            </p:cNvCxnSpPr>
            <p:nvPr/>
          </p:nvCxnSpPr>
          <p:spPr>
            <a:xfrm rot="16200000" flipH="1">
              <a:off x="5572250" y="2075694"/>
              <a:ext cx="604596" cy="809639"/>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8" idx="3"/>
              <a:endCxn id="8" idx="0"/>
            </p:cNvCxnSpPr>
            <p:nvPr/>
          </p:nvCxnSpPr>
          <p:spPr>
            <a:xfrm rot="5400000">
              <a:off x="2924964" y="1246174"/>
              <a:ext cx="422479" cy="853318"/>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9" idx="5"/>
              <a:endCxn id="6" idx="0"/>
            </p:cNvCxnSpPr>
            <p:nvPr/>
          </p:nvCxnSpPr>
          <p:spPr>
            <a:xfrm rot="16200000" flipH="1">
              <a:off x="4410733" y="1150063"/>
              <a:ext cx="353345" cy="97641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27" name="矩形 26"/>
            <p:cNvSpPr/>
            <p:nvPr>
              <p:custDataLst>
                <p:tags r:id="rId27"/>
              </p:custDataLst>
            </p:nvPr>
          </p:nvSpPr>
          <p:spPr>
            <a:xfrm>
              <a:off x="2778505" y="2766678"/>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7 9</a:t>
              </a:r>
            </a:p>
          </p:txBody>
        </p:sp>
        <p:sp>
          <p:nvSpPr>
            <p:cNvPr id="28" name="矩形 27"/>
            <p:cNvSpPr/>
            <p:nvPr>
              <p:custDataLst>
                <p:tags r:id="rId28"/>
              </p:custDataLst>
            </p:nvPr>
          </p:nvSpPr>
          <p:spPr>
            <a:xfrm>
              <a:off x="5707460" y="2776726"/>
              <a:ext cx="928694"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19 20</a:t>
              </a:r>
            </a:p>
          </p:txBody>
        </p:sp>
        <p:sp>
          <p:nvSpPr>
            <p:cNvPr id="30" name="圆角矩形 29"/>
            <p:cNvSpPr/>
            <p:nvPr>
              <p:custDataLst>
                <p:tags r:id="rId29"/>
              </p:custDataLst>
            </p:nvPr>
          </p:nvSpPr>
          <p:spPr>
            <a:xfrm>
              <a:off x="2135560" y="980728"/>
              <a:ext cx="3571900" cy="1468952"/>
            </a:xfrm>
            <a:prstGeom prst="roundRect">
              <a:avLst/>
            </a:prstGeom>
            <a:solidFill>
              <a:schemeClr val="dk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grpSp>
      <p:grpSp>
        <p:nvGrpSpPr>
          <p:cNvPr id="62" name="组合 61"/>
          <p:cNvGrpSpPr/>
          <p:nvPr/>
        </p:nvGrpSpPr>
        <p:grpSpPr>
          <a:xfrm>
            <a:off x="1278304" y="3481061"/>
            <a:ext cx="5276888" cy="2627075"/>
            <a:chOff x="1785918" y="3286124"/>
            <a:chExt cx="5276888" cy="2627075"/>
          </a:xfrm>
        </p:grpSpPr>
        <p:sp>
          <p:nvSpPr>
            <p:cNvPr id="29" name="下箭头 28"/>
            <p:cNvSpPr/>
            <p:nvPr>
              <p:custDataLst>
                <p:tags r:id="rId2"/>
              </p:custDataLst>
            </p:nvPr>
          </p:nvSpPr>
          <p:spPr>
            <a:xfrm>
              <a:off x="4286248" y="3286124"/>
              <a:ext cx="214314" cy="428628"/>
            </a:xfrm>
            <a:prstGeom prst="downArrow">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 pos="0">
                  <a:srgbClr val="3B3E4D">
                    <a:lumMod val="98000"/>
                    <a:lumOff val="2000"/>
                  </a:srgbClr>
                </a:gs>
                <a:gs pos="50000">
                  <a:srgbClr val="3B3E4D"/>
                </a:gs>
                <a:gs pos="100000">
                  <a:srgbClr val="3B3E4D">
                    <a:lumMod val="99000"/>
                  </a:srgbClr>
                </a:gs>
              </a:gsLst>
              <a:lin ang="5400000" scaled="0"/>
            </a:gra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b="0">
                <a:solidFill>
                  <a:srgbClr val="525252"/>
                </a:solidFill>
              </a:endParaRPr>
            </a:p>
          </p:txBody>
        </p:sp>
        <p:sp>
          <p:nvSpPr>
            <p:cNvPr id="33" name="矩形 32"/>
            <p:cNvSpPr/>
            <p:nvPr>
              <p:custDataLst>
                <p:tags r:id="rId3"/>
              </p:custDataLst>
            </p:nvPr>
          </p:nvSpPr>
          <p:spPr>
            <a:xfrm>
              <a:off x="3490906" y="4143380"/>
              <a:ext cx="1928826" cy="483935"/>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6 10 13 18</a:t>
              </a:r>
            </a:p>
          </p:txBody>
        </p:sp>
        <p:sp>
          <p:nvSpPr>
            <p:cNvPr id="34" name="椭圆 33"/>
            <p:cNvSpPr/>
            <p:nvPr>
              <p:custDataLst>
                <p:tags r:id="rId4"/>
              </p:custDataLst>
            </p:nvPr>
          </p:nvSpPr>
          <p:spPr>
            <a:xfrm>
              <a:off x="3766570" y="445586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35" name="椭圆 34"/>
            <p:cNvSpPr/>
            <p:nvPr>
              <p:custDataLst>
                <p:tags r:id="rId5"/>
              </p:custDataLst>
            </p:nvPr>
          </p:nvSpPr>
          <p:spPr>
            <a:xfrm>
              <a:off x="4033832" y="445586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36" name="椭圆 35"/>
            <p:cNvSpPr/>
            <p:nvPr>
              <p:custDataLst>
                <p:tags r:id="rId6"/>
              </p:custDataLst>
            </p:nvPr>
          </p:nvSpPr>
          <p:spPr>
            <a:xfrm>
              <a:off x="4391022" y="445586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37" name="椭圆 36"/>
            <p:cNvSpPr/>
            <p:nvPr>
              <p:custDataLst>
                <p:tags r:id="rId7"/>
              </p:custDataLst>
            </p:nvPr>
          </p:nvSpPr>
          <p:spPr>
            <a:xfrm>
              <a:off x="4776790" y="445586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sp>
          <p:nvSpPr>
            <p:cNvPr id="38" name="矩形 37"/>
            <p:cNvSpPr/>
            <p:nvPr>
              <p:custDataLst>
                <p:tags r:id="rId8"/>
              </p:custDataLst>
            </p:nvPr>
          </p:nvSpPr>
          <p:spPr>
            <a:xfrm>
              <a:off x="1785918" y="5459599"/>
              <a:ext cx="1143008"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1 2 3 5</a:t>
              </a:r>
            </a:p>
          </p:txBody>
        </p:sp>
        <p:sp>
          <p:nvSpPr>
            <p:cNvPr id="39" name="矩形 38"/>
            <p:cNvSpPr/>
            <p:nvPr>
              <p:custDataLst>
                <p:tags r:id="rId9"/>
              </p:custDataLst>
            </p:nvPr>
          </p:nvSpPr>
          <p:spPr>
            <a:xfrm>
              <a:off x="4171312" y="5459599"/>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11 12</a:t>
              </a:r>
            </a:p>
          </p:txBody>
        </p:sp>
        <p:sp>
          <p:nvSpPr>
            <p:cNvPr id="40" name="矩形 39"/>
            <p:cNvSpPr/>
            <p:nvPr>
              <p:custDataLst>
                <p:tags r:id="rId10"/>
              </p:custDataLst>
            </p:nvPr>
          </p:nvSpPr>
          <p:spPr>
            <a:xfrm>
              <a:off x="5125469" y="5459599"/>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14 17</a:t>
              </a:r>
            </a:p>
          </p:txBody>
        </p:sp>
        <p:sp>
          <p:nvSpPr>
            <p:cNvPr id="41" name="椭圆 40"/>
            <p:cNvSpPr/>
            <p:nvPr>
              <p:custDataLst>
                <p:tags r:id="rId11"/>
              </p:custDataLst>
            </p:nvPr>
          </p:nvSpPr>
          <p:spPr>
            <a:xfrm>
              <a:off x="5133980" y="4455868"/>
              <a:ext cx="72000" cy="72000"/>
            </a:xfrm>
            <a:prstGeom prst="ellipse">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525252"/>
                </a:solidFill>
              </a:endParaRPr>
            </a:p>
          </p:txBody>
        </p:sp>
        <p:cxnSp>
          <p:nvCxnSpPr>
            <p:cNvPr id="45" name="直接连接符 44"/>
            <p:cNvCxnSpPr>
              <a:stCxn id="34" idx="3"/>
              <a:endCxn id="38" idx="0"/>
            </p:cNvCxnSpPr>
            <p:nvPr/>
          </p:nvCxnSpPr>
          <p:spPr>
            <a:xfrm rot="5400000">
              <a:off x="2596131" y="4278615"/>
              <a:ext cx="942275" cy="1419692"/>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35" idx="4"/>
              <a:endCxn id="52" idx="0"/>
            </p:cNvCxnSpPr>
            <p:nvPr/>
          </p:nvCxnSpPr>
          <p:spPr>
            <a:xfrm rot="5400000">
              <a:off x="3348437" y="4722073"/>
              <a:ext cx="915600" cy="527191"/>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6" idx="4"/>
              <a:endCxn id="39" idx="0"/>
            </p:cNvCxnSpPr>
            <p:nvPr/>
          </p:nvCxnSpPr>
          <p:spPr>
            <a:xfrm rot="16200000" flipH="1">
              <a:off x="4037764" y="4917125"/>
              <a:ext cx="931731" cy="153215"/>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37" idx="4"/>
              <a:endCxn id="40" idx="0"/>
            </p:cNvCxnSpPr>
            <p:nvPr/>
          </p:nvCxnSpPr>
          <p:spPr>
            <a:xfrm rot="16200000" flipH="1">
              <a:off x="4707727" y="4632931"/>
              <a:ext cx="931731" cy="721604"/>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41" idx="5"/>
              <a:endCxn id="53" idx="0"/>
            </p:cNvCxnSpPr>
            <p:nvPr/>
          </p:nvCxnSpPr>
          <p:spPr>
            <a:xfrm rot="16200000" flipH="1">
              <a:off x="5413373" y="4299387"/>
              <a:ext cx="936192" cy="1372066"/>
            </a:xfrm>
            <a:prstGeom prst="line">
              <a:avLst/>
            </a:prstGeom>
            <a:ln w="28575">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52" name="矩形 51"/>
            <p:cNvSpPr/>
            <p:nvPr>
              <p:custDataLst>
                <p:tags r:id="rId12"/>
              </p:custDataLst>
            </p:nvPr>
          </p:nvSpPr>
          <p:spPr>
            <a:xfrm>
              <a:off x="3133716" y="5443468"/>
              <a:ext cx="817849"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7 9</a:t>
              </a:r>
            </a:p>
          </p:txBody>
        </p:sp>
        <p:sp>
          <p:nvSpPr>
            <p:cNvPr id="53" name="矩形 52"/>
            <p:cNvSpPr/>
            <p:nvPr>
              <p:custDataLst>
                <p:tags r:id="rId13"/>
              </p:custDataLst>
            </p:nvPr>
          </p:nvSpPr>
          <p:spPr>
            <a:xfrm>
              <a:off x="6072198" y="5453516"/>
              <a:ext cx="990608"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ctr"/>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19 20</a:t>
              </a:r>
            </a:p>
          </p:txBody>
        </p:sp>
      </p:grpSp>
      <p:pic>
        <p:nvPicPr>
          <p:cNvPr id="3" name="图片 2"/>
          <p:cNvPicPr>
            <a:picLocks noChangeAspect="1"/>
          </p:cNvPicPr>
          <p:nvPr/>
        </p:nvPicPr>
        <p:blipFill rotWithShape="1">
          <a:blip r:embed="rId31" cstate="print">
            <a:extLst>
              <a:ext uri="{28A0092B-C50C-407E-A947-70E740481C1C}">
                <a14:useLocalDpi xmlns:a14="http://schemas.microsoft.com/office/drawing/2010/main" val="0"/>
              </a:ext>
            </a:extLst>
          </a:blip>
          <a:srcRect l="8509" t="7187" r="9793" b="8804"/>
          <a:stretch>
            <a:fillRect/>
          </a:stretch>
        </p:blipFill>
        <p:spPr>
          <a:xfrm flipH="1">
            <a:off x="7732333" y="2856412"/>
            <a:ext cx="3501022" cy="3493337"/>
          </a:xfrm>
          <a:prstGeom prst="rect">
            <a:avLst/>
          </a:prstGeom>
        </p:spPr>
      </p:pic>
      <p:sp>
        <p:nvSpPr>
          <p:cNvPr id="4" name="文本框 3"/>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3.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树的删除</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1500"/>
                                        <p:tgtEl>
                                          <p:spTgt spid="2"/>
                                        </p:tgtEl>
                                      </p:cBhvr>
                                    </p:animEffect>
                                  </p:childTnLst>
                                </p:cTn>
                              </p:par>
                            </p:childTnLst>
                          </p:cTn>
                        </p:par>
                        <p:par>
                          <p:cTn id="16" fill="hold">
                            <p:stCondLst>
                              <p:cond delay="2500"/>
                            </p:stCondLst>
                            <p:childTnLst>
                              <p:par>
                                <p:cTn id="17" presetID="22" presetClass="entr" presetSubtype="1" fill="hold" nodeType="afterEffect">
                                  <p:stCondLst>
                                    <p:cond delay="0"/>
                                  </p:stCondLst>
                                  <p:childTnLst>
                                    <p:set>
                                      <p:cBhvr>
                                        <p:cTn id="18" dur="1" fill="hold">
                                          <p:stCondLst>
                                            <p:cond delay="0"/>
                                          </p:stCondLst>
                                        </p:cTn>
                                        <p:tgtEl>
                                          <p:spTgt spid="62"/>
                                        </p:tgtEl>
                                        <p:attrNameLst>
                                          <p:attrName>style.visibility</p:attrName>
                                        </p:attrNameLst>
                                      </p:cBhvr>
                                      <p:to>
                                        <p:strVal val="visible"/>
                                      </p:to>
                                    </p:set>
                                    <p:animEffect transition="in" filter="wipe(up)">
                                      <p:cBhvr>
                                        <p:cTn id="19" dur="1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5" name="Text Box 2"/>
          <p:cNvSpPr txBox="1">
            <a:spLocks noChangeArrowheads="1"/>
          </p:cNvSpPr>
          <p:nvPr/>
        </p:nvSpPr>
        <p:spPr bwMode="auto">
          <a:xfrm>
            <a:off x="3762336" y="1988840"/>
            <a:ext cx="7681970" cy="808990"/>
          </a:xfrm>
          <a:prstGeom prst="rect">
            <a:avLst/>
          </a:prstGeom>
          <a:noFill/>
          <a:ln w="9525">
            <a:noFill/>
            <a:miter lim="800000"/>
          </a:ln>
        </p:spPr>
        <p:txBody>
          <a:bodyPr wrap="square">
            <a:spAutoFit/>
          </a:bodyPr>
          <a:lstStyle/>
          <a:p>
            <a:pPr algn="l" defTabSz="212725" fontAlgn="ctr">
              <a:lnSpc>
                <a:spcPts val="2800"/>
              </a:lnSpc>
              <a:spcBef>
                <a:spcPts val="0"/>
              </a:spcBef>
            </a:pP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   在索引文件组织中</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经常使用</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树的一些变形，其中</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树是一种应用广泛的变形。一棵</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阶</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树满足下列条件：　　　</a:t>
            </a:r>
          </a:p>
        </p:txBody>
      </p:sp>
      <p:sp>
        <p:nvSpPr>
          <p:cNvPr id="6" name="TextBox 5"/>
          <p:cNvSpPr txBox="1"/>
          <p:nvPr>
            <p:custDataLst>
              <p:tags r:id="rId2"/>
            </p:custDataLst>
          </p:nvPr>
        </p:nvSpPr>
        <p:spPr>
          <a:xfrm>
            <a:off x="4295800" y="3406877"/>
            <a:ext cx="6786610" cy="1959610"/>
          </a:xfrm>
          <a:prstGeom prst="rect">
            <a:avLst/>
          </a:prstGeom>
          <a:solidFill>
            <a:schemeClr val="lt1"/>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defTabSz="212725">
              <a:lnSpc>
                <a:spcPts val="2800"/>
              </a:lnSpc>
            </a:pP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）每个分支结点至多有</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棵子树。</a:t>
            </a:r>
          </a:p>
          <a:p>
            <a:pPr marL="457200" indent="-457200" algn="l" defTabSz="212725">
              <a:lnSpc>
                <a:spcPts val="2800"/>
              </a:lnSpc>
            </a:pP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）根结点或者没有子树，或者至少有两棵子树。</a:t>
            </a:r>
            <a:endPar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endParaRPr>
          </a:p>
          <a:p>
            <a:pPr marL="457200" indent="-457200" algn="l" defTabSz="212725">
              <a:lnSpc>
                <a:spcPts val="2800"/>
              </a:lnSpc>
              <a:spcBef>
                <a:spcPts val="600"/>
              </a:spcBef>
            </a:pP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3</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）除根结点外，其他每个分支结点至少有</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pitchFamily="18" charset="2"/>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pitchFamily="18" charset="2"/>
              </a:rPr>
              <a:t></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棵子树。</a:t>
            </a:r>
            <a:endPar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endParaRPr>
          </a:p>
          <a:p>
            <a:pPr marL="457200" indent="-457200" algn="l" defTabSz="212725">
              <a:lnSpc>
                <a:spcPts val="2800"/>
              </a:lnSpc>
              <a:spcBef>
                <a:spcPts val="600"/>
              </a:spcBef>
            </a:pP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4</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）有</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棵子树的结点有</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个关键字。</a:t>
            </a:r>
          </a:p>
        </p:txBody>
      </p:sp>
      <p:sp>
        <p:nvSpPr>
          <p:cNvPr id="2" name="文本框 1"/>
          <p:cNvSpPr txBox="1"/>
          <p:nvPr/>
        </p:nvSpPr>
        <p:spPr>
          <a:xfrm>
            <a:off x="1055440" y="155686"/>
            <a:ext cx="2497584" cy="460375"/>
          </a:xfrm>
          <a:prstGeom prst="rect">
            <a:avLst/>
          </a:prstGeom>
          <a:noFill/>
        </p:spPr>
        <p:txBody>
          <a:bodyPr wrap="square" rtlCol="0" anchor="ctr">
            <a:spAutoFit/>
          </a:bodyPr>
          <a:lstStyle/>
          <a:p>
            <a:pPr>
              <a:lnSpc>
                <a:spcPct val="100000"/>
              </a:lnSpc>
            </a:pPr>
            <a:r>
              <a:rPr lang="en-US" altLang="zh-CN" sz="2400" dirty="0">
                <a:solidFill>
                  <a:schemeClr val="accent1"/>
                </a:solidFill>
                <a:latin typeface="微软雅黑" panose="020B0503020204020204" charset="-122"/>
                <a:ea typeface="微软雅黑" panose="020B0503020204020204" charset="-122"/>
                <a:cs typeface="Consolas" panose="020B0609020204030204" pitchFamily="49" charset="0"/>
              </a:rPr>
              <a:t>8.3.5  B+</a:t>
            </a:r>
            <a:r>
              <a:rPr lang="zh-CN" altLang="en-US" sz="2400" dirty="0">
                <a:solidFill>
                  <a:schemeClr val="accent1"/>
                </a:solidFill>
                <a:latin typeface="微软雅黑" panose="020B0503020204020204" charset="-122"/>
                <a:ea typeface="微软雅黑" panose="020B0503020204020204" charset="-122"/>
                <a:cs typeface="Consolas" panose="020B0609020204030204" pitchFamily="49" charset="0"/>
              </a:rPr>
              <a:t>树</a:t>
            </a:r>
          </a:p>
        </p:txBody>
      </p:sp>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r="6207"/>
          <a:stretch>
            <a:fillRect/>
          </a:stretch>
        </p:blipFill>
        <p:spPr>
          <a:xfrm>
            <a:off x="332177" y="1635399"/>
            <a:ext cx="3161031" cy="465334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left)">
                                      <p:cBhvr>
                                        <p:cTn id="19"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5" name="TextBox 4"/>
          <p:cNvSpPr txBox="1"/>
          <p:nvPr>
            <p:custDataLst>
              <p:tags r:id="rId2"/>
            </p:custDataLst>
          </p:nvPr>
        </p:nvSpPr>
        <p:spPr>
          <a:xfrm>
            <a:off x="160677" y="1260347"/>
            <a:ext cx="8286808" cy="1729105"/>
          </a:xfrm>
          <a:prstGeom prst="rect">
            <a:avLst/>
          </a:prstGeom>
          <a:solidFill>
            <a:schemeClr val="lt1"/>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2800"/>
              </a:lnSpc>
              <a:spcBef>
                <a:spcPts val="600"/>
              </a:spcBef>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5</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）所有叶子结点包含全部关键字及指向相应数据记录的指针，而且叶子结点按关键字大小顺序链接（每个叶子结点的指针指向数据文件中的记录）。</a:t>
            </a:r>
          </a:p>
          <a:p>
            <a:pPr algn="l">
              <a:lnSpc>
                <a:spcPts val="2800"/>
              </a:lnSpc>
              <a:spcBef>
                <a:spcPts val="600"/>
              </a:spcBef>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6</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）所有分支结点（可看成是索引）中仅包含各子树中最大关键字。</a:t>
            </a:r>
          </a:p>
        </p:txBody>
      </p:sp>
      <p:grpSp>
        <p:nvGrpSpPr>
          <p:cNvPr id="6" name="组合 5"/>
          <p:cNvGrpSpPr/>
          <p:nvPr/>
        </p:nvGrpSpPr>
        <p:grpSpPr>
          <a:xfrm>
            <a:off x="335360" y="3238675"/>
            <a:ext cx="7858180" cy="3470614"/>
            <a:chOff x="428595" y="1071546"/>
            <a:chExt cx="8494574" cy="3817675"/>
          </a:xfrm>
        </p:grpSpPr>
        <p:sp>
          <p:nvSpPr>
            <p:cNvPr id="7" name="Text Box 59"/>
            <p:cNvSpPr txBox="1">
              <a:spLocks noChangeArrowheads="1"/>
            </p:cNvSpPr>
            <p:nvPr/>
          </p:nvSpPr>
          <p:spPr bwMode="auto">
            <a:xfrm>
              <a:off x="428595" y="3119161"/>
              <a:ext cx="415891" cy="346662"/>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en-US" altLang="zh-CN" sz="1600" b="0">
                  <a:solidFill>
                    <a:srgbClr val="000000"/>
                  </a:solidFill>
                  <a:latin typeface="微软雅黑" panose="020B0503020204020204" charset="-122"/>
                  <a:ea typeface="微软雅黑" panose="020B0503020204020204" charset="-122"/>
                  <a:cs typeface="Consolas" panose="020B0609020204030204" pitchFamily="49" charset="0"/>
                </a:rPr>
                <a:t>sqt</a:t>
              </a:r>
            </a:p>
          </p:txBody>
        </p:sp>
        <p:sp>
          <p:nvSpPr>
            <p:cNvPr id="8" name="Text Box 58"/>
            <p:cNvSpPr txBox="1">
              <a:spLocks noChangeArrowheads="1"/>
            </p:cNvSpPr>
            <p:nvPr/>
          </p:nvSpPr>
          <p:spPr bwMode="auto">
            <a:xfrm>
              <a:off x="4106920" y="1071546"/>
              <a:ext cx="614595" cy="346662"/>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en-US" altLang="zh-CN" sz="1600" b="0">
                  <a:solidFill>
                    <a:srgbClr val="000000"/>
                  </a:solidFill>
                  <a:latin typeface="微软雅黑" panose="020B0503020204020204" charset="-122"/>
                  <a:ea typeface="微软雅黑" panose="020B0503020204020204" charset="-122"/>
                  <a:cs typeface="Consolas" panose="020B0609020204030204" pitchFamily="49" charset="0"/>
                </a:rPr>
                <a:t>root</a:t>
              </a:r>
            </a:p>
          </p:txBody>
        </p:sp>
        <p:sp>
          <p:nvSpPr>
            <p:cNvPr id="9" name="Line 57"/>
            <p:cNvSpPr>
              <a:spLocks noChangeShapeType="1"/>
            </p:cNvSpPr>
            <p:nvPr>
              <p:custDataLst>
                <p:tags r:id="rId3"/>
              </p:custDataLst>
            </p:nvPr>
          </p:nvSpPr>
          <p:spPr bwMode="auto">
            <a:xfrm>
              <a:off x="6216412" y="3487327"/>
              <a:ext cx="415891"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Line 56"/>
            <p:cNvSpPr>
              <a:spLocks noChangeShapeType="1"/>
            </p:cNvSpPr>
            <p:nvPr>
              <p:custDataLst>
                <p:tags r:id="rId4"/>
              </p:custDataLst>
            </p:nvPr>
          </p:nvSpPr>
          <p:spPr bwMode="auto">
            <a:xfrm>
              <a:off x="4935236" y="3487327"/>
              <a:ext cx="417046"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Text Box 55"/>
            <p:cNvSpPr txBox="1">
              <a:spLocks noChangeArrowheads="1"/>
            </p:cNvSpPr>
            <p:nvPr>
              <p:custDataLst>
                <p:tags r:id="rId5"/>
              </p:custDataLst>
            </p:nvPr>
          </p:nvSpPr>
          <p:spPr bwMode="auto">
            <a:xfrm>
              <a:off x="4227066" y="1649316"/>
              <a:ext cx="772864" cy="360528"/>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31 52</a:t>
              </a:r>
            </a:p>
          </p:txBody>
        </p:sp>
        <p:sp>
          <p:nvSpPr>
            <p:cNvPr id="12" name="Text Box 54"/>
            <p:cNvSpPr txBox="1">
              <a:spLocks noChangeArrowheads="1"/>
            </p:cNvSpPr>
            <p:nvPr>
              <p:custDataLst>
                <p:tags r:id="rId6"/>
              </p:custDataLst>
            </p:nvPr>
          </p:nvSpPr>
          <p:spPr bwMode="auto">
            <a:xfrm>
              <a:off x="2702133" y="2505570"/>
              <a:ext cx="929979" cy="360528"/>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15 22 31</a:t>
              </a:r>
            </a:p>
          </p:txBody>
        </p:sp>
        <p:sp>
          <p:nvSpPr>
            <p:cNvPr id="13" name="Text Box 53"/>
            <p:cNvSpPr txBox="1">
              <a:spLocks noChangeArrowheads="1"/>
            </p:cNvSpPr>
            <p:nvPr>
              <p:custDataLst>
                <p:tags r:id="rId7"/>
              </p:custDataLst>
            </p:nvPr>
          </p:nvSpPr>
          <p:spPr bwMode="auto">
            <a:xfrm>
              <a:off x="5958790" y="2505570"/>
              <a:ext cx="704704" cy="360528"/>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47 52</a:t>
              </a:r>
            </a:p>
          </p:txBody>
        </p:sp>
        <p:sp>
          <p:nvSpPr>
            <p:cNvPr id="14" name="Text Box 52"/>
            <p:cNvSpPr txBox="1">
              <a:spLocks noChangeArrowheads="1"/>
            </p:cNvSpPr>
            <p:nvPr>
              <p:custDataLst>
                <p:tags r:id="rId8"/>
              </p:custDataLst>
            </p:nvPr>
          </p:nvSpPr>
          <p:spPr bwMode="auto">
            <a:xfrm>
              <a:off x="1109039" y="3327158"/>
              <a:ext cx="895321" cy="363995"/>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10 12 15</a:t>
              </a:r>
            </a:p>
          </p:txBody>
        </p:sp>
        <p:sp>
          <p:nvSpPr>
            <p:cNvPr id="15" name="Text Box 51"/>
            <p:cNvSpPr txBox="1">
              <a:spLocks noChangeArrowheads="1"/>
            </p:cNvSpPr>
            <p:nvPr>
              <p:custDataLst>
                <p:tags r:id="rId9"/>
              </p:custDataLst>
            </p:nvPr>
          </p:nvSpPr>
          <p:spPr bwMode="auto">
            <a:xfrm>
              <a:off x="2595849" y="3327158"/>
              <a:ext cx="1126372" cy="351284"/>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18 19 20 22</a:t>
              </a:r>
            </a:p>
          </p:txBody>
        </p:sp>
        <p:sp>
          <p:nvSpPr>
            <p:cNvPr id="16" name="Text Box 50"/>
            <p:cNvSpPr txBox="1">
              <a:spLocks noChangeArrowheads="1"/>
            </p:cNvSpPr>
            <p:nvPr>
              <p:custDataLst>
                <p:tags r:id="rId10"/>
              </p:custDataLst>
            </p:nvPr>
          </p:nvSpPr>
          <p:spPr bwMode="auto">
            <a:xfrm>
              <a:off x="4179701" y="3305203"/>
              <a:ext cx="895321" cy="36515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23 30 31</a:t>
              </a:r>
            </a:p>
          </p:txBody>
        </p:sp>
        <p:sp>
          <p:nvSpPr>
            <p:cNvPr id="17" name="Text Box 49"/>
            <p:cNvSpPr txBox="1">
              <a:spLocks noChangeArrowheads="1"/>
            </p:cNvSpPr>
            <p:nvPr>
              <p:custDataLst>
                <p:tags r:id="rId11"/>
              </p:custDataLst>
            </p:nvPr>
          </p:nvSpPr>
          <p:spPr bwMode="auto">
            <a:xfrm>
              <a:off x="5375388" y="3305203"/>
              <a:ext cx="895321" cy="36515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33 45 47</a:t>
              </a:r>
            </a:p>
          </p:txBody>
        </p:sp>
        <p:sp>
          <p:nvSpPr>
            <p:cNvPr id="18" name="Text Box 48"/>
            <p:cNvSpPr txBox="1">
              <a:spLocks noChangeArrowheads="1"/>
            </p:cNvSpPr>
            <p:nvPr>
              <p:custDataLst>
                <p:tags r:id="rId12"/>
              </p:custDataLst>
            </p:nvPr>
          </p:nvSpPr>
          <p:spPr bwMode="auto">
            <a:xfrm>
              <a:off x="6656563" y="3305203"/>
              <a:ext cx="896476" cy="36515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48 50 52</a:t>
              </a:r>
            </a:p>
          </p:txBody>
        </p:sp>
        <p:sp>
          <p:nvSpPr>
            <p:cNvPr id="19" name="Line 47"/>
            <p:cNvSpPr>
              <a:spLocks noChangeShapeType="1"/>
            </p:cNvSpPr>
            <p:nvPr>
              <p:custDataLst>
                <p:tags r:id="rId13"/>
              </p:custDataLst>
            </p:nvPr>
          </p:nvSpPr>
          <p:spPr bwMode="auto">
            <a:xfrm>
              <a:off x="661956" y="3487327"/>
              <a:ext cx="415891" cy="0"/>
            </a:xfrm>
            <a:prstGeom prst="line">
              <a:avLst/>
            </a:prstGeom>
            <a:ln w="19050">
              <a:solidFill>
                <a:schemeClr val="accent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Freeform 46"/>
            <p:cNvSpPr/>
            <p:nvPr>
              <p:custDataLst>
                <p:tags r:id="rId14"/>
              </p:custDataLst>
            </p:nvPr>
          </p:nvSpPr>
          <p:spPr bwMode="auto">
            <a:xfrm>
              <a:off x="1997428" y="3486171"/>
              <a:ext cx="585713" cy="1156"/>
            </a:xfrm>
            <a:custGeom>
              <a:avLst/>
              <a:gdLst/>
              <a:ahLst/>
              <a:cxnLst>
                <a:cxn ang="0">
                  <a:pos x="0" y="0"/>
                </a:cxn>
                <a:cxn ang="0">
                  <a:pos x="508" y="8"/>
                </a:cxn>
              </a:cxnLst>
              <a:rect l="0" t="0" r="r" b="b"/>
              <a:pathLst>
                <a:path w="508" h="8">
                  <a:moveTo>
                    <a:pt x="0" y="0"/>
                  </a:moveTo>
                  <a:lnTo>
                    <a:pt x="508" y="8"/>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Line 45"/>
            <p:cNvSpPr>
              <a:spLocks noChangeShapeType="1"/>
            </p:cNvSpPr>
            <p:nvPr>
              <p:custDataLst>
                <p:tags r:id="rId15"/>
              </p:custDataLst>
            </p:nvPr>
          </p:nvSpPr>
          <p:spPr bwMode="auto">
            <a:xfrm>
              <a:off x="3747636" y="3487327"/>
              <a:ext cx="415891"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Freeform 44"/>
            <p:cNvSpPr/>
            <p:nvPr>
              <p:custDataLst>
                <p:tags r:id="rId16"/>
              </p:custDataLst>
            </p:nvPr>
          </p:nvSpPr>
          <p:spPr bwMode="auto">
            <a:xfrm>
              <a:off x="3310951" y="1918556"/>
              <a:ext cx="1109043" cy="580081"/>
            </a:xfrm>
            <a:custGeom>
              <a:avLst/>
              <a:gdLst/>
              <a:ahLst/>
              <a:cxnLst>
                <a:cxn ang="0">
                  <a:pos x="960" y="0"/>
                </a:cxn>
                <a:cxn ang="0">
                  <a:pos x="0" y="502"/>
                </a:cxn>
              </a:cxnLst>
              <a:rect l="0" t="0" r="r" b="b"/>
              <a:pathLst>
                <a:path w="960" h="502">
                  <a:moveTo>
                    <a:pt x="960" y="0"/>
                  </a:moveTo>
                  <a:lnTo>
                    <a:pt x="0" y="50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Freeform 43"/>
            <p:cNvSpPr/>
            <p:nvPr>
              <p:custDataLst>
                <p:tags r:id="rId17"/>
              </p:custDataLst>
            </p:nvPr>
          </p:nvSpPr>
          <p:spPr bwMode="auto">
            <a:xfrm>
              <a:off x="4826642" y="1909312"/>
              <a:ext cx="1256915" cy="571992"/>
            </a:xfrm>
            <a:custGeom>
              <a:avLst/>
              <a:gdLst/>
              <a:ahLst/>
              <a:cxnLst>
                <a:cxn ang="0">
                  <a:pos x="0" y="0"/>
                </a:cxn>
                <a:cxn ang="0">
                  <a:pos x="1088" y="495"/>
                </a:cxn>
              </a:cxnLst>
              <a:rect l="0" t="0" r="r" b="b"/>
              <a:pathLst>
                <a:path w="1088" h="495">
                  <a:moveTo>
                    <a:pt x="0" y="0"/>
                  </a:moveTo>
                  <a:lnTo>
                    <a:pt x="1088" y="495"/>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Freeform 42"/>
            <p:cNvSpPr/>
            <p:nvPr>
              <p:custDataLst>
                <p:tags r:id="rId18"/>
              </p:custDataLst>
            </p:nvPr>
          </p:nvSpPr>
          <p:spPr bwMode="auto">
            <a:xfrm>
              <a:off x="1794104" y="2777122"/>
              <a:ext cx="1100956" cy="536170"/>
            </a:xfrm>
            <a:custGeom>
              <a:avLst/>
              <a:gdLst/>
              <a:ahLst/>
              <a:cxnLst>
                <a:cxn ang="0">
                  <a:pos x="953" y="0"/>
                </a:cxn>
                <a:cxn ang="0">
                  <a:pos x="0" y="465"/>
                </a:cxn>
              </a:cxnLst>
              <a:rect l="0" t="0" r="r" b="b"/>
              <a:pathLst>
                <a:path w="953" h="465">
                  <a:moveTo>
                    <a:pt x="953" y="0"/>
                  </a:moveTo>
                  <a:lnTo>
                    <a:pt x="0" y="465"/>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Freeform 41"/>
            <p:cNvSpPr/>
            <p:nvPr>
              <p:custDataLst>
                <p:tags r:id="rId19"/>
              </p:custDataLst>
            </p:nvPr>
          </p:nvSpPr>
          <p:spPr bwMode="auto">
            <a:xfrm>
              <a:off x="3136508" y="2777122"/>
              <a:ext cx="1155" cy="553503"/>
            </a:xfrm>
            <a:custGeom>
              <a:avLst/>
              <a:gdLst/>
              <a:ahLst/>
              <a:cxnLst>
                <a:cxn ang="0">
                  <a:pos x="0" y="0"/>
                </a:cxn>
                <a:cxn ang="0">
                  <a:pos x="0" y="480"/>
                </a:cxn>
              </a:cxnLst>
              <a:rect l="0" t="0" r="r" b="b"/>
              <a:pathLst>
                <a:path w="1" h="480">
                  <a:moveTo>
                    <a:pt x="0" y="0"/>
                  </a:moveTo>
                  <a:lnTo>
                    <a:pt x="0" y="48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Freeform 40"/>
            <p:cNvSpPr/>
            <p:nvPr>
              <p:custDataLst>
                <p:tags r:id="rId20"/>
              </p:custDataLst>
            </p:nvPr>
          </p:nvSpPr>
          <p:spPr bwMode="auto">
            <a:xfrm>
              <a:off x="3405682" y="2750544"/>
              <a:ext cx="1057056" cy="526926"/>
            </a:xfrm>
            <a:custGeom>
              <a:avLst/>
              <a:gdLst/>
              <a:ahLst/>
              <a:cxnLst>
                <a:cxn ang="0">
                  <a:pos x="0" y="0"/>
                </a:cxn>
                <a:cxn ang="0">
                  <a:pos x="915" y="457"/>
                </a:cxn>
              </a:cxnLst>
              <a:rect l="0" t="0" r="r" b="b"/>
              <a:pathLst>
                <a:path w="915" h="457">
                  <a:moveTo>
                    <a:pt x="0" y="0"/>
                  </a:moveTo>
                  <a:lnTo>
                    <a:pt x="915" y="457"/>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Freeform 39"/>
            <p:cNvSpPr/>
            <p:nvPr>
              <p:custDataLst>
                <p:tags r:id="rId21"/>
              </p:custDataLst>
            </p:nvPr>
          </p:nvSpPr>
          <p:spPr bwMode="auto">
            <a:xfrm>
              <a:off x="5650338" y="2750544"/>
              <a:ext cx="510622" cy="536170"/>
            </a:xfrm>
            <a:custGeom>
              <a:avLst/>
              <a:gdLst/>
              <a:ahLst/>
              <a:cxnLst>
                <a:cxn ang="0">
                  <a:pos x="442" y="0"/>
                </a:cxn>
                <a:cxn ang="0">
                  <a:pos x="0" y="465"/>
                </a:cxn>
              </a:cxnLst>
              <a:rect l="0" t="0" r="r" b="b"/>
              <a:pathLst>
                <a:path w="442" h="465">
                  <a:moveTo>
                    <a:pt x="442" y="0"/>
                  </a:moveTo>
                  <a:lnTo>
                    <a:pt x="0" y="465"/>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Freeform 38"/>
            <p:cNvSpPr/>
            <p:nvPr>
              <p:custDataLst>
                <p:tags r:id="rId22"/>
              </p:custDataLst>
            </p:nvPr>
          </p:nvSpPr>
          <p:spPr bwMode="auto">
            <a:xfrm>
              <a:off x="6509846" y="2778277"/>
              <a:ext cx="571850" cy="554659"/>
            </a:xfrm>
            <a:custGeom>
              <a:avLst/>
              <a:gdLst/>
              <a:ahLst/>
              <a:cxnLst>
                <a:cxn ang="0">
                  <a:pos x="0" y="0"/>
                </a:cxn>
                <a:cxn ang="0">
                  <a:pos x="495" y="480"/>
                </a:cxn>
              </a:cxnLst>
              <a:rect l="0" t="0" r="r" b="b"/>
              <a:pathLst>
                <a:path w="495" h="480">
                  <a:moveTo>
                    <a:pt x="0" y="0"/>
                  </a:moveTo>
                  <a:lnTo>
                    <a:pt x="495" y="48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Line 37"/>
            <p:cNvSpPr>
              <a:spLocks noChangeShapeType="1"/>
            </p:cNvSpPr>
            <p:nvPr>
              <p:custDataLst>
                <p:tags r:id="rId23"/>
              </p:custDataLst>
            </p:nvPr>
          </p:nvSpPr>
          <p:spPr bwMode="auto">
            <a:xfrm>
              <a:off x="1269619" y="361373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Line 36"/>
            <p:cNvSpPr>
              <a:spLocks noChangeShapeType="1"/>
            </p:cNvSpPr>
            <p:nvPr>
              <p:custDataLst>
                <p:tags r:id="rId24"/>
              </p:custDataLst>
            </p:nvPr>
          </p:nvSpPr>
          <p:spPr bwMode="auto">
            <a:xfrm>
              <a:off x="1548035" y="3604488"/>
              <a:ext cx="0" cy="359373"/>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Line 35"/>
            <p:cNvSpPr>
              <a:spLocks noChangeShapeType="1"/>
            </p:cNvSpPr>
            <p:nvPr>
              <p:custDataLst>
                <p:tags r:id="rId25"/>
              </p:custDataLst>
            </p:nvPr>
          </p:nvSpPr>
          <p:spPr bwMode="auto">
            <a:xfrm>
              <a:off x="1783707" y="361373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34"/>
            <p:cNvSpPr>
              <a:spLocks noChangeShapeType="1"/>
            </p:cNvSpPr>
            <p:nvPr>
              <p:custDataLst>
                <p:tags r:id="rId26"/>
              </p:custDataLst>
            </p:nvPr>
          </p:nvSpPr>
          <p:spPr bwMode="auto">
            <a:xfrm>
              <a:off x="2781845" y="3613732"/>
              <a:ext cx="1155"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Line 33"/>
            <p:cNvSpPr>
              <a:spLocks noChangeShapeType="1"/>
            </p:cNvSpPr>
            <p:nvPr>
              <p:custDataLst>
                <p:tags r:id="rId27"/>
              </p:custDataLst>
            </p:nvPr>
          </p:nvSpPr>
          <p:spPr bwMode="auto">
            <a:xfrm>
              <a:off x="3041777" y="3613732"/>
              <a:ext cx="1155" cy="359373"/>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Line 32"/>
            <p:cNvSpPr>
              <a:spLocks noChangeShapeType="1"/>
            </p:cNvSpPr>
            <p:nvPr>
              <p:custDataLst>
                <p:tags r:id="rId28"/>
              </p:custDataLst>
            </p:nvPr>
          </p:nvSpPr>
          <p:spPr bwMode="auto">
            <a:xfrm>
              <a:off x="3294777" y="361373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Line 31"/>
            <p:cNvSpPr>
              <a:spLocks noChangeShapeType="1"/>
            </p:cNvSpPr>
            <p:nvPr>
              <p:custDataLst>
                <p:tags r:id="rId29"/>
              </p:custDataLst>
            </p:nvPr>
          </p:nvSpPr>
          <p:spPr bwMode="auto">
            <a:xfrm>
              <a:off x="3563951" y="3616043"/>
              <a:ext cx="1155"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Line 30"/>
            <p:cNvSpPr>
              <a:spLocks noChangeShapeType="1"/>
            </p:cNvSpPr>
            <p:nvPr>
              <p:custDataLst>
                <p:tags r:id="rId30"/>
              </p:custDataLst>
            </p:nvPr>
          </p:nvSpPr>
          <p:spPr bwMode="auto">
            <a:xfrm>
              <a:off x="4364541" y="3579066"/>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7" name="Line 29"/>
            <p:cNvSpPr>
              <a:spLocks noChangeShapeType="1"/>
            </p:cNvSpPr>
            <p:nvPr>
              <p:custDataLst>
                <p:tags r:id="rId31"/>
              </p:custDataLst>
            </p:nvPr>
          </p:nvSpPr>
          <p:spPr bwMode="auto">
            <a:xfrm>
              <a:off x="4632560" y="3579066"/>
              <a:ext cx="1155"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8" name="Line 28"/>
            <p:cNvSpPr>
              <a:spLocks noChangeShapeType="1"/>
            </p:cNvSpPr>
            <p:nvPr>
              <p:custDataLst>
                <p:tags r:id="rId32"/>
              </p:custDataLst>
            </p:nvPr>
          </p:nvSpPr>
          <p:spPr bwMode="auto">
            <a:xfrm>
              <a:off x="4883250" y="3589466"/>
              <a:ext cx="1155"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9" name="Line 27"/>
            <p:cNvSpPr>
              <a:spLocks noChangeShapeType="1"/>
            </p:cNvSpPr>
            <p:nvPr>
              <p:custDataLst>
                <p:tags r:id="rId33"/>
              </p:custDataLst>
            </p:nvPr>
          </p:nvSpPr>
          <p:spPr bwMode="auto">
            <a:xfrm>
              <a:off x="5577557" y="356982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Line 26"/>
            <p:cNvSpPr>
              <a:spLocks noChangeShapeType="1"/>
            </p:cNvSpPr>
            <p:nvPr>
              <p:custDataLst>
                <p:tags r:id="rId34"/>
              </p:custDataLst>
            </p:nvPr>
          </p:nvSpPr>
          <p:spPr bwMode="auto">
            <a:xfrm>
              <a:off x="5854818" y="356982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Line 25"/>
            <p:cNvSpPr>
              <a:spLocks noChangeShapeType="1"/>
            </p:cNvSpPr>
            <p:nvPr>
              <p:custDataLst>
                <p:tags r:id="rId35"/>
              </p:custDataLst>
            </p:nvPr>
          </p:nvSpPr>
          <p:spPr bwMode="auto">
            <a:xfrm>
              <a:off x="6097421" y="3562888"/>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Line 24"/>
            <p:cNvSpPr>
              <a:spLocks noChangeShapeType="1"/>
            </p:cNvSpPr>
            <p:nvPr>
              <p:custDataLst>
                <p:tags r:id="rId36"/>
              </p:custDataLst>
            </p:nvPr>
          </p:nvSpPr>
          <p:spPr bwMode="auto">
            <a:xfrm>
              <a:off x="6859887" y="3543244"/>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Line 23"/>
            <p:cNvSpPr>
              <a:spLocks noChangeShapeType="1"/>
            </p:cNvSpPr>
            <p:nvPr>
              <p:custDataLst>
                <p:tags r:id="rId37"/>
              </p:custDataLst>
            </p:nvPr>
          </p:nvSpPr>
          <p:spPr bwMode="auto">
            <a:xfrm>
              <a:off x="7137148" y="3543244"/>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Line 22"/>
            <p:cNvSpPr>
              <a:spLocks noChangeShapeType="1"/>
            </p:cNvSpPr>
            <p:nvPr>
              <p:custDataLst>
                <p:tags r:id="rId38"/>
              </p:custDataLst>
            </p:nvPr>
          </p:nvSpPr>
          <p:spPr bwMode="auto">
            <a:xfrm>
              <a:off x="7379751" y="3536311"/>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Text Box 21"/>
            <p:cNvSpPr txBox="1">
              <a:spLocks noChangeArrowheads="1"/>
            </p:cNvSpPr>
            <p:nvPr/>
          </p:nvSpPr>
          <p:spPr bwMode="auto">
            <a:xfrm>
              <a:off x="1159870" y="3992749"/>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Text Box 20"/>
            <p:cNvSpPr txBox="1">
              <a:spLocks noChangeArrowheads="1"/>
            </p:cNvSpPr>
            <p:nvPr/>
          </p:nvSpPr>
          <p:spPr bwMode="auto">
            <a:xfrm>
              <a:off x="1437131" y="3982349"/>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Text Box 19"/>
            <p:cNvSpPr txBox="1">
              <a:spLocks noChangeArrowheads="1"/>
            </p:cNvSpPr>
            <p:nvPr/>
          </p:nvSpPr>
          <p:spPr bwMode="auto">
            <a:xfrm>
              <a:off x="1697063" y="3982349"/>
              <a:ext cx="207946"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Text Box 18"/>
            <p:cNvSpPr txBox="1">
              <a:spLocks noChangeArrowheads="1"/>
            </p:cNvSpPr>
            <p:nvPr/>
          </p:nvSpPr>
          <p:spPr bwMode="auto">
            <a:xfrm>
              <a:off x="6751294" y="3906084"/>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Text Box 17"/>
            <p:cNvSpPr txBox="1">
              <a:spLocks noChangeArrowheads="1"/>
            </p:cNvSpPr>
            <p:nvPr/>
          </p:nvSpPr>
          <p:spPr bwMode="auto">
            <a:xfrm>
              <a:off x="7028554" y="3906084"/>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0" name="Text Box 16"/>
            <p:cNvSpPr txBox="1">
              <a:spLocks noChangeArrowheads="1"/>
            </p:cNvSpPr>
            <p:nvPr/>
          </p:nvSpPr>
          <p:spPr bwMode="auto">
            <a:xfrm>
              <a:off x="7288486" y="3906084"/>
              <a:ext cx="205635"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Text Box 15"/>
            <p:cNvSpPr txBox="1">
              <a:spLocks noChangeArrowheads="1"/>
            </p:cNvSpPr>
            <p:nvPr/>
          </p:nvSpPr>
          <p:spPr bwMode="auto">
            <a:xfrm>
              <a:off x="5472429" y="3924572"/>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2" name="Text Box 14"/>
            <p:cNvSpPr txBox="1">
              <a:spLocks noChangeArrowheads="1"/>
            </p:cNvSpPr>
            <p:nvPr/>
          </p:nvSpPr>
          <p:spPr bwMode="auto">
            <a:xfrm>
              <a:off x="5749689" y="3924572"/>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Text Box 13"/>
            <p:cNvSpPr txBox="1">
              <a:spLocks noChangeArrowheads="1"/>
            </p:cNvSpPr>
            <p:nvPr/>
          </p:nvSpPr>
          <p:spPr bwMode="auto">
            <a:xfrm>
              <a:off x="6009621" y="3924572"/>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4" name="Text Box 12"/>
            <p:cNvSpPr txBox="1">
              <a:spLocks noChangeArrowheads="1"/>
            </p:cNvSpPr>
            <p:nvPr/>
          </p:nvSpPr>
          <p:spPr bwMode="auto">
            <a:xfrm>
              <a:off x="4249016" y="3946527"/>
              <a:ext cx="205635" cy="285418"/>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5" name="Text Box 11"/>
            <p:cNvSpPr txBox="1">
              <a:spLocks noChangeArrowheads="1"/>
            </p:cNvSpPr>
            <p:nvPr/>
          </p:nvSpPr>
          <p:spPr bwMode="auto">
            <a:xfrm>
              <a:off x="4525122" y="3946527"/>
              <a:ext cx="207946" cy="285418"/>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6" name="Text Box 10"/>
            <p:cNvSpPr txBox="1">
              <a:spLocks noChangeArrowheads="1"/>
            </p:cNvSpPr>
            <p:nvPr/>
          </p:nvSpPr>
          <p:spPr bwMode="auto">
            <a:xfrm>
              <a:off x="4785053" y="3946527"/>
              <a:ext cx="206790" cy="285418"/>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7" name="Text Box 9"/>
            <p:cNvSpPr txBox="1">
              <a:spLocks noChangeArrowheads="1"/>
            </p:cNvSpPr>
            <p:nvPr/>
          </p:nvSpPr>
          <p:spPr bwMode="auto">
            <a:xfrm>
              <a:off x="2659388" y="3992749"/>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8" name="Text Box 8"/>
            <p:cNvSpPr txBox="1">
              <a:spLocks noChangeArrowheads="1"/>
            </p:cNvSpPr>
            <p:nvPr/>
          </p:nvSpPr>
          <p:spPr bwMode="auto">
            <a:xfrm>
              <a:off x="2935494" y="3992749"/>
              <a:ext cx="207946"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9" name="Text Box 7"/>
            <p:cNvSpPr txBox="1">
              <a:spLocks noChangeArrowheads="1"/>
            </p:cNvSpPr>
            <p:nvPr/>
          </p:nvSpPr>
          <p:spPr bwMode="auto">
            <a:xfrm>
              <a:off x="3197736" y="3992749"/>
              <a:ext cx="205635"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60" name="Text Box 6"/>
            <p:cNvSpPr txBox="1">
              <a:spLocks noChangeArrowheads="1"/>
            </p:cNvSpPr>
            <p:nvPr/>
          </p:nvSpPr>
          <p:spPr bwMode="auto">
            <a:xfrm>
              <a:off x="3459978" y="3992749"/>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61" name="Text Box 5"/>
            <p:cNvSpPr txBox="1">
              <a:spLocks noChangeArrowheads="1"/>
            </p:cNvSpPr>
            <p:nvPr/>
          </p:nvSpPr>
          <p:spPr bwMode="auto">
            <a:xfrm>
              <a:off x="7641994" y="3299426"/>
              <a:ext cx="1247673" cy="360528"/>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叶子结点层</a:t>
              </a:r>
            </a:p>
          </p:txBody>
        </p:sp>
        <p:sp>
          <p:nvSpPr>
            <p:cNvPr id="62" name="Text Box 4"/>
            <p:cNvSpPr txBox="1">
              <a:spLocks noChangeArrowheads="1"/>
            </p:cNvSpPr>
            <p:nvPr/>
          </p:nvSpPr>
          <p:spPr bwMode="auto">
            <a:xfrm>
              <a:off x="5318780" y="1649316"/>
              <a:ext cx="830627" cy="360528"/>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根结点</a:t>
              </a:r>
            </a:p>
          </p:txBody>
        </p:sp>
        <p:sp>
          <p:nvSpPr>
            <p:cNvPr id="63" name="Line 3"/>
            <p:cNvSpPr>
              <a:spLocks noChangeShapeType="1"/>
            </p:cNvSpPr>
            <p:nvPr>
              <p:custDataLst>
                <p:tags r:id="rId39"/>
              </p:custDataLst>
            </p:nvPr>
          </p:nvSpPr>
          <p:spPr bwMode="auto">
            <a:xfrm>
              <a:off x="4485843" y="1325765"/>
              <a:ext cx="0" cy="315462"/>
            </a:xfrm>
            <a:prstGeom prst="line">
              <a:avLst/>
            </a:prstGeom>
            <a:ln w="19050">
              <a:solidFill>
                <a:schemeClr val="accent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64" name="Text Box 2"/>
            <p:cNvSpPr txBox="1">
              <a:spLocks noChangeArrowheads="1"/>
            </p:cNvSpPr>
            <p:nvPr/>
          </p:nvSpPr>
          <p:spPr bwMode="auto">
            <a:xfrm>
              <a:off x="7675496" y="3781285"/>
              <a:ext cx="1247673" cy="361684"/>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数据元素层</a:t>
              </a:r>
            </a:p>
          </p:txBody>
        </p:sp>
        <p:sp>
          <p:nvSpPr>
            <p:cNvPr id="65" name="TextBox 64"/>
            <p:cNvSpPr txBox="1"/>
            <p:nvPr/>
          </p:nvSpPr>
          <p:spPr>
            <a:xfrm>
              <a:off x="3750960" y="4450563"/>
              <a:ext cx="2160496" cy="438658"/>
            </a:xfrm>
            <a:prstGeom prst="rect">
              <a:avLst/>
            </a:prstGeom>
            <a:noFill/>
          </p:spPr>
          <p:txBody>
            <a:bodyPr wrap="square" rtlCol="0">
              <a:spAutoFit/>
            </a:bodyPr>
            <a:lstStyle/>
            <a:p>
              <a:pPr algn="l">
                <a:lnSpc>
                  <a:spcPct val="100000"/>
                </a:lnSpc>
                <a:spcBef>
                  <a:spcPts val="0"/>
                </a:spcBef>
              </a:pP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一棵</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4</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阶的</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树</a:t>
              </a:r>
            </a:p>
          </p:txBody>
        </p:sp>
      </p:grpSp>
      <p:sp>
        <p:nvSpPr>
          <p:cNvPr id="2" name="文本框 1"/>
          <p:cNvSpPr txBox="1"/>
          <p:nvPr/>
        </p:nvSpPr>
        <p:spPr>
          <a:xfrm>
            <a:off x="1055440" y="155686"/>
            <a:ext cx="2497584" cy="460375"/>
          </a:xfrm>
          <a:prstGeom prst="rect">
            <a:avLst/>
          </a:prstGeom>
          <a:noFill/>
        </p:spPr>
        <p:txBody>
          <a:bodyPr wrap="square" rtlCol="0" anchor="ctr">
            <a:spAutoFit/>
          </a:bodyPr>
          <a:lstStyle/>
          <a:p>
            <a:pPr>
              <a:lnSpc>
                <a:spcPct val="100000"/>
              </a:lnSpc>
            </a:pPr>
            <a:r>
              <a:rPr lang="en-US" altLang="zh-CN" sz="2400" dirty="0">
                <a:solidFill>
                  <a:schemeClr val="accent1"/>
                </a:solidFill>
                <a:latin typeface="微软雅黑" panose="020B0503020204020204" charset="-122"/>
                <a:ea typeface="微软雅黑" panose="020B0503020204020204" charset="-122"/>
                <a:cs typeface="Consolas" panose="020B0609020204030204" pitchFamily="49" charset="0"/>
              </a:rPr>
              <a:t>8.3.5  B+</a:t>
            </a:r>
            <a:r>
              <a:rPr lang="zh-CN" altLang="en-US" sz="2400" dirty="0">
                <a:solidFill>
                  <a:schemeClr val="accent1"/>
                </a:solidFill>
                <a:latin typeface="微软雅黑" panose="020B0503020204020204" charset="-122"/>
                <a:ea typeface="微软雅黑" panose="020B0503020204020204" charset="-122"/>
                <a:cs typeface="Consolas" panose="020B0609020204030204" pitchFamily="49" charset="0"/>
              </a:rPr>
              <a:t>树</a:t>
            </a:r>
          </a:p>
        </p:txBody>
      </p:sp>
      <p:pic>
        <p:nvPicPr>
          <p:cNvPr id="3" name="图片 2"/>
          <p:cNvPicPr>
            <a:picLocks noChangeAspect="1"/>
          </p:cNvPicPr>
          <p:nvPr/>
        </p:nvPicPr>
        <p:blipFill rotWithShape="1">
          <a:blip r:embed="rId42" cstate="print">
            <a:extLst>
              <a:ext uri="{28A0092B-C50C-407E-A947-70E740481C1C}">
                <a14:useLocalDpi xmlns:a14="http://schemas.microsoft.com/office/drawing/2010/main" val="0"/>
              </a:ext>
            </a:extLst>
          </a:blip>
          <a:srcRect l="8509" t="7187" r="9793" b="8804"/>
          <a:stretch>
            <a:fillRect/>
          </a:stretch>
        </p:blipFill>
        <p:spPr>
          <a:xfrm flipH="1">
            <a:off x="8678241" y="2953680"/>
            <a:ext cx="3501022" cy="349333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5" name="TextBox 4"/>
          <p:cNvSpPr txBox="1"/>
          <p:nvPr/>
        </p:nvSpPr>
        <p:spPr>
          <a:xfrm>
            <a:off x="2366433" y="776982"/>
            <a:ext cx="4643470" cy="398780"/>
          </a:xfrm>
          <a:prstGeom prst="rect">
            <a:avLst/>
          </a:prstGeom>
          <a:noFill/>
        </p:spPr>
        <p:txBody>
          <a:bodyPr wrap="square" rtlCol="0">
            <a:spAutoFit/>
          </a:bodyPr>
          <a:lstStyle/>
          <a:p>
            <a:pPr algn="l">
              <a:lnSpc>
                <a:spcPct val="100000"/>
              </a:lnSpc>
              <a:spcBef>
                <a:spcPts val="0"/>
              </a:spcBef>
            </a:pP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阶的</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树和</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阶的</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树的主要的差异</a:t>
            </a:r>
          </a:p>
        </p:txBody>
      </p:sp>
      <p:pic>
        <p:nvPicPr>
          <p:cNvPr id="6" name="Picture 2" descr="https://timgsa.baidu.com/timg?image&amp;quality=80&amp;size=b9999_10000&amp;sec=1567602893079&amp;di=774b1d37f212e172ecec739ab7bbbc10&amp;imgtype=0&amp;src=http%3A%2F%2Fimgm.gmw.cn%2Fattachement%2Fgif%2Fsite215%2F20190808%2F4962623135790745324.gif"/>
          <p:cNvPicPr>
            <a:picLocks noChangeAspect="1" noChangeArrowheads="1" noCrop="1"/>
          </p:cNvPicPr>
          <p:nvPr/>
        </p:nvPicPr>
        <p:blipFill>
          <a:blip r:embed="rId41" cstate="print"/>
          <a:srcRect/>
          <a:stretch>
            <a:fillRect/>
          </a:stretch>
        </p:blipFill>
        <p:spPr bwMode="auto">
          <a:xfrm>
            <a:off x="10603701" y="812142"/>
            <a:ext cx="1500198" cy="1500199"/>
          </a:xfrm>
          <a:prstGeom prst="rect">
            <a:avLst/>
          </a:prstGeom>
          <a:noFill/>
        </p:spPr>
      </p:pic>
      <p:sp>
        <p:nvSpPr>
          <p:cNvPr id="7" name="TextBox 6"/>
          <p:cNvSpPr txBox="1"/>
          <p:nvPr>
            <p:custDataLst>
              <p:tags r:id="rId2"/>
            </p:custDataLst>
          </p:nvPr>
        </p:nvSpPr>
        <p:spPr>
          <a:xfrm>
            <a:off x="2009243" y="1571616"/>
            <a:ext cx="8358246" cy="1703070"/>
          </a:xfrm>
          <a:prstGeom prst="rect">
            <a:avLst/>
          </a:prstGeom>
          <a:solidFill>
            <a:schemeClr val="lt1"/>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2600"/>
              </a:lnSpc>
              <a:spcBef>
                <a:spcPts val="1200"/>
              </a:spcBef>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）在</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树中，具有</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个关键字的结点对应</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棵子树，即每个关键字对应一棵子树，而在</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树中，具有</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个关键字的结点对应</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棵子树。</a:t>
            </a:r>
          </a:p>
          <a:p>
            <a:pPr algn="l">
              <a:lnSpc>
                <a:spcPts val="2600"/>
              </a:lnSpc>
              <a:spcBef>
                <a:spcPts val="1200"/>
              </a:spcBef>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）在</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树中，每个结点（除根结点外）中的关键字个数</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的取值范围是</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，根结点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的取值范围是</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zh-CN" altLang="en-US" sz="2000" i="1" dirty="0">
                <a:solidFill>
                  <a:srgbClr val="000000"/>
                </a:solidFill>
                <a:latin typeface="微软雅黑" panose="020B0503020204020204" charset="-122"/>
                <a:ea typeface="微软雅黑" panose="020B0503020204020204" charset="-122"/>
                <a:cs typeface="Consolas" panose="020B0609020204030204" pitchFamily="49" charset="0"/>
              </a:rPr>
              <a:t>。</a:t>
            </a:r>
          </a:p>
        </p:txBody>
      </p:sp>
      <p:grpSp>
        <p:nvGrpSpPr>
          <p:cNvPr id="8" name="组合 7"/>
          <p:cNvGrpSpPr/>
          <p:nvPr/>
        </p:nvGrpSpPr>
        <p:grpSpPr>
          <a:xfrm>
            <a:off x="2223557" y="3348750"/>
            <a:ext cx="7858180" cy="3470614"/>
            <a:chOff x="428595" y="1071546"/>
            <a:chExt cx="8494574" cy="3817675"/>
          </a:xfrm>
        </p:grpSpPr>
        <p:sp>
          <p:nvSpPr>
            <p:cNvPr id="9" name="Text Box 59"/>
            <p:cNvSpPr txBox="1">
              <a:spLocks noChangeArrowheads="1"/>
            </p:cNvSpPr>
            <p:nvPr/>
          </p:nvSpPr>
          <p:spPr bwMode="auto">
            <a:xfrm>
              <a:off x="428595" y="3119161"/>
              <a:ext cx="415891" cy="346662"/>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en-US" altLang="zh-CN" sz="1600" b="0">
                  <a:solidFill>
                    <a:srgbClr val="000000"/>
                  </a:solidFill>
                  <a:latin typeface="微软雅黑" panose="020B0503020204020204" charset="-122"/>
                  <a:ea typeface="微软雅黑" panose="020B0503020204020204" charset="-122"/>
                  <a:cs typeface="Consolas" panose="020B0609020204030204" pitchFamily="49" charset="0"/>
                </a:rPr>
                <a:t>sqt</a:t>
              </a:r>
            </a:p>
          </p:txBody>
        </p:sp>
        <p:sp>
          <p:nvSpPr>
            <p:cNvPr id="10" name="Text Box 58"/>
            <p:cNvSpPr txBox="1">
              <a:spLocks noChangeArrowheads="1"/>
            </p:cNvSpPr>
            <p:nvPr/>
          </p:nvSpPr>
          <p:spPr bwMode="auto">
            <a:xfrm>
              <a:off x="4106920" y="1071546"/>
              <a:ext cx="614595" cy="346662"/>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en-US" altLang="zh-CN" sz="1600" b="0">
                  <a:solidFill>
                    <a:srgbClr val="000000"/>
                  </a:solidFill>
                  <a:latin typeface="微软雅黑" panose="020B0503020204020204" charset="-122"/>
                  <a:ea typeface="微软雅黑" panose="020B0503020204020204" charset="-122"/>
                  <a:cs typeface="Consolas" panose="020B0609020204030204" pitchFamily="49" charset="0"/>
                </a:rPr>
                <a:t>root</a:t>
              </a:r>
            </a:p>
          </p:txBody>
        </p:sp>
        <p:sp>
          <p:nvSpPr>
            <p:cNvPr id="11" name="Line 57"/>
            <p:cNvSpPr>
              <a:spLocks noChangeShapeType="1"/>
            </p:cNvSpPr>
            <p:nvPr>
              <p:custDataLst>
                <p:tags r:id="rId3"/>
              </p:custDataLst>
            </p:nvPr>
          </p:nvSpPr>
          <p:spPr bwMode="auto">
            <a:xfrm>
              <a:off x="6216412" y="3487327"/>
              <a:ext cx="415891"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Line 56"/>
            <p:cNvSpPr>
              <a:spLocks noChangeShapeType="1"/>
            </p:cNvSpPr>
            <p:nvPr>
              <p:custDataLst>
                <p:tags r:id="rId4"/>
              </p:custDataLst>
            </p:nvPr>
          </p:nvSpPr>
          <p:spPr bwMode="auto">
            <a:xfrm>
              <a:off x="4935236" y="3487327"/>
              <a:ext cx="417046"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3" name="Text Box 55"/>
            <p:cNvSpPr txBox="1">
              <a:spLocks noChangeArrowheads="1"/>
            </p:cNvSpPr>
            <p:nvPr>
              <p:custDataLst>
                <p:tags r:id="rId5"/>
              </p:custDataLst>
            </p:nvPr>
          </p:nvSpPr>
          <p:spPr bwMode="auto">
            <a:xfrm>
              <a:off x="4227066" y="1649316"/>
              <a:ext cx="772864" cy="360528"/>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31 52</a:t>
              </a:r>
            </a:p>
          </p:txBody>
        </p:sp>
        <p:sp>
          <p:nvSpPr>
            <p:cNvPr id="14" name="Text Box 54"/>
            <p:cNvSpPr txBox="1">
              <a:spLocks noChangeArrowheads="1"/>
            </p:cNvSpPr>
            <p:nvPr>
              <p:custDataLst>
                <p:tags r:id="rId6"/>
              </p:custDataLst>
            </p:nvPr>
          </p:nvSpPr>
          <p:spPr bwMode="auto">
            <a:xfrm>
              <a:off x="2702133" y="2505570"/>
              <a:ext cx="929979" cy="360528"/>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15 22 31</a:t>
              </a:r>
            </a:p>
          </p:txBody>
        </p:sp>
        <p:sp>
          <p:nvSpPr>
            <p:cNvPr id="15" name="Text Box 53"/>
            <p:cNvSpPr txBox="1">
              <a:spLocks noChangeArrowheads="1"/>
            </p:cNvSpPr>
            <p:nvPr>
              <p:custDataLst>
                <p:tags r:id="rId7"/>
              </p:custDataLst>
            </p:nvPr>
          </p:nvSpPr>
          <p:spPr bwMode="auto">
            <a:xfrm>
              <a:off x="5958790" y="2505570"/>
              <a:ext cx="704704" cy="360528"/>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47 52</a:t>
              </a:r>
            </a:p>
          </p:txBody>
        </p:sp>
        <p:sp>
          <p:nvSpPr>
            <p:cNvPr id="16" name="Text Box 52"/>
            <p:cNvSpPr txBox="1">
              <a:spLocks noChangeArrowheads="1"/>
            </p:cNvSpPr>
            <p:nvPr>
              <p:custDataLst>
                <p:tags r:id="rId8"/>
              </p:custDataLst>
            </p:nvPr>
          </p:nvSpPr>
          <p:spPr bwMode="auto">
            <a:xfrm>
              <a:off x="1109039" y="3327158"/>
              <a:ext cx="895321" cy="363995"/>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10 12 15</a:t>
              </a:r>
            </a:p>
          </p:txBody>
        </p:sp>
        <p:sp>
          <p:nvSpPr>
            <p:cNvPr id="17" name="Text Box 51"/>
            <p:cNvSpPr txBox="1">
              <a:spLocks noChangeArrowheads="1"/>
            </p:cNvSpPr>
            <p:nvPr>
              <p:custDataLst>
                <p:tags r:id="rId9"/>
              </p:custDataLst>
            </p:nvPr>
          </p:nvSpPr>
          <p:spPr bwMode="auto">
            <a:xfrm>
              <a:off x="2595849" y="3327158"/>
              <a:ext cx="1126372" cy="351284"/>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18 19 20 22</a:t>
              </a:r>
            </a:p>
          </p:txBody>
        </p:sp>
        <p:sp>
          <p:nvSpPr>
            <p:cNvPr id="18" name="Text Box 50"/>
            <p:cNvSpPr txBox="1">
              <a:spLocks noChangeArrowheads="1"/>
            </p:cNvSpPr>
            <p:nvPr>
              <p:custDataLst>
                <p:tags r:id="rId10"/>
              </p:custDataLst>
            </p:nvPr>
          </p:nvSpPr>
          <p:spPr bwMode="auto">
            <a:xfrm>
              <a:off x="4179701" y="3305203"/>
              <a:ext cx="895321" cy="36515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23 30 31</a:t>
              </a:r>
            </a:p>
          </p:txBody>
        </p:sp>
        <p:sp>
          <p:nvSpPr>
            <p:cNvPr id="19" name="Text Box 49"/>
            <p:cNvSpPr txBox="1">
              <a:spLocks noChangeArrowheads="1"/>
            </p:cNvSpPr>
            <p:nvPr>
              <p:custDataLst>
                <p:tags r:id="rId11"/>
              </p:custDataLst>
            </p:nvPr>
          </p:nvSpPr>
          <p:spPr bwMode="auto">
            <a:xfrm>
              <a:off x="5375388" y="3305203"/>
              <a:ext cx="895321" cy="36515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33 45 47</a:t>
              </a:r>
            </a:p>
          </p:txBody>
        </p:sp>
        <p:sp>
          <p:nvSpPr>
            <p:cNvPr id="20" name="Text Box 48"/>
            <p:cNvSpPr txBox="1">
              <a:spLocks noChangeArrowheads="1"/>
            </p:cNvSpPr>
            <p:nvPr>
              <p:custDataLst>
                <p:tags r:id="rId12"/>
              </p:custDataLst>
            </p:nvPr>
          </p:nvSpPr>
          <p:spPr bwMode="auto">
            <a:xfrm>
              <a:off x="6656563" y="3305203"/>
              <a:ext cx="896476" cy="36515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48 50 52</a:t>
              </a:r>
            </a:p>
          </p:txBody>
        </p:sp>
        <p:sp>
          <p:nvSpPr>
            <p:cNvPr id="21" name="Line 47"/>
            <p:cNvSpPr>
              <a:spLocks noChangeShapeType="1"/>
            </p:cNvSpPr>
            <p:nvPr>
              <p:custDataLst>
                <p:tags r:id="rId13"/>
              </p:custDataLst>
            </p:nvPr>
          </p:nvSpPr>
          <p:spPr bwMode="auto">
            <a:xfrm>
              <a:off x="661956" y="3487327"/>
              <a:ext cx="415891" cy="0"/>
            </a:xfrm>
            <a:prstGeom prst="line">
              <a:avLst/>
            </a:prstGeom>
            <a:ln w="19050">
              <a:solidFill>
                <a:schemeClr val="accent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Freeform 46"/>
            <p:cNvSpPr/>
            <p:nvPr>
              <p:custDataLst>
                <p:tags r:id="rId14"/>
              </p:custDataLst>
            </p:nvPr>
          </p:nvSpPr>
          <p:spPr bwMode="auto">
            <a:xfrm>
              <a:off x="1997428" y="3486171"/>
              <a:ext cx="585713" cy="1156"/>
            </a:xfrm>
            <a:custGeom>
              <a:avLst/>
              <a:gdLst/>
              <a:ahLst/>
              <a:cxnLst>
                <a:cxn ang="0">
                  <a:pos x="0" y="0"/>
                </a:cxn>
                <a:cxn ang="0">
                  <a:pos x="508" y="8"/>
                </a:cxn>
              </a:cxnLst>
              <a:rect l="0" t="0" r="r" b="b"/>
              <a:pathLst>
                <a:path w="508" h="8">
                  <a:moveTo>
                    <a:pt x="0" y="0"/>
                  </a:moveTo>
                  <a:lnTo>
                    <a:pt x="508" y="8"/>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Line 45"/>
            <p:cNvSpPr>
              <a:spLocks noChangeShapeType="1"/>
            </p:cNvSpPr>
            <p:nvPr>
              <p:custDataLst>
                <p:tags r:id="rId15"/>
              </p:custDataLst>
            </p:nvPr>
          </p:nvSpPr>
          <p:spPr bwMode="auto">
            <a:xfrm>
              <a:off x="3747636" y="3487327"/>
              <a:ext cx="415891"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Freeform 44"/>
            <p:cNvSpPr/>
            <p:nvPr>
              <p:custDataLst>
                <p:tags r:id="rId16"/>
              </p:custDataLst>
            </p:nvPr>
          </p:nvSpPr>
          <p:spPr bwMode="auto">
            <a:xfrm>
              <a:off x="3310951" y="1918556"/>
              <a:ext cx="1109043" cy="580081"/>
            </a:xfrm>
            <a:custGeom>
              <a:avLst/>
              <a:gdLst/>
              <a:ahLst/>
              <a:cxnLst>
                <a:cxn ang="0">
                  <a:pos x="960" y="0"/>
                </a:cxn>
                <a:cxn ang="0">
                  <a:pos x="0" y="502"/>
                </a:cxn>
              </a:cxnLst>
              <a:rect l="0" t="0" r="r" b="b"/>
              <a:pathLst>
                <a:path w="960" h="502">
                  <a:moveTo>
                    <a:pt x="960" y="0"/>
                  </a:moveTo>
                  <a:lnTo>
                    <a:pt x="0" y="50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Freeform 43"/>
            <p:cNvSpPr/>
            <p:nvPr>
              <p:custDataLst>
                <p:tags r:id="rId17"/>
              </p:custDataLst>
            </p:nvPr>
          </p:nvSpPr>
          <p:spPr bwMode="auto">
            <a:xfrm>
              <a:off x="4826642" y="1909312"/>
              <a:ext cx="1256915" cy="571992"/>
            </a:xfrm>
            <a:custGeom>
              <a:avLst/>
              <a:gdLst/>
              <a:ahLst/>
              <a:cxnLst>
                <a:cxn ang="0">
                  <a:pos x="0" y="0"/>
                </a:cxn>
                <a:cxn ang="0">
                  <a:pos x="1088" y="495"/>
                </a:cxn>
              </a:cxnLst>
              <a:rect l="0" t="0" r="r" b="b"/>
              <a:pathLst>
                <a:path w="1088" h="495">
                  <a:moveTo>
                    <a:pt x="0" y="0"/>
                  </a:moveTo>
                  <a:lnTo>
                    <a:pt x="1088" y="495"/>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Freeform 42"/>
            <p:cNvSpPr/>
            <p:nvPr>
              <p:custDataLst>
                <p:tags r:id="rId18"/>
              </p:custDataLst>
            </p:nvPr>
          </p:nvSpPr>
          <p:spPr bwMode="auto">
            <a:xfrm>
              <a:off x="1794104" y="2777122"/>
              <a:ext cx="1100956" cy="536170"/>
            </a:xfrm>
            <a:custGeom>
              <a:avLst/>
              <a:gdLst/>
              <a:ahLst/>
              <a:cxnLst>
                <a:cxn ang="0">
                  <a:pos x="953" y="0"/>
                </a:cxn>
                <a:cxn ang="0">
                  <a:pos x="0" y="465"/>
                </a:cxn>
              </a:cxnLst>
              <a:rect l="0" t="0" r="r" b="b"/>
              <a:pathLst>
                <a:path w="953" h="465">
                  <a:moveTo>
                    <a:pt x="953" y="0"/>
                  </a:moveTo>
                  <a:lnTo>
                    <a:pt x="0" y="465"/>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Freeform 41"/>
            <p:cNvSpPr/>
            <p:nvPr>
              <p:custDataLst>
                <p:tags r:id="rId19"/>
              </p:custDataLst>
            </p:nvPr>
          </p:nvSpPr>
          <p:spPr bwMode="auto">
            <a:xfrm>
              <a:off x="3136508" y="2777122"/>
              <a:ext cx="1155" cy="553503"/>
            </a:xfrm>
            <a:custGeom>
              <a:avLst/>
              <a:gdLst/>
              <a:ahLst/>
              <a:cxnLst>
                <a:cxn ang="0">
                  <a:pos x="0" y="0"/>
                </a:cxn>
                <a:cxn ang="0">
                  <a:pos x="0" y="480"/>
                </a:cxn>
              </a:cxnLst>
              <a:rect l="0" t="0" r="r" b="b"/>
              <a:pathLst>
                <a:path w="1" h="480">
                  <a:moveTo>
                    <a:pt x="0" y="0"/>
                  </a:moveTo>
                  <a:lnTo>
                    <a:pt x="0" y="48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Freeform 40"/>
            <p:cNvSpPr/>
            <p:nvPr>
              <p:custDataLst>
                <p:tags r:id="rId20"/>
              </p:custDataLst>
            </p:nvPr>
          </p:nvSpPr>
          <p:spPr bwMode="auto">
            <a:xfrm>
              <a:off x="3405682" y="2750544"/>
              <a:ext cx="1057056" cy="526926"/>
            </a:xfrm>
            <a:custGeom>
              <a:avLst/>
              <a:gdLst/>
              <a:ahLst/>
              <a:cxnLst>
                <a:cxn ang="0">
                  <a:pos x="0" y="0"/>
                </a:cxn>
                <a:cxn ang="0">
                  <a:pos x="915" y="457"/>
                </a:cxn>
              </a:cxnLst>
              <a:rect l="0" t="0" r="r" b="b"/>
              <a:pathLst>
                <a:path w="915" h="457">
                  <a:moveTo>
                    <a:pt x="0" y="0"/>
                  </a:moveTo>
                  <a:lnTo>
                    <a:pt x="915" y="457"/>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Freeform 39"/>
            <p:cNvSpPr/>
            <p:nvPr>
              <p:custDataLst>
                <p:tags r:id="rId21"/>
              </p:custDataLst>
            </p:nvPr>
          </p:nvSpPr>
          <p:spPr bwMode="auto">
            <a:xfrm>
              <a:off x="5650338" y="2750544"/>
              <a:ext cx="510622" cy="536170"/>
            </a:xfrm>
            <a:custGeom>
              <a:avLst/>
              <a:gdLst/>
              <a:ahLst/>
              <a:cxnLst>
                <a:cxn ang="0">
                  <a:pos x="442" y="0"/>
                </a:cxn>
                <a:cxn ang="0">
                  <a:pos x="0" y="465"/>
                </a:cxn>
              </a:cxnLst>
              <a:rect l="0" t="0" r="r" b="b"/>
              <a:pathLst>
                <a:path w="442" h="465">
                  <a:moveTo>
                    <a:pt x="442" y="0"/>
                  </a:moveTo>
                  <a:lnTo>
                    <a:pt x="0" y="465"/>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Freeform 38"/>
            <p:cNvSpPr/>
            <p:nvPr>
              <p:custDataLst>
                <p:tags r:id="rId22"/>
              </p:custDataLst>
            </p:nvPr>
          </p:nvSpPr>
          <p:spPr bwMode="auto">
            <a:xfrm>
              <a:off x="6509846" y="2778277"/>
              <a:ext cx="571850" cy="554659"/>
            </a:xfrm>
            <a:custGeom>
              <a:avLst/>
              <a:gdLst/>
              <a:ahLst/>
              <a:cxnLst>
                <a:cxn ang="0">
                  <a:pos x="0" y="0"/>
                </a:cxn>
                <a:cxn ang="0">
                  <a:pos x="495" y="480"/>
                </a:cxn>
              </a:cxnLst>
              <a:rect l="0" t="0" r="r" b="b"/>
              <a:pathLst>
                <a:path w="495" h="480">
                  <a:moveTo>
                    <a:pt x="0" y="0"/>
                  </a:moveTo>
                  <a:lnTo>
                    <a:pt x="495" y="48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Line 37"/>
            <p:cNvSpPr>
              <a:spLocks noChangeShapeType="1"/>
            </p:cNvSpPr>
            <p:nvPr>
              <p:custDataLst>
                <p:tags r:id="rId23"/>
              </p:custDataLst>
            </p:nvPr>
          </p:nvSpPr>
          <p:spPr bwMode="auto">
            <a:xfrm>
              <a:off x="1269619" y="361373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36"/>
            <p:cNvSpPr>
              <a:spLocks noChangeShapeType="1"/>
            </p:cNvSpPr>
            <p:nvPr>
              <p:custDataLst>
                <p:tags r:id="rId24"/>
              </p:custDataLst>
            </p:nvPr>
          </p:nvSpPr>
          <p:spPr bwMode="auto">
            <a:xfrm>
              <a:off x="1548035" y="3604488"/>
              <a:ext cx="0" cy="359373"/>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Line 35"/>
            <p:cNvSpPr>
              <a:spLocks noChangeShapeType="1"/>
            </p:cNvSpPr>
            <p:nvPr>
              <p:custDataLst>
                <p:tags r:id="rId25"/>
              </p:custDataLst>
            </p:nvPr>
          </p:nvSpPr>
          <p:spPr bwMode="auto">
            <a:xfrm>
              <a:off x="1783707" y="361373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Line 34"/>
            <p:cNvSpPr>
              <a:spLocks noChangeShapeType="1"/>
            </p:cNvSpPr>
            <p:nvPr>
              <p:custDataLst>
                <p:tags r:id="rId26"/>
              </p:custDataLst>
            </p:nvPr>
          </p:nvSpPr>
          <p:spPr bwMode="auto">
            <a:xfrm>
              <a:off x="2781845" y="3613732"/>
              <a:ext cx="1155"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Line 33"/>
            <p:cNvSpPr>
              <a:spLocks noChangeShapeType="1"/>
            </p:cNvSpPr>
            <p:nvPr>
              <p:custDataLst>
                <p:tags r:id="rId27"/>
              </p:custDataLst>
            </p:nvPr>
          </p:nvSpPr>
          <p:spPr bwMode="auto">
            <a:xfrm>
              <a:off x="3041777" y="3613732"/>
              <a:ext cx="1155" cy="359373"/>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Line 32"/>
            <p:cNvSpPr>
              <a:spLocks noChangeShapeType="1"/>
            </p:cNvSpPr>
            <p:nvPr>
              <p:custDataLst>
                <p:tags r:id="rId28"/>
              </p:custDataLst>
            </p:nvPr>
          </p:nvSpPr>
          <p:spPr bwMode="auto">
            <a:xfrm>
              <a:off x="3294777" y="361373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7" name="Line 31"/>
            <p:cNvSpPr>
              <a:spLocks noChangeShapeType="1"/>
            </p:cNvSpPr>
            <p:nvPr>
              <p:custDataLst>
                <p:tags r:id="rId29"/>
              </p:custDataLst>
            </p:nvPr>
          </p:nvSpPr>
          <p:spPr bwMode="auto">
            <a:xfrm>
              <a:off x="3563951" y="3616043"/>
              <a:ext cx="1155"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8" name="Line 30"/>
            <p:cNvSpPr>
              <a:spLocks noChangeShapeType="1"/>
            </p:cNvSpPr>
            <p:nvPr>
              <p:custDataLst>
                <p:tags r:id="rId30"/>
              </p:custDataLst>
            </p:nvPr>
          </p:nvSpPr>
          <p:spPr bwMode="auto">
            <a:xfrm>
              <a:off x="4364541" y="3579066"/>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9" name="Line 29"/>
            <p:cNvSpPr>
              <a:spLocks noChangeShapeType="1"/>
            </p:cNvSpPr>
            <p:nvPr>
              <p:custDataLst>
                <p:tags r:id="rId31"/>
              </p:custDataLst>
            </p:nvPr>
          </p:nvSpPr>
          <p:spPr bwMode="auto">
            <a:xfrm>
              <a:off x="4632560" y="3579066"/>
              <a:ext cx="1155"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Line 28"/>
            <p:cNvSpPr>
              <a:spLocks noChangeShapeType="1"/>
            </p:cNvSpPr>
            <p:nvPr>
              <p:custDataLst>
                <p:tags r:id="rId32"/>
              </p:custDataLst>
            </p:nvPr>
          </p:nvSpPr>
          <p:spPr bwMode="auto">
            <a:xfrm>
              <a:off x="4883250" y="3589466"/>
              <a:ext cx="1155"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Line 27"/>
            <p:cNvSpPr>
              <a:spLocks noChangeShapeType="1"/>
            </p:cNvSpPr>
            <p:nvPr>
              <p:custDataLst>
                <p:tags r:id="rId33"/>
              </p:custDataLst>
            </p:nvPr>
          </p:nvSpPr>
          <p:spPr bwMode="auto">
            <a:xfrm>
              <a:off x="5577557" y="356982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Line 26"/>
            <p:cNvSpPr>
              <a:spLocks noChangeShapeType="1"/>
            </p:cNvSpPr>
            <p:nvPr>
              <p:custDataLst>
                <p:tags r:id="rId34"/>
              </p:custDataLst>
            </p:nvPr>
          </p:nvSpPr>
          <p:spPr bwMode="auto">
            <a:xfrm>
              <a:off x="5854818" y="356982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Line 25"/>
            <p:cNvSpPr>
              <a:spLocks noChangeShapeType="1"/>
            </p:cNvSpPr>
            <p:nvPr>
              <p:custDataLst>
                <p:tags r:id="rId35"/>
              </p:custDataLst>
            </p:nvPr>
          </p:nvSpPr>
          <p:spPr bwMode="auto">
            <a:xfrm>
              <a:off x="6097421" y="3562888"/>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Line 24"/>
            <p:cNvSpPr>
              <a:spLocks noChangeShapeType="1"/>
            </p:cNvSpPr>
            <p:nvPr>
              <p:custDataLst>
                <p:tags r:id="rId36"/>
              </p:custDataLst>
            </p:nvPr>
          </p:nvSpPr>
          <p:spPr bwMode="auto">
            <a:xfrm>
              <a:off x="6859887" y="3543244"/>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Line 23"/>
            <p:cNvSpPr>
              <a:spLocks noChangeShapeType="1"/>
            </p:cNvSpPr>
            <p:nvPr>
              <p:custDataLst>
                <p:tags r:id="rId37"/>
              </p:custDataLst>
            </p:nvPr>
          </p:nvSpPr>
          <p:spPr bwMode="auto">
            <a:xfrm>
              <a:off x="7137148" y="3543244"/>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Line 22"/>
            <p:cNvSpPr>
              <a:spLocks noChangeShapeType="1"/>
            </p:cNvSpPr>
            <p:nvPr>
              <p:custDataLst>
                <p:tags r:id="rId38"/>
              </p:custDataLst>
            </p:nvPr>
          </p:nvSpPr>
          <p:spPr bwMode="auto">
            <a:xfrm>
              <a:off x="7379751" y="3536311"/>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Text Box 21"/>
            <p:cNvSpPr txBox="1">
              <a:spLocks noChangeArrowheads="1"/>
            </p:cNvSpPr>
            <p:nvPr/>
          </p:nvSpPr>
          <p:spPr bwMode="auto">
            <a:xfrm>
              <a:off x="1159870" y="3992749"/>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Text Box 20"/>
            <p:cNvSpPr txBox="1">
              <a:spLocks noChangeArrowheads="1"/>
            </p:cNvSpPr>
            <p:nvPr/>
          </p:nvSpPr>
          <p:spPr bwMode="auto">
            <a:xfrm>
              <a:off x="1437131" y="3982349"/>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Text Box 19"/>
            <p:cNvSpPr txBox="1">
              <a:spLocks noChangeArrowheads="1"/>
            </p:cNvSpPr>
            <p:nvPr/>
          </p:nvSpPr>
          <p:spPr bwMode="auto">
            <a:xfrm>
              <a:off x="1697063" y="3982349"/>
              <a:ext cx="207946"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0" name="Text Box 18"/>
            <p:cNvSpPr txBox="1">
              <a:spLocks noChangeArrowheads="1"/>
            </p:cNvSpPr>
            <p:nvPr/>
          </p:nvSpPr>
          <p:spPr bwMode="auto">
            <a:xfrm>
              <a:off x="6751294" y="3906084"/>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Text Box 17"/>
            <p:cNvSpPr txBox="1">
              <a:spLocks noChangeArrowheads="1"/>
            </p:cNvSpPr>
            <p:nvPr/>
          </p:nvSpPr>
          <p:spPr bwMode="auto">
            <a:xfrm>
              <a:off x="7028554" y="3906084"/>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2" name="Text Box 16"/>
            <p:cNvSpPr txBox="1">
              <a:spLocks noChangeArrowheads="1"/>
            </p:cNvSpPr>
            <p:nvPr/>
          </p:nvSpPr>
          <p:spPr bwMode="auto">
            <a:xfrm>
              <a:off x="7288486" y="3906084"/>
              <a:ext cx="205635"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Text Box 15"/>
            <p:cNvSpPr txBox="1">
              <a:spLocks noChangeArrowheads="1"/>
            </p:cNvSpPr>
            <p:nvPr/>
          </p:nvSpPr>
          <p:spPr bwMode="auto">
            <a:xfrm>
              <a:off x="5472429" y="3924572"/>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4" name="Text Box 14"/>
            <p:cNvSpPr txBox="1">
              <a:spLocks noChangeArrowheads="1"/>
            </p:cNvSpPr>
            <p:nvPr/>
          </p:nvSpPr>
          <p:spPr bwMode="auto">
            <a:xfrm>
              <a:off x="5749689" y="3924572"/>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5" name="Text Box 13"/>
            <p:cNvSpPr txBox="1">
              <a:spLocks noChangeArrowheads="1"/>
            </p:cNvSpPr>
            <p:nvPr/>
          </p:nvSpPr>
          <p:spPr bwMode="auto">
            <a:xfrm>
              <a:off x="6009621" y="3924572"/>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6" name="Text Box 12"/>
            <p:cNvSpPr txBox="1">
              <a:spLocks noChangeArrowheads="1"/>
            </p:cNvSpPr>
            <p:nvPr/>
          </p:nvSpPr>
          <p:spPr bwMode="auto">
            <a:xfrm>
              <a:off x="4249016" y="3946527"/>
              <a:ext cx="205635" cy="285418"/>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7" name="Text Box 11"/>
            <p:cNvSpPr txBox="1">
              <a:spLocks noChangeArrowheads="1"/>
            </p:cNvSpPr>
            <p:nvPr/>
          </p:nvSpPr>
          <p:spPr bwMode="auto">
            <a:xfrm>
              <a:off x="4525122" y="3946527"/>
              <a:ext cx="207946" cy="285418"/>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8" name="Text Box 10"/>
            <p:cNvSpPr txBox="1">
              <a:spLocks noChangeArrowheads="1"/>
            </p:cNvSpPr>
            <p:nvPr/>
          </p:nvSpPr>
          <p:spPr bwMode="auto">
            <a:xfrm>
              <a:off x="4785053" y="3946527"/>
              <a:ext cx="206790" cy="285418"/>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9" name="Text Box 9"/>
            <p:cNvSpPr txBox="1">
              <a:spLocks noChangeArrowheads="1"/>
            </p:cNvSpPr>
            <p:nvPr/>
          </p:nvSpPr>
          <p:spPr bwMode="auto">
            <a:xfrm>
              <a:off x="2659388" y="3992749"/>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60" name="Text Box 8"/>
            <p:cNvSpPr txBox="1">
              <a:spLocks noChangeArrowheads="1"/>
            </p:cNvSpPr>
            <p:nvPr/>
          </p:nvSpPr>
          <p:spPr bwMode="auto">
            <a:xfrm>
              <a:off x="2935494" y="3992749"/>
              <a:ext cx="207946"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61" name="Text Box 7"/>
            <p:cNvSpPr txBox="1">
              <a:spLocks noChangeArrowheads="1"/>
            </p:cNvSpPr>
            <p:nvPr/>
          </p:nvSpPr>
          <p:spPr bwMode="auto">
            <a:xfrm>
              <a:off x="3197736" y="3992749"/>
              <a:ext cx="205635"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62" name="Text Box 6"/>
            <p:cNvSpPr txBox="1">
              <a:spLocks noChangeArrowheads="1"/>
            </p:cNvSpPr>
            <p:nvPr/>
          </p:nvSpPr>
          <p:spPr bwMode="auto">
            <a:xfrm>
              <a:off x="3459978" y="3992749"/>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63" name="Text Box 5"/>
            <p:cNvSpPr txBox="1">
              <a:spLocks noChangeArrowheads="1"/>
            </p:cNvSpPr>
            <p:nvPr/>
          </p:nvSpPr>
          <p:spPr bwMode="auto">
            <a:xfrm>
              <a:off x="7641994" y="3299426"/>
              <a:ext cx="1247673" cy="360528"/>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叶子结点层</a:t>
              </a:r>
            </a:p>
          </p:txBody>
        </p:sp>
        <p:sp>
          <p:nvSpPr>
            <p:cNvPr id="64" name="Text Box 4"/>
            <p:cNvSpPr txBox="1">
              <a:spLocks noChangeArrowheads="1"/>
            </p:cNvSpPr>
            <p:nvPr/>
          </p:nvSpPr>
          <p:spPr bwMode="auto">
            <a:xfrm>
              <a:off x="5318780" y="1649316"/>
              <a:ext cx="830627" cy="360528"/>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根结点</a:t>
              </a:r>
            </a:p>
          </p:txBody>
        </p:sp>
        <p:sp>
          <p:nvSpPr>
            <p:cNvPr id="65" name="Line 3"/>
            <p:cNvSpPr>
              <a:spLocks noChangeShapeType="1"/>
            </p:cNvSpPr>
            <p:nvPr>
              <p:custDataLst>
                <p:tags r:id="rId39"/>
              </p:custDataLst>
            </p:nvPr>
          </p:nvSpPr>
          <p:spPr bwMode="auto">
            <a:xfrm>
              <a:off x="4485843" y="1325765"/>
              <a:ext cx="0" cy="315462"/>
            </a:xfrm>
            <a:prstGeom prst="line">
              <a:avLst/>
            </a:prstGeom>
            <a:ln w="19050">
              <a:solidFill>
                <a:schemeClr val="accent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66" name="Text Box 2"/>
            <p:cNvSpPr txBox="1">
              <a:spLocks noChangeArrowheads="1"/>
            </p:cNvSpPr>
            <p:nvPr/>
          </p:nvSpPr>
          <p:spPr bwMode="auto">
            <a:xfrm>
              <a:off x="7675496" y="3781285"/>
              <a:ext cx="1247673" cy="361684"/>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数据元素层</a:t>
              </a:r>
            </a:p>
          </p:txBody>
        </p:sp>
        <p:sp>
          <p:nvSpPr>
            <p:cNvPr id="67" name="TextBox 66"/>
            <p:cNvSpPr txBox="1"/>
            <p:nvPr/>
          </p:nvSpPr>
          <p:spPr>
            <a:xfrm>
              <a:off x="3750960" y="4450563"/>
              <a:ext cx="2392167" cy="438658"/>
            </a:xfrm>
            <a:prstGeom prst="rect">
              <a:avLst/>
            </a:prstGeom>
            <a:noFill/>
          </p:spPr>
          <p:txBody>
            <a:bodyPr wrap="square" rtlCol="0">
              <a:spAutoFit/>
            </a:bodyPr>
            <a:lstStyle/>
            <a:p>
              <a:pPr algn="l">
                <a:lnSpc>
                  <a:spcPct val="100000"/>
                </a:lnSpc>
                <a:spcBef>
                  <a:spcPts val="0"/>
                </a:spcBef>
              </a:pP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一棵</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4</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阶的</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树</a:t>
              </a:r>
            </a:p>
          </p:txBody>
        </p:sp>
      </p:grpSp>
      <p:sp>
        <p:nvSpPr>
          <p:cNvPr id="2" name="文本框 1"/>
          <p:cNvSpPr txBox="1"/>
          <p:nvPr/>
        </p:nvSpPr>
        <p:spPr>
          <a:xfrm>
            <a:off x="1055440" y="155686"/>
            <a:ext cx="2497584" cy="460375"/>
          </a:xfrm>
          <a:prstGeom prst="rect">
            <a:avLst/>
          </a:prstGeom>
          <a:noFill/>
        </p:spPr>
        <p:txBody>
          <a:bodyPr wrap="square" rtlCol="0" anchor="ctr">
            <a:spAutoFit/>
          </a:bodyPr>
          <a:lstStyle/>
          <a:p>
            <a:pPr>
              <a:lnSpc>
                <a:spcPct val="100000"/>
              </a:lnSpc>
            </a:pPr>
            <a:r>
              <a:rPr lang="en-US" altLang="zh-CN" sz="2400" dirty="0">
                <a:solidFill>
                  <a:schemeClr val="accent1"/>
                </a:solidFill>
                <a:latin typeface="微软雅黑" panose="020B0503020204020204" charset="-122"/>
                <a:ea typeface="微软雅黑" panose="020B0503020204020204" charset="-122"/>
                <a:cs typeface="Consolas" panose="020B0609020204030204" pitchFamily="49" charset="0"/>
              </a:rPr>
              <a:t>8.3.5  B+</a:t>
            </a:r>
            <a:r>
              <a:rPr lang="zh-CN" altLang="en-US" sz="2400" dirty="0">
                <a:solidFill>
                  <a:schemeClr val="accent1"/>
                </a:solidFill>
                <a:latin typeface="微软雅黑" panose="020B0503020204020204" charset="-122"/>
                <a:ea typeface="微软雅黑" panose="020B0503020204020204" charset="-122"/>
                <a:cs typeface="Consolas" panose="020B0609020204030204" pitchFamily="49" charset="0"/>
              </a:rPr>
              <a:t>树</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00"/>
                                        <p:tgtEl>
                                          <p:spTgt spid="5"/>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1250"/>
                                        <p:tgtEl>
                                          <p:spTgt spid="7"/>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5" name="TextBox 4"/>
          <p:cNvSpPr txBox="1"/>
          <p:nvPr>
            <p:custDataLst>
              <p:tags r:id="rId2"/>
            </p:custDataLst>
          </p:nvPr>
        </p:nvSpPr>
        <p:spPr>
          <a:xfrm>
            <a:off x="1988315" y="1164040"/>
            <a:ext cx="8215370" cy="1959610"/>
          </a:xfrm>
          <a:prstGeom prst="rect">
            <a:avLst/>
          </a:prstGeom>
          <a:solidFill>
            <a:schemeClr val="lt1"/>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2600"/>
              </a:lnSpc>
              <a:spcBef>
                <a:spcPts val="600"/>
              </a:spcBef>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3</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树中的叶子结点层包含全部关键字，即其他非叶子结点中的关键字包含在叶子结点中，而在</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树中，所有关键字是不重复的。</a:t>
            </a:r>
          </a:p>
          <a:p>
            <a:pPr algn="l">
              <a:lnSpc>
                <a:spcPts val="2600"/>
              </a:lnSpc>
              <a:spcBef>
                <a:spcPts val="600"/>
              </a:spcBef>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4</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树中所有非叶子结点仅起到索引的作用，即这些结点中的每个索引项只含有对应子树的最大关键字和指向该子树的指针，不含有该关键字对应记录。而在</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树中，每个结点的关键字都含对应的记录。</a:t>
            </a:r>
          </a:p>
        </p:txBody>
      </p:sp>
      <p:grpSp>
        <p:nvGrpSpPr>
          <p:cNvPr id="6" name="组合 5"/>
          <p:cNvGrpSpPr/>
          <p:nvPr/>
        </p:nvGrpSpPr>
        <p:grpSpPr>
          <a:xfrm>
            <a:off x="2202629" y="3235739"/>
            <a:ext cx="7858180" cy="3470614"/>
            <a:chOff x="428595" y="1071546"/>
            <a:chExt cx="8494574" cy="3817675"/>
          </a:xfrm>
        </p:grpSpPr>
        <p:sp>
          <p:nvSpPr>
            <p:cNvPr id="7" name="Text Box 59"/>
            <p:cNvSpPr txBox="1">
              <a:spLocks noChangeArrowheads="1"/>
            </p:cNvSpPr>
            <p:nvPr/>
          </p:nvSpPr>
          <p:spPr bwMode="auto">
            <a:xfrm>
              <a:off x="428595" y="3119161"/>
              <a:ext cx="415891" cy="346662"/>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en-US" altLang="zh-CN" sz="1600" b="0">
                  <a:solidFill>
                    <a:srgbClr val="000000"/>
                  </a:solidFill>
                  <a:latin typeface="微软雅黑" panose="020B0503020204020204" charset="-122"/>
                  <a:ea typeface="微软雅黑" panose="020B0503020204020204" charset="-122"/>
                  <a:cs typeface="Consolas" panose="020B0609020204030204" pitchFamily="49" charset="0"/>
                </a:rPr>
                <a:t>sqt</a:t>
              </a:r>
            </a:p>
          </p:txBody>
        </p:sp>
        <p:sp>
          <p:nvSpPr>
            <p:cNvPr id="8" name="Text Box 58"/>
            <p:cNvSpPr txBox="1">
              <a:spLocks noChangeArrowheads="1"/>
            </p:cNvSpPr>
            <p:nvPr/>
          </p:nvSpPr>
          <p:spPr bwMode="auto">
            <a:xfrm>
              <a:off x="4106920" y="1071546"/>
              <a:ext cx="614595" cy="346662"/>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en-US" altLang="zh-CN" sz="1600" b="0">
                  <a:solidFill>
                    <a:srgbClr val="000000"/>
                  </a:solidFill>
                  <a:latin typeface="微软雅黑" panose="020B0503020204020204" charset="-122"/>
                  <a:ea typeface="微软雅黑" panose="020B0503020204020204" charset="-122"/>
                  <a:cs typeface="Consolas" panose="020B0609020204030204" pitchFamily="49" charset="0"/>
                </a:rPr>
                <a:t>root</a:t>
              </a:r>
            </a:p>
          </p:txBody>
        </p:sp>
        <p:sp>
          <p:nvSpPr>
            <p:cNvPr id="9" name="Line 57"/>
            <p:cNvSpPr>
              <a:spLocks noChangeShapeType="1"/>
            </p:cNvSpPr>
            <p:nvPr>
              <p:custDataLst>
                <p:tags r:id="rId3"/>
              </p:custDataLst>
            </p:nvPr>
          </p:nvSpPr>
          <p:spPr bwMode="auto">
            <a:xfrm>
              <a:off x="6216412" y="3487327"/>
              <a:ext cx="415891"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Line 56"/>
            <p:cNvSpPr>
              <a:spLocks noChangeShapeType="1"/>
            </p:cNvSpPr>
            <p:nvPr>
              <p:custDataLst>
                <p:tags r:id="rId4"/>
              </p:custDataLst>
            </p:nvPr>
          </p:nvSpPr>
          <p:spPr bwMode="auto">
            <a:xfrm>
              <a:off x="4935236" y="3487327"/>
              <a:ext cx="417046"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Text Box 55"/>
            <p:cNvSpPr txBox="1">
              <a:spLocks noChangeArrowheads="1"/>
            </p:cNvSpPr>
            <p:nvPr>
              <p:custDataLst>
                <p:tags r:id="rId5"/>
              </p:custDataLst>
            </p:nvPr>
          </p:nvSpPr>
          <p:spPr bwMode="auto">
            <a:xfrm>
              <a:off x="4227066" y="1649316"/>
              <a:ext cx="772864" cy="360528"/>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31 52</a:t>
              </a:r>
            </a:p>
          </p:txBody>
        </p:sp>
        <p:sp>
          <p:nvSpPr>
            <p:cNvPr id="12" name="Text Box 54"/>
            <p:cNvSpPr txBox="1">
              <a:spLocks noChangeArrowheads="1"/>
            </p:cNvSpPr>
            <p:nvPr>
              <p:custDataLst>
                <p:tags r:id="rId6"/>
              </p:custDataLst>
            </p:nvPr>
          </p:nvSpPr>
          <p:spPr bwMode="auto">
            <a:xfrm>
              <a:off x="2702133" y="2505570"/>
              <a:ext cx="929979" cy="360528"/>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15 22 31</a:t>
              </a:r>
            </a:p>
          </p:txBody>
        </p:sp>
        <p:sp>
          <p:nvSpPr>
            <p:cNvPr id="13" name="Text Box 53"/>
            <p:cNvSpPr txBox="1">
              <a:spLocks noChangeArrowheads="1"/>
            </p:cNvSpPr>
            <p:nvPr>
              <p:custDataLst>
                <p:tags r:id="rId7"/>
              </p:custDataLst>
            </p:nvPr>
          </p:nvSpPr>
          <p:spPr bwMode="auto">
            <a:xfrm>
              <a:off x="5958790" y="2505570"/>
              <a:ext cx="704704" cy="360528"/>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47 52</a:t>
              </a:r>
            </a:p>
          </p:txBody>
        </p:sp>
        <p:sp>
          <p:nvSpPr>
            <p:cNvPr id="14" name="Text Box 52"/>
            <p:cNvSpPr txBox="1">
              <a:spLocks noChangeArrowheads="1"/>
            </p:cNvSpPr>
            <p:nvPr>
              <p:custDataLst>
                <p:tags r:id="rId8"/>
              </p:custDataLst>
            </p:nvPr>
          </p:nvSpPr>
          <p:spPr bwMode="auto">
            <a:xfrm>
              <a:off x="1109039" y="3327158"/>
              <a:ext cx="895321" cy="363995"/>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10 12 15</a:t>
              </a:r>
            </a:p>
          </p:txBody>
        </p:sp>
        <p:sp>
          <p:nvSpPr>
            <p:cNvPr id="15" name="Text Box 51"/>
            <p:cNvSpPr txBox="1">
              <a:spLocks noChangeArrowheads="1"/>
            </p:cNvSpPr>
            <p:nvPr>
              <p:custDataLst>
                <p:tags r:id="rId9"/>
              </p:custDataLst>
            </p:nvPr>
          </p:nvSpPr>
          <p:spPr bwMode="auto">
            <a:xfrm>
              <a:off x="2595849" y="3327158"/>
              <a:ext cx="1126372" cy="351284"/>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18 19 20 22</a:t>
              </a:r>
            </a:p>
          </p:txBody>
        </p:sp>
        <p:sp>
          <p:nvSpPr>
            <p:cNvPr id="16" name="Text Box 50"/>
            <p:cNvSpPr txBox="1">
              <a:spLocks noChangeArrowheads="1"/>
            </p:cNvSpPr>
            <p:nvPr>
              <p:custDataLst>
                <p:tags r:id="rId10"/>
              </p:custDataLst>
            </p:nvPr>
          </p:nvSpPr>
          <p:spPr bwMode="auto">
            <a:xfrm>
              <a:off x="4179701" y="3305203"/>
              <a:ext cx="895321" cy="36515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23 30 31</a:t>
              </a:r>
            </a:p>
          </p:txBody>
        </p:sp>
        <p:sp>
          <p:nvSpPr>
            <p:cNvPr id="17" name="Text Box 49"/>
            <p:cNvSpPr txBox="1">
              <a:spLocks noChangeArrowheads="1"/>
            </p:cNvSpPr>
            <p:nvPr>
              <p:custDataLst>
                <p:tags r:id="rId11"/>
              </p:custDataLst>
            </p:nvPr>
          </p:nvSpPr>
          <p:spPr bwMode="auto">
            <a:xfrm>
              <a:off x="5375388" y="3305203"/>
              <a:ext cx="895321" cy="36515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33 45 47</a:t>
              </a:r>
            </a:p>
          </p:txBody>
        </p:sp>
        <p:sp>
          <p:nvSpPr>
            <p:cNvPr id="18" name="Text Box 48"/>
            <p:cNvSpPr txBox="1">
              <a:spLocks noChangeArrowheads="1"/>
            </p:cNvSpPr>
            <p:nvPr>
              <p:custDataLst>
                <p:tags r:id="rId12"/>
              </p:custDataLst>
            </p:nvPr>
          </p:nvSpPr>
          <p:spPr bwMode="auto">
            <a:xfrm>
              <a:off x="6656563" y="3305203"/>
              <a:ext cx="896476" cy="36515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48 50 52</a:t>
              </a:r>
            </a:p>
          </p:txBody>
        </p:sp>
        <p:sp>
          <p:nvSpPr>
            <p:cNvPr id="19" name="Line 47"/>
            <p:cNvSpPr>
              <a:spLocks noChangeShapeType="1"/>
            </p:cNvSpPr>
            <p:nvPr>
              <p:custDataLst>
                <p:tags r:id="rId13"/>
              </p:custDataLst>
            </p:nvPr>
          </p:nvSpPr>
          <p:spPr bwMode="auto">
            <a:xfrm>
              <a:off x="661956" y="3487327"/>
              <a:ext cx="415891" cy="0"/>
            </a:xfrm>
            <a:prstGeom prst="line">
              <a:avLst/>
            </a:prstGeom>
            <a:ln w="19050">
              <a:solidFill>
                <a:schemeClr val="accent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Freeform 46"/>
            <p:cNvSpPr/>
            <p:nvPr>
              <p:custDataLst>
                <p:tags r:id="rId14"/>
              </p:custDataLst>
            </p:nvPr>
          </p:nvSpPr>
          <p:spPr bwMode="auto">
            <a:xfrm>
              <a:off x="1997428" y="3486171"/>
              <a:ext cx="585713" cy="1156"/>
            </a:xfrm>
            <a:custGeom>
              <a:avLst/>
              <a:gdLst/>
              <a:ahLst/>
              <a:cxnLst>
                <a:cxn ang="0">
                  <a:pos x="0" y="0"/>
                </a:cxn>
                <a:cxn ang="0">
                  <a:pos x="508" y="8"/>
                </a:cxn>
              </a:cxnLst>
              <a:rect l="0" t="0" r="r" b="b"/>
              <a:pathLst>
                <a:path w="508" h="8">
                  <a:moveTo>
                    <a:pt x="0" y="0"/>
                  </a:moveTo>
                  <a:lnTo>
                    <a:pt x="508" y="8"/>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Line 45"/>
            <p:cNvSpPr>
              <a:spLocks noChangeShapeType="1"/>
            </p:cNvSpPr>
            <p:nvPr>
              <p:custDataLst>
                <p:tags r:id="rId15"/>
              </p:custDataLst>
            </p:nvPr>
          </p:nvSpPr>
          <p:spPr bwMode="auto">
            <a:xfrm>
              <a:off x="3747636" y="3487327"/>
              <a:ext cx="415891"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Freeform 44"/>
            <p:cNvSpPr/>
            <p:nvPr>
              <p:custDataLst>
                <p:tags r:id="rId16"/>
              </p:custDataLst>
            </p:nvPr>
          </p:nvSpPr>
          <p:spPr bwMode="auto">
            <a:xfrm>
              <a:off x="3310951" y="1918556"/>
              <a:ext cx="1109043" cy="580081"/>
            </a:xfrm>
            <a:custGeom>
              <a:avLst/>
              <a:gdLst/>
              <a:ahLst/>
              <a:cxnLst>
                <a:cxn ang="0">
                  <a:pos x="960" y="0"/>
                </a:cxn>
                <a:cxn ang="0">
                  <a:pos x="0" y="502"/>
                </a:cxn>
              </a:cxnLst>
              <a:rect l="0" t="0" r="r" b="b"/>
              <a:pathLst>
                <a:path w="960" h="502">
                  <a:moveTo>
                    <a:pt x="960" y="0"/>
                  </a:moveTo>
                  <a:lnTo>
                    <a:pt x="0" y="50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Freeform 43"/>
            <p:cNvSpPr/>
            <p:nvPr>
              <p:custDataLst>
                <p:tags r:id="rId17"/>
              </p:custDataLst>
            </p:nvPr>
          </p:nvSpPr>
          <p:spPr bwMode="auto">
            <a:xfrm>
              <a:off x="4826642" y="1909312"/>
              <a:ext cx="1256915" cy="571992"/>
            </a:xfrm>
            <a:custGeom>
              <a:avLst/>
              <a:gdLst/>
              <a:ahLst/>
              <a:cxnLst>
                <a:cxn ang="0">
                  <a:pos x="0" y="0"/>
                </a:cxn>
                <a:cxn ang="0">
                  <a:pos x="1088" y="495"/>
                </a:cxn>
              </a:cxnLst>
              <a:rect l="0" t="0" r="r" b="b"/>
              <a:pathLst>
                <a:path w="1088" h="495">
                  <a:moveTo>
                    <a:pt x="0" y="0"/>
                  </a:moveTo>
                  <a:lnTo>
                    <a:pt x="1088" y="495"/>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Freeform 42"/>
            <p:cNvSpPr/>
            <p:nvPr>
              <p:custDataLst>
                <p:tags r:id="rId18"/>
              </p:custDataLst>
            </p:nvPr>
          </p:nvSpPr>
          <p:spPr bwMode="auto">
            <a:xfrm>
              <a:off x="1794104" y="2777122"/>
              <a:ext cx="1100956" cy="536170"/>
            </a:xfrm>
            <a:custGeom>
              <a:avLst/>
              <a:gdLst/>
              <a:ahLst/>
              <a:cxnLst>
                <a:cxn ang="0">
                  <a:pos x="953" y="0"/>
                </a:cxn>
                <a:cxn ang="0">
                  <a:pos x="0" y="465"/>
                </a:cxn>
              </a:cxnLst>
              <a:rect l="0" t="0" r="r" b="b"/>
              <a:pathLst>
                <a:path w="953" h="465">
                  <a:moveTo>
                    <a:pt x="953" y="0"/>
                  </a:moveTo>
                  <a:lnTo>
                    <a:pt x="0" y="465"/>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Freeform 41"/>
            <p:cNvSpPr/>
            <p:nvPr>
              <p:custDataLst>
                <p:tags r:id="rId19"/>
              </p:custDataLst>
            </p:nvPr>
          </p:nvSpPr>
          <p:spPr bwMode="auto">
            <a:xfrm>
              <a:off x="3136508" y="2777122"/>
              <a:ext cx="1155" cy="553503"/>
            </a:xfrm>
            <a:custGeom>
              <a:avLst/>
              <a:gdLst/>
              <a:ahLst/>
              <a:cxnLst>
                <a:cxn ang="0">
                  <a:pos x="0" y="0"/>
                </a:cxn>
                <a:cxn ang="0">
                  <a:pos x="0" y="480"/>
                </a:cxn>
              </a:cxnLst>
              <a:rect l="0" t="0" r="r" b="b"/>
              <a:pathLst>
                <a:path w="1" h="480">
                  <a:moveTo>
                    <a:pt x="0" y="0"/>
                  </a:moveTo>
                  <a:lnTo>
                    <a:pt x="0" y="48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Freeform 40"/>
            <p:cNvSpPr/>
            <p:nvPr>
              <p:custDataLst>
                <p:tags r:id="rId20"/>
              </p:custDataLst>
            </p:nvPr>
          </p:nvSpPr>
          <p:spPr bwMode="auto">
            <a:xfrm>
              <a:off x="3405682" y="2750544"/>
              <a:ext cx="1057056" cy="526926"/>
            </a:xfrm>
            <a:custGeom>
              <a:avLst/>
              <a:gdLst/>
              <a:ahLst/>
              <a:cxnLst>
                <a:cxn ang="0">
                  <a:pos x="0" y="0"/>
                </a:cxn>
                <a:cxn ang="0">
                  <a:pos x="915" y="457"/>
                </a:cxn>
              </a:cxnLst>
              <a:rect l="0" t="0" r="r" b="b"/>
              <a:pathLst>
                <a:path w="915" h="457">
                  <a:moveTo>
                    <a:pt x="0" y="0"/>
                  </a:moveTo>
                  <a:lnTo>
                    <a:pt x="915" y="457"/>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Freeform 39"/>
            <p:cNvSpPr/>
            <p:nvPr>
              <p:custDataLst>
                <p:tags r:id="rId21"/>
              </p:custDataLst>
            </p:nvPr>
          </p:nvSpPr>
          <p:spPr bwMode="auto">
            <a:xfrm>
              <a:off x="5650338" y="2750544"/>
              <a:ext cx="510622" cy="536170"/>
            </a:xfrm>
            <a:custGeom>
              <a:avLst/>
              <a:gdLst/>
              <a:ahLst/>
              <a:cxnLst>
                <a:cxn ang="0">
                  <a:pos x="442" y="0"/>
                </a:cxn>
                <a:cxn ang="0">
                  <a:pos x="0" y="465"/>
                </a:cxn>
              </a:cxnLst>
              <a:rect l="0" t="0" r="r" b="b"/>
              <a:pathLst>
                <a:path w="442" h="465">
                  <a:moveTo>
                    <a:pt x="442" y="0"/>
                  </a:moveTo>
                  <a:lnTo>
                    <a:pt x="0" y="465"/>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8" name="Freeform 38"/>
            <p:cNvSpPr/>
            <p:nvPr>
              <p:custDataLst>
                <p:tags r:id="rId22"/>
              </p:custDataLst>
            </p:nvPr>
          </p:nvSpPr>
          <p:spPr bwMode="auto">
            <a:xfrm>
              <a:off x="6509846" y="2778277"/>
              <a:ext cx="571850" cy="554659"/>
            </a:xfrm>
            <a:custGeom>
              <a:avLst/>
              <a:gdLst/>
              <a:ahLst/>
              <a:cxnLst>
                <a:cxn ang="0">
                  <a:pos x="0" y="0"/>
                </a:cxn>
                <a:cxn ang="0">
                  <a:pos x="495" y="480"/>
                </a:cxn>
              </a:cxnLst>
              <a:rect l="0" t="0" r="r" b="b"/>
              <a:pathLst>
                <a:path w="495" h="480">
                  <a:moveTo>
                    <a:pt x="0" y="0"/>
                  </a:moveTo>
                  <a:lnTo>
                    <a:pt x="495" y="48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29" name="Line 37"/>
            <p:cNvSpPr>
              <a:spLocks noChangeShapeType="1"/>
            </p:cNvSpPr>
            <p:nvPr>
              <p:custDataLst>
                <p:tags r:id="rId23"/>
              </p:custDataLst>
            </p:nvPr>
          </p:nvSpPr>
          <p:spPr bwMode="auto">
            <a:xfrm>
              <a:off x="1269619" y="361373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Line 36"/>
            <p:cNvSpPr>
              <a:spLocks noChangeShapeType="1"/>
            </p:cNvSpPr>
            <p:nvPr>
              <p:custDataLst>
                <p:tags r:id="rId24"/>
              </p:custDataLst>
            </p:nvPr>
          </p:nvSpPr>
          <p:spPr bwMode="auto">
            <a:xfrm>
              <a:off x="1548035" y="3604488"/>
              <a:ext cx="0" cy="359373"/>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1" name="Line 35"/>
            <p:cNvSpPr>
              <a:spLocks noChangeShapeType="1"/>
            </p:cNvSpPr>
            <p:nvPr>
              <p:custDataLst>
                <p:tags r:id="rId25"/>
              </p:custDataLst>
            </p:nvPr>
          </p:nvSpPr>
          <p:spPr bwMode="auto">
            <a:xfrm>
              <a:off x="1783707" y="361373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2" name="Line 34"/>
            <p:cNvSpPr>
              <a:spLocks noChangeShapeType="1"/>
            </p:cNvSpPr>
            <p:nvPr>
              <p:custDataLst>
                <p:tags r:id="rId26"/>
              </p:custDataLst>
            </p:nvPr>
          </p:nvSpPr>
          <p:spPr bwMode="auto">
            <a:xfrm>
              <a:off x="2781845" y="3613732"/>
              <a:ext cx="1155"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3" name="Line 33"/>
            <p:cNvSpPr>
              <a:spLocks noChangeShapeType="1"/>
            </p:cNvSpPr>
            <p:nvPr>
              <p:custDataLst>
                <p:tags r:id="rId27"/>
              </p:custDataLst>
            </p:nvPr>
          </p:nvSpPr>
          <p:spPr bwMode="auto">
            <a:xfrm>
              <a:off x="3041777" y="3613732"/>
              <a:ext cx="1155" cy="359373"/>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4" name="Line 32"/>
            <p:cNvSpPr>
              <a:spLocks noChangeShapeType="1"/>
            </p:cNvSpPr>
            <p:nvPr>
              <p:custDataLst>
                <p:tags r:id="rId28"/>
              </p:custDataLst>
            </p:nvPr>
          </p:nvSpPr>
          <p:spPr bwMode="auto">
            <a:xfrm>
              <a:off x="3294777" y="361373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5" name="Line 31"/>
            <p:cNvSpPr>
              <a:spLocks noChangeShapeType="1"/>
            </p:cNvSpPr>
            <p:nvPr>
              <p:custDataLst>
                <p:tags r:id="rId29"/>
              </p:custDataLst>
            </p:nvPr>
          </p:nvSpPr>
          <p:spPr bwMode="auto">
            <a:xfrm>
              <a:off x="3563951" y="3616043"/>
              <a:ext cx="1155"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6" name="Line 30"/>
            <p:cNvSpPr>
              <a:spLocks noChangeShapeType="1"/>
            </p:cNvSpPr>
            <p:nvPr>
              <p:custDataLst>
                <p:tags r:id="rId30"/>
              </p:custDataLst>
            </p:nvPr>
          </p:nvSpPr>
          <p:spPr bwMode="auto">
            <a:xfrm>
              <a:off x="4364541" y="3579066"/>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7" name="Line 29"/>
            <p:cNvSpPr>
              <a:spLocks noChangeShapeType="1"/>
            </p:cNvSpPr>
            <p:nvPr>
              <p:custDataLst>
                <p:tags r:id="rId31"/>
              </p:custDataLst>
            </p:nvPr>
          </p:nvSpPr>
          <p:spPr bwMode="auto">
            <a:xfrm>
              <a:off x="4632560" y="3579066"/>
              <a:ext cx="1155"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8" name="Line 28"/>
            <p:cNvSpPr>
              <a:spLocks noChangeShapeType="1"/>
            </p:cNvSpPr>
            <p:nvPr>
              <p:custDataLst>
                <p:tags r:id="rId32"/>
              </p:custDataLst>
            </p:nvPr>
          </p:nvSpPr>
          <p:spPr bwMode="auto">
            <a:xfrm>
              <a:off x="4883250" y="3589466"/>
              <a:ext cx="1155"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39" name="Line 27"/>
            <p:cNvSpPr>
              <a:spLocks noChangeShapeType="1"/>
            </p:cNvSpPr>
            <p:nvPr>
              <p:custDataLst>
                <p:tags r:id="rId33"/>
              </p:custDataLst>
            </p:nvPr>
          </p:nvSpPr>
          <p:spPr bwMode="auto">
            <a:xfrm>
              <a:off x="5577557" y="356982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0" name="Line 26"/>
            <p:cNvSpPr>
              <a:spLocks noChangeShapeType="1"/>
            </p:cNvSpPr>
            <p:nvPr>
              <p:custDataLst>
                <p:tags r:id="rId34"/>
              </p:custDataLst>
            </p:nvPr>
          </p:nvSpPr>
          <p:spPr bwMode="auto">
            <a:xfrm>
              <a:off x="5854818" y="356982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1" name="Line 25"/>
            <p:cNvSpPr>
              <a:spLocks noChangeShapeType="1"/>
            </p:cNvSpPr>
            <p:nvPr>
              <p:custDataLst>
                <p:tags r:id="rId35"/>
              </p:custDataLst>
            </p:nvPr>
          </p:nvSpPr>
          <p:spPr bwMode="auto">
            <a:xfrm>
              <a:off x="6097421" y="3562888"/>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2" name="Line 24"/>
            <p:cNvSpPr>
              <a:spLocks noChangeShapeType="1"/>
            </p:cNvSpPr>
            <p:nvPr>
              <p:custDataLst>
                <p:tags r:id="rId36"/>
              </p:custDataLst>
            </p:nvPr>
          </p:nvSpPr>
          <p:spPr bwMode="auto">
            <a:xfrm>
              <a:off x="6859887" y="3543244"/>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3" name="Line 23"/>
            <p:cNvSpPr>
              <a:spLocks noChangeShapeType="1"/>
            </p:cNvSpPr>
            <p:nvPr>
              <p:custDataLst>
                <p:tags r:id="rId37"/>
              </p:custDataLst>
            </p:nvPr>
          </p:nvSpPr>
          <p:spPr bwMode="auto">
            <a:xfrm>
              <a:off x="7137148" y="3543244"/>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4" name="Line 22"/>
            <p:cNvSpPr>
              <a:spLocks noChangeShapeType="1"/>
            </p:cNvSpPr>
            <p:nvPr>
              <p:custDataLst>
                <p:tags r:id="rId38"/>
              </p:custDataLst>
            </p:nvPr>
          </p:nvSpPr>
          <p:spPr bwMode="auto">
            <a:xfrm>
              <a:off x="7379751" y="3536311"/>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5" name="Text Box 21"/>
            <p:cNvSpPr txBox="1">
              <a:spLocks noChangeArrowheads="1"/>
            </p:cNvSpPr>
            <p:nvPr/>
          </p:nvSpPr>
          <p:spPr bwMode="auto">
            <a:xfrm>
              <a:off x="1159870" y="3992749"/>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Text Box 20"/>
            <p:cNvSpPr txBox="1">
              <a:spLocks noChangeArrowheads="1"/>
            </p:cNvSpPr>
            <p:nvPr/>
          </p:nvSpPr>
          <p:spPr bwMode="auto">
            <a:xfrm>
              <a:off x="1437131" y="3982349"/>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7" name="Text Box 19"/>
            <p:cNvSpPr txBox="1">
              <a:spLocks noChangeArrowheads="1"/>
            </p:cNvSpPr>
            <p:nvPr/>
          </p:nvSpPr>
          <p:spPr bwMode="auto">
            <a:xfrm>
              <a:off x="1697063" y="3982349"/>
              <a:ext cx="207946"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Text Box 18"/>
            <p:cNvSpPr txBox="1">
              <a:spLocks noChangeArrowheads="1"/>
            </p:cNvSpPr>
            <p:nvPr/>
          </p:nvSpPr>
          <p:spPr bwMode="auto">
            <a:xfrm>
              <a:off x="6751294" y="3906084"/>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49" name="Text Box 17"/>
            <p:cNvSpPr txBox="1">
              <a:spLocks noChangeArrowheads="1"/>
            </p:cNvSpPr>
            <p:nvPr/>
          </p:nvSpPr>
          <p:spPr bwMode="auto">
            <a:xfrm>
              <a:off x="7028554" y="3906084"/>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0" name="Text Box 16"/>
            <p:cNvSpPr txBox="1">
              <a:spLocks noChangeArrowheads="1"/>
            </p:cNvSpPr>
            <p:nvPr/>
          </p:nvSpPr>
          <p:spPr bwMode="auto">
            <a:xfrm>
              <a:off x="7288486" y="3906084"/>
              <a:ext cx="205635"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1" name="Text Box 15"/>
            <p:cNvSpPr txBox="1">
              <a:spLocks noChangeArrowheads="1"/>
            </p:cNvSpPr>
            <p:nvPr/>
          </p:nvSpPr>
          <p:spPr bwMode="auto">
            <a:xfrm>
              <a:off x="5472429" y="3924572"/>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2" name="Text Box 14"/>
            <p:cNvSpPr txBox="1">
              <a:spLocks noChangeArrowheads="1"/>
            </p:cNvSpPr>
            <p:nvPr/>
          </p:nvSpPr>
          <p:spPr bwMode="auto">
            <a:xfrm>
              <a:off x="5749689" y="3924572"/>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3" name="Text Box 13"/>
            <p:cNvSpPr txBox="1">
              <a:spLocks noChangeArrowheads="1"/>
            </p:cNvSpPr>
            <p:nvPr/>
          </p:nvSpPr>
          <p:spPr bwMode="auto">
            <a:xfrm>
              <a:off x="6009621" y="3924572"/>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4" name="Text Box 12"/>
            <p:cNvSpPr txBox="1">
              <a:spLocks noChangeArrowheads="1"/>
            </p:cNvSpPr>
            <p:nvPr/>
          </p:nvSpPr>
          <p:spPr bwMode="auto">
            <a:xfrm>
              <a:off x="4249016" y="3946527"/>
              <a:ext cx="205635" cy="285418"/>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5" name="Text Box 11"/>
            <p:cNvSpPr txBox="1">
              <a:spLocks noChangeArrowheads="1"/>
            </p:cNvSpPr>
            <p:nvPr/>
          </p:nvSpPr>
          <p:spPr bwMode="auto">
            <a:xfrm>
              <a:off x="4525122" y="3946527"/>
              <a:ext cx="207946" cy="285418"/>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6" name="Text Box 10"/>
            <p:cNvSpPr txBox="1">
              <a:spLocks noChangeArrowheads="1"/>
            </p:cNvSpPr>
            <p:nvPr/>
          </p:nvSpPr>
          <p:spPr bwMode="auto">
            <a:xfrm>
              <a:off x="4785053" y="3946527"/>
              <a:ext cx="206790" cy="285418"/>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7" name="Text Box 9"/>
            <p:cNvSpPr txBox="1">
              <a:spLocks noChangeArrowheads="1"/>
            </p:cNvSpPr>
            <p:nvPr/>
          </p:nvSpPr>
          <p:spPr bwMode="auto">
            <a:xfrm>
              <a:off x="2659388" y="3992749"/>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8" name="Text Box 8"/>
            <p:cNvSpPr txBox="1">
              <a:spLocks noChangeArrowheads="1"/>
            </p:cNvSpPr>
            <p:nvPr/>
          </p:nvSpPr>
          <p:spPr bwMode="auto">
            <a:xfrm>
              <a:off x="2935494" y="3992749"/>
              <a:ext cx="207946"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59" name="Text Box 7"/>
            <p:cNvSpPr txBox="1">
              <a:spLocks noChangeArrowheads="1"/>
            </p:cNvSpPr>
            <p:nvPr/>
          </p:nvSpPr>
          <p:spPr bwMode="auto">
            <a:xfrm>
              <a:off x="3197736" y="3992749"/>
              <a:ext cx="205635"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60" name="Text Box 6"/>
            <p:cNvSpPr txBox="1">
              <a:spLocks noChangeArrowheads="1"/>
            </p:cNvSpPr>
            <p:nvPr/>
          </p:nvSpPr>
          <p:spPr bwMode="auto">
            <a:xfrm>
              <a:off x="3459978" y="3992749"/>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61" name="Text Box 5"/>
            <p:cNvSpPr txBox="1">
              <a:spLocks noChangeArrowheads="1"/>
            </p:cNvSpPr>
            <p:nvPr/>
          </p:nvSpPr>
          <p:spPr bwMode="auto">
            <a:xfrm>
              <a:off x="7641994" y="3299426"/>
              <a:ext cx="1247673" cy="360528"/>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叶子结点层</a:t>
              </a:r>
            </a:p>
          </p:txBody>
        </p:sp>
        <p:sp>
          <p:nvSpPr>
            <p:cNvPr id="62" name="Text Box 4"/>
            <p:cNvSpPr txBox="1">
              <a:spLocks noChangeArrowheads="1"/>
            </p:cNvSpPr>
            <p:nvPr/>
          </p:nvSpPr>
          <p:spPr bwMode="auto">
            <a:xfrm>
              <a:off x="5318780" y="1649316"/>
              <a:ext cx="830627" cy="360528"/>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根结点</a:t>
              </a:r>
            </a:p>
          </p:txBody>
        </p:sp>
        <p:sp>
          <p:nvSpPr>
            <p:cNvPr id="63" name="Line 3"/>
            <p:cNvSpPr>
              <a:spLocks noChangeShapeType="1"/>
            </p:cNvSpPr>
            <p:nvPr>
              <p:custDataLst>
                <p:tags r:id="rId39"/>
              </p:custDataLst>
            </p:nvPr>
          </p:nvSpPr>
          <p:spPr bwMode="auto">
            <a:xfrm>
              <a:off x="4485843" y="1325765"/>
              <a:ext cx="0" cy="315462"/>
            </a:xfrm>
            <a:prstGeom prst="line">
              <a:avLst/>
            </a:prstGeom>
            <a:ln w="19050">
              <a:solidFill>
                <a:schemeClr val="accent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64" name="Text Box 2"/>
            <p:cNvSpPr txBox="1">
              <a:spLocks noChangeArrowheads="1"/>
            </p:cNvSpPr>
            <p:nvPr/>
          </p:nvSpPr>
          <p:spPr bwMode="auto">
            <a:xfrm>
              <a:off x="7675496" y="3781285"/>
              <a:ext cx="1247673" cy="361684"/>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数据元素层</a:t>
              </a:r>
            </a:p>
          </p:txBody>
        </p:sp>
        <p:sp>
          <p:nvSpPr>
            <p:cNvPr id="65" name="TextBox 64"/>
            <p:cNvSpPr txBox="1"/>
            <p:nvPr/>
          </p:nvSpPr>
          <p:spPr>
            <a:xfrm>
              <a:off x="3750960" y="4450563"/>
              <a:ext cx="2237720" cy="438658"/>
            </a:xfrm>
            <a:prstGeom prst="rect">
              <a:avLst/>
            </a:prstGeom>
            <a:noFill/>
          </p:spPr>
          <p:txBody>
            <a:bodyPr wrap="square" rtlCol="0">
              <a:spAutoFit/>
            </a:bodyPr>
            <a:lstStyle/>
            <a:p>
              <a:pPr algn="l">
                <a:lnSpc>
                  <a:spcPct val="100000"/>
                </a:lnSpc>
                <a:spcBef>
                  <a:spcPts val="0"/>
                </a:spcBef>
              </a:pP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一棵</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4</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阶的</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树</a:t>
              </a:r>
            </a:p>
          </p:txBody>
        </p:sp>
      </p:grpSp>
      <p:sp>
        <p:nvSpPr>
          <p:cNvPr id="2" name="文本框 1"/>
          <p:cNvSpPr txBox="1"/>
          <p:nvPr/>
        </p:nvSpPr>
        <p:spPr>
          <a:xfrm>
            <a:off x="1055440" y="155686"/>
            <a:ext cx="2497584" cy="460375"/>
          </a:xfrm>
          <a:prstGeom prst="rect">
            <a:avLst/>
          </a:prstGeom>
          <a:noFill/>
        </p:spPr>
        <p:txBody>
          <a:bodyPr wrap="square" rtlCol="0" anchor="ctr">
            <a:spAutoFit/>
          </a:bodyPr>
          <a:lstStyle/>
          <a:p>
            <a:pPr>
              <a:lnSpc>
                <a:spcPct val="100000"/>
              </a:lnSpc>
            </a:pPr>
            <a:r>
              <a:rPr lang="en-US" altLang="zh-CN" sz="2400" dirty="0">
                <a:solidFill>
                  <a:schemeClr val="accent1"/>
                </a:solidFill>
                <a:latin typeface="微软雅黑" panose="020B0503020204020204" charset="-122"/>
                <a:ea typeface="微软雅黑" panose="020B0503020204020204" charset="-122"/>
                <a:cs typeface="Consolas" panose="020B0609020204030204" pitchFamily="49" charset="0"/>
              </a:rPr>
              <a:t>8.3.5  B+</a:t>
            </a:r>
            <a:r>
              <a:rPr lang="zh-CN" altLang="en-US" sz="2400" dirty="0">
                <a:solidFill>
                  <a:schemeClr val="accent1"/>
                </a:solidFill>
                <a:latin typeface="微软雅黑" panose="020B0503020204020204" charset="-122"/>
                <a:ea typeface="微软雅黑" panose="020B0503020204020204" charset="-122"/>
                <a:cs typeface="Consolas" panose="020B0609020204030204" pitchFamily="49" charset="0"/>
              </a:rPr>
              <a:t>树</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250"/>
                                        <p:tgtEl>
                                          <p:spTgt spid="5"/>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29757" name="Rectangle 61"/>
          <p:cNvSpPr>
            <a:spLocks noChangeArrowheads="1"/>
          </p:cNvSpPr>
          <p:nvPr>
            <p:custDataLst>
              <p:tags r:id="rId2"/>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67" name="TextBox 66"/>
          <p:cNvSpPr txBox="1"/>
          <p:nvPr>
            <p:custDataLst>
              <p:tags r:id="rId3"/>
            </p:custDataLst>
          </p:nvPr>
        </p:nvSpPr>
        <p:spPr>
          <a:xfrm>
            <a:off x="1967388" y="1052736"/>
            <a:ext cx="8072494" cy="1651635"/>
          </a:xfrm>
          <a:prstGeom prst="rect">
            <a:avLst/>
          </a:prstGeom>
          <a:solidFill>
            <a:schemeClr val="lt1"/>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2800"/>
              </a:lnSpc>
              <a:spcBef>
                <a:spcPts val="0"/>
              </a:spcBef>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5</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）在</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树上有两个标识指针，一个是指向根结点的</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root</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，另一个是指向关键字最小叶子结点的</a:t>
            </a:r>
            <a:r>
              <a:rPr lang="en-US" altLang="zh-CN" sz="2000" dirty="0" err="1">
                <a:solidFill>
                  <a:srgbClr val="000000"/>
                </a:solidFill>
                <a:latin typeface="微软雅黑" panose="020B0503020204020204" charset="-122"/>
                <a:ea typeface="微软雅黑" panose="020B0503020204020204" charset="-122"/>
                <a:cs typeface="Consolas" panose="020B0609020204030204" pitchFamily="49" charset="0"/>
              </a:rPr>
              <a:t>sqt</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，所有叶子结点链接成一个不定长的线性链表，所以</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树既可以通过</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root</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随机查找，也可以通过</a:t>
            </a:r>
            <a:r>
              <a:rPr lang="en-US" altLang="zh-CN" sz="2000" dirty="0" err="1">
                <a:solidFill>
                  <a:srgbClr val="000000"/>
                </a:solidFill>
                <a:latin typeface="微软雅黑" panose="020B0503020204020204" charset="-122"/>
                <a:ea typeface="微软雅黑" panose="020B0503020204020204" charset="-122"/>
                <a:cs typeface="Consolas" panose="020B0609020204030204" pitchFamily="49" charset="0"/>
              </a:rPr>
              <a:t>sqt</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顺序查找。而在</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树只能随机查找。</a:t>
            </a:r>
          </a:p>
        </p:txBody>
      </p:sp>
      <p:grpSp>
        <p:nvGrpSpPr>
          <p:cNvPr id="68" name="组合 67"/>
          <p:cNvGrpSpPr/>
          <p:nvPr/>
        </p:nvGrpSpPr>
        <p:grpSpPr>
          <a:xfrm>
            <a:off x="2181702" y="2910124"/>
            <a:ext cx="7858180" cy="3470614"/>
            <a:chOff x="428595" y="1071546"/>
            <a:chExt cx="8494574" cy="3817675"/>
          </a:xfrm>
        </p:grpSpPr>
        <p:sp>
          <p:nvSpPr>
            <p:cNvPr id="69" name="Text Box 59"/>
            <p:cNvSpPr txBox="1">
              <a:spLocks noChangeArrowheads="1"/>
            </p:cNvSpPr>
            <p:nvPr/>
          </p:nvSpPr>
          <p:spPr bwMode="auto">
            <a:xfrm>
              <a:off x="428595" y="3119161"/>
              <a:ext cx="415891" cy="346662"/>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en-US" altLang="zh-CN" sz="1600">
                  <a:solidFill>
                    <a:srgbClr val="000000"/>
                  </a:solidFill>
                  <a:latin typeface="微软雅黑" panose="020B0503020204020204" charset="-122"/>
                  <a:ea typeface="微软雅黑" panose="020B0503020204020204" charset="-122"/>
                  <a:cs typeface="Consolas" panose="020B0609020204030204" pitchFamily="49" charset="0"/>
                </a:rPr>
                <a:t>sqt</a:t>
              </a:r>
            </a:p>
          </p:txBody>
        </p:sp>
        <p:sp>
          <p:nvSpPr>
            <p:cNvPr id="70" name="Text Box 58"/>
            <p:cNvSpPr txBox="1">
              <a:spLocks noChangeArrowheads="1"/>
            </p:cNvSpPr>
            <p:nvPr/>
          </p:nvSpPr>
          <p:spPr bwMode="auto">
            <a:xfrm>
              <a:off x="4106920" y="1071546"/>
              <a:ext cx="614595" cy="346662"/>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en-US" altLang="zh-CN" sz="1600">
                  <a:solidFill>
                    <a:srgbClr val="000000"/>
                  </a:solidFill>
                  <a:latin typeface="微软雅黑" panose="020B0503020204020204" charset="-122"/>
                  <a:ea typeface="微软雅黑" panose="020B0503020204020204" charset="-122"/>
                  <a:cs typeface="Consolas" panose="020B0609020204030204" pitchFamily="49" charset="0"/>
                </a:rPr>
                <a:t>root</a:t>
              </a:r>
            </a:p>
          </p:txBody>
        </p:sp>
        <p:sp>
          <p:nvSpPr>
            <p:cNvPr id="71" name="Line 57"/>
            <p:cNvSpPr>
              <a:spLocks noChangeShapeType="1"/>
            </p:cNvSpPr>
            <p:nvPr>
              <p:custDataLst>
                <p:tags r:id="rId4"/>
              </p:custDataLst>
            </p:nvPr>
          </p:nvSpPr>
          <p:spPr bwMode="auto">
            <a:xfrm>
              <a:off x="6216412" y="3487327"/>
              <a:ext cx="415891"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72" name="Line 56"/>
            <p:cNvSpPr>
              <a:spLocks noChangeShapeType="1"/>
            </p:cNvSpPr>
            <p:nvPr>
              <p:custDataLst>
                <p:tags r:id="rId5"/>
              </p:custDataLst>
            </p:nvPr>
          </p:nvSpPr>
          <p:spPr bwMode="auto">
            <a:xfrm>
              <a:off x="4935236" y="3487327"/>
              <a:ext cx="417046"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73" name="Text Box 55"/>
            <p:cNvSpPr txBox="1">
              <a:spLocks noChangeArrowheads="1"/>
            </p:cNvSpPr>
            <p:nvPr>
              <p:custDataLst>
                <p:tags r:id="rId6"/>
              </p:custDataLst>
            </p:nvPr>
          </p:nvSpPr>
          <p:spPr bwMode="auto">
            <a:xfrm>
              <a:off x="4227066" y="1649316"/>
              <a:ext cx="772864" cy="360528"/>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31 52</a:t>
              </a:r>
            </a:p>
          </p:txBody>
        </p:sp>
        <p:sp>
          <p:nvSpPr>
            <p:cNvPr id="74" name="Text Box 54"/>
            <p:cNvSpPr txBox="1">
              <a:spLocks noChangeArrowheads="1"/>
            </p:cNvSpPr>
            <p:nvPr>
              <p:custDataLst>
                <p:tags r:id="rId7"/>
              </p:custDataLst>
            </p:nvPr>
          </p:nvSpPr>
          <p:spPr bwMode="auto">
            <a:xfrm>
              <a:off x="2702133" y="2505570"/>
              <a:ext cx="929979" cy="360528"/>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15 22 31</a:t>
              </a:r>
            </a:p>
          </p:txBody>
        </p:sp>
        <p:sp>
          <p:nvSpPr>
            <p:cNvPr id="75" name="Text Box 53"/>
            <p:cNvSpPr txBox="1">
              <a:spLocks noChangeArrowheads="1"/>
            </p:cNvSpPr>
            <p:nvPr>
              <p:custDataLst>
                <p:tags r:id="rId8"/>
              </p:custDataLst>
            </p:nvPr>
          </p:nvSpPr>
          <p:spPr bwMode="auto">
            <a:xfrm>
              <a:off x="5958790" y="2505570"/>
              <a:ext cx="704704" cy="360528"/>
            </a:xfrm>
            <a:prstGeom prst="rect">
              <a:avLst/>
            </a:prstGeom>
            <a:gradFill>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3"/>
              </a:solidFill>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47 52</a:t>
              </a:r>
            </a:p>
          </p:txBody>
        </p:sp>
        <p:sp>
          <p:nvSpPr>
            <p:cNvPr id="76" name="Text Box 52"/>
            <p:cNvSpPr txBox="1">
              <a:spLocks noChangeArrowheads="1"/>
            </p:cNvSpPr>
            <p:nvPr>
              <p:custDataLst>
                <p:tags r:id="rId9"/>
              </p:custDataLst>
            </p:nvPr>
          </p:nvSpPr>
          <p:spPr bwMode="auto">
            <a:xfrm>
              <a:off x="1109039" y="3327158"/>
              <a:ext cx="895321" cy="363995"/>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10 12 15</a:t>
              </a:r>
            </a:p>
          </p:txBody>
        </p:sp>
        <p:sp>
          <p:nvSpPr>
            <p:cNvPr id="77" name="Text Box 51"/>
            <p:cNvSpPr txBox="1">
              <a:spLocks noChangeArrowheads="1"/>
            </p:cNvSpPr>
            <p:nvPr>
              <p:custDataLst>
                <p:tags r:id="rId10"/>
              </p:custDataLst>
            </p:nvPr>
          </p:nvSpPr>
          <p:spPr bwMode="auto">
            <a:xfrm>
              <a:off x="2595849" y="3327158"/>
              <a:ext cx="1126372" cy="351284"/>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18 19 20 22</a:t>
              </a:r>
            </a:p>
          </p:txBody>
        </p:sp>
        <p:sp>
          <p:nvSpPr>
            <p:cNvPr id="78" name="Text Box 50"/>
            <p:cNvSpPr txBox="1">
              <a:spLocks noChangeArrowheads="1"/>
            </p:cNvSpPr>
            <p:nvPr>
              <p:custDataLst>
                <p:tags r:id="rId11"/>
              </p:custDataLst>
            </p:nvPr>
          </p:nvSpPr>
          <p:spPr bwMode="auto">
            <a:xfrm>
              <a:off x="4179701" y="3305203"/>
              <a:ext cx="895321" cy="36515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23 30 31</a:t>
              </a:r>
            </a:p>
          </p:txBody>
        </p:sp>
        <p:sp>
          <p:nvSpPr>
            <p:cNvPr id="79" name="Text Box 49"/>
            <p:cNvSpPr txBox="1">
              <a:spLocks noChangeArrowheads="1"/>
            </p:cNvSpPr>
            <p:nvPr>
              <p:custDataLst>
                <p:tags r:id="rId12"/>
              </p:custDataLst>
            </p:nvPr>
          </p:nvSpPr>
          <p:spPr bwMode="auto">
            <a:xfrm>
              <a:off x="5375388" y="3305203"/>
              <a:ext cx="895321" cy="36515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33 45 47</a:t>
              </a:r>
            </a:p>
          </p:txBody>
        </p:sp>
        <p:sp>
          <p:nvSpPr>
            <p:cNvPr id="80" name="Text Box 48"/>
            <p:cNvSpPr txBox="1">
              <a:spLocks noChangeArrowheads="1"/>
            </p:cNvSpPr>
            <p:nvPr>
              <p:custDataLst>
                <p:tags r:id="rId13"/>
              </p:custDataLst>
            </p:nvPr>
          </p:nvSpPr>
          <p:spPr bwMode="auto">
            <a:xfrm>
              <a:off x="6656563" y="3305203"/>
              <a:ext cx="896476" cy="365150"/>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200"/>
                </a:lnSpc>
                <a:spcBef>
                  <a:spcPct val="0"/>
                </a:spcBef>
              </a:pPr>
              <a:r>
                <a:rPr kumimoji="0" lang="en-US" altLang="zh-CN" sz="1400" b="0">
                  <a:solidFill>
                    <a:srgbClr val="FFFFFF"/>
                  </a:solidFill>
                  <a:latin typeface="微软雅黑" panose="020B0503020204020204" charset="-122"/>
                  <a:ea typeface="微软雅黑" panose="020B0503020204020204" charset="-122"/>
                  <a:cs typeface="Consolas" panose="020B0609020204030204" pitchFamily="49" charset="0"/>
                </a:rPr>
                <a:t>48 50 52</a:t>
              </a:r>
            </a:p>
          </p:txBody>
        </p:sp>
        <p:sp>
          <p:nvSpPr>
            <p:cNvPr id="81" name="Line 47"/>
            <p:cNvSpPr>
              <a:spLocks noChangeShapeType="1"/>
            </p:cNvSpPr>
            <p:nvPr>
              <p:custDataLst>
                <p:tags r:id="rId14"/>
              </p:custDataLst>
            </p:nvPr>
          </p:nvSpPr>
          <p:spPr bwMode="auto">
            <a:xfrm>
              <a:off x="661956" y="3487327"/>
              <a:ext cx="415891" cy="0"/>
            </a:xfrm>
            <a:prstGeom prst="line">
              <a:avLst/>
            </a:prstGeom>
            <a:ln w="19050">
              <a:solidFill>
                <a:schemeClr val="accent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82" name="Freeform 46"/>
            <p:cNvSpPr/>
            <p:nvPr>
              <p:custDataLst>
                <p:tags r:id="rId15"/>
              </p:custDataLst>
            </p:nvPr>
          </p:nvSpPr>
          <p:spPr bwMode="auto">
            <a:xfrm>
              <a:off x="1997428" y="3486171"/>
              <a:ext cx="585713" cy="1156"/>
            </a:xfrm>
            <a:custGeom>
              <a:avLst/>
              <a:gdLst/>
              <a:ahLst/>
              <a:cxnLst>
                <a:cxn ang="0">
                  <a:pos x="0" y="0"/>
                </a:cxn>
                <a:cxn ang="0">
                  <a:pos x="508" y="8"/>
                </a:cxn>
              </a:cxnLst>
              <a:rect l="0" t="0" r="r" b="b"/>
              <a:pathLst>
                <a:path w="508" h="8">
                  <a:moveTo>
                    <a:pt x="0" y="0"/>
                  </a:moveTo>
                  <a:lnTo>
                    <a:pt x="508" y="8"/>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83" name="Line 45"/>
            <p:cNvSpPr>
              <a:spLocks noChangeShapeType="1"/>
            </p:cNvSpPr>
            <p:nvPr>
              <p:custDataLst>
                <p:tags r:id="rId16"/>
              </p:custDataLst>
            </p:nvPr>
          </p:nvSpPr>
          <p:spPr bwMode="auto">
            <a:xfrm>
              <a:off x="3747636" y="3487327"/>
              <a:ext cx="415891" cy="0"/>
            </a:xfrm>
            <a:prstGeom prst="line">
              <a:avLst/>
            </a:pr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84" name="Freeform 44"/>
            <p:cNvSpPr/>
            <p:nvPr>
              <p:custDataLst>
                <p:tags r:id="rId17"/>
              </p:custDataLst>
            </p:nvPr>
          </p:nvSpPr>
          <p:spPr bwMode="auto">
            <a:xfrm>
              <a:off x="3310951" y="1918556"/>
              <a:ext cx="1109043" cy="580081"/>
            </a:xfrm>
            <a:custGeom>
              <a:avLst/>
              <a:gdLst/>
              <a:ahLst/>
              <a:cxnLst>
                <a:cxn ang="0">
                  <a:pos x="960" y="0"/>
                </a:cxn>
                <a:cxn ang="0">
                  <a:pos x="0" y="502"/>
                </a:cxn>
              </a:cxnLst>
              <a:rect l="0" t="0" r="r" b="b"/>
              <a:pathLst>
                <a:path w="960" h="502">
                  <a:moveTo>
                    <a:pt x="960" y="0"/>
                  </a:moveTo>
                  <a:lnTo>
                    <a:pt x="0" y="502"/>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85" name="Freeform 43"/>
            <p:cNvSpPr/>
            <p:nvPr>
              <p:custDataLst>
                <p:tags r:id="rId18"/>
              </p:custDataLst>
            </p:nvPr>
          </p:nvSpPr>
          <p:spPr bwMode="auto">
            <a:xfrm>
              <a:off x="4826642" y="1909312"/>
              <a:ext cx="1256915" cy="571992"/>
            </a:xfrm>
            <a:custGeom>
              <a:avLst/>
              <a:gdLst/>
              <a:ahLst/>
              <a:cxnLst>
                <a:cxn ang="0">
                  <a:pos x="0" y="0"/>
                </a:cxn>
                <a:cxn ang="0">
                  <a:pos x="1088" y="495"/>
                </a:cxn>
              </a:cxnLst>
              <a:rect l="0" t="0" r="r" b="b"/>
              <a:pathLst>
                <a:path w="1088" h="495">
                  <a:moveTo>
                    <a:pt x="0" y="0"/>
                  </a:moveTo>
                  <a:lnTo>
                    <a:pt x="1088" y="495"/>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86" name="Freeform 42"/>
            <p:cNvSpPr/>
            <p:nvPr>
              <p:custDataLst>
                <p:tags r:id="rId19"/>
              </p:custDataLst>
            </p:nvPr>
          </p:nvSpPr>
          <p:spPr bwMode="auto">
            <a:xfrm>
              <a:off x="1794104" y="2777122"/>
              <a:ext cx="1100956" cy="536170"/>
            </a:xfrm>
            <a:custGeom>
              <a:avLst/>
              <a:gdLst/>
              <a:ahLst/>
              <a:cxnLst>
                <a:cxn ang="0">
                  <a:pos x="953" y="0"/>
                </a:cxn>
                <a:cxn ang="0">
                  <a:pos x="0" y="465"/>
                </a:cxn>
              </a:cxnLst>
              <a:rect l="0" t="0" r="r" b="b"/>
              <a:pathLst>
                <a:path w="953" h="465">
                  <a:moveTo>
                    <a:pt x="953" y="0"/>
                  </a:moveTo>
                  <a:lnTo>
                    <a:pt x="0" y="465"/>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87" name="Freeform 41"/>
            <p:cNvSpPr/>
            <p:nvPr>
              <p:custDataLst>
                <p:tags r:id="rId20"/>
              </p:custDataLst>
            </p:nvPr>
          </p:nvSpPr>
          <p:spPr bwMode="auto">
            <a:xfrm>
              <a:off x="3136508" y="2777122"/>
              <a:ext cx="1155" cy="553503"/>
            </a:xfrm>
            <a:custGeom>
              <a:avLst/>
              <a:gdLst/>
              <a:ahLst/>
              <a:cxnLst>
                <a:cxn ang="0">
                  <a:pos x="0" y="0"/>
                </a:cxn>
                <a:cxn ang="0">
                  <a:pos x="0" y="480"/>
                </a:cxn>
              </a:cxnLst>
              <a:rect l="0" t="0" r="r" b="b"/>
              <a:pathLst>
                <a:path w="1" h="480">
                  <a:moveTo>
                    <a:pt x="0" y="0"/>
                  </a:moveTo>
                  <a:lnTo>
                    <a:pt x="0" y="48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88" name="Freeform 40"/>
            <p:cNvSpPr/>
            <p:nvPr>
              <p:custDataLst>
                <p:tags r:id="rId21"/>
              </p:custDataLst>
            </p:nvPr>
          </p:nvSpPr>
          <p:spPr bwMode="auto">
            <a:xfrm>
              <a:off x="3405682" y="2750544"/>
              <a:ext cx="1057056" cy="526926"/>
            </a:xfrm>
            <a:custGeom>
              <a:avLst/>
              <a:gdLst/>
              <a:ahLst/>
              <a:cxnLst>
                <a:cxn ang="0">
                  <a:pos x="0" y="0"/>
                </a:cxn>
                <a:cxn ang="0">
                  <a:pos x="915" y="457"/>
                </a:cxn>
              </a:cxnLst>
              <a:rect l="0" t="0" r="r" b="b"/>
              <a:pathLst>
                <a:path w="915" h="457">
                  <a:moveTo>
                    <a:pt x="0" y="0"/>
                  </a:moveTo>
                  <a:lnTo>
                    <a:pt x="915" y="457"/>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89" name="Freeform 39"/>
            <p:cNvSpPr/>
            <p:nvPr>
              <p:custDataLst>
                <p:tags r:id="rId22"/>
              </p:custDataLst>
            </p:nvPr>
          </p:nvSpPr>
          <p:spPr bwMode="auto">
            <a:xfrm>
              <a:off x="5650338" y="2750544"/>
              <a:ext cx="510622" cy="536170"/>
            </a:xfrm>
            <a:custGeom>
              <a:avLst/>
              <a:gdLst/>
              <a:ahLst/>
              <a:cxnLst>
                <a:cxn ang="0">
                  <a:pos x="442" y="0"/>
                </a:cxn>
                <a:cxn ang="0">
                  <a:pos x="0" y="465"/>
                </a:cxn>
              </a:cxnLst>
              <a:rect l="0" t="0" r="r" b="b"/>
              <a:pathLst>
                <a:path w="442" h="465">
                  <a:moveTo>
                    <a:pt x="442" y="0"/>
                  </a:moveTo>
                  <a:lnTo>
                    <a:pt x="0" y="465"/>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90" name="Freeform 38"/>
            <p:cNvSpPr/>
            <p:nvPr>
              <p:custDataLst>
                <p:tags r:id="rId23"/>
              </p:custDataLst>
            </p:nvPr>
          </p:nvSpPr>
          <p:spPr bwMode="auto">
            <a:xfrm>
              <a:off x="6509846" y="2778277"/>
              <a:ext cx="571850" cy="554659"/>
            </a:xfrm>
            <a:custGeom>
              <a:avLst/>
              <a:gdLst/>
              <a:ahLst/>
              <a:cxnLst>
                <a:cxn ang="0">
                  <a:pos x="0" y="0"/>
                </a:cxn>
                <a:cxn ang="0">
                  <a:pos x="495" y="480"/>
                </a:cxn>
              </a:cxnLst>
              <a:rect l="0" t="0" r="r" b="b"/>
              <a:pathLst>
                <a:path w="495" h="480">
                  <a:moveTo>
                    <a:pt x="0" y="0"/>
                  </a:moveTo>
                  <a:lnTo>
                    <a:pt x="495" y="480"/>
                  </a:lnTo>
                </a:path>
              </a:pathLst>
            </a:custGeom>
            <a:ln w="1905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91" name="Line 37"/>
            <p:cNvSpPr>
              <a:spLocks noChangeShapeType="1"/>
            </p:cNvSpPr>
            <p:nvPr>
              <p:custDataLst>
                <p:tags r:id="rId24"/>
              </p:custDataLst>
            </p:nvPr>
          </p:nvSpPr>
          <p:spPr bwMode="auto">
            <a:xfrm>
              <a:off x="1269619" y="361373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92" name="Line 36"/>
            <p:cNvSpPr>
              <a:spLocks noChangeShapeType="1"/>
            </p:cNvSpPr>
            <p:nvPr>
              <p:custDataLst>
                <p:tags r:id="rId25"/>
              </p:custDataLst>
            </p:nvPr>
          </p:nvSpPr>
          <p:spPr bwMode="auto">
            <a:xfrm>
              <a:off x="1548035" y="3604488"/>
              <a:ext cx="0" cy="359373"/>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93" name="Line 35"/>
            <p:cNvSpPr>
              <a:spLocks noChangeShapeType="1"/>
            </p:cNvSpPr>
            <p:nvPr>
              <p:custDataLst>
                <p:tags r:id="rId26"/>
              </p:custDataLst>
            </p:nvPr>
          </p:nvSpPr>
          <p:spPr bwMode="auto">
            <a:xfrm>
              <a:off x="1783707" y="361373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94" name="Line 34"/>
            <p:cNvSpPr>
              <a:spLocks noChangeShapeType="1"/>
            </p:cNvSpPr>
            <p:nvPr>
              <p:custDataLst>
                <p:tags r:id="rId27"/>
              </p:custDataLst>
            </p:nvPr>
          </p:nvSpPr>
          <p:spPr bwMode="auto">
            <a:xfrm>
              <a:off x="2781845" y="3613732"/>
              <a:ext cx="1155"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95" name="Line 33"/>
            <p:cNvSpPr>
              <a:spLocks noChangeShapeType="1"/>
            </p:cNvSpPr>
            <p:nvPr>
              <p:custDataLst>
                <p:tags r:id="rId28"/>
              </p:custDataLst>
            </p:nvPr>
          </p:nvSpPr>
          <p:spPr bwMode="auto">
            <a:xfrm>
              <a:off x="3041777" y="3613732"/>
              <a:ext cx="1155" cy="359373"/>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96" name="Line 32"/>
            <p:cNvSpPr>
              <a:spLocks noChangeShapeType="1"/>
            </p:cNvSpPr>
            <p:nvPr>
              <p:custDataLst>
                <p:tags r:id="rId29"/>
              </p:custDataLst>
            </p:nvPr>
          </p:nvSpPr>
          <p:spPr bwMode="auto">
            <a:xfrm>
              <a:off x="3294777" y="361373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97" name="Line 31"/>
            <p:cNvSpPr>
              <a:spLocks noChangeShapeType="1"/>
            </p:cNvSpPr>
            <p:nvPr>
              <p:custDataLst>
                <p:tags r:id="rId30"/>
              </p:custDataLst>
            </p:nvPr>
          </p:nvSpPr>
          <p:spPr bwMode="auto">
            <a:xfrm>
              <a:off x="3563951" y="3616043"/>
              <a:ext cx="1155"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98" name="Line 30"/>
            <p:cNvSpPr>
              <a:spLocks noChangeShapeType="1"/>
            </p:cNvSpPr>
            <p:nvPr>
              <p:custDataLst>
                <p:tags r:id="rId31"/>
              </p:custDataLst>
            </p:nvPr>
          </p:nvSpPr>
          <p:spPr bwMode="auto">
            <a:xfrm>
              <a:off x="4364541" y="3579066"/>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99" name="Line 29"/>
            <p:cNvSpPr>
              <a:spLocks noChangeShapeType="1"/>
            </p:cNvSpPr>
            <p:nvPr>
              <p:custDataLst>
                <p:tags r:id="rId32"/>
              </p:custDataLst>
            </p:nvPr>
          </p:nvSpPr>
          <p:spPr bwMode="auto">
            <a:xfrm>
              <a:off x="4632560" y="3579066"/>
              <a:ext cx="1155"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00" name="Line 28"/>
            <p:cNvSpPr>
              <a:spLocks noChangeShapeType="1"/>
            </p:cNvSpPr>
            <p:nvPr>
              <p:custDataLst>
                <p:tags r:id="rId33"/>
              </p:custDataLst>
            </p:nvPr>
          </p:nvSpPr>
          <p:spPr bwMode="auto">
            <a:xfrm>
              <a:off x="4883250" y="3589466"/>
              <a:ext cx="1155"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01" name="Line 27"/>
            <p:cNvSpPr>
              <a:spLocks noChangeShapeType="1"/>
            </p:cNvSpPr>
            <p:nvPr>
              <p:custDataLst>
                <p:tags r:id="rId34"/>
              </p:custDataLst>
            </p:nvPr>
          </p:nvSpPr>
          <p:spPr bwMode="auto">
            <a:xfrm>
              <a:off x="5577557" y="356982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02" name="Line 26"/>
            <p:cNvSpPr>
              <a:spLocks noChangeShapeType="1"/>
            </p:cNvSpPr>
            <p:nvPr>
              <p:custDataLst>
                <p:tags r:id="rId35"/>
              </p:custDataLst>
            </p:nvPr>
          </p:nvSpPr>
          <p:spPr bwMode="auto">
            <a:xfrm>
              <a:off x="5854818" y="3569822"/>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03" name="Line 25"/>
            <p:cNvSpPr>
              <a:spLocks noChangeShapeType="1"/>
            </p:cNvSpPr>
            <p:nvPr>
              <p:custDataLst>
                <p:tags r:id="rId36"/>
              </p:custDataLst>
            </p:nvPr>
          </p:nvSpPr>
          <p:spPr bwMode="auto">
            <a:xfrm>
              <a:off x="6097421" y="3562888"/>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04" name="Line 24"/>
            <p:cNvSpPr>
              <a:spLocks noChangeShapeType="1"/>
            </p:cNvSpPr>
            <p:nvPr>
              <p:custDataLst>
                <p:tags r:id="rId37"/>
              </p:custDataLst>
            </p:nvPr>
          </p:nvSpPr>
          <p:spPr bwMode="auto">
            <a:xfrm>
              <a:off x="6859887" y="3543244"/>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05" name="Line 23"/>
            <p:cNvSpPr>
              <a:spLocks noChangeShapeType="1"/>
            </p:cNvSpPr>
            <p:nvPr>
              <p:custDataLst>
                <p:tags r:id="rId38"/>
              </p:custDataLst>
            </p:nvPr>
          </p:nvSpPr>
          <p:spPr bwMode="auto">
            <a:xfrm>
              <a:off x="7137148" y="3543244"/>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06" name="Line 22"/>
            <p:cNvSpPr>
              <a:spLocks noChangeShapeType="1"/>
            </p:cNvSpPr>
            <p:nvPr>
              <p:custDataLst>
                <p:tags r:id="rId39"/>
              </p:custDataLst>
            </p:nvPr>
          </p:nvSpPr>
          <p:spPr bwMode="auto">
            <a:xfrm>
              <a:off x="7379751" y="3536311"/>
              <a:ext cx="0" cy="360528"/>
            </a:xfrm>
            <a:prstGeom prst="line">
              <a:avLst/>
            </a:prstGeom>
            <a:ln w="12700">
              <a:solidFill>
                <a:schemeClr val="dk1"/>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07" name="Text Box 21"/>
            <p:cNvSpPr txBox="1">
              <a:spLocks noChangeArrowheads="1"/>
            </p:cNvSpPr>
            <p:nvPr/>
          </p:nvSpPr>
          <p:spPr bwMode="auto">
            <a:xfrm>
              <a:off x="1159870" y="3992749"/>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08" name="Text Box 20"/>
            <p:cNvSpPr txBox="1">
              <a:spLocks noChangeArrowheads="1"/>
            </p:cNvSpPr>
            <p:nvPr/>
          </p:nvSpPr>
          <p:spPr bwMode="auto">
            <a:xfrm>
              <a:off x="1437131" y="3982349"/>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09" name="Text Box 19"/>
            <p:cNvSpPr txBox="1">
              <a:spLocks noChangeArrowheads="1"/>
            </p:cNvSpPr>
            <p:nvPr/>
          </p:nvSpPr>
          <p:spPr bwMode="auto">
            <a:xfrm>
              <a:off x="1697063" y="3982349"/>
              <a:ext cx="207946"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10" name="Text Box 18"/>
            <p:cNvSpPr txBox="1">
              <a:spLocks noChangeArrowheads="1"/>
            </p:cNvSpPr>
            <p:nvPr/>
          </p:nvSpPr>
          <p:spPr bwMode="auto">
            <a:xfrm>
              <a:off x="6751294" y="3906084"/>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11" name="Text Box 17"/>
            <p:cNvSpPr txBox="1">
              <a:spLocks noChangeArrowheads="1"/>
            </p:cNvSpPr>
            <p:nvPr/>
          </p:nvSpPr>
          <p:spPr bwMode="auto">
            <a:xfrm>
              <a:off x="7028554" y="3906084"/>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12" name="Text Box 16"/>
            <p:cNvSpPr txBox="1">
              <a:spLocks noChangeArrowheads="1"/>
            </p:cNvSpPr>
            <p:nvPr/>
          </p:nvSpPr>
          <p:spPr bwMode="auto">
            <a:xfrm>
              <a:off x="7288486" y="3906084"/>
              <a:ext cx="205635"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13" name="Text Box 15"/>
            <p:cNvSpPr txBox="1">
              <a:spLocks noChangeArrowheads="1"/>
            </p:cNvSpPr>
            <p:nvPr/>
          </p:nvSpPr>
          <p:spPr bwMode="auto">
            <a:xfrm>
              <a:off x="5472429" y="3924572"/>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14" name="Text Box 14"/>
            <p:cNvSpPr txBox="1">
              <a:spLocks noChangeArrowheads="1"/>
            </p:cNvSpPr>
            <p:nvPr/>
          </p:nvSpPr>
          <p:spPr bwMode="auto">
            <a:xfrm>
              <a:off x="5749689" y="3924572"/>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15" name="Text Box 13"/>
            <p:cNvSpPr txBox="1">
              <a:spLocks noChangeArrowheads="1"/>
            </p:cNvSpPr>
            <p:nvPr/>
          </p:nvSpPr>
          <p:spPr bwMode="auto">
            <a:xfrm>
              <a:off x="6009621" y="3924572"/>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16" name="Text Box 12"/>
            <p:cNvSpPr txBox="1">
              <a:spLocks noChangeArrowheads="1"/>
            </p:cNvSpPr>
            <p:nvPr/>
          </p:nvSpPr>
          <p:spPr bwMode="auto">
            <a:xfrm>
              <a:off x="4249016" y="3946527"/>
              <a:ext cx="205635" cy="285418"/>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17" name="Text Box 11"/>
            <p:cNvSpPr txBox="1">
              <a:spLocks noChangeArrowheads="1"/>
            </p:cNvSpPr>
            <p:nvPr/>
          </p:nvSpPr>
          <p:spPr bwMode="auto">
            <a:xfrm>
              <a:off x="4525122" y="3946527"/>
              <a:ext cx="207946" cy="285418"/>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18" name="Text Box 10"/>
            <p:cNvSpPr txBox="1">
              <a:spLocks noChangeArrowheads="1"/>
            </p:cNvSpPr>
            <p:nvPr/>
          </p:nvSpPr>
          <p:spPr bwMode="auto">
            <a:xfrm>
              <a:off x="4785053" y="3946527"/>
              <a:ext cx="206790" cy="285418"/>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19" name="Text Box 9"/>
            <p:cNvSpPr txBox="1">
              <a:spLocks noChangeArrowheads="1"/>
            </p:cNvSpPr>
            <p:nvPr/>
          </p:nvSpPr>
          <p:spPr bwMode="auto">
            <a:xfrm>
              <a:off x="2659388" y="3992749"/>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20" name="Text Box 8"/>
            <p:cNvSpPr txBox="1">
              <a:spLocks noChangeArrowheads="1"/>
            </p:cNvSpPr>
            <p:nvPr/>
          </p:nvSpPr>
          <p:spPr bwMode="auto">
            <a:xfrm>
              <a:off x="2935494" y="3992749"/>
              <a:ext cx="207946"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21" name="Text Box 7"/>
            <p:cNvSpPr txBox="1">
              <a:spLocks noChangeArrowheads="1"/>
            </p:cNvSpPr>
            <p:nvPr/>
          </p:nvSpPr>
          <p:spPr bwMode="auto">
            <a:xfrm>
              <a:off x="3197736" y="3992749"/>
              <a:ext cx="205635"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22" name="Text Box 6"/>
            <p:cNvSpPr txBox="1">
              <a:spLocks noChangeArrowheads="1"/>
            </p:cNvSpPr>
            <p:nvPr/>
          </p:nvSpPr>
          <p:spPr bwMode="auto">
            <a:xfrm>
              <a:off x="3459978" y="3992749"/>
              <a:ext cx="206790" cy="284263"/>
            </a:xfrm>
            <a:prstGeom prst="rect">
              <a:avLst/>
            </a:prstGeom>
            <a:solidFill>
              <a:srgbClr val="D8D8D8"/>
            </a:solidFill>
            <a:ln w="9525">
              <a:solidFill>
                <a:srgbClr val="000000"/>
              </a:solidFill>
              <a:miter lim="800000"/>
            </a:ln>
          </p:spPr>
          <p:txBody>
            <a:bodyPr vert="horz" wrap="square" lIns="91440" tIns="45720" rIns="91440" bIns="45720" numCol="1" anchor="t" anchorCtr="0" compatLnSpc="1"/>
            <a:lstStyle/>
            <a:p>
              <a:pPr algn="l">
                <a:lnSpc>
                  <a:spcPct val="100000"/>
                </a:lnSpc>
                <a:spcBef>
                  <a:spcPct val="0"/>
                </a:spcBef>
              </a:pPr>
              <a:endParaRPr kumimoji="0" lang="zh-CN" altLang="zh-CN" sz="1600" b="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23" name="Text Box 5"/>
            <p:cNvSpPr txBox="1">
              <a:spLocks noChangeArrowheads="1"/>
            </p:cNvSpPr>
            <p:nvPr/>
          </p:nvSpPr>
          <p:spPr bwMode="auto">
            <a:xfrm>
              <a:off x="7641994" y="3299426"/>
              <a:ext cx="1247673" cy="360528"/>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叶子结点层</a:t>
              </a:r>
            </a:p>
          </p:txBody>
        </p:sp>
        <p:sp>
          <p:nvSpPr>
            <p:cNvPr id="124" name="Text Box 4"/>
            <p:cNvSpPr txBox="1">
              <a:spLocks noChangeArrowheads="1"/>
            </p:cNvSpPr>
            <p:nvPr/>
          </p:nvSpPr>
          <p:spPr bwMode="auto">
            <a:xfrm>
              <a:off x="5318780" y="1649316"/>
              <a:ext cx="830627" cy="360528"/>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根结点</a:t>
              </a:r>
            </a:p>
          </p:txBody>
        </p:sp>
        <p:sp>
          <p:nvSpPr>
            <p:cNvPr id="125" name="Line 3"/>
            <p:cNvSpPr>
              <a:spLocks noChangeShapeType="1"/>
            </p:cNvSpPr>
            <p:nvPr>
              <p:custDataLst>
                <p:tags r:id="rId40"/>
              </p:custDataLst>
            </p:nvPr>
          </p:nvSpPr>
          <p:spPr bwMode="auto">
            <a:xfrm>
              <a:off x="4485843" y="1325765"/>
              <a:ext cx="0" cy="315462"/>
            </a:xfrm>
            <a:prstGeom prst="line">
              <a:avLst/>
            </a:prstGeom>
            <a:ln w="19050">
              <a:solidFill>
                <a:schemeClr val="accent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126" name="Text Box 2"/>
            <p:cNvSpPr txBox="1">
              <a:spLocks noChangeArrowheads="1"/>
            </p:cNvSpPr>
            <p:nvPr/>
          </p:nvSpPr>
          <p:spPr bwMode="auto">
            <a:xfrm>
              <a:off x="7675496" y="3781285"/>
              <a:ext cx="1247673" cy="361684"/>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数据元素层</a:t>
              </a:r>
            </a:p>
          </p:txBody>
        </p:sp>
        <p:sp>
          <p:nvSpPr>
            <p:cNvPr id="127" name="TextBox 126"/>
            <p:cNvSpPr txBox="1"/>
            <p:nvPr/>
          </p:nvSpPr>
          <p:spPr>
            <a:xfrm>
              <a:off x="3440309" y="4450563"/>
              <a:ext cx="2239479" cy="438658"/>
            </a:xfrm>
            <a:prstGeom prst="rect">
              <a:avLst/>
            </a:prstGeom>
            <a:noFill/>
          </p:spPr>
          <p:txBody>
            <a:bodyPr wrap="square" rtlCol="0">
              <a:spAutoFit/>
            </a:bodyPr>
            <a:lstStyle/>
            <a:p>
              <a:pPr algn="l">
                <a:lnSpc>
                  <a:spcPct val="100000"/>
                </a:lnSpc>
                <a:spcBef>
                  <a:spcPts val="0"/>
                </a:spcBef>
              </a:pP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一棵</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4</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阶的</a:t>
              </a:r>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a:solidFill>
                    <a:srgbClr val="000000"/>
                  </a:solidFill>
                  <a:latin typeface="微软雅黑" panose="020B0503020204020204" charset="-122"/>
                  <a:ea typeface="微软雅黑" panose="020B0503020204020204" charset="-122"/>
                  <a:cs typeface="Consolas" panose="020B0609020204030204" pitchFamily="49" charset="0"/>
                </a:rPr>
                <a:t>树</a:t>
              </a:r>
            </a:p>
          </p:txBody>
        </p:sp>
      </p:grpSp>
      <p:sp>
        <p:nvSpPr>
          <p:cNvPr id="2" name="文本框 1"/>
          <p:cNvSpPr txBox="1"/>
          <p:nvPr/>
        </p:nvSpPr>
        <p:spPr>
          <a:xfrm>
            <a:off x="1055440" y="155686"/>
            <a:ext cx="2497584" cy="460375"/>
          </a:xfrm>
          <a:prstGeom prst="rect">
            <a:avLst/>
          </a:prstGeom>
          <a:noFill/>
        </p:spPr>
        <p:txBody>
          <a:bodyPr wrap="square" rtlCol="0" anchor="ctr">
            <a:spAutoFit/>
          </a:bodyPr>
          <a:lstStyle/>
          <a:p>
            <a:pPr>
              <a:lnSpc>
                <a:spcPct val="100000"/>
              </a:lnSpc>
            </a:pPr>
            <a:r>
              <a:rPr lang="en-US" altLang="zh-CN" sz="2400" dirty="0">
                <a:solidFill>
                  <a:schemeClr val="accent1"/>
                </a:solidFill>
                <a:latin typeface="微软雅黑" panose="020B0503020204020204" charset="-122"/>
                <a:ea typeface="微软雅黑" panose="020B0503020204020204" charset="-122"/>
                <a:cs typeface="Consolas" panose="020B0609020204030204" pitchFamily="49" charset="0"/>
              </a:rPr>
              <a:t>8.3.5  B+</a:t>
            </a:r>
            <a:r>
              <a:rPr lang="zh-CN" altLang="en-US" sz="2400" dirty="0">
                <a:solidFill>
                  <a:schemeClr val="accent1"/>
                </a:solidFill>
                <a:latin typeface="微软雅黑" panose="020B0503020204020204" charset="-122"/>
                <a:ea typeface="微软雅黑" panose="020B0503020204020204" charset="-122"/>
                <a:cs typeface="Consolas" panose="020B0609020204030204" pitchFamily="49" charset="0"/>
              </a:rPr>
              <a:t>树</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Effect transition="in" filter="wipe(left)">
                                      <p:cBhvr>
                                        <p:cTn id="11" dur="1250"/>
                                        <p:tgtEl>
                                          <p:spTgt spid="67"/>
                                        </p:tgtEl>
                                      </p:cBhvr>
                                    </p:animEffect>
                                  </p:childTnLst>
                                </p:cTn>
                              </p:par>
                            </p:childTnLst>
                          </p:cTn>
                        </p:par>
                        <p:par>
                          <p:cTn id="12" fill="hold">
                            <p:stCondLst>
                              <p:cond delay="2000"/>
                            </p:stCondLst>
                            <p:childTnLst>
                              <p:par>
                                <p:cTn id="13" presetID="22" presetClass="entr" presetSubtype="1" fill="hold" nodeType="after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up)">
                                      <p:cBhvr>
                                        <p:cTn id="15" dur="1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bldLvl="0" animBg="1"/>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图片 33"/>
          <p:cNvPicPr>
            <a:picLocks noChangeAspect="1"/>
          </p:cNvPicPr>
          <p:nvPr/>
        </p:nvPicPr>
        <p:blipFill rotWithShape="1">
          <a:blip r:embed="rId7" cstate="print">
            <a:extLst>
              <a:ext uri="{28A0092B-C50C-407E-A947-70E740481C1C}">
                <a14:useLocalDpi xmlns:a14="http://schemas.microsoft.com/office/drawing/2010/main" val="0"/>
              </a:ext>
            </a:extLst>
          </a:blip>
          <a:srcRect l="8509" t="7187" r="9793" b="8804"/>
          <a:stretch>
            <a:fillRect/>
          </a:stretch>
        </p:blipFill>
        <p:spPr>
          <a:xfrm flipH="1">
            <a:off x="7794937" y="1980414"/>
            <a:ext cx="3181060" cy="3174077"/>
          </a:xfrm>
          <a:prstGeom prst="rect">
            <a:avLst/>
          </a:prstGeom>
        </p:spPr>
      </p:pic>
      <p:sp>
        <p:nvSpPr>
          <p:cNvPr id="3" name="文本框 2"/>
          <p:cNvSpPr txBox="1"/>
          <p:nvPr/>
        </p:nvSpPr>
        <p:spPr>
          <a:xfrm>
            <a:off x="1201102" y="258141"/>
            <a:ext cx="1289050" cy="312420"/>
          </a:xfrm>
          <a:prstGeom prst="rect">
            <a:avLst/>
          </a:prstGeom>
          <a:noFill/>
        </p:spPr>
        <p:txBody>
          <a:bodyPr wrap="none" rtlCol="0" anchor="ctr">
            <a:spAutoFit/>
          </a:bodyPr>
          <a:lstStyle/>
          <a:p>
            <a:r>
              <a:rPr lang="en-US" altLang="zh-CN" sz="1800" dirty="0">
                <a:solidFill>
                  <a:schemeClr val="accent1"/>
                </a:solidFill>
                <a:latin typeface="微软雅黑" panose="020B0503020204020204" charset="-122"/>
                <a:ea typeface="微软雅黑" panose="020B0503020204020204" charset="-122"/>
                <a:cs typeface="Arial" panose="020B0604020202020204"/>
              </a:rPr>
              <a:t>8.3.4 B-</a:t>
            </a:r>
            <a:r>
              <a:rPr lang="zh-CN" altLang="en-US" sz="1800" dirty="0">
                <a:solidFill>
                  <a:schemeClr val="accent1"/>
                </a:solidFill>
                <a:latin typeface="微软雅黑" panose="020B0503020204020204" charset="-122"/>
                <a:ea typeface="微软雅黑" panose="020B0503020204020204" charset="-122"/>
                <a:cs typeface="Arial" panose="020B0604020202020204"/>
              </a:rPr>
              <a:t>树</a:t>
            </a:r>
          </a:p>
        </p:txBody>
      </p:sp>
      <p:sp>
        <p:nvSpPr>
          <p:cNvPr id="18" name="TextBox 6"/>
          <p:cNvSpPr txBox="1"/>
          <p:nvPr/>
        </p:nvSpPr>
        <p:spPr>
          <a:xfrm>
            <a:off x="1279828" y="1628800"/>
            <a:ext cx="4429156" cy="275590"/>
          </a:xfrm>
          <a:prstGeom prst="rect">
            <a:avLst/>
          </a:prstGeom>
          <a:noFill/>
        </p:spPr>
        <p:txBody>
          <a:bodyPr wrap="square" rtlCol="0">
            <a:spAutoFit/>
          </a:bodyPr>
          <a:lstStyle>
            <a:defPPr>
              <a:defRPr lang="zh-CN"/>
            </a:defPPr>
            <a:lvl1pPr algn="l">
              <a:defRPr sz="150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r>
              <a:rPr lang="zh-CN" altLang="zh-CN" dirty="0">
                <a:solidFill>
                  <a:srgbClr val="000000"/>
                </a:solidFill>
                <a:latin typeface="微软雅黑" panose="020B0503020204020204" charset="-122"/>
                <a:ea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rPr>
              <a:t>4</a:t>
            </a:r>
            <a:r>
              <a:rPr lang="zh-CN" altLang="zh-CN" dirty="0">
                <a:solidFill>
                  <a:srgbClr val="000000"/>
                </a:solidFill>
                <a:latin typeface="微软雅黑" panose="020B0503020204020204" charset="-122"/>
                <a:ea typeface="微软雅黑" panose="020B0503020204020204" charset="-122"/>
              </a:rPr>
              <a:t>）每个结点的结构如下：</a:t>
            </a:r>
          </a:p>
        </p:txBody>
      </p:sp>
      <p:graphicFrame>
        <p:nvGraphicFramePr>
          <p:cNvPr id="19" name="表格 18"/>
          <p:cNvGraphicFramePr>
            <a:graphicFrameLocks noGrp="1"/>
          </p:cNvGraphicFramePr>
          <p:nvPr/>
        </p:nvGraphicFramePr>
        <p:xfrm>
          <a:off x="1922770" y="2200301"/>
          <a:ext cx="5000660" cy="428628"/>
        </p:xfrm>
        <a:graphic>
          <a:graphicData uri="http://schemas.openxmlformats.org/drawingml/2006/table">
            <a:tbl>
              <a:tblPr>
                <a:tableStyleId>{35758FB7-9AC5-4552-8A53-C91805E547FA}</a:tableStyleId>
              </a:tblPr>
              <a:tblGrid>
                <a:gridCol w="485998">
                  <a:extLst>
                    <a:ext uri="{9D8B030D-6E8A-4147-A177-3AD203B41FA5}">
                      <a16:colId xmlns:a16="http://schemas.microsoft.com/office/drawing/2014/main" val="20000"/>
                    </a:ext>
                  </a:extLst>
                </a:gridCol>
                <a:gridCol w="562734">
                  <a:extLst>
                    <a:ext uri="{9D8B030D-6E8A-4147-A177-3AD203B41FA5}">
                      <a16:colId xmlns:a16="http://schemas.microsoft.com/office/drawing/2014/main" val="20001"/>
                    </a:ext>
                  </a:extLst>
                </a:gridCol>
                <a:gridCol w="562734">
                  <a:extLst>
                    <a:ext uri="{9D8B030D-6E8A-4147-A177-3AD203B41FA5}">
                      <a16:colId xmlns:a16="http://schemas.microsoft.com/office/drawing/2014/main" val="20002"/>
                    </a:ext>
                  </a:extLst>
                </a:gridCol>
                <a:gridCol w="562734">
                  <a:extLst>
                    <a:ext uri="{9D8B030D-6E8A-4147-A177-3AD203B41FA5}">
                      <a16:colId xmlns:a16="http://schemas.microsoft.com/office/drawing/2014/main" val="20003"/>
                    </a:ext>
                  </a:extLst>
                </a:gridCol>
                <a:gridCol w="562734">
                  <a:extLst>
                    <a:ext uri="{9D8B030D-6E8A-4147-A177-3AD203B41FA5}">
                      <a16:colId xmlns:a16="http://schemas.microsoft.com/office/drawing/2014/main" val="20004"/>
                    </a:ext>
                  </a:extLst>
                </a:gridCol>
                <a:gridCol w="562734">
                  <a:extLst>
                    <a:ext uri="{9D8B030D-6E8A-4147-A177-3AD203B41FA5}">
                      <a16:colId xmlns:a16="http://schemas.microsoft.com/office/drawing/2014/main" val="20005"/>
                    </a:ext>
                  </a:extLst>
                </a:gridCol>
                <a:gridCol w="562734">
                  <a:extLst>
                    <a:ext uri="{9D8B030D-6E8A-4147-A177-3AD203B41FA5}">
                      <a16:colId xmlns:a16="http://schemas.microsoft.com/office/drawing/2014/main" val="20006"/>
                    </a:ext>
                  </a:extLst>
                </a:gridCol>
                <a:gridCol w="562734">
                  <a:extLst>
                    <a:ext uri="{9D8B030D-6E8A-4147-A177-3AD203B41FA5}">
                      <a16:colId xmlns:a16="http://schemas.microsoft.com/office/drawing/2014/main" val="20007"/>
                    </a:ext>
                  </a:extLst>
                </a:gridCol>
                <a:gridCol w="575524">
                  <a:extLst>
                    <a:ext uri="{9D8B030D-6E8A-4147-A177-3AD203B41FA5}">
                      <a16:colId xmlns:a16="http://schemas.microsoft.com/office/drawing/2014/main" val="20008"/>
                    </a:ext>
                  </a:extLst>
                </a:gridCol>
              </a:tblGrid>
              <a:tr h="428628">
                <a:tc>
                  <a:txBody>
                    <a:bodyPr/>
                    <a:lstStyle/>
                    <a:p>
                      <a:pPr algn="ctr">
                        <a:lnSpc>
                          <a:spcPts val="2600"/>
                        </a:lnSpc>
                        <a:spcAft>
                          <a:spcPts val="0"/>
                        </a:spcAft>
                      </a:pPr>
                      <a:r>
                        <a:rPr lang="en-US" sz="1600" i="1" kern="100">
                          <a:solidFill>
                            <a:srgbClr val="0000FF"/>
                          </a:solidFill>
                          <a:latin typeface="微软雅黑" panose="020B0503020204020204" charset="-122"/>
                          <a:ea typeface="微软雅黑" panose="020B0503020204020204" charset="-122"/>
                          <a:cs typeface="Consolas" panose="020B0609020204030204" pitchFamily="49" charset="0"/>
                        </a:rPr>
                        <a:t>n</a:t>
                      </a:r>
                    </a:p>
                  </a:txBody>
                  <a:tcPr marL="0" marR="0" marT="0" marB="0"/>
                </a:tc>
                <a:tc>
                  <a:txBody>
                    <a:bodyPr/>
                    <a:lstStyle/>
                    <a:p>
                      <a:pPr algn="ctr">
                        <a:lnSpc>
                          <a:spcPts val="2600"/>
                        </a:lnSpc>
                        <a:spcAft>
                          <a:spcPts val="0"/>
                        </a:spcAft>
                      </a:pPr>
                      <a:r>
                        <a:rPr lang="en-US" sz="1600" i="1" kern="100" dirty="0">
                          <a:solidFill>
                            <a:srgbClr val="0000FF"/>
                          </a:solidFill>
                          <a:latin typeface="微软雅黑" panose="020B0503020204020204" charset="-122"/>
                          <a:ea typeface="微软雅黑" panose="020B0503020204020204" charset="-122"/>
                          <a:cs typeface="Consolas" panose="020B0609020204030204" pitchFamily="49" charset="0"/>
                        </a:rPr>
                        <a:t>p</a:t>
                      </a:r>
                      <a:r>
                        <a:rPr lang="en-US" sz="1600" kern="100" baseline="-25000" dirty="0">
                          <a:solidFill>
                            <a:srgbClr val="0000FF"/>
                          </a:solidFill>
                          <a:latin typeface="微软雅黑" panose="020B0503020204020204" charset="-122"/>
                          <a:ea typeface="微软雅黑" panose="020B0503020204020204" charset="-122"/>
                          <a:cs typeface="Consolas" panose="020B0609020204030204" pitchFamily="49" charset="0"/>
                        </a:rPr>
                        <a:t>0</a:t>
                      </a:r>
                      <a:endParaRPr lang="zh-CN" sz="1600" kern="100" dirty="0">
                        <a:solidFill>
                          <a:srgbClr val="0000FF"/>
                        </a:solidFill>
                        <a:latin typeface="微软雅黑" panose="020B0503020204020204" charset="-122"/>
                        <a:ea typeface="微软雅黑" panose="020B0503020204020204" charset="-122"/>
                        <a:cs typeface="Consolas" panose="020B0609020204030204" pitchFamily="49" charset="0"/>
                      </a:endParaRPr>
                    </a:p>
                  </a:txBody>
                  <a:tcPr marL="0" marR="0" marT="0" marB="0"/>
                </a:tc>
                <a:tc>
                  <a:txBody>
                    <a:bodyPr/>
                    <a:lstStyle/>
                    <a:p>
                      <a:pPr algn="ctr">
                        <a:lnSpc>
                          <a:spcPts val="2600"/>
                        </a:lnSpc>
                        <a:spcAft>
                          <a:spcPts val="0"/>
                        </a:spcAft>
                      </a:pPr>
                      <a:r>
                        <a:rPr lang="en-US" sz="1600" kern="100">
                          <a:solidFill>
                            <a:srgbClr val="0000FF"/>
                          </a:solidFill>
                          <a:latin typeface="微软雅黑" panose="020B0503020204020204" charset="-122"/>
                          <a:ea typeface="微软雅黑" panose="020B0503020204020204" charset="-122"/>
                          <a:cs typeface="Consolas" panose="020B0609020204030204" pitchFamily="49" charset="0"/>
                        </a:rPr>
                        <a:t>key</a:t>
                      </a:r>
                      <a:r>
                        <a:rPr lang="en-US" sz="1600" kern="100" baseline="-25000">
                          <a:solidFill>
                            <a:srgbClr val="0000FF"/>
                          </a:solidFill>
                          <a:latin typeface="微软雅黑" panose="020B0503020204020204" charset="-122"/>
                          <a:ea typeface="微软雅黑" panose="020B0503020204020204" charset="-122"/>
                          <a:cs typeface="Consolas" panose="020B0609020204030204" pitchFamily="49" charset="0"/>
                        </a:rPr>
                        <a:t>1</a:t>
                      </a:r>
                      <a:endParaRPr lang="zh-CN" sz="1600" kern="100">
                        <a:solidFill>
                          <a:srgbClr val="0000FF"/>
                        </a:solidFill>
                        <a:latin typeface="微软雅黑" panose="020B0503020204020204" charset="-122"/>
                        <a:ea typeface="微软雅黑" panose="020B0503020204020204" charset="-122"/>
                        <a:cs typeface="Consolas" panose="020B0609020204030204" pitchFamily="49" charset="0"/>
                      </a:endParaRPr>
                    </a:p>
                  </a:txBody>
                  <a:tcPr marL="0" marR="0" marT="0" marB="0"/>
                </a:tc>
                <a:tc>
                  <a:txBody>
                    <a:bodyPr/>
                    <a:lstStyle/>
                    <a:p>
                      <a:pPr algn="ctr">
                        <a:lnSpc>
                          <a:spcPts val="2600"/>
                        </a:lnSpc>
                        <a:spcAft>
                          <a:spcPts val="0"/>
                        </a:spcAft>
                      </a:pPr>
                      <a:r>
                        <a:rPr lang="en-US" sz="1600" i="1" kern="100">
                          <a:solidFill>
                            <a:srgbClr val="0000FF"/>
                          </a:solidFill>
                          <a:latin typeface="微软雅黑" panose="020B0503020204020204" charset="-122"/>
                          <a:ea typeface="微软雅黑" panose="020B0503020204020204" charset="-122"/>
                          <a:cs typeface="Consolas" panose="020B0609020204030204" pitchFamily="49" charset="0"/>
                        </a:rPr>
                        <a:t>p</a:t>
                      </a:r>
                      <a:r>
                        <a:rPr lang="en-US" sz="1600" kern="100" baseline="-25000">
                          <a:solidFill>
                            <a:srgbClr val="0000FF"/>
                          </a:solidFill>
                          <a:latin typeface="微软雅黑" panose="020B0503020204020204" charset="-122"/>
                          <a:ea typeface="微软雅黑" panose="020B0503020204020204" charset="-122"/>
                          <a:cs typeface="Consolas" panose="020B0609020204030204" pitchFamily="49" charset="0"/>
                        </a:rPr>
                        <a:t>1</a:t>
                      </a:r>
                      <a:endParaRPr lang="zh-CN" sz="1600" kern="100">
                        <a:solidFill>
                          <a:srgbClr val="0000FF"/>
                        </a:solidFill>
                        <a:latin typeface="微软雅黑" panose="020B0503020204020204" charset="-122"/>
                        <a:ea typeface="微软雅黑" panose="020B0503020204020204" charset="-122"/>
                        <a:cs typeface="Consolas" panose="020B0609020204030204" pitchFamily="49" charset="0"/>
                      </a:endParaRPr>
                    </a:p>
                  </a:txBody>
                  <a:tcPr marL="0" marR="0" marT="0" marB="0"/>
                </a:tc>
                <a:tc>
                  <a:txBody>
                    <a:bodyPr/>
                    <a:lstStyle/>
                    <a:p>
                      <a:pPr algn="ctr">
                        <a:lnSpc>
                          <a:spcPts val="2600"/>
                        </a:lnSpc>
                        <a:spcAft>
                          <a:spcPts val="0"/>
                        </a:spcAft>
                      </a:pPr>
                      <a:r>
                        <a:rPr lang="en-US" sz="1600" kern="100">
                          <a:solidFill>
                            <a:srgbClr val="0000FF"/>
                          </a:solidFill>
                          <a:latin typeface="微软雅黑" panose="020B0503020204020204" charset="-122"/>
                          <a:ea typeface="微软雅黑" panose="020B0503020204020204" charset="-122"/>
                          <a:cs typeface="Consolas" panose="020B0609020204030204" pitchFamily="49" charset="0"/>
                        </a:rPr>
                        <a:t>key</a:t>
                      </a:r>
                      <a:r>
                        <a:rPr lang="en-US" sz="1600" kern="100" baseline="-25000">
                          <a:solidFill>
                            <a:srgbClr val="0000FF"/>
                          </a:solidFill>
                          <a:latin typeface="微软雅黑" panose="020B0503020204020204" charset="-122"/>
                          <a:ea typeface="微软雅黑" panose="020B0503020204020204" charset="-122"/>
                          <a:cs typeface="Consolas" panose="020B0609020204030204" pitchFamily="49" charset="0"/>
                        </a:rPr>
                        <a:t>2</a:t>
                      </a:r>
                      <a:endParaRPr lang="zh-CN" sz="1600" kern="100">
                        <a:solidFill>
                          <a:srgbClr val="0000FF"/>
                        </a:solidFill>
                        <a:latin typeface="微软雅黑" panose="020B0503020204020204" charset="-122"/>
                        <a:ea typeface="微软雅黑" panose="020B0503020204020204" charset="-122"/>
                        <a:cs typeface="Consolas" panose="020B0609020204030204" pitchFamily="49" charset="0"/>
                      </a:endParaRPr>
                    </a:p>
                  </a:txBody>
                  <a:tcPr marL="0" marR="0" marT="0" marB="0"/>
                </a:tc>
                <a:tc>
                  <a:txBody>
                    <a:bodyPr/>
                    <a:lstStyle/>
                    <a:p>
                      <a:pPr algn="ctr">
                        <a:lnSpc>
                          <a:spcPts val="2600"/>
                        </a:lnSpc>
                        <a:spcAft>
                          <a:spcPts val="0"/>
                        </a:spcAft>
                      </a:pPr>
                      <a:r>
                        <a:rPr lang="en-US" sz="1600" i="1" kern="100">
                          <a:solidFill>
                            <a:srgbClr val="0000FF"/>
                          </a:solidFill>
                          <a:latin typeface="微软雅黑" panose="020B0503020204020204" charset="-122"/>
                          <a:ea typeface="微软雅黑" panose="020B0503020204020204" charset="-122"/>
                          <a:cs typeface="Consolas" panose="020B0609020204030204" pitchFamily="49" charset="0"/>
                        </a:rPr>
                        <a:t>p</a:t>
                      </a:r>
                      <a:r>
                        <a:rPr lang="en-US" sz="1600" kern="100" baseline="-25000">
                          <a:solidFill>
                            <a:srgbClr val="0000FF"/>
                          </a:solidFill>
                          <a:latin typeface="微软雅黑" panose="020B0503020204020204" charset="-122"/>
                          <a:ea typeface="微软雅黑" panose="020B0503020204020204" charset="-122"/>
                          <a:cs typeface="Consolas" panose="020B0609020204030204" pitchFamily="49" charset="0"/>
                        </a:rPr>
                        <a:t>2</a:t>
                      </a:r>
                      <a:endParaRPr lang="zh-CN" sz="1600" kern="100">
                        <a:solidFill>
                          <a:srgbClr val="0000FF"/>
                        </a:solidFill>
                        <a:latin typeface="微软雅黑" panose="020B0503020204020204" charset="-122"/>
                        <a:ea typeface="微软雅黑" panose="020B0503020204020204" charset="-122"/>
                        <a:cs typeface="Consolas" panose="020B0609020204030204" pitchFamily="49" charset="0"/>
                      </a:endParaRPr>
                    </a:p>
                  </a:txBody>
                  <a:tcPr marL="0" marR="0" marT="0" marB="0"/>
                </a:tc>
                <a:tc>
                  <a:txBody>
                    <a:bodyPr/>
                    <a:lstStyle/>
                    <a:p>
                      <a:pPr algn="ctr">
                        <a:lnSpc>
                          <a:spcPts val="2600"/>
                        </a:lnSpc>
                        <a:spcAft>
                          <a:spcPts val="0"/>
                        </a:spcAft>
                      </a:pPr>
                      <a:r>
                        <a:rPr lang="en-US" sz="1600" kern="100">
                          <a:solidFill>
                            <a:srgbClr val="0000FF"/>
                          </a:solidFill>
                          <a:latin typeface="微软雅黑" panose="020B0503020204020204" charset="-122"/>
                          <a:ea typeface="微软雅黑" panose="020B0503020204020204" charset="-122"/>
                          <a:cs typeface="Consolas" panose="020B0609020204030204" pitchFamily="49" charset="0"/>
                        </a:rPr>
                        <a:t>…</a:t>
                      </a:r>
                    </a:p>
                  </a:txBody>
                  <a:tcPr marL="0" marR="0" marT="0" marB="0"/>
                </a:tc>
                <a:tc>
                  <a:txBody>
                    <a:bodyPr/>
                    <a:lstStyle/>
                    <a:p>
                      <a:pPr algn="ctr">
                        <a:lnSpc>
                          <a:spcPts val="2600"/>
                        </a:lnSpc>
                        <a:spcAft>
                          <a:spcPts val="0"/>
                        </a:spcAft>
                      </a:pPr>
                      <a:r>
                        <a:rPr lang="en-US" sz="1600" kern="100">
                          <a:solidFill>
                            <a:srgbClr val="0000FF"/>
                          </a:solidFill>
                          <a:latin typeface="微软雅黑" panose="020B0503020204020204" charset="-122"/>
                          <a:ea typeface="微软雅黑" panose="020B0503020204020204" charset="-122"/>
                          <a:cs typeface="Consolas" panose="020B0609020204030204" pitchFamily="49" charset="0"/>
                        </a:rPr>
                        <a:t>key</a:t>
                      </a:r>
                      <a:r>
                        <a:rPr lang="en-US" sz="1600" i="1" kern="100" baseline="-25000">
                          <a:solidFill>
                            <a:srgbClr val="0000FF"/>
                          </a:solidFill>
                          <a:latin typeface="微软雅黑" panose="020B0503020204020204" charset="-122"/>
                          <a:ea typeface="微软雅黑" panose="020B0503020204020204" charset="-122"/>
                          <a:cs typeface="Consolas" panose="020B0609020204030204" pitchFamily="49" charset="0"/>
                        </a:rPr>
                        <a:t>n</a:t>
                      </a:r>
                      <a:endParaRPr lang="zh-CN" sz="1600" i="1" kern="100">
                        <a:solidFill>
                          <a:srgbClr val="0000FF"/>
                        </a:solidFill>
                        <a:latin typeface="微软雅黑" panose="020B0503020204020204" charset="-122"/>
                        <a:ea typeface="微软雅黑" panose="020B0503020204020204" charset="-122"/>
                        <a:cs typeface="Consolas" panose="020B0609020204030204" pitchFamily="49" charset="0"/>
                      </a:endParaRPr>
                    </a:p>
                  </a:txBody>
                  <a:tcPr marL="0" marR="0" marT="0" marB="0"/>
                </a:tc>
                <a:tc>
                  <a:txBody>
                    <a:bodyPr/>
                    <a:lstStyle/>
                    <a:p>
                      <a:pPr algn="ctr">
                        <a:lnSpc>
                          <a:spcPts val="2600"/>
                        </a:lnSpc>
                        <a:spcAft>
                          <a:spcPts val="0"/>
                        </a:spcAft>
                      </a:pPr>
                      <a:r>
                        <a:rPr lang="en-US" sz="1600" i="1" kern="100" dirty="0" err="1">
                          <a:solidFill>
                            <a:srgbClr val="0000FF"/>
                          </a:solidFill>
                          <a:latin typeface="微软雅黑" panose="020B0503020204020204" charset="-122"/>
                          <a:ea typeface="微软雅黑" panose="020B0503020204020204" charset="-122"/>
                          <a:cs typeface="Consolas" panose="020B0609020204030204" pitchFamily="49" charset="0"/>
                        </a:rPr>
                        <a:t>p</a:t>
                      </a:r>
                      <a:r>
                        <a:rPr lang="en-US" sz="1600" i="1" kern="100" baseline="-25000" dirty="0" err="1">
                          <a:solidFill>
                            <a:srgbClr val="0000FF"/>
                          </a:solidFill>
                          <a:latin typeface="微软雅黑" panose="020B0503020204020204" charset="-122"/>
                          <a:ea typeface="微软雅黑" panose="020B0503020204020204" charset="-122"/>
                          <a:cs typeface="Consolas" panose="020B0609020204030204" pitchFamily="49" charset="0"/>
                        </a:rPr>
                        <a:t>n</a:t>
                      </a:r>
                      <a:endParaRPr lang="zh-CN" sz="1600" i="1" kern="100" dirty="0">
                        <a:solidFill>
                          <a:srgbClr val="0000FF"/>
                        </a:solidFill>
                        <a:latin typeface="微软雅黑" panose="020B0503020204020204" charset="-122"/>
                        <a:ea typeface="微软雅黑" panose="020B0503020204020204" charset="-122"/>
                        <a:cs typeface="Consolas" panose="020B0609020204030204" pitchFamily="49" charset="0"/>
                      </a:endParaRPr>
                    </a:p>
                  </a:txBody>
                  <a:tcPr marL="0" marR="0" marT="0" marB="0"/>
                </a:tc>
                <a:extLst>
                  <a:ext uri="{0D108BD9-81ED-4DB2-BD59-A6C34878D82A}">
                    <a16:rowId xmlns:a16="http://schemas.microsoft.com/office/drawing/2014/main" val="10000"/>
                  </a:ext>
                </a:extLst>
              </a:tr>
            </a:tbl>
          </a:graphicData>
        </a:graphic>
      </p:graphicFrame>
      <p:cxnSp>
        <p:nvCxnSpPr>
          <p:cNvPr id="20" name="直接箭头连接符 19"/>
          <p:cNvCxnSpPr/>
          <p:nvPr>
            <p:custDataLst>
              <p:tags r:id="rId1"/>
            </p:custDataLst>
          </p:nvPr>
        </p:nvCxnSpPr>
        <p:spPr>
          <a:xfrm rot="5400000">
            <a:off x="2522849" y="2771805"/>
            <a:ext cx="285752"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p:nvPr>
            <p:custDataLst>
              <p:tags r:id="rId2"/>
            </p:custDataLst>
          </p:nvPr>
        </p:nvCxnSpPr>
        <p:spPr>
          <a:xfrm rot="5400000">
            <a:off x="3638076" y="2771011"/>
            <a:ext cx="285752"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22" name="直接箭头连接符 21"/>
          <p:cNvCxnSpPr/>
          <p:nvPr>
            <p:custDataLst>
              <p:tags r:id="rId3"/>
            </p:custDataLst>
          </p:nvPr>
        </p:nvCxnSpPr>
        <p:spPr>
          <a:xfrm rot="5400000">
            <a:off x="4779496" y="2771011"/>
            <a:ext cx="285752"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p:nvPr>
            <p:custDataLst>
              <p:tags r:id="rId4"/>
            </p:custDataLst>
          </p:nvPr>
        </p:nvCxnSpPr>
        <p:spPr>
          <a:xfrm rot="5400000">
            <a:off x="6494008" y="2771011"/>
            <a:ext cx="285752" cy="1588"/>
          </a:xfrm>
          <a:prstGeom prst="straightConnector1">
            <a:avLst/>
          </a:prstGeom>
          <a:ln w="19050">
            <a:solidFill>
              <a:schemeClr val="dk1"/>
            </a:solidFill>
            <a:tailEnd type="arrow"/>
          </a:ln>
        </p:spPr>
        <p:style>
          <a:lnRef idx="2">
            <a:schemeClr val="dk1"/>
          </a:lnRef>
          <a:fillRef idx="0">
            <a:schemeClr val="dk1"/>
          </a:fillRef>
          <a:effectRef idx="1">
            <a:schemeClr val="dk1"/>
          </a:effectRef>
          <a:fontRef idx="minor">
            <a:schemeClr val="tx1"/>
          </a:fontRef>
        </p:style>
      </p:cxnSp>
      <p:sp>
        <p:nvSpPr>
          <p:cNvPr id="24" name="TextBox 13"/>
          <p:cNvSpPr txBox="1"/>
          <p:nvPr/>
        </p:nvSpPr>
        <p:spPr>
          <a:xfrm>
            <a:off x="1351266" y="3843378"/>
            <a:ext cx="3786214" cy="275590"/>
          </a:xfrm>
          <a:prstGeom prst="rect">
            <a:avLst/>
          </a:prstGeom>
          <a:noFill/>
        </p:spPr>
        <p:txBody>
          <a:bodyPr wrap="square" rtlCol="0">
            <a:spAutoFit/>
          </a:bodyPr>
          <a:lstStyle>
            <a:defPPr>
              <a:defRPr lang="zh-CN"/>
            </a:defPPr>
            <a:lvl1pPr algn="l">
              <a:defRPr sz="150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r>
              <a:rPr lang="zh-CN" altLang="zh-CN" dirty="0">
                <a:solidFill>
                  <a:srgbClr val="000000"/>
                </a:solidFill>
                <a:latin typeface="微软雅黑" panose="020B0503020204020204" charset="-122"/>
                <a:ea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rPr>
              <a:t>5</a:t>
            </a:r>
            <a:r>
              <a:rPr lang="zh-CN" altLang="zh-CN" dirty="0">
                <a:solidFill>
                  <a:srgbClr val="000000"/>
                </a:solidFill>
                <a:latin typeface="微软雅黑" panose="020B0503020204020204" charset="-122"/>
                <a:ea typeface="微软雅黑" panose="020B0503020204020204" charset="-122"/>
              </a:rPr>
              <a:t>）所有的叶子结点在同一层。</a:t>
            </a:r>
          </a:p>
        </p:txBody>
      </p:sp>
      <p:sp>
        <p:nvSpPr>
          <p:cNvPr id="25" name="TextBox 14"/>
          <p:cNvSpPr txBox="1"/>
          <p:nvPr/>
        </p:nvSpPr>
        <p:spPr>
          <a:xfrm>
            <a:off x="2065646" y="3271871"/>
            <a:ext cx="4857784" cy="398780"/>
          </a:xfrm>
          <a:prstGeom prst="rect">
            <a:avLst/>
          </a:prstGeom>
          <a:noFill/>
        </p:spPr>
        <p:txBody>
          <a:bodyPr wrap="square" rtlCol="0">
            <a:spAutoFit/>
          </a:bodyPr>
          <a:lstStyle/>
          <a:p>
            <a:pPr algn="l">
              <a:lnSpc>
                <a:spcPct val="100000"/>
              </a:lnSpc>
              <a:spcBef>
                <a:spcPts val="0"/>
              </a:spcBef>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，并且满足有序性</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fade">
                                      <p:cBhvr>
                                        <p:cTn id="11" dur="500"/>
                                        <p:tgtEl>
                                          <p:spTgt spid="3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par>
                                <p:cTn id="20" presetID="22" presetClass="entr" presetSubtype="1"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par>
                                <p:cTn id="23" presetID="22" presetClass="entr" presetSubtype="1"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up)">
                                      <p:cBhvr>
                                        <p:cTn id="25" dur="500"/>
                                        <p:tgtEl>
                                          <p:spTgt spid="21"/>
                                        </p:tgtEl>
                                      </p:cBhvr>
                                    </p:animEffect>
                                  </p:childTnLst>
                                </p:cTn>
                              </p:par>
                              <p:par>
                                <p:cTn id="26" presetID="22" presetClass="entr" presetSubtype="1"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par>
                                <p:cTn id="29" presetID="22" presetClass="entr" presetSubtype="1"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up)">
                                      <p:cBhvr>
                                        <p:cTn id="31" dur="500"/>
                                        <p:tgtEl>
                                          <p:spTgt spid="23"/>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wipe(left)">
                                      <p:cBhvr>
                                        <p:cTn id="35" dur="1500"/>
                                        <p:tgtEl>
                                          <p:spTgt spid="25"/>
                                        </p:tgtEl>
                                      </p:cBhvr>
                                    </p:animEffect>
                                  </p:childTnLst>
                                </p:cTn>
                              </p:par>
                            </p:childTnLst>
                          </p:cTn>
                        </p:par>
                        <p:par>
                          <p:cTn id="36" fill="hold">
                            <p:stCondLst>
                              <p:cond delay="3500"/>
                            </p:stCondLst>
                            <p:childTnLst>
                              <p:par>
                                <p:cTn id="37" presetID="22" presetClass="entr" presetSubtype="8"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left)">
                                      <p:cBhvr>
                                        <p:cTn id="39" dur="1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8" grpId="0"/>
      <p:bldP spid="24" grpId="0"/>
      <p:bldP spid="2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073369" y="144242"/>
            <a:ext cx="2317750" cy="460375"/>
          </a:xfrm>
          <a:prstGeom prst="rect">
            <a:avLst/>
          </a:prstGeom>
          <a:noFill/>
        </p:spPr>
        <p:txBody>
          <a:bodyPr wrap="none" rtlCol="0" anchor="ctr">
            <a:spAutoFit/>
          </a:bodyPr>
          <a:lstStyle/>
          <a:p>
            <a:r>
              <a:rPr lang="en-US" altLang="zh-CN" sz="2400" dirty="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11"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dirty="0">
                <a:latin typeface="微软雅黑" panose="020B0503020204020204" charset="-122"/>
                <a:ea typeface="微软雅黑" panose="020B0503020204020204" charset="-122"/>
              </a:rPr>
              <a:t>8.4.1 </a:t>
            </a:r>
            <a:r>
              <a:rPr lang="zh-CN" altLang="en-US">
                <a:latin typeface="微软雅黑" panose="020B0503020204020204" charset="-122"/>
                <a:ea typeface="微软雅黑" panose="020B0503020204020204" charset="-122"/>
              </a:rPr>
              <a:t>哈希表的基本概念</a:t>
            </a:r>
          </a:p>
        </p:txBody>
      </p:sp>
      <p:sp>
        <p:nvSpPr>
          <p:cNvPr id="13" name="TextBox 7"/>
          <p:cNvSpPr txBox="1"/>
          <p:nvPr/>
        </p:nvSpPr>
        <p:spPr>
          <a:xfrm>
            <a:off x="1381092" y="1489938"/>
            <a:ext cx="1362108" cy="398780"/>
          </a:xfrm>
          <a:prstGeom prst="rect">
            <a:avLst/>
          </a:prstGeom>
          <a:noFill/>
        </p:spPr>
        <p:txBody>
          <a:bodyPr wrap="square" rtlCol="0">
            <a:spAutoFit/>
          </a:bodyPr>
          <a:lstStyle/>
          <a:p>
            <a:r>
              <a:rPr lang="zh-CN" altLang="en-US" sz="2000">
                <a:solidFill>
                  <a:srgbClr val="C0262E"/>
                </a:solidFill>
                <a:latin typeface="微软雅黑" panose="020B0503020204020204" charset="-122"/>
                <a:ea typeface="微软雅黑" panose="020B0503020204020204" charset="-122"/>
              </a:rPr>
              <a:t>哈希表</a:t>
            </a:r>
          </a:p>
        </p:txBody>
      </p:sp>
      <p:grpSp>
        <p:nvGrpSpPr>
          <p:cNvPr id="14" name="组合 13"/>
          <p:cNvGrpSpPr/>
          <p:nvPr/>
        </p:nvGrpSpPr>
        <p:grpSpPr>
          <a:xfrm>
            <a:off x="329034" y="2420888"/>
            <a:ext cx="11515076" cy="4576382"/>
            <a:chOff x="1083097" y="2413698"/>
            <a:chExt cx="11515076" cy="4576382"/>
          </a:xfrm>
        </p:grpSpPr>
        <p:pic>
          <p:nvPicPr>
            <p:cNvPr id="16" name="图片 15" descr="图片包含 白板&#10;&#10;描述已自动生成"/>
            <p:cNvPicPr>
              <a:picLocks noChangeAspect="1"/>
            </p:cNvPicPr>
            <p:nvPr/>
          </p:nvPicPr>
          <p:blipFill rotWithShape="1">
            <a:blip r:embed="rId2">
              <a:extLst>
                <a:ext uri="{28A0092B-C50C-407E-A947-70E740481C1C}">
                  <a14:useLocalDpi xmlns:a14="http://schemas.microsoft.com/office/drawing/2010/main" val="0"/>
                </a:ext>
              </a:extLst>
            </a:blip>
            <a:srcRect t="21254" r="57008"/>
            <a:stretch>
              <a:fillRect/>
            </a:stretch>
          </p:blipFill>
          <p:spPr>
            <a:xfrm>
              <a:off x="1083097" y="2887252"/>
              <a:ext cx="2315690" cy="4102828"/>
            </a:xfrm>
            <a:prstGeom prst="rect">
              <a:avLst/>
            </a:prstGeom>
          </p:spPr>
        </p:pic>
        <p:sp>
          <p:nvSpPr>
            <p:cNvPr id="17" name="TextBox 29"/>
            <p:cNvSpPr txBox="1"/>
            <p:nvPr/>
          </p:nvSpPr>
          <p:spPr>
            <a:xfrm>
              <a:off x="3497263" y="2413698"/>
              <a:ext cx="9100910" cy="2831465"/>
            </a:xfrm>
            <a:prstGeom prst="rect">
              <a:avLst/>
            </a:prstGeom>
            <a:noFill/>
            <a:ln w="38100">
              <a:solidFill>
                <a:schemeClr val="tx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gn="l">
                <a:lnSpc>
                  <a:spcPct val="200000"/>
                </a:lnSpc>
                <a:spcBef>
                  <a:spcPts val="600"/>
                </a:spcBef>
                <a:buFont typeface="Wingdings" panose="05000000000000000000" pitchFamily="2" charset="2"/>
                <a:buChar char="n"/>
              </a:pPr>
              <a:r>
                <a:rPr lang="zh-CN" altLang="zh-CN" sz="2000" dirty="0">
                  <a:latin typeface="微软雅黑" panose="020B0503020204020204" charset="-122"/>
                  <a:ea typeface="微软雅黑" panose="020B0503020204020204" charset="-122"/>
                  <a:cs typeface="Consolas" panose="020B0609020204030204" pitchFamily="49" charset="0"/>
                </a:rPr>
                <a:t>设要存储的元素个数为</a:t>
              </a:r>
              <a:r>
                <a:rPr lang="en-US" altLang="zh-CN" sz="2000" i="1" dirty="0">
                  <a:latin typeface="微软雅黑" panose="020B0503020204020204" charset="-122"/>
                  <a:ea typeface="微软雅黑" panose="020B0503020204020204" charset="-122"/>
                  <a:cs typeface="Consolas" panose="020B0609020204030204" pitchFamily="49" charset="0"/>
                </a:rPr>
                <a:t>n</a:t>
              </a:r>
              <a:r>
                <a:rPr lang="zh-CN" altLang="zh-CN" sz="2000" dirty="0">
                  <a:latin typeface="微软雅黑" panose="020B0503020204020204" charset="-122"/>
                  <a:ea typeface="微软雅黑" panose="020B0503020204020204" charset="-122"/>
                  <a:cs typeface="Consolas" panose="020B0609020204030204" pitchFamily="49" charset="0"/>
                </a:rPr>
                <a:t>，设置一个长度为</a:t>
              </a:r>
              <a:r>
                <a:rPr lang="en-US" altLang="zh-CN" sz="2000" i="1" dirty="0">
                  <a:latin typeface="微软雅黑" panose="020B0503020204020204" charset="-122"/>
                  <a:ea typeface="微软雅黑" panose="020B0503020204020204" charset="-122"/>
                  <a:cs typeface="Consolas" panose="020B0609020204030204" pitchFamily="49" charset="0"/>
                </a:rPr>
                <a:t>m</a:t>
              </a:r>
              <a:r>
                <a:rPr lang="zh-CN" altLang="zh-CN" sz="2000" dirty="0">
                  <a:latin typeface="微软雅黑" panose="020B0503020204020204" charset="-122"/>
                  <a:ea typeface="微软雅黑" panose="020B0503020204020204" charset="-122"/>
                  <a:cs typeface="Consolas" panose="020B0609020204030204" pitchFamily="49" charset="0"/>
                </a:rPr>
                <a:t>（</a:t>
              </a:r>
              <a:r>
                <a:rPr lang="en-US" altLang="zh-CN" sz="2000" i="1" dirty="0">
                  <a:latin typeface="微软雅黑" panose="020B0503020204020204" charset="-122"/>
                  <a:ea typeface="微软雅黑" panose="020B0503020204020204" charset="-122"/>
                  <a:cs typeface="Consolas" panose="020B0609020204030204" pitchFamily="49" charset="0"/>
                </a:rPr>
                <a:t>m</a:t>
              </a:r>
              <a:r>
                <a:rPr lang="zh-CN" altLang="zh-CN" sz="2000" dirty="0">
                  <a:latin typeface="微软雅黑" panose="020B0503020204020204" charset="-122"/>
                  <a:ea typeface="微软雅黑" panose="020B0503020204020204" charset="-122"/>
                  <a:cs typeface="Consolas" panose="020B0609020204030204" pitchFamily="49" charset="0"/>
                </a:rPr>
                <a:t>≥</a:t>
              </a:r>
              <a:r>
                <a:rPr lang="en-US" altLang="zh-CN" sz="2000" i="1" dirty="0">
                  <a:latin typeface="微软雅黑" panose="020B0503020204020204" charset="-122"/>
                  <a:ea typeface="微软雅黑" panose="020B0503020204020204" charset="-122"/>
                  <a:cs typeface="Consolas" panose="020B0609020204030204" pitchFamily="49" charset="0"/>
                </a:rPr>
                <a:t>n</a:t>
              </a:r>
              <a:r>
                <a:rPr lang="zh-CN" altLang="zh-CN" sz="2000" dirty="0">
                  <a:latin typeface="微软雅黑" panose="020B0503020204020204" charset="-122"/>
                  <a:ea typeface="微软雅黑" panose="020B0503020204020204" charset="-122"/>
                  <a:cs typeface="Consolas" panose="020B0609020204030204" pitchFamily="49" charset="0"/>
                </a:rPr>
                <a:t>）的连续内存单元</a:t>
              </a:r>
              <a:r>
                <a:rPr lang="zh-CN" altLang="en-US" sz="2000" dirty="0">
                  <a:latin typeface="微软雅黑" panose="020B0503020204020204" charset="-122"/>
                  <a:ea typeface="微软雅黑" panose="020B0503020204020204" charset="-122"/>
                  <a:cs typeface="Consolas" panose="020B0609020204030204" pitchFamily="49" charset="0"/>
                </a:rPr>
                <a:t>。</a:t>
              </a:r>
              <a:endParaRPr lang="en-US" altLang="zh-CN" sz="2000" dirty="0">
                <a:latin typeface="微软雅黑" panose="020B0503020204020204" charset="-122"/>
                <a:ea typeface="微软雅黑" panose="020B0503020204020204" charset="-122"/>
                <a:cs typeface="Consolas" panose="020B0609020204030204" pitchFamily="49" charset="0"/>
              </a:endParaRPr>
            </a:p>
            <a:p>
              <a:pPr algn="l">
                <a:lnSpc>
                  <a:spcPct val="200000"/>
                </a:lnSpc>
                <a:spcBef>
                  <a:spcPts val="600"/>
                </a:spcBef>
                <a:buFont typeface="Wingdings" panose="05000000000000000000" pitchFamily="2" charset="2"/>
                <a:buChar char="n"/>
              </a:pPr>
              <a:r>
                <a:rPr lang="zh-CN" altLang="zh-CN" sz="2000" dirty="0">
                  <a:latin typeface="微软雅黑" panose="020B0503020204020204" charset="-122"/>
                  <a:ea typeface="微软雅黑" panose="020B0503020204020204" charset="-122"/>
                  <a:cs typeface="Consolas" panose="020B0609020204030204" pitchFamily="49" charset="0"/>
                </a:rPr>
                <a:t>以每个元素的关键字</a:t>
              </a:r>
              <a:r>
                <a:rPr lang="en-US" altLang="zh-CN" sz="2000" i="1" dirty="0">
                  <a:latin typeface="微软雅黑" panose="020B0503020204020204" charset="-122"/>
                  <a:ea typeface="微软雅黑" panose="020B0503020204020204" charset="-122"/>
                  <a:cs typeface="Consolas" panose="020B0609020204030204" pitchFamily="49" charset="0"/>
                </a:rPr>
                <a:t>k</a:t>
              </a:r>
              <a:r>
                <a:rPr lang="en-US" altLang="zh-CN" sz="2000" i="1" baseline="-25000" dirty="0">
                  <a:latin typeface="微软雅黑" panose="020B0503020204020204" charset="-122"/>
                  <a:ea typeface="微软雅黑" panose="020B0503020204020204" charset="-122"/>
                  <a:cs typeface="Consolas" panose="020B0609020204030204" pitchFamily="49" charset="0"/>
                </a:rPr>
                <a:t>i</a:t>
              </a:r>
              <a:r>
                <a:rPr lang="zh-CN" altLang="zh-CN" sz="2000" dirty="0">
                  <a:latin typeface="微软雅黑" panose="020B0503020204020204" charset="-122"/>
                  <a:ea typeface="微软雅黑" panose="020B0503020204020204" charset="-122"/>
                  <a:cs typeface="Consolas" panose="020B0609020204030204" pitchFamily="49" charset="0"/>
                </a:rPr>
                <a:t>（</a:t>
              </a:r>
              <a:r>
                <a:rPr lang="en-US" altLang="zh-CN" sz="2000" dirty="0">
                  <a:latin typeface="微软雅黑" panose="020B0503020204020204" charset="-122"/>
                  <a:ea typeface="微软雅黑" panose="020B0503020204020204" charset="-122"/>
                  <a:cs typeface="Consolas" panose="020B0609020204030204" pitchFamily="49" charset="0"/>
                </a:rPr>
                <a:t>0</a:t>
              </a:r>
              <a:r>
                <a:rPr lang="zh-CN" altLang="zh-CN" sz="2000" dirty="0">
                  <a:latin typeface="微软雅黑" panose="020B0503020204020204" charset="-122"/>
                  <a:ea typeface="微软雅黑" panose="020B0503020204020204" charset="-122"/>
                  <a:cs typeface="Consolas" panose="020B0609020204030204" pitchFamily="49" charset="0"/>
                </a:rPr>
                <a:t>≤</a:t>
              </a:r>
              <a:r>
                <a:rPr lang="en-US" altLang="zh-CN" sz="2000" i="1" dirty="0" err="1">
                  <a:latin typeface="微软雅黑" panose="020B0503020204020204" charset="-122"/>
                  <a:ea typeface="微软雅黑" panose="020B0503020204020204" charset="-122"/>
                  <a:cs typeface="Consolas" panose="020B0609020204030204" pitchFamily="49" charset="0"/>
                </a:rPr>
                <a:t>i</a:t>
              </a:r>
              <a:r>
                <a:rPr lang="zh-CN" altLang="zh-CN" sz="2000" dirty="0">
                  <a:latin typeface="微软雅黑" panose="020B0503020204020204" charset="-122"/>
                  <a:ea typeface="微软雅黑" panose="020B0503020204020204" charset="-122"/>
                  <a:cs typeface="Consolas" panose="020B0609020204030204" pitchFamily="49" charset="0"/>
                </a:rPr>
                <a:t>≤</a:t>
              </a:r>
              <a:r>
                <a:rPr lang="en-US" altLang="zh-CN" sz="2000" i="1" dirty="0">
                  <a:latin typeface="微软雅黑" panose="020B0503020204020204" charset="-122"/>
                  <a:ea typeface="微软雅黑" panose="020B0503020204020204" charset="-122"/>
                  <a:cs typeface="Consolas" panose="020B0609020204030204" pitchFamily="49" charset="0"/>
                </a:rPr>
                <a:t>n</a:t>
              </a:r>
              <a:r>
                <a:rPr lang="en-US" altLang="zh-CN" sz="2000" dirty="0">
                  <a:latin typeface="微软雅黑" panose="020B0503020204020204" charset="-122"/>
                  <a:ea typeface="微软雅黑" panose="020B0503020204020204" charset="-122"/>
                  <a:cs typeface="Consolas" panose="020B0609020204030204" pitchFamily="49" charset="0"/>
                </a:rPr>
                <a:t>-1</a:t>
              </a:r>
              <a:r>
                <a:rPr lang="zh-CN" altLang="zh-CN" sz="2000" dirty="0">
                  <a:latin typeface="微软雅黑" panose="020B0503020204020204" charset="-122"/>
                  <a:ea typeface="微软雅黑" panose="020B0503020204020204" charset="-122"/>
                  <a:cs typeface="Consolas" panose="020B0609020204030204" pitchFamily="49" charset="0"/>
                </a:rPr>
                <a:t>）为自变量，通过一个哈希函数</a:t>
              </a:r>
              <a:r>
                <a:rPr lang="en-US" altLang="zh-CN" sz="2000" i="1" dirty="0">
                  <a:latin typeface="微软雅黑" panose="020B0503020204020204" charset="-122"/>
                  <a:ea typeface="微软雅黑" panose="020B0503020204020204" charset="-122"/>
                  <a:cs typeface="Consolas" panose="020B0609020204030204" pitchFamily="49" charset="0"/>
                </a:rPr>
                <a:t>h</a:t>
              </a:r>
              <a:r>
                <a:rPr lang="zh-CN" altLang="zh-CN" sz="2000" dirty="0">
                  <a:latin typeface="微软雅黑" panose="020B0503020204020204" charset="-122"/>
                  <a:ea typeface="微软雅黑" panose="020B0503020204020204" charset="-122"/>
                  <a:cs typeface="Consolas" panose="020B0609020204030204" pitchFamily="49" charset="0"/>
                </a:rPr>
                <a:t>把</a:t>
              </a:r>
              <a:r>
                <a:rPr lang="en-US" altLang="zh-CN" sz="2000" i="1" dirty="0" err="1">
                  <a:latin typeface="微软雅黑" panose="020B0503020204020204" charset="-122"/>
                  <a:ea typeface="微软雅黑" panose="020B0503020204020204" charset="-122"/>
                  <a:cs typeface="Consolas" panose="020B0609020204030204" pitchFamily="49" charset="0"/>
                </a:rPr>
                <a:t>k</a:t>
              </a:r>
              <a:r>
                <a:rPr lang="en-US" altLang="zh-CN" sz="2000" i="1" baseline="-25000" dirty="0" err="1">
                  <a:latin typeface="微软雅黑" panose="020B0503020204020204" charset="-122"/>
                  <a:ea typeface="微软雅黑" panose="020B0503020204020204" charset="-122"/>
                  <a:cs typeface="Consolas" panose="020B0609020204030204" pitchFamily="49" charset="0"/>
                </a:rPr>
                <a:t>i</a:t>
              </a:r>
              <a:r>
                <a:rPr lang="zh-CN" altLang="zh-CN" sz="2000" dirty="0">
                  <a:latin typeface="微软雅黑" panose="020B0503020204020204" charset="-122"/>
                  <a:ea typeface="微软雅黑" panose="020B0503020204020204" charset="-122"/>
                  <a:cs typeface="Consolas" panose="020B0609020204030204" pitchFamily="49" charset="0"/>
                </a:rPr>
                <a:t>映射为内存单元的地址（或相对地址）</a:t>
              </a:r>
              <a:r>
                <a:rPr lang="en-US" altLang="zh-CN" sz="2000" i="1" dirty="0">
                  <a:latin typeface="微软雅黑" panose="020B0503020204020204" charset="-122"/>
                  <a:ea typeface="微软雅黑" panose="020B0503020204020204" charset="-122"/>
                  <a:cs typeface="Consolas" panose="020B0609020204030204" pitchFamily="49" charset="0"/>
                </a:rPr>
                <a:t>h</a:t>
              </a:r>
              <a:r>
                <a:rPr lang="en-US" altLang="zh-CN" sz="2000" dirty="0">
                  <a:latin typeface="微软雅黑" panose="020B0503020204020204" charset="-122"/>
                  <a:ea typeface="微软雅黑" panose="020B0503020204020204" charset="-122"/>
                  <a:cs typeface="Consolas" panose="020B0609020204030204" pitchFamily="49" charset="0"/>
                </a:rPr>
                <a:t>(</a:t>
              </a:r>
              <a:r>
                <a:rPr lang="en-US" altLang="zh-CN" sz="2000" i="1" dirty="0" err="1">
                  <a:latin typeface="微软雅黑" panose="020B0503020204020204" charset="-122"/>
                  <a:ea typeface="微软雅黑" panose="020B0503020204020204" charset="-122"/>
                  <a:cs typeface="Consolas" panose="020B0609020204030204" pitchFamily="49" charset="0"/>
                </a:rPr>
                <a:t>k</a:t>
              </a:r>
              <a:r>
                <a:rPr lang="en-US" altLang="zh-CN" sz="2000" i="1" baseline="-25000" dirty="0" err="1">
                  <a:latin typeface="微软雅黑" panose="020B0503020204020204" charset="-122"/>
                  <a:ea typeface="微软雅黑" panose="020B0503020204020204" charset="-122"/>
                  <a:cs typeface="Consolas" panose="020B0609020204030204" pitchFamily="49" charset="0"/>
                </a:rPr>
                <a:t>i</a:t>
              </a:r>
              <a:r>
                <a:rPr lang="en-US" altLang="zh-CN" sz="2000" dirty="0">
                  <a:latin typeface="微软雅黑" panose="020B0503020204020204" charset="-122"/>
                  <a:ea typeface="微软雅黑" panose="020B0503020204020204" charset="-122"/>
                  <a:cs typeface="Consolas" panose="020B0609020204030204" pitchFamily="49" charset="0"/>
                </a:rPr>
                <a:t>)</a:t>
              </a:r>
              <a:r>
                <a:rPr lang="zh-CN" altLang="en-US" sz="2000" dirty="0">
                  <a:latin typeface="微软雅黑" panose="020B0503020204020204" charset="-122"/>
                  <a:ea typeface="微软雅黑" panose="020B0503020204020204" charset="-122"/>
                  <a:cs typeface="Consolas" panose="020B0609020204030204" pitchFamily="49" charset="0"/>
                </a:rPr>
                <a:t>。</a:t>
              </a:r>
              <a:endParaRPr lang="en-US" altLang="zh-CN" sz="2000" dirty="0">
                <a:latin typeface="微软雅黑" panose="020B0503020204020204" charset="-122"/>
                <a:ea typeface="微软雅黑" panose="020B0503020204020204" charset="-122"/>
                <a:cs typeface="Consolas" panose="020B0609020204030204" pitchFamily="49" charset="0"/>
              </a:endParaRPr>
            </a:p>
            <a:p>
              <a:pPr algn="l">
                <a:lnSpc>
                  <a:spcPct val="200000"/>
                </a:lnSpc>
                <a:spcBef>
                  <a:spcPts val="600"/>
                </a:spcBef>
                <a:buFont typeface="Wingdings" panose="05000000000000000000" pitchFamily="2" charset="2"/>
                <a:buChar char="n"/>
              </a:pPr>
              <a:r>
                <a:rPr lang="zh-CN" altLang="zh-CN" sz="2000" dirty="0">
                  <a:latin typeface="微软雅黑" panose="020B0503020204020204" charset="-122"/>
                  <a:ea typeface="微软雅黑" panose="020B0503020204020204" charset="-122"/>
                  <a:cs typeface="Consolas" panose="020B0609020204030204" pitchFamily="49" charset="0"/>
                </a:rPr>
                <a:t>并把该元素存储在这个内存单元中。</a:t>
              </a:r>
            </a:p>
          </p:txBody>
        </p:sp>
      </p:grpSp>
    </p:spTree>
    <p:extLst>
      <p:ext uri="{BB962C8B-B14F-4D97-AF65-F5344CB8AC3E}">
        <p14:creationId xmlns:p14="http://schemas.microsoft.com/office/powerpoint/2010/main" val="38913577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2"/>
          <p:cNvSpPr>
            <a:spLocks noChangeArrowheads="1"/>
          </p:cNvSpPr>
          <p:nvPr/>
        </p:nvSpPr>
        <p:spPr bwMode="auto">
          <a:xfrm>
            <a:off x="3823878" y="3276732"/>
            <a:ext cx="259766" cy="519351"/>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a:solidFill>
                <a:srgbClr val="525252"/>
              </a:solidFill>
            </a:endParaRPr>
          </a:p>
        </p:txBody>
      </p:sp>
      <p:sp>
        <p:nvSpPr>
          <p:cNvPr id="18" name="Oval 3"/>
          <p:cNvSpPr>
            <a:spLocks noChangeArrowheads="1"/>
          </p:cNvSpPr>
          <p:nvPr/>
        </p:nvSpPr>
        <p:spPr bwMode="auto">
          <a:xfrm>
            <a:off x="4111028" y="3492632"/>
            <a:ext cx="259766" cy="519351"/>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a:solidFill>
                <a:srgbClr val="525252"/>
              </a:solidFill>
            </a:endParaRPr>
          </a:p>
        </p:txBody>
      </p:sp>
      <p:sp>
        <p:nvSpPr>
          <p:cNvPr id="19" name="Oval 4"/>
          <p:cNvSpPr>
            <a:spLocks noChangeArrowheads="1"/>
          </p:cNvSpPr>
          <p:nvPr/>
        </p:nvSpPr>
        <p:spPr bwMode="auto">
          <a:xfrm>
            <a:off x="4255678" y="3819952"/>
            <a:ext cx="259766" cy="519351"/>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a:solidFill>
                <a:srgbClr val="525252"/>
              </a:solidFill>
            </a:endParaRPr>
          </a:p>
        </p:txBody>
      </p:sp>
      <p:sp>
        <p:nvSpPr>
          <p:cNvPr id="20" name="Oval 5"/>
          <p:cNvSpPr>
            <a:spLocks noChangeArrowheads="1"/>
          </p:cNvSpPr>
          <p:nvPr/>
        </p:nvSpPr>
        <p:spPr bwMode="auto">
          <a:xfrm>
            <a:off x="4543015" y="3203707"/>
            <a:ext cx="259766" cy="519351"/>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a:solidFill>
                <a:srgbClr val="525252"/>
              </a:solidFill>
            </a:endParaRPr>
          </a:p>
        </p:txBody>
      </p:sp>
      <p:sp>
        <p:nvSpPr>
          <p:cNvPr id="21" name="Oval 6"/>
          <p:cNvSpPr>
            <a:spLocks noChangeArrowheads="1"/>
          </p:cNvSpPr>
          <p:nvPr/>
        </p:nvSpPr>
        <p:spPr bwMode="auto">
          <a:xfrm>
            <a:off x="3823878" y="4068895"/>
            <a:ext cx="259766" cy="519351"/>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a:solidFill>
                <a:srgbClr val="525252"/>
              </a:solidFill>
            </a:endParaRPr>
          </a:p>
        </p:txBody>
      </p:sp>
      <p:sp>
        <p:nvSpPr>
          <p:cNvPr id="22" name="Oval 7"/>
          <p:cNvSpPr>
            <a:spLocks noChangeArrowheads="1"/>
          </p:cNvSpPr>
          <p:nvPr/>
        </p:nvSpPr>
        <p:spPr bwMode="auto">
          <a:xfrm>
            <a:off x="4616040" y="3995870"/>
            <a:ext cx="259766" cy="519351"/>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a:solidFill>
                <a:srgbClr val="525252"/>
              </a:solidFill>
            </a:endParaRPr>
          </a:p>
        </p:txBody>
      </p:sp>
      <p:sp>
        <p:nvSpPr>
          <p:cNvPr id="23" name="Oval 8"/>
          <p:cNvSpPr>
            <a:spLocks noChangeArrowheads="1"/>
          </p:cNvSpPr>
          <p:nvPr/>
        </p:nvSpPr>
        <p:spPr bwMode="auto">
          <a:xfrm>
            <a:off x="4976403" y="3637095"/>
            <a:ext cx="259766" cy="519351"/>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a:solidFill>
                <a:srgbClr val="525252"/>
              </a:solidFill>
            </a:endParaRPr>
          </a:p>
        </p:txBody>
      </p:sp>
      <p:sp>
        <p:nvSpPr>
          <p:cNvPr id="24" name="Oval 9"/>
          <p:cNvSpPr>
            <a:spLocks noChangeArrowheads="1"/>
          </p:cNvSpPr>
          <p:nvPr/>
        </p:nvSpPr>
        <p:spPr bwMode="auto">
          <a:xfrm>
            <a:off x="4471578" y="4429257"/>
            <a:ext cx="259766" cy="519351"/>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a:solidFill>
                <a:srgbClr val="525252"/>
              </a:solidFill>
            </a:endParaRPr>
          </a:p>
        </p:txBody>
      </p:sp>
      <p:sp>
        <p:nvSpPr>
          <p:cNvPr id="25" name="Oval 10"/>
          <p:cNvSpPr>
            <a:spLocks noChangeArrowheads="1"/>
          </p:cNvSpPr>
          <p:nvPr/>
        </p:nvSpPr>
        <p:spPr bwMode="auto">
          <a:xfrm>
            <a:off x="5047840" y="3276732"/>
            <a:ext cx="259766" cy="519351"/>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a:solidFill>
                <a:srgbClr val="525252"/>
              </a:solidFill>
            </a:endParaRPr>
          </a:p>
        </p:txBody>
      </p:sp>
      <p:sp>
        <p:nvSpPr>
          <p:cNvPr id="26" name="AutoShape 11"/>
          <p:cNvSpPr>
            <a:spLocks noChangeArrowheads="1"/>
          </p:cNvSpPr>
          <p:nvPr/>
        </p:nvSpPr>
        <p:spPr bwMode="auto">
          <a:xfrm>
            <a:off x="6308023" y="3002372"/>
            <a:ext cx="1597008" cy="344621"/>
          </a:xfrm>
          <a:prstGeom prst="rightArrow">
            <a:avLst>
              <a:gd name="adj1" fmla="val 50000"/>
              <a:gd name="adj2" fmla="val 96823"/>
            </a:avLst>
          </a:prstGeom>
          <a:gradFill>
            <a:gsLst>
              <a:gs pos="0">
                <a:srgbClr val="C0262E"/>
              </a:gs>
              <a:gs pos="100000">
                <a:srgbClr val="CD5158"/>
              </a:gs>
            </a:gsLst>
          </a:gradFill>
        </p:spPr>
        <p:style>
          <a:lnRef idx="1">
            <a:schemeClr val="accent2"/>
          </a:lnRef>
          <a:fillRef idx="3">
            <a:schemeClr val="accent2"/>
          </a:fillRef>
          <a:effectRef idx="2">
            <a:schemeClr val="accent2"/>
          </a:effectRef>
          <a:fontRef idx="minor">
            <a:schemeClr val="lt1"/>
          </a:fontRef>
        </p:style>
        <p:txBody>
          <a:bodyPr wrap="none" anchor="ctr">
            <a:noAutofit/>
          </a:bodyPr>
          <a:lstStyle/>
          <a:p>
            <a:pPr algn="l"/>
            <a:endParaRPr lang="zh-CN" altLang="en-US">
              <a:solidFill>
                <a:srgbClr val="525252"/>
              </a:solidFill>
            </a:endParaRPr>
          </a:p>
        </p:txBody>
      </p:sp>
      <p:sp>
        <p:nvSpPr>
          <p:cNvPr id="27" name="Text Box 12"/>
          <p:cNvSpPr txBox="1">
            <a:spLocks noChangeArrowheads="1"/>
          </p:cNvSpPr>
          <p:nvPr/>
        </p:nvSpPr>
        <p:spPr bwMode="auto">
          <a:xfrm>
            <a:off x="6333396" y="2545152"/>
            <a:ext cx="2016125" cy="398780"/>
          </a:xfrm>
          <a:prstGeom prst="rect">
            <a:avLst/>
          </a:prstGeom>
          <a:noFill/>
          <a:ln w="9525">
            <a:noFill/>
            <a:miter lim="800000"/>
          </a:ln>
        </p:spPr>
        <p:txBody>
          <a:bodyPr>
            <a:spAutoFit/>
          </a:bodyPr>
          <a:lstStyle/>
          <a:p>
            <a:pPr algn="l">
              <a:spcBef>
                <a:spcPct val="50000"/>
              </a:spcBef>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哈希函数</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h</a:t>
            </a:r>
            <a:endParaRPr lang="zh-CN" altLang="en-US" sz="2000" i="1"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28" name="AutoShape 13"/>
          <p:cNvSpPr>
            <a:spLocks noChangeAspect="1" noChangeArrowheads="1"/>
          </p:cNvSpPr>
          <p:nvPr/>
        </p:nvSpPr>
        <p:spPr bwMode="auto">
          <a:xfrm>
            <a:off x="9139836" y="3564991"/>
            <a:ext cx="1649413" cy="1123386"/>
          </a:xfrm>
          <a:prstGeom prst="cube">
            <a:avLst>
              <a:gd name="adj" fmla="val 25000"/>
            </a:avLst>
          </a:prstGeom>
        </p:spPr>
        <p:style>
          <a:lnRef idx="1">
            <a:schemeClr val="accent2"/>
          </a:lnRef>
          <a:fillRef idx="2">
            <a:schemeClr val="accent2"/>
          </a:fillRef>
          <a:effectRef idx="1">
            <a:schemeClr val="accent2"/>
          </a:effectRef>
          <a:fontRef idx="minor">
            <a:schemeClr val="dk1"/>
          </a:fontRef>
        </p:style>
        <p:txBody>
          <a:bodyPr wrap="square" tIns="144000" bIns="144000" anchor="ctr">
            <a:spAutoFit/>
          </a:bodyPr>
          <a:lstStyle/>
          <a:p>
            <a:pPr algn="ctr"/>
            <a:r>
              <a:rPr lang="zh-CN" altLang="en-US" b="1">
                <a:solidFill>
                  <a:srgbClr val="525252"/>
                </a:solidFill>
                <a:latin typeface="微软雅黑" panose="020B0503020204020204" charset="-122"/>
                <a:ea typeface="微软雅黑" panose="020B0503020204020204" charset="-122"/>
                <a:cs typeface="Times New Roman" panose="02020603050405020304" pitchFamily="18" charset="0"/>
              </a:rPr>
              <a:t>存储</a:t>
            </a:r>
            <a:endParaRPr lang="en-US" altLang="zh-CN" b="1">
              <a:solidFill>
                <a:srgbClr val="525252"/>
              </a:solidFill>
              <a:latin typeface="微软雅黑" panose="020B0503020204020204" charset="-122"/>
              <a:ea typeface="微软雅黑" panose="020B0503020204020204" charset="-122"/>
              <a:cs typeface="Times New Roman" panose="02020603050405020304" pitchFamily="18" charset="0"/>
            </a:endParaRPr>
          </a:p>
          <a:p>
            <a:pPr algn="ctr"/>
            <a:r>
              <a:rPr lang="zh-CN" altLang="en-US" b="1">
                <a:solidFill>
                  <a:srgbClr val="525252"/>
                </a:solidFill>
                <a:latin typeface="微软雅黑" panose="020B0503020204020204" charset="-122"/>
                <a:ea typeface="微软雅黑" panose="020B0503020204020204" charset="-122"/>
                <a:cs typeface="Times New Roman" panose="02020603050405020304" pitchFamily="18" charset="0"/>
              </a:rPr>
              <a:t>地址</a:t>
            </a:r>
          </a:p>
        </p:txBody>
      </p:sp>
      <p:sp>
        <p:nvSpPr>
          <p:cNvPr id="29" name="Text Box 14"/>
          <p:cNvSpPr txBox="1">
            <a:spLocks noChangeArrowheads="1"/>
          </p:cNvSpPr>
          <p:nvPr/>
        </p:nvSpPr>
        <p:spPr bwMode="auto">
          <a:xfrm>
            <a:off x="6098461" y="3473846"/>
            <a:ext cx="2592388" cy="398780"/>
          </a:xfrm>
          <a:prstGeom prst="rect">
            <a:avLst/>
          </a:prstGeom>
          <a:noFill/>
          <a:ln w="9525">
            <a:noFill/>
            <a:miter lim="800000"/>
          </a:ln>
        </p:spPr>
        <p:txBody>
          <a:bodyPr>
            <a:spAutoFit/>
          </a:bodyPr>
          <a:lstStyle/>
          <a:p>
            <a:pPr algn="l">
              <a:spcBef>
                <a:spcPct val="50000"/>
              </a:spcBef>
            </a:pP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存储地址</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(key)</a:t>
            </a:r>
          </a:p>
        </p:txBody>
      </p:sp>
      <p:sp>
        <p:nvSpPr>
          <p:cNvPr id="30" name="TextBox 29"/>
          <p:cNvSpPr txBox="1"/>
          <p:nvPr/>
        </p:nvSpPr>
        <p:spPr>
          <a:xfrm>
            <a:off x="3720648" y="2284620"/>
            <a:ext cx="1928826" cy="398780"/>
          </a:xfrm>
          <a:prstGeom prst="rect">
            <a:avLst/>
          </a:prstGeom>
          <a:noFill/>
        </p:spPr>
        <p:txBody>
          <a:bodyPr wrap="square" rtlCol="0">
            <a:spAutoFit/>
          </a:bodyPr>
          <a:lstStyle/>
          <a:p>
            <a:pPr algn="l"/>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n</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个对象个数</a:t>
            </a:r>
            <a:endPar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31" name="TextBox 30"/>
          <p:cNvSpPr txBox="1"/>
          <p:nvPr/>
        </p:nvSpPr>
        <p:spPr>
          <a:xfrm>
            <a:off x="8360356" y="2213182"/>
            <a:ext cx="3429024" cy="398780"/>
          </a:xfrm>
          <a:prstGeom prst="rect">
            <a:avLst/>
          </a:prstGeom>
          <a:noFill/>
        </p:spPr>
        <p:txBody>
          <a:bodyPr wrap="square" rtlCol="0">
            <a:spAutoFit/>
          </a:bodyPr>
          <a:lstStyle/>
          <a:p>
            <a:pPr algn="l"/>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m</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i="1" dirty="0" err="1">
                <a:solidFill>
                  <a:srgbClr val="525252"/>
                </a:solidFill>
                <a:latin typeface="微软雅黑" panose="020B0503020204020204" charset="-122"/>
                <a:ea typeface="微软雅黑" panose="020B0503020204020204" charset="-122"/>
                <a:cs typeface="Consolas" panose="020B0609020204030204" pitchFamily="49" charset="0"/>
              </a:rPr>
              <a:t>m</a:t>
            </a:r>
            <a:r>
              <a:rPr kumimoji="1" lang="en-US" altLang="zh-CN" sz="2000" dirty="0" err="1">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i="1" dirty="0" err="1">
                <a:solidFill>
                  <a:srgbClr val="525252"/>
                </a:solidFill>
                <a:latin typeface="微软雅黑" panose="020B0503020204020204" charset="-122"/>
                <a:ea typeface="微软雅黑" panose="020B0503020204020204" charset="-122"/>
                <a:cs typeface="Consolas" panose="020B0609020204030204" pitchFamily="49" charset="0"/>
              </a:rPr>
              <a:t>n</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）的连续内存单元</a:t>
            </a:r>
            <a:endPar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endParaRPr>
          </a:p>
        </p:txBody>
      </p:sp>
      <p:cxnSp>
        <p:nvCxnSpPr>
          <p:cNvPr id="32" name="直接箭头连接符 31"/>
          <p:cNvCxnSpPr>
            <a:stCxn id="30" idx="2"/>
          </p:cNvCxnSpPr>
          <p:nvPr/>
        </p:nvCxnSpPr>
        <p:spPr>
          <a:xfrm flipH="1">
            <a:off x="4505675" y="2683460"/>
            <a:ext cx="179387" cy="457938"/>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5400000">
            <a:off x="9775651" y="2983947"/>
            <a:ext cx="600022" cy="1588"/>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36"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8.4.1 </a:t>
            </a:r>
            <a:r>
              <a:rPr lang="zh-CN" altLang="en-US">
                <a:latin typeface="微软雅黑" panose="020B0503020204020204" charset="-122"/>
                <a:ea typeface="微软雅黑" panose="020B0503020204020204" charset="-122"/>
              </a:rPr>
              <a:t>哈希表的基本概念</a:t>
            </a:r>
          </a:p>
        </p:txBody>
      </p:sp>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535" y="1549856"/>
            <a:ext cx="3367088" cy="4648200"/>
          </a:xfrm>
          <a:prstGeom prst="rect">
            <a:avLst/>
          </a:prstGeom>
        </p:spPr>
      </p:pic>
    </p:spTree>
    <p:extLst>
      <p:ext uri="{BB962C8B-B14F-4D97-AF65-F5344CB8AC3E}">
        <p14:creationId xmlns:p14="http://schemas.microsoft.com/office/powerpoint/2010/main" val="25021149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0-#ppt_w/2"/>
                                          </p:val>
                                        </p:tav>
                                        <p:tav tm="100000">
                                          <p:val>
                                            <p:strVal val="#ppt_x"/>
                                          </p:val>
                                        </p:tav>
                                      </p:tavLst>
                                    </p:anim>
                                    <p:anim calcmode="lin" valueType="num">
                                      <p:cBhvr additive="base">
                                        <p:cTn id="12" dur="500" fill="hold"/>
                                        <p:tgtEl>
                                          <p:spTgt spid="3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grpId="0" nodeType="after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par>
                          <p:cTn id="26" fill="hold">
                            <p:stCondLst>
                              <p:cond delay="1500"/>
                            </p:stCondLst>
                            <p:childTnLst>
                              <p:par>
                                <p:cTn id="27" presetID="1" presetClass="entr" presetSubtype="0" fill="hold" grpId="0" nodeType="after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childTnLst>
                                </p:cTn>
                              </p:par>
                            </p:childTnLst>
                          </p:cTn>
                        </p:par>
                        <p:par>
                          <p:cTn id="32" fill="hold">
                            <p:stCondLst>
                              <p:cond delay="1500"/>
                            </p:stCondLst>
                            <p:childTnLst>
                              <p:par>
                                <p:cTn id="33" presetID="1"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par>
                          <p:cTn id="35" fill="hold">
                            <p:stCondLst>
                              <p:cond delay="1500"/>
                            </p:stCondLst>
                            <p:childTnLst>
                              <p:par>
                                <p:cTn id="36" presetID="1" presetClass="entr" presetSubtype="0" fill="hold" grpId="0" nodeType="afterEffect">
                                  <p:stCondLst>
                                    <p:cond delay="0"/>
                                  </p:stCondLst>
                                  <p:childTnLst>
                                    <p:set>
                                      <p:cBhvr>
                                        <p:cTn id="37" dur="1" fill="hold">
                                          <p:stCondLst>
                                            <p:cond delay="0"/>
                                          </p:stCondLst>
                                        </p:cTn>
                                        <p:tgtEl>
                                          <p:spTgt spid="23"/>
                                        </p:tgtEl>
                                        <p:attrNameLst>
                                          <p:attrName>style.visibility</p:attrName>
                                        </p:attrNameLst>
                                      </p:cBhvr>
                                      <p:to>
                                        <p:strVal val="visible"/>
                                      </p:to>
                                    </p:set>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par>
                          <p:cTn id="41" fill="hold">
                            <p:stCondLst>
                              <p:cond delay="1500"/>
                            </p:stCondLst>
                            <p:childTnLst>
                              <p:par>
                                <p:cTn id="42" presetID="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childTnLst>
                          </p:cTn>
                        </p:par>
                        <p:par>
                          <p:cTn id="44" fill="hold">
                            <p:stCondLst>
                              <p:cond delay="1500"/>
                            </p:stCondLst>
                            <p:childTnLst>
                              <p:par>
                                <p:cTn id="45" presetID="1" presetClass="entr" presetSubtype="0"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childTnLst>
                          </p:cTn>
                        </p:par>
                        <p:par>
                          <p:cTn id="47" fill="hold">
                            <p:stCondLst>
                              <p:cond delay="1500"/>
                            </p:stCondLst>
                            <p:childTnLst>
                              <p:par>
                                <p:cTn id="48" presetID="1" presetClass="entr" presetSubtype="0" fill="hold" nodeType="after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par>
                          <p:cTn id="50" fill="hold">
                            <p:stCondLst>
                              <p:cond delay="1500"/>
                            </p:stCondLst>
                            <p:childTnLst>
                              <p:par>
                                <p:cTn id="51" presetID="1" presetClass="entr" presetSubtype="0"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par>
                          <p:cTn id="53" fill="hold">
                            <p:stCondLst>
                              <p:cond delay="1500"/>
                            </p:stCondLst>
                            <p:childTnLst>
                              <p:par>
                                <p:cTn id="54" presetID="1" presetClass="entr" presetSubtype="0"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childTnLst>
                                </p:cTn>
                              </p:par>
                            </p:childTnLst>
                          </p:cTn>
                        </p:par>
                        <p:par>
                          <p:cTn id="56" fill="hold">
                            <p:stCondLst>
                              <p:cond delay="1500"/>
                            </p:stCondLst>
                            <p:childTnLst>
                              <p:par>
                                <p:cTn id="57" presetID="1" presetClass="entr" presetSubtype="0"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par>
                          <p:cTn id="59" fill="hold">
                            <p:stCondLst>
                              <p:cond delay="1500"/>
                            </p:stCondLst>
                            <p:childTnLst>
                              <p:par>
                                <p:cTn id="60" presetID="1" presetClass="entr" presetSubtype="0"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childTnLst>
                                </p:cTn>
                              </p:par>
                            </p:childTnLst>
                          </p:cTn>
                        </p:par>
                        <p:par>
                          <p:cTn id="62" fill="hold">
                            <p:stCondLst>
                              <p:cond delay="1500"/>
                            </p:stCondLst>
                            <p:childTnLst>
                              <p:par>
                                <p:cTn id="63" presetID="1" presetClass="entr" presetSubtype="0" fill="hold" grpId="0" nodeType="after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childTnLst>
                          </p:cTn>
                        </p:par>
                        <p:par>
                          <p:cTn id="65" fill="hold">
                            <p:stCondLst>
                              <p:cond delay="1500"/>
                            </p:stCondLst>
                            <p:childTnLst>
                              <p:par>
                                <p:cTn id="66" presetID="1" presetClass="entr" presetSubtype="0" fill="hold" nodeType="afterEffect">
                                  <p:stCondLst>
                                    <p:cond delay="0"/>
                                  </p:stCondLst>
                                  <p:childTnLst>
                                    <p:set>
                                      <p:cBhvr>
                                        <p:cTn id="67"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bldLvl="0" animBg="1"/>
      <p:bldP spid="29" grpId="0"/>
      <p:bldP spid="30" grpId="0"/>
      <p:bldP spid="31" grpId="0"/>
      <p:bldP spid="34" grpId="0"/>
      <p:bldP spid="3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500572054"/>
              </p:ext>
            </p:extLst>
          </p:nvPr>
        </p:nvGraphicFramePr>
        <p:xfrm>
          <a:off x="1809720" y="1357298"/>
          <a:ext cx="2883214" cy="2342007"/>
        </p:xfrm>
        <a:graphic>
          <a:graphicData uri="http://schemas.openxmlformats.org/drawingml/2006/table">
            <a:tbl>
              <a:tblPr/>
              <a:tblGrid>
                <a:gridCol w="935096">
                  <a:extLst>
                    <a:ext uri="{9D8B030D-6E8A-4147-A177-3AD203B41FA5}">
                      <a16:colId xmlns:a16="http://schemas.microsoft.com/office/drawing/2014/main" val="20000"/>
                    </a:ext>
                  </a:extLst>
                </a:gridCol>
                <a:gridCol w="1071465">
                  <a:extLst>
                    <a:ext uri="{9D8B030D-6E8A-4147-A177-3AD203B41FA5}">
                      <a16:colId xmlns:a16="http://schemas.microsoft.com/office/drawing/2014/main" val="20001"/>
                    </a:ext>
                  </a:extLst>
                </a:gridCol>
                <a:gridCol w="876653">
                  <a:extLst>
                    <a:ext uri="{9D8B030D-6E8A-4147-A177-3AD203B41FA5}">
                      <a16:colId xmlns:a16="http://schemas.microsoft.com/office/drawing/2014/main" val="20002"/>
                    </a:ext>
                  </a:extLst>
                </a:gridCol>
              </a:tblGrid>
              <a:tr h="0">
                <a:tc>
                  <a:txBody>
                    <a:bodyPr/>
                    <a:lstStyle/>
                    <a:p>
                      <a:pPr algn="ctr">
                        <a:lnSpc>
                          <a:spcPct val="150000"/>
                        </a:lnSpc>
                        <a:spcAft>
                          <a:spcPts val="0"/>
                        </a:spcAft>
                      </a:pPr>
                      <a:r>
                        <a:rPr lang="zh-CN" sz="1600" b="1" kern="100">
                          <a:solidFill>
                            <a:schemeClr val="bg1"/>
                          </a:solidFill>
                          <a:latin typeface="微软雅黑" panose="020B0503020204020204" charset="-122"/>
                          <a:ea typeface="微软雅黑" panose="020B0503020204020204" charset="-122"/>
                          <a:cs typeface="Consolas" panose="020B0609020204030204" pitchFamily="49"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5158"/>
                    </a:solidFill>
                  </a:tcPr>
                </a:tc>
                <a:tc>
                  <a:txBody>
                    <a:bodyPr/>
                    <a:lstStyle/>
                    <a:p>
                      <a:pPr algn="ctr">
                        <a:lnSpc>
                          <a:spcPct val="150000"/>
                        </a:lnSpc>
                        <a:spcAft>
                          <a:spcPts val="0"/>
                        </a:spcAft>
                      </a:pPr>
                      <a:r>
                        <a:rPr lang="zh-CN" sz="1600" b="1" kern="100">
                          <a:solidFill>
                            <a:schemeClr val="bg1"/>
                          </a:solidFill>
                          <a:latin typeface="微软雅黑" panose="020B0503020204020204" charset="-122"/>
                          <a:ea typeface="微软雅黑" panose="020B0503020204020204" charset="-122"/>
                          <a:cs typeface="Consolas" panose="020B0609020204030204" pitchFamily="49"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5158"/>
                    </a:solidFill>
                  </a:tcPr>
                </a:tc>
                <a:tc>
                  <a:txBody>
                    <a:bodyPr/>
                    <a:lstStyle/>
                    <a:p>
                      <a:pPr algn="ctr">
                        <a:lnSpc>
                          <a:spcPct val="150000"/>
                        </a:lnSpc>
                        <a:spcAft>
                          <a:spcPts val="0"/>
                        </a:spcAft>
                      </a:pPr>
                      <a:r>
                        <a:rPr lang="zh-CN" sz="1600" b="1" kern="100">
                          <a:solidFill>
                            <a:schemeClr val="bg1"/>
                          </a:solidFill>
                          <a:latin typeface="微软雅黑" panose="020B0503020204020204" charset="-122"/>
                          <a:ea typeface="微软雅黑" panose="020B0503020204020204" charset="-122"/>
                          <a:cs typeface="Consolas" panose="020B0609020204030204" pitchFamily="49" charset="0"/>
                        </a:rPr>
                        <a:t>分数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5158"/>
                    </a:solidFill>
                  </a:tcP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1400" b="0" kern="100" dirty="0">
                          <a:solidFill>
                            <a:srgbClr val="525252"/>
                          </a:solidFill>
                          <a:latin typeface="微软雅黑" panose="020B0503020204020204" charset="-122"/>
                          <a:ea typeface="微软雅黑" panose="020B0503020204020204" charset="-122"/>
                          <a:cs typeface="Consolas" panose="020B0609020204030204" pitchFamily="49" charset="0"/>
                        </a:rPr>
                        <a:t>2018001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0" kern="100" dirty="0">
                          <a:solidFill>
                            <a:srgbClr val="525252"/>
                          </a:solidFill>
                          <a:latin typeface="微软雅黑" panose="020B0503020204020204" charset="-122"/>
                          <a:ea typeface="微软雅黑" panose="020B0503020204020204" charset="-122"/>
                          <a:cs typeface="Consolas" panose="020B0609020204030204" pitchFamily="49" charset="0"/>
                        </a:rPr>
                        <a:t>王华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b="0" kern="100">
                          <a:solidFill>
                            <a:srgbClr val="525252"/>
                          </a:solidFill>
                          <a:latin typeface="微软雅黑" panose="020B0503020204020204" charset="-122"/>
                          <a:ea typeface="微软雅黑" panose="020B0503020204020204" charset="-122"/>
                          <a:cs typeface="Consolas" panose="020B0609020204030204" pitchFamily="49"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1400" b="0" kern="100">
                          <a:solidFill>
                            <a:srgbClr val="525252"/>
                          </a:solidFill>
                          <a:latin typeface="微软雅黑" panose="020B0503020204020204" charset="-122"/>
                          <a:ea typeface="微软雅黑" panose="020B0503020204020204" charset="-122"/>
                          <a:cs typeface="Consolas" panose="020B0609020204030204" pitchFamily="49" charset="0"/>
                        </a:rPr>
                        <a:t>2018010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0" kern="100" dirty="0">
                          <a:solidFill>
                            <a:srgbClr val="525252"/>
                          </a:solidFill>
                          <a:latin typeface="微软雅黑" panose="020B0503020204020204" charset="-122"/>
                          <a:ea typeface="微软雅黑" panose="020B0503020204020204" charset="-122"/>
                          <a:cs typeface="Consolas" panose="020B0609020204030204" pitchFamily="49" charset="0"/>
                        </a:rPr>
                        <a:t>刘丽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b="0" kern="100">
                          <a:solidFill>
                            <a:srgbClr val="525252"/>
                          </a:solidFill>
                          <a:latin typeface="微软雅黑" panose="020B0503020204020204" charset="-122"/>
                          <a:ea typeface="微软雅黑" panose="020B0503020204020204" charset="-122"/>
                          <a:cs typeface="Consolas" panose="020B0609020204030204" pitchFamily="49" charset="0"/>
                        </a:rPr>
                        <a:t>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400" b="0" kern="100">
                          <a:solidFill>
                            <a:srgbClr val="525252"/>
                          </a:solidFill>
                          <a:latin typeface="微软雅黑" panose="020B0503020204020204" charset="-122"/>
                          <a:ea typeface="微软雅黑" panose="020B0503020204020204" charset="-122"/>
                          <a:cs typeface="Consolas" panose="020B0609020204030204" pitchFamily="49" charset="0"/>
                        </a:rPr>
                        <a:t>2018006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0" kern="100">
                          <a:solidFill>
                            <a:srgbClr val="525252"/>
                          </a:solidFill>
                          <a:latin typeface="微软雅黑" panose="020B0503020204020204" charset="-122"/>
                          <a:ea typeface="微软雅黑" panose="020B0503020204020204" charset="-122"/>
                          <a:cs typeface="Consolas" panose="020B0609020204030204" pitchFamily="49" charset="0"/>
                        </a:rPr>
                        <a:t>陈明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b="0" kern="100" dirty="0">
                          <a:solidFill>
                            <a:srgbClr val="525252"/>
                          </a:solidFill>
                          <a:latin typeface="微软雅黑" panose="020B0503020204020204" charset="-122"/>
                          <a:ea typeface="微软雅黑" panose="020B0503020204020204" charset="-122"/>
                          <a:cs typeface="Consolas" panose="020B0609020204030204" pitchFamily="49" charset="0"/>
                        </a:rPr>
                        <a:t>54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50000"/>
                        </a:lnSpc>
                        <a:spcAft>
                          <a:spcPts val="0"/>
                        </a:spcAft>
                      </a:pPr>
                      <a:r>
                        <a:rPr lang="en-US" sz="1400" b="0" kern="100">
                          <a:solidFill>
                            <a:srgbClr val="525252"/>
                          </a:solidFill>
                          <a:latin typeface="微软雅黑" panose="020B0503020204020204" charset="-122"/>
                          <a:ea typeface="微软雅黑" panose="020B0503020204020204" charset="-122"/>
                          <a:cs typeface="Consolas" panose="020B0609020204030204" pitchFamily="49" charset="0"/>
                        </a:rPr>
                        <a:t>2018009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0" kern="100">
                          <a:solidFill>
                            <a:srgbClr val="525252"/>
                          </a:solidFill>
                          <a:latin typeface="微软雅黑" panose="020B0503020204020204" charset="-122"/>
                          <a:ea typeface="微软雅黑" panose="020B0503020204020204" charset="-122"/>
                          <a:cs typeface="Consolas" panose="020B0609020204030204" pitchFamily="49" charset="0"/>
                        </a:rPr>
                        <a:t>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b="0" kern="100" dirty="0">
                          <a:solidFill>
                            <a:srgbClr val="525252"/>
                          </a:solidFill>
                          <a:latin typeface="微软雅黑" panose="020B0503020204020204" charset="-122"/>
                          <a:ea typeface="微软雅黑" panose="020B0503020204020204" charset="-122"/>
                          <a:cs typeface="Consolas" panose="020B0609020204030204" pitchFamily="49" charset="0"/>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50000"/>
                        </a:lnSpc>
                        <a:spcAft>
                          <a:spcPts val="0"/>
                        </a:spcAft>
                      </a:pPr>
                      <a:r>
                        <a:rPr lang="en-US" sz="1400" b="0" kern="100">
                          <a:solidFill>
                            <a:srgbClr val="525252"/>
                          </a:solidFill>
                          <a:latin typeface="微软雅黑" panose="020B0503020204020204" charset="-122"/>
                          <a:ea typeface="微软雅黑" panose="020B0503020204020204" charset="-122"/>
                          <a:cs typeface="Consolas" panose="020B0609020204030204" pitchFamily="49" charset="0"/>
                        </a:rPr>
                        <a:t>2018007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0" kern="100">
                          <a:solidFill>
                            <a:srgbClr val="525252"/>
                          </a:solidFill>
                          <a:latin typeface="微软雅黑" panose="020B0503020204020204" charset="-122"/>
                          <a:ea typeface="微软雅黑" panose="020B0503020204020204" charset="-122"/>
                          <a:cs typeface="Consolas" panose="020B0609020204030204" pitchFamily="49" charset="0"/>
                        </a:rPr>
                        <a:t>许兵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b="0" kern="100" dirty="0">
                          <a:solidFill>
                            <a:srgbClr val="525252"/>
                          </a:solidFill>
                          <a:latin typeface="微软雅黑" panose="020B0503020204020204" charset="-122"/>
                          <a:ea typeface="微软雅黑" panose="020B0503020204020204" charset="-122"/>
                          <a:cs typeface="Consolas" panose="020B0609020204030204" pitchFamily="49"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50000"/>
                        </a:lnSpc>
                        <a:spcAft>
                          <a:spcPts val="0"/>
                        </a:spcAft>
                      </a:pPr>
                      <a:r>
                        <a:rPr lang="en-US" sz="1400" b="0" kern="100">
                          <a:solidFill>
                            <a:srgbClr val="525252"/>
                          </a:solidFill>
                          <a:latin typeface="微软雅黑" panose="020B0503020204020204" charset="-122"/>
                          <a:ea typeface="微软雅黑" panose="020B0503020204020204" charset="-122"/>
                          <a:cs typeface="Consolas" panose="020B0609020204030204" pitchFamily="49" charset="0"/>
                        </a:rPr>
                        <a:t>2018012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0" kern="100">
                          <a:solidFill>
                            <a:srgbClr val="525252"/>
                          </a:solidFill>
                          <a:latin typeface="微软雅黑" panose="020B0503020204020204" charset="-122"/>
                          <a:ea typeface="微软雅黑" panose="020B0503020204020204" charset="-122"/>
                          <a:cs typeface="Consolas" panose="020B0609020204030204" pitchFamily="49" charset="0"/>
                        </a:rPr>
                        <a:t>李萍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b="0" kern="100" dirty="0">
                          <a:solidFill>
                            <a:srgbClr val="525252"/>
                          </a:solidFill>
                          <a:latin typeface="微软雅黑" panose="020B0503020204020204" charset="-122"/>
                          <a:ea typeface="微软雅黑" panose="020B0503020204020204" charset="-122"/>
                          <a:cs typeface="Consolas" panose="020B0609020204030204" pitchFamily="49" charset="0"/>
                        </a:rPr>
                        <a:t>88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50000"/>
                        </a:lnSpc>
                        <a:spcAft>
                          <a:spcPts val="0"/>
                        </a:spcAft>
                      </a:pPr>
                      <a:r>
                        <a:rPr lang="en-US" sz="1400" b="0" kern="100">
                          <a:solidFill>
                            <a:srgbClr val="525252"/>
                          </a:solidFill>
                          <a:latin typeface="微软雅黑" panose="020B0503020204020204" charset="-122"/>
                          <a:ea typeface="微软雅黑" panose="020B0503020204020204" charset="-122"/>
                          <a:cs typeface="Consolas" panose="020B0609020204030204" pitchFamily="49" charset="0"/>
                        </a:rPr>
                        <a:t>2018005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0" kern="100">
                          <a:solidFill>
                            <a:srgbClr val="525252"/>
                          </a:solidFill>
                          <a:latin typeface="微软雅黑" panose="020B0503020204020204" charset="-122"/>
                          <a:ea typeface="微软雅黑" panose="020B0503020204020204" charset="-122"/>
                          <a:cs typeface="Consolas" panose="020B0609020204030204" pitchFamily="49" charset="0"/>
                        </a:rPr>
                        <a:t>李英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b="0" kern="100" dirty="0">
                          <a:solidFill>
                            <a:srgbClr val="525252"/>
                          </a:solidFill>
                          <a:latin typeface="微软雅黑" panose="020B0503020204020204" charset="-122"/>
                          <a:ea typeface="微软雅黑" panose="020B0503020204020204" charset="-122"/>
                          <a:cs typeface="Consolas" panose="020B0609020204030204" pitchFamily="49" charset="0"/>
                        </a:rPr>
                        <a:t>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081" name="Rectangle 57"/>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79" name="Rectangle 55"/>
          <p:cNvSpPr>
            <a:spLocks noChangeArrowheads="1"/>
          </p:cNvSpPr>
          <p:nvPr/>
        </p:nvSpPr>
        <p:spPr bwMode="auto">
          <a:xfrm>
            <a:off x="8028672" y="1262997"/>
            <a:ext cx="784536"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学号</a:t>
            </a:r>
          </a:p>
        </p:txBody>
      </p:sp>
      <p:sp>
        <p:nvSpPr>
          <p:cNvPr id="1078" name="Rectangle 54"/>
          <p:cNvSpPr>
            <a:spLocks noChangeArrowheads="1"/>
          </p:cNvSpPr>
          <p:nvPr/>
        </p:nvSpPr>
        <p:spPr bwMode="auto">
          <a:xfrm>
            <a:off x="8813208" y="1262997"/>
            <a:ext cx="784536"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姓名</a:t>
            </a:r>
          </a:p>
        </p:txBody>
      </p:sp>
      <p:sp>
        <p:nvSpPr>
          <p:cNvPr id="1077" name="Rectangle 53"/>
          <p:cNvSpPr>
            <a:spLocks noChangeArrowheads="1"/>
          </p:cNvSpPr>
          <p:nvPr/>
        </p:nvSpPr>
        <p:spPr bwMode="auto">
          <a:xfrm>
            <a:off x="9597744" y="1262997"/>
            <a:ext cx="784536"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分数</a:t>
            </a:r>
          </a:p>
        </p:txBody>
      </p:sp>
      <p:sp>
        <p:nvSpPr>
          <p:cNvPr id="1076" name="Rectangle 52"/>
          <p:cNvSpPr>
            <a:spLocks noChangeArrowheads="1"/>
          </p:cNvSpPr>
          <p:nvPr/>
        </p:nvSpPr>
        <p:spPr bwMode="auto">
          <a:xfrm>
            <a:off x="6886946" y="1262997"/>
            <a:ext cx="998850"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哈希地址</a:t>
            </a:r>
          </a:p>
        </p:txBody>
      </p:sp>
      <p:sp>
        <p:nvSpPr>
          <p:cNvPr id="1075" name="Rectangle 51"/>
          <p:cNvSpPr>
            <a:spLocks noChangeArrowheads="1"/>
          </p:cNvSpPr>
          <p:nvPr/>
        </p:nvSpPr>
        <p:spPr bwMode="auto">
          <a:xfrm>
            <a:off x="7887078" y="1595201"/>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2018001</a:t>
            </a:r>
          </a:p>
        </p:txBody>
      </p:sp>
      <p:sp>
        <p:nvSpPr>
          <p:cNvPr id="1074" name="Rectangle 50"/>
          <p:cNvSpPr>
            <a:spLocks noChangeArrowheads="1"/>
          </p:cNvSpPr>
          <p:nvPr/>
        </p:nvSpPr>
        <p:spPr bwMode="auto">
          <a:xfrm>
            <a:off x="8810132" y="1595201"/>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王华</a:t>
            </a:r>
          </a:p>
        </p:txBody>
      </p:sp>
      <p:sp>
        <p:nvSpPr>
          <p:cNvPr id="1073" name="Rectangle 49"/>
          <p:cNvSpPr>
            <a:spLocks noChangeArrowheads="1"/>
          </p:cNvSpPr>
          <p:nvPr/>
        </p:nvSpPr>
        <p:spPr bwMode="auto">
          <a:xfrm>
            <a:off x="9594668" y="1595201"/>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90</a:t>
            </a:r>
          </a:p>
        </p:txBody>
      </p:sp>
      <p:sp>
        <p:nvSpPr>
          <p:cNvPr id="1072" name="Rectangle 48"/>
          <p:cNvSpPr>
            <a:spLocks noChangeArrowheads="1"/>
          </p:cNvSpPr>
          <p:nvPr/>
        </p:nvSpPr>
        <p:spPr bwMode="auto">
          <a:xfrm>
            <a:off x="7258168" y="1595201"/>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0</a:t>
            </a:r>
          </a:p>
        </p:txBody>
      </p:sp>
      <p:sp>
        <p:nvSpPr>
          <p:cNvPr id="1071" name="Rectangle 47"/>
          <p:cNvSpPr>
            <a:spLocks noChangeArrowheads="1"/>
          </p:cNvSpPr>
          <p:nvPr/>
        </p:nvSpPr>
        <p:spPr bwMode="auto">
          <a:xfrm>
            <a:off x="7887078" y="4496450"/>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2018010</a:t>
            </a:r>
          </a:p>
        </p:txBody>
      </p:sp>
      <p:sp>
        <p:nvSpPr>
          <p:cNvPr id="1070" name="Rectangle 46"/>
          <p:cNvSpPr>
            <a:spLocks noChangeArrowheads="1"/>
          </p:cNvSpPr>
          <p:nvPr/>
        </p:nvSpPr>
        <p:spPr bwMode="auto">
          <a:xfrm>
            <a:off x="8810132" y="4496450"/>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刘丽</a:t>
            </a:r>
          </a:p>
        </p:txBody>
      </p:sp>
      <p:sp>
        <p:nvSpPr>
          <p:cNvPr id="1069" name="Rectangle 45"/>
          <p:cNvSpPr>
            <a:spLocks noChangeArrowheads="1"/>
          </p:cNvSpPr>
          <p:nvPr/>
        </p:nvSpPr>
        <p:spPr bwMode="auto">
          <a:xfrm>
            <a:off x="9594668" y="4496450"/>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62</a:t>
            </a:r>
          </a:p>
        </p:txBody>
      </p:sp>
      <p:sp>
        <p:nvSpPr>
          <p:cNvPr id="1068" name="Rectangle 44"/>
          <p:cNvSpPr>
            <a:spLocks noChangeArrowheads="1"/>
          </p:cNvSpPr>
          <p:nvPr/>
        </p:nvSpPr>
        <p:spPr bwMode="auto">
          <a:xfrm>
            <a:off x="7256117" y="4496450"/>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9</a:t>
            </a:r>
          </a:p>
        </p:txBody>
      </p:sp>
      <p:sp>
        <p:nvSpPr>
          <p:cNvPr id="1067" name="Rectangle 43"/>
          <p:cNvSpPr>
            <a:spLocks noChangeArrowheads="1"/>
          </p:cNvSpPr>
          <p:nvPr/>
        </p:nvSpPr>
        <p:spPr bwMode="auto">
          <a:xfrm>
            <a:off x="7887078" y="3211042"/>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2018006</a:t>
            </a:r>
          </a:p>
        </p:txBody>
      </p:sp>
      <p:sp>
        <p:nvSpPr>
          <p:cNvPr id="1066" name="Rectangle 42"/>
          <p:cNvSpPr>
            <a:spLocks noChangeArrowheads="1"/>
          </p:cNvSpPr>
          <p:nvPr/>
        </p:nvSpPr>
        <p:spPr bwMode="auto">
          <a:xfrm>
            <a:off x="8810132" y="3211042"/>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陈明</a:t>
            </a:r>
          </a:p>
        </p:txBody>
      </p:sp>
      <p:sp>
        <p:nvSpPr>
          <p:cNvPr id="1065" name="Rectangle 41"/>
          <p:cNvSpPr>
            <a:spLocks noChangeArrowheads="1"/>
          </p:cNvSpPr>
          <p:nvPr/>
        </p:nvSpPr>
        <p:spPr bwMode="auto">
          <a:xfrm>
            <a:off x="9594668" y="3211042"/>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54</a:t>
            </a:r>
          </a:p>
        </p:txBody>
      </p:sp>
      <p:sp>
        <p:nvSpPr>
          <p:cNvPr id="1064" name="Rectangle 40"/>
          <p:cNvSpPr>
            <a:spLocks noChangeArrowheads="1"/>
          </p:cNvSpPr>
          <p:nvPr/>
        </p:nvSpPr>
        <p:spPr bwMode="auto">
          <a:xfrm>
            <a:off x="7258168" y="3211042"/>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5</a:t>
            </a:r>
          </a:p>
        </p:txBody>
      </p:sp>
      <p:sp>
        <p:nvSpPr>
          <p:cNvPr id="1063" name="Rectangle 39"/>
          <p:cNvSpPr>
            <a:spLocks noChangeArrowheads="1"/>
          </p:cNvSpPr>
          <p:nvPr/>
        </p:nvSpPr>
        <p:spPr bwMode="auto">
          <a:xfrm>
            <a:off x="7887078" y="4177534"/>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2018009</a:t>
            </a:r>
          </a:p>
        </p:txBody>
      </p:sp>
      <p:sp>
        <p:nvSpPr>
          <p:cNvPr id="1062" name="Rectangle 38"/>
          <p:cNvSpPr>
            <a:spLocks noChangeArrowheads="1"/>
          </p:cNvSpPr>
          <p:nvPr/>
        </p:nvSpPr>
        <p:spPr bwMode="auto">
          <a:xfrm>
            <a:off x="8810132" y="4177534"/>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张强</a:t>
            </a:r>
          </a:p>
        </p:txBody>
      </p:sp>
      <p:sp>
        <p:nvSpPr>
          <p:cNvPr id="1061" name="Rectangle 37"/>
          <p:cNvSpPr>
            <a:spLocks noChangeArrowheads="1"/>
          </p:cNvSpPr>
          <p:nvPr/>
        </p:nvSpPr>
        <p:spPr bwMode="auto">
          <a:xfrm>
            <a:off x="9594668" y="4177534"/>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95</a:t>
            </a:r>
          </a:p>
        </p:txBody>
      </p:sp>
      <p:sp>
        <p:nvSpPr>
          <p:cNvPr id="1060" name="Rectangle 36"/>
          <p:cNvSpPr>
            <a:spLocks noChangeArrowheads="1"/>
          </p:cNvSpPr>
          <p:nvPr/>
        </p:nvSpPr>
        <p:spPr bwMode="auto">
          <a:xfrm>
            <a:off x="7256117" y="4177534"/>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8</a:t>
            </a:r>
          </a:p>
        </p:txBody>
      </p:sp>
      <p:sp>
        <p:nvSpPr>
          <p:cNvPr id="1059" name="Rectangle 35"/>
          <p:cNvSpPr>
            <a:spLocks noChangeArrowheads="1"/>
          </p:cNvSpPr>
          <p:nvPr/>
        </p:nvSpPr>
        <p:spPr bwMode="auto">
          <a:xfrm>
            <a:off x="7887078" y="3537930"/>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2018007</a:t>
            </a:r>
          </a:p>
        </p:txBody>
      </p:sp>
      <p:sp>
        <p:nvSpPr>
          <p:cNvPr id="1058" name="Rectangle 34"/>
          <p:cNvSpPr>
            <a:spLocks noChangeArrowheads="1"/>
          </p:cNvSpPr>
          <p:nvPr/>
        </p:nvSpPr>
        <p:spPr bwMode="auto">
          <a:xfrm>
            <a:off x="8810132" y="3537930"/>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许兵</a:t>
            </a:r>
          </a:p>
        </p:txBody>
      </p:sp>
      <p:sp>
        <p:nvSpPr>
          <p:cNvPr id="1057" name="Rectangle 33"/>
          <p:cNvSpPr>
            <a:spLocks noChangeArrowheads="1"/>
          </p:cNvSpPr>
          <p:nvPr/>
        </p:nvSpPr>
        <p:spPr bwMode="auto">
          <a:xfrm>
            <a:off x="9594668" y="3537930"/>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76</a:t>
            </a:r>
          </a:p>
        </p:txBody>
      </p:sp>
      <p:sp>
        <p:nvSpPr>
          <p:cNvPr id="1056" name="Rectangle 32"/>
          <p:cNvSpPr>
            <a:spLocks noChangeArrowheads="1"/>
          </p:cNvSpPr>
          <p:nvPr/>
        </p:nvSpPr>
        <p:spPr bwMode="auto">
          <a:xfrm>
            <a:off x="7258168" y="3537930"/>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6</a:t>
            </a:r>
          </a:p>
        </p:txBody>
      </p:sp>
      <p:sp>
        <p:nvSpPr>
          <p:cNvPr id="1055" name="Rectangle 31"/>
          <p:cNvSpPr>
            <a:spLocks noChangeArrowheads="1"/>
          </p:cNvSpPr>
          <p:nvPr/>
        </p:nvSpPr>
        <p:spPr bwMode="auto">
          <a:xfrm>
            <a:off x="7887078" y="5147570"/>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2018012</a:t>
            </a:r>
          </a:p>
        </p:txBody>
      </p:sp>
      <p:sp>
        <p:nvSpPr>
          <p:cNvPr id="1054" name="Rectangle 30"/>
          <p:cNvSpPr>
            <a:spLocks noChangeArrowheads="1"/>
          </p:cNvSpPr>
          <p:nvPr/>
        </p:nvSpPr>
        <p:spPr bwMode="auto">
          <a:xfrm>
            <a:off x="8810132" y="5147570"/>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李萍</a:t>
            </a:r>
          </a:p>
        </p:txBody>
      </p:sp>
      <p:sp>
        <p:nvSpPr>
          <p:cNvPr id="1053" name="Rectangle 29"/>
          <p:cNvSpPr>
            <a:spLocks noChangeArrowheads="1"/>
          </p:cNvSpPr>
          <p:nvPr/>
        </p:nvSpPr>
        <p:spPr bwMode="auto">
          <a:xfrm>
            <a:off x="9594668" y="5147570"/>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88</a:t>
            </a:r>
          </a:p>
        </p:txBody>
      </p:sp>
      <p:sp>
        <p:nvSpPr>
          <p:cNvPr id="1052" name="Rectangle 28"/>
          <p:cNvSpPr>
            <a:spLocks noChangeArrowheads="1"/>
          </p:cNvSpPr>
          <p:nvPr/>
        </p:nvSpPr>
        <p:spPr bwMode="auto">
          <a:xfrm>
            <a:off x="7256117" y="5147570"/>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11</a:t>
            </a:r>
          </a:p>
        </p:txBody>
      </p:sp>
      <p:sp>
        <p:nvSpPr>
          <p:cNvPr id="1051" name="Rectangle 27"/>
          <p:cNvSpPr>
            <a:spLocks noChangeArrowheads="1"/>
          </p:cNvSpPr>
          <p:nvPr/>
        </p:nvSpPr>
        <p:spPr bwMode="auto">
          <a:xfrm>
            <a:off x="7887078" y="2889468"/>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2018005</a:t>
            </a:r>
          </a:p>
        </p:txBody>
      </p:sp>
      <p:sp>
        <p:nvSpPr>
          <p:cNvPr id="1050" name="Rectangle 26"/>
          <p:cNvSpPr>
            <a:spLocks noChangeArrowheads="1"/>
          </p:cNvSpPr>
          <p:nvPr/>
        </p:nvSpPr>
        <p:spPr bwMode="auto">
          <a:xfrm>
            <a:off x="8810132" y="2889468"/>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李英</a:t>
            </a:r>
          </a:p>
        </p:txBody>
      </p:sp>
      <p:sp>
        <p:nvSpPr>
          <p:cNvPr id="1049" name="Rectangle 25"/>
          <p:cNvSpPr>
            <a:spLocks noChangeArrowheads="1"/>
          </p:cNvSpPr>
          <p:nvPr/>
        </p:nvSpPr>
        <p:spPr bwMode="auto">
          <a:xfrm>
            <a:off x="9594668" y="2889468"/>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82</a:t>
            </a:r>
          </a:p>
        </p:txBody>
      </p:sp>
      <p:sp>
        <p:nvSpPr>
          <p:cNvPr id="1048" name="Rectangle 24"/>
          <p:cNvSpPr>
            <a:spLocks noChangeArrowheads="1"/>
          </p:cNvSpPr>
          <p:nvPr/>
        </p:nvSpPr>
        <p:spPr bwMode="auto">
          <a:xfrm>
            <a:off x="7258168" y="2889468"/>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4</a:t>
            </a:r>
          </a:p>
        </p:txBody>
      </p:sp>
      <p:sp>
        <p:nvSpPr>
          <p:cNvPr id="1047" name="Rectangle 23"/>
          <p:cNvSpPr>
            <a:spLocks noChangeArrowheads="1"/>
          </p:cNvSpPr>
          <p:nvPr/>
        </p:nvSpPr>
        <p:spPr bwMode="auto">
          <a:xfrm>
            <a:off x="7887078" y="1919432"/>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046" name="Rectangle 22"/>
          <p:cNvSpPr>
            <a:spLocks noChangeArrowheads="1"/>
          </p:cNvSpPr>
          <p:nvPr/>
        </p:nvSpPr>
        <p:spPr bwMode="auto">
          <a:xfrm>
            <a:off x="8810132" y="1919432"/>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045" name="Rectangle 21"/>
          <p:cNvSpPr>
            <a:spLocks noChangeArrowheads="1"/>
          </p:cNvSpPr>
          <p:nvPr/>
        </p:nvSpPr>
        <p:spPr bwMode="auto">
          <a:xfrm>
            <a:off x="9594668" y="1919432"/>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044" name="Rectangle 20"/>
          <p:cNvSpPr>
            <a:spLocks noChangeArrowheads="1"/>
          </p:cNvSpPr>
          <p:nvPr/>
        </p:nvSpPr>
        <p:spPr bwMode="auto">
          <a:xfrm>
            <a:off x="7255092" y="1919432"/>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1</a:t>
            </a:r>
          </a:p>
        </p:txBody>
      </p:sp>
      <p:sp>
        <p:nvSpPr>
          <p:cNvPr id="1043" name="Rectangle 19"/>
          <p:cNvSpPr>
            <a:spLocks noChangeArrowheads="1"/>
          </p:cNvSpPr>
          <p:nvPr/>
        </p:nvSpPr>
        <p:spPr bwMode="auto">
          <a:xfrm>
            <a:off x="7887078" y="2243663"/>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042" name="Rectangle 18"/>
          <p:cNvSpPr>
            <a:spLocks noChangeArrowheads="1"/>
          </p:cNvSpPr>
          <p:nvPr/>
        </p:nvSpPr>
        <p:spPr bwMode="auto">
          <a:xfrm>
            <a:off x="8810132" y="2243663"/>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041" name="Rectangle 17"/>
          <p:cNvSpPr>
            <a:spLocks noChangeArrowheads="1"/>
          </p:cNvSpPr>
          <p:nvPr/>
        </p:nvSpPr>
        <p:spPr bwMode="auto">
          <a:xfrm>
            <a:off x="9594668" y="2243663"/>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040" name="Rectangle 16"/>
          <p:cNvSpPr>
            <a:spLocks noChangeArrowheads="1"/>
          </p:cNvSpPr>
          <p:nvPr/>
        </p:nvSpPr>
        <p:spPr bwMode="auto">
          <a:xfrm>
            <a:off x="7261245" y="2243663"/>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2</a:t>
            </a:r>
          </a:p>
        </p:txBody>
      </p:sp>
      <p:sp>
        <p:nvSpPr>
          <p:cNvPr id="1039" name="Rectangle 15"/>
          <p:cNvSpPr>
            <a:spLocks noChangeArrowheads="1"/>
          </p:cNvSpPr>
          <p:nvPr/>
        </p:nvSpPr>
        <p:spPr bwMode="auto">
          <a:xfrm>
            <a:off x="7887078" y="2570552"/>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038" name="Rectangle 14"/>
          <p:cNvSpPr>
            <a:spLocks noChangeArrowheads="1"/>
          </p:cNvSpPr>
          <p:nvPr/>
        </p:nvSpPr>
        <p:spPr bwMode="auto">
          <a:xfrm>
            <a:off x="8810132" y="2570552"/>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037" name="Rectangle 13"/>
          <p:cNvSpPr>
            <a:spLocks noChangeArrowheads="1"/>
          </p:cNvSpPr>
          <p:nvPr/>
        </p:nvSpPr>
        <p:spPr bwMode="auto">
          <a:xfrm>
            <a:off x="9594668" y="2570552"/>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036" name="Rectangle 12"/>
          <p:cNvSpPr>
            <a:spLocks noChangeArrowheads="1"/>
          </p:cNvSpPr>
          <p:nvPr/>
        </p:nvSpPr>
        <p:spPr bwMode="auto">
          <a:xfrm>
            <a:off x="7261245" y="2570552"/>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3</a:t>
            </a:r>
          </a:p>
        </p:txBody>
      </p:sp>
      <p:sp>
        <p:nvSpPr>
          <p:cNvPr id="1035" name="Rectangle 11"/>
          <p:cNvSpPr>
            <a:spLocks noChangeArrowheads="1"/>
          </p:cNvSpPr>
          <p:nvPr/>
        </p:nvSpPr>
        <p:spPr bwMode="auto">
          <a:xfrm>
            <a:off x="7887078" y="3856846"/>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034" name="Rectangle 10"/>
          <p:cNvSpPr>
            <a:spLocks noChangeArrowheads="1"/>
          </p:cNvSpPr>
          <p:nvPr/>
        </p:nvSpPr>
        <p:spPr bwMode="auto">
          <a:xfrm>
            <a:off x="8810132" y="3856846"/>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033" name="Rectangle 9"/>
          <p:cNvSpPr>
            <a:spLocks noChangeArrowheads="1"/>
          </p:cNvSpPr>
          <p:nvPr/>
        </p:nvSpPr>
        <p:spPr bwMode="auto">
          <a:xfrm>
            <a:off x="9594668" y="3856846"/>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032" name="Rectangle 8"/>
          <p:cNvSpPr>
            <a:spLocks noChangeArrowheads="1"/>
          </p:cNvSpPr>
          <p:nvPr/>
        </p:nvSpPr>
        <p:spPr bwMode="auto">
          <a:xfrm>
            <a:off x="7273551" y="3856846"/>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7</a:t>
            </a:r>
          </a:p>
        </p:txBody>
      </p:sp>
      <p:sp>
        <p:nvSpPr>
          <p:cNvPr id="1031" name="Rectangle 7"/>
          <p:cNvSpPr>
            <a:spLocks noChangeArrowheads="1"/>
          </p:cNvSpPr>
          <p:nvPr/>
        </p:nvSpPr>
        <p:spPr bwMode="auto">
          <a:xfrm>
            <a:off x="7887078" y="4826882"/>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030" name="Rectangle 6"/>
          <p:cNvSpPr>
            <a:spLocks noChangeArrowheads="1"/>
          </p:cNvSpPr>
          <p:nvPr/>
        </p:nvSpPr>
        <p:spPr bwMode="auto">
          <a:xfrm>
            <a:off x="8810132" y="4826882"/>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029" name="Rectangle 5"/>
          <p:cNvSpPr>
            <a:spLocks noChangeArrowheads="1"/>
          </p:cNvSpPr>
          <p:nvPr/>
        </p:nvSpPr>
        <p:spPr bwMode="auto">
          <a:xfrm>
            <a:off x="9594668" y="4826882"/>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1028" name="Rectangle 4"/>
          <p:cNvSpPr>
            <a:spLocks noChangeArrowheads="1"/>
          </p:cNvSpPr>
          <p:nvPr/>
        </p:nvSpPr>
        <p:spPr bwMode="auto">
          <a:xfrm>
            <a:off x="7270475" y="4826882"/>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10</a:t>
            </a:r>
          </a:p>
        </p:txBody>
      </p:sp>
      <p:sp>
        <p:nvSpPr>
          <p:cNvPr id="61" name="TextBox 60"/>
          <p:cNvSpPr txBox="1"/>
          <p:nvPr/>
        </p:nvSpPr>
        <p:spPr>
          <a:xfrm>
            <a:off x="4738678" y="2071679"/>
            <a:ext cx="2428892" cy="829945"/>
          </a:xfrm>
          <a:prstGeom prst="rect">
            <a:avLst/>
          </a:prstGeom>
          <a:noFill/>
        </p:spPr>
        <p:txBody>
          <a:bodyPr wrap="square" rtlCol="0">
            <a:spAutoFit/>
          </a:bodyPr>
          <a:lstStyle/>
          <a:p>
            <a:r>
              <a:rPr lang="en-US" altLang="zh-CN" sz="1600" i="1" dirty="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=7</a:t>
            </a:r>
          </a:p>
          <a:p>
            <a:r>
              <a:rPr lang="en-US" altLang="zh-CN" sz="1600" i="1" dirty="0">
                <a:solidFill>
                  <a:srgbClr val="525252"/>
                </a:solidFill>
                <a:latin typeface="微软雅黑" panose="020B0503020204020204" charset="-122"/>
                <a:ea typeface="微软雅黑" panose="020B0503020204020204" charset="-122"/>
                <a:cs typeface="Consolas" panose="020B0609020204030204" pitchFamily="49" charset="0"/>
              </a:rPr>
              <a:t>m</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=12</a:t>
            </a:r>
          </a:p>
          <a:p>
            <a:r>
              <a:rPr lang="en-US" altLang="zh-CN" sz="1600" i="1" dirty="0">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1600" dirty="0">
                <a:solidFill>
                  <a:srgbClr val="525252"/>
                </a:solidFill>
                <a:latin typeface="微软雅黑" panose="020B0503020204020204" charset="-122"/>
                <a:ea typeface="微软雅黑" panose="020B0503020204020204" charset="-122"/>
                <a:cs typeface="Consolas" panose="020B0609020204030204" pitchFamily="49" charset="0"/>
              </a:rPr>
              <a:t>学号</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1600" dirty="0">
                <a:solidFill>
                  <a:srgbClr val="525252"/>
                </a:solidFill>
                <a:latin typeface="微软雅黑" panose="020B0503020204020204" charset="-122"/>
                <a:ea typeface="微软雅黑" panose="020B0503020204020204" charset="-122"/>
                <a:cs typeface="Consolas" panose="020B0609020204030204" pitchFamily="49" charset="0"/>
              </a:rPr>
              <a:t>学号</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-2018001</a:t>
            </a:r>
            <a:endPar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endParaRPr>
          </a:p>
        </p:txBody>
      </p:sp>
      <p:cxnSp>
        <p:nvCxnSpPr>
          <p:cNvPr id="63" name="直接箭头连接符 62"/>
          <p:cNvCxnSpPr/>
          <p:nvPr/>
        </p:nvCxnSpPr>
        <p:spPr>
          <a:xfrm>
            <a:off x="4810116" y="3071810"/>
            <a:ext cx="2286016" cy="1588"/>
          </a:xfrm>
          <a:prstGeom prst="straightConnector1">
            <a:avLst/>
          </a:prstGeom>
          <a:ln w="50800">
            <a:solidFill>
              <a:srgbClr val="D42A2A"/>
            </a:solidFill>
            <a:tailEnd type="arrow"/>
          </a:ln>
        </p:spPr>
        <p:style>
          <a:lnRef idx="3">
            <a:schemeClr val="accent2"/>
          </a:lnRef>
          <a:fillRef idx="0">
            <a:schemeClr val="accent2"/>
          </a:fillRef>
          <a:effectRef idx="2">
            <a:schemeClr val="accent2"/>
          </a:effectRef>
          <a:fontRef idx="minor">
            <a:schemeClr val="tx1"/>
          </a:fontRef>
        </p:style>
      </p:cxnSp>
      <p:sp>
        <p:nvSpPr>
          <p:cNvPr id="64" name="TextBox 63"/>
          <p:cNvSpPr txBox="1"/>
          <p:nvPr/>
        </p:nvSpPr>
        <p:spPr>
          <a:xfrm>
            <a:off x="1666844" y="4912905"/>
            <a:ext cx="5429288" cy="1754505"/>
          </a:xfrm>
          <a:prstGeom prst="rect">
            <a:avLst/>
          </a:prstGeom>
          <a:noFill/>
          <a:ln w="19050">
            <a:solidFill>
              <a:srgbClr val="525252"/>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150000"/>
              </a:lnSpc>
              <a:spcBef>
                <a:spcPts val="600"/>
              </a:spcBef>
              <a:buFont typeface="Wingdings" panose="05000000000000000000" pitchFamily="2" charset="2"/>
              <a:buChar char="n"/>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gn="l">
              <a:buFont typeface="Wingdings" panose="05000000000000000000" pitchFamily="2" charset="2"/>
              <a:buChar char="l"/>
            </a:pPr>
            <a:r>
              <a:rPr lang="zh-CN" altLang="zh-CN" dirty="0">
                <a:latin typeface="微软雅黑" panose="020B0503020204020204" charset="-122"/>
                <a:ea typeface="微软雅黑" panose="020B0503020204020204" charset="-122"/>
              </a:rPr>
              <a:t>先计算</a:t>
            </a:r>
            <a:r>
              <a:rPr lang="en-US" altLang="zh-CN" dirty="0">
                <a:latin typeface="微软雅黑" panose="020B0503020204020204" charset="-122"/>
                <a:ea typeface="微软雅黑" panose="020B0503020204020204" charset="-122"/>
              </a:rPr>
              <a:t>h(2018010)=2018010-2018001=9</a:t>
            </a:r>
            <a:r>
              <a:rPr lang="zh-CN" altLang="en-US" dirty="0">
                <a:latin typeface="微软雅黑" panose="020B0503020204020204" charset="-122"/>
                <a:ea typeface="微软雅黑" panose="020B0503020204020204" charset="-122"/>
              </a:rPr>
              <a:t>。</a:t>
            </a:r>
            <a:endParaRPr lang="en-US" altLang="zh-CN" dirty="0">
              <a:latin typeface="微软雅黑" panose="020B0503020204020204" charset="-122"/>
              <a:ea typeface="微软雅黑" panose="020B0503020204020204" charset="-122"/>
            </a:endParaRPr>
          </a:p>
          <a:p>
            <a:pPr algn="l">
              <a:buFont typeface="Wingdings" panose="05000000000000000000" pitchFamily="2" charset="2"/>
              <a:buChar char="l"/>
            </a:pPr>
            <a:r>
              <a:rPr lang="zh-CN" altLang="zh-CN" dirty="0">
                <a:latin typeface="微软雅黑" panose="020B0503020204020204" charset="-122"/>
                <a:ea typeface="微软雅黑" panose="020B0503020204020204" charset="-122"/>
              </a:rPr>
              <a:t>再取</a:t>
            </a:r>
            <a:r>
              <a:rPr lang="en-US" altLang="zh-CN" dirty="0">
                <a:latin typeface="微软雅黑" panose="020B0503020204020204" charset="-122"/>
                <a:ea typeface="微软雅黑" panose="020B0503020204020204" charset="-122"/>
              </a:rPr>
              <a:t>ha[9]</a:t>
            </a:r>
            <a:r>
              <a:rPr lang="zh-CN" altLang="zh-CN" dirty="0">
                <a:latin typeface="微软雅黑" panose="020B0503020204020204" charset="-122"/>
                <a:ea typeface="微软雅黑" panose="020B0503020204020204" charset="-122"/>
              </a:rPr>
              <a:t>元素的分数</a:t>
            </a:r>
            <a:r>
              <a:rPr lang="en-US" altLang="zh-CN" dirty="0">
                <a:latin typeface="微软雅黑" panose="020B0503020204020204" charset="-122"/>
                <a:ea typeface="微软雅黑" panose="020B0503020204020204" charset="-122"/>
              </a:rPr>
              <a:t>62</a:t>
            </a:r>
            <a:r>
              <a:rPr lang="zh-CN" altLang="zh-CN" dirty="0">
                <a:latin typeface="微软雅黑" panose="020B0503020204020204" charset="-122"/>
                <a:ea typeface="微软雅黑" panose="020B0503020204020204" charset="-122"/>
              </a:rPr>
              <a:t>即可。</a:t>
            </a:r>
            <a:endParaRPr lang="en-US" altLang="zh-CN" dirty="0">
              <a:latin typeface="微软雅黑" panose="020B0503020204020204" charset="-122"/>
              <a:ea typeface="微软雅黑" panose="020B0503020204020204" charset="-122"/>
            </a:endParaRPr>
          </a:p>
          <a:p>
            <a:pPr algn="l">
              <a:buFont typeface="Wingdings" panose="05000000000000000000" pitchFamily="2" charset="2"/>
              <a:buChar char="l"/>
            </a:pPr>
            <a:r>
              <a:rPr lang="zh-CN" altLang="zh-CN" dirty="0">
                <a:latin typeface="微软雅黑" panose="020B0503020204020204" charset="-122"/>
                <a:ea typeface="微软雅黑" panose="020B0503020204020204" charset="-122"/>
              </a:rPr>
              <a:t>对应的查找时间为</a:t>
            </a:r>
            <a:r>
              <a:rPr lang="en-US" altLang="zh-CN" dirty="0">
                <a:latin typeface="微软雅黑" panose="020B0503020204020204" charset="-122"/>
                <a:ea typeface="微软雅黑" panose="020B0503020204020204" charset="-122"/>
              </a:rPr>
              <a:t>O(1)</a:t>
            </a:r>
            <a:r>
              <a:rPr lang="zh-CN" altLang="zh-CN"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65" name="TextBox 64"/>
          <p:cNvSpPr txBox="1"/>
          <p:nvPr/>
        </p:nvSpPr>
        <p:spPr>
          <a:xfrm>
            <a:off x="8239140" y="822226"/>
            <a:ext cx="1500198" cy="398780"/>
          </a:xfrm>
          <a:prstGeom prst="rect">
            <a:avLst/>
          </a:prstGeom>
          <a:noFill/>
        </p:spPr>
        <p:txBody>
          <a:bodyPr wrap="square" rtlCol="0">
            <a:spAutoFit/>
          </a:bodyPr>
          <a:lstStyle/>
          <a:p>
            <a:r>
              <a:rPr lang="zh-CN" altLang="en-US" sz="2000">
                <a:solidFill>
                  <a:srgbClr val="D42A2A"/>
                </a:solidFill>
                <a:latin typeface="微软雅黑" panose="020B0503020204020204" charset="-122"/>
                <a:ea typeface="微软雅黑" panose="020B0503020204020204" charset="-122"/>
                <a:cs typeface="Consolas" panose="020B0609020204030204" pitchFamily="49" charset="0"/>
              </a:rPr>
              <a:t>哈希表</a:t>
            </a:r>
            <a:r>
              <a:rPr lang="en-US" altLang="zh-CN" sz="2000">
                <a:solidFill>
                  <a:srgbClr val="D42A2A"/>
                </a:solidFill>
                <a:latin typeface="微软雅黑" panose="020B0503020204020204" charset="-122"/>
                <a:ea typeface="微软雅黑" panose="020B0503020204020204" charset="-122"/>
                <a:cs typeface="Consolas" panose="020B0609020204030204" pitchFamily="49" charset="0"/>
              </a:rPr>
              <a:t>ha</a:t>
            </a:r>
            <a:endParaRPr lang="zh-CN" altLang="en-US" sz="2000">
              <a:solidFill>
                <a:srgbClr val="D42A2A"/>
              </a:solidFill>
              <a:latin typeface="微软雅黑" panose="020B0503020204020204" charset="-122"/>
              <a:ea typeface="微软雅黑" panose="020B0503020204020204" charset="-122"/>
              <a:cs typeface="Consolas" panose="020B0609020204030204" pitchFamily="49" charset="0"/>
            </a:endParaRPr>
          </a:p>
        </p:txBody>
      </p:sp>
      <p:sp>
        <p:nvSpPr>
          <p:cNvPr id="66" name="TextBox 65"/>
          <p:cNvSpPr txBox="1"/>
          <p:nvPr/>
        </p:nvSpPr>
        <p:spPr>
          <a:xfrm>
            <a:off x="1595088" y="4450841"/>
            <a:ext cx="4071966" cy="398780"/>
          </a:xfrm>
          <a:prstGeom prst="rect">
            <a:avLst/>
          </a:prstGeom>
          <a:noFill/>
        </p:spPr>
        <p:txBody>
          <a:bodyPr wrap="square" rtlCol="0">
            <a:spAutoFit/>
          </a:bodyPr>
          <a:lstStyle/>
          <a:p>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查找学号为</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2018010</a:t>
            </a:r>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的学生分数</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endParaRPr lang="en-US" altLang="zh-CN"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68" name="文本框 67"/>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6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8.4.1 </a:t>
            </a:r>
            <a:r>
              <a:rPr lang="zh-CN" altLang="en-US">
                <a:latin typeface="微软雅黑" panose="020B0503020204020204" charset="-122"/>
                <a:ea typeface="微软雅黑" panose="020B0503020204020204" charset="-122"/>
              </a:rPr>
              <a:t>哈希表的基本概念</a:t>
            </a:r>
          </a:p>
        </p:txBody>
      </p:sp>
    </p:spTree>
    <p:extLst>
      <p:ext uri="{BB962C8B-B14F-4D97-AF65-F5344CB8AC3E}">
        <p14:creationId xmlns:p14="http://schemas.microsoft.com/office/powerpoint/2010/main" val="2647623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500" fill="hold"/>
                                        <p:tgtEl>
                                          <p:spTgt spid="69"/>
                                        </p:tgtEl>
                                        <p:attrNameLst>
                                          <p:attrName>ppt_x</p:attrName>
                                        </p:attrNameLst>
                                      </p:cBhvr>
                                      <p:tavLst>
                                        <p:tav tm="0">
                                          <p:val>
                                            <p:strVal val="0-#ppt_w/2"/>
                                          </p:val>
                                        </p:tav>
                                        <p:tav tm="100000">
                                          <p:val>
                                            <p:strVal val="#ppt_x"/>
                                          </p:val>
                                        </p:tav>
                                      </p:tavLst>
                                    </p:anim>
                                    <p:anim calcmode="lin" valueType="num">
                                      <p:cBhvr additive="base">
                                        <p:cTn id="12" dur="500" fill="hold"/>
                                        <p:tgtEl>
                                          <p:spTgt spid="6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63"/>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1079"/>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1078"/>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1077"/>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076"/>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1075"/>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1074"/>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0"/>
                                          </p:stCondLst>
                                        </p:cTn>
                                        <p:tgtEl>
                                          <p:spTgt spid="1073"/>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072"/>
                                        </p:tgtEl>
                                        <p:attrNameLst>
                                          <p:attrName>style.visibility</p:attrName>
                                        </p:attrNameLst>
                                      </p:cBhvr>
                                      <p:to>
                                        <p:strVal val="visible"/>
                                      </p:to>
                                    </p:set>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1071"/>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0"/>
                                          </p:stCondLst>
                                        </p:cTn>
                                        <p:tgtEl>
                                          <p:spTgt spid="1070"/>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1069"/>
                                        </p:tgtEl>
                                        <p:attrNameLst>
                                          <p:attrName>style.visibility</p:attrName>
                                        </p:attrNameLst>
                                      </p:cBhvr>
                                      <p:to>
                                        <p:strVal val="visible"/>
                                      </p:to>
                                    </p:se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1068"/>
                                        </p:tgtEl>
                                        <p:attrNameLst>
                                          <p:attrName>style.visibility</p:attrName>
                                        </p:attrNameLst>
                                      </p:cBhvr>
                                      <p:to>
                                        <p:strVal val="visible"/>
                                      </p:to>
                                    </p:se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1067"/>
                                        </p:tgtEl>
                                        <p:attrNameLst>
                                          <p:attrName>style.visibility</p:attrName>
                                        </p:attrNameLst>
                                      </p:cBhvr>
                                      <p:to>
                                        <p:strVal val="visible"/>
                                      </p:to>
                                    </p:set>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0"/>
                                          </p:stCondLst>
                                        </p:cTn>
                                        <p:tgtEl>
                                          <p:spTgt spid="1066"/>
                                        </p:tgtEl>
                                        <p:attrNameLst>
                                          <p:attrName>style.visibility</p:attrName>
                                        </p:attrNameLst>
                                      </p:cBhvr>
                                      <p:to>
                                        <p:strVal val="visible"/>
                                      </p:to>
                                    </p:se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065"/>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grpId="0" nodeType="afterEffect">
                                  <p:stCondLst>
                                    <p:cond delay="0"/>
                                  </p:stCondLst>
                                  <p:childTnLst>
                                    <p:set>
                                      <p:cBhvr>
                                        <p:cTn id="72" dur="1" fill="hold">
                                          <p:stCondLst>
                                            <p:cond delay="0"/>
                                          </p:stCondLst>
                                        </p:cTn>
                                        <p:tgtEl>
                                          <p:spTgt spid="1064"/>
                                        </p:tgtEl>
                                        <p:attrNameLst>
                                          <p:attrName>style.visibility</p:attrName>
                                        </p:attrNameLst>
                                      </p:cBhvr>
                                      <p:to>
                                        <p:strVal val="visible"/>
                                      </p:to>
                                    </p:set>
                                  </p:childTnLst>
                                </p:cTn>
                              </p:par>
                            </p:childTnLst>
                          </p:cTn>
                        </p:par>
                        <p:par>
                          <p:cTn id="73" fill="hold">
                            <p:stCondLst>
                              <p:cond delay="1000"/>
                            </p:stCondLst>
                            <p:childTnLst>
                              <p:par>
                                <p:cTn id="74" presetID="1" presetClass="entr" presetSubtype="0" fill="hold" grpId="0" nodeType="afterEffect">
                                  <p:stCondLst>
                                    <p:cond delay="0"/>
                                  </p:stCondLst>
                                  <p:childTnLst>
                                    <p:set>
                                      <p:cBhvr>
                                        <p:cTn id="75" dur="1" fill="hold">
                                          <p:stCondLst>
                                            <p:cond delay="0"/>
                                          </p:stCondLst>
                                        </p:cTn>
                                        <p:tgtEl>
                                          <p:spTgt spid="1063"/>
                                        </p:tgtEl>
                                        <p:attrNameLst>
                                          <p:attrName>style.visibility</p:attrName>
                                        </p:attrNameLst>
                                      </p:cBhvr>
                                      <p:to>
                                        <p:strVal val="visible"/>
                                      </p:to>
                                    </p:se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062"/>
                                        </p:tgtEl>
                                        <p:attrNameLst>
                                          <p:attrName>style.visibility</p:attrName>
                                        </p:attrNameLst>
                                      </p:cBhvr>
                                      <p:to>
                                        <p:strVal val="visible"/>
                                      </p:to>
                                    </p:set>
                                  </p:childTnLst>
                                </p:cTn>
                              </p:par>
                            </p:childTnLst>
                          </p:cTn>
                        </p:par>
                        <p:par>
                          <p:cTn id="79" fill="hold">
                            <p:stCondLst>
                              <p:cond delay="1000"/>
                            </p:stCondLst>
                            <p:childTnLst>
                              <p:par>
                                <p:cTn id="80" presetID="1" presetClass="entr" presetSubtype="0" fill="hold" grpId="0" nodeType="afterEffect">
                                  <p:stCondLst>
                                    <p:cond delay="0"/>
                                  </p:stCondLst>
                                  <p:childTnLst>
                                    <p:set>
                                      <p:cBhvr>
                                        <p:cTn id="81" dur="1" fill="hold">
                                          <p:stCondLst>
                                            <p:cond delay="0"/>
                                          </p:stCondLst>
                                        </p:cTn>
                                        <p:tgtEl>
                                          <p:spTgt spid="1061"/>
                                        </p:tgtEl>
                                        <p:attrNameLst>
                                          <p:attrName>style.visibility</p:attrName>
                                        </p:attrNameLst>
                                      </p:cBhvr>
                                      <p:to>
                                        <p:strVal val="visible"/>
                                      </p:to>
                                    </p:set>
                                  </p:childTnLst>
                                </p:cTn>
                              </p:par>
                            </p:childTnLst>
                          </p:cTn>
                        </p:par>
                        <p:par>
                          <p:cTn id="82" fill="hold">
                            <p:stCondLst>
                              <p:cond delay="1000"/>
                            </p:stCondLst>
                            <p:childTnLst>
                              <p:par>
                                <p:cTn id="83" presetID="1" presetClass="entr" presetSubtype="0" fill="hold" grpId="0" nodeType="afterEffect">
                                  <p:stCondLst>
                                    <p:cond delay="0"/>
                                  </p:stCondLst>
                                  <p:childTnLst>
                                    <p:set>
                                      <p:cBhvr>
                                        <p:cTn id="84" dur="1" fill="hold">
                                          <p:stCondLst>
                                            <p:cond delay="0"/>
                                          </p:stCondLst>
                                        </p:cTn>
                                        <p:tgtEl>
                                          <p:spTgt spid="1060"/>
                                        </p:tgtEl>
                                        <p:attrNameLst>
                                          <p:attrName>style.visibility</p:attrName>
                                        </p:attrNameLst>
                                      </p:cBhvr>
                                      <p:to>
                                        <p:strVal val="visible"/>
                                      </p:to>
                                    </p:set>
                                  </p:childTnLst>
                                </p:cTn>
                              </p:par>
                            </p:childTnLst>
                          </p:cTn>
                        </p:par>
                        <p:par>
                          <p:cTn id="85" fill="hold">
                            <p:stCondLst>
                              <p:cond delay="1000"/>
                            </p:stCondLst>
                            <p:childTnLst>
                              <p:par>
                                <p:cTn id="86" presetID="1" presetClass="entr" presetSubtype="0" fill="hold" grpId="0" nodeType="afterEffect">
                                  <p:stCondLst>
                                    <p:cond delay="0"/>
                                  </p:stCondLst>
                                  <p:childTnLst>
                                    <p:set>
                                      <p:cBhvr>
                                        <p:cTn id="87" dur="1" fill="hold">
                                          <p:stCondLst>
                                            <p:cond delay="0"/>
                                          </p:stCondLst>
                                        </p:cTn>
                                        <p:tgtEl>
                                          <p:spTgt spid="1059"/>
                                        </p:tgtEl>
                                        <p:attrNameLst>
                                          <p:attrName>style.visibility</p:attrName>
                                        </p:attrNameLst>
                                      </p:cBhvr>
                                      <p:to>
                                        <p:strVal val="visible"/>
                                      </p:to>
                                    </p:se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058"/>
                                        </p:tgtEl>
                                        <p:attrNameLst>
                                          <p:attrName>style.visibility</p:attrName>
                                        </p:attrNameLst>
                                      </p:cBhvr>
                                      <p:to>
                                        <p:strVal val="visible"/>
                                      </p:to>
                                    </p:se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1057"/>
                                        </p:tgtEl>
                                        <p:attrNameLst>
                                          <p:attrName>style.visibility</p:attrName>
                                        </p:attrNameLst>
                                      </p:cBhvr>
                                      <p:to>
                                        <p:strVal val="visible"/>
                                      </p:to>
                                    </p:se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1056"/>
                                        </p:tgtEl>
                                        <p:attrNameLst>
                                          <p:attrName>style.visibility</p:attrName>
                                        </p:attrNameLst>
                                      </p:cBhvr>
                                      <p:to>
                                        <p:strVal val="visible"/>
                                      </p:to>
                                    </p:set>
                                  </p:childTnLst>
                                </p:cTn>
                              </p:par>
                            </p:childTnLst>
                          </p:cTn>
                        </p:par>
                        <p:par>
                          <p:cTn id="97" fill="hold">
                            <p:stCondLst>
                              <p:cond delay="1000"/>
                            </p:stCondLst>
                            <p:childTnLst>
                              <p:par>
                                <p:cTn id="98" presetID="1" presetClass="entr" presetSubtype="0" fill="hold" grpId="0" nodeType="afterEffect">
                                  <p:stCondLst>
                                    <p:cond delay="0"/>
                                  </p:stCondLst>
                                  <p:childTnLst>
                                    <p:set>
                                      <p:cBhvr>
                                        <p:cTn id="99" dur="1" fill="hold">
                                          <p:stCondLst>
                                            <p:cond delay="0"/>
                                          </p:stCondLst>
                                        </p:cTn>
                                        <p:tgtEl>
                                          <p:spTgt spid="1055"/>
                                        </p:tgtEl>
                                        <p:attrNameLst>
                                          <p:attrName>style.visibility</p:attrName>
                                        </p:attrNameLst>
                                      </p:cBhvr>
                                      <p:to>
                                        <p:strVal val="visible"/>
                                      </p:to>
                                    </p:se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1054"/>
                                        </p:tgtEl>
                                        <p:attrNameLst>
                                          <p:attrName>style.visibility</p:attrName>
                                        </p:attrNameLst>
                                      </p:cBhvr>
                                      <p:to>
                                        <p:strVal val="visible"/>
                                      </p:to>
                                    </p:set>
                                  </p:childTnLst>
                                </p:cTn>
                              </p:par>
                            </p:childTnLst>
                          </p:cTn>
                        </p:par>
                        <p:par>
                          <p:cTn id="103" fill="hold">
                            <p:stCondLst>
                              <p:cond delay="1000"/>
                            </p:stCondLst>
                            <p:childTnLst>
                              <p:par>
                                <p:cTn id="104" presetID="1" presetClass="entr" presetSubtype="0" fill="hold" grpId="0" nodeType="afterEffect">
                                  <p:stCondLst>
                                    <p:cond delay="0"/>
                                  </p:stCondLst>
                                  <p:childTnLst>
                                    <p:set>
                                      <p:cBhvr>
                                        <p:cTn id="105" dur="1" fill="hold">
                                          <p:stCondLst>
                                            <p:cond delay="0"/>
                                          </p:stCondLst>
                                        </p:cTn>
                                        <p:tgtEl>
                                          <p:spTgt spid="1053"/>
                                        </p:tgtEl>
                                        <p:attrNameLst>
                                          <p:attrName>style.visibility</p:attrName>
                                        </p:attrNameLst>
                                      </p:cBhvr>
                                      <p:to>
                                        <p:strVal val="visible"/>
                                      </p:to>
                                    </p:se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1052"/>
                                        </p:tgtEl>
                                        <p:attrNameLst>
                                          <p:attrName>style.visibility</p:attrName>
                                        </p:attrNameLst>
                                      </p:cBhvr>
                                      <p:to>
                                        <p:strVal val="visible"/>
                                      </p:to>
                                    </p:set>
                                  </p:childTnLst>
                                </p:cTn>
                              </p:par>
                            </p:childTnLst>
                          </p:cTn>
                        </p:par>
                        <p:par>
                          <p:cTn id="109" fill="hold">
                            <p:stCondLst>
                              <p:cond delay="1000"/>
                            </p:stCondLst>
                            <p:childTnLst>
                              <p:par>
                                <p:cTn id="110" presetID="1" presetClass="entr" presetSubtype="0" fill="hold" grpId="0" nodeType="afterEffect">
                                  <p:stCondLst>
                                    <p:cond delay="0"/>
                                  </p:stCondLst>
                                  <p:childTnLst>
                                    <p:set>
                                      <p:cBhvr>
                                        <p:cTn id="111" dur="1" fill="hold">
                                          <p:stCondLst>
                                            <p:cond delay="0"/>
                                          </p:stCondLst>
                                        </p:cTn>
                                        <p:tgtEl>
                                          <p:spTgt spid="1051"/>
                                        </p:tgtEl>
                                        <p:attrNameLst>
                                          <p:attrName>style.visibility</p:attrName>
                                        </p:attrNameLst>
                                      </p:cBhvr>
                                      <p:to>
                                        <p:strVal val="visible"/>
                                      </p:to>
                                    </p:se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1050"/>
                                        </p:tgtEl>
                                        <p:attrNameLst>
                                          <p:attrName>style.visibility</p:attrName>
                                        </p:attrNameLst>
                                      </p:cBhvr>
                                      <p:to>
                                        <p:strVal val="visible"/>
                                      </p:to>
                                    </p:set>
                                  </p:childTnLst>
                                </p:cTn>
                              </p:par>
                            </p:childTnLst>
                          </p:cTn>
                        </p:par>
                        <p:par>
                          <p:cTn id="115" fill="hold">
                            <p:stCondLst>
                              <p:cond delay="1000"/>
                            </p:stCondLst>
                            <p:childTnLst>
                              <p:par>
                                <p:cTn id="116" presetID="1" presetClass="entr" presetSubtype="0" fill="hold" grpId="0" nodeType="afterEffect">
                                  <p:stCondLst>
                                    <p:cond delay="0"/>
                                  </p:stCondLst>
                                  <p:childTnLst>
                                    <p:set>
                                      <p:cBhvr>
                                        <p:cTn id="117" dur="1" fill="hold">
                                          <p:stCondLst>
                                            <p:cond delay="0"/>
                                          </p:stCondLst>
                                        </p:cTn>
                                        <p:tgtEl>
                                          <p:spTgt spid="1049"/>
                                        </p:tgtEl>
                                        <p:attrNameLst>
                                          <p:attrName>style.visibility</p:attrName>
                                        </p:attrNameLst>
                                      </p:cBhvr>
                                      <p:to>
                                        <p:strVal val="visible"/>
                                      </p:to>
                                    </p:set>
                                  </p:childTnLst>
                                </p:cTn>
                              </p:par>
                            </p:childTnLst>
                          </p:cTn>
                        </p:par>
                        <p:par>
                          <p:cTn id="118" fill="hold">
                            <p:stCondLst>
                              <p:cond delay="1000"/>
                            </p:stCondLst>
                            <p:childTnLst>
                              <p:par>
                                <p:cTn id="119" presetID="1" presetClass="entr" presetSubtype="0" fill="hold" grpId="0" nodeType="afterEffect">
                                  <p:stCondLst>
                                    <p:cond delay="0"/>
                                  </p:stCondLst>
                                  <p:childTnLst>
                                    <p:set>
                                      <p:cBhvr>
                                        <p:cTn id="120" dur="1" fill="hold">
                                          <p:stCondLst>
                                            <p:cond delay="0"/>
                                          </p:stCondLst>
                                        </p:cTn>
                                        <p:tgtEl>
                                          <p:spTgt spid="1048"/>
                                        </p:tgtEl>
                                        <p:attrNameLst>
                                          <p:attrName>style.visibility</p:attrName>
                                        </p:attrNameLst>
                                      </p:cBhvr>
                                      <p:to>
                                        <p:strVal val="visible"/>
                                      </p:to>
                                    </p:set>
                                  </p:childTnLst>
                                </p:cTn>
                              </p:par>
                            </p:childTnLst>
                          </p:cTn>
                        </p:par>
                        <p:par>
                          <p:cTn id="121" fill="hold">
                            <p:stCondLst>
                              <p:cond delay="1000"/>
                            </p:stCondLst>
                            <p:childTnLst>
                              <p:par>
                                <p:cTn id="122" presetID="1" presetClass="entr" presetSubtype="0" fill="hold" grpId="0" nodeType="afterEffect">
                                  <p:stCondLst>
                                    <p:cond delay="0"/>
                                  </p:stCondLst>
                                  <p:childTnLst>
                                    <p:set>
                                      <p:cBhvr>
                                        <p:cTn id="123" dur="1" fill="hold">
                                          <p:stCondLst>
                                            <p:cond delay="0"/>
                                          </p:stCondLst>
                                        </p:cTn>
                                        <p:tgtEl>
                                          <p:spTgt spid="1047"/>
                                        </p:tgtEl>
                                        <p:attrNameLst>
                                          <p:attrName>style.visibility</p:attrName>
                                        </p:attrNameLst>
                                      </p:cBhvr>
                                      <p:to>
                                        <p:strVal val="visible"/>
                                      </p:to>
                                    </p:set>
                                  </p:childTnLst>
                                </p:cTn>
                              </p:par>
                            </p:childTnLst>
                          </p:cTn>
                        </p:par>
                        <p:par>
                          <p:cTn id="124" fill="hold">
                            <p:stCondLst>
                              <p:cond delay="1000"/>
                            </p:stCondLst>
                            <p:childTnLst>
                              <p:par>
                                <p:cTn id="125" presetID="1" presetClass="entr" presetSubtype="0" fill="hold" grpId="0" nodeType="afterEffect">
                                  <p:stCondLst>
                                    <p:cond delay="0"/>
                                  </p:stCondLst>
                                  <p:childTnLst>
                                    <p:set>
                                      <p:cBhvr>
                                        <p:cTn id="126" dur="1" fill="hold">
                                          <p:stCondLst>
                                            <p:cond delay="0"/>
                                          </p:stCondLst>
                                        </p:cTn>
                                        <p:tgtEl>
                                          <p:spTgt spid="1046"/>
                                        </p:tgtEl>
                                        <p:attrNameLst>
                                          <p:attrName>style.visibility</p:attrName>
                                        </p:attrNameLst>
                                      </p:cBhvr>
                                      <p:to>
                                        <p:strVal val="visible"/>
                                      </p:to>
                                    </p:se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1045"/>
                                        </p:tgtEl>
                                        <p:attrNameLst>
                                          <p:attrName>style.visibility</p:attrName>
                                        </p:attrNameLst>
                                      </p:cBhvr>
                                      <p:to>
                                        <p:strVal val="visible"/>
                                      </p:to>
                                    </p:se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1044"/>
                                        </p:tgtEl>
                                        <p:attrNameLst>
                                          <p:attrName>style.visibility</p:attrName>
                                        </p:attrNameLst>
                                      </p:cBhvr>
                                      <p:to>
                                        <p:strVal val="visible"/>
                                      </p:to>
                                    </p:set>
                                  </p:childTnLst>
                                </p:cTn>
                              </p:par>
                            </p:childTnLst>
                          </p:cTn>
                        </p:par>
                        <p:par>
                          <p:cTn id="133" fill="hold">
                            <p:stCondLst>
                              <p:cond delay="1000"/>
                            </p:stCondLst>
                            <p:childTnLst>
                              <p:par>
                                <p:cTn id="134" presetID="1" presetClass="entr" presetSubtype="0" fill="hold" grpId="0" nodeType="afterEffect">
                                  <p:stCondLst>
                                    <p:cond delay="0"/>
                                  </p:stCondLst>
                                  <p:childTnLst>
                                    <p:set>
                                      <p:cBhvr>
                                        <p:cTn id="135" dur="1" fill="hold">
                                          <p:stCondLst>
                                            <p:cond delay="0"/>
                                          </p:stCondLst>
                                        </p:cTn>
                                        <p:tgtEl>
                                          <p:spTgt spid="1043"/>
                                        </p:tgtEl>
                                        <p:attrNameLst>
                                          <p:attrName>style.visibility</p:attrName>
                                        </p:attrNameLst>
                                      </p:cBhvr>
                                      <p:to>
                                        <p:strVal val="visible"/>
                                      </p:to>
                                    </p:se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1042"/>
                                        </p:tgtEl>
                                        <p:attrNameLst>
                                          <p:attrName>style.visibility</p:attrName>
                                        </p:attrNameLst>
                                      </p:cBhvr>
                                      <p:to>
                                        <p:strVal val="visible"/>
                                      </p:to>
                                    </p:set>
                                  </p:childTnLst>
                                </p:cTn>
                              </p:par>
                            </p:childTnLst>
                          </p:cTn>
                        </p:par>
                        <p:par>
                          <p:cTn id="139" fill="hold">
                            <p:stCondLst>
                              <p:cond delay="1000"/>
                            </p:stCondLst>
                            <p:childTnLst>
                              <p:par>
                                <p:cTn id="140" presetID="1" presetClass="entr" presetSubtype="0" fill="hold" grpId="0" nodeType="afterEffect">
                                  <p:stCondLst>
                                    <p:cond delay="0"/>
                                  </p:stCondLst>
                                  <p:childTnLst>
                                    <p:set>
                                      <p:cBhvr>
                                        <p:cTn id="141" dur="1" fill="hold">
                                          <p:stCondLst>
                                            <p:cond delay="0"/>
                                          </p:stCondLst>
                                        </p:cTn>
                                        <p:tgtEl>
                                          <p:spTgt spid="1041"/>
                                        </p:tgtEl>
                                        <p:attrNameLst>
                                          <p:attrName>style.visibility</p:attrName>
                                        </p:attrNameLst>
                                      </p:cBhvr>
                                      <p:to>
                                        <p:strVal val="visible"/>
                                      </p:to>
                                    </p:set>
                                  </p:childTnLst>
                                </p:cTn>
                              </p:par>
                            </p:childTnLst>
                          </p:cTn>
                        </p:par>
                        <p:par>
                          <p:cTn id="142" fill="hold">
                            <p:stCondLst>
                              <p:cond delay="1000"/>
                            </p:stCondLst>
                            <p:childTnLst>
                              <p:par>
                                <p:cTn id="143" presetID="1" presetClass="entr" presetSubtype="0" fill="hold" grpId="0" nodeType="afterEffect">
                                  <p:stCondLst>
                                    <p:cond delay="0"/>
                                  </p:stCondLst>
                                  <p:childTnLst>
                                    <p:set>
                                      <p:cBhvr>
                                        <p:cTn id="144" dur="1" fill="hold">
                                          <p:stCondLst>
                                            <p:cond delay="0"/>
                                          </p:stCondLst>
                                        </p:cTn>
                                        <p:tgtEl>
                                          <p:spTgt spid="1040"/>
                                        </p:tgtEl>
                                        <p:attrNameLst>
                                          <p:attrName>style.visibility</p:attrName>
                                        </p:attrNameLst>
                                      </p:cBhvr>
                                      <p:to>
                                        <p:strVal val="visible"/>
                                      </p:to>
                                    </p:set>
                                  </p:childTnLst>
                                </p:cTn>
                              </p:par>
                            </p:childTnLst>
                          </p:cTn>
                        </p:par>
                        <p:par>
                          <p:cTn id="145" fill="hold">
                            <p:stCondLst>
                              <p:cond delay="1000"/>
                            </p:stCondLst>
                            <p:childTnLst>
                              <p:par>
                                <p:cTn id="146" presetID="1" presetClass="entr" presetSubtype="0" fill="hold" grpId="0" nodeType="afterEffect">
                                  <p:stCondLst>
                                    <p:cond delay="0"/>
                                  </p:stCondLst>
                                  <p:childTnLst>
                                    <p:set>
                                      <p:cBhvr>
                                        <p:cTn id="147" dur="1" fill="hold">
                                          <p:stCondLst>
                                            <p:cond delay="0"/>
                                          </p:stCondLst>
                                        </p:cTn>
                                        <p:tgtEl>
                                          <p:spTgt spid="1039"/>
                                        </p:tgtEl>
                                        <p:attrNameLst>
                                          <p:attrName>style.visibility</p:attrName>
                                        </p:attrNameLst>
                                      </p:cBhvr>
                                      <p:to>
                                        <p:strVal val="visible"/>
                                      </p:to>
                                    </p:se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0"/>
                                          </p:stCondLst>
                                        </p:cTn>
                                        <p:tgtEl>
                                          <p:spTgt spid="1038"/>
                                        </p:tgtEl>
                                        <p:attrNameLst>
                                          <p:attrName>style.visibility</p:attrName>
                                        </p:attrNameLst>
                                      </p:cBhvr>
                                      <p:to>
                                        <p:strVal val="visible"/>
                                      </p:to>
                                    </p:se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1037"/>
                                        </p:tgtEl>
                                        <p:attrNameLst>
                                          <p:attrName>style.visibility</p:attrName>
                                        </p:attrNameLst>
                                      </p:cBhvr>
                                      <p:to>
                                        <p:strVal val="visible"/>
                                      </p:to>
                                    </p:set>
                                  </p:childTnLst>
                                </p:cTn>
                              </p:par>
                            </p:childTnLst>
                          </p:cTn>
                        </p:par>
                        <p:par>
                          <p:cTn id="154" fill="hold">
                            <p:stCondLst>
                              <p:cond delay="1000"/>
                            </p:stCondLst>
                            <p:childTnLst>
                              <p:par>
                                <p:cTn id="155" presetID="1" presetClass="entr" presetSubtype="0" fill="hold" grpId="0" nodeType="afterEffect">
                                  <p:stCondLst>
                                    <p:cond delay="0"/>
                                  </p:stCondLst>
                                  <p:childTnLst>
                                    <p:set>
                                      <p:cBhvr>
                                        <p:cTn id="156" dur="1" fill="hold">
                                          <p:stCondLst>
                                            <p:cond delay="0"/>
                                          </p:stCondLst>
                                        </p:cTn>
                                        <p:tgtEl>
                                          <p:spTgt spid="1036"/>
                                        </p:tgtEl>
                                        <p:attrNameLst>
                                          <p:attrName>style.visibility</p:attrName>
                                        </p:attrNameLst>
                                      </p:cBhvr>
                                      <p:to>
                                        <p:strVal val="visible"/>
                                      </p:to>
                                    </p:se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1035"/>
                                        </p:tgtEl>
                                        <p:attrNameLst>
                                          <p:attrName>style.visibility</p:attrName>
                                        </p:attrNameLst>
                                      </p:cBhvr>
                                      <p:to>
                                        <p:strVal val="visible"/>
                                      </p:to>
                                    </p:se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1034"/>
                                        </p:tgtEl>
                                        <p:attrNameLst>
                                          <p:attrName>style.visibility</p:attrName>
                                        </p:attrNameLst>
                                      </p:cBhvr>
                                      <p:to>
                                        <p:strVal val="visible"/>
                                      </p:to>
                                    </p:set>
                                  </p:childTnLst>
                                </p:cTn>
                              </p:par>
                            </p:childTnLst>
                          </p:cTn>
                        </p:par>
                        <p:par>
                          <p:cTn id="163" fill="hold">
                            <p:stCondLst>
                              <p:cond delay="1000"/>
                            </p:stCondLst>
                            <p:childTnLst>
                              <p:par>
                                <p:cTn id="164" presetID="1" presetClass="entr" presetSubtype="0" fill="hold" grpId="0" nodeType="afterEffect">
                                  <p:stCondLst>
                                    <p:cond delay="0"/>
                                  </p:stCondLst>
                                  <p:childTnLst>
                                    <p:set>
                                      <p:cBhvr>
                                        <p:cTn id="165" dur="1" fill="hold">
                                          <p:stCondLst>
                                            <p:cond delay="0"/>
                                          </p:stCondLst>
                                        </p:cTn>
                                        <p:tgtEl>
                                          <p:spTgt spid="1033"/>
                                        </p:tgtEl>
                                        <p:attrNameLst>
                                          <p:attrName>style.visibility</p:attrName>
                                        </p:attrNameLst>
                                      </p:cBhvr>
                                      <p:to>
                                        <p:strVal val="visible"/>
                                      </p:to>
                                    </p:set>
                                  </p:childTnLst>
                                </p:cTn>
                              </p:par>
                            </p:childTnLst>
                          </p:cTn>
                        </p:par>
                        <p:par>
                          <p:cTn id="166" fill="hold">
                            <p:stCondLst>
                              <p:cond delay="1000"/>
                            </p:stCondLst>
                            <p:childTnLst>
                              <p:par>
                                <p:cTn id="167" presetID="1" presetClass="entr" presetSubtype="0" fill="hold" grpId="0" nodeType="afterEffect">
                                  <p:stCondLst>
                                    <p:cond delay="0"/>
                                  </p:stCondLst>
                                  <p:childTnLst>
                                    <p:set>
                                      <p:cBhvr>
                                        <p:cTn id="168" dur="1" fill="hold">
                                          <p:stCondLst>
                                            <p:cond delay="0"/>
                                          </p:stCondLst>
                                        </p:cTn>
                                        <p:tgtEl>
                                          <p:spTgt spid="1032"/>
                                        </p:tgtEl>
                                        <p:attrNameLst>
                                          <p:attrName>style.visibility</p:attrName>
                                        </p:attrNameLst>
                                      </p:cBhvr>
                                      <p:to>
                                        <p:strVal val="visible"/>
                                      </p:to>
                                    </p:set>
                                  </p:childTnLst>
                                </p:cTn>
                              </p:par>
                            </p:childTnLst>
                          </p:cTn>
                        </p:par>
                        <p:par>
                          <p:cTn id="169" fill="hold">
                            <p:stCondLst>
                              <p:cond delay="1000"/>
                            </p:stCondLst>
                            <p:childTnLst>
                              <p:par>
                                <p:cTn id="170" presetID="1" presetClass="entr" presetSubtype="0" fill="hold" grpId="0" nodeType="afterEffect">
                                  <p:stCondLst>
                                    <p:cond delay="0"/>
                                  </p:stCondLst>
                                  <p:childTnLst>
                                    <p:set>
                                      <p:cBhvr>
                                        <p:cTn id="171" dur="1" fill="hold">
                                          <p:stCondLst>
                                            <p:cond delay="0"/>
                                          </p:stCondLst>
                                        </p:cTn>
                                        <p:tgtEl>
                                          <p:spTgt spid="1031"/>
                                        </p:tgtEl>
                                        <p:attrNameLst>
                                          <p:attrName>style.visibility</p:attrName>
                                        </p:attrNameLst>
                                      </p:cBhvr>
                                      <p:to>
                                        <p:strVal val="visible"/>
                                      </p:to>
                                    </p:set>
                                  </p:childTnLst>
                                </p:cTn>
                              </p:par>
                            </p:childTnLst>
                          </p:cTn>
                        </p:par>
                        <p:par>
                          <p:cTn id="172" fill="hold">
                            <p:stCondLst>
                              <p:cond delay="1000"/>
                            </p:stCondLst>
                            <p:childTnLst>
                              <p:par>
                                <p:cTn id="173" presetID="1" presetClass="entr" presetSubtype="0" fill="hold" grpId="0" nodeType="afterEffect">
                                  <p:stCondLst>
                                    <p:cond delay="0"/>
                                  </p:stCondLst>
                                  <p:childTnLst>
                                    <p:set>
                                      <p:cBhvr>
                                        <p:cTn id="174" dur="1" fill="hold">
                                          <p:stCondLst>
                                            <p:cond delay="0"/>
                                          </p:stCondLst>
                                        </p:cTn>
                                        <p:tgtEl>
                                          <p:spTgt spid="1030"/>
                                        </p:tgtEl>
                                        <p:attrNameLst>
                                          <p:attrName>style.visibility</p:attrName>
                                        </p:attrNameLst>
                                      </p:cBhvr>
                                      <p:to>
                                        <p:strVal val="visible"/>
                                      </p:to>
                                    </p:set>
                                  </p:childTnLst>
                                </p:cTn>
                              </p:par>
                            </p:childTnLst>
                          </p:cTn>
                        </p:par>
                        <p:par>
                          <p:cTn id="175" fill="hold">
                            <p:stCondLst>
                              <p:cond delay="1000"/>
                            </p:stCondLst>
                            <p:childTnLst>
                              <p:par>
                                <p:cTn id="176" presetID="1" presetClass="entr" presetSubtype="0" fill="hold" grpId="0" nodeType="afterEffect">
                                  <p:stCondLst>
                                    <p:cond delay="0"/>
                                  </p:stCondLst>
                                  <p:childTnLst>
                                    <p:set>
                                      <p:cBhvr>
                                        <p:cTn id="177" dur="1" fill="hold">
                                          <p:stCondLst>
                                            <p:cond delay="0"/>
                                          </p:stCondLst>
                                        </p:cTn>
                                        <p:tgtEl>
                                          <p:spTgt spid="1029"/>
                                        </p:tgtEl>
                                        <p:attrNameLst>
                                          <p:attrName>style.visibility</p:attrName>
                                        </p:attrNameLst>
                                      </p:cBhvr>
                                      <p:to>
                                        <p:strVal val="visible"/>
                                      </p:to>
                                    </p:set>
                                  </p:childTnLst>
                                </p:cTn>
                              </p:par>
                            </p:childTnLst>
                          </p:cTn>
                        </p:par>
                        <p:par>
                          <p:cTn id="178" fill="hold">
                            <p:stCondLst>
                              <p:cond delay="1000"/>
                            </p:stCondLst>
                            <p:childTnLst>
                              <p:par>
                                <p:cTn id="179" presetID="1" presetClass="entr" presetSubtype="0" fill="hold" grpId="0" nodeType="afterEffect">
                                  <p:stCondLst>
                                    <p:cond delay="0"/>
                                  </p:stCondLst>
                                  <p:childTnLst>
                                    <p:set>
                                      <p:cBhvr>
                                        <p:cTn id="180" dur="1" fill="hold">
                                          <p:stCondLst>
                                            <p:cond delay="0"/>
                                          </p:stCondLst>
                                        </p:cTn>
                                        <p:tgtEl>
                                          <p:spTgt spid="1028"/>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66"/>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9" grpId="0" animBg="1"/>
      <p:bldP spid="1078" grpId="0" animBg="1"/>
      <p:bldP spid="1077" grpId="0" animBg="1"/>
      <p:bldP spid="1076" grpId="0" animBg="1"/>
      <p:bldP spid="1075" grpId="0" animBg="1"/>
      <p:bldP spid="1074" grpId="0" animBg="1"/>
      <p:bldP spid="1073" grpId="0" animBg="1"/>
      <p:bldP spid="1072" grpId="0" animBg="1"/>
      <p:bldP spid="1071" grpId="0" animBg="1"/>
      <p:bldP spid="1070" grpId="0" animBg="1"/>
      <p:bldP spid="1069" grpId="0" animBg="1"/>
      <p:bldP spid="1068" grpId="0" animBg="1"/>
      <p:bldP spid="1067" grpId="0" animBg="1"/>
      <p:bldP spid="1066" grpId="0" animBg="1"/>
      <p:bldP spid="1065" grpId="0" animBg="1"/>
      <p:bldP spid="1064" grpId="0" animBg="1"/>
      <p:bldP spid="1063" grpId="0" animBg="1"/>
      <p:bldP spid="1062" grpId="0" animBg="1"/>
      <p:bldP spid="1061" grpId="0" animBg="1"/>
      <p:bldP spid="1060" grpId="0" animBg="1"/>
      <p:bldP spid="1059" grpId="0" animBg="1"/>
      <p:bldP spid="1058" grpId="0" animBg="1"/>
      <p:bldP spid="1057" grpId="0" animBg="1"/>
      <p:bldP spid="1056" grpId="0" animBg="1"/>
      <p:bldP spid="1055" grpId="0" animBg="1"/>
      <p:bldP spid="1054" grpId="0" animBg="1"/>
      <p:bldP spid="1053" grpId="0" animBg="1"/>
      <p:bldP spid="1052" grpId="0" animBg="1"/>
      <p:bldP spid="1051" grpId="0" animBg="1"/>
      <p:bldP spid="1050" grpId="0" animBg="1"/>
      <p:bldP spid="1049" grpId="0" animBg="1"/>
      <p:bldP spid="1048" grpId="0" animBg="1"/>
      <p:bldP spid="1047" grpId="0" animBg="1"/>
      <p:bldP spid="1046" grpId="0" animBg="1"/>
      <p:bldP spid="1045" grpId="0" animBg="1"/>
      <p:bldP spid="1044" grpId="0" animBg="1"/>
      <p:bldP spid="1043" grpId="0" animBg="1"/>
      <p:bldP spid="1042" grpId="0" animBg="1"/>
      <p:bldP spid="1041" grpId="0" animBg="1"/>
      <p:bldP spid="1040" grpId="0" animBg="1"/>
      <p:bldP spid="1039" grpId="0" animBg="1"/>
      <p:bldP spid="1038" grpId="0" animBg="1"/>
      <p:bldP spid="1037" grpId="0" animBg="1"/>
      <p:bldP spid="1036" grpId="0" animBg="1"/>
      <p:bldP spid="1035" grpId="0" animBg="1"/>
      <p:bldP spid="1034" grpId="0" animBg="1"/>
      <p:bldP spid="1033" grpId="0" animBg="1"/>
      <p:bldP spid="1032" grpId="0" animBg="1"/>
      <p:bldP spid="1031" grpId="0" animBg="1"/>
      <p:bldP spid="1030" grpId="0" animBg="1"/>
      <p:bldP spid="1029" grpId="0" animBg="1"/>
      <p:bldP spid="1028" grpId="0" animBg="1"/>
      <p:bldP spid="61" grpId="0"/>
      <p:bldP spid="64" grpId="0" bldLvl="0" animBg="1"/>
      <p:bldP spid="65" grpId="0"/>
      <p:bldP spid="66" grpId="0"/>
      <p:bldP spid="68" grpId="0"/>
      <p:bldP spid="6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23671" y="1945033"/>
            <a:ext cx="9988497" cy="2141713"/>
          </a:xfrm>
          <a:prstGeom prst="rect">
            <a:avLst/>
          </a:prstGeom>
          <a:noFill/>
          <a:ln w="25400">
            <a:solidFill>
              <a:srgbClr val="525252"/>
            </a:solidFill>
            <a:prstDash val="sysDash"/>
          </a:ln>
          <a:effectLst/>
          <a:scene3d>
            <a:camera prst="orthographicFront">
              <a:rot lat="0" lon="0" rev="0"/>
            </a:camera>
            <a:lightRig rig="contrasting" dir="t">
              <a:rot lat="0" lon="0" rev="1500000"/>
            </a:lightRig>
          </a:scene3d>
          <a:sp3d prstMaterial="matte"/>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ct val="200000"/>
              </a:lnSpc>
              <a:spcBef>
                <a:spcPts val="600"/>
              </a:spcBef>
              <a:buFont typeface="Wingdings" panose="05000000000000000000" pitchFamily="2" charset="2"/>
              <a:buChar char="n"/>
            </a:pP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对于两个不同的关键字</a:t>
            </a:r>
            <a:r>
              <a:rPr lang="en-US" altLang="zh-CN" sz="2000" i="1" dirty="0" err="1">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2000" i="1" baseline="-25000" dirty="0" err="1">
                <a:solidFill>
                  <a:srgbClr val="525252"/>
                </a:solidFill>
                <a:latin typeface="微软雅黑" panose="020B0503020204020204" charset="-122"/>
                <a:ea typeface="微软雅黑" panose="020B0503020204020204" charset="-122"/>
                <a:cs typeface="Consolas" panose="020B0609020204030204" pitchFamily="49" charset="0"/>
              </a:rPr>
              <a:t>i</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和</a:t>
            </a:r>
            <a:r>
              <a:rPr lang="en-US" altLang="zh-CN" sz="2000" i="1" dirty="0" err="1">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2000" i="1" baseline="-25000" dirty="0" err="1">
                <a:solidFill>
                  <a:srgbClr val="525252"/>
                </a:solidFill>
                <a:latin typeface="微软雅黑" panose="020B0503020204020204" charset="-122"/>
                <a:ea typeface="微软雅黑" panose="020B0503020204020204" charset="-122"/>
                <a:cs typeface="Consolas" panose="020B0609020204030204" pitchFamily="49" charset="0"/>
              </a:rPr>
              <a:t>j</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err="1">
                <a:solidFill>
                  <a:srgbClr val="525252"/>
                </a:solidFill>
                <a:latin typeface="微软雅黑" panose="020B0503020204020204" charset="-122"/>
                <a:ea typeface="微软雅黑" panose="020B0503020204020204" charset="-122"/>
                <a:cs typeface="Consolas" panose="020B0609020204030204" pitchFamily="49" charset="0"/>
              </a:rPr>
              <a:t>i</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j</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）出现</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err="1">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2000" i="1" baseline="-25000" dirty="0" err="1">
                <a:solidFill>
                  <a:srgbClr val="525252"/>
                </a:solidFill>
                <a:latin typeface="微软雅黑" panose="020B0503020204020204" charset="-122"/>
                <a:ea typeface="微软雅黑" panose="020B0503020204020204" charset="-122"/>
                <a:cs typeface="Consolas" panose="020B0609020204030204" pitchFamily="49" charset="0"/>
              </a:rPr>
              <a:t>i</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err="1">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2000" i="1" baseline="-25000" dirty="0" err="1">
                <a:solidFill>
                  <a:srgbClr val="525252"/>
                </a:solidFill>
                <a:latin typeface="微软雅黑" panose="020B0503020204020204" charset="-122"/>
                <a:ea typeface="微软雅黑" panose="020B0503020204020204" charset="-122"/>
                <a:cs typeface="Consolas" panose="020B0609020204030204" pitchFamily="49" charset="0"/>
              </a:rPr>
              <a:t>j</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，这种现象称为</a:t>
            </a:r>
            <a:r>
              <a:rPr lang="zh-CN" altLang="zh-CN" sz="2000" dirty="0">
                <a:solidFill>
                  <a:srgbClr val="D42A2A"/>
                </a:solidFill>
                <a:latin typeface="微软雅黑" panose="020B0503020204020204" charset="-122"/>
                <a:ea typeface="微软雅黑" panose="020B0503020204020204" charset="-122"/>
                <a:cs typeface="Consolas" panose="020B0609020204030204" pitchFamily="49" charset="0"/>
              </a:rPr>
              <a:t>哈希冲突</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endPar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endParaRPr>
          </a:p>
          <a:p>
            <a:pPr marL="342900" indent="-342900" algn="l">
              <a:lnSpc>
                <a:spcPct val="200000"/>
              </a:lnSpc>
              <a:spcBef>
                <a:spcPts val="600"/>
              </a:spcBef>
              <a:buFont typeface="Wingdings" panose="05000000000000000000" pitchFamily="2" charset="2"/>
              <a:buChar char="n"/>
            </a:pP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将具有不同关键字而具有相同哈希地址的元素称为“同义词</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，这种冲突也称为</a:t>
            </a:r>
            <a:r>
              <a:rPr lang="zh-CN" altLang="zh-CN" sz="2000" dirty="0">
                <a:solidFill>
                  <a:srgbClr val="D42A2A"/>
                </a:solidFill>
                <a:latin typeface="微软雅黑" panose="020B0503020204020204" charset="-122"/>
                <a:ea typeface="微软雅黑" panose="020B0503020204020204" charset="-122"/>
                <a:cs typeface="Consolas" panose="020B0609020204030204" pitchFamily="49" charset="0"/>
              </a:rPr>
              <a:t>同义词冲突</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6" name="TextBox 5"/>
          <p:cNvSpPr txBox="1"/>
          <p:nvPr/>
        </p:nvSpPr>
        <p:spPr>
          <a:xfrm>
            <a:off x="4738678" y="5365086"/>
            <a:ext cx="2714644" cy="398780"/>
          </a:xfrm>
          <a:prstGeom prst="rect">
            <a:avLst/>
          </a:prstGeom>
          <a:noFill/>
        </p:spPr>
        <p:txBody>
          <a:bodyPr wrap="square" rtlCol="0">
            <a:spAutoFit/>
          </a:bodyPr>
          <a:lstStyle/>
          <a:p>
            <a:pPr algn="l">
              <a:lnSpc>
                <a:spcPct val="100000"/>
              </a:lnSpc>
            </a:pPr>
            <a:r>
              <a:rPr lang="zh-CN" altLang="en-US" sz="2000" spc="300">
                <a:solidFill>
                  <a:srgbClr val="525252"/>
                </a:solidFill>
                <a:latin typeface="微软雅黑" panose="020B0503020204020204" charset="-122"/>
                <a:ea typeface="微软雅黑" panose="020B0503020204020204" charset="-122"/>
              </a:rPr>
              <a:t>需要解决哈希</a:t>
            </a:r>
            <a:r>
              <a:rPr kumimoji="1" lang="zh-CN" altLang="en-US" sz="2000" spc="300">
                <a:solidFill>
                  <a:srgbClr val="525252"/>
                </a:solidFill>
                <a:latin typeface="微软雅黑" panose="020B0503020204020204" charset="-122"/>
                <a:ea typeface="微软雅黑" panose="020B0503020204020204" charset="-122"/>
                <a:cs typeface="Consolas" panose="020B0609020204030204" pitchFamily="49" charset="0"/>
              </a:rPr>
              <a:t>冲突</a:t>
            </a:r>
            <a:endParaRPr lang="zh-CN" altLang="en-US" sz="2000" spc="300">
              <a:solidFill>
                <a:srgbClr val="525252"/>
              </a:solidFill>
              <a:latin typeface="微软雅黑" panose="020B0503020204020204" charset="-122"/>
              <a:ea typeface="微软雅黑" panose="020B0503020204020204" charset="-122"/>
            </a:endParaRPr>
          </a:p>
        </p:txBody>
      </p:sp>
      <p:sp>
        <p:nvSpPr>
          <p:cNvPr id="7" name="上箭头 6"/>
          <p:cNvSpPr/>
          <p:nvPr/>
        </p:nvSpPr>
        <p:spPr>
          <a:xfrm>
            <a:off x="5883460" y="4541520"/>
            <a:ext cx="425080" cy="548291"/>
          </a:xfrm>
          <a:prstGeom prst="upArrow">
            <a:avLst/>
          </a:prstGeom>
          <a:gradFill>
            <a:gsLst>
              <a:gs pos="0">
                <a:srgbClr val="D42A2A"/>
              </a:gs>
              <a:gs pos="100000">
                <a:srgbClr val="CD5158"/>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 name="文本框 7"/>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10"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8.4.1 </a:t>
            </a:r>
            <a:r>
              <a:rPr lang="zh-CN" altLang="en-US">
                <a:latin typeface="微软雅黑" panose="020B0503020204020204" charset="-122"/>
                <a:ea typeface="微软雅黑" panose="020B0503020204020204" charset="-122"/>
              </a:rPr>
              <a:t>哈希表的基本概念</a:t>
            </a:r>
          </a:p>
        </p:txBody>
      </p:sp>
    </p:spTree>
    <p:extLst>
      <p:ext uri="{BB962C8B-B14F-4D97-AF65-F5344CB8AC3E}">
        <p14:creationId xmlns:p14="http://schemas.microsoft.com/office/powerpoint/2010/main" val="158489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P spid="7" grpId="0" animBg="1"/>
      <p:bldP spid="8"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6003635"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latin typeface="Consolas" panose="020B0609020204030204" pitchFamily="49" charset="0"/>
              <a:ea typeface="楷体" panose="02010609060101010101" pitchFamily="49" charset="-122"/>
              <a:cs typeface="Consolas" panose="020B0609020204030204" pitchFamily="49" charset="0"/>
            </a:endParaRPr>
          </a:p>
        </p:txBody>
      </p:sp>
      <p:sp>
        <p:nvSpPr>
          <p:cNvPr id="7" name="文本框 6"/>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8.4.2 </a:t>
            </a:r>
            <a:r>
              <a:rPr lang="zh-CN" altLang="en-US">
                <a:latin typeface="微软雅黑" panose="020B0503020204020204" charset="-122"/>
                <a:ea typeface="微软雅黑" panose="020B0503020204020204" charset="-122"/>
              </a:rPr>
              <a:t>哈希函数构造方法</a:t>
            </a:r>
          </a:p>
        </p:txBody>
      </p:sp>
      <p:grpSp>
        <p:nvGrpSpPr>
          <p:cNvPr id="10" name="组合 9"/>
          <p:cNvGrpSpPr/>
          <p:nvPr/>
        </p:nvGrpSpPr>
        <p:grpSpPr>
          <a:xfrm>
            <a:off x="369674" y="2203562"/>
            <a:ext cx="11283846" cy="4102828"/>
            <a:chOff x="1123737" y="2196372"/>
            <a:chExt cx="11283846" cy="4102828"/>
          </a:xfrm>
        </p:grpSpPr>
        <p:pic>
          <p:nvPicPr>
            <p:cNvPr id="11" name="图片 10" descr="图片包含 白板&#10;&#10;描述已自动生成"/>
            <p:cNvPicPr>
              <a:picLocks noChangeAspect="1"/>
            </p:cNvPicPr>
            <p:nvPr/>
          </p:nvPicPr>
          <p:blipFill rotWithShape="1">
            <a:blip r:embed="rId2">
              <a:extLst>
                <a:ext uri="{28A0092B-C50C-407E-A947-70E740481C1C}">
                  <a14:useLocalDpi xmlns:a14="http://schemas.microsoft.com/office/drawing/2010/main" val="0"/>
                </a:ext>
              </a:extLst>
            </a:blip>
            <a:srcRect t="21254" r="57008"/>
            <a:stretch>
              <a:fillRect/>
            </a:stretch>
          </p:blipFill>
          <p:spPr>
            <a:xfrm>
              <a:off x="1123737" y="2196372"/>
              <a:ext cx="2315690" cy="4102828"/>
            </a:xfrm>
            <a:prstGeom prst="rect">
              <a:avLst/>
            </a:prstGeom>
          </p:spPr>
        </p:pic>
        <p:sp>
          <p:nvSpPr>
            <p:cNvPr id="12" name="TextBox 29"/>
            <p:cNvSpPr txBox="1"/>
            <p:nvPr/>
          </p:nvSpPr>
          <p:spPr>
            <a:xfrm>
              <a:off x="3306673" y="2424729"/>
              <a:ext cx="9100910" cy="2141713"/>
            </a:xfrm>
            <a:prstGeom prst="rect">
              <a:avLst/>
            </a:prstGeom>
            <a:noFill/>
            <a:ln w="38100">
              <a:solidFill>
                <a:schemeClr val="tx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gn="l">
                <a:lnSpc>
                  <a:spcPct val="200000"/>
                </a:lnSpc>
                <a:spcBef>
                  <a:spcPts val="600"/>
                </a:spcBef>
                <a:buFont typeface="Wingdings" panose="05000000000000000000" pitchFamily="2" charset="2"/>
                <a:buChar char="n"/>
              </a:pPr>
              <a:r>
                <a:rPr lang="zh-CN" altLang="en-US" sz="2000" dirty="0">
                  <a:latin typeface="微软雅黑" panose="020B0503020204020204" charset="-122"/>
                  <a:ea typeface="微软雅黑" panose="020B0503020204020204" charset="-122"/>
                  <a:cs typeface="Consolas" panose="020B0609020204030204" pitchFamily="49" charset="0"/>
                </a:rPr>
                <a:t>构造哈希函数的目标：使得到的哈希地址尽可能均匀地分布在</a:t>
              </a:r>
              <a:r>
                <a:rPr lang="en-US" altLang="zh-CN" sz="2000" dirty="0">
                  <a:latin typeface="微软雅黑" panose="020B0503020204020204" charset="-122"/>
                  <a:ea typeface="微软雅黑" panose="020B0503020204020204" charset="-122"/>
                  <a:cs typeface="Consolas" panose="020B0609020204030204" pitchFamily="49" charset="0"/>
                </a:rPr>
                <a:t>m</a:t>
              </a:r>
              <a:r>
                <a:rPr lang="zh-CN" altLang="en-US" sz="2000" dirty="0">
                  <a:latin typeface="微软雅黑" panose="020B0503020204020204" charset="-122"/>
                  <a:ea typeface="微软雅黑" panose="020B0503020204020204" charset="-122"/>
                  <a:cs typeface="Consolas" panose="020B0609020204030204" pitchFamily="49" charset="0"/>
                </a:rPr>
                <a:t>个连续内存单元地址上，同时使计算过程尽可能简单以达到尽可能高的时间效率。 </a:t>
              </a:r>
            </a:p>
            <a:p>
              <a:pPr algn="l">
                <a:lnSpc>
                  <a:spcPct val="200000"/>
                </a:lnSpc>
                <a:spcBef>
                  <a:spcPts val="600"/>
                </a:spcBef>
                <a:buFont typeface="Wingdings" panose="05000000000000000000" pitchFamily="2" charset="2"/>
                <a:buChar char="n"/>
              </a:pPr>
              <a:r>
                <a:rPr lang="zh-CN" altLang="en-US" sz="2000" dirty="0">
                  <a:latin typeface="微软雅黑" panose="020B0503020204020204" charset="-122"/>
                  <a:ea typeface="微软雅黑" panose="020B0503020204020204" charset="-122"/>
                  <a:cs typeface="Consolas" panose="020B0609020204030204" pitchFamily="49" charset="0"/>
                </a:rPr>
                <a:t>根据关键字的结构和分布的不同，有多种构造哈希函数的方法。 </a:t>
              </a:r>
              <a:endParaRPr lang="zh-CN" altLang="zh-CN" sz="2000" dirty="0">
                <a:latin typeface="微软雅黑" panose="020B0503020204020204" charset="-122"/>
                <a:ea typeface="微软雅黑" panose="020B0503020204020204" charset="-122"/>
                <a:cs typeface="Consolas" panose="020B0609020204030204" pitchFamily="49" charset="0"/>
              </a:endParaRPr>
            </a:p>
          </p:txBody>
        </p:sp>
      </p:grpSp>
    </p:spTree>
    <p:extLst>
      <p:ext uri="{BB962C8B-B14F-4D97-AF65-F5344CB8AC3E}">
        <p14:creationId xmlns:p14="http://schemas.microsoft.com/office/powerpoint/2010/main" val="27127472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3975285" y="3072967"/>
            <a:ext cx="7500990" cy="2677795"/>
          </a:xfrm>
          <a:prstGeom prst="rect">
            <a:avLst/>
          </a:prstGeom>
          <a:noFill/>
          <a:ln w="38100">
            <a:solidFill>
              <a:schemeClr val="tx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00000"/>
              </a:lnSpc>
              <a:spcBef>
                <a:spcPts val="600"/>
              </a:spcBef>
              <a:buFont typeface="Wingdings" panose="05000000000000000000" pitchFamily="2" charset="2"/>
              <a:buChar char="n"/>
              <a:defRPr sz="2000" b="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pPr algn="l">
              <a:lnSpc>
                <a:spcPct val="150000"/>
              </a:lnSpc>
            </a:pPr>
            <a:r>
              <a:rPr lang="zh-CN" altLang="en-US" dirty="0">
                <a:latin typeface="微软雅黑" panose="020B0503020204020204" charset="-122"/>
                <a:ea typeface="微软雅黑" panose="020B0503020204020204" charset="-122"/>
              </a:rPr>
              <a:t>以关键字</a:t>
            </a:r>
            <a:r>
              <a:rPr lang="en-US" altLang="zh-CN" dirty="0">
                <a:latin typeface="微软雅黑" panose="020B0503020204020204" charset="-122"/>
                <a:ea typeface="微软雅黑" panose="020B0503020204020204" charset="-122"/>
              </a:rPr>
              <a:t>k</a:t>
            </a:r>
            <a:r>
              <a:rPr lang="zh-CN" altLang="en-US" dirty="0">
                <a:latin typeface="微软雅黑" panose="020B0503020204020204" charset="-122"/>
                <a:ea typeface="微软雅黑" panose="020B0503020204020204" charset="-122"/>
              </a:rPr>
              <a:t>本身或关键字加上某个数值常量</a:t>
            </a:r>
            <a:r>
              <a:rPr lang="en-US" altLang="zh-CN" dirty="0">
                <a:latin typeface="微软雅黑" panose="020B0503020204020204" charset="-122"/>
                <a:ea typeface="微软雅黑" panose="020B0503020204020204" charset="-122"/>
              </a:rPr>
              <a:t>c</a:t>
            </a:r>
            <a:r>
              <a:rPr lang="zh-CN" altLang="en-US" dirty="0">
                <a:latin typeface="微软雅黑" panose="020B0503020204020204" charset="-122"/>
                <a:ea typeface="微软雅黑" panose="020B0503020204020204" charset="-122"/>
              </a:rPr>
              <a:t>作为哈希地址的方法。即</a:t>
            </a:r>
            <a:r>
              <a:rPr lang="en-US" altLang="zh-CN" dirty="0">
                <a:solidFill>
                  <a:srgbClr val="C0262E"/>
                </a:solidFill>
                <a:latin typeface="微软雅黑" panose="020B0503020204020204" charset="-122"/>
                <a:ea typeface="微软雅黑" panose="020B0503020204020204" charset="-122"/>
              </a:rPr>
              <a:t>h(k)=</a:t>
            </a:r>
            <a:r>
              <a:rPr lang="en-US" altLang="zh-CN" dirty="0" err="1">
                <a:solidFill>
                  <a:srgbClr val="C0262E"/>
                </a:solidFill>
                <a:latin typeface="微软雅黑" panose="020B0503020204020204" charset="-122"/>
                <a:ea typeface="微软雅黑" panose="020B0503020204020204" charset="-122"/>
              </a:rPr>
              <a:t>k+c</a:t>
            </a:r>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 </a:t>
            </a:r>
          </a:p>
          <a:p>
            <a:pPr algn="l">
              <a:lnSpc>
                <a:spcPct val="150000"/>
              </a:lnSpc>
            </a:pPr>
            <a:r>
              <a:rPr lang="zh-CN" altLang="en-US" dirty="0">
                <a:latin typeface="微软雅黑" panose="020B0503020204020204" charset="-122"/>
                <a:ea typeface="微软雅黑" panose="020B0503020204020204" charset="-122"/>
              </a:rPr>
              <a:t>这种哈希函数计算简单，并且不可能有冲突发生。</a:t>
            </a:r>
            <a:endParaRPr lang="en-US" altLang="zh-CN" dirty="0">
              <a:latin typeface="微软雅黑" panose="020B0503020204020204" charset="-122"/>
              <a:ea typeface="微软雅黑" panose="020B0503020204020204" charset="-122"/>
            </a:endParaRPr>
          </a:p>
          <a:p>
            <a:pPr algn="l">
              <a:lnSpc>
                <a:spcPct val="150000"/>
              </a:lnSpc>
            </a:pPr>
            <a:r>
              <a:rPr lang="zh-CN" altLang="en-US" dirty="0">
                <a:latin typeface="微软雅黑" panose="020B0503020204020204" charset="-122"/>
                <a:ea typeface="微软雅黑" panose="020B0503020204020204" charset="-122"/>
              </a:rPr>
              <a:t>当关键字的分布基本连续时，可用直接定址法的哈希函数；否则，若关键字分布不连续将造成内存单元的大量浪费。</a:t>
            </a:r>
          </a:p>
        </p:txBody>
      </p:sp>
      <p:sp>
        <p:nvSpPr>
          <p:cNvPr id="6" name="文本框 5"/>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8"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8.4.2 </a:t>
            </a:r>
            <a:r>
              <a:rPr lang="zh-CN" altLang="en-US">
                <a:latin typeface="微软雅黑" panose="020B0503020204020204" charset="-122"/>
                <a:ea typeface="微软雅黑" panose="020B0503020204020204" charset="-122"/>
              </a:rPr>
              <a:t>哈希函数构造方法</a:t>
            </a:r>
          </a:p>
        </p:txBody>
      </p:sp>
      <p:grpSp>
        <p:nvGrpSpPr>
          <p:cNvPr id="4" name="组合 3"/>
          <p:cNvGrpSpPr/>
          <p:nvPr/>
        </p:nvGrpSpPr>
        <p:grpSpPr>
          <a:xfrm>
            <a:off x="75963" y="1489938"/>
            <a:ext cx="3899322" cy="3799339"/>
            <a:chOff x="75963" y="1489938"/>
            <a:chExt cx="3899322" cy="3799339"/>
          </a:xfrm>
        </p:grpSpPr>
        <p:pic>
          <p:nvPicPr>
            <p:cNvPr id="3" name="图片 2" descr="形状, 正方形&#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5963" y="1489938"/>
              <a:ext cx="3899322" cy="3799339"/>
            </a:xfrm>
            <a:prstGeom prst="rect">
              <a:avLst/>
            </a:prstGeom>
          </p:spPr>
        </p:pic>
        <p:grpSp>
          <p:nvGrpSpPr>
            <p:cNvPr id="9" name="组合 8"/>
            <p:cNvGrpSpPr/>
            <p:nvPr/>
          </p:nvGrpSpPr>
          <p:grpSpPr>
            <a:xfrm>
              <a:off x="1527161" y="2145253"/>
              <a:ext cx="2124877" cy="517274"/>
              <a:chOff x="1383367" y="2304668"/>
              <a:chExt cx="1853232" cy="480002"/>
            </a:xfrm>
          </p:grpSpPr>
          <p:sp>
            <p:nvSpPr>
              <p:cNvPr id="10" name="矩形: 圆角 9"/>
              <p:cNvSpPr/>
              <p:nvPr/>
            </p:nvSpPr>
            <p:spPr>
              <a:xfrm>
                <a:off x="1396240" y="2304668"/>
                <a:ext cx="1827488"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1" name="文本框 10"/>
              <p:cNvSpPr txBox="1"/>
              <p:nvPr/>
            </p:nvSpPr>
            <p:spPr>
              <a:xfrm>
                <a:off x="1383367" y="2359029"/>
                <a:ext cx="1853232" cy="370046"/>
              </a:xfrm>
              <a:prstGeom prst="rect">
                <a:avLst/>
              </a:prstGeom>
              <a:noFill/>
            </p:spPr>
            <p:txBody>
              <a:bodyPr wrap="square" rtlCol="0">
                <a:spAutoFit/>
              </a:bodyPr>
              <a:lstStyle/>
              <a:p>
                <a:pPr algn="ctr"/>
                <a:r>
                  <a:rPr lang="en-US" altLang="zh-CN" sz="2000" b="1">
                    <a:solidFill>
                      <a:schemeClr val="bg1"/>
                    </a:solidFill>
                    <a:latin typeface="微软雅黑" panose="020B0503020204020204" charset="-122"/>
                    <a:ea typeface="微软雅黑" panose="020B0503020204020204" charset="-122"/>
                  </a:rPr>
                  <a:t>1. </a:t>
                </a:r>
                <a:r>
                  <a:rPr lang="zh-CN" altLang="en-US" sz="2000" b="1">
                    <a:solidFill>
                      <a:schemeClr val="bg1"/>
                    </a:solidFill>
                    <a:latin typeface="微软雅黑" panose="020B0503020204020204" charset="-122"/>
                    <a:ea typeface="微软雅黑" panose="020B0503020204020204" charset="-122"/>
                  </a:rPr>
                  <a:t>直接定址法</a:t>
                </a:r>
              </a:p>
            </p:txBody>
          </p:sp>
        </p:grpSp>
      </p:grpSp>
    </p:spTree>
    <p:extLst>
      <p:ext uri="{BB962C8B-B14F-4D97-AF65-F5344CB8AC3E}">
        <p14:creationId xmlns:p14="http://schemas.microsoft.com/office/powerpoint/2010/main" val="20797128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83970"/>
                                        </p:tgtEl>
                                        <p:attrNameLst>
                                          <p:attrName>style.visibility</p:attrName>
                                        </p:attrNameLst>
                                      </p:cBhvr>
                                      <p:to>
                                        <p:strVal val="visible"/>
                                      </p:to>
                                    </p:set>
                                    <p:animEffect transition="in" filter="fade">
                                      <p:cBhvr>
                                        <p:cTn id="20"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ldLvl="0" animBg="1"/>
      <p:bldP spid="6"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格 7"/>
          <p:cNvGraphicFramePr>
            <a:graphicFrameLocks noGrp="1"/>
          </p:cNvGraphicFramePr>
          <p:nvPr>
            <p:extLst>
              <p:ext uri="{D42A27DB-BD31-4B8C-83A1-F6EECF244321}">
                <p14:modId xmlns:p14="http://schemas.microsoft.com/office/powerpoint/2010/main" val="1371970275"/>
              </p:ext>
            </p:extLst>
          </p:nvPr>
        </p:nvGraphicFramePr>
        <p:xfrm>
          <a:off x="1705950" y="3068398"/>
          <a:ext cx="2883214" cy="2342007"/>
        </p:xfrm>
        <a:graphic>
          <a:graphicData uri="http://schemas.openxmlformats.org/drawingml/2006/table">
            <a:tbl>
              <a:tblPr/>
              <a:tblGrid>
                <a:gridCol w="935096">
                  <a:extLst>
                    <a:ext uri="{9D8B030D-6E8A-4147-A177-3AD203B41FA5}">
                      <a16:colId xmlns:a16="http://schemas.microsoft.com/office/drawing/2014/main" val="20000"/>
                    </a:ext>
                  </a:extLst>
                </a:gridCol>
                <a:gridCol w="1071465">
                  <a:extLst>
                    <a:ext uri="{9D8B030D-6E8A-4147-A177-3AD203B41FA5}">
                      <a16:colId xmlns:a16="http://schemas.microsoft.com/office/drawing/2014/main" val="20001"/>
                    </a:ext>
                  </a:extLst>
                </a:gridCol>
                <a:gridCol w="876653">
                  <a:extLst>
                    <a:ext uri="{9D8B030D-6E8A-4147-A177-3AD203B41FA5}">
                      <a16:colId xmlns:a16="http://schemas.microsoft.com/office/drawing/2014/main" val="20002"/>
                    </a:ext>
                  </a:extLst>
                </a:gridCol>
              </a:tblGrid>
              <a:tr h="0">
                <a:tc>
                  <a:txBody>
                    <a:bodyPr/>
                    <a:lstStyle/>
                    <a:p>
                      <a:pPr algn="ctr">
                        <a:lnSpc>
                          <a:spcPct val="150000"/>
                        </a:lnSpc>
                        <a:spcAft>
                          <a:spcPts val="0"/>
                        </a:spcAft>
                      </a:pPr>
                      <a:r>
                        <a:rPr lang="zh-CN" sz="1600" b="1" kern="100" dirty="0">
                          <a:solidFill>
                            <a:schemeClr val="bg1"/>
                          </a:solidFill>
                          <a:latin typeface="微软雅黑" panose="020B0503020204020204" charset="-122"/>
                          <a:ea typeface="微软雅黑" panose="020B0503020204020204" charset="-122"/>
                          <a:cs typeface="Consolas" panose="020B0609020204030204" pitchFamily="49" charset="0"/>
                        </a:rPr>
                        <a:t>学号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5158"/>
                    </a:solidFill>
                  </a:tcPr>
                </a:tc>
                <a:tc>
                  <a:txBody>
                    <a:bodyPr/>
                    <a:lstStyle/>
                    <a:p>
                      <a:pPr algn="ctr">
                        <a:lnSpc>
                          <a:spcPct val="150000"/>
                        </a:lnSpc>
                        <a:spcAft>
                          <a:spcPts val="0"/>
                        </a:spcAft>
                      </a:pPr>
                      <a:r>
                        <a:rPr lang="zh-CN" sz="1600" b="1" kern="100">
                          <a:solidFill>
                            <a:schemeClr val="bg1"/>
                          </a:solidFill>
                          <a:latin typeface="微软雅黑" panose="020B0503020204020204" charset="-122"/>
                          <a:ea typeface="微软雅黑" panose="020B0503020204020204" charset="-122"/>
                          <a:cs typeface="Consolas" panose="020B0609020204030204" pitchFamily="49" charset="0"/>
                        </a:rPr>
                        <a:t>姓名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5158"/>
                    </a:solidFill>
                  </a:tcPr>
                </a:tc>
                <a:tc>
                  <a:txBody>
                    <a:bodyPr/>
                    <a:lstStyle/>
                    <a:p>
                      <a:pPr algn="ctr">
                        <a:lnSpc>
                          <a:spcPct val="150000"/>
                        </a:lnSpc>
                        <a:spcAft>
                          <a:spcPts val="0"/>
                        </a:spcAft>
                      </a:pPr>
                      <a:r>
                        <a:rPr lang="zh-CN" sz="1600" b="1" kern="100">
                          <a:solidFill>
                            <a:schemeClr val="bg1"/>
                          </a:solidFill>
                          <a:latin typeface="微软雅黑" panose="020B0503020204020204" charset="-122"/>
                          <a:ea typeface="微软雅黑" panose="020B0503020204020204" charset="-122"/>
                          <a:cs typeface="Consolas" panose="020B0609020204030204" pitchFamily="49" charset="0"/>
                        </a:rPr>
                        <a:t>分数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D5158"/>
                    </a:solidFill>
                  </a:tcPr>
                </a:tc>
                <a:extLst>
                  <a:ext uri="{0D108BD9-81ED-4DB2-BD59-A6C34878D82A}">
                    <a16:rowId xmlns:a16="http://schemas.microsoft.com/office/drawing/2014/main" val="10000"/>
                  </a:ext>
                </a:extLst>
              </a:tr>
              <a:tr h="0">
                <a:tc>
                  <a:txBody>
                    <a:bodyPr/>
                    <a:lstStyle/>
                    <a:p>
                      <a:pPr algn="ctr">
                        <a:lnSpc>
                          <a:spcPct val="150000"/>
                        </a:lnSpc>
                        <a:spcAft>
                          <a:spcPts val="0"/>
                        </a:spcAft>
                      </a:pPr>
                      <a:r>
                        <a:rPr lang="en-US" sz="1400" b="0" kern="100" dirty="0">
                          <a:solidFill>
                            <a:srgbClr val="525252"/>
                          </a:solidFill>
                          <a:latin typeface="微软雅黑" panose="020B0503020204020204" charset="-122"/>
                          <a:ea typeface="微软雅黑" panose="020B0503020204020204" charset="-122"/>
                          <a:cs typeface="Consolas" panose="020B0609020204030204" pitchFamily="49" charset="0"/>
                        </a:rPr>
                        <a:t>2018001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0" kern="100" dirty="0">
                          <a:solidFill>
                            <a:srgbClr val="525252"/>
                          </a:solidFill>
                          <a:latin typeface="微软雅黑" panose="020B0503020204020204" charset="-122"/>
                          <a:ea typeface="微软雅黑" panose="020B0503020204020204" charset="-122"/>
                          <a:cs typeface="Consolas" panose="020B0609020204030204" pitchFamily="49" charset="0"/>
                        </a:rPr>
                        <a:t>王华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b="0" kern="100">
                          <a:solidFill>
                            <a:srgbClr val="525252"/>
                          </a:solidFill>
                          <a:latin typeface="微软雅黑" panose="020B0503020204020204" charset="-122"/>
                          <a:ea typeface="微软雅黑" panose="020B0503020204020204" charset="-122"/>
                          <a:cs typeface="Consolas" panose="020B0609020204030204" pitchFamily="49"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50000"/>
                        </a:lnSpc>
                        <a:spcAft>
                          <a:spcPts val="0"/>
                        </a:spcAft>
                      </a:pPr>
                      <a:r>
                        <a:rPr lang="en-US" sz="1400" b="0" kern="100">
                          <a:solidFill>
                            <a:srgbClr val="525252"/>
                          </a:solidFill>
                          <a:latin typeface="微软雅黑" panose="020B0503020204020204" charset="-122"/>
                          <a:ea typeface="微软雅黑" panose="020B0503020204020204" charset="-122"/>
                          <a:cs typeface="Consolas" panose="020B0609020204030204" pitchFamily="49" charset="0"/>
                        </a:rPr>
                        <a:t>2018010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0" kern="100" dirty="0">
                          <a:solidFill>
                            <a:srgbClr val="525252"/>
                          </a:solidFill>
                          <a:latin typeface="微软雅黑" panose="020B0503020204020204" charset="-122"/>
                          <a:ea typeface="微软雅黑" panose="020B0503020204020204" charset="-122"/>
                          <a:cs typeface="Consolas" panose="020B0609020204030204" pitchFamily="49" charset="0"/>
                        </a:rPr>
                        <a:t>刘丽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b="0" kern="100">
                          <a:solidFill>
                            <a:srgbClr val="525252"/>
                          </a:solidFill>
                          <a:latin typeface="微软雅黑" panose="020B0503020204020204" charset="-122"/>
                          <a:ea typeface="微软雅黑" panose="020B0503020204020204" charset="-122"/>
                          <a:cs typeface="Consolas" panose="020B0609020204030204" pitchFamily="49" charset="0"/>
                        </a:rPr>
                        <a:t>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ctr">
                        <a:lnSpc>
                          <a:spcPct val="150000"/>
                        </a:lnSpc>
                        <a:spcAft>
                          <a:spcPts val="0"/>
                        </a:spcAft>
                      </a:pPr>
                      <a:r>
                        <a:rPr lang="en-US" sz="1400" b="0" kern="100">
                          <a:solidFill>
                            <a:srgbClr val="525252"/>
                          </a:solidFill>
                          <a:latin typeface="微软雅黑" panose="020B0503020204020204" charset="-122"/>
                          <a:ea typeface="微软雅黑" panose="020B0503020204020204" charset="-122"/>
                          <a:cs typeface="Consolas" panose="020B0609020204030204" pitchFamily="49" charset="0"/>
                        </a:rPr>
                        <a:t>2018006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0" kern="100" dirty="0">
                          <a:solidFill>
                            <a:srgbClr val="525252"/>
                          </a:solidFill>
                          <a:latin typeface="微软雅黑" panose="020B0503020204020204" charset="-122"/>
                          <a:ea typeface="微软雅黑" panose="020B0503020204020204" charset="-122"/>
                          <a:cs typeface="Consolas" panose="020B0609020204030204" pitchFamily="49" charset="0"/>
                        </a:rPr>
                        <a:t>陈明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b="0" kern="100" dirty="0">
                          <a:solidFill>
                            <a:srgbClr val="525252"/>
                          </a:solidFill>
                          <a:latin typeface="微软雅黑" panose="020B0503020204020204" charset="-122"/>
                          <a:ea typeface="微软雅黑" panose="020B0503020204020204" charset="-122"/>
                          <a:cs typeface="Consolas" panose="020B0609020204030204" pitchFamily="49" charset="0"/>
                        </a:rPr>
                        <a:t>54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algn="ctr">
                        <a:lnSpc>
                          <a:spcPct val="150000"/>
                        </a:lnSpc>
                        <a:spcAft>
                          <a:spcPts val="0"/>
                        </a:spcAft>
                      </a:pPr>
                      <a:r>
                        <a:rPr lang="en-US" sz="1400" b="0" kern="100">
                          <a:solidFill>
                            <a:srgbClr val="525252"/>
                          </a:solidFill>
                          <a:latin typeface="微软雅黑" panose="020B0503020204020204" charset="-122"/>
                          <a:ea typeface="微软雅黑" panose="020B0503020204020204" charset="-122"/>
                          <a:cs typeface="Consolas" panose="020B0609020204030204" pitchFamily="49" charset="0"/>
                        </a:rPr>
                        <a:t>2018009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0" kern="100">
                          <a:solidFill>
                            <a:srgbClr val="525252"/>
                          </a:solidFill>
                          <a:latin typeface="微软雅黑" panose="020B0503020204020204" charset="-122"/>
                          <a:ea typeface="微软雅黑" panose="020B0503020204020204" charset="-122"/>
                          <a:cs typeface="Consolas" panose="020B0609020204030204" pitchFamily="49" charset="0"/>
                        </a:rPr>
                        <a:t>张强</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b="0" kern="100" dirty="0">
                          <a:solidFill>
                            <a:srgbClr val="525252"/>
                          </a:solidFill>
                          <a:latin typeface="微软雅黑" panose="020B0503020204020204" charset="-122"/>
                          <a:ea typeface="微软雅黑" panose="020B0503020204020204" charset="-122"/>
                          <a:cs typeface="Consolas" panose="020B0609020204030204" pitchFamily="49" charset="0"/>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algn="ctr">
                        <a:lnSpc>
                          <a:spcPct val="150000"/>
                        </a:lnSpc>
                        <a:spcAft>
                          <a:spcPts val="0"/>
                        </a:spcAft>
                      </a:pPr>
                      <a:r>
                        <a:rPr lang="en-US" sz="1400" b="0" kern="100">
                          <a:solidFill>
                            <a:srgbClr val="525252"/>
                          </a:solidFill>
                          <a:latin typeface="微软雅黑" panose="020B0503020204020204" charset="-122"/>
                          <a:ea typeface="微软雅黑" panose="020B0503020204020204" charset="-122"/>
                          <a:cs typeface="Consolas" panose="020B0609020204030204" pitchFamily="49" charset="0"/>
                        </a:rPr>
                        <a:t>2018007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0" kern="100">
                          <a:solidFill>
                            <a:srgbClr val="525252"/>
                          </a:solidFill>
                          <a:latin typeface="微软雅黑" panose="020B0503020204020204" charset="-122"/>
                          <a:ea typeface="微软雅黑" panose="020B0503020204020204" charset="-122"/>
                          <a:cs typeface="Consolas" panose="020B0609020204030204" pitchFamily="49" charset="0"/>
                        </a:rPr>
                        <a:t>许兵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b="0" kern="100" dirty="0">
                          <a:solidFill>
                            <a:srgbClr val="525252"/>
                          </a:solidFill>
                          <a:latin typeface="微软雅黑" panose="020B0503020204020204" charset="-122"/>
                          <a:ea typeface="微软雅黑" panose="020B0503020204020204" charset="-122"/>
                          <a:cs typeface="Consolas" panose="020B0609020204030204" pitchFamily="49"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ctr">
                        <a:lnSpc>
                          <a:spcPct val="150000"/>
                        </a:lnSpc>
                        <a:spcAft>
                          <a:spcPts val="0"/>
                        </a:spcAft>
                      </a:pPr>
                      <a:r>
                        <a:rPr lang="en-US" sz="1400" b="0" kern="100">
                          <a:solidFill>
                            <a:srgbClr val="525252"/>
                          </a:solidFill>
                          <a:latin typeface="微软雅黑" panose="020B0503020204020204" charset="-122"/>
                          <a:ea typeface="微软雅黑" panose="020B0503020204020204" charset="-122"/>
                          <a:cs typeface="Consolas" panose="020B0609020204030204" pitchFamily="49" charset="0"/>
                        </a:rPr>
                        <a:t>2018012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0" kern="100">
                          <a:solidFill>
                            <a:srgbClr val="525252"/>
                          </a:solidFill>
                          <a:latin typeface="微软雅黑" panose="020B0503020204020204" charset="-122"/>
                          <a:ea typeface="微软雅黑" panose="020B0503020204020204" charset="-122"/>
                          <a:cs typeface="Consolas" panose="020B0609020204030204" pitchFamily="49" charset="0"/>
                        </a:rPr>
                        <a:t>李萍</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b="0" kern="100" dirty="0">
                          <a:solidFill>
                            <a:srgbClr val="525252"/>
                          </a:solidFill>
                          <a:latin typeface="微软雅黑" panose="020B0503020204020204" charset="-122"/>
                          <a:ea typeface="微软雅黑" panose="020B0503020204020204" charset="-122"/>
                          <a:cs typeface="Consolas" panose="020B0609020204030204" pitchFamily="49" charset="0"/>
                        </a:rPr>
                        <a:t>88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50000"/>
                        </a:lnSpc>
                        <a:spcAft>
                          <a:spcPts val="0"/>
                        </a:spcAft>
                      </a:pPr>
                      <a:r>
                        <a:rPr lang="en-US" sz="1400" b="0" kern="100">
                          <a:solidFill>
                            <a:srgbClr val="525252"/>
                          </a:solidFill>
                          <a:latin typeface="微软雅黑" panose="020B0503020204020204" charset="-122"/>
                          <a:ea typeface="微软雅黑" panose="020B0503020204020204" charset="-122"/>
                          <a:cs typeface="Consolas" panose="020B0609020204030204" pitchFamily="49" charset="0"/>
                        </a:rPr>
                        <a:t>2018005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400" b="0" kern="100">
                          <a:solidFill>
                            <a:srgbClr val="525252"/>
                          </a:solidFill>
                          <a:latin typeface="微软雅黑" panose="020B0503020204020204" charset="-122"/>
                          <a:ea typeface="微软雅黑" panose="020B0503020204020204" charset="-122"/>
                          <a:cs typeface="Consolas" panose="020B0609020204030204" pitchFamily="49" charset="0"/>
                        </a:rPr>
                        <a:t>李英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en-US" sz="1400" b="0" kern="100" dirty="0">
                          <a:solidFill>
                            <a:srgbClr val="525252"/>
                          </a:solidFill>
                          <a:latin typeface="微软雅黑" panose="020B0503020204020204" charset="-122"/>
                          <a:ea typeface="微软雅黑" panose="020B0503020204020204" charset="-122"/>
                          <a:cs typeface="Consolas" panose="020B0609020204030204" pitchFamily="49" charset="0"/>
                        </a:rPr>
                        <a:t>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1" name="Rectangle 55"/>
          <p:cNvSpPr>
            <a:spLocks noChangeArrowheads="1"/>
          </p:cNvSpPr>
          <p:nvPr/>
        </p:nvSpPr>
        <p:spPr bwMode="auto">
          <a:xfrm>
            <a:off x="7610840" y="2014837"/>
            <a:ext cx="784536"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学号</a:t>
            </a:r>
          </a:p>
        </p:txBody>
      </p:sp>
      <p:sp>
        <p:nvSpPr>
          <p:cNvPr id="12" name="Rectangle 54"/>
          <p:cNvSpPr>
            <a:spLocks noChangeArrowheads="1"/>
          </p:cNvSpPr>
          <p:nvPr/>
        </p:nvSpPr>
        <p:spPr bwMode="auto">
          <a:xfrm>
            <a:off x="8395376" y="2014837"/>
            <a:ext cx="784536"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姓名</a:t>
            </a:r>
          </a:p>
        </p:txBody>
      </p:sp>
      <p:sp>
        <p:nvSpPr>
          <p:cNvPr id="13" name="Rectangle 53"/>
          <p:cNvSpPr>
            <a:spLocks noChangeArrowheads="1"/>
          </p:cNvSpPr>
          <p:nvPr/>
        </p:nvSpPr>
        <p:spPr bwMode="auto">
          <a:xfrm>
            <a:off x="9179912" y="2014837"/>
            <a:ext cx="784536"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分数</a:t>
            </a:r>
          </a:p>
        </p:txBody>
      </p:sp>
      <p:sp>
        <p:nvSpPr>
          <p:cNvPr id="15" name="Rectangle 52"/>
          <p:cNvSpPr>
            <a:spLocks noChangeArrowheads="1"/>
          </p:cNvSpPr>
          <p:nvPr/>
        </p:nvSpPr>
        <p:spPr bwMode="auto">
          <a:xfrm>
            <a:off x="6469114" y="2014837"/>
            <a:ext cx="998850"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哈希地址</a:t>
            </a:r>
          </a:p>
        </p:txBody>
      </p:sp>
      <p:sp>
        <p:nvSpPr>
          <p:cNvPr id="16" name="Rectangle 51"/>
          <p:cNvSpPr>
            <a:spLocks noChangeArrowheads="1"/>
          </p:cNvSpPr>
          <p:nvPr/>
        </p:nvSpPr>
        <p:spPr bwMode="auto">
          <a:xfrm>
            <a:off x="7469246" y="2347041"/>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2018001</a:t>
            </a:r>
          </a:p>
        </p:txBody>
      </p:sp>
      <p:sp>
        <p:nvSpPr>
          <p:cNvPr id="17" name="Rectangle 50"/>
          <p:cNvSpPr>
            <a:spLocks noChangeArrowheads="1"/>
          </p:cNvSpPr>
          <p:nvPr/>
        </p:nvSpPr>
        <p:spPr bwMode="auto">
          <a:xfrm>
            <a:off x="8392300" y="2347041"/>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王华</a:t>
            </a:r>
          </a:p>
        </p:txBody>
      </p:sp>
      <p:sp>
        <p:nvSpPr>
          <p:cNvPr id="18" name="Rectangle 49"/>
          <p:cNvSpPr>
            <a:spLocks noChangeArrowheads="1"/>
          </p:cNvSpPr>
          <p:nvPr/>
        </p:nvSpPr>
        <p:spPr bwMode="auto">
          <a:xfrm>
            <a:off x="9176836" y="2347041"/>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90</a:t>
            </a:r>
          </a:p>
        </p:txBody>
      </p:sp>
      <p:sp>
        <p:nvSpPr>
          <p:cNvPr id="19" name="Rectangle 48"/>
          <p:cNvSpPr>
            <a:spLocks noChangeArrowheads="1"/>
          </p:cNvSpPr>
          <p:nvPr/>
        </p:nvSpPr>
        <p:spPr bwMode="auto">
          <a:xfrm>
            <a:off x="6840336" y="2347041"/>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0</a:t>
            </a:r>
          </a:p>
        </p:txBody>
      </p:sp>
      <p:sp>
        <p:nvSpPr>
          <p:cNvPr id="20" name="Rectangle 47"/>
          <p:cNvSpPr>
            <a:spLocks noChangeArrowheads="1"/>
          </p:cNvSpPr>
          <p:nvPr/>
        </p:nvSpPr>
        <p:spPr bwMode="auto">
          <a:xfrm>
            <a:off x="7469246" y="5248290"/>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2018010</a:t>
            </a:r>
          </a:p>
        </p:txBody>
      </p:sp>
      <p:sp>
        <p:nvSpPr>
          <p:cNvPr id="21" name="Rectangle 46"/>
          <p:cNvSpPr>
            <a:spLocks noChangeArrowheads="1"/>
          </p:cNvSpPr>
          <p:nvPr/>
        </p:nvSpPr>
        <p:spPr bwMode="auto">
          <a:xfrm>
            <a:off x="8392300" y="5248290"/>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刘丽</a:t>
            </a:r>
          </a:p>
        </p:txBody>
      </p:sp>
      <p:sp>
        <p:nvSpPr>
          <p:cNvPr id="22" name="Rectangle 45"/>
          <p:cNvSpPr>
            <a:spLocks noChangeArrowheads="1"/>
          </p:cNvSpPr>
          <p:nvPr/>
        </p:nvSpPr>
        <p:spPr bwMode="auto">
          <a:xfrm>
            <a:off x="9176836" y="5248290"/>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62</a:t>
            </a:r>
          </a:p>
        </p:txBody>
      </p:sp>
      <p:sp>
        <p:nvSpPr>
          <p:cNvPr id="23" name="Rectangle 44"/>
          <p:cNvSpPr>
            <a:spLocks noChangeArrowheads="1"/>
          </p:cNvSpPr>
          <p:nvPr/>
        </p:nvSpPr>
        <p:spPr bwMode="auto">
          <a:xfrm>
            <a:off x="6838285" y="5248290"/>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9</a:t>
            </a:r>
          </a:p>
        </p:txBody>
      </p:sp>
      <p:sp>
        <p:nvSpPr>
          <p:cNvPr id="24" name="Rectangle 43"/>
          <p:cNvSpPr>
            <a:spLocks noChangeArrowheads="1"/>
          </p:cNvSpPr>
          <p:nvPr/>
        </p:nvSpPr>
        <p:spPr bwMode="auto">
          <a:xfrm>
            <a:off x="7469246" y="3962882"/>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2018006</a:t>
            </a:r>
          </a:p>
        </p:txBody>
      </p:sp>
      <p:sp>
        <p:nvSpPr>
          <p:cNvPr id="25" name="Rectangle 42"/>
          <p:cNvSpPr>
            <a:spLocks noChangeArrowheads="1"/>
          </p:cNvSpPr>
          <p:nvPr/>
        </p:nvSpPr>
        <p:spPr bwMode="auto">
          <a:xfrm>
            <a:off x="8392300" y="3962882"/>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陈明</a:t>
            </a:r>
          </a:p>
        </p:txBody>
      </p:sp>
      <p:sp>
        <p:nvSpPr>
          <p:cNvPr id="26" name="Rectangle 41"/>
          <p:cNvSpPr>
            <a:spLocks noChangeArrowheads="1"/>
          </p:cNvSpPr>
          <p:nvPr/>
        </p:nvSpPr>
        <p:spPr bwMode="auto">
          <a:xfrm>
            <a:off x="9176836" y="3962882"/>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54</a:t>
            </a:r>
          </a:p>
        </p:txBody>
      </p:sp>
      <p:sp>
        <p:nvSpPr>
          <p:cNvPr id="27" name="Rectangle 40"/>
          <p:cNvSpPr>
            <a:spLocks noChangeArrowheads="1"/>
          </p:cNvSpPr>
          <p:nvPr/>
        </p:nvSpPr>
        <p:spPr bwMode="auto">
          <a:xfrm>
            <a:off x="6840336" y="3962882"/>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5</a:t>
            </a:r>
          </a:p>
        </p:txBody>
      </p:sp>
      <p:sp>
        <p:nvSpPr>
          <p:cNvPr id="28" name="Rectangle 39"/>
          <p:cNvSpPr>
            <a:spLocks noChangeArrowheads="1"/>
          </p:cNvSpPr>
          <p:nvPr/>
        </p:nvSpPr>
        <p:spPr bwMode="auto">
          <a:xfrm>
            <a:off x="7469246" y="4929374"/>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2018009</a:t>
            </a:r>
          </a:p>
        </p:txBody>
      </p:sp>
      <p:sp>
        <p:nvSpPr>
          <p:cNvPr id="29" name="Rectangle 38"/>
          <p:cNvSpPr>
            <a:spLocks noChangeArrowheads="1"/>
          </p:cNvSpPr>
          <p:nvPr/>
        </p:nvSpPr>
        <p:spPr bwMode="auto">
          <a:xfrm>
            <a:off x="8392300" y="4929374"/>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张强</a:t>
            </a:r>
          </a:p>
        </p:txBody>
      </p:sp>
      <p:sp>
        <p:nvSpPr>
          <p:cNvPr id="30" name="Rectangle 37"/>
          <p:cNvSpPr>
            <a:spLocks noChangeArrowheads="1"/>
          </p:cNvSpPr>
          <p:nvPr/>
        </p:nvSpPr>
        <p:spPr bwMode="auto">
          <a:xfrm>
            <a:off x="9176836" y="4929374"/>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95</a:t>
            </a:r>
          </a:p>
        </p:txBody>
      </p:sp>
      <p:sp>
        <p:nvSpPr>
          <p:cNvPr id="31" name="Rectangle 36"/>
          <p:cNvSpPr>
            <a:spLocks noChangeArrowheads="1"/>
          </p:cNvSpPr>
          <p:nvPr/>
        </p:nvSpPr>
        <p:spPr bwMode="auto">
          <a:xfrm>
            <a:off x="6838285" y="4929374"/>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8</a:t>
            </a:r>
          </a:p>
        </p:txBody>
      </p:sp>
      <p:sp>
        <p:nvSpPr>
          <p:cNvPr id="32" name="Rectangle 35"/>
          <p:cNvSpPr>
            <a:spLocks noChangeArrowheads="1"/>
          </p:cNvSpPr>
          <p:nvPr/>
        </p:nvSpPr>
        <p:spPr bwMode="auto">
          <a:xfrm>
            <a:off x="7469246" y="4289770"/>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2018007</a:t>
            </a:r>
          </a:p>
        </p:txBody>
      </p:sp>
      <p:sp>
        <p:nvSpPr>
          <p:cNvPr id="33" name="Rectangle 34"/>
          <p:cNvSpPr>
            <a:spLocks noChangeArrowheads="1"/>
          </p:cNvSpPr>
          <p:nvPr/>
        </p:nvSpPr>
        <p:spPr bwMode="auto">
          <a:xfrm>
            <a:off x="8392300" y="4289770"/>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许兵</a:t>
            </a:r>
          </a:p>
        </p:txBody>
      </p:sp>
      <p:sp>
        <p:nvSpPr>
          <p:cNvPr id="34" name="Rectangle 33"/>
          <p:cNvSpPr>
            <a:spLocks noChangeArrowheads="1"/>
          </p:cNvSpPr>
          <p:nvPr/>
        </p:nvSpPr>
        <p:spPr bwMode="auto">
          <a:xfrm>
            <a:off x="9176836" y="4289770"/>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76</a:t>
            </a:r>
          </a:p>
        </p:txBody>
      </p:sp>
      <p:sp>
        <p:nvSpPr>
          <p:cNvPr id="35" name="Rectangle 32"/>
          <p:cNvSpPr>
            <a:spLocks noChangeArrowheads="1"/>
          </p:cNvSpPr>
          <p:nvPr/>
        </p:nvSpPr>
        <p:spPr bwMode="auto">
          <a:xfrm>
            <a:off x="6840336" y="4289770"/>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6</a:t>
            </a:r>
          </a:p>
        </p:txBody>
      </p:sp>
      <p:sp>
        <p:nvSpPr>
          <p:cNvPr id="36" name="Rectangle 31"/>
          <p:cNvSpPr>
            <a:spLocks noChangeArrowheads="1"/>
          </p:cNvSpPr>
          <p:nvPr/>
        </p:nvSpPr>
        <p:spPr bwMode="auto">
          <a:xfrm>
            <a:off x="7469246" y="5899410"/>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2018012</a:t>
            </a:r>
          </a:p>
        </p:txBody>
      </p:sp>
      <p:sp>
        <p:nvSpPr>
          <p:cNvPr id="37" name="Rectangle 30"/>
          <p:cNvSpPr>
            <a:spLocks noChangeArrowheads="1"/>
          </p:cNvSpPr>
          <p:nvPr/>
        </p:nvSpPr>
        <p:spPr bwMode="auto">
          <a:xfrm>
            <a:off x="8392300" y="5899410"/>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李萍</a:t>
            </a:r>
          </a:p>
        </p:txBody>
      </p:sp>
      <p:sp>
        <p:nvSpPr>
          <p:cNvPr id="38" name="Rectangle 29"/>
          <p:cNvSpPr>
            <a:spLocks noChangeArrowheads="1"/>
          </p:cNvSpPr>
          <p:nvPr/>
        </p:nvSpPr>
        <p:spPr bwMode="auto">
          <a:xfrm>
            <a:off x="9176836" y="5899410"/>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88</a:t>
            </a:r>
          </a:p>
        </p:txBody>
      </p:sp>
      <p:sp>
        <p:nvSpPr>
          <p:cNvPr id="39" name="Rectangle 28"/>
          <p:cNvSpPr>
            <a:spLocks noChangeArrowheads="1"/>
          </p:cNvSpPr>
          <p:nvPr/>
        </p:nvSpPr>
        <p:spPr bwMode="auto">
          <a:xfrm>
            <a:off x="6838285" y="5899410"/>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11</a:t>
            </a:r>
          </a:p>
        </p:txBody>
      </p:sp>
      <p:sp>
        <p:nvSpPr>
          <p:cNvPr id="40" name="Rectangle 27"/>
          <p:cNvSpPr>
            <a:spLocks noChangeArrowheads="1"/>
          </p:cNvSpPr>
          <p:nvPr/>
        </p:nvSpPr>
        <p:spPr bwMode="auto">
          <a:xfrm>
            <a:off x="7469246" y="3641308"/>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2018005</a:t>
            </a:r>
          </a:p>
        </p:txBody>
      </p:sp>
      <p:sp>
        <p:nvSpPr>
          <p:cNvPr id="41" name="Rectangle 26"/>
          <p:cNvSpPr>
            <a:spLocks noChangeArrowheads="1"/>
          </p:cNvSpPr>
          <p:nvPr/>
        </p:nvSpPr>
        <p:spPr bwMode="auto">
          <a:xfrm>
            <a:off x="8392300" y="3641308"/>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李英</a:t>
            </a:r>
          </a:p>
        </p:txBody>
      </p:sp>
      <p:sp>
        <p:nvSpPr>
          <p:cNvPr id="42" name="Rectangle 25"/>
          <p:cNvSpPr>
            <a:spLocks noChangeArrowheads="1"/>
          </p:cNvSpPr>
          <p:nvPr/>
        </p:nvSpPr>
        <p:spPr bwMode="auto">
          <a:xfrm>
            <a:off x="9176836" y="3641308"/>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82</a:t>
            </a:r>
          </a:p>
        </p:txBody>
      </p:sp>
      <p:sp>
        <p:nvSpPr>
          <p:cNvPr id="43" name="Rectangle 24"/>
          <p:cNvSpPr>
            <a:spLocks noChangeArrowheads="1"/>
          </p:cNvSpPr>
          <p:nvPr/>
        </p:nvSpPr>
        <p:spPr bwMode="auto">
          <a:xfrm>
            <a:off x="6840336" y="3641308"/>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4</a:t>
            </a:r>
          </a:p>
        </p:txBody>
      </p:sp>
      <p:sp>
        <p:nvSpPr>
          <p:cNvPr id="44" name="Rectangle 23"/>
          <p:cNvSpPr>
            <a:spLocks noChangeArrowheads="1"/>
          </p:cNvSpPr>
          <p:nvPr/>
        </p:nvSpPr>
        <p:spPr bwMode="auto">
          <a:xfrm>
            <a:off x="7469246" y="2671272"/>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5" name="Rectangle 22"/>
          <p:cNvSpPr>
            <a:spLocks noChangeArrowheads="1"/>
          </p:cNvSpPr>
          <p:nvPr/>
        </p:nvSpPr>
        <p:spPr bwMode="auto">
          <a:xfrm>
            <a:off x="8392300" y="2671272"/>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6" name="Rectangle 21"/>
          <p:cNvSpPr>
            <a:spLocks noChangeArrowheads="1"/>
          </p:cNvSpPr>
          <p:nvPr/>
        </p:nvSpPr>
        <p:spPr bwMode="auto">
          <a:xfrm>
            <a:off x="9176836" y="2671272"/>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7" name="Rectangle 20"/>
          <p:cNvSpPr>
            <a:spLocks noChangeArrowheads="1"/>
          </p:cNvSpPr>
          <p:nvPr/>
        </p:nvSpPr>
        <p:spPr bwMode="auto">
          <a:xfrm>
            <a:off x="6837260" y="2671272"/>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1</a:t>
            </a:r>
          </a:p>
        </p:txBody>
      </p:sp>
      <p:sp>
        <p:nvSpPr>
          <p:cNvPr id="48" name="Rectangle 19"/>
          <p:cNvSpPr>
            <a:spLocks noChangeArrowheads="1"/>
          </p:cNvSpPr>
          <p:nvPr/>
        </p:nvSpPr>
        <p:spPr bwMode="auto">
          <a:xfrm>
            <a:off x="7469246" y="2995503"/>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9" name="Rectangle 18"/>
          <p:cNvSpPr>
            <a:spLocks noChangeArrowheads="1"/>
          </p:cNvSpPr>
          <p:nvPr/>
        </p:nvSpPr>
        <p:spPr bwMode="auto">
          <a:xfrm>
            <a:off x="8392300" y="2995503"/>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0" name="Rectangle 17"/>
          <p:cNvSpPr>
            <a:spLocks noChangeArrowheads="1"/>
          </p:cNvSpPr>
          <p:nvPr/>
        </p:nvSpPr>
        <p:spPr bwMode="auto">
          <a:xfrm>
            <a:off x="9176836" y="2995503"/>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1" name="Rectangle 16"/>
          <p:cNvSpPr>
            <a:spLocks noChangeArrowheads="1"/>
          </p:cNvSpPr>
          <p:nvPr/>
        </p:nvSpPr>
        <p:spPr bwMode="auto">
          <a:xfrm>
            <a:off x="6843413" y="2995503"/>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2</a:t>
            </a:r>
          </a:p>
        </p:txBody>
      </p:sp>
      <p:sp>
        <p:nvSpPr>
          <p:cNvPr id="52" name="Rectangle 15"/>
          <p:cNvSpPr>
            <a:spLocks noChangeArrowheads="1"/>
          </p:cNvSpPr>
          <p:nvPr/>
        </p:nvSpPr>
        <p:spPr bwMode="auto">
          <a:xfrm>
            <a:off x="7469246" y="3322392"/>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3" name="Rectangle 14"/>
          <p:cNvSpPr>
            <a:spLocks noChangeArrowheads="1"/>
          </p:cNvSpPr>
          <p:nvPr/>
        </p:nvSpPr>
        <p:spPr bwMode="auto">
          <a:xfrm>
            <a:off x="8392300" y="3322392"/>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4" name="Rectangle 13"/>
          <p:cNvSpPr>
            <a:spLocks noChangeArrowheads="1"/>
          </p:cNvSpPr>
          <p:nvPr/>
        </p:nvSpPr>
        <p:spPr bwMode="auto">
          <a:xfrm>
            <a:off x="9176836" y="3322392"/>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5" name="Rectangle 12"/>
          <p:cNvSpPr>
            <a:spLocks noChangeArrowheads="1"/>
          </p:cNvSpPr>
          <p:nvPr/>
        </p:nvSpPr>
        <p:spPr bwMode="auto">
          <a:xfrm>
            <a:off x="6843413" y="3322392"/>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3</a:t>
            </a:r>
          </a:p>
        </p:txBody>
      </p:sp>
      <p:sp>
        <p:nvSpPr>
          <p:cNvPr id="56" name="Rectangle 11"/>
          <p:cNvSpPr>
            <a:spLocks noChangeArrowheads="1"/>
          </p:cNvSpPr>
          <p:nvPr/>
        </p:nvSpPr>
        <p:spPr bwMode="auto">
          <a:xfrm>
            <a:off x="7469246" y="4608686"/>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7" name="Rectangle 10"/>
          <p:cNvSpPr>
            <a:spLocks noChangeArrowheads="1"/>
          </p:cNvSpPr>
          <p:nvPr/>
        </p:nvSpPr>
        <p:spPr bwMode="auto">
          <a:xfrm>
            <a:off x="8392300" y="4608686"/>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8" name="Rectangle 9"/>
          <p:cNvSpPr>
            <a:spLocks noChangeArrowheads="1"/>
          </p:cNvSpPr>
          <p:nvPr/>
        </p:nvSpPr>
        <p:spPr bwMode="auto">
          <a:xfrm>
            <a:off x="9176836" y="4608686"/>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59" name="Rectangle 8"/>
          <p:cNvSpPr>
            <a:spLocks noChangeArrowheads="1"/>
          </p:cNvSpPr>
          <p:nvPr/>
        </p:nvSpPr>
        <p:spPr bwMode="auto">
          <a:xfrm>
            <a:off x="6855719" y="4608686"/>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7</a:t>
            </a:r>
          </a:p>
        </p:txBody>
      </p:sp>
      <p:sp>
        <p:nvSpPr>
          <p:cNvPr id="60" name="Rectangle 7"/>
          <p:cNvSpPr>
            <a:spLocks noChangeArrowheads="1"/>
          </p:cNvSpPr>
          <p:nvPr/>
        </p:nvSpPr>
        <p:spPr bwMode="auto">
          <a:xfrm>
            <a:off x="7469246" y="5578722"/>
            <a:ext cx="928694"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1" name="Rectangle 6"/>
          <p:cNvSpPr>
            <a:spLocks noChangeArrowheads="1"/>
          </p:cNvSpPr>
          <p:nvPr/>
        </p:nvSpPr>
        <p:spPr bwMode="auto">
          <a:xfrm>
            <a:off x="8392300" y="5578722"/>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2" name="Rectangle 5"/>
          <p:cNvSpPr>
            <a:spLocks noChangeArrowheads="1"/>
          </p:cNvSpPr>
          <p:nvPr/>
        </p:nvSpPr>
        <p:spPr bwMode="auto">
          <a:xfrm>
            <a:off x="9176836" y="5578722"/>
            <a:ext cx="784536" cy="324231"/>
          </a:xfrm>
          <a:prstGeom prst="rect">
            <a:avLst/>
          </a:prstGeom>
          <a:solidFill>
            <a:srgbClr val="FFFFFF"/>
          </a:solidFill>
          <a:ln w="9525">
            <a:solidFill>
              <a:srgbClr val="000000"/>
            </a:solidFill>
            <a:miter lim="800000"/>
            <a:tailEnd type="none" w="sm" len="sm"/>
          </a:ln>
        </p:spPr>
        <p:txBody>
          <a:bodyPr vert="horz" wrap="square" lIns="0" tIns="3600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3" name="Rectangle 4"/>
          <p:cNvSpPr>
            <a:spLocks noChangeArrowheads="1"/>
          </p:cNvSpPr>
          <p:nvPr/>
        </p:nvSpPr>
        <p:spPr bwMode="auto">
          <a:xfrm>
            <a:off x="6852643" y="5578722"/>
            <a:ext cx="551739" cy="324231"/>
          </a:xfrm>
          <a:prstGeom prst="rect">
            <a:avLst/>
          </a:prstGeom>
          <a:solidFill>
            <a:srgbClr val="FFFFFF"/>
          </a:solidFill>
          <a:ln w="9525">
            <a:noFill/>
            <a:miter lim="800000"/>
            <a:tailEnd type="none" w="sm" len="sm"/>
          </a:ln>
        </p:spPr>
        <p:txBody>
          <a:bodyPr vert="horz" wrap="square" lIns="0" tIns="36000" rIns="0" bIns="0" numCol="1" anchor="t" anchorCtr="0" compatLnSpc="1"/>
          <a:lstStyle/>
          <a:p>
            <a:pPr algn="ctr" fontAlgn="base">
              <a:spcBef>
                <a:spcPct val="0"/>
              </a:spcBef>
              <a:spcAft>
                <a:spcPct val="0"/>
              </a:spcAft>
            </a:pP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10</a:t>
            </a:r>
          </a:p>
        </p:txBody>
      </p:sp>
      <p:sp>
        <p:nvSpPr>
          <p:cNvPr id="64" name="TextBox 63"/>
          <p:cNvSpPr txBox="1"/>
          <p:nvPr/>
        </p:nvSpPr>
        <p:spPr>
          <a:xfrm>
            <a:off x="4606598" y="3372159"/>
            <a:ext cx="2428892" cy="829945"/>
          </a:xfrm>
          <a:prstGeom prst="rect">
            <a:avLst/>
          </a:prstGeom>
          <a:noFill/>
        </p:spPr>
        <p:txBody>
          <a:bodyPr wrap="square" rtlCol="0">
            <a:spAutoFit/>
          </a:bodyPr>
          <a:lstStyle/>
          <a:p>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=7</a:t>
            </a:r>
          </a:p>
          <a:p>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m</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=12</a:t>
            </a:r>
          </a:p>
          <a:p>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学号</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学号</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-2018001</a:t>
            </a:r>
            <a:endParaRPr lang="zh-CN" altLang="en-US" sz="1600">
              <a:solidFill>
                <a:srgbClr val="525252"/>
              </a:solidFill>
              <a:latin typeface="微软雅黑" panose="020B0503020204020204" charset="-122"/>
              <a:ea typeface="微软雅黑" panose="020B0503020204020204" charset="-122"/>
              <a:cs typeface="Consolas" panose="020B0609020204030204" pitchFamily="49" charset="0"/>
            </a:endParaRPr>
          </a:p>
        </p:txBody>
      </p:sp>
      <p:cxnSp>
        <p:nvCxnSpPr>
          <p:cNvPr id="65" name="直接箭头连接符 64"/>
          <p:cNvCxnSpPr/>
          <p:nvPr/>
        </p:nvCxnSpPr>
        <p:spPr>
          <a:xfrm>
            <a:off x="4678036" y="4372290"/>
            <a:ext cx="2286016" cy="1588"/>
          </a:xfrm>
          <a:prstGeom prst="straightConnector1">
            <a:avLst/>
          </a:prstGeom>
          <a:ln w="50800">
            <a:solidFill>
              <a:srgbClr val="C0262E"/>
            </a:solidFill>
            <a:tailEnd type="arrow"/>
          </a:ln>
        </p:spPr>
        <p:style>
          <a:lnRef idx="3">
            <a:schemeClr val="accent2"/>
          </a:lnRef>
          <a:fillRef idx="0">
            <a:schemeClr val="accent2"/>
          </a:fillRef>
          <a:effectRef idx="2">
            <a:schemeClr val="accent2"/>
          </a:effectRef>
          <a:fontRef idx="minor">
            <a:schemeClr val="tx1"/>
          </a:fontRef>
        </p:style>
      </p:cxnSp>
      <p:sp>
        <p:nvSpPr>
          <p:cNvPr id="66" name="TextBox 65"/>
          <p:cNvSpPr txBox="1"/>
          <p:nvPr/>
        </p:nvSpPr>
        <p:spPr>
          <a:xfrm>
            <a:off x="7821308" y="1574066"/>
            <a:ext cx="1500198" cy="398780"/>
          </a:xfrm>
          <a:prstGeom prst="rect">
            <a:avLst/>
          </a:prstGeom>
          <a:noFill/>
        </p:spPr>
        <p:txBody>
          <a:bodyPr wrap="square" rtlCol="0">
            <a:spAutoFit/>
          </a:bodyPr>
          <a:lstStyle/>
          <a:p>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哈希表</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ha</a:t>
            </a:r>
            <a:endParaRPr lang="zh-CN" altLang="en-US" sz="2000">
              <a:solidFill>
                <a:srgbClr val="C0262E"/>
              </a:solidFill>
              <a:latin typeface="微软雅黑" panose="020B0503020204020204" charset="-122"/>
              <a:ea typeface="微软雅黑" panose="020B0503020204020204" charset="-122"/>
              <a:cs typeface="Consolas" panose="020B0609020204030204" pitchFamily="49" charset="0"/>
            </a:endParaRPr>
          </a:p>
        </p:txBody>
      </p:sp>
      <p:sp>
        <p:nvSpPr>
          <p:cNvPr id="68" name="文本框 67"/>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6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8.4.2 </a:t>
            </a:r>
            <a:r>
              <a:rPr lang="zh-CN" altLang="en-US">
                <a:latin typeface="微软雅黑" panose="020B0503020204020204" charset="-122"/>
                <a:ea typeface="微软雅黑" panose="020B0503020204020204" charset="-122"/>
              </a:rPr>
              <a:t>哈希函数构造方法</a:t>
            </a:r>
          </a:p>
        </p:txBody>
      </p:sp>
    </p:spTree>
    <p:extLst>
      <p:ext uri="{BB962C8B-B14F-4D97-AF65-F5344CB8AC3E}">
        <p14:creationId xmlns:p14="http://schemas.microsoft.com/office/powerpoint/2010/main" val="19130229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500" fill="hold"/>
                                        <p:tgtEl>
                                          <p:spTgt spid="69"/>
                                        </p:tgtEl>
                                        <p:attrNameLst>
                                          <p:attrName>ppt_x</p:attrName>
                                        </p:attrNameLst>
                                      </p:cBhvr>
                                      <p:tavLst>
                                        <p:tav tm="0">
                                          <p:val>
                                            <p:strVal val="0-#ppt_w/2"/>
                                          </p:val>
                                        </p:tav>
                                        <p:tav tm="100000">
                                          <p:val>
                                            <p:strVal val="#ppt_x"/>
                                          </p:val>
                                        </p:tav>
                                      </p:tavLst>
                                    </p:anim>
                                    <p:anim calcmode="lin" valueType="num">
                                      <p:cBhvr additive="base">
                                        <p:cTn id="12" dur="500" fill="hold"/>
                                        <p:tgtEl>
                                          <p:spTgt spid="6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27"/>
                                        </p:tgtEl>
                                        <p:attrNameLst>
                                          <p:attrName>style.visibility</p:attrName>
                                        </p:attrNameLst>
                                      </p:cBhvr>
                                      <p:to>
                                        <p:strVal val="visible"/>
                                      </p:to>
                                    </p:set>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29"/>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grpId="0" nodeType="after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childTnLst>
                          </p:cTn>
                        </p:par>
                        <p:par>
                          <p:cTn id="73" fill="hold">
                            <p:stCondLst>
                              <p:cond delay="1000"/>
                            </p:stCondLst>
                            <p:childTnLst>
                              <p:par>
                                <p:cTn id="74" presetID="1" presetClass="entr" presetSubtype="0" fill="hold" grpId="0" nodeType="afterEffect">
                                  <p:stCondLst>
                                    <p:cond delay="0"/>
                                  </p:stCondLst>
                                  <p:childTnLst>
                                    <p:set>
                                      <p:cBhvr>
                                        <p:cTn id="75" dur="1" fill="hold">
                                          <p:stCondLst>
                                            <p:cond delay="0"/>
                                          </p:stCondLst>
                                        </p:cTn>
                                        <p:tgtEl>
                                          <p:spTgt spid="31"/>
                                        </p:tgtEl>
                                        <p:attrNameLst>
                                          <p:attrName>style.visibility</p:attrName>
                                        </p:attrNameLst>
                                      </p:cBhvr>
                                      <p:to>
                                        <p:strVal val="visible"/>
                                      </p:to>
                                    </p:se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32"/>
                                        </p:tgtEl>
                                        <p:attrNameLst>
                                          <p:attrName>style.visibility</p:attrName>
                                        </p:attrNameLst>
                                      </p:cBhvr>
                                      <p:to>
                                        <p:strVal val="visible"/>
                                      </p:to>
                                    </p:set>
                                  </p:childTnLst>
                                </p:cTn>
                              </p:par>
                            </p:childTnLst>
                          </p:cTn>
                        </p:par>
                        <p:par>
                          <p:cTn id="79" fill="hold">
                            <p:stCondLst>
                              <p:cond delay="1000"/>
                            </p:stCondLst>
                            <p:childTnLst>
                              <p:par>
                                <p:cTn id="80" presetID="1" presetClass="entr" presetSubtype="0" fill="hold" grpId="0" nodeType="afterEffect">
                                  <p:stCondLst>
                                    <p:cond delay="0"/>
                                  </p:stCondLst>
                                  <p:childTnLst>
                                    <p:set>
                                      <p:cBhvr>
                                        <p:cTn id="81" dur="1" fill="hold">
                                          <p:stCondLst>
                                            <p:cond delay="0"/>
                                          </p:stCondLst>
                                        </p:cTn>
                                        <p:tgtEl>
                                          <p:spTgt spid="33"/>
                                        </p:tgtEl>
                                        <p:attrNameLst>
                                          <p:attrName>style.visibility</p:attrName>
                                        </p:attrNameLst>
                                      </p:cBhvr>
                                      <p:to>
                                        <p:strVal val="visible"/>
                                      </p:to>
                                    </p:set>
                                  </p:childTnLst>
                                </p:cTn>
                              </p:par>
                            </p:childTnLst>
                          </p:cTn>
                        </p:par>
                        <p:par>
                          <p:cTn id="82" fill="hold">
                            <p:stCondLst>
                              <p:cond delay="1000"/>
                            </p:stCondLst>
                            <p:childTnLst>
                              <p:par>
                                <p:cTn id="83" presetID="1" presetClass="entr" presetSubtype="0" fill="hold" grpId="0" nodeType="after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childTnLst>
                          </p:cTn>
                        </p:par>
                        <p:par>
                          <p:cTn id="85" fill="hold">
                            <p:stCondLst>
                              <p:cond delay="1000"/>
                            </p:stCondLst>
                            <p:childTnLst>
                              <p:par>
                                <p:cTn id="86" presetID="1" presetClass="entr" presetSubtype="0" fill="hold" grpId="0" nodeType="afterEffect">
                                  <p:stCondLst>
                                    <p:cond delay="0"/>
                                  </p:stCondLst>
                                  <p:childTnLst>
                                    <p:set>
                                      <p:cBhvr>
                                        <p:cTn id="87" dur="1" fill="hold">
                                          <p:stCondLst>
                                            <p:cond delay="0"/>
                                          </p:stCondLst>
                                        </p:cTn>
                                        <p:tgtEl>
                                          <p:spTgt spid="35"/>
                                        </p:tgtEl>
                                        <p:attrNameLst>
                                          <p:attrName>style.visibility</p:attrName>
                                        </p:attrNameLst>
                                      </p:cBhvr>
                                      <p:to>
                                        <p:strVal val="visible"/>
                                      </p:to>
                                    </p:se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37"/>
                                        </p:tgtEl>
                                        <p:attrNameLst>
                                          <p:attrName>style.visibility</p:attrName>
                                        </p:attrNameLst>
                                      </p:cBhvr>
                                      <p:to>
                                        <p:strVal val="visible"/>
                                      </p:to>
                                    </p:se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childTnLst>
                          </p:cTn>
                        </p:par>
                        <p:par>
                          <p:cTn id="97" fill="hold">
                            <p:stCondLst>
                              <p:cond delay="1000"/>
                            </p:stCondLst>
                            <p:childTnLst>
                              <p:par>
                                <p:cTn id="98" presetID="1" presetClass="entr" presetSubtype="0" fill="hold" grpId="0" nodeType="afterEffect">
                                  <p:stCondLst>
                                    <p:cond delay="0"/>
                                  </p:stCondLst>
                                  <p:childTnLst>
                                    <p:set>
                                      <p:cBhvr>
                                        <p:cTn id="99" dur="1" fill="hold">
                                          <p:stCondLst>
                                            <p:cond delay="0"/>
                                          </p:stCondLst>
                                        </p:cTn>
                                        <p:tgtEl>
                                          <p:spTgt spid="39"/>
                                        </p:tgtEl>
                                        <p:attrNameLst>
                                          <p:attrName>style.visibility</p:attrName>
                                        </p:attrNameLst>
                                      </p:cBhvr>
                                      <p:to>
                                        <p:strVal val="visible"/>
                                      </p:to>
                                    </p:se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childTnLst>
                          </p:cTn>
                        </p:par>
                        <p:par>
                          <p:cTn id="103" fill="hold">
                            <p:stCondLst>
                              <p:cond delay="1000"/>
                            </p:stCondLst>
                            <p:childTnLst>
                              <p:par>
                                <p:cTn id="104" presetID="1" presetClass="entr" presetSubtype="0" fill="hold" grpId="0" nodeType="afterEffect">
                                  <p:stCondLst>
                                    <p:cond delay="0"/>
                                  </p:stCondLst>
                                  <p:childTnLst>
                                    <p:set>
                                      <p:cBhvr>
                                        <p:cTn id="105" dur="1" fill="hold">
                                          <p:stCondLst>
                                            <p:cond delay="0"/>
                                          </p:stCondLst>
                                        </p:cTn>
                                        <p:tgtEl>
                                          <p:spTgt spid="41"/>
                                        </p:tgtEl>
                                        <p:attrNameLst>
                                          <p:attrName>style.visibility</p:attrName>
                                        </p:attrNameLst>
                                      </p:cBhvr>
                                      <p:to>
                                        <p:strVal val="visible"/>
                                      </p:to>
                                    </p:se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42"/>
                                        </p:tgtEl>
                                        <p:attrNameLst>
                                          <p:attrName>style.visibility</p:attrName>
                                        </p:attrNameLst>
                                      </p:cBhvr>
                                      <p:to>
                                        <p:strVal val="visible"/>
                                      </p:to>
                                    </p:set>
                                  </p:childTnLst>
                                </p:cTn>
                              </p:par>
                            </p:childTnLst>
                          </p:cTn>
                        </p:par>
                        <p:par>
                          <p:cTn id="109" fill="hold">
                            <p:stCondLst>
                              <p:cond delay="1000"/>
                            </p:stCondLst>
                            <p:childTnLst>
                              <p:par>
                                <p:cTn id="110" presetID="1" presetClass="entr" presetSubtype="0" fill="hold" grpId="0" nodeType="afterEffect">
                                  <p:stCondLst>
                                    <p:cond delay="0"/>
                                  </p:stCondLst>
                                  <p:childTnLst>
                                    <p:set>
                                      <p:cBhvr>
                                        <p:cTn id="111" dur="1" fill="hold">
                                          <p:stCondLst>
                                            <p:cond delay="0"/>
                                          </p:stCondLst>
                                        </p:cTn>
                                        <p:tgtEl>
                                          <p:spTgt spid="43"/>
                                        </p:tgtEl>
                                        <p:attrNameLst>
                                          <p:attrName>style.visibility</p:attrName>
                                        </p:attrNameLst>
                                      </p:cBhvr>
                                      <p:to>
                                        <p:strVal val="visible"/>
                                      </p:to>
                                    </p:se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44"/>
                                        </p:tgtEl>
                                        <p:attrNameLst>
                                          <p:attrName>style.visibility</p:attrName>
                                        </p:attrNameLst>
                                      </p:cBhvr>
                                      <p:to>
                                        <p:strVal val="visible"/>
                                      </p:to>
                                    </p:set>
                                  </p:childTnLst>
                                </p:cTn>
                              </p:par>
                            </p:childTnLst>
                          </p:cTn>
                        </p:par>
                        <p:par>
                          <p:cTn id="115" fill="hold">
                            <p:stCondLst>
                              <p:cond delay="1000"/>
                            </p:stCondLst>
                            <p:childTnLst>
                              <p:par>
                                <p:cTn id="116" presetID="1" presetClass="entr" presetSubtype="0" fill="hold" grpId="0" nodeType="afterEffect">
                                  <p:stCondLst>
                                    <p:cond delay="0"/>
                                  </p:stCondLst>
                                  <p:childTnLst>
                                    <p:set>
                                      <p:cBhvr>
                                        <p:cTn id="117" dur="1" fill="hold">
                                          <p:stCondLst>
                                            <p:cond delay="0"/>
                                          </p:stCondLst>
                                        </p:cTn>
                                        <p:tgtEl>
                                          <p:spTgt spid="45"/>
                                        </p:tgtEl>
                                        <p:attrNameLst>
                                          <p:attrName>style.visibility</p:attrName>
                                        </p:attrNameLst>
                                      </p:cBhvr>
                                      <p:to>
                                        <p:strVal val="visible"/>
                                      </p:to>
                                    </p:set>
                                  </p:childTnLst>
                                </p:cTn>
                              </p:par>
                            </p:childTnLst>
                          </p:cTn>
                        </p:par>
                        <p:par>
                          <p:cTn id="118" fill="hold">
                            <p:stCondLst>
                              <p:cond delay="1000"/>
                            </p:stCondLst>
                            <p:childTnLst>
                              <p:par>
                                <p:cTn id="119" presetID="1" presetClass="entr" presetSubtype="0" fill="hold" grpId="0" nodeType="afterEffect">
                                  <p:stCondLst>
                                    <p:cond delay="0"/>
                                  </p:stCondLst>
                                  <p:childTnLst>
                                    <p:set>
                                      <p:cBhvr>
                                        <p:cTn id="120" dur="1" fill="hold">
                                          <p:stCondLst>
                                            <p:cond delay="0"/>
                                          </p:stCondLst>
                                        </p:cTn>
                                        <p:tgtEl>
                                          <p:spTgt spid="46"/>
                                        </p:tgtEl>
                                        <p:attrNameLst>
                                          <p:attrName>style.visibility</p:attrName>
                                        </p:attrNameLst>
                                      </p:cBhvr>
                                      <p:to>
                                        <p:strVal val="visible"/>
                                      </p:to>
                                    </p:set>
                                  </p:childTnLst>
                                </p:cTn>
                              </p:par>
                            </p:childTnLst>
                          </p:cTn>
                        </p:par>
                        <p:par>
                          <p:cTn id="121" fill="hold">
                            <p:stCondLst>
                              <p:cond delay="1000"/>
                            </p:stCondLst>
                            <p:childTnLst>
                              <p:par>
                                <p:cTn id="122" presetID="1" presetClass="entr" presetSubtype="0" fill="hold" grpId="0" nodeType="afterEffect">
                                  <p:stCondLst>
                                    <p:cond delay="0"/>
                                  </p:stCondLst>
                                  <p:childTnLst>
                                    <p:set>
                                      <p:cBhvr>
                                        <p:cTn id="123" dur="1" fill="hold">
                                          <p:stCondLst>
                                            <p:cond delay="0"/>
                                          </p:stCondLst>
                                        </p:cTn>
                                        <p:tgtEl>
                                          <p:spTgt spid="47"/>
                                        </p:tgtEl>
                                        <p:attrNameLst>
                                          <p:attrName>style.visibility</p:attrName>
                                        </p:attrNameLst>
                                      </p:cBhvr>
                                      <p:to>
                                        <p:strVal val="visible"/>
                                      </p:to>
                                    </p:set>
                                  </p:childTnLst>
                                </p:cTn>
                              </p:par>
                            </p:childTnLst>
                          </p:cTn>
                        </p:par>
                        <p:par>
                          <p:cTn id="124" fill="hold">
                            <p:stCondLst>
                              <p:cond delay="1000"/>
                            </p:stCondLst>
                            <p:childTnLst>
                              <p:par>
                                <p:cTn id="125" presetID="1" presetClass="entr" presetSubtype="0" fill="hold" grpId="0" nodeType="afterEffect">
                                  <p:stCondLst>
                                    <p:cond delay="0"/>
                                  </p:stCondLst>
                                  <p:childTnLst>
                                    <p:set>
                                      <p:cBhvr>
                                        <p:cTn id="126" dur="1" fill="hold">
                                          <p:stCondLst>
                                            <p:cond delay="0"/>
                                          </p:stCondLst>
                                        </p:cTn>
                                        <p:tgtEl>
                                          <p:spTgt spid="48"/>
                                        </p:tgtEl>
                                        <p:attrNameLst>
                                          <p:attrName>style.visibility</p:attrName>
                                        </p:attrNameLst>
                                      </p:cBhvr>
                                      <p:to>
                                        <p:strVal val="visible"/>
                                      </p:to>
                                    </p:set>
                                  </p:childTnLst>
                                </p:cTn>
                              </p:par>
                            </p:childTnLst>
                          </p:cTn>
                        </p:par>
                        <p:par>
                          <p:cTn id="127" fill="hold">
                            <p:stCondLst>
                              <p:cond delay="1000"/>
                            </p:stCondLst>
                            <p:childTnLst>
                              <p:par>
                                <p:cTn id="128" presetID="1" presetClass="entr" presetSubtype="0" fill="hold" grpId="0" nodeType="afterEffect">
                                  <p:stCondLst>
                                    <p:cond delay="0"/>
                                  </p:stCondLst>
                                  <p:childTnLst>
                                    <p:set>
                                      <p:cBhvr>
                                        <p:cTn id="129" dur="1" fill="hold">
                                          <p:stCondLst>
                                            <p:cond delay="0"/>
                                          </p:stCondLst>
                                        </p:cTn>
                                        <p:tgtEl>
                                          <p:spTgt spid="49"/>
                                        </p:tgtEl>
                                        <p:attrNameLst>
                                          <p:attrName>style.visibility</p:attrName>
                                        </p:attrNameLst>
                                      </p:cBhvr>
                                      <p:to>
                                        <p:strVal val="visible"/>
                                      </p:to>
                                    </p:se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50"/>
                                        </p:tgtEl>
                                        <p:attrNameLst>
                                          <p:attrName>style.visibility</p:attrName>
                                        </p:attrNameLst>
                                      </p:cBhvr>
                                      <p:to>
                                        <p:strVal val="visible"/>
                                      </p:to>
                                    </p:set>
                                  </p:childTnLst>
                                </p:cTn>
                              </p:par>
                            </p:childTnLst>
                          </p:cTn>
                        </p:par>
                        <p:par>
                          <p:cTn id="133" fill="hold">
                            <p:stCondLst>
                              <p:cond delay="1000"/>
                            </p:stCondLst>
                            <p:childTnLst>
                              <p:par>
                                <p:cTn id="134" presetID="1" presetClass="entr" presetSubtype="0" fill="hold" grpId="0" nodeType="afterEffect">
                                  <p:stCondLst>
                                    <p:cond delay="0"/>
                                  </p:stCondLst>
                                  <p:childTnLst>
                                    <p:set>
                                      <p:cBhvr>
                                        <p:cTn id="135" dur="1" fill="hold">
                                          <p:stCondLst>
                                            <p:cond delay="0"/>
                                          </p:stCondLst>
                                        </p:cTn>
                                        <p:tgtEl>
                                          <p:spTgt spid="51"/>
                                        </p:tgtEl>
                                        <p:attrNameLst>
                                          <p:attrName>style.visibility</p:attrName>
                                        </p:attrNameLst>
                                      </p:cBhvr>
                                      <p:to>
                                        <p:strVal val="visible"/>
                                      </p:to>
                                    </p:se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52"/>
                                        </p:tgtEl>
                                        <p:attrNameLst>
                                          <p:attrName>style.visibility</p:attrName>
                                        </p:attrNameLst>
                                      </p:cBhvr>
                                      <p:to>
                                        <p:strVal val="visible"/>
                                      </p:to>
                                    </p:set>
                                  </p:childTnLst>
                                </p:cTn>
                              </p:par>
                            </p:childTnLst>
                          </p:cTn>
                        </p:par>
                        <p:par>
                          <p:cTn id="139" fill="hold">
                            <p:stCondLst>
                              <p:cond delay="1000"/>
                            </p:stCondLst>
                            <p:childTnLst>
                              <p:par>
                                <p:cTn id="140" presetID="1" presetClass="entr" presetSubtype="0" fill="hold" grpId="0" nodeType="afterEffect">
                                  <p:stCondLst>
                                    <p:cond delay="0"/>
                                  </p:stCondLst>
                                  <p:childTnLst>
                                    <p:set>
                                      <p:cBhvr>
                                        <p:cTn id="141" dur="1" fill="hold">
                                          <p:stCondLst>
                                            <p:cond delay="0"/>
                                          </p:stCondLst>
                                        </p:cTn>
                                        <p:tgtEl>
                                          <p:spTgt spid="53"/>
                                        </p:tgtEl>
                                        <p:attrNameLst>
                                          <p:attrName>style.visibility</p:attrName>
                                        </p:attrNameLst>
                                      </p:cBhvr>
                                      <p:to>
                                        <p:strVal val="visible"/>
                                      </p:to>
                                    </p:set>
                                  </p:childTnLst>
                                </p:cTn>
                              </p:par>
                            </p:childTnLst>
                          </p:cTn>
                        </p:par>
                        <p:par>
                          <p:cTn id="142" fill="hold">
                            <p:stCondLst>
                              <p:cond delay="1000"/>
                            </p:stCondLst>
                            <p:childTnLst>
                              <p:par>
                                <p:cTn id="143" presetID="1" presetClass="entr" presetSubtype="0" fill="hold" grpId="0" nodeType="afterEffect">
                                  <p:stCondLst>
                                    <p:cond delay="0"/>
                                  </p:stCondLst>
                                  <p:childTnLst>
                                    <p:set>
                                      <p:cBhvr>
                                        <p:cTn id="144" dur="1" fill="hold">
                                          <p:stCondLst>
                                            <p:cond delay="0"/>
                                          </p:stCondLst>
                                        </p:cTn>
                                        <p:tgtEl>
                                          <p:spTgt spid="54"/>
                                        </p:tgtEl>
                                        <p:attrNameLst>
                                          <p:attrName>style.visibility</p:attrName>
                                        </p:attrNameLst>
                                      </p:cBhvr>
                                      <p:to>
                                        <p:strVal val="visible"/>
                                      </p:to>
                                    </p:set>
                                  </p:childTnLst>
                                </p:cTn>
                              </p:par>
                            </p:childTnLst>
                          </p:cTn>
                        </p:par>
                        <p:par>
                          <p:cTn id="145" fill="hold">
                            <p:stCondLst>
                              <p:cond delay="1000"/>
                            </p:stCondLst>
                            <p:childTnLst>
                              <p:par>
                                <p:cTn id="146" presetID="1" presetClass="entr" presetSubtype="0" fill="hold" grpId="0" nodeType="afterEffect">
                                  <p:stCondLst>
                                    <p:cond delay="0"/>
                                  </p:stCondLst>
                                  <p:childTnLst>
                                    <p:set>
                                      <p:cBhvr>
                                        <p:cTn id="147" dur="1" fill="hold">
                                          <p:stCondLst>
                                            <p:cond delay="0"/>
                                          </p:stCondLst>
                                        </p:cTn>
                                        <p:tgtEl>
                                          <p:spTgt spid="55"/>
                                        </p:tgtEl>
                                        <p:attrNameLst>
                                          <p:attrName>style.visibility</p:attrName>
                                        </p:attrNameLst>
                                      </p:cBhvr>
                                      <p:to>
                                        <p:strVal val="visible"/>
                                      </p:to>
                                    </p:se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0"/>
                                          </p:stCondLst>
                                        </p:cTn>
                                        <p:tgtEl>
                                          <p:spTgt spid="56"/>
                                        </p:tgtEl>
                                        <p:attrNameLst>
                                          <p:attrName>style.visibility</p:attrName>
                                        </p:attrNameLst>
                                      </p:cBhvr>
                                      <p:to>
                                        <p:strVal val="visible"/>
                                      </p:to>
                                    </p:set>
                                  </p:childTnLst>
                                </p:cTn>
                              </p:par>
                            </p:childTnLst>
                          </p:cTn>
                        </p:par>
                        <p:par>
                          <p:cTn id="151" fill="hold">
                            <p:stCondLst>
                              <p:cond delay="1000"/>
                            </p:stCondLst>
                            <p:childTnLst>
                              <p:par>
                                <p:cTn id="152" presetID="1" presetClass="entr" presetSubtype="0" fill="hold" grpId="0" nodeType="afterEffect">
                                  <p:stCondLst>
                                    <p:cond delay="0"/>
                                  </p:stCondLst>
                                  <p:childTnLst>
                                    <p:set>
                                      <p:cBhvr>
                                        <p:cTn id="153" dur="1" fill="hold">
                                          <p:stCondLst>
                                            <p:cond delay="0"/>
                                          </p:stCondLst>
                                        </p:cTn>
                                        <p:tgtEl>
                                          <p:spTgt spid="57"/>
                                        </p:tgtEl>
                                        <p:attrNameLst>
                                          <p:attrName>style.visibility</p:attrName>
                                        </p:attrNameLst>
                                      </p:cBhvr>
                                      <p:to>
                                        <p:strVal val="visible"/>
                                      </p:to>
                                    </p:set>
                                  </p:childTnLst>
                                </p:cTn>
                              </p:par>
                            </p:childTnLst>
                          </p:cTn>
                        </p:par>
                        <p:par>
                          <p:cTn id="154" fill="hold">
                            <p:stCondLst>
                              <p:cond delay="1000"/>
                            </p:stCondLst>
                            <p:childTnLst>
                              <p:par>
                                <p:cTn id="155" presetID="1" presetClass="entr" presetSubtype="0" fill="hold" grpId="0" nodeType="afterEffect">
                                  <p:stCondLst>
                                    <p:cond delay="0"/>
                                  </p:stCondLst>
                                  <p:childTnLst>
                                    <p:set>
                                      <p:cBhvr>
                                        <p:cTn id="156" dur="1" fill="hold">
                                          <p:stCondLst>
                                            <p:cond delay="0"/>
                                          </p:stCondLst>
                                        </p:cTn>
                                        <p:tgtEl>
                                          <p:spTgt spid="58"/>
                                        </p:tgtEl>
                                        <p:attrNameLst>
                                          <p:attrName>style.visibility</p:attrName>
                                        </p:attrNameLst>
                                      </p:cBhvr>
                                      <p:to>
                                        <p:strVal val="visible"/>
                                      </p:to>
                                    </p:se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59"/>
                                        </p:tgtEl>
                                        <p:attrNameLst>
                                          <p:attrName>style.visibility</p:attrName>
                                        </p:attrNameLst>
                                      </p:cBhvr>
                                      <p:to>
                                        <p:strVal val="visible"/>
                                      </p:to>
                                    </p:se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60"/>
                                        </p:tgtEl>
                                        <p:attrNameLst>
                                          <p:attrName>style.visibility</p:attrName>
                                        </p:attrNameLst>
                                      </p:cBhvr>
                                      <p:to>
                                        <p:strVal val="visible"/>
                                      </p:to>
                                    </p:set>
                                  </p:childTnLst>
                                </p:cTn>
                              </p:par>
                            </p:childTnLst>
                          </p:cTn>
                        </p:par>
                        <p:par>
                          <p:cTn id="163" fill="hold">
                            <p:stCondLst>
                              <p:cond delay="1000"/>
                            </p:stCondLst>
                            <p:childTnLst>
                              <p:par>
                                <p:cTn id="164" presetID="1" presetClass="entr" presetSubtype="0" fill="hold" grpId="0" nodeType="afterEffect">
                                  <p:stCondLst>
                                    <p:cond delay="0"/>
                                  </p:stCondLst>
                                  <p:childTnLst>
                                    <p:set>
                                      <p:cBhvr>
                                        <p:cTn id="165" dur="1" fill="hold">
                                          <p:stCondLst>
                                            <p:cond delay="0"/>
                                          </p:stCondLst>
                                        </p:cTn>
                                        <p:tgtEl>
                                          <p:spTgt spid="61"/>
                                        </p:tgtEl>
                                        <p:attrNameLst>
                                          <p:attrName>style.visibility</p:attrName>
                                        </p:attrNameLst>
                                      </p:cBhvr>
                                      <p:to>
                                        <p:strVal val="visible"/>
                                      </p:to>
                                    </p:set>
                                  </p:childTnLst>
                                </p:cTn>
                              </p:par>
                            </p:childTnLst>
                          </p:cTn>
                        </p:par>
                        <p:par>
                          <p:cTn id="166" fill="hold">
                            <p:stCondLst>
                              <p:cond delay="1000"/>
                            </p:stCondLst>
                            <p:childTnLst>
                              <p:par>
                                <p:cTn id="167" presetID="1" presetClass="entr" presetSubtype="0" fill="hold" grpId="0" nodeType="afterEffect">
                                  <p:stCondLst>
                                    <p:cond delay="0"/>
                                  </p:stCondLst>
                                  <p:childTnLst>
                                    <p:set>
                                      <p:cBhvr>
                                        <p:cTn id="168" dur="1" fill="hold">
                                          <p:stCondLst>
                                            <p:cond delay="0"/>
                                          </p:stCondLst>
                                        </p:cTn>
                                        <p:tgtEl>
                                          <p:spTgt spid="62"/>
                                        </p:tgtEl>
                                        <p:attrNameLst>
                                          <p:attrName>style.visibility</p:attrName>
                                        </p:attrNameLst>
                                      </p:cBhvr>
                                      <p:to>
                                        <p:strVal val="visible"/>
                                      </p:to>
                                    </p:set>
                                  </p:childTnLst>
                                </p:cTn>
                              </p:par>
                            </p:childTnLst>
                          </p:cTn>
                        </p:par>
                        <p:par>
                          <p:cTn id="169" fill="hold">
                            <p:stCondLst>
                              <p:cond delay="1000"/>
                            </p:stCondLst>
                            <p:childTnLst>
                              <p:par>
                                <p:cTn id="170" presetID="1" presetClass="entr" presetSubtype="0" fill="hold" grpId="0" nodeType="afterEffect">
                                  <p:stCondLst>
                                    <p:cond delay="0"/>
                                  </p:stCondLst>
                                  <p:childTnLst>
                                    <p:set>
                                      <p:cBhvr>
                                        <p:cTn id="171" dur="1" fill="hold">
                                          <p:stCondLst>
                                            <p:cond delay="0"/>
                                          </p:stCondLst>
                                        </p:cTn>
                                        <p:tgtEl>
                                          <p:spTgt spid="63"/>
                                        </p:tgtEl>
                                        <p:attrNameLst>
                                          <p:attrName>style.visibility</p:attrName>
                                        </p:attrNameLst>
                                      </p:cBhvr>
                                      <p:to>
                                        <p:strVal val="visible"/>
                                      </p:to>
                                    </p:set>
                                  </p:childTnLst>
                                </p:cTn>
                              </p:par>
                            </p:childTnLst>
                          </p:cTn>
                        </p:par>
                        <p:par>
                          <p:cTn id="172" fill="hold">
                            <p:stCondLst>
                              <p:cond delay="1000"/>
                            </p:stCondLst>
                            <p:childTnLst>
                              <p:par>
                                <p:cTn id="173" presetID="1" presetClass="entr" presetSubtype="0" fill="hold" grpId="0" nodeType="afterEffect">
                                  <p:stCondLst>
                                    <p:cond delay="0"/>
                                  </p:stCondLst>
                                  <p:childTnLst>
                                    <p:set>
                                      <p:cBhvr>
                                        <p:cTn id="174" dur="1" fill="hold">
                                          <p:stCondLst>
                                            <p:cond delay="0"/>
                                          </p:stCondLst>
                                        </p:cTn>
                                        <p:tgtEl>
                                          <p:spTgt spid="64"/>
                                        </p:tgtEl>
                                        <p:attrNameLst>
                                          <p:attrName>style.visibility</p:attrName>
                                        </p:attrNameLst>
                                      </p:cBhvr>
                                      <p:to>
                                        <p:strVal val="visible"/>
                                      </p:to>
                                    </p:set>
                                  </p:childTnLst>
                                </p:cTn>
                              </p:par>
                            </p:childTnLst>
                          </p:cTn>
                        </p:par>
                        <p:par>
                          <p:cTn id="175" fill="hold">
                            <p:stCondLst>
                              <p:cond delay="1000"/>
                            </p:stCondLst>
                            <p:childTnLst>
                              <p:par>
                                <p:cTn id="176" presetID="1" presetClass="entr" presetSubtype="0" fill="hold" nodeType="afterEffect">
                                  <p:stCondLst>
                                    <p:cond delay="0"/>
                                  </p:stCondLst>
                                  <p:childTnLst>
                                    <p:set>
                                      <p:cBhvr>
                                        <p:cTn id="177" dur="1" fill="hold">
                                          <p:stCondLst>
                                            <p:cond delay="0"/>
                                          </p:stCondLst>
                                        </p:cTn>
                                        <p:tgtEl>
                                          <p:spTgt spid="65"/>
                                        </p:tgtEl>
                                        <p:attrNameLst>
                                          <p:attrName>style.visibility</p:attrName>
                                        </p:attrNameLst>
                                      </p:cBhvr>
                                      <p:to>
                                        <p:strVal val="visible"/>
                                      </p:to>
                                    </p:set>
                                  </p:childTnLst>
                                </p:cTn>
                              </p:par>
                            </p:childTnLst>
                          </p:cTn>
                        </p:par>
                        <p:par>
                          <p:cTn id="178" fill="hold">
                            <p:stCondLst>
                              <p:cond delay="1000"/>
                            </p:stCondLst>
                            <p:childTnLst>
                              <p:par>
                                <p:cTn id="179" presetID="1" presetClass="entr" presetSubtype="0" fill="hold" grpId="0" nodeType="afterEffect">
                                  <p:stCondLst>
                                    <p:cond delay="0"/>
                                  </p:stCondLst>
                                  <p:childTnLst>
                                    <p:set>
                                      <p:cBhvr>
                                        <p:cTn id="18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p:bldP spid="66" grpId="0"/>
      <p:bldP spid="68" grpId="0"/>
      <p:bldP spid="6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8"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8.4.2 </a:t>
            </a:r>
            <a:r>
              <a:rPr lang="zh-CN" altLang="en-US">
                <a:latin typeface="微软雅黑" panose="020B0503020204020204" charset="-122"/>
                <a:ea typeface="微软雅黑" panose="020B0503020204020204" charset="-122"/>
              </a:rPr>
              <a:t>哈希函数构造方法</a:t>
            </a:r>
          </a:p>
        </p:txBody>
      </p:sp>
      <p:sp>
        <p:nvSpPr>
          <p:cNvPr id="12" name="Text Box 2"/>
          <p:cNvSpPr txBox="1">
            <a:spLocks noChangeArrowheads="1"/>
          </p:cNvSpPr>
          <p:nvPr/>
        </p:nvSpPr>
        <p:spPr bwMode="auto">
          <a:xfrm>
            <a:off x="4062941" y="2932037"/>
            <a:ext cx="7500990" cy="2677795"/>
          </a:xfrm>
          <a:prstGeom prst="rect">
            <a:avLst/>
          </a:prstGeom>
          <a:noFill/>
          <a:ln w="38100">
            <a:solidFill>
              <a:schemeClr val="tx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00000"/>
              </a:lnSpc>
              <a:spcBef>
                <a:spcPts val="600"/>
              </a:spcBef>
              <a:buFont typeface="Wingdings" panose="05000000000000000000" pitchFamily="2" charset="2"/>
              <a:buChar char="n"/>
              <a:defRPr sz="2000" b="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pPr algn="l">
              <a:lnSpc>
                <a:spcPct val="150000"/>
              </a:lnSpc>
            </a:pPr>
            <a:r>
              <a:rPr lang="zh-CN" altLang="en-US" dirty="0">
                <a:latin typeface="微软雅黑" panose="020B0503020204020204" charset="-122"/>
                <a:ea typeface="微软雅黑" panose="020B0503020204020204" charset="-122"/>
              </a:rPr>
              <a:t>用关键字</a:t>
            </a:r>
            <a:r>
              <a:rPr lang="en-US" altLang="zh-CN" dirty="0">
                <a:latin typeface="微软雅黑" panose="020B0503020204020204" charset="-122"/>
                <a:ea typeface="微软雅黑" panose="020B0503020204020204" charset="-122"/>
              </a:rPr>
              <a:t>k</a:t>
            </a:r>
            <a:r>
              <a:rPr lang="zh-CN" altLang="en-US" dirty="0">
                <a:latin typeface="微软雅黑" panose="020B0503020204020204" charset="-122"/>
                <a:ea typeface="微软雅黑" panose="020B0503020204020204" charset="-122"/>
              </a:rPr>
              <a:t>除以某个不大于哈希表长度</a:t>
            </a:r>
            <a:r>
              <a:rPr lang="en-US" altLang="zh-CN" dirty="0">
                <a:latin typeface="微软雅黑" panose="020B0503020204020204" charset="-122"/>
                <a:ea typeface="微软雅黑" panose="020B0503020204020204" charset="-122"/>
              </a:rPr>
              <a:t>m</a:t>
            </a:r>
            <a:r>
              <a:rPr lang="zh-CN" altLang="en-US" dirty="0">
                <a:latin typeface="微软雅黑" panose="020B0503020204020204" charset="-122"/>
                <a:ea typeface="微软雅黑" panose="020B0503020204020204" charset="-122"/>
              </a:rPr>
              <a:t>的数</a:t>
            </a:r>
            <a:r>
              <a:rPr lang="en-US" altLang="zh-CN" dirty="0">
                <a:latin typeface="微软雅黑" panose="020B0503020204020204" charset="-122"/>
                <a:ea typeface="微软雅黑" panose="020B0503020204020204" charset="-122"/>
              </a:rPr>
              <a:t>p</a:t>
            </a:r>
            <a:r>
              <a:rPr lang="zh-CN" altLang="en-US" dirty="0">
                <a:latin typeface="微软雅黑" panose="020B0503020204020204" charset="-122"/>
                <a:ea typeface="微软雅黑" panose="020B0503020204020204" charset="-122"/>
              </a:rPr>
              <a:t>所得的余数作为哈希地址的方法。</a:t>
            </a:r>
          </a:p>
          <a:p>
            <a:pPr algn="l">
              <a:lnSpc>
                <a:spcPct val="150000"/>
              </a:lnSpc>
            </a:pPr>
            <a:r>
              <a:rPr lang="zh-CN" altLang="en-US" dirty="0">
                <a:latin typeface="微软雅黑" panose="020B0503020204020204" charset="-122"/>
                <a:ea typeface="微软雅黑" panose="020B0503020204020204" charset="-122"/>
              </a:rPr>
              <a:t>除留余数法的哈希函数</a:t>
            </a:r>
            <a:r>
              <a:rPr lang="en-US" altLang="zh-CN" dirty="0">
                <a:latin typeface="微软雅黑" panose="020B0503020204020204" charset="-122"/>
                <a:ea typeface="微软雅黑" panose="020B0503020204020204" charset="-122"/>
              </a:rPr>
              <a:t>h(k)</a:t>
            </a:r>
            <a:r>
              <a:rPr lang="zh-CN" altLang="en-US" dirty="0">
                <a:latin typeface="微软雅黑" panose="020B0503020204020204" charset="-122"/>
                <a:ea typeface="微软雅黑" panose="020B0503020204020204" charset="-122"/>
              </a:rPr>
              <a:t>为：</a:t>
            </a:r>
            <a:r>
              <a:rPr lang="en-US" altLang="zh-CN" dirty="0">
                <a:solidFill>
                  <a:srgbClr val="C0262E"/>
                </a:solidFill>
                <a:latin typeface="微软雅黑" panose="020B0503020204020204" charset="-122"/>
                <a:ea typeface="微软雅黑" panose="020B0503020204020204" charset="-122"/>
              </a:rPr>
              <a:t>h(k)=k mod p </a:t>
            </a:r>
            <a:r>
              <a:rPr lang="en-US" altLang="zh-CN" dirty="0">
                <a:latin typeface="微软雅黑" panose="020B0503020204020204" charset="-122"/>
                <a:ea typeface="微软雅黑" panose="020B0503020204020204" charset="-122"/>
              </a:rPr>
              <a:t>(mod</a:t>
            </a:r>
            <a:r>
              <a:rPr lang="zh-CN" altLang="en-US" dirty="0">
                <a:latin typeface="微软雅黑" panose="020B0503020204020204" charset="-122"/>
                <a:ea typeface="微软雅黑" panose="020B0503020204020204" charset="-122"/>
              </a:rPr>
              <a:t>为求余运算，</a:t>
            </a:r>
            <a:r>
              <a:rPr lang="en-US" altLang="zh-CN" dirty="0" err="1">
                <a:latin typeface="微软雅黑" panose="020B0503020204020204" charset="-122"/>
                <a:ea typeface="微软雅黑" panose="020B0503020204020204" charset="-122"/>
              </a:rPr>
              <a:t>p≤m</a:t>
            </a:r>
            <a:r>
              <a:rPr lang="en-US" altLang="zh-CN" dirty="0">
                <a:latin typeface="微软雅黑" panose="020B0503020204020204" charset="-122"/>
                <a:ea typeface="微软雅黑" panose="020B0503020204020204" charset="-122"/>
              </a:rPr>
              <a:t>)  </a:t>
            </a:r>
          </a:p>
          <a:p>
            <a:pPr algn="l">
              <a:lnSpc>
                <a:spcPct val="150000"/>
              </a:lnSpc>
            </a:pPr>
            <a:r>
              <a:rPr lang="en-US" altLang="zh-CN" dirty="0">
                <a:latin typeface="微软雅黑" panose="020B0503020204020204" charset="-122"/>
                <a:ea typeface="微软雅黑" panose="020B0503020204020204" charset="-122"/>
              </a:rPr>
              <a:t>p</a:t>
            </a:r>
            <a:r>
              <a:rPr lang="zh-CN" altLang="en-US" dirty="0">
                <a:latin typeface="微软雅黑" panose="020B0503020204020204" charset="-122"/>
                <a:ea typeface="微软雅黑" panose="020B0503020204020204" charset="-122"/>
              </a:rPr>
              <a:t>最好是质数（素数）。</a:t>
            </a:r>
          </a:p>
        </p:txBody>
      </p:sp>
      <p:grpSp>
        <p:nvGrpSpPr>
          <p:cNvPr id="13" name="组合 12"/>
          <p:cNvGrpSpPr/>
          <p:nvPr/>
        </p:nvGrpSpPr>
        <p:grpSpPr>
          <a:xfrm>
            <a:off x="75963" y="1489938"/>
            <a:ext cx="3899322" cy="3799339"/>
            <a:chOff x="75963" y="1489938"/>
            <a:chExt cx="3899322" cy="3799339"/>
          </a:xfrm>
        </p:grpSpPr>
        <p:pic>
          <p:nvPicPr>
            <p:cNvPr id="14" name="图片 13" descr="形状, 正方形&#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5963" y="1489938"/>
              <a:ext cx="3899322" cy="3799339"/>
            </a:xfrm>
            <a:prstGeom prst="rect">
              <a:avLst/>
            </a:prstGeom>
          </p:spPr>
        </p:pic>
        <p:grpSp>
          <p:nvGrpSpPr>
            <p:cNvPr id="15" name="组合 14"/>
            <p:cNvGrpSpPr/>
            <p:nvPr/>
          </p:nvGrpSpPr>
          <p:grpSpPr>
            <a:xfrm>
              <a:off x="1527161" y="2145253"/>
              <a:ext cx="2124877" cy="517274"/>
              <a:chOff x="1383367" y="2304668"/>
              <a:chExt cx="1853232" cy="480002"/>
            </a:xfrm>
          </p:grpSpPr>
          <p:sp>
            <p:nvSpPr>
              <p:cNvPr id="16" name="矩形: 圆角 15"/>
              <p:cNvSpPr/>
              <p:nvPr/>
            </p:nvSpPr>
            <p:spPr>
              <a:xfrm>
                <a:off x="1396240" y="2304668"/>
                <a:ext cx="1827488"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7" name="文本框 16"/>
              <p:cNvSpPr txBox="1"/>
              <p:nvPr/>
            </p:nvSpPr>
            <p:spPr>
              <a:xfrm>
                <a:off x="1383367" y="2359029"/>
                <a:ext cx="1853232" cy="370046"/>
              </a:xfrm>
              <a:prstGeom prst="rect">
                <a:avLst/>
              </a:prstGeom>
              <a:noFill/>
            </p:spPr>
            <p:txBody>
              <a:bodyPr wrap="square" rtlCol="0">
                <a:spAutoFit/>
              </a:bodyPr>
              <a:lstStyle/>
              <a:p>
                <a:pPr algn="ctr"/>
                <a:r>
                  <a:rPr lang="en-US" altLang="zh-CN" sz="2000" b="1">
                    <a:solidFill>
                      <a:schemeClr val="bg1"/>
                    </a:solidFill>
                    <a:latin typeface="微软雅黑" panose="020B0503020204020204" charset="-122"/>
                    <a:ea typeface="微软雅黑" panose="020B0503020204020204" charset="-122"/>
                  </a:rPr>
                  <a:t>2. </a:t>
                </a:r>
                <a:r>
                  <a:rPr lang="zh-CN" altLang="en-US" sz="2000" b="1">
                    <a:solidFill>
                      <a:schemeClr val="bg1"/>
                    </a:solidFill>
                    <a:latin typeface="微软雅黑" panose="020B0503020204020204" charset="-122"/>
                    <a:ea typeface="微软雅黑" panose="020B0503020204020204" charset="-122"/>
                  </a:rPr>
                  <a:t>除留余数法</a:t>
                </a:r>
              </a:p>
            </p:txBody>
          </p:sp>
        </p:grpSp>
      </p:grpSp>
    </p:spTree>
    <p:extLst>
      <p:ext uri="{BB962C8B-B14F-4D97-AF65-F5344CB8AC3E}">
        <p14:creationId xmlns:p14="http://schemas.microsoft.com/office/powerpoint/2010/main" val="1826685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2"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033016" y="2122048"/>
            <a:ext cx="1000132"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6" name="TextBox 5"/>
          <p:cNvSpPr txBox="1"/>
          <p:nvPr/>
        </p:nvSpPr>
        <p:spPr>
          <a:xfrm>
            <a:off x="4532950" y="2202074"/>
            <a:ext cx="428628" cy="338554"/>
          </a:xfrm>
          <a:prstGeom prst="rect">
            <a:avLst/>
          </a:prstGeom>
          <a:noFill/>
        </p:spPr>
        <p:txBody>
          <a:bodyPr wrap="square" rtlCol="0">
            <a:spAutoFit/>
          </a:bodyPr>
          <a:lstStyle/>
          <a:p>
            <a:r>
              <a:rPr lang="en-US" altLang="zh-CN" sz="1600">
                <a:solidFill>
                  <a:srgbClr val="0070C0"/>
                </a:solidFill>
                <a:latin typeface="Consolas" panose="020B0609020204030204" pitchFamily="49" charset="0"/>
                <a:ea typeface="楷体" panose="02010609060101010101" pitchFamily="49" charset="-122"/>
                <a:cs typeface="Consolas" panose="020B0609020204030204" pitchFamily="49" charset="0"/>
              </a:rPr>
              <a:t>0</a:t>
            </a:r>
            <a:endParaRPr lang="zh-CN" altLang="en-US" sz="1600">
              <a:solidFill>
                <a:srgbClr val="0070C0"/>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矩形 6"/>
          <p:cNvSpPr/>
          <p:nvPr/>
        </p:nvSpPr>
        <p:spPr>
          <a:xfrm>
            <a:off x="5033016" y="2550676"/>
            <a:ext cx="1000132"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8" name="TextBox 7"/>
          <p:cNvSpPr txBox="1"/>
          <p:nvPr/>
        </p:nvSpPr>
        <p:spPr>
          <a:xfrm>
            <a:off x="4532950" y="2630702"/>
            <a:ext cx="428628" cy="338554"/>
          </a:xfrm>
          <a:prstGeom prst="rect">
            <a:avLst/>
          </a:prstGeom>
          <a:noFill/>
        </p:spPr>
        <p:txBody>
          <a:bodyPr wrap="square" rtlCol="0">
            <a:spAutoFit/>
          </a:bodyPr>
          <a:lstStyle/>
          <a:p>
            <a:r>
              <a:rPr lang="en-US" altLang="zh-CN" sz="1600">
                <a:solidFill>
                  <a:srgbClr val="0070C0"/>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a:solidFill>
                <a:srgbClr val="0070C0"/>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矩形 8"/>
          <p:cNvSpPr/>
          <p:nvPr/>
        </p:nvSpPr>
        <p:spPr>
          <a:xfrm>
            <a:off x="5033016" y="2979304"/>
            <a:ext cx="1000132"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0" name="TextBox 9"/>
          <p:cNvSpPr txBox="1"/>
          <p:nvPr/>
        </p:nvSpPr>
        <p:spPr>
          <a:xfrm>
            <a:off x="4532950" y="3059330"/>
            <a:ext cx="428628" cy="338554"/>
          </a:xfrm>
          <a:prstGeom prst="rect">
            <a:avLst/>
          </a:prstGeom>
          <a:noFill/>
        </p:spPr>
        <p:txBody>
          <a:bodyPr wrap="square" rtlCol="0">
            <a:spAutoFit/>
          </a:bodyPr>
          <a:lstStyle/>
          <a:p>
            <a:r>
              <a:rPr lang="en-US" altLang="zh-CN" sz="1600">
                <a:solidFill>
                  <a:srgbClr val="0070C0"/>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a:solidFill>
                <a:srgbClr val="0070C0"/>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矩形 10"/>
          <p:cNvSpPr/>
          <p:nvPr/>
        </p:nvSpPr>
        <p:spPr>
          <a:xfrm>
            <a:off x="5033016" y="3407932"/>
            <a:ext cx="1000132" cy="10001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2" name="TextBox 11"/>
          <p:cNvSpPr txBox="1"/>
          <p:nvPr/>
        </p:nvSpPr>
        <p:spPr>
          <a:xfrm>
            <a:off x="4532950" y="3783758"/>
            <a:ext cx="428628" cy="337185"/>
          </a:xfrm>
          <a:prstGeom prst="rect">
            <a:avLst/>
          </a:prstGeom>
          <a:noFill/>
        </p:spPr>
        <p:txBody>
          <a:bodyPr wrap="square"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a:t>
            </a:r>
          </a:p>
        </p:txBody>
      </p:sp>
      <p:sp>
        <p:nvSpPr>
          <p:cNvPr id="13" name="矩形 12"/>
          <p:cNvSpPr/>
          <p:nvPr/>
        </p:nvSpPr>
        <p:spPr>
          <a:xfrm>
            <a:off x="5033016" y="4408064"/>
            <a:ext cx="1000132"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a:p>
        </p:txBody>
      </p:sp>
      <p:sp>
        <p:nvSpPr>
          <p:cNvPr id="14" name="TextBox 13"/>
          <p:cNvSpPr txBox="1"/>
          <p:nvPr/>
        </p:nvSpPr>
        <p:spPr>
          <a:xfrm>
            <a:off x="4390074" y="4488090"/>
            <a:ext cx="642942" cy="337185"/>
          </a:xfrm>
          <a:prstGeom prst="rect">
            <a:avLst/>
          </a:prstGeom>
          <a:noFill/>
        </p:spPr>
        <p:txBody>
          <a:bodyPr wrap="square" rtlCol="0">
            <a:spAutoFit/>
          </a:bodyPr>
          <a:lstStyle/>
          <a:p>
            <a:r>
              <a:rPr lang="en-US" altLang="zh-CN" sz="1600" i="1">
                <a:solidFill>
                  <a:srgbClr val="0070C0"/>
                </a:solidFill>
                <a:latin typeface="微软雅黑" panose="020B0503020204020204" charset="-122"/>
                <a:ea typeface="微软雅黑" panose="020B0503020204020204" charset="-122"/>
                <a:cs typeface="Consolas" panose="020B0609020204030204" pitchFamily="49" charset="0"/>
              </a:rPr>
              <a:t>m</a:t>
            </a:r>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-1</a:t>
            </a:r>
            <a:endParaRPr lang="zh-CN" altLang="en-US" sz="1600">
              <a:solidFill>
                <a:srgbClr val="0070C0"/>
              </a:solidFill>
              <a:latin typeface="微软雅黑" panose="020B0503020204020204" charset="-122"/>
              <a:ea typeface="微软雅黑" panose="020B0503020204020204" charset="-122"/>
              <a:cs typeface="Consolas" panose="020B0609020204030204" pitchFamily="49" charset="0"/>
            </a:endParaRPr>
          </a:p>
        </p:txBody>
      </p:sp>
      <p:sp>
        <p:nvSpPr>
          <p:cNvPr id="15" name="TextBox 14"/>
          <p:cNvSpPr txBox="1"/>
          <p:nvPr/>
        </p:nvSpPr>
        <p:spPr>
          <a:xfrm>
            <a:off x="4747264" y="1479106"/>
            <a:ext cx="1500198" cy="398780"/>
          </a:xfrm>
          <a:prstGeom prst="rect">
            <a:avLst/>
          </a:prstGeom>
          <a:noFill/>
        </p:spPr>
        <p:txBody>
          <a:bodyPr wrap="square" rtlCol="0">
            <a:spAutoFit/>
          </a:bodyPr>
          <a:lstStyle/>
          <a:p>
            <a:r>
              <a:rPr lang="zh-CN" altLang="en-US" sz="2000">
                <a:solidFill>
                  <a:srgbClr val="C00000"/>
                </a:solidFill>
                <a:latin typeface="微软雅黑" panose="020B0503020204020204" charset="-122"/>
                <a:ea typeface="微软雅黑" panose="020B0503020204020204" charset="-122"/>
                <a:cs typeface="Consolas" panose="020B0609020204030204" pitchFamily="49" charset="0"/>
              </a:rPr>
              <a:t>哈希表</a:t>
            </a:r>
            <a:r>
              <a:rPr lang="en-US" altLang="zh-CN" sz="2000">
                <a:solidFill>
                  <a:srgbClr val="C00000"/>
                </a:solidFill>
                <a:latin typeface="微软雅黑" panose="020B0503020204020204" charset="-122"/>
                <a:ea typeface="微软雅黑" panose="020B0503020204020204" charset="-122"/>
                <a:cs typeface="Consolas" panose="020B0609020204030204" pitchFamily="49" charset="0"/>
              </a:rPr>
              <a:t>ha</a:t>
            </a:r>
            <a:endParaRPr lang="zh-CN" altLang="en-US" sz="2000">
              <a:solidFill>
                <a:srgbClr val="C00000"/>
              </a:solidFill>
              <a:latin typeface="微软雅黑" panose="020B0503020204020204" charset="-122"/>
              <a:ea typeface="微软雅黑" panose="020B0503020204020204" charset="-122"/>
              <a:cs typeface="Consolas" panose="020B0609020204030204" pitchFamily="49" charset="0"/>
            </a:endParaRPr>
          </a:p>
        </p:txBody>
      </p:sp>
      <p:sp>
        <p:nvSpPr>
          <p:cNvPr id="17" name="Oval 8"/>
          <p:cNvSpPr>
            <a:spLocks noChangeArrowheads="1"/>
          </p:cNvSpPr>
          <p:nvPr/>
        </p:nvSpPr>
        <p:spPr bwMode="auto">
          <a:xfrm>
            <a:off x="1389678" y="3063456"/>
            <a:ext cx="437752" cy="441448"/>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noAutofit/>
          </a:bodyPr>
          <a:lstStyle/>
          <a:p>
            <a:pPr algn="l"/>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k</a:t>
            </a:r>
          </a:p>
        </p:txBody>
      </p:sp>
      <p:cxnSp>
        <p:nvCxnSpPr>
          <p:cNvPr id="19" name="直接箭头连接符 18"/>
          <p:cNvCxnSpPr/>
          <p:nvPr/>
        </p:nvCxnSpPr>
        <p:spPr>
          <a:xfrm>
            <a:off x="2104058" y="3265056"/>
            <a:ext cx="214314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2246934" y="2836428"/>
            <a:ext cx="1714512" cy="337185"/>
          </a:xfrm>
          <a:prstGeom prst="rect">
            <a:avLst/>
          </a:prstGeom>
          <a:noFill/>
        </p:spPr>
        <p:txBody>
          <a:bodyPr wrap="square" rtlCol="0">
            <a:spAutoFit/>
          </a:bodyPr>
          <a:lstStyle/>
          <a:p>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 mod </a:t>
            </a: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p</a:t>
            </a:r>
            <a:endParaRPr lang="zh-CN" altLang="en-US" sz="16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21" name="TextBox 20"/>
          <p:cNvSpPr txBox="1"/>
          <p:nvPr/>
        </p:nvSpPr>
        <p:spPr>
          <a:xfrm>
            <a:off x="1497304" y="5013690"/>
            <a:ext cx="4286280" cy="1523365"/>
          </a:xfrm>
          <a:prstGeom prst="rect">
            <a:avLst/>
          </a:prstGeom>
          <a:noFill/>
          <a:ln w="25400">
            <a:solidFill>
              <a:srgbClr val="525252"/>
            </a:solidFill>
            <a:prstDash val="sysDash"/>
          </a:ln>
          <a:effectLst/>
          <a:scene3d>
            <a:camera prst="orthographicFront">
              <a:rot lat="0" lon="0" rev="0"/>
            </a:camera>
            <a:lightRig rig="contrasting" dir="t">
              <a:rot lat="0" lon="0" rev="1500000"/>
            </a:lightRig>
          </a:scene3d>
          <a:sp3d prstMaterial="matte"/>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342900" indent="-342900">
              <a:lnSpc>
                <a:spcPct val="200000"/>
              </a:lnSpc>
              <a:spcBef>
                <a:spcPts val="600"/>
              </a:spcBef>
              <a:buFont typeface="Wingdings" panose="05000000000000000000" pitchFamily="2" charset="2"/>
              <a:buChar char="n"/>
              <a:defRPr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pPr>
              <a:buFont typeface="Wingdings" panose="05000000000000000000" pitchFamily="2" charset="2"/>
              <a:buChar char="l"/>
            </a:pPr>
            <a:r>
              <a:rPr lang="en-US" altLang="zh-CN">
                <a:latin typeface="微软雅黑" panose="020B0503020204020204" charset="-122"/>
                <a:ea typeface="微软雅黑" panose="020B0503020204020204" charset="-122"/>
              </a:rPr>
              <a:t>p≤m </a:t>
            </a:r>
            <a:r>
              <a:rPr lang="en-US" altLang="zh-CN">
                <a:latin typeface="微软雅黑" panose="020B0503020204020204" charset="-122"/>
                <a:ea typeface="微软雅黑" panose="020B0503020204020204" charset="-122"/>
                <a:sym typeface="Wingdings" panose="05000000000000000000"/>
              </a:rPr>
              <a:t></a:t>
            </a:r>
            <a:r>
              <a:rPr lang="zh-CN" altLang="en-US">
                <a:latin typeface="微软雅黑" panose="020B0503020204020204" charset="-122"/>
                <a:ea typeface="微软雅黑" panose="020B0503020204020204" charset="-122"/>
              </a:rPr>
              <a:t>保证地址有效</a:t>
            </a:r>
            <a:endParaRPr lang="en-US" altLang="zh-CN">
              <a:latin typeface="微软雅黑" panose="020B0503020204020204" charset="-122"/>
              <a:ea typeface="微软雅黑" panose="020B0503020204020204" charset="-122"/>
            </a:endParaRPr>
          </a:p>
          <a:p>
            <a:pPr>
              <a:buFont typeface="Wingdings" panose="05000000000000000000" pitchFamily="2" charset="2"/>
              <a:buChar char="l"/>
            </a:pPr>
            <a:r>
              <a:rPr lang="en-US" altLang="zh-CN">
                <a:latin typeface="微软雅黑" panose="020B0503020204020204" charset="-122"/>
                <a:ea typeface="微软雅黑" panose="020B0503020204020204" charset="-122"/>
              </a:rPr>
              <a:t>p</a:t>
            </a:r>
            <a:r>
              <a:rPr lang="zh-CN" altLang="en-US">
                <a:latin typeface="微软雅黑" panose="020B0503020204020204" charset="-122"/>
                <a:ea typeface="微软雅黑" panose="020B0503020204020204" charset="-122"/>
              </a:rPr>
              <a:t>为质数 </a:t>
            </a:r>
            <a:r>
              <a:rPr lang="en-US" altLang="zh-CN">
                <a:latin typeface="微软雅黑" panose="020B0503020204020204" charset="-122"/>
                <a:ea typeface="微软雅黑" panose="020B0503020204020204" charset="-122"/>
                <a:sym typeface="Wingdings" panose="05000000000000000000"/>
              </a:rPr>
              <a:t></a:t>
            </a:r>
            <a:r>
              <a:rPr lang="zh-CN" altLang="en-US">
                <a:latin typeface="微软雅黑" panose="020B0503020204020204" charset="-122"/>
                <a:ea typeface="微软雅黑" panose="020B0503020204020204" charset="-122"/>
              </a:rPr>
              <a:t>保证冲突尽可能小</a:t>
            </a:r>
          </a:p>
        </p:txBody>
      </p:sp>
      <p:sp>
        <p:nvSpPr>
          <p:cNvPr id="18" name="文本框 17"/>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23"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8.4.2 </a:t>
            </a:r>
            <a:r>
              <a:rPr lang="zh-CN" altLang="en-US">
                <a:latin typeface="微软雅黑" panose="020B0503020204020204" charset="-122"/>
                <a:ea typeface="微软雅黑" panose="020B0503020204020204" charset="-122"/>
              </a:rPr>
              <a:t>哈希函数构造方法</a:t>
            </a:r>
          </a:p>
        </p:txBody>
      </p:sp>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67098" y="1735023"/>
            <a:ext cx="3752850" cy="4029075"/>
          </a:xfrm>
          <a:prstGeom prst="rect">
            <a:avLst/>
          </a:prstGeom>
        </p:spPr>
      </p:pic>
    </p:spTree>
    <p:extLst>
      <p:ext uri="{BB962C8B-B14F-4D97-AF65-F5344CB8AC3E}">
        <p14:creationId xmlns:p14="http://schemas.microsoft.com/office/powerpoint/2010/main" val="6920139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par>
                          <p:cTn id="49" fill="hold">
                            <p:stCondLst>
                              <p:cond delay="1000"/>
                            </p:stCondLst>
                            <p:childTnLst>
                              <p:par>
                                <p:cTn id="50" presetID="1" presetClass="entr" presetSubtype="0"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childTnLst>
                          </p:cTn>
                        </p:par>
                        <p:par>
                          <p:cTn id="55" fill="hold">
                            <p:stCondLst>
                              <p:cond delay="1000"/>
                            </p:stCondLst>
                            <p:childTnLst>
                              <p:par>
                                <p:cTn id="56" presetID="10" presetClass="entr" presetSubtype="0"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fade">
                                      <p:cBhvr>
                                        <p:cTn id="58" dur="500"/>
                                        <p:tgtEl>
                                          <p:spTgt spid="3"/>
                                        </p:tgtEl>
                                      </p:cBhvr>
                                    </p:animEffect>
                                  </p:childTnLst>
                                </p:cTn>
                              </p:par>
                            </p:childTnLst>
                          </p:cTn>
                        </p:par>
                        <p:par>
                          <p:cTn id="59" fill="hold">
                            <p:stCondLst>
                              <p:cond delay="1500"/>
                            </p:stCondLst>
                            <p:childTnLst>
                              <p:par>
                                <p:cTn id="60" presetID="10" presetClass="entr" presetSubtype="0" fill="hold" grpId="0" nodeType="after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animBg="1"/>
      <p:bldP spid="14" grpId="0"/>
      <p:bldP spid="15" grpId="0"/>
      <p:bldP spid="17" grpId="0" animBg="1"/>
      <p:bldP spid="20" grpId="0"/>
      <p:bldP spid="21" grpId="0" bldLvl="0" animBg="1"/>
      <p:bldP spid="18" grpId="0"/>
      <p:bldP spid="2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062941" y="2932037"/>
            <a:ext cx="7500990" cy="2603378"/>
          </a:xfrm>
          <a:prstGeom prst="rect">
            <a:avLst/>
          </a:prstGeom>
          <a:noFill/>
          <a:ln w="38100">
            <a:solidFill>
              <a:schemeClr val="tx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00000"/>
              </a:lnSpc>
              <a:spcBef>
                <a:spcPts val="600"/>
              </a:spcBef>
              <a:buFont typeface="Wingdings" panose="05000000000000000000" pitchFamily="2" charset="2"/>
              <a:buChar char="n"/>
              <a:defRPr sz="2000" b="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pPr algn="l">
              <a:lnSpc>
                <a:spcPct val="250000"/>
              </a:lnSpc>
            </a:pPr>
            <a:r>
              <a:rPr lang="zh-CN" altLang="en-US" dirty="0">
                <a:latin typeface="微软雅黑" panose="020B0503020204020204" charset="-122"/>
                <a:ea typeface="微软雅黑" panose="020B0503020204020204" charset="-122"/>
              </a:rPr>
              <a:t>提取关键字中取值较均匀的数字位作为哈希地址的方法。</a:t>
            </a:r>
          </a:p>
          <a:p>
            <a:pPr algn="l">
              <a:lnSpc>
                <a:spcPct val="250000"/>
              </a:lnSpc>
            </a:pPr>
            <a:r>
              <a:rPr lang="zh-CN" altLang="en-US" dirty="0">
                <a:latin typeface="微软雅黑" panose="020B0503020204020204" charset="-122"/>
                <a:ea typeface="微软雅黑" panose="020B0503020204020204" charset="-122"/>
              </a:rPr>
              <a:t>适合于所有关键字值都已知的情况，并需要对关键字中每一位的取值分布情况进行分析。</a:t>
            </a:r>
          </a:p>
        </p:txBody>
      </p:sp>
      <p:grpSp>
        <p:nvGrpSpPr>
          <p:cNvPr id="8" name="组合 7"/>
          <p:cNvGrpSpPr/>
          <p:nvPr/>
        </p:nvGrpSpPr>
        <p:grpSpPr>
          <a:xfrm>
            <a:off x="75963" y="1489938"/>
            <a:ext cx="3899322" cy="3799339"/>
            <a:chOff x="75963" y="1489938"/>
            <a:chExt cx="3899322" cy="3799339"/>
          </a:xfrm>
        </p:grpSpPr>
        <p:pic>
          <p:nvPicPr>
            <p:cNvPr id="9" name="图片 8" descr="形状, 正方形&#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75963" y="1489938"/>
              <a:ext cx="3899322" cy="3799339"/>
            </a:xfrm>
            <a:prstGeom prst="rect">
              <a:avLst/>
            </a:prstGeom>
          </p:spPr>
        </p:pic>
        <p:grpSp>
          <p:nvGrpSpPr>
            <p:cNvPr id="10" name="组合 9"/>
            <p:cNvGrpSpPr/>
            <p:nvPr/>
          </p:nvGrpSpPr>
          <p:grpSpPr>
            <a:xfrm>
              <a:off x="1527161" y="2145253"/>
              <a:ext cx="2124877" cy="517274"/>
              <a:chOff x="1383367" y="2304668"/>
              <a:chExt cx="1853232" cy="480002"/>
            </a:xfrm>
          </p:grpSpPr>
          <p:sp>
            <p:nvSpPr>
              <p:cNvPr id="11" name="矩形: 圆角 10"/>
              <p:cNvSpPr/>
              <p:nvPr/>
            </p:nvSpPr>
            <p:spPr>
              <a:xfrm>
                <a:off x="1396240" y="2304668"/>
                <a:ext cx="1827488" cy="480002"/>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 name="文本框 11"/>
              <p:cNvSpPr txBox="1"/>
              <p:nvPr/>
            </p:nvSpPr>
            <p:spPr>
              <a:xfrm>
                <a:off x="1383367" y="2359029"/>
                <a:ext cx="1853232" cy="370046"/>
              </a:xfrm>
              <a:prstGeom prst="rect">
                <a:avLst/>
              </a:prstGeom>
              <a:noFill/>
            </p:spPr>
            <p:txBody>
              <a:bodyPr wrap="square" rtlCol="0">
                <a:spAutoFit/>
              </a:bodyPr>
              <a:lstStyle/>
              <a:p>
                <a:pPr algn="ctr"/>
                <a:r>
                  <a:rPr lang="en-US" altLang="zh-CN" sz="2000" b="1">
                    <a:solidFill>
                      <a:schemeClr val="bg1"/>
                    </a:solidFill>
                    <a:latin typeface="微软雅黑" panose="020B0503020204020204" charset="-122"/>
                    <a:ea typeface="微软雅黑" panose="020B0503020204020204" charset="-122"/>
                  </a:rPr>
                  <a:t>3. </a:t>
                </a:r>
                <a:r>
                  <a:rPr lang="zh-CN" altLang="en-US" sz="2000" b="1">
                    <a:solidFill>
                      <a:schemeClr val="bg1"/>
                    </a:solidFill>
                    <a:latin typeface="微软雅黑" panose="020B0503020204020204" charset="-122"/>
                    <a:ea typeface="微软雅黑" panose="020B0503020204020204" charset="-122"/>
                  </a:rPr>
                  <a:t>数字分析法</a:t>
                </a:r>
              </a:p>
            </p:txBody>
          </p:sp>
        </p:grpSp>
      </p:grpSp>
      <p:sp>
        <p:nvSpPr>
          <p:cNvPr id="13" name="文本框 12"/>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14"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8.4.2 </a:t>
            </a:r>
            <a:r>
              <a:rPr lang="zh-CN" altLang="en-US">
                <a:latin typeface="微软雅黑" panose="020B0503020204020204" charset="-122"/>
                <a:ea typeface="微软雅黑" panose="020B0503020204020204" charset="-122"/>
              </a:rPr>
              <a:t>哈希函数构造方法</a:t>
            </a:r>
          </a:p>
        </p:txBody>
      </p:sp>
    </p:spTree>
    <p:extLst>
      <p:ext uri="{BB962C8B-B14F-4D97-AF65-F5344CB8AC3E}">
        <p14:creationId xmlns:p14="http://schemas.microsoft.com/office/powerpoint/2010/main" val="732687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rotWithShape="1">
          <a:blip r:embed="rId59" cstate="print">
            <a:extLst>
              <a:ext uri="{28A0092B-C50C-407E-A947-70E740481C1C}">
                <a14:useLocalDpi xmlns:a14="http://schemas.microsoft.com/office/drawing/2010/main" val="0"/>
              </a:ext>
            </a:extLst>
          </a:blip>
          <a:srcRect l="9547" t="2443" r="7739" b="5173"/>
          <a:stretch>
            <a:fillRect/>
          </a:stretch>
        </p:blipFill>
        <p:spPr>
          <a:xfrm>
            <a:off x="534459" y="1650677"/>
            <a:ext cx="2799358" cy="2914924"/>
          </a:xfrm>
          <a:prstGeom prst="rect">
            <a:avLst/>
          </a:prstGeom>
        </p:spPr>
      </p:pic>
      <p:sp>
        <p:nvSpPr>
          <p:cNvPr id="34" name="文本框 33"/>
          <p:cNvSpPr txBox="1"/>
          <p:nvPr/>
        </p:nvSpPr>
        <p:spPr>
          <a:xfrm>
            <a:off x="1783370" y="2256582"/>
            <a:ext cx="930138" cy="460375"/>
          </a:xfrm>
          <a:prstGeom prst="rect">
            <a:avLst/>
          </a:prstGeom>
          <a:noFill/>
        </p:spPr>
        <p:txBody>
          <a:bodyPr wrap="square">
            <a:spAutoFit/>
          </a:bodyPr>
          <a:lstStyle/>
          <a:p>
            <a:r>
              <a:rPr lang="zh-CN" altLang="en-US" sz="1500" dirty="0">
                <a:solidFill>
                  <a:srgbClr val="000000"/>
                </a:solidFill>
                <a:latin typeface="微软雅黑" panose="020B0503020204020204" charset="-122"/>
                <a:ea typeface="微软雅黑" panose="020B0503020204020204" charset="-122"/>
              </a:rPr>
              <a:t>一棵</a:t>
            </a:r>
            <a:r>
              <a:rPr lang="en-US" altLang="zh-CN" sz="1500" dirty="0">
                <a:solidFill>
                  <a:srgbClr val="000000"/>
                </a:solidFill>
                <a:latin typeface="微软雅黑" panose="020B0503020204020204" charset="-122"/>
                <a:ea typeface="微软雅黑" panose="020B0503020204020204" charset="-122"/>
              </a:rPr>
              <a:t>3</a:t>
            </a:r>
            <a:r>
              <a:rPr lang="zh-CN" altLang="en-US" sz="1500" dirty="0">
                <a:solidFill>
                  <a:srgbClr val="000000"/>
                </a:solidFill>
                <a:latin typeface="微软雅黑" panose="020B0503020204020204" charset="-122"/>
                <a:ea typeface="微软雅黑" panose="020B0503020204020204" charset="-122"/>
              </a:rPr>
              <a:t>阶</a:t>
            </a:r>
            <a:r>
              <a:rPr lang="en-US" altLang="zh-CN" sz="1500" dirty="0">
                <a:solidFill>
                  <a:srgbClr val="000000"/>
                </a:solidFill>
                <a:latin typeface="微软雅黑" panose="020B0503020204020204" charset="-122"/>
                <a:ea typeface="微软雅黑" panose="020B0503020204020204" charset="-122"/>
              </a:rPr>
              <a:t>B-</a:t>
            </a:r>
            <a:r>
              <a:rPr lang="zh-CN" altLang="en-US" sz="1500" dirty="0">
                <a:solidFill>
                  <a:srgbClr val="000000"/>
                </a:solidFill>
                <a:latin typeface="微软雅黑" panose="020B0503020204020204" charset="-122"/>
                <a:ea typeface="微软雅黑" panose="020B0503020204020204" charset="-122"/>
              </a:rPr>
              <a:t>树</a:t>
            </a:r>
          </a:p>
        </p:txBody>
      </p:sp>
      <p:sp>
        <p:nvSpPr>
          <p:cNvPr id="2" name="文本框 1"/>
          <p:cNvSpPr txBox="1"/>
          <p:nvPr/>
        </p:nvSpPr>
        <p:spPr>
          <a:xfrm>
            <a:off x="1129094" y="263937"/>
            <a:ext cx="1289050" cy="312420"/>
          </a:xfrm>
          <a:prstGeom prst="rect">
            <a:avLst/>
          </a:prstGeom>
          <a:noFill/>
        </p:spPr>
        <p:txBody>
          <a:bodyPr wrap="none" rtlCol="0" anchor="ctr">
            <a:spAutoFit/>
          </a:bodyPr>
          <a:lstStyle/>
          <a:p>
            <a:r>
              <a:rPr lang="en-US" altLang="zh-CN" sz="1800" dirty="0">
                <a:solidFill>
                  <a:schemeClr val="accent1"/>
                </a:solidFill>
                <a:latin typeface="微软雅黑" panose="020B0503020204020204" charset="-122"/>
                <a:ea typeface="微软雅黑" panose="020B0503020204020204" charset="-122"/>
                <a:cs typeface="Arial" panose="020B0604020202020204"/>
              </a:rPr>
              <a:t>8.3.4 B-</a:t>
            </a:r>
            <a:r>
              <a:rPr lang="zh-CN" altLang="en-US" sz="1800" dirty="0">
                <a:solidFill>
                  <a:schemeClr val="accent1"/>
                </a:solidFill>
                <a:latin typeface="微软雅黑" panose="020B0503020204020204" charset="-122"/>
                <a:ea typeface="微软雅黑" panose="020B0503020204020204" charset="-122"/>
                <a:cs typeface="Arial" panose="020B0604020202020204"/>
              </a:rPr>
              <a:t>树</a:t>
            </a:r>
          </a:p>
        </p:txBody>
      </p:sp>
      <p:grpSp>
        <p:nvGrpSpPr>
          <p:cNvPr id="3" name="组合 2"/>
          <p:cNvGrpSpPr/>
          <p:nvPr/>
        </p:nvGrpSpPr>
        <p:grpSpPr>
          <a:xfrm>
            <a:off x="3906200" y="1300211"/>
            <a:ext cx="6643734" cy="2369356"/>
            <a:chOff x="1071538" y="1222760"/>
            <a:chExt cx="6643734" cy="2369356"/>
          </a:xfrm>
        </p:grpSpPr>
        <p:sp>
          <p:nvSpPr>
            <p:cNvPr id="17" name="Text Box 59"/>
            <p:cNvSpPr txBox="1">
              <a:spLocks noChangeArrowheads="1"/>
            </p:cNvSpPr>
            <p:nvPr>
              <p:custDataLst>
                <p:tags r:id="rId2"/>
              </p:custDataLst>
            </p:nvPr>
          </p:nvSpPr>
          <p:spPr bwMode="auto">
            <a:xfrm>
              <a:off x="3859813" y="1308220"/>
              <a:ext cx="602026" cy="325166"/>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500" b="0">
                  <a:solidFill>
                    <a:srgbClr val="FFFFFF"/>
                  </a:solidFill>
                  <a:latin typeface="微软雅黑" panose="020B0503020204020204" charset="-122"/>
                  <a:ea typeface="微软雅黑" panose="020B0503020204020204" charset="-122"/>
                  <a:cs typeface="Consolas" panose="020B0609020204030204" pitchFamily="49" charset="0"/>
                </a:rPr>
                <a:t>10</a:t>
              </a:r>
            </a:p>
          </p:txBody>
        </p:sp>
        <p:sp>
          <p:nvSpPr>
            <p:cNvPr id="18" name="Text Box 58"/>
            <p:cNvSpPr txBox="1">
              <a:spLocks noChangeArrowheads="1"/>
            </p:cNvSpPr>
            <p:nvPr>
              <p:custDataLst>
                <p:tags r:id="rId3"/>
              </p:custDataLst>
            </p:nvPr>
          </p:nvSpPr>
          <p:spPr bwMode="auto">
            <a:xfrm>
              <a:off x="2867584" y="1981480"/>
              <a:ext cx="602026" cy="325166"/>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500" b="0">
                  <a:solidFill>
                    <a:srgbClr val="FFFFFF"/>
                  </a:solidFill>
                  <a:latin typeface="微软雅黑" panose="020B0503020204020204" charset="-122"/>
                  <a:ea typeface="微软雅黑" panose="020B0503020204020204" charset="-122"/>
                  <a:cs typeface="Consolas" panose="020B0609020204030204" pitchFamily="49" charset="0"/>
                </a:rPr>
                <a:t>3 6</a:t>
              </a:r>
            </a:p>
          </p:txBody>
        </p:sp>
        <p:sp>
          <p:nvSpPr>
            <p:cNvPr id="19" name="Text Box 57"/>
            <p:cNvSpPr txBox="1">
              <a:spLocks noChangeArrowheads="1"/>
            </p:cNvSpPr>
            <p:nvPr>
              <p:custDataLst>
                <p:tags r:id="rId4"/>
              </p:custDataLst>
            </p:nvPr>
          </p:nvSpPr>
          <p:spPr bwMode="auto">
            <a:xfrm>
              <a:off x="4924434" y="1958552"/>
              <a:ext cx="726866" cy="325166"/>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500" b="0">
                  <a:solidFill>
                    <a:srgbClr val="FFFFFF"/>
                  </a:solidFill>
                  <a:latin typeface="微软雅黑" panose="020B0503020204020204" charset="-122"/>
                  <a:ea typeface="微软雅黑" panose="020B0503020204020204" charset="-122"/>
                  <a:cs typeface="Consolas" panose="020B0609020204030204" pitchFamily="49" charset="0"/>
                </a:rPr>
                <a:t>13 18</a:t>
              </a:r>
            </a:p>
          </p:txBody>
        </p:sp>
        <p:sp>
          <p:nvSpPr>
            <p:cNvPr id="20" name="Text Box 56"/>
            <p:cNvSpPr txBox="1">
              <a:spLocks noChangeArrowheads="1"/>
            </p:cNvSpPr>
            <p:nvPr>
              <p:custDataLst>
                <p:tags r:id="rId5"/>
              </p:custDataLst>
            </p:nvPr>
          </p:nvSpPr>
          <p:spPr bwMode="auto">
            <a:xfrm>
              <a:off x="2293429" y="2754792"/>
              <a:ext cx="512837" cy="348094"/>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500" b="0">
                  <a:solidFill>
                    <a:srgbClr val="FFFFFF"/>
                  </a:solidFill>
                  <a:latin typeface="微软雅黑" panose="020B0503020204020204" charset="-122"/>
                  <a:ea typeface="微软雅黑" panose="020B0503020204020204" charset="-122"/>
                  <a:cs typeface="Consolas" panose="020B0609020204030204" pitchFamily="49" charset="0"/>
                </a:rPr>
                <a:t>1 2</a:t>
              </a:r>
            </a:p>
          </p:txBody>
        </p:sp>
        <p:sp>
          <p:nvSpPr>
            <p:cNvPr id="21" name="Text Box 55"/>
            <p:cNvSpPr txBox="1">
              <a:spLocks noChangeArrowheads="1"/>
            </p:cNvSpPr>
            <p:nvPr>
              <p:custDataLst>
                <p:tags r:id="rId6"/>
              </p:custDataLst>
            </p:nvPr>
          </p:nvSpPr>
          <p:spPr bwMode="auto">
            <a:xfrm>
              <a:off x="2882077" y="2762087"/>
              <a:ext cx="512837" cy="348094"/>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500" b="0">
                  <a:solidFill>
                    <a:srgbClr val="FFFFFF"/>
                  </a:solidFill>
                  <a:latin typeface="微软雅黑" panose="020B0503020204020204" charset="-122"/>
                  <a:ea typeface="微软雅黑" panose="020B0503020204020204" charset="-122"/>
                  <a:cs typeface="Consolas" panose="020B0609020204030204" pitchFamily="49" charset="0"/>
                </a:rPr>
                <a:t>4 5</a:t>
              </a:r>
            </a:p>
          </p:txBody>
        </p:sp>
        <p:sp>
          <p:nvSpPr>
            <p:cNvPr id="22" name="Text Box 54"/>
            <p:cNvSpPr txBox="1">
              <a:spLocks noChangeArrowheads="1"/>
            </p:cNvSpPr>
            <p:nvPr>
              <p:custDataLst>
                <p:tags r:id="rId7"/>
              </p:custDataLst>
            </p:nvPr>
          </p:nvSpPr>
          <p:spPr bwMode="auto">
            <a:xfrm>
              <a:off x="4186232" y="2771467"/>
              <a:ext cx="720000" cy="348094"/>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500" b="0" dirty="0">
                  <a:solidFill>
                    <a:srgbClr val="FFFFFF"/>
                  </a:solidFill>
                  <a:latin typeface="微软雅黑" panose="020B0503020204020204" charset="-122"/>
                  <a:ea typeface="微软雅黑" panose="020B0503020204020204" charset="-122"/>
                  <a:cs typeface="Consolas" panose="020B0609020204030204" pitchFamily="49" charset="0"/>
                </a:rPr>
                <a:t>11 12</a:t>
              </a:r>
            </a:p>
          </p:txBody>
        </p:sp>
        <p:sp>
          <p:nvSpPr>
            <p:cNvPr id="23" name="Text Box 53"/>
            <p:cNvSpPr txBox="1">
              <a:spLocks noChangeArrowheads="1"/>
            </p:cNvSpPr>
            <p:nvPr>
              <p:custDataLst>
                <p:tags r:id="rId8"/>
              </p:custDataLst>
            </p:nvPr>
          </p:nvSpPr>
          <p:spPr bwMode="auto">
            <a:xfrm>
              <a:off x="4986580" y="2778763"/>
              <a:ext cx="684000" cy="348094"/>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500" b="0" dirty="0">
                  <a:solidFill>
                    <a:srgbClr val="FFFFFF"/>
                  </a:solidFill>
                  <a:latin typeface="微软雅黑" panose="020B0503020204020204" charset="-122"/>
                  <a:ea typeface="微软雅黑" panose="020B0503020204020204" charset="-122"/>
                  <a:cs typeface="Consolas" panose="020B0609020204030204" pitchFamily="49" charset="0"/>
                </a:rPr>
                <a:t>14 17</a:t>
              </a:r>
            </a:p>
          </p:txBody>
        </p:sp>
        <p:sp>
          <p:nvSpPr>
            <p:cNvPr id="24" name="Text Box 52"/>
            <p:cNvSpPr txBox="1">
              <a:spLocks noChangeArrowheads="1"/>
            </p:cNvSpPr>
            <p:nvPr>
              <p:custDataLst>
                <p:tags r:id="rId9"/>
              </p:custDataLst>
            </p:nvPr>
          </p:nvSpPr>
          <p:spPr bwMode="auto">
            <a:xfrm>
              <a:off x="5754914" y="2787100"/>
              <a:ext cx="745912" cy="348094"/>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500" b="0" dirty="0">
                  <a:solidFill>
                    <a:srgbClr val="FFFFFF"/>
                  </a:solidFill>
                  <a:latin typeface="微软雅黑" panose="020B0503020204020204" charset="-122"/>
                  <a:ea typeface="微软雅黑" panose="020B0503020204020204" charset="-122"/>
                  <a:cs typeface="Consolas" panose="020B0609020204030204" pitchFamily="49" charset="0"/>
                </a:rPr>
                <a:t>19 20</a:t>
              </a:r>
            </a:p>
          </p:txBody>
        </p:sp>
        <p:sp>
          <p:nvSpPr>
            <p:cNvPr id="25" name="Freeform 51"/>
            <p:cNvSpPr/>
            <p:nvPr/>
          </p:nvSpPr>
          <p:spPr bwMode="auto">
            <a:xfrm>
              <a:off x="3205387" y="1552094"/>
              <a:ext cx="808276" cy="407500"/>
            </a:xfrm>
            <a:custGeom>
              <a:avLst/>
              <a:gdLst/>
              <a:ahLst/>
              <a:cxnLst>
                <a:cxn ang="0">
                  <a:pos x="725" y="0"/>
                </a:cxn>
                <a:cxn ang="0">
                  <a:pos x="0" y="390"/>
                </a:cxn>
              </a:cxnLst>
              <a:rect l="0" t="0" r="r" b="b"/>
              <a:pathLst>
                <a:path w="725" h="390">
                  <a:moveTo>
                    <a:pt x="725" y="0"/>
                  </a:moveTo>
                  <a:lnTo>
                    <a:pt x="0" y="390"/>
                  </a:lnTo>
                </a:path>
              </a:pathLst>
            </a:custGeom>
            <a:noFill/>
            <a:ln w="9525">
              <a:solidFill>
                <a:srgbClr val="000000"/>
              </a:solidFill>
              <a:round/>
              <a:tailEnd type="arrow" w="sm" len="sm"/>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26" name="Freeform 50"/>
            <p:cNvSpPr/>
            <p:nvPr/>
          </p:nvSpPr>
          <p:spPr bwMode="auto">
            <a:xfrm>
              <a:off x="4349238" y="1552094"/>
              <a:ext cx="662229" cy="391867"/>
            </a:xfrm>
            <a:custGeom>
              <a:avLst/>
              <a:gdLst/>
              <a:ahLst/>
              <a:cxnLst>
                <a:cxn ang="0">
                  <a:pos x="0" y="0"/>
                </a:cxn>
                <a:cxn ang="0">
                  <a:pos x="595" y="375"/>
                </a:cxn>
              </a:cxnLst>
              <a:rect l="0" t="0" r="r" b="b"/>
              <a:pathLst>
                <a:path w="595" h="375">
                  <a:moveTo>
                    <a:pt x="0" y="0"/>
                  </a:moveTo>
                  <a:lnTo>
                    <a:pt x="595" y="375"/>
                  </a:lnTo>
                </a:path>
              </a:pathLst>
            </a:custGeom>
            <a:noFill/>
            <a:ln w="9525">
              <a:solidFill>
                <a:srgbClr val="000000"/>
              </a:solidFill>
              <a:round/>
              <a:tailEnd type="arrow" w="sm" len="sm"/>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27" name="Line 49"/>
            <p:cNvSpPr>
              <a:spLocks noChangeShapeType="1"/>
            </p:cNvSpPr>
            <p:nvPr/>
          </p:nvSpPr>
          <p:spPr bwMode="auto">
            <a:xfrm flipH="1">
              <a:off x="2556537" y="2215975"/>
              <a:ext cx="401351" cy="528395"/>
            </a:xfrm>
            <a:prstGeom prst="line">
              <a:avLst/>
            </a:prstGeom>
            <a:noFill/>
            <a:ln w="9525">
              <a:solidFill>
                <a:srgbClr val="000000"/>
              </a:solidFill>
              <a:round/>
              <a:tailEnd type="arrow" w="sm" len="sm"/>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28" name="Freeform 48"/>
            <p:cNvSpPr/>
            <p:nvPr/>
          </p:nvSpPr>
          <p:spPr bwMode="auto">
            <a:xfrm>
              <a:off x="3164645" y="2225355"/>
              <a:ext cx="3345" cy="549239"/>
            </a:xfrm>
            <a:custGeom>
              <a:avLst/>
              <a:gdLst/>
              <a:ahLst/>
              <a:cxnLst>
                <a:cxn ang="0">
                  <a:pos x="3" y="0"/>
                </a:cxn>
                <a:cxn ang="0">
                  <a:pos x="0" y="527"/>
                </a:cxn>
              </a:cxnLst>
              <a:rect l="0" t="0" r="r" b="b"/>
              <a:pathLst>
                <a:path w="3" h="527">
                  <a:moveTo>
                    <a:pt x="3" y="0"/>
                  </a:moveTo>
                  <a:lnTo>
                    <a:pt x="0" y="527"/>
                  </a:lnTo>
                </a:path>
              </a:pathLst>
            </a:custGeom>
            <a:noFill/>
            <a:ln w="9525">
              <a:solidFill>
                <a:srgbClr val="000000"/>
              </a:solidFill>
              <a:round/>
              <a:tailEnd type="arrow" w="sm" len="sm"/>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29" name="Freeform 47"/>
            <p:cNvSpPr/>
            <p:nvPr/>
          </p:nvSpPr>
          <p:spPr bwMode="auto">
            <a:xfrm>
              <a:off x="3394914" y="2233693"/>
              <a:ext cx="455979" cy="528395"/>
            </a:xfrm>
            <a:custGeom>
              <a:avLst/>
              <a:gdLst/>
              <a:ahLst/>
              <a:cxnLst>
                <a:cxn ang="0">
                  <a:pos x="0" y="0"/>
                </a:cxn>
                <a:cxn ang="0">
                  <a:pos x="409" y="507"/>
                </a:cxn>
              </a:cxnLst>
              <a:rect l="0" t="0" r="r" b="b"/>
              <a:pathLst>
                <a:path w="409" h="507">
                  <a:moveTo>
                    <a:pt x="0" y="0"/>
                  </a:moveTo>
                  <a:lnTo>
                    <a:pt x="409" y="507"/>
                  </a:lnTo>
                </a:path>
              </a:pathLst>
            </a:custGeom>
            <a:noFill/>
            <a:ln w="9525">
              <a:solidFill>
                <a:srgbClr val="000000"/>
              </a:solidFill>
              <a:round/>
              <a:tailEnd type="arrow" w="sm" len="sm"/>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30" name="Freeform 46"/>
            <p:cNvSpPr/>
            <p:nvPr/>
          </p:nvSpPr>
          <p:spPr bwMode="auto">
            <a:xfrm>
              <a:off x="4500562" y="2194089"/>
              <a:ext cx="474115" cy="591969"/>
            </a:xfrm>
            <a:custGeom>
              <a:avLst/>
              <a:gdLst/>
              <a:ahLst/>
              <a:cxnLst>
                <a:cxn ang="0">
                  <a:pos x="415" y="0"/>
                </a:cxn>
                <a:cxn ang="0">
                  <a:pos x="0" y="510"/>
                </a:cxn>
              </a:cxnLst>
              <a:rect l="0" t="0" r="r" b="b"/>
              <a:pathLst>
                <a:path w="415" h="510">
                  <a:moveTo>
                    <a:pt x="415" y="0"/>
                  </a:moveTo>
                  <a:lnTo>
                    <a:pt x="0" y="510"/>
                  </a:lnTo>
                </a:path>
              </a:pathLst>
            </a:custGeom>
            <a:noFill/>
            <a:ln w="9525">
              <a:solidFill>
                <a:srgbClr val="000000"/>
              </a:solidFill>
              <a:round/>
              <a:tailEnd type="arrow" w="sm" len="sm"/>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31" name="Line 45"/>
            <p:cNvSpPr>
              <a:spLocks noChangeShapeType="1"/>
            </p:cNvSpPr>
            <p:nvPr/>
          </p:nvSpPr>
          <p:spPr bwMode="auto">
            <a:xfrm flipH="1">
              <a:off x="5301525" y="2207638"/>
              <a:ext cx="4459" cy="561745"/>
            </a:xfrm>
            <a:prstGeom prst="line">
              <a:avLst/>
            </a:prstGeom>
            <a:noFill/>
            <a:ln w="9525">
              <a:solidFill>
                <a:srgbClr val="000000"/>
              </a:solidFill>
              <a:round/>
              <a:tailEnd type="arrow" w="sm" len="sm"/>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33" name="Freeform 44"/>
            <p:cNvSpPr/>
            <p:nvPr/>
          </p:nvSpPr>
          <p:spPr bwMode="auto">
            <a:xfrm>
              <a:off x="5586317" y="2202427"/>
              <a:ext cx="383513" cy="578420"/>
            </a:xfrm>
            <a:custGeom>
              <a:avLst/>
              <a:gdLst/>
              <a:ahLst/>
              <a:cxnLst>
                <a:cxn ang="0">
                  <a:pos x="0" y="0"/>
                </a:cxn>
                <a:cxn ang="0">
                  <a:pos x="345" y="555"/>
                </a:cxn>
              </a:cxnLst>
              <a:rect l="0" t="0" r="r" b="b"/>
              <a:pathLst>
                <a:path w="345" h="555">
                  <a:moveTo>
                    <a:pt x="0" y="0"/>
                  </a:moveTo>
                  <a:lnTo>
                    <a:pt x="345" y="555"/>
                  </a:lnTo>
                </a:path>
              </a:pathLst>
            </a:custGeom>
            <a:noFill/>
            <a:ln w="9525">
              <a:solidFill>
                <a:srgbClr val="000000"/>
              </a:solidFill>
              <a:round/>
              <a:tailEnd type="arrow" w="sm" len="sm"/>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35" name="Text Box 43"/>
            <p:cNvSpPr txBox="1">
              <a:spLocks noChangeArrowheads="1"/>
            </p:cNvSpPr>
            <p:nvPr>
              <p:custDataLst>
                <p:tags r:id="rId10"/>
              </p:custDataLst>
            </p:nvPr>
          </p:nvSpPr>
          <p:spPr bwMode="auto">
            <a:xfrm>
              <a:off x="3542076" y="2770425"/>
              <a:ext cx="507263" cy="348094"/>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500"/>
                </a:lnSpc>
                <a:spcBef>
                  <a:spcPct val="0"/>
                </a:spcBef>
              </a:pPr>
              <a:r>
                <a:rPr kumimoji="0" lang="en-US" altLang="zh-CN" sz="1500" b="0">
                  <a:solidFill>
                    <a:srgbClr val="FFFFFF"/>
                  </a:solidFill>
                  <a:latin typeface="微软雅黑" panose="020B0503020204020204" charset="-122"/>
                  <a:ea typeface="微软雅黑" panose="020B0503020204020204" charset="-122"/>
                  <a:cs typeface="Consolas" panose="020B0609020204030204" pitchFamily="49" charset="0"/>
                </a:rPr>
                <a:t>7 9</a:t>
              </a:r>
            </a:p>
          </p:txBody>
        </p:sp>
        <p:sp>
          <p:nvSpPr>
            <p:cNvPr id="36" name="Rectangle 42"/>
            <p:cNvSpPr>
              <a:spLocks noChangeArrowheads="1"/>
            </p:cNvSpPr>
            <p:nvPr>
              <p:custDataLst>
                <p:tags r:id="rId11"/>
              </p:custDataLst>
            </p:nvPr>
          </p:nvSpPr>
          <p:spPr bwMode="auto">
            <a:xfrm>
              <a:off x="2291199"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37" name="Line 41"/>
            <p:cNvSpPr>
              <a:spLocks noChangeShapeType="1"/>
            </p:cNvSpPr>
            <p:nvPr/>
          </p:nvSpPr>
          <p:spPr bwMode="auto">
            <a:xfrm>
              <a:off x="2362550"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38" name="Rectangle 40"/>
            <p:cNvSpPr>
              <a:spLocks noChangeArrowheads="1"/>
            </p:cNvSpPr>
            <p:nvPr>
              <p:custDataLst>
                <p:tags r:id="rId12"/>
              </p:custDataLst>
            </p:nvPr>
          </p:nvSpPr>
          <p:spPr bwMode="auto">
            <a:xfrm>
              <a:off x="2465118"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39" name="Line 39"/>
            <p:cNvSpPr>
              <a:spLocks noChangeShapeType="1"/>
            </p:cNvSpPr>
            <p:nvPr/>
          </p:nvSpPr>
          <p:spPr bwMode="auto">
            <a:xfrm>
              <a:off x="2536469"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0" name="Rectangle 38"/>
            <p:cNvSpPr>
              <a:spLocks noChangeArrowheads="1"/>
            </p:cNvSpPr>
            <p:nvPr>
              <p:custDataLst>
                <p:tags r:id="rId13"/>
              </p:custDataLst>
            </p:nvPr>
          </p:nvSpPr>
          <p:spPr bwMode="auto">
            <a:xfrm>
              <a:off x="2646841" y="3297174"/>
              <a:ext cx="138243"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1" name="Line 37"/>
            <p:cNvSpPr>
              <a:spLocks noChangeShapeType="1"/>
            </p:cNvSpPr>
            <p:nvPr/>
          </p:nvSpPr>
          <p:spPr bwMode="auto">
            <a:xfrm>
              <a:off x="2718192"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2" name="Rectangle 36"/>
            <p:cNvSpPr>
              <a:spLocks noChangeArrowheads="1"/>
            </p:cNvSpPr>
            <p:nvPr>
              <p:custDataLst>
                <p:tags r:id="rId14"/>
              </p:custDataLst>
            </p:nvPr>
          </p:nvSpPr>
          <p:spPr bwMode="auto">
            <a:xfrm>
              <a:off x="2884307"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3" name="Line 35"/>
            <p:cNvSpPr>
              <a:spLocks noChangeShapeType="1"/>
            </p:cNvSpPr>
            <p:nvPr/>
          </p:nvSpPr>
          <p:spPr bwMode="auto">
            <a:xfrm>
              <a:off x="2955658"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4" name="Rectangle 34"/>
            <p:cNvSpPr>
              <a:spLocks noChangeArrowheads="1"/>
            </p:cNvSpPr>
            <p:nvPr>
              <p:custDataLst>
                <p:tags r:id="rId15"/>
              </p:custDataLst>
            </p:nvPr>
          </p:nvSpPr>
          <p:spPr bwMode="auto">
            <a:xfrm>
              <a:off x="3058225"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5" name="Line 33"/>
            <p:cNvSpPr>
              <a:spLocks noChangeShapeType="1"/>
            </p:cNvSpPr>
            <p:nvPr/>
          </p:nvSpPr>
          <p:spPr bwMode="auto">
            <a:xfrm>
              <a:off x="3129577"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6" name="Rectangle 32"/>
            <p:cNvSpPr>
              <a:spLocks noChangeArrowheads="1"/>
            </p:cNvSpPr>
            <p:nvPr>
              <p:custDataLst>
                <p:tags r:id="rId16"/>
              </p:custDataLst>
            </p:nvPr>
          </p:nvSpPr>
          <p:spPr bwMode="auto">
            <a:xfrm>
              <a:off x="3239948"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7" name="Line 31"/>
            <p:cNvSpPr>
              <a:spLocks noChangeShapeType="1"/>
            </p:cNvSpPr>
            <p:nvPr/>
          </p:nvSpPr>
          <p:spPr bwMode="auto">
            <a:xfrm>
              <a:off x="3311300"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8" name="Rectangle 30"/>
            <p:cNvSpPr>
              <a:spLocks noChangeArrowheads="1"/>
            </p:cNvSpPr>
            <p:nvPr>
              <p:custDataLst>
                <p:tags r:id="rId17"/>
              </p:custDataLst>
            </p:nvPr>
          </p:nvSpPr>
          <p:spPr bwMode="auto">
            <a:xfrm>
              <a:off x="3558799" y="3297174"/>
              <a:ext cx="138243"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9" name="Line 29"/>
            <p:cNvSpPr>
              <a:spLocks noChangeShapeType="1"/>
            </p:cNvSpPr>
            <p:nvPr/>
          </p:nvSpPr>
          <p:spPr bwMode="auto">
            <a:xfrm>
              <a:off x="3629036"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0" name="Rectangle 28"/>
            <p:cNvSpPr>
              <a:spLocks noChangeArrowheads="1"/>
            </p:cNvSpPr>
            <p:nvPr>
              <p:custDataLst>
                <p:tags r:id="rId18"/>
              </p:custDataLst>
            </p:nvPr>
          </p:nvSpPr>
          <p:spPr bwMode="auto">
            <a:xfrm>
              <a:off x="3731603"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1" name="Line 27"/>
            <p:cNvSpPr>
              <a:spLocks noChangeShapeType="1"/>
            </p:cNvSpPr>
            <p:nvPr>
              <p:custDataLst>
                <p:tags r:id="rId19"/>
              </p:custDataLst>
            </p:nvPr>
          </p:nvSpPr>
          <p:spPr bwMode="auto">
            <a:xfrm>
              <a:off x="3802955" y="3022034"/>
              <a:ext cx="0" cy="265761"/>
            </a:xfrm>
            <a:prstGeom prst="lin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dk1"/>
              </a:solidFill>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pPr>
                <a:lnSpc>
                  <a:spcPts val="2400"/>
                </a:lnSpc>
              </a:pP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2" name="Rectangle 26"/>
            <p:cNvSpPr>
              <a:spLocks noChangeArrowheads="1"/>
            </p:cNvSpPr>
            <p:nvPr>
              <p:custDataLst>
                <p:tags r:id="rId20"/>
              </p:custDataLst>
            </p:nvPr>
          </p:nvSpPr>
          <p:spPr bwMode="auto">
            <a:xfrm>
              <a:off x="3913326"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3" name="Line 25"/>
            <p:cNvSpPr>
              <a:spLocks noChangeShapeType="1"/>
            </p:cNvSpPr>
            <p:nvPr/>
          </p:nvSpPr>
          <p:spPr bwMode="auto">
            <a:xfrm>
              <a:off x="3984677"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4" name="Rectangle 24"/>
            <p:cNvSpPr>
              <a:spLocks noChangeArrowheads="1"/>
            </p:cNvSpPr>
            <p:nvPr>
              <p:custDataLst>
                <p:tags r:id="rId21"/>
              </p:custDataLst>
            </p:nvPr>
          </p:nvSpPr>
          <p:spPr bwMode="auto">
            <a:xfrm>
              <a:off x="4189577" y="3297174"/>
              <a:ext cx="140473"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5" name="Line 23"/>
            <p:cNvSpPr>
              <a:spLocks noChangeShapeType="1"/>
            </p:cNvSpPr>
            <p:nvPr/>
          </p:nvSpPr>
          <p:spPr bwMode="auto">
            <a:xfrm>
              <a:off x="4260928"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6" name="Rectangle 22"/>
            <p:cNvSpPr>
              <a:spLocks noChangeArrowheads="1"/>
            </p:cNvSpPr>
            <p:nvPr>
              <p:custDataLst>
                <p:tags r:id="rId22"/>
              </p:custDataLst>
            </p:nvPr>
          </p:nvSpPr>
          <p:spPr bwMode="auto">
            <a:xfrm>
              <a:off x="4473558"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7" name="Line 21"/>
            <p:cNvSpPr>
              <a:spLocks noChangeShapeType="1"/>
            </p:cNvSpPr>
            <p:nvPr/>
          </p:nvSpPr>
          <p:spPr bwMode="auto">
            <a:xfrm>
              <a:off x="4544909"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8" name="Rectangle 20"/>
            <p:cNvSpPr>
              <a:spLocks noChangeArrowheads="1"/>
            </p:cNvSpPr>
            <p:nvPr>
              <p:custDataLst>
                <p:tags r:id="rId23"/>
              </p:custDataLst>
            </p:nvPr>
          </p:nvSpPr>
          <p:spPr bwMode="auto">
            <a:xfrm>
              <a:off x="4770024" y="3297174"/>
              <a:ext cx="138243"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9" name="Line 19"/>
            <p:cNvSpPr>
              <a:spLocks noChangeShapeType="1"/>
            </p:cNvSpPr>
            <p:nvPr/>
          </p:nvSpPr>
          <p:spPr bwMode="auto">
            <a:xfrm>
              <a:off x="4840260"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0" name="Rectangle 18"/>
            <p:cNvSpPr>
              <a:spLocks noChangeArrowheads="1"/>
            </p:cNvSpPr>
            <p:nvPr>
              <p:custDataLst>
                <p:tags r:id="rId24"/>
              </p:custDataLst>
            </p:nvPr>
          </p:nvSpPr>
          <p:spPr bwMode="auto">
            <a:xfrm>
              <a:off x="4979792" y="3297174"/>
              <a:ext cx="140473"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1" name="Line 17"/>
            <p:cNvSpPr>
              <a:spLocks noChangeShapeType="1"/>
            </p:cNvSpPr>
            <p:nvPr/>
          </p:nvSpPr>
          <p:spPr bwMode="auto">
            <a:xfrm>
              <a:off x="5044516" y="3031560"/>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2" name="Rectangle 16"/>
            <p:cNvSpPr>
              <a:spLocks noChangeArrowheads="1"/>
            </p:cNvSpPr>
            <p:nvPr>
              <p:custDataLst>
                <p:tags r:id="rId25"/>
              </p:custDataLst>
            </p:nvPr>
          </p:nvSpPr>
          <p:spPr bwMode="auto">
            <a:xfrm>
              <a:off x="5268536"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3" name="Line 15"/>
            <p:cNvSpPr>
              <a:spLocks noChangeShapeType="1"/>
            </p:cNvSpPr>
            <p:nvPr/>
          </p:nvSpPr>
          <p:spPr bwMode="auto">
            <a:xfrm>
              <a:off x="5339888" y="3031560"/>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4" name="Rectangle 14"/>
            <p:cNvSpPr>
              <a:spLocks noChangeArrowheads="1"/>
            </p:cNvSpPr>
            <p:nvPr>
              <p:custDataLst>
                <p:tags r:id="rId26"/>
              </p:custDataLst>
            </p:nvPr>
          </p:nvSpPr>
          <p:spPr bwMode="auto">
            <a:xfrm>
              <a:off x="5543431" y="3297174"/>
              <a:ext cx="138243"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5" name="Line 13"/>
            <p:cNvSpPr>
              <a:spLocks noChangeShapeType="1"/>
            </p:cNvSpPr>
            <p:nvPr/>
          </p:nvSpPr>
          <p:spPr bwMode="auto">
            <a:xfrm>
              <a:off x="5613668" y="3031560"/>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6" name="Rectangle 12"/>
            <p:cNvSpPr>
              <a:spLocks noChangeArrowheads="1"/>
            </p:cNvSpPr>
            <p:nvPr>
              <p:custDataLst>
                <p:tags r:id="rId27"/>
              </p:custDataLst>
            </p:nvPr>
          </p:nvSpPr>
          <p:spPr bwMode="auto">
            <a:xfrm>
              <a:off x="5743566" y="3297174"/>
              <a:ext cx="138243"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7" name="Line 11"/>
            <p:cNvSpPr>
              <a:spLocks noChangeShapeType="1"/>
            </p:cNvSpPr>
            <p:nvPr/>
          </p:nvSpPr>
          <p:spPr bwMode="auto">
            <a:xfrm>
              <a:off x="5813803" y="3031560"/>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8" name="Rectangle 10"/>
            <p:cNvSpPr>
              <a:spLocks noChangeArrowheads="1"/>
            </p:cNvSpPr>
            <p:nvPr>
              <p:custDataLst>
                <p:tags r:id="rId28"/>
              </p:custDataLst>
            </p:nvPr>
          </p:nvSpPr>
          <p:spPr bwMode="auto">
            <a:xfrm>
              <a:off x="6050248"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9" name="Line 9"/>
            <p:cNvSpPr>
              <a:spLocks noChangeShapeType="1"/>
            </p:cNvSpPr>
            <p:nvPr/>
          </p:nvSpPr>
          <p:spPr bwMode="auto">
            <a:xfrm>
              <a:off x="6121599" y="3031560"/>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70" name="Rectangle 8"/>
            <p:cNvSpPr>
              <a:spLocks noChangeArrowheads="1"/>
            </p:cNvSpPr>
            <p:nvPr>
              <p:custDataLst>
                <p:tags r:id="rId29"/>
              </p:custDataLst>
            </p:nvPr>
          </p:nvSpPr>
          <p:spPr bwMode="auto">
            <a:xfrm>
              <a:off x="6324486" y="3297174"/>
              <a:ext cx="138243"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71" name="Line 7"/>
            <p:cNvSpPr>
              <a:spLocks noChangeShapeType="1"/>
            </p:cNvSpPr>
            <p:nvPr/>
          </p:nvSpPr>
          <p:spPr bwMode="auto">
            <a:xfrm>
              <a:off x="6395837" y="3031560"/>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72" name="Text Box 6"/>
            <p:cNvSpPr txBox="1">
              <a:spLocks noChangeArrowheads="1"/>
            </p:cNvSpPr>
            <p:nvPr/>
          </p:nvSpPr>
          <p:spPr bwMode="auto">
            <a:xfrm>
              <a:off x="4677008" y="1287376"/>
              <a:ext cx="823686" cy="325166"/>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500" b="0">
                  <a:solidFill>
                    <a:srgbClr val="000000"/>
                  </a:solidFill>
                  <a:latin typeface="微软雅黑" panose="020B0503020204020204" charset="-122"/>
                  <a:ea typeface="微软雅黑" panose="020B0503020204020204" charset="-122"/>
                  <a:cs typeface="Consolas" panose="020B0609020204030204" pitchFamily="49" charset="0"/>
                </a:rPr>
                <a:t>根结点</a:t>
              </a:r>
            </a:p>
          </p:txBody>
        </p:sp>
        <p:sp>
          <p:nvSpPr>
            <p:cNvPr id="73" name="Text Box 5"/>
            <p:cNvSpPr txBox="1">
              <a:spLocks noChangeArrowheads="1"/>
            </p:cNvSpPr>
            <p:nvPr/>
          </p:nvSpPr>
          <p:spPr bwMode="auto">
            <a:xfrm>
              <a:off x="6546895" y="3239415"/>
              <a:ext cx="1167262" cy="324124"/>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500" b="0" dirty="0">
                  <a:solidFill>
                    <a:srgbClr val="000000"/>
                  </a:solidFill>
                  <a:latin typeface="微软雅黑" panose="020B0503020204020204" charset="-122"/>
                  <a:ea typeface="微软雅黑" panose="020B0503020204020204" charset="-122"/>
                  <a:cs typeface="Consolas" panose="020B0609020204030204" pitchFamily="49" charset="0"/>
                </a:rPr>
                <a:t>外部结点层</a:t>
              </a:r>
            </a:p>
          </p:txBody>
        </p:sp>
        <p:sp>
          <p:nvSpPr>
            <p:cNvPr id="74" name="Text Box 4"/>
            <p:cNvSpPr txBox="1">
              <a:spLocks noChangeArrowheads="1"/>
            </p:cNvSpPr>
            <p:nvPr/>
          </p:nvSpPr>
          <p:spPr bwMode="auto">
            <a:xfrm>
              <a:off x="6601523" y="2853801"/>
              <a:ext cx="1113749" cy="242832"/>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500" b="0" dirty="0">
                  <a:solidFill>
                    <a:srgbClr val="000000"/>
                  </a:solidFill>
                  <a:latin typeface="微软雅黑" panose="020B0503020204020204" charset="-122"/>
                  <a:ea typeface="微软雅黑" panose="020B0503020204020204" charset="-122"/>
                  <a:cs typeface="Consolas" panose="020B0609020204030204" pitchFamily="49" charset="0"/>
                </a:rPr>
                <a:t>叶子结点层</a:t>
              </a:r>
            </a:p>
          </p:txBody>
        </p:sp>
        <p:sp>
          <p:nvSpPr>
            <p:cNvPr id="75" name="AutoShape 3"/>
            <p:cNvSpPr/>
            <p:nvPr>
              <p:custDataLst>
                <p:tags r:id="rId30"/>
              </p:custDataLst>
            </p:nvPr>
          </p:nvSpPr>
          <p:spPr bwMode="auto">
            <a:xfrm>
              <a:off x="2059307" y="1222760"/>
              <a:ext cx="159426" cy="1770696"/>
            </a:xfrm>
            <a:prstGeom prst="leftBrace">
              <a:avLst>
                <a:gd name="adj1" fmla="val 99009"/>
                <a:gd name="adj2" fmla="val 50000"/>
              </a:avLst>
            </a:prstGeom>
            <a:ln w="19050">
              <a:solidFill>
                <a:schemeClr val="accent1"/>
              </a:solidFill>
              <a:tailEnd type="none" w="sm" len="sm"/>
            </a:ln>
          </p:spPr>
          <p:style>
            <a:lnRef idx="2">
              <a:schemeClr val="accent1"/>
            </a:lnRef>
            <a:fillRef idx="0">
              <a:schemeClr val="accent1"/>
            </a:fillRef>
            <a:effectRef idx="1">
              <a:schemeClr val="accent1"/>
            </a:effectRef>
            <a:fontRef idx="minor">
              <a:schemeClr val="tx1"/>
            </a:fontRef>
          </p:style>
          <p:txBody>
            <a:bodyPr vert="horz" wrap="square" lIns="126000" tIns="0" rIns="0" bIns="0" numCol="1" anchor="t" anchorCtr="0" compatLnSpc="1"/>
            <a:lstStyle/>
            <a:p>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76" name="Text Box 2"/>
            <p:cNvSpPr txBox="1">
              <a:spLocks noChangeArrowheads="1"/>
            </p:cNvSpPr>
            <p:nvPr/>
          </p:nvSpPr>
          <p:spPr bwMode="auto">
            <a:xfrm>
              <a:off x="1071538" y="1943961"/>
              <a:ext cx="914188" cy="325166"/>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500" b="0">
                  <a:solidFill>
                    <a:srgbClr val="000000"/>
                  </a:solidFill>
                  <a:latin typeface="微软雅黑" panose="020B0503020204020204" charset="-122"/>
                  <a:ea typeface="微软雅黑" panose="020B0503020204020204" charset="-122"/>
                  <a:cs typeface="Consolas" panose="020B0609020204030204" pitchFamily="49" charset="0"/>
                </a:rPr>
                <a:t>高度</a:t>
              </a:r>
              <a:r>
                <a:rPr kumimoji="0" lang="en-US" altLang="zh-CN" sz="1500" b="0" i="1">
                  <a:solidFill>
                    <a:srgbClr val="000000"/>
                  </a:solidFill>
                  <a:latin typeface="微软雅黑" panose="020B0503020204020204" charset="-122"/>
                  <a:ea typeface="微软雅黑" panose="020B0503020204020204" charset="-122"/>
                  <a:cs typeface="Consolas" panose="020B0609020204030204" pitchFamily="49" charset="0"/>
                </a:rPr>
                <a:t>h</a:t>
              </a:r>
              <a:r>
                <a:rPr kumimoji="0" lang="en-US" altLang="zh-CN" sz="1500" b="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77" name="椭圆 76"/>
            <p:cNvSpPr/>
            <p:nvPr>
              <p:custDataLst>
                <p:tags r:id="rId31"/>
              </p:custDataLst>
            </p:nvPr>
          </p:nvSpPr>
          <p:spPr bwMode="auto">
            <a:xfrm>
              <a:off x="3971918" y="1519226"/>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78" name="椭圆 77"/>
            <p:cNvSpPr/>
            <p:nvPr>
              <p:custDataLst>
                <p:tags r:id="rId32"/>
              </p:custDataLst>
            </p:nvPr>
          </p:nvSpPr>
          <p:spPr bwMode="auto">
            <a:xfrm>
              <a:off x="4314819" y="150970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79" name="椭圆 78"/>
            <p:cNvSpPr/>
            <p:nvPr>
              <p:custDataLst>
                <p:tags r:id="rId33"/>
              </p:custDataLst>
            </p:nvPr>
          </p:nvSpPr>
          <p:spPr bwMode="auto">
            <a:xfrm>
              <a:off x="2922549" y="2193888"/>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0" name="椭圆 79"/>
            <p:cNvSpPr/>
            <p:nvPr>
              <p:custDataLst>
                <p:tags r:id="rId34"/>
              </p:custDataLst>
            </p:nvPr>
          </p:nvSpPr>
          <p:spPr bwMode="auto">
            <a:xfrm>
              <a:off x="3136868" y="2200265"/>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1" name="椭圆 80"/>
            <p:cNvSpPr/>
            <p:nvPr>
              <p:custDataLst>
                <p:tags r:id="rId35"/>
              </p:custDataLst>
            </p:nvPr>
          </p:nvSpPr>
          <p:spPr bwMode="auto">
            <a:xfrm>
              <a:off x="3355940" y="2203421"/>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2" name="椭圆 81"/>
            <p:cNvSpPr/>
            <p:nvPr>
              <p:custDataLst>
                <p:tags r:id="rId36"/>
              </p:custDataLst>
            </p:nvPr>
          </p:nvSpPr>
          <p:spPr bwMode="auto">
            <a:xfrm>
              <a:off x="4957768" y="2170073"/>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3" name="椭圆 82"/>
            <p:cNvSpPr/>
            <p:nvPr>
              <p:custDataLst>
                <p:tags r:id="rId37"/>
              </p:custDataLst>
            </p:nvPr>
          </p:nvSpPr>
          <p:spPr bwMode="auto">
            <a:xfrm>
              <a:off x="5275240" y="217645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4" name="椭圆 83"/>
            <p:cNvSpPr/>
            <p:nvPr>
              <p:custDataLst>
                <p:tags r:id="rId38"/>
              </p:custDataLst>
            </p:nvPr>
          </p:nvSpPr>
          <p:spPr bwMode="auto">
            <a:xfrm>
              <a:off x="5565755" y="2179606"/>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5" name="椭圆 84"/>
            <p:cNvSpPr/>
            <p:nvPr>
              <p:custDataLst>
                <p:tags r:id="rId39"/>
              </p:custDataLst>
            </p:nvPr>
          </p:nvSpPr>
          <p:spPr bwMode="auto">
            <a:xfrm>
              <a:off x="2927312" y="3024187"/>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6" name="椭圆 85"/>
            <p:cNvSpPr/>
            <p:nvPr>
              <p:custDataLst>
                <p:tags r:id="rId40"/>
              </p:custDataLst>
            </p:nvPr>
          </p:nvSpPr>
          <p:spPr bwMode="auto">
            <a:xfrm>
              <a:off x="3098766" y="3024187"/>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7" name="椭圆 86"/>
            <p:cNvSpPr/>
            <p:nvPr>
              <p:custDataLst>
                <p:tags r:id="rId41"/>
              </p:custDataLst>
            </p:nvPr>
          </p:nvSpPr>
          <p:spPr bwMode="auto">
            <a:xfrm>
              <a:off x="3281353" y="3024187"/>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8" name="椭圆 87"/>
            <p:cNvSpPr/>
            <p:nvPr>
              <p:custDataLst>
                <p:tags r:id="rId42"/>
              </p:custDataLst>
            </p:nvPr>
          </p:nvSpPr>
          <p:spPr bwMode="auto">
            <a:xfrm>
              <a:off x="3603595" y="302895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9" name="椭圆 88"/>
            <p:cNvSpPr/>
            <p:nvPr>
              <p:custDataLst>
                <p:tags r:id="rId43"/>
              </p:custDataLst>
            </p:nvPr>
          </p:nvSpPr>
          <p:spPr bwMode="auto">
            <a:xfrm>
              <a:off x="3775047" y="302895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0" name="椭圆 89"/>
            <p:cNvSpPr/>
            <p:nvPr>
              <p:custDataLst>
                <p:tags r:id="rId44"/>
              </p:custDataLst>
            </p:nvPr>
          </p:nvSpPr>
          <p:spPr bwMode="auto">
            <a:xfrm>
              <a:off x="3957629" y="302895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1" name="椭圆 90"/>
            <p:cNvSpPr/>
            <p:nvPr>
              <p:custDataLst>
                <p:tags r:id="rId45"/>
              </p:custDataLst>
            </p:nvPr>
          </p:nvSpPr>
          <p:spPr bwMode="auto">
            <a:xfrm>
              <a:off x="4237011" y="302418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2" name="椭圆 91"/>
            <p:cNvSpPr/>
            <p:nvPr>
              <p:custDataLst>
                <p:tags r:id="rId46"/>
              </p:custDataLst>
            </p:nvPr>
          </p:nvSpPr>
          <p:spPr bwMode="auto">
            <a:xfrm>
              <a:off x="4514851" y="302418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3" name="椭圆 92"/>
            <p:cNvSpPr/>
            <p:nvPr>
              <p:custDataLst>
                <p:tags r:id="rId47"/>
              </p:custDataLst>
            </p:nvPr>
          </p:nvSpPr>
          <p:spPr bwMode="auto">
            <a:xfrm>
              <a:off x="4808515" y="302418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4" name="椭圆 93"/>
            <p:cNvSpPr/>
            <p:nvPr>
              <p:custDataLst>
                <p:tags r:id="rId48"/>
              </p:custDataLst>
            </p:nvPr>
          </p:nvSpPr>
          <p:spPr bwMode="auto">
            <a:xfrm>
              <a:off x="5018066" y="3036855"/>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5" name="椭圆 94"/>
            <p:cNvSpPr/>
            <p:nvPr>
              <p:custDataLst>
                <p:tags r:id="rId49"/>
              </p:custDataLst>
            </p:nvPr>
          </p:nvSpPr>
          <p:spPr bwMode="auto">
            <a:xfrm>
              <a:off x="5308581" y="3036855"/>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6" name="椭圆 95"/>
            <p:cNvSpPr/>
            <p:nvPr>
              <p:custDataLst>
                <p:tags r:id="rId50"/>
              </p:custDataLst>
            </p:nvPr>
          </p:nvSpPr>
          <p:spPr bwMode="auto">
            <a:xfrm>
              <a:off x="5584807" y="3036855"/>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7" name="椭圆 96"/>
            <p:cNvSpPr/>
            <p:nvPr>
              <p:custDataLst>
                <p:tags r:id="rId51"/>
              </p:custDataLst>
            </p:nvPr>
          </p:nvSpPr>
          <p:spPr bwMode="auto">
            <a:xfrm>
              <a:off x="5786446" y="302895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8" name="椭圆 97"/>
            <p:cNvSpPr/>
            <p:nvPr>
              <p:custDataLst>
                <p:tags r:id="rId52"/>
              </p:custDataLst>
            </p:nvPr>
          </p:nvSpPr>
          <p:spPr bwMode="auto">
            <a:xfrm>
              <a:off x="6084878" y="302895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9" name="椭圆 98"/>
            <p:cNvSpPr/>
            <p:nvPr>
              <p:custDataLst>
                <p:tags r:id="rId53"/>
              </p:custDataLst>
            </p:nvPr>
          </p:nvSpPr>
          <p:spPr bwMode="auto">
            <a:xfrm>
              <a:off x="6365862" y="302895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100" name="椭圆 99"/>
            <p:cNvSpPr/>
            <p:nvPr>
              <p:custDataLst>
                <p:tags r:id="rId54"/>
              </p:custDataLst>
            </p:nvPr>
          </p:nvSpPr>
          <p:spPr bwMode="auto">
            <a:xfrm>
              <a:off x="2332000" y="3019417"/>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101" name="椭圆 100"/>
            <p:cNvSpPr/>
            <p:nvPr>
              <p:custDataLst>
                <p:tags r:id="rId55"/>
              </p:custDataLst>
            </p:nvPr>
          </p:nvSpPr>
          <p:spPr bwMode="auto">
            <a:xfrm>
              <a:off x="2508215" y="3019417"/>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sp>
          <p:nvSpPr>
            <p:cNvPr id="102" name="椭圆 101"/>
            <p:cNvSpPr/>
            <p:nvPr>
              <p:custDataLst>
                <p:tags r:id="rId56"/>
              </p:custDataLst>
            </p:nvPr>
          </p:nvSpPr>
          <p:spPr bwMode="auto">
            <a:xfrm>
              <a:off x="2690797" y="3019417"/>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500" b="0">
                <a:solidFill>
                  <a:srgbClr val="525252"/>
                </a:solidFill>
                <a:latin typeface="黑体" panose="02010609060101010101" charset="-122"/>
                <a:ea typeface="黑体" panose="02010609060101010101" charset="-122"/>
                <a:cs typeface="Consolas" panose="020B0609020204030204" pitchFamily="49" charset="0"/>
              </a:endParaRPr>
            </a:p>
          </p:txBody>
        </p:sp>
      </p:grpSp>
      <p:sp>
        <p:nvSpPr>
          <p:cNvPr id="103" name="TextBox 98"/>
          <p:cNvSpPr txBox="1"/>
          <p:nvPr>
            <p:custDataLst>
              <p:tags r:id="rId1"/>
            </p:custDataLst>
          </p:nvPr>
        </p:nvSpPr>
        <p:spPr>
          <a:xfrm>
            <a:off x="4427185" y="4058763"/>
            <a:ext cx="6116511" cy="1528445"/>
          </a:xfrm>
          <a:prstGeom prst="rect">
            <a:avLst/>
          </a:prstGeom>
          <a:solidFill>
            <a:schemeClr val="lt1"/>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ct val="100000"/>
              </a:lnSpc>
              <a:spcBef>
                <a:spcPts val="600"/>
              </a:spcBef>
              <a:buBlip>
                <a:blip r:embed="rId60"/>
              </a:buBlip>
            </a:pP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=3</a:t>
            </a:r>
          </a:p>
          <a:p>
            <a:pPr marL="342900" indent="-342900" algn="l">
              <a:lnSpc>
                <a:spcPct val="100000"/>
              </a:lnSpc>
              <a:spcBef>
                <a:spcPts val="600"/>
              </a:spcBef>
              <a:buBlip>
                <a:blip r:embed="rId60"/>
              </a:buBlip>
            </a:pP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非叶子结点至少有</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个孩子，至多有</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=3</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个孩子（这类结点的关键字个数为</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个）</a:t>
            </a:r>
            <a:endPar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endParaRPr>
          </a:p>
          <a:p>
            <a:pPr marL="342900" indent="-342900" algn="l">
              <a:lnSpc>
                <a:spcPct val="100000"/>
              </a:lnSpc>
              <a:spcBef>
                <a:spcPts val="600"/>
              </a:spcBef>
              <a:buBlip>
                <a:blip r:embed="rId60"/>
              </a:buBlip>
            </a:pP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根结点有两个孩子结点</a:t>
            </a:r>
            <a:endPar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endParaRPr>
          </a:p>
          <a:p>
            <a:pPr marL="342900" indent="-342900" algn="l">
              <a:lnSpc>
                <a:spcPct val="100000"/>
              </a:lnSpc>
              <a:spcBef>
                <a:spcPts val="600"/>
              </a:spcBef>
              <a:buBlip>
                <a:blip r:embed="rId60"/>
              </a:buBlip>
            </a:pP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所有叶子结点都在同一层上</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1250"/>
                                        <p:tgtEl>
                                          <p:spTgt spid="3"/>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103"/>
                                        </p:tgtEl>
                                        <p:attrNameLst>
                                          <p:attrName>style.visibility</p:attrName>
                                        </p:attrNameLst>
                                      </p:cBhvr>
                                      <p:to>
                                        <p:strVal val="visible"/>
                                      </p:to>
                                    </p:set>
                                    <p:animEffect transition="in" filter="wipe(left)">
                                      <p:cBhvr>
                                        <p:cTn id="23" dur="12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2" grpId="0"/>
      <p:bldP spid="10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262989" y="1484780"/>
          <a:ext cx="6095997" cy="3291840"/>
        </p:xfrm>
        <a:graphic>
          <a:graphicData uri="http://schemas.openxmlformats.org/drawingml/2006/table">
            <a:tbl>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677333">
                  <a:extLst>
                    <a:ext uri="{9D8B030D-6E8A-4147-A177-3AD203B41FA5}">
                      <a16:colId xmlns:a16="http://schemas.microsoft.com/office/drawing/2014/main" val="20002"/>
                    </a:ext>
                  </a:extLst>
                </a:gridCol>
                <a:gridCol w="677333">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677333">
                  <a:extLst>
                    <a:ext uri="{9D8B030D-6E8A-4147-A177-3AD203B41FA5}">
                      <a16:colId xmlns:a16="http://schemas.microsoft.com/office/drawing/2014/main" val="20005"/>
                    </a:ext>
                  </a:extLst>
                </a:gridCol>
                <a:gridCol w="677333">
                  <a:extLst>
                    <a:ext uri="{9D8B030D-6E8A-4147-A177-3AD203B41FA5}">
                      <a16:colId xmlns:a16="http://schemas.microsoft.com/office/drawing/2014/main" val="20006"/>
                    </a:ext>
                  </a:extLst>
                </a:gridCol>
                <a:gridCol w="677333">
                  <a:extLst>
                    <a:ext uri="{9D8B030D-6E8A-4147-A177-3AD203B41FA5}">
                      <a16:colId xmlns:a16="http://schemas.microsoft.com/office/drawing/2014/main" val="20007"/>
                    </a:ext>
                  </a:extLst>
                </a:gridCol>
                <a:gridCol w="677333">
                  <a:extLst>
                    <a:ext uri="{9D8B030D-6E8A-4147-A177-3AD203B41FA5}">
                      <a16:colId xmlns:a16="http://schemas.microsoft.com/office/drawing/2014/main" val="20008"/>
                    </a:ext>
                  </a:extLst>
                </a:gridCol>
              </a:tblGrid>
              <a:tr h="0">
                <a:tc>
                  <a:txBody>
                    <a:bodyPr/>
                    <a:lstStyle/>
                    <a:p>
                      <a:pPr indent="0" algn="ctr">
                        <a:lnSpc>
                          <a:spcPct val="150000"/>
                        </a:lnSpc>
                        <a:spcAft>
                          <a:spcPts val="0"/>
                        </a:spcAft>
                      </a:pPr>
                      <a:r>
                        <a:rPr lang="zh-CN" sz="1600" b="1" kern="100">
                          <a:solidFill>
                            <a:srgbClr val="525252"/>
                          </a:solidFill>
                          <a:latin typeface="微软雅黑" panose="020B0503020204020204" charset="-122"/>
                          <a:ea typeface="微软雅黑" panose="020B0503020204020204" charset="-122"/>
                          <a:cs typeface="Consolas" panose="020B0609020204030204" pitchFamily="49" charset="0"/>
                        </a:rPr>
                        <a:t>位序</a:t>
                      </a:r>
                    </a:p>
                  </a:txBody>
                  <a:tcPr marL="68580" marR="68580" marT="0" marB="0">
                    <a:lnL>
                      <a:noFill/>
                    </a:lnL>
                    <a:lnR>
                      <a:noFill/>
                    </a:lnR>
                    <a:lnT>
                      <a:noFill/>
                    </a:lnT>
                    <a:lnB>
                      <a:noFill/>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4</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5</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6</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7</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8</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indent="0" algn="ctr">
                        <a:lnSpc>
                          <a:spcPct val="150000"/>
                        </a:lnSpc>
                        <a:spcAft>
                          <a:spcPts val="0"/>
                        </a:spcAft>
                      </a:pPr>
                      <a:endParaRPr lang="en-US" sz="1600" b="1" kern="100">
                        <a:solidFill>
                          <a:srgbClr val="525252"/>
                        </a:solidFill>
                        <a:latin typeface="Consolas" panose="020B0609020204030204" pitchFamily="49" charset="0"/>
                        <a:ea typeface="微软雅黑" panose="020B0503020204020204" charset="-122"/>
                        <a:cs typeface="Consolas" panose="020B0609020204030204"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C0262E"/>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C0262E"/>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indent="0" algn="ctr">
                        <a:lnSpc>
                          <a:spcPct val="150000"/>
                        </a:lnSpc>
                        <a:spcAft>
                          <a:spcPts val="0"/>
                        </a:spcAft>
                      </a:pPr>
                      <a:endParaRPr lang="en-US" sz="1600" b="1" kern="100">
                        <a:solidFill>
                          <a:srgbClr val="525252"/>
                        </a:solidFill>
                        <a:latin typeface="Consolas" panose="020B0609020204030204" pitchFamily="49" charset="0"/>
                        <a:ea typeface="微软雅黑" panose="020B0503020204020204" charset="-122"/>
                        <a:cs typeface="Consolas" panose="020B0609020204030204"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C0262E"/>
                          </a:solidFill>
                          <a:latin typeface="微软雅黑" panose="020B0503020204020204" charset="-122"/>
                          <a:ea typeface="微软雅黑" panose="020B0503020204020204" charset="-122"/>
                          <a:cs typeface="Consolas" panose="020B0609020204030204" pitchFamily="49"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C0262E"/>
                          </a:solidFill>
                          <a:latin typeface="微软雅黑" panose="020B0503020204020204" charset="-122"/>
                          <a:ea typeface="微软雅黑" panose="020B0503020204020204" charset="-122"/>
                          <a:cs typeface="Consolas" panose="020B0609020204030204" pitchFamily="49"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indent="0" algn="ctr">
                        <a:lnSpc>
                          <a:spcPct val="150000"/>
                        </a:lnSpc>
                        <a:spcAft>
                          <a:spcPts val="0"/>
                        </a:spcAft>
                      </a:pPr>
                      <a:endParaRPr lang="en-US" sz="1600" b="1" kern="100">
                        <a:solidFill>
                          <a:srgbClr val="525252"/>
                        </a:solidFill>
                        <a:latin typeface="Consolas" panose="020B0609020204030204" pitchFamily="49" charset="0"/>
                        <a:ea typeface="微软雅黑" panose="020B0503020204020204" charset="-122"/>
                        <a:cs typeface="Consolas" panose="020B0609020204030204"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C0262E"/>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C0262E"/>
                          </a:solidFill>
                          <a:latin typeface="微软雅黑" panose="020B0503020204020204" charset="-122"/>
                          <a:ea typeface="微软雅黑" panose="020B0503020204020204" charset="-122"/>
                          <a:cs typeface="Consolas" panose="020B0609020204030204" pitchFamily="49"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indent="0" algn="ctr">
                        <a:lnSpc>
                          <a:spcPct val="150000"/>
                        </a:lnSpc>
                        <a:spcAft>
                          <a:spcPts val="0"/>
                        </a:spcAft>
                      </a:pPr>
                      <a:endParaRPr lang="en-US" sz="1600" b="1" kern="100">
                        <a:solidFill>
                          <a:srgbClr val="525252"/>
                        </a:solidFill>
                        <a:latin typeface="Consolas" panose="020B0609020204030204" pitchFamily="49" charset="0"/>
                        <a:ea typeface="微软雅黑" panose="020B0503020204020204" charset="-122"/>
                        <a:cs typeface="Consolas" panose="020B0609020204030204"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C0262E"/>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C0262E"/>
                          </a:solidFill>
                          <a:latin typeface="微软雅黑" panose="020B0503020204020204" charset="-122"/>
                          <a:ea typeface="微软雅黑" panose="020B0503020204020204" charset="-122"/>
                          <a:cs typeface="Consolas" panose="020B0609020204030204" pitchFamily="49"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indent="0" algn="ctr">
                        <a:lnSpc>
                          <a:spcPct val="150000"/>
                        </a:lnSpc>
                        <a:spcAft>
                          <a:spcPts val="0"/>
                        </a:spcAft>
                      </a:pPr>
                      <a:endParaRPr lang="en-US" sz="1600" b="1" kern="100">
                        <a:solidFill>
                          <a:srgbClr val="525252"/>
                        </a:solidFill>
                        <a:latin typeface="Consolas" panose="020B0609020204030204" pitchFamily="49" charset="0"/>
                        <a:ea typeface="微软雅黑" panose="020B0503020204020204" charset="-122"/>
                        <a:cs typeface="Consolas" panose="020B0609020204030204"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C0262E"/>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C0262E"/>
                          </a:solidFill>
                          <a:latin typeface="微软雅黑" panose="020B0503020204020204" charset="-122"/>
                          <a:ea typeface="微软雅黑" panose="020B0503020204020204" charset="-122"/>
                          <a:cs typeface="Consolas" panose="020B0609020204030204" pitchFamily="49"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indent="0" algn="ctr">
                        <a:lnSpc>
                          <a:spcPct val="150000"/>
                        </a:lnSpc>
                        <a:spcAft>
                          <a:spcPts val="0"/>
                        </a:spcAft>
                      </a:pPr>
                      <a:endParaRPr lang="en-US" sz="1600" b="1" kern="100">
                        <a:solidFill>
                          <a:srgbClr val="525252"/>
                        </a:solidFill>
                        <a:latin typeface="Consolas" panose="020B0609020204030204" pitchFamily="49" charset="0"/>
                        <a:ea typeface="微软雅黑" panose="020B0503020204020204" charset="-122"/>
                        <a:cs typeface="Consolas" panose="020B0609020204030204"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C0262E"/>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C0262E"/>
                          </a:solidFill>
                          <a:latin typeface="微软雅黑" panose="020B0503020204020204" charset="-122"/>
                          <a:ea typeface="微软雅黑" panose="020B0503020204020204" charset="-122"/>
                          <a:cs typeface="Consolas" panose="020B0609020204030204" pitchFamily="49"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indent="0" algn="ctr">
                        <a:lnSpc>
                          <a:spcPct val="150000"/>
                        </a:lnSpc>
                        <a:spcAft>
                          <a:spcPts val="0"/>
                        </a:spcAft>
                      </a:pPr>
                      <a:endParaRPr lang="en-US" sz="1600" b="1" kern="100">
                        <a:solidFill>
                          <a:srgbClr val="525252"/>
                        </a:solidFill>
                        <a:latin typeface="Consolas" panose="020B0609020204030204" pitchFamily="49" charset="0"/>
                        <a:ea typeface="微软雅黑" panose="020B0503020204020204" charset="-122"/>
                        <a:cs typeface="Consolas" panose="020B0609020204030204"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C0262E"/>
                          </a:solidFill>
                          <a:latin typeface="微软雅黑" panose="020B0503020204020204" charset="-122"/>
                          <a:ea typeface="微软雅黑" panose="020B0503020204020204" charset="-122"/>
                          <a:cs typeface="Consolas" panose="020B0609020204030204" pitchFamily="49"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C0262E"/>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indent="0" algn="ctr">
                        <a:lnSpc>
                          <a:spcPct val="150000"/>
                        </a:lnSpc>
                        <a:spcAft>
                          <a:spcPts val="0"/>
                        </a:spcAft>
                      </a:pPr>
                      <a:endParaRPr lang="en-US" sz="1600" b="1" kern="100">
                        <a:solidFill>
                          <a:srgbClr val="525252"/>
                        </a:solidFill>
                        <a:latin typeface="Consolas" panose="020B0609020204030204" pitchFamily="49" charset="0"/>
                        <a:ea typeface="微软雅黑" panose="020B0503020204020204" charset="-122"/>
                        <a:cs typeface="Consolas" panose="020B0609020204030204" pitchFamily="49"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525252"/>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C0262E"/>
                          </a:solidFill>
                          <a:latin typeface="微软雅黑" panose="020B0503020204020204" charset="-122"/>
                          <a:ea typeface="微软雅黑" panose="020B0503020204020204" charset="-122"/>
                          <a:cs typeface="Consolas" panose="020B0609020204030204" pitchFamily="49"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150000"/>
                        </a:lnSpc>
                        <a:spcAft>
                          <a:spcPts val="0"/>
                        </a:spcAft>
                      </a:pPr>
                      <a:r>
                        <a:rPr lang="en-US" sz="1600" b="1" kern="100">
                          <a:solidFill>
                            <a:srgbClr val="C0262E"/>
                          </a:solidFill>
                          <a:latin typeface="微软雅黑" panose="020B0503020204020204" charset="-122"/>
                          <a:ea typeface="微软雅黑" panose="020B0503020204020204" charset="-122"/>
                          <a:cs typeface="Consolas" panose="020B0609020204030204" pitchFamily="49"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TextBox 5"/>
          <p:cNvSpPr txBox="1"/>
          <p:nvPr/>
        </p:nvSpPr>
        <p:spPr>
          <a:xfrm>
            <a:off x="1776076" y="5810400"/>
            <a:ext cx="6643734" cy="398780"/>
          </a:xfrm>
          <a:prstGeom prst="rect">
            <a:avLst/>
          </a:prstGeom>
          <a:noFill/>
        </p:spPr>
        <p:txBody>
          <a:bodyPr wrap="square" rtlCol="0">
            <a:spAutoFit/>
          </a:bodyPr>
          <a:lstStyle/>
          <a:p>
            <a:pPr algn="l">
              <a:lnSpc>
                <a:spcPct val="100000"/>
              </a:lnSpc>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哈希地址的集合为</a:t>
            </a:r>
            <a:r>
              <a:rPr lang="en-US" sz="2000">
                <a:solidFill>
                  <a:srgbClr val="525252"/>
                </a:solidFill>
                <a:latin typeface="微软雅黑" panose="020B0503020204020204" charset="-122"/>
                <a:ea typeface="微软雅黑" panose="020B0503020204020204" charset="-122"/>
                <a:cs typeface="Consolas" panose="020B0609020204030204" pitchFamily="49" charset="0"/>
              </a:rPr>
              <a:t>{2</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sz="2000">
                <a:solidFill>
                  <a:srgbClr val="525252"/>
                </a:solidFill>
                <a:latin typeface="微软雅黑" panose="020B0503020204020204" charset="-122"/>
                <a:ea typeface="微软雅黑" panose="020B0503020204020204" charset="-122"/>
                <a:cs typeface="Consolas" panose="020B0609020204030204" pitchFamily="49" charset="0"/>
              </a:rPr>
              <a:t>75</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sz="2000">
                <a:solidFill>
                  <a:srgbClr val="525252"/>
                </a:solidFill>
                <a:latin typeface="微软雅黑" panose="020B0503020204020204" charset="-122"/>
                <a:ea typeface="微软雅黑" panose="020B0503020204020204" charset="-122"/>
                <a:cs typeface="Consolas" panose="020B0609020204030204" pitchFamily="49" charset="0"/>
              </a:rPr>
              <a:t>28</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sz="2000">
                <a:solidFill>
                  <a:srgbClr val="525252"/>
                </a:solidFill>
                <a:latin typeface="微软雅黑" panose="020B0503020204020204" charset="-122"/>
                <a:ea typeface="微软雅黑" panose="020B0503020204020204" charset="-122"/>
                <a:cs typeface="Consolas" panose="020B0609020204030204" pitchFamily="49" charset="0"/>
              </a:rPr>
              <a:t>34</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sz="2000">
                <a:solidFill>
                  <a:srgbClr val="525252"/>
                </a:solidFill>
                <a:latin typeface="微软雅黑" panose="020B0503020204020204" charset="-122"/>
                <a:ea typeface="微软雅黑" panose="020B0503020204020204" charset="-122"/>
                <a:cs typeface="Consolas" panose="020B0609020204030204" pitchFamily="49" charset="0"/>
              </a:rPr>
              <a:t>16</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sz="2000">
                <a:solidFill>
                  <a:srgbClr val="525252"/>
                </a:solidFill>
                <a:latin typeface="微软雅黑" panose="020B0503020204020204" charset="-122"/>
                <a:ea typeface="微软雅黑" panose="020B0503020204020204" charset="-122"/>
                <a:cs typeface="Consolas" panose="020B0609020204030204" pitchFamily="49" charset="0"/>
              </a:rPr>
              <a:t>38</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sz="2000">
                <a:solidFill>
                  <a:srgbClr val="525252"/>
                </a:solidFill>
                <a:latin typeface="微软雅黑" panose="020B0503020204020204" charset="-122"/>
                <a:ea typeface="微软雅黑" panose="020B0503020204020204" charset="-122"/>
                <a:cs typeface="Consolas" panose="020B0609020204030204" pitchFamily="49" charset="0"/>
              </a:rPr>
              <a:t>62</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sz="2000">
                <a:solidFill>
                  <a:srgbClr val="525252"/>
                </a:solidFill>
                <a:latin typeface="微软雅黑" panose="020B0503020204020204" charset="-122"/>
                <a:ea typeface="微软雅黑" panose="020B0503020204020204" charset="-122"/>
                <a:cs typeface="Consolas" panose="020B0609020204030204" pitchFamily="49" charset="0"/>
              </a:rPr>
              <a:t>20}</a:t>
            </a:r>
            <a:endParaRPr lang="zh-CN" altLang="en-US"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7" name="下箭头 6"/>
          <p:cNvSpPr/>
          <p:nvPr/>
        </p:nvSpPr>
        <p:spPr>
          <a:xfrm>
            <a:off x="4310987" y="4873154"/>
            <a:ext cx="285752" cy="500066"/>
          </a:xfrm>
          <a:prstGeom prst="downArrow">
            <a:avLst/>
          </a:prstGeom>
          <a:gradFill>
            <a:gsLst>
              <a:gs pos="0">
                <a:srgbClr val="C0262E"/>
              </a:gs>
              <a:gs pos="100000">
                <a:srgbClr val="CD5158"/>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 name="文本框 8"/>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10"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8.4.2 </a:t>
            </a:r>
            <a:r>
              <a:rPr lang="zh-CN" altLang="en-US">
                <a:latin typeface="微软雅黑" panose="020B0503020204020204" charset="-122"/>
                <a:ea typeface="微软雅黑" panose="020B0503020204020204" charset="-122"/>
              </a:rPr>
              <a:t>哈希函数构造方法</a:t>
            </a:r>
          </a:p>
        </p:txBody>
      </p:sp>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010525" y="1457475"/>
            <a:ext cx="4181475" cy="4352925"/>
          </a:xfrm>
          <a:prstGeom prst="rect">
            <a:avLst/>
          </a:prstGeom>
        </p:spPr>
      </p:pic>
    </p:spTree>
    <p:extLst>
      <p:ext uri="{BB962C8B-B14F-4D97-AF65-F5344CB8AC3E}">
        <p14:creationId xmlns:p14="http://schemas.microsoft.com/office/powerpoint/2010/main" val="28229586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 Box 3"/>
          <p:cNvSpPr txBox="1">
            <a:spLocks noChangeArrowheads="1"/>
          </p:cNvSpPr>
          <p:nvPr/>
        </p:nvSpPr>
        <p:spPr bwMode="auto">
          <a:xfrm>
            <a:off x="580058" y="1572219"/>
            <a:ext cx="11031883" cy="553085"/>
          </a:xfrm>
          <a:prstGeom prst="rect">
            <a:avLst/>
          </a:prstGeom>
          <a:noFill/>
          <a:ln w="9525">
            <a:noFill/>
            <a:miter lim="800000"/>
          </a:ln>
        </p:spPr>
        <p:txBody>
          <a:bodyPr wrap="square">
            <a:spAutoFit/>
          </a:bodyPr>
          <a:lstStyle/>
          <a:p>
            <a:pPr algn="l">
              <a:lnSpc>
                <a:spcPct val="150000"/>
              </a:lnSpc>
            </a:pP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　　在哈希表中，虽然冲突很难避免，但发生冲突的可能性却有大有小。这主要与三个因素有关：</a:t>
            </a:r>
          </a:p>
        </p:txBody>
      </p:sp>
      <p:sp>
        <p:nvSpPr>
          <p:cNvPr id="7" name="Text Box 4"/>
          <p:cNvSpPr txBox="1">
            <a:spLocks noChangeArrowheads="1"/>
          </p:cNvSpPr>
          <p:nvPr/>
        </p:nvSpPr>
        <p:spPr bwMode="auto">
          <a:xfrm>
            <a:off x="4079198" y="3118420"/>
            <a:ext cx="7532743" cy="2677795"/>
          </a:xfrm>
          <a:prstGeom prst="rect">
            <a:avLst/>
          </a:prstGeom>
          <a:noFill/>
          <a:ln w="38100">
            <a:solidFill>
              <a:schemeClr val="tx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150000"/>
              </a:lnSpc>
              <a:spcBef>
                <a:spcPts val="600"/>
              </a:spcBef>
              <a:buFont typeface="Wingdings" panose="05000000000000000000" pitchFamily="2" charset="2"/>
              <a:buChar char="n"/>
              <a:defRPr sz="2000" b="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pPr algn="l">
              <a:buFont typeface="Wingdings" panose="05000000000000000000" pitchFamily="2" charset="2"/>
              <a:buChar char="l"/>
            </a:pPr>
            <a:r>
              <a:rPr lang="zh-CN" altLang="en-US" dirty="0">
                <a:latin typeface="微软雅黑" panose="020B0503020204020204" charset="-122"/>
                <a:ea typeface="微软雅黑" panose="020B0503020204020204" charset="-122"/>
              </a:rPr>
              <a:t>与装填因子有关。所谓装填因子</a:t>
            </a:r>
            <a:r>
              <a:rPr lang="el-GR" altLang="zh-CN" dirty="0">
                <a:latin typeface="微软雅黑" panose="020B0503020204020204" charset="-122"/>
                <a:ea typeface="微软雅黑" panose="020B0503020204020204" charset="-122"/>
              </a:rPr>
              <a:t>α</a:t>
            </a:r>
            <a:r>
              <a:rPr lang="zh-CN" altLang="en-US" dirty="0">
                <a:latin typeface="微软雅黑" panose="020B0503020204020204" charset="-122"/>
                <a:ea typeface="微软雅黑" panose="020B0503020204020204" charset="-122"/>
              </a:rPr>
              <a:t>是指哈希表中已存入的元素数</a:t>
            </a:r>
            <a:r>
              <a:rPr lang="en-US" altLang="zh-CN" dirty="0">
                <a:latin typeface="微软雅黑" panose="020B0503020204020204" charset="-122"/>
                <a:ea typeface="微软雅黑" panose="020B0503020204020204" charset="-122"/>
              </a:rPr>
              <a:t>n</a:t>
            </a:r>
            <a:r>
              <a:rPr lang="zh-CN" altLang="en-US" dirty="0">
                <a:latin typeface="微软雅黑" panose="020B0503020204020204" charset="-122"/>
                <a:ea typeface="微软雅黑" panose="020B0503020204020204" charset="-122"/>
              </a:rPr>
              <a:t>与哈希地址空间大小</a:t>
            </a:r>
            <a:r>
              <a:rPr lang="en-US" altLang="zh-CN" dirty="0">
                <a:latin typeface="微软雅黑" panose="020B0503020204020204" charset="-122"/>
                <a:ea typeface="微软雅黑" panose="020B0503020204020204" charset="-122"/>
              </a:rPr>
              <a:t>m</a:t>
            </a:r>
            <a:r>
              <a:rPr lang="zh-CN" altLang="en-US" dirty="0">
                <a:latin typeface="微软雅黑" panose="020B0503020204020204" charset="-122"/>
                <a:ea typeface="微软雅黑" panose="020B0503020204020204" charset="-122"/>
              </a:rPr>
              <a:t>的比值，即</a:t>
            </a:r>
            <a:r>
              <a:rPr lang="el-GR" altLang="zh-CN" dirty="0">
                <a:latin typeface="微软雅黑" panose="020B0503020204020204" charset="-122"/>
                <a:ea typeface="微软雅黑" panose="020B0503020204020204" charset="-122"/>
              </a:rPr>
              <a:t>α</a:t>
            </a:r>
            <a:r>
              <a:rPr lang="en-US" altLang="zh-CN" dirty="0">
                <a:latin typeface="微软雅黑" panose="020B0503020204020204" charset="-122"/>
                <a:ea typeface="微软雅黑" panose="020B0503020204020204" charset="-122"/>
              </a:rPr>
              <a:t>=n/m</a:t>
            </a:r>
            <a:r>
              <a:rPr lang="zh-CN" altLang="en-US" dirty="0">
                <a:latin typeface="微软雅黑" panose="020B0503020204020204" charset="-122"/>
                <a:ea typeface="微软雅黑" panose="020B0503020204020204" charset="-122"/>
              </a:rPr>
              <a:t>。</a:t>
            </a:r>
            <a:r>
              <a:rPr lang="el-GR" altLang="zh-CN" dirty="0">
                <a:latin typeface="微软雅黑" panose="020B0503020204020204" charset="-122"/>
                <a:ea typeface="微软雅黑" panose="020B0503020204020204" charset="-122"/>
              </a:rPr>
              <a:t>α</a:t>
            </a:r>
            <a:r>
              <a:rPr lang="zh-CN" altLang="en-US" dirty="0">
                <a:latin typeface="微软雅黑" panose="020B0503020204020204" charset="-122"/>
                <a:ea typeface="微软雅黑" panose="020B0503020204020204" charset="-122"/>
              </a:rPr>
              <a:t>越小，冲突的可能性就越小； 但</a:t>
            </a:r>
            <a:r>
              <a:rPr lang="el-GR" altLang="zh-CN" dirty="0">
                <a:latin typeface="微软雅黑" panose="020B0503020204020204" charset="-122"/>
                <a:ea typeface="微软雅黑" panose="020B0503020204020204" charset="-122"/>
              </a:rPr>
              <a:t>α</a:t>
            </a:r>
            <a:r>
              <a:rPr lang="zh-CN" altLang="en-US" dirty="0">
                <a:latin typeface="微软雅黑" panose="020B0503020204020204" charset="-122"/>
                <a:ea typeface="微软雅黑" panose="020B0503020204020204" charset="-122"/>
              </a:rPr>
              <a:t>越小，存储空间的利用率就越低。</a:t>
            </a:r>
            <a:endParaRPr lang="en-US" altLang="zh-CN" dirty="0">
              <a:latin typeface="微软雅黑" panose="020B0503020204020204" charset="-122"/>
              <a:ea typeface="微软雅黑" panose="020B0503020204020204" charset="-122"/>
            </a:endParaRPr>
          </a:p>
          <a:p>
            <a:pPr algn="l">
              <a:buFont typeface="Wingdings" panose="05000000000000000000" pitchFamily="2" charset="2"/>
              <a:buChar char="l"/>
            </a:pPr>
            <a:r>
              <a:rPr lang="zh-CN" altLang="en-US" dirty="0">
                <a:latin typeface="微软雅黑" panose="020B0503020204020204" charset="-122"/>
                <a:ea typeface="微软雅黑" panose="020B0503020204020204" charset="-122"/>
              </a:rPr>
              <a:t>与所采用的哈希函数有关。</a:t>
            </a:r>
          </a:p>
          <a:p>
            <a:pPr algn="l">
              <a:buFont typeface="Wingdings" panose="05000000000000000000" pitchFamily="2" charset="2"/>
              <a:buChar char="l"/>
            </a:pPr>
            <a:r>
              <a:rPr lang="zh-CN" altLang="en-US" dirty="0">
                <a:latin typeface="微软雅黑" panose="020B0503020204020204" charset="-122"/>
                <a:ea typeface="微软雅黑" panose="020B0503020204020204" charset="-122"/>
              </a:rPr>
              <a:t>与解决冲突的哈希冲突函数有关。</a:t>
            </a:r>
          </a:p>
        </p:txBody>
      </p:sp>
      <p:sp>
        <p:nvSpPr>
          <p:cNvPr id="8" name="文本框 7"/>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10"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8.4.3 </a:t>
            </a:r>
            <a:r>
              <a:rPr lang="zh-CN" altLang="en-US">
                <a:latin typeface="微软雅黑" panose="020B0503020204020204" charset="-122"/>
                <a:ea typeface="微软雅黑" panose="020B0503020204020204" charset="-122"/>
              </a:rPr>
              <a:t>哈希冲突解决方法</a:t>
            </a:r>
          </a:p>
        </p:txBody>
      </p:sp>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474266" y="2719863"/>
            <a:ext cx="3500438" cy="3490913"/>
          </a:xfrm>
          <a:prstGeom prst="rect">
            <a:avLst/>
          </a:prstGeom>
        </p:spPr>
      </p:pic>
    </p:spTree>
    <p:extLst>
      <p:ext uri="{BB962C8B-B14F-4D97-AF65-F5344CB8AC3E}">
        <p14:creationId xmlns:p14="http://schemas.microsoft.com/office/powerpoint/2010/main" val="3599923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ldLvl="0" animBg="1"/>
      <p:bldP spid="8" grpId="0"/>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1418552" y="1489938"/>
            <a:ext cx="7643866" cy="398780"/>
          </a:xfrm>
          <a:prstGeom prst="rect">
            <a:avLst/>
          </a:prstGeom>
          <a:noFill/>
        </p:spPr>
        <p:txBody>
          <a:bodyPr wrap="square" rtlCol="0">
            <a:spAutoFit/>
          </a:bodyPr>
          <a:lstStyle/>
          <a:p>
            <a:r>
              <a:rPr lang="zh-CN" altLang="zh-CN" sz="2000">
                <a:solidFill>
                  <a:srgbClr val="525252"/>
                </a:solidFill>
                <a:latin typeface="微软雅黑" panose="020B0503020204020204" charset="-122"/>
                <a:ea typeface="微软雅黑" panose="020B0503020204020204" charset="-122"/>
                <a:cs typeface="Consolas" panose="020B0609020204030204" pitchFamily="49" charset="0"/>
              </a:rPr>
              <a:t>解决哈希冲突方法有许多，可分为开放定址法和拉链法两大类。</a:t>
            </a:r>
          </a:p>
        </p:txBody>
      </p:sp>
      <p:sp>
        <p:nvSpPr>
          <p:cNvPr id="7" name="Text Box 2"/>
          <p:cNvSpPr txBox="1">
            <a:spLocks noChangeArrowheads="1"/>
          </p:cNvSpPr>
          <p:nvPr/>
        </p:nvSpPr>
        <p:spPr bwMode="auto">
          <a:xfrm>
            <a:off x="1541921" y="3803559"/>
            <a:ext cx="6072230" cy="1216025"/>
          </a:xfrm>
          <a:prstGeom prst="rect">
            <a:avLst/>
          </a:prstGeom>
          <a:noFill/>
          <a:ln w="38100">
            <a:solidFill>
              <a:schemeClr val="tx1"/>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150000"/>
              </a:lnSpc>
              <a:spcBef>
                <a:spcPts val="600"/>
              </a:spcBef>
              <a:buFont typeface="Wingdings" panose="05000000000000000000" pitchFamily="2" charset="2"/>
              <a:buChar char="n"/>
              <a:defRPr sz="2000" b="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r>
              <a:rPr lang="zh-CN" altLang="en-US">
                <a:latin typeface="微软雅黑" panose="020B0503020204020204" charset="-122"/>
                <a:ea typeface="微软雅黑" panose="020B0503020204020204" charset="-122"/>
              </a:rPr>
              <a:t>发生冲突时查找周围一个</a:t>
            </a:r>
            <a:r>
              <a:rPr lang="zh-CN" altLang="en-US">
                <a:solidFill>
                  <a:srgbClr val="C0262E"/>
                </a:solidFill>
                <a:latin typeface="微软雅黑" panose="020B0503020204020204" charset="-122"/>
                <a:ea typeface="微软雅黑" panose="020B0503020204020204" charset="-122"/>
              </a:rPr>
              <a:t>空位置</a:t>
            </a:r>
            <a:r>
              <a:rPr lang="zh-CN" altLang="en-US">
                <a:latin typeface="微软雅黑" panose="020B0503020204020204" charset="-122"/>
                <a:ea typeface="微软雅黑" panose="020B0503020204020204" charset="-122"/>
              </a:rPr>
              <a:t>存放元素。</a:t>
            </a:r>
            <a:endParaRPr lang="en-US" altLang="zh-CN">
              <a:latin typeface="微软雅黑" panose="020B0503020204020204" charset="-122"/>
              <a:ea typeface="微软雅黑" panose="020B0503020204020204" charset="-122"/>
            </a:endParaRPr>
          </a:p>
          <a:p>
            <a:r>
              <a:rPr lang="zh-CN" altLang="en-US">
                <a:latin typeface="微软雅黑" panose="020B0503020204020204" charset="-122"/>
                <a:ea typeface="微软雅黑" panose="020B0503020204020204" charset="-122"/>
              </a:rPr>
              <a:t>设置一个查找周围一个空位置的函数。</a:t>
            </a:r>
            <a:endParaRPr lang="en-US" altLang="zh-CN">
              <a:latin typeface="微软雅黑" panose="020B0503020204020204" charset="-122"/>
              <a:ea typeface="微软雅黑" panose="020B0503020204020204" charset="-122"/>
            </a:endParaRPr>
          </a:p>
        </p:txBody>
      </p:sp>
      <p:sp>
        <p:nvSpPr>
          <p:cNvPr id="8" name="文本框 7"/>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10"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8.4.3 </a:t>
            </a:r>
            <a:r>
              <a:rPr lang="zh-CN" altLang="en-US">
                <a:latin typeface="微软雅黑" panose="020B0503020204020204" charset="-122"/>
                <a:ea typeface="微软雅黑" panose="020B0503020204020204" charset="-122"/>
              </a:rPr>
              <a:t>哈希冲突解决方法</a:t>
            </a:r>
          </a:p>
        </p:txBody>
      </p:sp>
      <p:grpSp>
        <p:nvGrpSpPr>
          <p:cNvPr id="4" name="组合 3"/>
          <p:cNvGrpSpPr/>
          <p:nvPr/>
        </p:nvGrpSpPr>
        <p:grpSpPr>
          <a:xfrm>
            <a:off x="1527161" y="2297653"/>
            <a:ext cx="2124877" cy="517274"/>
            <a:chOff x="1527161" y="2145253"/>
            <a:chExt cx="2124877" cy="517274"/>
          </a:xfrm>
        </p:grpSpPr>
        <p:sp>
          <p:nvSpPr>
            <p:cNvPr id="11" name="矩形: 圆角 10"/>
            <p:cNvSpPr/>
            <p:nvPr/>
          </p:nvSpPr>
          <p:spPr>
            <a:xfrm>
              <a:off x="1541921" y="2145253"/>
              <a:ext cx="2095359" cy="517274"/>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 name="文本框 11"/>
            <p:cNvSpPr txBox="1"/>
            <p:nvPr/>
          </p:nvSpPr>
          <p:spPr>
            <a:xfrm>
              <a:off x="1527161" y="2203835"/>
              <a:ext cx="2124877" cy="398780"/>
            </a:xfrm>
            <a:prstGeom prst="rect">
              <a:avLst/>
            </a:prstGeom>
            <a:noFill/>
          </p:spPr>
          <p:txBody>
            <a:bodyPr wrap="square" rtlCol="0">
              <a:spAutoFit/>
            </a:bodyPr>
            <a:lstStyle/>
            <a:p>
              <a:pPr algn="ctr"/>
              <a:r>
                <a:rPr lang="en-US" altLang="zh-CN" sz="2000" b="1">
                  <a:solidFill>
                    <a:schemeClr val="bg1"/>
                  </a:solidFill>
                  <a:latin typeface="微软雅黑" panose="020B0503020204020204" charset="-122"/>
                  <a:ea typeface="微软雅黑" panose="020B0503020204020204" charset="-122"/>
                </a:rPr>
                <a:t>1. </a:t>
              </a:r>
              <a:r>
                <a:rPr lang="zh-CN" altLang="en-US" sz="2000" b="1">
                  <a:solidFill>
                    <a:schemeClr val="bg1"/>
                  </a:solidFill>
                  <a:latin typeface="微软雅黑" panose="020B0503020204020204" charset="-122"/>
                  <a:ea typeface="微软雅黑" panose="020B0503020204020204" charset="-122"/>
                </a:rPr>
                <a:t>开放定址法</a:t>
              </a:r>
            </a:p>
          </p:txBody>
        </p:sp>
      </p:grpSp>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897336" y="1890048"/>
            <a:ext cx="3367088" cy="4648200"/>
          </a:xfrm>
          <a:prstGeom prst="rect">
            <a:avLst/>
          </a:prstGeom>
        </p:spPr>
      </p:pic>
    </p:spTree>
    <p:extLst>
      <p:ext uri="{BB962C8B-B14F-4D97-AF65-F5344CB8AC3E}">
        <p14:creationId xmlns:p14="http://schemas.microsoft.com/office/powerpoint/2010/main" val="2642389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par>
                          <p:cTn id="25" fill="hold">
                            <p:stCondLst>
                              <p:cond delay="25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1407698" y="2500758"/>
            <a:ext cx="10103776" cy="1754505"/>
          </a:xfrm>
          <a:prstGeom prst="rect">
            <a:avLst/>
          </a:prstGeom>
          <a:ln w="25400">
            <a:solidFill>
              <a:srgbClr val="525252"/>
            </a:solidFill>
            <a:prstDash val="sysDash"/>
          </a:ln>
          <a:effectLst/>
          <a:scene3d>
            <a:camera prst="orthographicFront">
              <a:rot lat="0" lon="0" rev="0"/>
            </a:camera>
            <a:lightRig rig="contrasting" dir="t">
              <a:rot lat="0" lon="0" rev="1500000"/>
            </a:lightRig>
          </a:scene3d>
          <a:sp3d prstMaterial="matte"/>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ct val="150000"/>
              </a:lnSpc>
              <a:spcBef>
                <a:spcPct val="50000"/>
              </a:spcBef>
              <a:buFont typeface="Wingdings" panose="05000000000000000000" pitchFamily="2" charset="2"/>
              <a:buChar char="n"/>
            </a:pP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从发生冲突的地址（设为</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d</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）开始，依次</a:t>
            </a:r>
            <a:r>
              <a:rPr kumimoji="1" lang="zh-CN" altLang="en-US" sz="2000" dirty="0">
                <a:solidFill>
                  <a:srgbClr val="006600"/>
                </a:solidFill>
                <a:latin typeface="微软雅黑" panose="020B0503020204020204" charset="-122"/>
                <a:ea typeface="微软雅黑" panose="020B0503020204020204" charset="-122"/>
                <a:cs typeface="Consolas" panose="020B0609020204030204" pitchFamily="49" charset="0"/>
              </a:rPr>
              <a:t>循环探测</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d</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的下一个地址（当到达下标为</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m</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-1</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的哈希表表尾时，下一个探测的地址是表首地址</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0</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），直到找到一个空闲单元为止。</a:t>
            </a:r>
            <a:endPar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endParaRPr>
          </a:p>
          <a:p>
            <a:pPr marL="457200" indent="-457200" algn="l">
              <a:lnSpc>
                <a:spcPct val="150000"/>
              </a:lnSpc>
              <a:spcBef>
                <a:spcPct val="50000"/>
              </a:spcBef>
              <a:buFont typeface="Wingdings" panose="05000000000000000000" pitchFamily="2" charset="2"/>
              <a:buChar char="n"/>
            </a:pP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描述公式为： </a:t>
            </a:r>
            <a:r>
              <a:rPr kumimoji="1" lang="en-US" altLang="zh-CN" sz="2000" i="1" dirty="0">
                <a:solidFill>
                  <a:srgbClr val="C0262E"/>
                </a:solidFill>
                <a:latin typeface="微软雅黑" panose="020B0503020204020204" charset="-122"/>
                <a:ea typeface="微软雅黑" panose="020B0503020204020204" charset="-122"/>
                <a:cs typeface="Consolas" panose="020B0609020204030204" pitchFamily="49" charset="0"/>
              </a:rPr>
              <a:t>d</a:t>
            </a:r>
            <a:r>
              <a:rPr kumimoji="1" lang="en-US" altLang="zh-CN" sz="2000" baseline="-30000" dirty="0">
                <a:solidFill>
                  <a:srgbClr val="C0262E"/>
                </a:solidFill>
                <a:latin typeface="微软雅黑" panose="020B0503020204020204" charset="-122"/>
                <a:ea typeface="微软雅黑" panose="020B0503020204020204" charset="-122"/>
                <a:cs typeface="Consolas" panose="020B0609020204030204" pitchFamily="49" charset="0"/>
              </a:rPr>
              <a:t>0</a:t>
            </a:r>
            <a:r>
              <a:rPr kumimoji="1"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a:t>
            </a:r>
            <a:r>
              <a:rPr kumimoji="1" lang="en-US" altLang="zh-CN" sz="2000" i="1" dirty="0">
                <a:solidFill>
                  <a:srgbClr val="C0262E"/>
                </a:solidFill>
                <a:latin typeface="微软雅黑" panose="020B0503020204020204" charset="-122"/>
                <a:ea typeface="微软雅黑" panose="020B0503020204020204" charset="-122"/>
                <a:cs typeface="Consolas" panose="020B0609020204030204" pitchFamily="49" charset="0"/>
              </a:rPr>
              <a:t>h</a:t>
            </a:r>
            <a:r>
              <a:rPr kumimoji="1"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a:t>
            </a:r>
            <a:r>
              <a:rPr kumimoji="1" lang="en-US" altLang="zh-CN" sz="2000" i="1" dirty="0">
                <a:solidFill>
                  <a:srgbClr val="C0262E"/>
                </a:solidFill>
                <a:latin typeface="微软雅黑" panose="020B0503020204020204" charset="-122"/>
                <a:ea typeface="微软雅黑" panose="020B0503020204020204" charset="-122"/>
                <a:cs typeface="Consolas" panose="020B0609020204030204" pitchFamily="49" charset="0"/>
              </a:rPr>
              <a:t>k</a:t>
            </a:r>
            <a:r>
              <a:rPr kumimoji="1"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a:t>
            </a:r>
            <a:r>
              <a:rPr kumimoji="1" lang="zh-CN" altLang="en-US" sz="2000" dirty="0">
                <a:solidFill>
                  <a:srgbClr val="C0262E"/>
                </a:solidFill>
                <a:latin typeface="微软雅黑" panose="020B0503020204020204" charset="-122"/>
                <a:ea typeface="微软雅黑" panose="020B0503020204020204" charset="-122"/>
                <a:cs typeface="Consolas" panose="020B0609020204030204" pitchFamily="49" charset="0"/>
              </a:rPr>
              <a:t>，</a:t>
            </a:r>
            <a:r>
              <a:rPr kumimoji="1" lang="en-US" altLang="zh-CN" sz="2000" i="1" dirty="0">
                <a:solidFill>
                  <a:srgbClr val="C0262E"/>
                </a:solidFill>
                <a:latin typeface="微软雅黑" panose="020B0503020204020204" charset="-122"/>
                <a:ea typeface="微软雅黑" panose="020B0503020204020204" charset="-122"/>
                <a:cs typeface="Consolas" panose="020B0609020204030204" pitchFamily="49" charset="0"/>
              </a:rPr>
              <a:t>d</a:t>
            </a:r>
            <a:r>
              <a:rPr kumimoji="1" lang="en-US" altLang="zh-CN" sz="2000" i="1" baseline="-30000" dirty="0">
                <a:solidFill>
                  <a:srgbClr val="C0262E"/>
                </a:solidFill>
                <a:latin typeface="微软雅黑" panose="020B0503020204020204" charset="-122"/>
                <a:ea typeface="微软雅黑" panose="020B0503020204020204" charset="-122"/>
                <a:cs typeface="Consolas" panose="020B0609020204030204" pitchFamily="49" charset="0"/>
              </a:rPr>
              <a:t>i</a:t>
            </a:r>
            <a:r>
              <a:rPr kumimoji="1"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a:t>
            </a:r>
            <a:r>
              <a:rPr kumimoji="1" lang="en-US" altLang="zh-CN" sz="2000" i="1" dirty="0">
                <a:solidFill>
                  <a:srgbClr val="C0262E"/>
                </a:solidFill>
                <a:latin typeface="微软雅黑" panose="020B0503020204020204" charset="-122"/>
                <a:ea typeface="微软雅黑" panose="020B0503020204020204" charset="-122"/>
                <a:cs typeface="Consolas" panose="020B0609020204030204" pitchFamily="49" charset="0"/>
              </a:rPr>
              <a:t>d</a:t>
            </a:r>
            <a:r>
              <a:rPr kumimoji="1" lang="en-US" altLang="zh-CN" sz="2000" i="1" baseline="-30000" dirty="0">
                <a:solidFill>
                  <a:srgbClr val="C0262E"/>
                </a:solidFill>
                <a:latin typeface="微软雅黑" panose="020B0503020204020204" charset="-122"/>
                <a:ea typeface="微软雅黑" panose="020B0503020204020204" charset="-122"/>
                <a:cs typeface="Consolas" panose="020B0609020204030204" pitchFamily="49" charset="0"/>
              </a:rPr>
              <a:t>i</a:t>
            </a:r>
            <a:r>
              <a:rPr kumimoji="1" lang="en-US" altLang="zh-CN" sz="2000" baseline="-30000" dirty="0">
                <a:solidFill>
                  <a:srgbClr val="C0262E"/>
                </a:solidFill>
                <a:latin typeface="微软雅黑" panose="020B0503020204020204" charset="-122"/>
                <a:ea typeface="微软雅黑" panose="020B0503020204020204" charset="-122"/>
                <a:cs typeface="Consolas" panose="020B0609020204030204" pitchFamily="49" charset="0"/>
              </a:rPr>
              <a:t>-1</a:t>
            </a:r>
            <a:r>
              <a:rPr kumimoji="1"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+1) mod </a:t>
            </a:r>
            <a:r>
              <a:rPr kumimoji="1" lang="en-US" altLang="zh-CN" sz="2000" i="1" dirty="0">
                <a:solidFill>
                  <a:srgbClr val="C0262E"/>
                </a:solidFill>
                <a:latin typeface="微软雅黑" panose="020B0503020204020204" charset="-122"/>
                <a:ea typeface="微软雅黑" panose="020B0503020204020204" charset="-122"/>
                <a:cs typeface="Consolas" panose="020B0609020204030204" pitchFamily="49" charset="0"/>
              </a:rPr>
              <a:t>m</a:t>
            </a:r>
            <a:r>
              <a:rPr kumimoji="1"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  </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(1≤</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i</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m</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-1)</a:t>
            </a:r>
          </a:p>
        </p:txBody>
      </p:sp>
      <p:sp>
        <p:nvSpPr>
          <p:cNvPr id="5" name="TextBox 4"/>
          <p:cNvSpPr txBox="1"/>
          <p:nvPr/>
        </p:nvSpPr>
        <p:spPr>
          <a:xfrm>
            <a:off x="407368" y="1955145"/>
            <a:ext cx="4047688" cy="387798"/>
          </a:xfrm>
          <a:prstGeom prst="rect">
            <a:avLst/>
          </a:prstGeom>
          <a:noFill/>
        </p:spPr>
        <p:txBody>
          <a:bodyPr wrap="square" rtlCol="0">
            <a:spAutoFit/>
          </a:bodyPr>
          <a:lstStyle>
            <a:defPPr>
              <a:defRPr lang="zh-CN"/>
            </a:defPPr>
            <a:lvl1pPr>
              <a:defRPr>
                <a:solidFill>
                  <a:srgbClr val="C0262E"/>
                </a:solidFill>
                <a:latin typeface="思源黑体 CN Medium" panose="020B0600000000000000" pitchFamily="34" charset="-122"/>
                <a:ea typeface="思源黑体 CN Medium" panose="020B0600000000000000" pitchFamily="34"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）线性探测法</a:t>
            </a:r>
          </a:p>
        </p:txBody>
      </p:sp>
      <p:graphicFrame>
        <p:nvGraphicFramePr>
          <p:cNvPr id="9" name="表格 8"/>
          <p:cNvGraphicFramePr>
            <a:graphicFrameLocks noGrp="1"/>
          </p:cNvGraphicFramePr>
          <p:nvPr/>
        </p:nvGraphicFramePr>
        <p:xfrm>
          <a:off x="3048000" y="4841656"/>
          <a:ext cx="6096000" cy="741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en-US" altLang="zh-CN">
                          <a:latin typeface="微软雅黑" panose="020B0503020204020204" charset="-122"/>
                          <a:ea typeface="微软雅黑" panose="020B0503020204020204" charset="-122"/>
                          <a:cs typeface="Consolas" panose="020B0609020204030204" pitchFamily="49" charset="0"/>
                        </a:rPr>
                        <a:t>0</a:t>
                      </a:r>
                    </a:p>
                  </a:txBody>
                  <a:tcPr>
                    <a:solidFill>
                      <a:srgbClr val="C0262E"/>
                    </a:solidFill>
                  </a:tcPr>
                </a:tc>
                <a:tc>
                  <a:txBody>
                    <a:bodyPr/>
                    <a:lstStyle/>
                    <a:p>
                      <a:pPr algn="ctr"/>
                      <a:r>
                        <a:rPr lang="en-US" altLang="zh-CN">
                          <a:latin typeface="微软雅黑" panose="020B0503020204020204" charset="-122"/>
                          <a:ea typeface="微软雅黑" panose="020B0503020204020204" charset="-122"/>
                          <a:cs typeface="Consolas" panose="020B0609020204030204" pitchFamily="49" charset="0"/>
                        </a:rPr>
                        <a:t>1</a:t>
                      </a:r>
                    </a:p>
                  </a:txBody>
                  <a:tcPr>
                    <a:solidFill>
                      <a:srgbClr val="C0262E"/>
                    </a:solidFill>
                  </a:tcPr>
                </a:tc>
                <a:tc>
                  <a:txBody>
                    <a:bodyPr/>
                    <a:lstStyle/>
                    <a:p>
                      <a:pPr algn="ctr"/>
                      <a:r>
                        <a:rPr lang="en-US" altLang="zh-CN">
                          <a:latin typeface="微软雅黑" panose="020B0503020204020204" charset="-122"/>
                          <a:ea typeface="微软雅黑" panose="020B0503020204020204" charset="-122"/>
                          <a:cs typeface="Consolas" panose="020B0609020204030204" pitchFamily="49" charset="0"/>
                        </a:rPr>
                        <a:t>2</a:t>
                      </a:r>
                    </a:p>
                  </a:txBody>
                  <a:tcPr>
                    <a:solidFill>
                      <a:srgbClr val="C0262E"/>
                    </a:solidFill>
                  </a:tcPr>
                </a:tc>
                <a:tc>
                  <a:txBody>
                    <a:bodyPr/>
                    <a:lstStyle/>
                    <a:p>
                      <a:pPr algn="ctr"/>
                      <a:r>
                        <a:rPr lang="en-US" altLang="zh-CN">
                          <a:latin typeface="微软雅黑" panose="020B0503020204020204" charset="-122"/>
                          <a:ea typeface="微软雅黑" panose="020B0503020204020204" charset="-122"/>
                          <a:cs typeface="Consolas" panose="020B0609020204030204" pitchFamily="49" charset="0"/>
                        </a:rPr>
                        <a:t>3</a:t>
                      </a:r>
                    </a:p>
                  </a:txBody>
                  <a:tcPr>
                    <a:solidFill>
                      <a:srgbClr val="C0262E"/>
                    </a:solidFill>
                  </a:tcPr>
                </a:tc>
                <a:tc>
                  <a:txBody>
                    <a:bodyPr/>
                    <a:lstStyle/>
                    <a:p>
                      <a:pPr algn="ctr"/>
                      <a:r>
                        <a:rPr lang="en-US" altLang="zh-CN">
                          <a:latin typeface="微软雅黑" panose="020B0503020204020204" charset="-122"/>
                          <a:ea typeface="微软雅黑" panose="020B0503020204020204" charset="-122"/>
                          <a:cs typeface="Consolas" panose="020B0609020204030204" pitchFamily="49" charset="0"/>
                        </a:rPr>
                        <a:t>4</a:t>
                      </a:r>
                    </a:p>
                  </a:txBody>
                  <a:tcPr>
                    <a:solidFill>
                      <a:srgbClr val="C0262E"/>
                    </a:solidFill>
                  </a:tcPr>
                </a:tc>
                <a:tc>
                  <a:txBody>
                    <a:bodyPr/>
                    <a:lstStyle/>
                    <a:p>
                      <a:pPr algn="ctr"/>
                      <a:r>
                        <a:rPr lang="en-US" altLang="zh-CN">
                          <a:latin typeface="微软雅黑" panose="020B0503020204020204" charset="-122"/>
                          <a:ea typeface="微软雅黑" panose="020B0503020204020204" charset="-122"/>
                          <a:cs typeface="Consolas" panose="020B0609020204030204" pitchFamily="49" charset="0"/>
                        </a:rPr>
                        <a:t>5</a:t>
                      </a:r>
                    </a:p>
                  </a:txBody>
                  <a:tcPr>
                    <a:solidFill>
                      <a:srgbClr val="C0262E"/>
                    </a:solidFill>
                  </a:tcPr>
                </a:tc>
                <a:tc>
                  <a:txBody>
                    <a:bodyPr/>
                    <a:lstStyle/>
                    <a:p>
                      <a:pPr algn="ctr"/>
                      <a:r>
                        <a:rPr lang="en-US" altLang="zh-CN">
                          <a:latin typeface="微软雅黑" panose="020B0503020204020204" charset="-122"/>
                          <a:ea typeface="微软雅黑" panose="020B0503020204020204" charset="-122"/>
                          <a:cs typeface="Consolas" panose="020B0609020204030204" pitchFamily="49" charset="0"/>
                        </a:rPr>
                        <a:t>6</a:t>
                      </a:r>
                    </a:p>
                  </a:txBody>
                  <a:tcPr>
                    <a:solidFill>
                      <a:srgbClr val="C0262E"/>
                    </a:solidFill>
                  </a:tcPr>
                </a:tc>
                <a:tc>
                  <a:txBody>
                    <a:bodyPr/>
                    <a:lstStyle/>
                    <a:p>
                      <a:pPr algn="ctr"/>
                      <a:r>
                        <a:rPr lang="en-US" altLang="zh-CN">
                          <a:latin typeface="微软雅黑" panose="020B0503020204020204" charset="-122"/>
                          <a:ea typeface="微软雅黑" panose="020B0503020204020204" charset="-122"/>
                          <a:cs typeface="Consolas" panose="020B0609020204030204" pitchFamily="49" charset="0"/>
                        </a:rPr>
                        <a:t>7</a:t>
                      </a:r>
                    </a:p>
                  </a:txBody>
                  <a:tcPr>
                    <a:solidFill>
                      <a:srgbClr val="C0262E"/>
                    </a:solidFill>
                  </a:tcPr>
                </a:tc>
                <a:tc>
                  <a:txBody>
                    <a:bodyPr/>
                    <a:lstStyle/>
                    <a:p>
                      <a:pPr algn="ctr"/>
                      <a:r>
                        <a:rPr lang="en-US" altLang="zh-CN">
                          <a:latin typeface="微软雅黑" panose="020B0503020204020204" charset="-122"/>
                          <a:ea typeface="微软雅黑" panose="020B0503020204020204" charset="-122"/>
                          <a:cs typeface="Consolas" panose="020B0609020204030204" pitchFamily="49" charset="0"/>
                        </a:rPr>
                        <a:t>8</a:t>
                      </a:r>
                    </a:p>
                  </a:txBody>
                  <a:tcPr>
                    <a:solidFill>
                      <a:srgbClr val="C0262E"/>
                    </a:solidFill>
                  </a:tcPr>
                </a:tc>
                <a:tc>
                  <a:txBody>
                    <a:bodyPr/>
                    <a:lstStyle/>
                    <a:p>
                      <a:pPr algn="ctr"/>
                      <a:r>
                        <a:rPr lang="en-US" altLang="zh-CN">
                          <a:latin typeface="微软雅黑" panose="020B0503020204020204" charset="-122"/>
                          <a:ea typeface="微软雅黑" panose="020B0503020204020204" charset="-122"/>
                          <a:cs typeface="Consolas" panose="020B0609020204030204" pitchFamily="49" charset="0"/>
                        </a:rPr>
                        <a:t>9</a:t>
                      </a:r>
                    </a:p>
                  </a:txBody>
                  <a:tcPr>
                    <a:solidFill>
                      <a:srgbClr val="C0262E"/>
                    </a:solidFill>
                  </a:tcPr>
                </a:tc>
                <a:extLst>
                  <a:ext uri="{0D108BD9-81ED-4DB2-BD59-A6C34878D82A}">
                    <a16:rowId xmlns:a16="http://schemas.microsoft.com/office/drawing/2014/main" val="10000"/>
                  </a:ext>
                </a:extLst>
              </a:tr>
              <a:tr h="370840">
                <a:tc>
                  <a:txBody>
                    <a:bodyPr/>
                    <a:lstStyle/>
                    <a:p>
                      <a:pPr algn="ctr"/>
                      <a:endParaRPr lang="zh-CN" altLang="en-US"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tc>
                <a:tc>
                  <a:txBody>
                    <a:bodyPr/>
                    <a:lstStyle/>
                    <a:p>
                      <a:pPr algn="ctr"/>
                      <a:endParaRPr lang="zh-CN" altLang="en-US"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tc>
                <a:tc>
                  <a:txBody>
                    <a:bodyPr/>
                    <a:lstStyle/>
                    <a:p>
                      <a:pPr algn="ctr"/>
                      <a:r>
                        <a:rPr lang="zh-CN" altLang="en-US" b="1">
                          <a:solidFill>
                            <a:srgbClr val="525252"/>
                          </a:solidFill>
                          <a:latin typeface="微软雅黑" panose="020B0503020204020204" charset="-122"/>
                          <a:ea typeface="微软雅黑" panose="020B0503020204020204" charset="-122"/>
                          <a:cs typeface="Consolas" panose="020B0609020204030204" pitchFamily="49" charset="0"/>
                        </a:rPr>
                        <a:t>*</a:t>
                      </a:r>
                    </a:p>
                  </a:txBody>
                  <a:tcPr/>
                </a:tc>
                <a:tc>
                  <a:txBody>
                    <a:bodyPr/>
                    <a:lstStyle/>
                    <a:p>
                      <a:pPr algn="ctr"/>
                      <a:r>
                        <a:rPr lang="zh-CN" altLang="en-US" b="1">
                          <a:solidFill>
                            <a:srgbClr val="525252"/>
                          </a:solidFill>
                          <a:latin typeface="微软雅黑" panose="020B0503020204020204" charset="-122"/>
                          <a:ea typeface="微软雅黑" panose="020B0503020204020204" charset="-122"/>
                          <a:cs typeface="Consolas" panose="020B0609020204030204" pitchFamily="49" charset="0"/>
                        </a:rPr>
                        <a:t>*</a:t>
                      </a:r>
                    </a:p>
                  </a:txBody>
                  <a:tcPr/>
                </a:tc>
                <a:tc>
                  <a:txBody>
                    <a:bodyPr/>
                    <a:lstStyle/>
                    <a:p>
                      <a:pPr algn="ctr"/>
                      <a:r>
                        <a:rPr lang="zh-CN" altLang="en-US" b="1">
                          <a:solidFill>
                            <a:srgbClr val="525252"/>
                          </a:solidFill>
                          <a:latin typeface="微软雅黑" panose="020B0503020204020204" charset="-122"/>
                          <a:ea typeface="微软雅黑" panose="020B0503020204020204" charset="-122"/>
                          <a:cs typeface="Consolas" panose="020B0609020204030204" pitchFamily="49" charset="0"/>
                        </a:rPr>
                        <a:t>*</a:t>
                      </a:r>
                    </a:p>
                  </a:txBody>
                  <a:tcPr/>
                </a:tc>
                <a:tc>
                  <a:txBody>
                    <a:bodyPr/>
                    <a:lstStyle/>
                    <a:p>
                      <a:pPr algn="ctr"/>
                      <a:r>
                        <a:rPr lang="zh-CN" altLang="en-US" b="1">
                          <a:solidFill>
                            <a:srgbClr val="C0262E"/>
                          </a:solidFill>
                          <a:latin typeface="微软雅黑" panose="020B0503020204020204" charset="-122"/>
                          <a:ea typeface="微软雅黑" panose="020B0503020204020204" charset="-122"/>
                          <a:cs typeface="Consolas" panose="020B0609020204030204" pitchFamily="49" charset="0"/>
                        </a:rPr>
                        <a:t>*</a:t>
                      </a:r>
                    </a:p>
                  </a:txBody>
                  <a:tcPr>
                    <a:solidFill>
                      <a:srgbClr val="525252"/>
                    </a:solidFill>
                  </a:tcPr>
                </a:tc>
                <a:tc>
                  <a:txBody>
                    <a:bodyPr/>
                    <a:lstStyle/>
                    <a:p>
                      <a:pPr algn="ctr"/>
                      <a:r>
                        <a:rPr lang="zh-CN" altLang="en-US" b="1">
                          <a:solidFill>
                            <a:srgbClr val="525252"/>
                          </a:solidFill>
                          <a:latin typeface="微软雅黑" panose="020B0503020204020204" charset="-122"/>
                          <a:ea typeface="微软雅黑" panose="020B0503020204020204" charset="-122"/>
                          <a:cs typeface="Consolas" panose="020B0609020204030204" pitchFamily="49" charset="0"/>
                        </a:rPr>
                        <a:t>*</a:t>
                      </a:r>
                    </a:p>
                  </a:txBody>
                  <a:tcPr/>
                </a:tc>
                <a:tc>
                  <a:txBody>
                    <a:bodyPr/>
                    <a:lstStyle/>
                    <a:p>
                      <a:pPr algn="ctr"/>
                      <a:r>
                        <a:rPr lang="zh-CN" altLang="en-US" b="1">
                          <a:solidFill>
                            <a:srgbClr val="525252"/>
                          </a:solidFill>
                          <a:latin typeface="微软雅黑" panose="020B0503020204020204" charset="-122"/>
                          <a:ea typeface="微软雅黑" panose="020B0503020204020204" charset="-122"/>
                          <a:cs typeface="Consolas" panose="020B0609020204030204" pitchFamily="49" charset="0"/>
                        </a:rPr>
                        <a:t>*</a:t>
                      </a:r>
                    </a:p>
                  </a:txBody>
                  <a:tcPr/>
                </a:tc>
                <a:tc>
                  <a:txBody>
                    <a:bodyPr/>
                    <a:lstStyle/>
                    <a:p>
                      <a:pPr algn="ctr"/>
                      <a:r>
                        <a:rPr lang="zh-CN" altLang="en-US" b="1">
                          <a:solidFill>
                            <a:srgbClr val="525252"/>
                          </a:solidFill>
                          <a:latin typeface="微软雅黑" panose="020B0503020204020204" charset="-122"/>
                          <a:ea typeface="微软雅黑" panose="020B0503020204020204" charset="-122"/>
                          <a:cs typeface="Consolas" panose="020B0609020204030204" pitchFamily="49" charset="0"/>
                        </a:rPr>
                        <a:t>*</a:t>
                      </a:r>
                    </a:p>
                  </a:txBody>
                  <a:tcPr/>
                </a:tc>
                <a:tc>
                  <a:txBody>
                    <a:bodyPr/>
                    <a:lstStyle/>
                    <a:p>
                      <a:pPr algn="ctr"/>
                      <a:r>
                        <a:rPr lang="zh-CN" altLang="en-US" b="1">
                          <a:solidFill>
                            <a:srgbClr val="525252"/>
                          </a:solidFill>
                          <a:latin typeface="微软雅黑" panose="020B0503020204020204" charset="-122"/>
                          <a:ea typeface="微软雅黑" panose="020B0503020204020204" charset="-122"/>
                          <a:cs typeface="Consolas" panose="020B0609020204030204" pitchFamily="49" charset="0"/>
                        </a:rPr>
                        <a:t>*</a:t>
                      </a:r>
                    </a:p>
                  </a:txBody>
                  <a:tcPr/>
                </a:tc>
                <a:extLst>
                  <a:ext uri="{0D108BD9-81ED-4DB2-BD59-A6C34878D82A}">
                    <a16:rowId xmlns:a16="http://schemas.microsoft.com/office/drawing/2014/main" val="10001"/>
                  </a:ext>
                </a:extLst>
              </a:tr>
            </a:tbl>
          </a:graphicData>
        </a:graphic>
      </p:graphicFrame>
      <p:sp>
        <p:nvSpPr>
          <p:cNvPr id="12" name="椭圆 11"/>
          <p:cNvSpPr/>
          <p:nvPr/>
        </p:nvSpPr>
        <p:spPr>
          <a:xfrm>
            <a:off x="6405586" y="5703674"/>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3" name="椭圆 12"/>
          <p:cNvSpPr/>
          <p:nvPr/>
        </p:nvSpPr>
        <p:spPr>
          <a:xfrm>
            <a:off x="7569232" y="5703674"/>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4" name="椭圆 13"/>
          <p:cNvSpPr/>
          <p:nvPr/>
        </p:nvSpPr>
        <p:spPr>
          <a:xfrm>
            <a:off x="6964390" y="5703674"/>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5" name="椭圆 14"/>
          <p:cNvSpPr/>
          <p:nvPr/>
        </p:nvSpPr>
        <p:spPr>
          <a:xfrm>
            <a:off x="8226412" y="5703674"/>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6" name="椭圆 15"/>
          <p:cNvSpPr/>
          <p:nvPr/>
        </p:nvSpPr>
        <p:spPr>
          <a:xfrm>
            <a:off x="8770978" y="5703674"/>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7" name="椭圆 16"/>
          <p:cNvSpPr/>
          <p:nvPr/>
        </p:nvSpPr>
        <p:spPr>
          <a:xfrm>
            <a:off x="3297190" y="5627474"/>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cxnSp>
        <p:nvCxnSpPr>
          <p:cNvPr id="19" name="直接箭头连接符 18"/>
          <p:cNvCxnSpPr>
            <a:stCxn id="12" idx="6"/>
            <a:endCxn id="14" idx="2"/>
          </p:cNvCxnSpPr>
          <p:nvPr/>
        </p:nvCxnSpPr>
        <p:spPr>
          <a:xfrm>
            <a:off x="6513586" y="5775112"/>
            <a:ext cx="450804" cy="1588"/>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21" name="直接箭头连接符 20"/>
          <p:cNvCxnSpPr/>
          <p:nvPr/>
        </p:nvCxnSpPr>
        <p:spPr>
          <a:xfrm>
            <a:off x="7105728" y="5783050"/>
            <a:ext cx="450804" cy="1588"/>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22" name="直接箭头连接符 21"/>
          <p:cNvCxnSpPr/>
          <p:nvPr/>
        </p:nvCxnSpPr>
        <p:spPr>
          <a:xfrm>
            <a:off x="7740732" y="5783050"/>
            <a:ext cx="450804" cy="1588"/>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23" name="直接箭头连接符 22"/>
          <p:cNvCxnSpPr/>
          <p:nvPr/>
        </p:nvCxnSpPr>
        <p:spPr>
          <a:xfrm>
            <a:off x="8345574" y="5770350"/>
            <a:ext cx="450804" cy="1588"/>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sp>
        <p:nvSpPr>
          <p:cNvPr id="25" name="任意多边形 24"/>
          <p:cNvSpPr/>
          <p:nvPr/>
        </p:nvSpPr>
        <p:spPr>
          <a:xfrm>
            <a:off x="3367106" y="5792566"/>
            <a:ext cx="5486400" cy="263536"/>
          </a:xfrm>
          <a:custGeom>
            <a:avLst/>
            <a:gdLst>
              <a:gd name="connsiteX0" fmla="*/ 5486400 w 5486400"/>
              <a:gd name="connsiteY0" fmla="*/ 12700 h 292100"/>
              <a:gd name="connsiteX1" fmla="*/ 5422900 w 5486400"/>
              <a:gd name="connsiteY1" fmla="*/ 292100 h 292100"/>
              <a:gd name="connsiteX2" fmla="*/ 203200 w 5486400"/>
              <a:gd name="connsiteY2" fmla="*/ 228600 h 292100"/>
              <a:gd name="connsiteX3" fmla="*/ 0 w 5486400"/>
              <a:gd name="connsiteY3" fmla="*/ 0 h 292100"/>
              <a:gd name="connsiteX0-1" fmla="*/ 5486400 w 5486400"/>
              <a:gd name="connsiteY0-2" fmla="*/ 12700 h 263536"/>
              <a:gd name="connsiteX1-3" fmla="*/ 5395934 w 5486400"/>
              <a:gd name="connsiteY1-4" fmla="*/ 263536 h 263536"/>
              <a:gd name="connsiteX2-5" fmla="*/ 203200 w 5486400"/>
              <a:gd name="connsiteY2-6" fmla="*/ 228600 h 263536"/>
              <a:gd name="connsiteX3-7" fmla="*/ 0 w 5486400"/>
              <a:gd name="connsiteY3-8" fmla="*/ 0 h 263536"/>
            </a:gdLst>
            <a:ahLst/>
            <a:cxnLst>
              <a:cxn ang="0">
                <a:pos x="connsiteX0-1" y="connsiteY0-2"/>
              </a:cxn>
              <a:cxn ang="0">
                <a:pos x="connsiteX1-3" y="connsiteY1-4"/>
              </a:cxn>
              <a:cxn ang="0">
                <a:pos x="connsiteX2-5" y="connsiteY2-6"/>
              </a:cxn>
              <a:cxn ang="0">
                <a:pos x="connsiteX3-7" y="connsiteY3-8"/>
              </a:cxn>
            </a:cxnLst>
            <a:rect l="l" t="t" r="r" b="b"/>
            <a:pathLst>
              <a:path w="5486400" h="263536">
                <a:moveTo>
                  <a:pt x="5486400" y="12700"/>
                </a:moveTo>
                <a:lnTo>
                  <a:pt x="5395934" y="263536"/>
                </a:lnTo>
                <a:lnTo>
                  <a:pt x="203200" y="228600"/>
                </a:lnTo>
                <a:lnTo>
                  <a:pt x="0" y="0"/>
                </a:lnTo>
              </a:path>
            </a:pathLst>
          </a:cu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l"/>
            <a:endParaRPr lang="zh-CN" altLang="en-US"/>
          </a:p>
        </p:txBody>
      </p:sp>
      <p:sp>
        <p:nvSpPr>
          <p:cNvPr id="20" name="文本框 19"/>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24"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8.4.3 </a:t>
            </a:r>
            <a:r>
              <a:rPr lang="zh-CN" altLang="en-US">
                <a:latin typeface="微软雅黑" panose="020B0503020204020204" charset="-122"/>
                <a:ea typeface="微软雅黑" panose="020B0503020204020204" charset="-122"/>
              </a:rPr>
              <a:t>哈希冲突解决方法</a:t>
            </a:r>
          </a:p>
        </p:txBody>
      </p:sp>
      <p:grpSp>
        <p:nvGrpSpPr>
          <p:cNvPr id="26" name="组合 25"/>
          <p:cNvGrpSpPr/>
          <p:nvPr/>
        </p:nvGrpSpPr>
        <p:grpSpPr>
          <a:xfrm>
            <a:off x="1104471" y="1274664"/>
            <a:ext cx="2124877" cy="517274"/>
            <a:chOff x="1527161" y="2145253"/>
            <a:chExt cx="2124877" cy="517274"/>
          </a:xfrm>
        </p:grpSpPr>
        <p:sp>
          <p:nvSpPr>
            <p:cNvPr id="27" name="矩形: 圆角 26"/>
            <p:cNvSpPr/>
            <p:nvPr/>
          </p:nvSpPr>
          <p:spPr>
            <a:xfrm>
              <a:off x="1541921" y="2145253"/>
              <a:ext cx="2095359" cy="517274"/>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8" name="文本框 27"/>
            <p:cNvSpPr txBox="1"/>
            <p:nvPr/>
          </p:nvSpPr>
          <p:spPr>
            <a:xfrm>
              <a:off x="1527161" y="2203835"/>
              <a:ext cx="2124877" cy="398780"/>
            </a:xfrm>
            <a:prstGeom prst="rect">
              <a:avLst/>
            </a:prstGeom>
            <a:noFill/>
          </p:spPr>
          <p:txBody>
            <a:bodyPr wrap="square" rtlCol="0">
              <a:spAutoFit/>
            </a:bodyPr>
            <a:lstStyle/>
            <a:p>
              <a:pPr algn="ctr"/>
              <a:r>
                <a:rPr lang="en-US" altLang="zh-CN" sz="2000" b="1">
                  <a:solidFill>
                    <a:schemeClr val="bg1"/>
                  </a:solidFill>
                  <a:latin typeface="微软雅黑" panose="020B0503020204020204" charset="-122"/>
                  <a:ea typeface="微软雅黑" panose="020B0503020204020204" charset="-122"/>
                </a:rPr>
                <a:t>1. </a:t>
              </a:r>
              <a:r>
                <a:rPr lang="zh-CN" altLang="en-US" sz="2000" b="1">
                  <a:solidFill>
                    <a:schemeClr val="bg1"/>
                  </a:solidFill>
                  <a:latin typeface="微软雅黑" panose="020B0503020204020204" charset="-122"/>
                  <a:ea typeface="微软雅黑" panose="020B0503020204020204" charset="-122"/>
                </a:rPr>
                <a:t>开放定址法</a:t>
              </a:r>
            </a:p>
          </p:txBody>
        </p:sp>
      </p:grpSp>
    </p:spTree>
    <p:extLst>
      <p:ext uri="{BB962C8B-B14F-4D97-AF65-F5344CB8AC3E}">
        <p14:creationId xmlns:p14="http://schemas.microsoft.com/office/powerpoint/2010/main" val="28375737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90114"/>
                                        </p:tgtEl>
                                        <p:attrNameLst>
                                          <p:attrName>style.visibility</p:attrName>
                                        </p:attrNameLst>
                                      </p:cBhvr>
                                      <p:to>
                                        <p:strVal val="visible"/>
                                      </p:to>
                                    </p:set>
                                    <p:animEffect transition="in" filter="fade">
                                      <p:cBhvr>
                                        <p:cTn id="24" dur="500"/>
                                        <p:tgtEl>
                                          <p:spTgt spid="9011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strips(upRight)">
                                      <p:cBhvr>
                                        <p:cTn id="37" dur="500"/>
                                        <p:tgtEl>
                                          <p:spTgt spid="19"/>
                                        </p:tgtEl>
                                      </p:cBhvr>
                                    </p:animEffect>
                                  </p:childTnLst>
                                </p:cTn>
                              </p:par>
                              <p:par>
                                <p:cTn id="38" presetID="18" presetClass="entr" presetSubtype="3"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strips(upRight)">
                                      <p:cBhvr>
                                        <p:cTn id="40" dur="500"/>
                                        <p:tgtEl>
                                          <p:spTgt spid="14"/>
                                        </p:tgtEl>
                                      </p:cBhvr>
                                    </p:animEffect>
                                  </p:childTnLst>
                                </p:cTn>
                              </p:par>
                              <p:par>
                                <p:cTn id="41" presetID="18" presetClass="entr" presetSubtype="3"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strips(upRight)">
                                      <p:cBhvr>
                                        <p:cTn id="43" dur="500"/>
                                        <p:tgtEl>
                                          <p:spTgt spid="21"/>
                                        </p:tgtEl>
                                      </p:cBhvr>
                                    </p:animEffect>
                                  </p:childTnLst>
                                </p:cTn>
                              </p:par>
                              <p:par>
                                <p:cTn id="44" presetID="18" presetClass="entr" presetSubtype="3"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strips(upRight)">
                                      <p:cBhvr>
                                        <p:cTn id="46" dur="500"/>
                                        <p:tgtEl>
                                          <p:spTgt spid="13"/>
                                        </p:tgtEl>
                                      </p:cBhvr>
                                    </p:animEffect>
                                  </p:childTnLst>
                                </p:cTn>
                              </p:par>
                              <p:par>
                                <p:cTn id="47" presetID="18" presetClass="entr" presetSubtype="3"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strips(upRight)">
                                      <p:cBhvr>
                                        <p:cTn id="49" dur="500"/>
                                        <p:tgtEl>
                                          <p:spTgt spid="22"/>
                                        </p:tgtEl>
                                      </p:cBhvr>
                                    </p:animEffect>
                                  </p:childTnLst>
                                </p:cTn>
                              </p:par>
                              <p:par>
                                <p:cTn id="50" presetID="18" presetClass="entr" presetSubtype="3"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strips(upRight)">
                                      <p:cBhvr>
                                        <p:cTn id="52" dur="500"/>
                                        <p:tgtEl>
                                          <p:spTgt spid="15"/>
                                        </p:tgtEl>
                                      </p:cBhvr>
                                    </p:animEffect>
                                  </p:childTnLst>
                                </p:cTn>
                              </p:par>
                              <p:par>
                                <p:cTn id="53" presetID="18" presetClass="entr" presetSubtype="3"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strips(upRight)">
                                      <p:cBhvr>
                                        <p:cTn id="55" dur="500"/>
                                        <p:tgtEl>
                                          <p:spTgt spid="23"/>
                                        </p:tgtEl>
                                      </p:cBhvr>
                                    </p:animEffect>
                                  </p:childTnLst>
                                </p:cTn>
                              </p:par>
                              <p:par>
                                <p:cTn id="56" presetID="18" presetClass="entr" presetSubtype="3"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strips(upRight)">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8" presetClass="entr" presetSubtype="12"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strips(downLeft)">
                                      <p:cBhvr>
                                        <p:cTn id="63" dur="500"/>
                                        <p:tgtEl>
                                          <p:spTgt spid="25"/>
                                        </p:tgtEl>
                                      </p:cBhvr>
                                    </p:animEffec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bldLvl="0" animBg="1"/>
      <p:bldP spid="5" grpId="0"/>
      <p:bldP spid="12" grpId="0" animBg="1"/>
      <p:bldP spid="13" grpId="0" animBg="1"/>
      <p:bldP spid="14" grpId="0" animBg="1"/>
      <p:bldP spid="15" grpId="0" animBg="1"/>
      <p:bldP spid="16" grpId="0" animBg="1"/>
      <p:bldP spid="17" grpId="0" animBg="1"/>
      <p:bldP spid="25" grpId="0" animBg="1"/>
      <p:bldP spid="20" grpId="0"/>
      <p:bldP spid="2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73369" y="1346404"/>
            <a:ext cx="3786214" cy="398780"/>
          </a:xfrm>
          <a:prstGeom prst="rect">
            <a:avLst/>
          </a:prstGeom>
          <a:noFill/>
        </p:spPr>
        <p:txBody>
          <a:bodyPr wrap="square" rtlCol="0">
            <a:spAutoFit/>
          </a:bodyPr>
          <a:lstStyle/>
          <a:p>
            <a:pPr algn="l"/>
            <a:r>
              <a:rPr kumimoji="1" lang="zh-CN" altLang="en-US" sz="2000" dirty="0">
                <a:solidFill>
                  <a:srgbClr val="C0262E"/>
                </a:solidFill>
                <a:latin typeface="微软雅黑" panose="020B0503020204020204" charset="-122"/>
                <a:ea typeface="微软雅黑" panose="020B0503020204020204" charset="-122"/>
                <a:cs typeface="Consolas" panose="020B0609020204030204" pitchFamily="49" charset="0"/>
              </a:rPr>
              <a:t>问题：</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可能出现堆积现象：</a:t>
            </a:r>
            <a:endPar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endParaRPr>
          </a:p>
        </p:txBody>
      </p:sp>
      <p:graphicFrame>
        <p:nvGraphicFramePr>
          <p:cNvPr id="7" name="表格 6"/>
          <p:cNvGraphicFramePr>
            <a:graphicFrameLocks noGrp="1"/>
          </p:cNvGraphicFramePr>
          <p:nvPr/>
        </p:nvGraphicFramePr>
        <p:xfrm>
          <a:off x="1038673" y="2916829"/>
          <a:ext cx="6096000" cy="741680"/>
        </p:xfrm>
        <a:graphic>
          <a:graphicData uri="http://schemas.openxmlformats.org/drawingml/2006/table">
            <a:tbl>
              <a:tblPr firstRow="1" bandRow="1">
                <a:tableStyleId>{00A15C55-8517-42AA-B614-E9B94910E393}</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en-US" altLang="zh-CN" sz="1600">
                          <a:latin typeface="微软雅黑" panose="020B0503020204020204" charset="-122"/>
                          <a:ea typeface="微软雅黑" panose="020B0503020204020204" charset="-122"/>
                        </a:rPr>
                        <a:t>0</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1</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2</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3</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4</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5</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6</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7</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8</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9</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extLst>
                  <a:ext uri="{0D108BD9-81ED-4DB2-BD59-A6C34878D82A}">
                    <a16:rowId xmlns:a16="http://schemas.microsoft.com/office/drawing/2014/main" val="10000"/>
                  </a:ext>
                </a:extLst>
              </a:tr>
              <a:tr h="370840">
                <a:tc>
                  <a:txBody>
                    <a:bodyPr/>
                    <a:lstStyle/>
                    <a:p>
                      <a:pPr algn="ctr"/>
                      <a:endParaRPr lang="zh-CN" altLang="en-US" sz="1600"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r>
                        <a:rPr lang="en-US" altLang="zh-CN" sz="1600">
                          <a:latin typeface="微软雅黑" panose="020B0503020204020204" charset="-122"/>
                          <a:ea typeface="微软雅黑" panose="020B0503020204020204" charset="-122"/>
                        </a:rPr>
                        <a:t>10</a:t>
                      </a:r>
                      <a:endParaRPr lang="en-US" altLang="zh-CN" sz="1600" b="1">
                        <a:solidFill>
                          <a:srgbClr val="0000FF"/>
                        </a:solidFill>
                        <a:latin typeface="微软雅黑" panose="020B0503020204020204" charset="-122"/>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r>
                        <a:rPr lang="en-US" altLang="zh-CN" sz="1600">
                          <a:latin typeface="微软雅黑" panose="020B0503020204020204" charset="-122"/>
                          <a:ea typeface="微软雅黑" panose="020B0503020204020204" charset="-122"/>
                        </a:rPr>
                        <a:t>11</a:t>
                      </a:r>
                      <a:endParaRPr lang="en-US" altLang="zh-CN" sz="1600" b="1">
                        <a:solidFill>
                          <a:srgbClr val="0000FF"/>
                        </a:solidFill>
                        <a:latin typeface="微软雅黑" panose="020B0503020204020204" charset="-122"/>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r>
                        <a:rPr lang="en-US" altLang="zh-CN" sz="1600">
                          <a:latin typeface="微软雅黑" panose="020B0503020204020204" charset="-122"/>
                          <a:ea typeface="微软雅黑" panose="020B0503020204020204" charset="-122"/>
                        </a:rPr>
                        <a:t>12</a:t>
                      </a:r>
                      <a:endParaRPr lang="en-US" altLang="zh-CN" sz="1600" b="1">
                        <a:solidFill>
                          <a:srgbClr val="0000FF"/>
                        </a:solidFill>
                        <a:latin typeface="微软雅黑" panose="020B0503020204020204" charset="-122"/>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endParaRPr lang="zh-CN" altLang="en-US" sz="1600"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endParaRPr lang="zh-CN" altLang="en-US" sz="1600"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endParaRPr lang="zh-CN" altLang="en-US" sz="1600"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endParaRPr lang="zh-CN" altLang="en-US" sz="1600"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endParaRPr lang="zh-CN" altLang="en-US" sz="1600"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endParaRPr lang="zh-CN" altLang="en-US" sz="1600"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solidFill>
                      <a:srgbClr val="CD5158">
                        <a:alpha val="60000"/>
                      </a:srgb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4092286" y="1213894"/>
            <a:ext cx="4766932" cy="1012906"/>
          </a:xfrm>
          <a:prstGeom prst="rect">
            <a:avLst/>
          </a:prstGeom>
          <a:noFill/>
        </p:spPr>
        <p:txBody>
          <a:bodyPr wrap="square" rtlCol="0">
            <a:spAutoFit/>
          </a:bodyPr>
          <a:lstStyle/>
          <a:p>
            <a:pPr algn="l">
              <a:lnSpc>
                <a:spcPct val="150000"/>
              </a:lnSpc>
            </a:pPr>
            <a:r>
              <a:rPr lang="en-US" altLang="zh-CN" sz="1800" i="1" dirty="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1800" dirty="0">
                <a:solidFill>
                  <a:srgbClr val="525252"/>
                </a:solidFill>
                <a:latin typeface="微软雅黑" panose="020B0503020204020204" charset="-122"/>
                <a:ea typeface="微软雅黑" panose="020B0503020204020204" charset="-122"/>
                <a:cs typeface="Consolas" panose="020B0609020204030204" pitchFamily="49" charset="0"/>
              </a:rPr>
              <a:t>=6,</a:t>
            </a:r>
            <a:r>
              <a:rPr lang="en-US" altLang="zh-CN" sz="1800" i="1" dirty="0">
                <a:solidFill>
                  <a:srgbClr val="525252"/>
                </a:solidFill>
                <a:latin typeface="微软雅黑" panose="020B0503020204020204" charset="-122"/>
                <a:ea typeface="微软雅黑" panose="020B0503020204020204" charset="-122"/>
                <a:cs typeface="Consolas" panose="020B0609020204030204" pitchFamily="49" charset="0"/>
              </a:rPr>
              <a:t>m</a:t>
            </a:r>
            <a:r>
              <a:rPr lang="en-US" altLang="zh-CN" sz="1800" dirty="0">
                <a:solidFill>
                  <a:srgbClr val="525252"/>
                </a:solidFill>
                <a:latin typeface="微软雅黑" panose="020B0503020204020204" charset="-122"/>
                <a:ea typeface="微软雅黑" panose="020B0503020204020204" charset="-122"/>
                <a:cs typeface="Consolas" panose="020B0609020204030204" pitchFamily="49" charset="0"/>
              </a:rPr>
              <a:t>=10,</a:t>
            </a:r>
            <a:r>
              <a:rPr lang="zh-CN" altLang="en-US" sz="1800" dirty="0">
                <a:solidFill>
                  <a:srgbClr val="525252"/>
                </a:solidFill>
                <a:latin typeface="微软雅黑" panose="020B0503020204020204" charset="-122"/>
                <a:ea typeface="微软雅黑" panose="020B0503020204020204" charset="-122"/>
                <a:cs typeface="Consolas" panose="020B0609020204030204" pitchFamily="49" charset="0"/>
              </a:rPr>
              <a:t>关键字为（</a:t>
            </a:r>
            <a:r>
              <a:rPr lang="en-US" altLang="zh-CN" sz="1800" dirty="0">
                <a:solidFill>
                  <a:srgbClr val="525252"/>
                </a:solidFill>
                <a:latin typeface="微软雅黑" panose="020B0503020204020204" charset="-122"/>
                <a:ea typeface="微软雅黑" panose="020B0503020204020204" charset="-122"/>
                <a:cs typeface="Consolas" panose="020B0609020204030204" pitchFamily="49" charset="0"/>
              </a:rPr>
              <a:t>10,11,12,19,20,21</a:t>
            </a:r>
            <a:r>
              <a:rPr lang="zh-CN" altLang="en-US" sz="1800" dirty="0">
                <a:solidFill>
                  <a:srgbClr val="525252"/>
                </a:solidFill>
                <a:latin typeface="微软雅黑" panose="020B0503020204020204" charset="-122"/>
                <a:ea typeface="微软雅黑" panose="020B0503020204020204" charset="-122"/>
                <a:cs typeface="Consolas" panose="020B0609020204030204" pitchFamily="49" charset="0"/>
              </a:rPr>
              <a:t>）</a:t>
            </a:r>
            <a:endParaRPr lang="en-US" altLang="zh-CN" sz="1800" dirty="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ct val="150000"/>
              </a:lnSpc>
            </a:pPr>
            <a:r>
              <a:rPr lang="zh-CN" altLang="en-US" sz="1800" dirty="0">
                <a:solidFill>
                  <a:srgbClr val="525252"/>
                </a:solidFill>
                <a:latin typeface="微软雅黑" panose="020B0503020204020204" charset="-122"/>
                <a:ea typeface="微软雅黑" panose="020B0503020204020204" charset="-122"/>
                <a:cs typeface="Consolas" panose="020B0609020204030204" pitchFamily="49" charset="0"/>
              </a:rPr>
              <a:t>哈希函数：</a:t>
            </a:r>
            <a:r>
              <a:rPr lang="en-US" altLang="zh-CN" sz="1800" i="1" dirty="0">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sz="18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1800" dirty="0">
                <a:solidFill>
                  <a:srgbClr val="C0262E"/>
                </a:solidFill>
                <a:latin typeface="微软雅黑" panose="020B0503020204020204" charset="-122"/>
                <a:ea typeface="微软雅黑" panose="020B0503020204020204" charset="-122"/>
                <a:cs typeface="Consolas" panose="020B0609020204030204" pitchFamily="49" charset="0"/>
              </a:rPr>
              <a:t>key</a:t>
            </a:r>
            <a:r>
              <a:rPr lang="en-US" altLang="zh-CN" sz="1800" dirty="0">
                <a:solidFill>
                  <a:srgbClr val="525252"/>
                </a:solidFill>
                <a:latin typeface="微软雅黑" panose="020B0503020204020204" charset="-122"/>
                <a:ea typeface="微软雅黑" panose="020B0503020204020204" charset="-122"/>
                <a:cs typeface="Consolas" panose="020B0609020204030204" pitchFamily="49" charset="0"/>
              </a:rPr>
              <a:t>) = </a:t>
            </a:r>
            <a:r>
              <a:rPr lang="en-US" altLang="zh-CN" sz="1800" dirty="0">
                <a:solidFill>
                  <a:srgbClr val="C0262E"/>
                </a:solidFill>
                <a:latin typeface="微软雅黑" panose="020B0503020204020204" charset="-122"/>
                <a:ea typeface="微软雅黑" panose="020B0503020204020204" charset="-122"/>
                <a:cs typeface="Consolas" panose="020B0609020204030204" pitchFamily="49" charset="0"/>
              </a:rPr>
              <a:t>key</a:t>
            </a:r>
            <a:r>
              <a:rPr lang="en-US" altLang="zh-CN" sz="1800" dirty="0">
                <a:solidFill>
                  <a:srgbClr val="525252"/>
                </a:solidFill>
                <a:latin typeface="微软雅黑" panose="020B0503020204020204" charset="-122"/>
                <a:ea typeface="微软雅黑" panose="020B0503020204020204" charset="-122"/>
                <a:cs typeface="Consolas" panose="020B0609020204030204" pitchFamily="49" charset="0"/>
              </a:rPr>
              <a:t> % 9</a:t>
            </a:r>
            <a:endParaRPr lang="zh-CN" altLang="en-US" sz="1800"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9" name="TextBox 8"/>
          <p:cNvSpPr txBox="1"/>
          <p:nvPr/>
        </p:nvSpPr>
        <p:spPr>
          <a:xfrm>
            <a:off x="1085736" y="2476846"/>
            <a:ext cx="2801309" cy="387798"/>
          </a:xfrm>
          <a:prstGeom prst="rect">
            <a:avLst/>
          </a:prstGeom>
          <a:noFill/>
        </p:spPr>
        <p:txBody>
          <a:bodyPr wrap="square" rtlCol="0">
            <a:spAutoFit/>
          </a:bodyPr>
          <a:lstStyle/>
          <a:p>
            <a:r>
              <a:rPr lang="en-US" altLang="zh-CN" dirty="0">
                <a:solidFill>
                  <a:srgbClr val="525252"/>
                </a:solidFill>
                <a:latin typeface="微软雅黑" panose="020B0503020204020204" charset="-122"/>
                <a:ea typeface="微软雅黑" panose="020B0503020204020204" charset="-122"/>
                <a:cs typeface="Consolas" panose="020B0609020204030204" pitchFamily="49" charset="0"/>
              </a:rPr>
              <a:t>10</a:t>
            </a:r>
            <a:r>
              <a:rPr lang="zh-CN" altLang="en-US"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dirty="0">
                <a:solidFill>
                  <a:srgbClr val="525252"/>
                </a:solidFill>
                <a:latin typeface="微软雅黑" panose="020B0503020204020204" charset="-122"/>
                <a:ea typeface="微软雅黑" panose="020B0503020204020204" charset="-122"/>
                <a:cs typeface="Consolas" panose="020B0609020204030204" pitchFamily="49" charset="0"/>
              </a:rPr>
              <a:t>11</a:t>
            </a:r>
            <a:r>
              <a:rPr lang="zh-CN" altLang="en-US"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dirty="0">
                <a:solidFill>
                  <a:srgbClr val="525252"/>
                </a:solidFill>
                <a:latin typeface="微软雅黑" panose="020B0503020204020204" charset="-122"/>
                <a:ea typeface="微软雅黑" panose="020B0503020204020204" charset="-122"/>
                <a:cs typeface="Consolas" panose="020B0609020204030204" pitchFamily="49" charset="0"/>
              </a:rPr>
              <a:t>12</a:t>
            </a:r>
            <a:endParaRPr lang="zh-CN" altLang="en-US"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0" name="TextBox 9"/>
          <p:cNvSpPr txBox="1"/>
          <p:nvPr/>
        </p:nvSpPr>
        <p:spPr>
          <a:xfrm>
            <a:off x="1038673" y="3732875"/>
            <a:ext cx="5072098" cy="1712777"/>
          </a:xfrm>
          <a:prstGeom prst="rect">
            <a:avLst/>
          </a:prstGeom>
          <a:noFill/>
        </p:spPr>
        <p:txBody>
          <a:bodyPr wrap="square" rtlCol="0">
            <a:spAutoFit/>
          </a:bodyPr>
          <a:lstStyle/>
          <a:p>
            <a:pPr marL="457200" indent="-457200" algn="l">
              <a:lnSpc>
                <a:spcPts val="2500"/>
              </a:lnSpc>
              <a:buFont typeface="Wingdings" panose="05000000000000000000" pitchFamily="2" charset="2"/>
              <a:buChar char="l"/>
            </a:pP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19 </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en-US" altLang="zh-CN" sz="1600" i="1"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h</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(19)=19%9=1</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（冲突）</a:t>
            </a:r>
            <a:endPar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endParaRPr>
          </a:p>
          <a:p>
            <a:pPr marL="457200" indent="-457200" algn="l">
              <a:lnSpc>
                <a:spcPts val="2500"/>
              </a:lnSpc>
              <a:buFont typeface="Wingdings" panose="05000000000000000000" pitchFamily="2" charset="2"/>
              <a:buChar char="l"/>
            </a:pPr>
            <a:r>
              <a:rPr lang="en-US" altLang="zh-CN" sz="1600" i="1"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d</a:t>
            </a:r>
            <a:r>
              <a:rPr lang="en-US" altLang="zh-CN" sz="1600" baseline="-250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0</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=1</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a:t>
            </a:r>
            <a:r>
              <a:rPr lang="en-US" altLang="zh-CN" sz="1600" i="1"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d</a:t>
            </a:r>
            <a:r>
              <a:rPr lang="en-US" altLang="zh-CN" sz="1600" baseline="-250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1</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=(1+1)%10=2</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 （冲突）</a:t>
            </a:r>
            <a:endPar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endParaRPr>
          </a:p>
          <a:p>
            <a:pPr marL="457200" indent="-457200" algn="l">
              <a:lnSpc>
                <a:spcPts val="2500"/>
              </a:lnSpc>
              <a:buFont typeface="Wingdings" panose="05000000000000000000" pitchFamily="2" charset="2"/>
              <a:buChar char="l"/>
            </a:pPr>
            <a:r>
              <a:rPr lang="en-US" altLang="zh-CN" sz="1600" i="1"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d</a:t>
            </a:r>
            <a:r>
              <a:rPr lang="en-US" altLang="zh-CN" sz="1600" baseline="-250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2</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=(2+1)%10=3</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 （冲突）</a:t>
            </a:r>
            <a:endPar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endParaRPr>
          </a:p>
          <a:p>
            <a:pPr marL="457200" indent="-457200" algn="l">
              <a:lnSpc>
                <a:spcPts val="2500"/>
              </a:lnSpc>
              <a:buFont typeface="Wingdings" panose="05000000000000000000" pitchFamily="2" charset="2"/>
              <a:buChar char="l"/>
            </a:pPr>
            <a:r>
              <a:rPr lang="en-US" altLang="zh-CN" sz="1600" i="1"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d</a:t>
            </a:r>
            <a:r>
              <a:rPr lang="en-US" altLang="zh-CN" sz="1600" baseline="-250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3</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=(3+1)%10=4</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（将</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19</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放在</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4</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位置）</a:t>
            </a:r>
            <a:endPar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endParaRPr>
          </a:p>
        </p:txBody>
      </p:sp>
      <p:graphicFrame>
        <p:nvGraphicFramePr>
          <p:cNvPr id="11" name="表格 10"/>
          <p:cNvGraphicFramePr>
            <a:graphicFrameLocks noGrp="1"/>
          </p:cNvGraphicFramePr>
          <p:nvPr/>
        </p:nvGraphicFramePr>
        <p:xfrm>
          <a:off x="1038673" y="5674265"/>
          <a:ext cx="6096000" cy="741680"/>
        </p:xfrm>
        <a:graphic>
          <a:graphicData uri="http://schemas.openxmlformats.org/drawingml/2006/table">
            <a:tbl>
              <a:tblPr firstRow="1" bandRow="1">
                <a:tableStyleId>{00A15C55-8517-42AA-B614-E9B94910E393}</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en-US" altLang="zh-CN" sz="1600">
                          <a:latin typeface="微软雅黑" panose="020B0503020204020204" charset="-122"/>
                          <a:ea typeface="微软雅黑" panose="020B0503020204020204" charset="-122"/>
                        </a:rPr>
                        <a:t>0</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1</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2</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3</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4</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5</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6</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7</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8</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9</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extLst>
                  <a:ext uri="{0D108BD9-81ED-4DB2-BD59-A6C34878D82A}">
                    <a16:rowId xmlns:a16="http://schemas.microsoft.com/office/drawing/2014/main" val="10000"/>
                  </a:ext>
                </a:extLst>
              </a:tr>
              <a:tr h="370840">
                <a:tc>
                  <a:txBody>
                    <a:bodyPr/>
                    <a:lstStyle/>
                    <a:p>
                      <a:pPr algn="ctr"/>
                      <a:endParaRPr lang="zh-CN" altLang="en-US" sz="1600"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r>
                        <a:rPr lang="en-US" altLang="zh-CN" sz="1600">
                          <a:latin typeface="微软雅黑" panose="020B0503020204020204" charset="-122"/>
                          <a:ea typeface="微软雅黑" panose="020B0503020204020204" charset="-122"/>
                        </a:rPr>
                        <a:t>10</a:t>
                      </a:r>
                      <a:endParaRPr lang="en-US" altLang="zh-CN" sz="1600" b="1">
                        <a:solidFill>
                          <a:srgbClr val="0000FF"/>
                        </a:solidFill>
                        <a:latin typeface="微软雅黑" panose="020B0503020204020204" charset="-122"/>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r>
                        <a:rPr lang="en-US" altLang="zh-CN" sz="1600">
                          <a:latin typeface="微软雅黑" panose="020B0503020204020204" charset="-122"/>
                          <a:ea typeface="微软雅黑" panose="020B0503020204020204" charset="-122"/>
                        </a:rPr>
                        <a:t>11</a:t>
                      </a:r>
                      <a:endParaRPr lang="en-US" altLang="zh-CN" sz="1600" b="1">
                        <a:solidFill>
                          <a:srgbClr val="0000FF"/>
                        </a:solidFill>
                        <a:latin typeface="微软雅黑" panose="020B0503020204020204" charset="-122"/>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r>
                        <a:rPr lang="en-US" altLang="zh-CN" sz="1600">
                          <a:latin typeface="微软雅黑" panose="020B0503020204020204" charset="-122"/>
                          <a:ea typeface="微软雅黑" panose="020B0503020204020204" charset="-122"/>
                        </a:rPr>
                        <a:t>12</a:t>
                      </a:r>
                      <a:endParaRPr lang="en-US" altLang="zh-CN" sz="1600" b="1">
                        <a:solidFill>
                          <a:srgbClr val="0000FF"/>
                        </a:solidFill>
                        <a:latin typeface="微软雅黑" panose="020B0503020204020204" charset="-122"/>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r>
                        <a:rPr lang="en-US" altLang="zh-CN" sz="1600">
                          <a:latin typeface="微软雅黑" panose="020B0503020204020204" charset="-122"/>
                          <a:ea typeface="微软雅黑" panose="020B0503020204020204" charset="-122"/>
                        </a:rPr>
                        <a:t>19</a:t>
                      </a:r>
                      <a:endParaRPr lang="en-US" altLang="zh-CN" sz="1600" b="1">
                        <a:solidFill>
                          <a:srgbClr val="0000FF"/>
                        </a:solidFill>
                        <a:latin typeface="微软雅黑" panose="020B0503020204020204" charset="-122"/>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endParaRPr lang="zh-CN" altLang="en-US" sz="1600"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endParaRPr lang="zh-CN" altLang="en-US" sz="1600"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endParaRPr lang="zh-CN" altLang="en-US" sz="1600"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endParaRPr lang="zh-CN" altLang="en-US" sz="1600"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endParaRPr lang="zh-CN" altLang="en-US" sz="1600"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solidFill>
                      <a:srgbClr val="CD5158">
                        <a:alpha val="60000"/>
                      </a:srgbClr>
                    </a:solidFill>
                  </a:tcPr>
                </a:tc>
                <a:extLst>
                  <a:ext uri="{0D108BD9-81ED-4DB2-BD59-A6C34878D82A}">
                    <a16:rowId xmlns:a16="http://schemas.microsoft.com/office/drawing/2014/main" val="10001"/>
                  </a:ext>
                </a:extLst>
              </a:tr>
            </a:tbl>
          </a:graphicData>
        </a:graphic>
      </p:graphicFrame>
      <p:sp>
        <p:nvSpPr>
          <p:cNvPr id="12" name="TextBox 11"/>
          <p:cNvSpPr txBox="1"/>
          <p:nvPr/>
        </p:nvSpPr>
        <p:spPr>
          <a:xfrm>
            <a:off x="7320136" y="3623632"/>
            <a:ext cx="5072098" cy="1712777"/>
          </a:xfrm>
          <a:prstGeom prst="rect">
            <a:avLst/>
          </a:prstGeom>
          <a:noFill/>
        </p:spPr>
        <p:txBody>
          <a:bodyPr wrap="square" rtlCol="0">
            <a:spAutoFit/>
          </a:bodyPr>
          <a:lstStyle/>
          <a:p>
            <a:pPr marL="457200" indent="-457200" algn="l">
              <a:lnSpc>
                <a:spcPts val="2500"/>
              </a:lnSpc>
              <a:buFont typeface="Wingdings" panose="05000000000000000000" pitchFamily="2" charset="2"/>
              <a:buChar char="l"/>
            </a:pP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20 </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 </a:t>
            </a:r>
            <a:r>
              <a:rPr lang="en-US" altLang="zh-CN" sz="1600" i="1"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h</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(20)=20%9=2</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（冲突）</a:t>
            </a:r>
            <a:endPar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endParaRPr>
          </a:p>
          <a:p>
            <a:pPr marL="457200" indent="-457200" algn="l">
              <a:lnSpc>
                <a:spcPts val="2500"/>
              </a:lnSpc>
              <a:buFont typeface="Wingdings" panose="05000000000000000000" pitchFamily="2" charset="2"/>
              <a:buChar char="l"/>
            </a:pPr>
            <a:r>
              <a:rPr lang="en-US" altLang="zh-CN" sz="1600" i="1"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d</a:t>
            </a:r>
            <a:r>
              <a:rPr lang="en-US" altLang="zh-CN" sz="1600" baseline="-250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0</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=2</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a:t>
            </a:r>
            <a:r>
              <a:rPr lang="en-US" altLang="zh-CN" sz="1600" i="1"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d</a:t>
            </a:r>
            <a:r>
              <a:rPr lang="en-US" altLang="zh-CN" sz="1600" baseline="-250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1</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=(2+1)%10=3</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 （冲突）</a:t>
            </a:r>
            <a:endPar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endParaRPr>
          </a:p>
          <a:p>
            <a:pPr marL="457200" indent="-457200" algn="l">
              <a:lnSpc>
                <a:spcPts val="2500"/>
              </a:lnSpc>
              <a:buFont typeface="Wingdings" panose="05000000000000000000" pitchFamily="2" charset="2"/>
              <a:buChar char="l"/>
            </a:pPr>
            <a:r>
              <a:rPr lang="en-US" altLang="zh-CN" sz="1600" i="1"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d</a:t>
            </a:r>
            <a:r>
              <a:rPr lang="en-US" altLang="zh-CN" sz="1600" baseline="-250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2</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=(3+1)%10=4</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 （冲突）</a:t>
            </a:r>
            <a:endPar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endParaRPr>
          </a:p>
          <a:p>
            <a:pPr marL="457200" indent="-457200" algn="l">
              <a:lnSpc>
                <a:spcPts val="2500"/>
              </a:lnSpc>
              <a:buFont typeface="Wingdings" panose="05000000000000000000" pitchFamily="2" charset="2"/>
              <a:buChar char="l"/>
            </a:pPr>
            <a:r>
              <a:rPr lang="en-US" altLang="zh-CN" sz="1600" i="1"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d</a:t>
            </a:r>
            <a:r>
              <a:rPr lang="en-US" altLang="zh-CN" sz="1600" baseline="-250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3</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=(4+1)%10=5</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（将</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20</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放在</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5</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sym typeface="Wingdings" panose="05000000000000000000"/>
              </a:rPr>
              <a:t>位置）</a:t>
            </a:r>
            <a:endPar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3" name="TextBox 12"/>
          <p:cNvSpPr txBox="1"/>
          <p:nvPr/>
        </p:nvSpPr>
        <p:spPr>
          <a:xfrm>
            <a:off x="7546624" y="5336409"/>
            <a:ext cx="4460240" cy="1322070"/>
          </a:xfrm>
          <a:prstGeom prst="rect">
            <a:avLst/>
          </a:prstGeom>
          <a:noFill/>
        </p:spPr>
        <p:txBody>
          <a:bodyPr wrap="square" rtlCol="0">
            <a:spAutoFit/>
          </a:bodyPr>
          <a:lstStyle/>
          <a:p>
            <a:pPr>
              <a:lnSpc>
                <a:spcPct val="200000"/>
              </a:lnSpc>
            </a:pP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哈希函数值不相同的多个记录争夺同一个后继哈希地址称为</a:t>
            </a:r>
            <a:r>
              <a:rPr lang="zh-CN" altLang="en-US" sz="2000" dirty="0">
                <a:solidFill>
                  <a:srgbClr val="C0262E"/>
                </a:solidFill>
                <a:latin typeface="微软雅黑" panose="020B0503020204020204" charset="-122"/>
                <a:ea typeface="微软雅黑" panose="020B0503020204020204" charset="-122"/>
                <a:cs typeface="Consolas" panose="020B0609020204030204" pitchFamily="49" charset="0"/>
              </a:rPr>
              <a:t>非同义词冲突</a:t>
            </a:r>
          </a:p>
        </p:txBody>
      </p:sp>
      <p:sp>
        <p:nvSpPr>
          <p:cNvPr id="14" name="右箭头 13"/>
          <p:cNvSpPr/>
          <p:nvPr/>
        </p:nvSpPr>
        <p:spPr>
          <a:xfrm rot="5400000">
            <a:off x="9333249" y="4527569"/>
            <a:ext cx="639054" cy="323568"/>
          </a:xfrm>
          <a:prstGeom prst="rightArrow">
            <a:avLst/>
          </a:prstGeom>
          <a:gradFill>
            <a:gsLst>
              <a:gs pos="0">
                <a:srgbClr val="C0262E"/>
              </a:gs>
              <a:gs pos="100000">
                <a:srgbClr val="CD5158"/>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anose="020B0609020204030204" pitchFamily="49" charset="0"/>
              <a:ea typeface="楷体" panose="02010609060101010101" pitchFamily="49" charset="-122"/>
              <a:cs typeface="Consolas" panose="020B0609020204030204" pitchFamily="49" charset="0"/>
            </a:endParaRPr>
          </a:p>
        </p:txBody>
      </p:sp>
      <p:sp>
        <p:nvSpPr>
          <p:cNvPr id="16" name="文本框 15"/>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17" name="Text Box 5"/>
          <p:cNvSpPr txBox="1">
            <a:spLocks noChangeArrowheads="1"/>
          </p:cNvSpPr>
          <p:nvPr/>
        </p:nvSpPr>
        <p:spPr bwMode="auto">
          <a:xfrm>
            <a:off x="839416" y="943737"/>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pPr algn="l"/>
            <a:r>
              <a:rPr lang="en-US" altLang="zh-CN" dirty="0">
                <a:latin typeface="微软雅黑" panose="020B0503020204020204" charset="-122"/>
                <a:ea typeface="微软雅黑" panose="020B0503020204020204" charset="-122"/>
              </a:rPr>
              <a:t>8.4.3 </a:t>
            </a:r>
            <a:r>
              <a:rPr lang="zh-CN" altLang="en-US" dirty="0">
                <a:latin typeface="微软雅黑" panose="020B0503020204020204" charset="-122"/>
                <a:ea typeface="微软雅黑" panose="020B0503020204020204" charset="-122"/>
              </a:rPr>
              <a:t>哈希冲突解决方法</a:t>
            </a:r>
          </a:p>
        </p:txBody>
      </p:sp>
    </p:spTree>
    <p:extLst>
      <p:ext uri="{BB962C8B-B14F-4D97-AF65-F5344CB8AC3E}">
        <p14:creationId xmlns:p14="http://schemas.microsoft.com/office/powerpoint/2010/main" val="10622591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2" grpId="0"/>
      <p:bldP spid="13" grpId="0"/>
      <p:bldP spid="14" grpId="0" animBg="1"/>
      <p:bldP spid="16" grpId="0"/>
      <p:bldP spid="1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83417" y="879515"/>
            <a:ext cx="10625166" cy="961289"/>
          </a:xfrm>
          <a:prstGeom prst="rect">
            <a:avLst/>
          </a:prstGeom>
          <a:noFill/>
        </p:spPr>
        <p:txBody>
          <a:bodyPr wrap="square" rtlCol="0">
            <a:spAutoFit/>
          </a:bodyPr>
          <a:lstStyle/>
          <a:p>
            <a:pPr algn="l">
              <a:lnSpc>
                <a:spcPct val="150000"/>
              </a:lnSpc>
            </a:pP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假设哈希表每个元素为</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k</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v</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，哈希函数为</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 % </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p</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，哈希表长度为</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m</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，采用线性探测法解决冲突，包含插入算法</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insert</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的哈希表类</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HashTable1</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6" name="TextBox 5"/>
          <p:cNvSpPr txBox="1"/>
          <p:nvPr/>
        </p:nvSpPr>
        <p:spPr>
          <a:xfrm>
            <a:off x="1487488" y="1879646"/>
            <a:ext cx="9072562" cy="4707406"/>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5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gn="l">
              <a:lnSpc>
                <a:spcPct val="100000"/>
              </a:lnSpc>
            </a:pPr>
            <a:r>
              <a:rPr lang="en-US" altLang="zh-CN" sz="1400" dirty="0">
                <a:latin typeface="微软雅黑" panose="020B0503020204020204" charset="-122"/>
                <a:ea typeface="微软雅黑" panose="020B0503020204020204" charset="-122"/>
              </a:rPr>
              <a:t>NULLKEY=None                     	</a:t>
            </a:r>
            <a:r>
              <a:rPr lang="en-US" altLang="zh-CN" sz="1400" dirty="0">
                <a:solidFill>
                  <a:srgbClr val="CD5158"/>
                </a:solidFill>
                <a:latin typeface="微软雅黑" panose="020B0503020204020204" charset="-122"/>
                <a:ea typeface="微软雅黑" panose="020B0503020204020204" charset="-122"/>
              </a:rPr>
              <a:t>#</a:t>
            </a:r>
            <a:r>
              <a:rPr lang="zh-CN" altLang="zh-CN" sz="1400" dirty="0">
                <a:solidFill>
                  <a:srgbClr val="CD5158"/>
                </a:solidFill>
                <a:latin typeface="微软雅黑" panose="020B0503020204020204" charset="-122"/>
                <a:ea typeface="微软雅黑" panose="020B0503020204020204" charset="-122"/>
              </a:rPr>
              <a:t>全局变量</a:t>
            </a:r>
            <a:r>
              <a:rPr lang="en-US" altLang="zh-CN" sz="1400" dirty="0">
                <a:solidFill>
                  <a:srgbClr val="CD5158"/>
                </a:solidFill>
                <a:latin typeface="微软雅黑" panose="020B0503020204020204" charset="-122"/>
                <a:ea typeface="微软雅黑" panose="020B0503020204020204" charset="-122"/>
              </a:rPr>
              <a:t>,</a:t>
            </a:r>
            <a:r>
              <a:rPr lang="zh-CN" altLang="zh-CN" sz="1400" dirty="0">
                <a:solidFill>
                  <a:srgbClr val="CD5158"/>
                </a:solidFill>
                <a:latin typeface="微软雅黑" panose="020B0503020204020204" charset="-122"/>
                <a:ea typeface="微软雅黑" panose="020B0503020204020204" charset="-122"/>
              </a:rPr>
              <a:t>空关键字</a:t>
            </a:r>
          </a:p>
          <a:p>
            <a:pPr algn="l">
              <a:lnSpc>
                <a:spcPct val="100000"/>
              </a:lnSpc>
            </a:pPr>
            <a:r>
              <a:rPr lang="en-US" altLang="zh-CN" sz="1400" dirty="0">
                <a:latin typeface="微软雅黑" panose="020B0503020204020204" charset="-122"/>
                <a:ea typeface="微软雅黑" panose="020B0503020204020204" charset="-122"/>
              </a:rPr>
              <a:t>class </a:t>
            </a:r>
            <a:r>
              <a:rPr lang="en-US" altLang="zh-CN" sz="1400" dirty="0">
                <a:solidFill>
                  <a:srgbClr val="C0262E"/>
                </a:solidFill>
                <a:latin typeface="微软雅黑" panose="020B0503020204020204" charset="-122"/>
                <a:ea typeface="微软雅黑" panose="020B0503020204020204" charset="-122"/>
              </a:rPr>
              <a:t>HashTable1</a:t>
            </a:r>
            <a:r>
              <a:rPr lang="en-US" altLang="zh-CN" sz="1400" dirty="0">
                <a:latin typeface="微软雅黑" panose="020B0503020204020204" charset="-122"/>
                <a:ea typeface="微软雅黑" panose="020B0503020204020204" charset="-122"/>
              </a:rPr>
              <a:t>:            	</a:t>
            </a:r>
            <a:r>
              <a:rPr lang="en-US" altLang="zh-CN" sz="1400" dirty="0">
                <a:solidFill>
                  <a:srgbClr val="CD5158"/>
                </a:solidFill>
                <a:latin typeface="微软雅黑" panose="020B0503020204020204" charset="-122"/>
                <a:ea typeface="微软雅黑" panose="020B0503020204020204" charset="-122"/>
              </a:rPr>
              <a:t>#</a:t>
            </a:r>
            <a:r>
              <a:rPr lang="zh-CN" altLang="zh-CN" sz="1400" dirty="0">
                <a:solidFill>
                  <a:srgbClr val="CD5158"/>
                </a:solidFill>
                <a:latin typeface="微软雅黑" panose="020B0503020204020204" charset="-122"/>
                <a:ea typeface="微软雅黑" panose="020B0503020204020204" charset="-122"/>
              </a:rPr>
              <a:t>哈希表</a:t>
            </a:r>
            <a:r>
              <a:rPr lang="en-US" altLang="zh-CN" sz="1400" dirty="0">
                <a:solidFill>
                  <a:srgbClr val="CD5158"/>
                </a:solidFill>
                <a:latin typeface="微软雅黑" panose="020B0503020204020204" charset="-122"/>
                <a:ea typeface="微软雅黑" panose="020B0503020204020204" charset="-122"/>
              </a:rPr>
              <a:t>(</a:t>
            </a:r>
            <a:r>
              <a:rPr lang="zh-CN" altLang="zh-CN" sz="1400" dirty="0">
                <a:solidFill>
                  <a:srgbClr val="CD5158"/>
                </a:solidFill>
                <a:latin typeface="微软雅黑" panose="020B0503020204020204" charset="-122"/>
                <a:ea typeface="微软雅黑" panose="020B0503020204020204" charset="-122"/>
              </a:rPr>
              <a:t>除留余数法</a:t>
            </a:r>
            <a:r>
              <a:rPr lang="en-US" altLang="zh-CN" sz="1400" dirty="0">
                <a:solidFill>
                  <a:srgbClr val="CD5158"/>
                </a:solidFill>
                <a:latin typeface="微软雅黑" panose="020B0503020204020204" charset="-122"/>
                <a:ea typeface="微软雅黑" panose="020B0503020204020204" charset="-122"/>
              </a:rPr>
              <a:t>+</a:t>
            </a:r>
            <a:r>
              <a:rPr lang="zh-CN" altLang="zh-CN" sz="1400" dirty="0">
                <a:solidFill>
                  <a:srgbClr val="CD5158"/>
                </a:solidFill>
                <a:latin typeface="微软雅黑" panose="020B0503020204020204" charset="-122"/>
                <a:ea typeface="微软雅黑" panose="020B0503020204020204" charset="-122"/>
              </a:rPr>
              <a:t>线性探测法</a:t>
            </a:r>
            <a:r>
              <a:rPr lang="en-US" altLang="zh-CN" sz="1400" dirty="0">
                <a:solidFill>
                  <a:srgbClr val="CD5158"/>
                </a:solidFill>
                <a:latin typeface="微软雅黑" panose="020B0503020204020204" charset="-122"/>
                <a:ea typeface="微软雅黑" panose="020B0503020204020204" charset="-122"/>
              </a:rPr>
              <a:t>)</a:t>
            </a:r>
            <a:endParaRPr lang="zh-CN" altLang="zh-CN" sz="1400" dirty="0">
              <a:solidFill>
                <a:srgbClr val="CD5158"/>
              </a:solidFill>
              <a:latin typeface="微软雅黑" panose="020B0503020204020204" charset="-122"/>
              <a:ea typeface="微软雅黑" panose="020B0503020204020204" charset="-122"/>
            </a:endParaRPr>
          </a:p>
          <a:p>
            <a:pPr algn="l">
              <a:lnSpc>
                <a:spcPct val="100000"/>
              </a:lnSpc>
            </a:pPr>
            <a:r>
              <a:rPr lang="en-US" altLang="zh-CN" sz="1400" dirty="0">
                <a:latin typeface="微软雅黑" panose="020B0503020204020204" charset="-122"/>
                <a:ea typeface="微软雅黑" panose="020B0503020204020204" charset="-122"/>
              </a:rPr>
              <a:t>  </a:t>
            </a:r>
            <a:r>
              <a:rPr lang="en-US" altLang="zh-CN" sz="1400" dirty="0" err="1">
                <a:latin typeface="微软雅黑" panose="020B0503020204020204" charset="-122"/>
                <a:ea typeface="微软雅黑" panose="020B0503020204020204" charset="-122"/>
              </a:rPr>
              <a:t>def</a:t>
            </a:r>
            <a:r>
              <a:rPr lang="en-US" altLang="zh-CN" sz="1400" dirty="0">
                <a:latin typeface="微软雅黑" panose="020B0503020204020204" charset="-122"/>
                <a:ea typeface="微软雅黑" panose="020B0503020204020204" charset="-122"/>
              </a:rPr>
              <a:t> __</a:t>
            </a:r>
            <a:r>
              <a:rPr lang="en-US" altLang="zh-CN" sz="1400" dirty="0" err="1">
                <a:latin typeface="微软雅黑" panose="020B0503020204020204" charset="-122"/>
                <a:ea typeface="微软雅黑" panose="020B0503020204020204" charset="-122"/>
              </a:rPr>
              <a:t>init</a:t>
            </a:r>
            <a:r>
              <a:rPr lang="en-US" altLang="zh-CN" sz="1400" dirty="0">
                <a:latin typeface="微软雅黑" panose="020B0503020204020204" charset="-122"/>
                <a:ea typeface="微软雅黑" panose="020B0503020204020204" charset="-122"/>
              </a:rPr>
              <a:t>__(</a:t>
            </a:r>
            <a:r>
              <a:rPr lang="en-US" altLang="zh-CN" sz="1400" dirty="0" err="1">
                <a:latin typeface="微软雅黑" panose="020B0503020204020204" charset="-122"/>
                <a:ea typeface="微软雅黑" panose="020B0503020204020204" charset="-122"/>
              </a:rPr>
              <a:t>self,m,p</a:t>
            </a:r>
            <a:r>
              <a:rPr lang="en-US" altLang="zh-CN" sz="1400" dirty="0">
                <a:latin typeface="微软雅黑" panose="020B0503020204020204" charset="-122"/>
                <a:ea typeface="微软雅黑" panose="020B0503020204020204" charset="-122"/>
              </a:rPr>
              <a:t>):      	</a:t>
            </a:r>
            <a:r>
              <a:rPr lang="en-US" altLang="zh-CN" sz="1400" dirty="0">
                <a:solidFill>
                  <a:srgbClr val="CD5158"/>
                </a:solidFill>
                <a:latin typeface="微软雅黑" panose="020B0503020204020204" charset="-122"/>
                <a:ea typeface="微软雅黑" panose="020B0503020204020204" charset="-122"/>
              </a:rPr>
              <a:t>#</a:t>
            </a:r>
            <a:r>
              <a:rPr lang="zh-CN" altLang="zh-CN" sz="1400" dirty="0">
                <a:solidFill>
                  <a:srgbClr val="CD5158"/>
                </a:solidFill>
                <a:latin typeface="微软雅黑" panose="020B0503020204020204" charset="-122"/>
                <a:ea typeface="微软雅黑" panose="020B0503020204020204" charset="-122"/>
              </a:rPr>
              <a:t>构造方法</a:t>
            </a:r>
          </a:p>
          <a:p>
            <a:pPr algn="l">
              <a:lnSpc>
                <a:spcPct val="100000"/>
              </a:lnSpc>
            </a:pPr>
            <a:r>
              <a:rPr lang="en-US" altLang="zh-CN" sz="1400" dirty="0">
                <a:latin typeface="微软雅黑" panose="020B0503020204020204" charset="-122"/>
                <a:ea typeface="微软雅黑" panose="020B0503020204020204" charset="-122"/>
              </a:rPr>
              <a:t>     </a:t>
            </a:r>
            <a:r>
              <a:rPr lang="en-US" altLang="zh-CN" sz="1400" dirty="0" err="1">
                <a:latin typeface="微软雅黑" panose="020B0503020204020204" charset="-122"/>
                <a:ea typeface="微软雅黑" panose="020B0503020204020204" charset="-122"/>
              </a:rPr>
              <a:t>self.n</a:t>
            </a:r>
            <a:r>
              <a:rPr lang="en-US" altLang="zh-CN" sz="1400" dirty="0">
                <a:latin typeface="微软雅黑" panose="020B0503020204020204" charset="-122"/>
                <a:ea typeface="微软雅黑" panose="020B0503020204020204" charset="-122"/>
              </a:rPr>
              <a:t>=0				</a:t>
            </a:r>
            <a:r>
              <a:rPr lang="en-US" altLang="zh-CN" sz="1400" dirty="0">
                <a:solidFill>
                  <a:srgbClr val="CD5158"/>
                </a:solidFill>
                <a:latin typeface="微软雅黑" panose="020B0503020204020204" charset="-122"/>
                <a:ea typeface="微软雅黑" panose="020B0503020204020204" charset="-122"/>
              </a:rPr>
              <a:t>#</a:t>
            </a:r>
            <a:r>
              <a:rPr lang="zh-CN" altLang="zh-CN" sz="1400" dirty="0">
                <a:solidFill>
                  <a:srgbClr val="CD5158"/>
                </a:solidFill>
                <a:latin typeface="微软雅黑" panose="020B0503020204020204" charset="-122"/>
                <a:ea typeface="微软雅黑" panose="020B0503020204020204" charset="-122"/>
              </a:rPr>
              <a:t>哈希表中元素个数</a:t>
            </a:r>
          </a:p>
          <a:p>
            <a:pPr algn="l">
              <a:lnSpc>
                <a:spcPct val="100000"/>
              </a:lnSpc>
            </a:pPr>
            <a:r>
              <a:rPr lang="en-US" altLang="zh-CN" sz="1400" dirty="0">
                <a:latin typeface="微软雅黑" panose="020B0503020204020204" charset="-122"/>
                <a:ea typeface="微软雅黑" panose="020B0503020204020204" charset="-122"/>
              </a:rPr>
              <a:t>     </a:t>
            </a:r>
            <a:r>
              <a:rPr lang="en-US" altLang="zh-CN" sz="1400" dirty="0" err="1">
                <a:latin typeface="微软雅黑" panose="020B0503020204020204" charset="-122"/>
                <a:ea typeface="微软雅黑" panose="020B0503020204020204" charset="-122"/>
              </a:rPr>
              <a:t>self.m</a:t>
            </a:r>
            <a:r>
              <a:rPr lang="en-US" altLang="zh-CN" sz="1400" dirty="0">
                <a:latin typeface="微软雅黑" panose="020B0503020204020204" charset="-122"/>
                <a:ea typeface="微软雅黑" panose="020B0503020204020204" charset="-122"/>
              </a:rPr>
              <a:t>=m</a:t>
            </a:r>
            <a:endParaRPr lang="zh-CN" altLang="zh-CN" sz="1400" dirty="0">
              <a:latin typeface="微软雅黑" panose="020B0503020204020204" charset="-122"/>
              <a:ea typeface="微软雅黑" panose="020B0503020204020204" charset="-122"/>
            </a:endParaRPr>
          </a:p>
          <a:p>
            <a:pPr algn="l">
              <a:lnSpc>
                <a:spcPct val="100000"/>
              </a:lnSpc>
            </a:pPr>
            <a:r>
              <a:rPr lang="en-US" altLang="zh-CN" sz="1400" dirty="0">
                <a:latin typeface="微软雅黑" panose="020B0503020204020204" charset="-122"/>
                <a:ea typeface="微软雅黑" panose="020B0503020204020204" charset="-122"/>
              </a:rPr>
              <a:t>     </a:t>
            </a:r>
            <a:r>
              <a:rPr lang="en-US" altLang="zh-CN" sz="1400" dirty="0" err="1">
                <a:latin typeface="微软雅黑" panose="020B0503020204020204" charset="-122"/>
                <a:ea typeface="微软雅黑" panose="020B0503020204020204" charset="-122"/>
              </a:rPr>
              <a:t>self.p</a:t>
            </a:r>
            <a:r>
              <a:rPr lang="en-US" altLang="zh-CN" sz="1400" dirty="0">
                <a:latin typeface="微软雅黑" panose="020B0503020204020204" charset="-122"/>
                <a:ea typeface="微软雅黑" panose="020B0503020204020204" charset="-122"/>
              </a:rPr>
              <a:t>=p</a:t>
            </a:r>
            <a:endParaRPr lang="zh-CN" altLang="zh-CN" sz="1400" dirty="0">
              <a:latin typeface="微软雅黑" panose="020B0503020204020204" charset="-122"/>
              <a:ea typeface="微软雅黑" panose="020B0503020204020204" charset="-122"/>
            </a:endParaRPr>
          </a:p>
          <a:p>
            <a:pPr algn="l">
              <a:lnSpc>
                <a:spcPct val="100000"/>
              </a:lnSpc>
            </a:pPr>
            <a:r>
              <a:rPr lang="en-US" altLang="zh-CN" sz="1400" dirty="0">
                <a:latin typeface="微软雅黑" panose="020B0503020204020204" charset="-122"/>
                <a:ea typeface="微软雅黑" panose="020B0503020204020204" charset="-122"/>
              </a:rPr>
              <a:t>     </a:t>
            </a:r>
            <a:r>
              <a:rPr lang="en-US" altLang="zh-CN" sz="1400" dirty="0" err="1">
                <a:latin typeface="微软雅黑" panose="020B0503020204020204" charset="-122"/>
                <a:ea typeface="微软雅黑" panose="020B0503020204020204" charset="-122"/>
              </a:rPr>
              <a:t>self.ha</a:t>
            </a:r>
            <a:r>
              <a:rPr lang="en-US" altLang="zh-CN" sz="1400" dirty="0">
                <a:latin typeface="微软雅黑" panose="020B0503020204020204" charset="-122"/>
                <a:ea typeface="微软雅黑" panose="020B0503020204020204" charset="-122"/>
              </a:rPr>
              <a:t>=[NULLKEY]*m        	</a:t>
            </a:r>
            <a:r>
              <a:rPr lang="en-US" altLang="zh-CN" sz="1400" dirty="0">
                <a:solidFill>
                  <a:srgbClr val="CD5158"/>
                </a:solidFill>
                <a:latin typeface="微软雅黑" panose="020B0503020204020204" charset="-122"/>
                <a:ea typeface="微软雅黑" panose="020B0503020204020204" charset="-122"/>
              </a:rPr>
              <a:t>#</a:t>
            </a:r>
            <a:r>
              <a:rPr lang="zh-CN" altLang="zh-CN" sz="1400" dirty="0">
                <a:solidFill>
                  <a:srgbClr val="CD5158"/>
                </a:solidFill>
                <a:latin typeface="微软雅黑" panose="020B0503020204020204" charset="-122"/>
                <a:ea typeface="微软雅黑" panose="020B0503020204020204" charset="-122"/>
              </a:rPr>
              <a:t>存放哈希表元素，地址为</a:t>
            </a:r>
            <a:r>
              <a:rPr lang="en-US" altLang="zh-CN" sz="1400" dirty="0">
                <a:solidFill>
                  <a:srgbClr val="CD5158"/>
                </a:solidFill>
                <a:latin typeface="微软雅黑" panose="020B0503020204020204" charset="-122"/>
                <a:ea typeface="微软雅黑" panose="020B0503020204020204" charset="-122"/>
              </a:rPr>
              <a:t>[0..m-1]</a:t>
            </a:r>
            <a:endParaRPr lang="zh-CN" altLang="zh-CN" sz="1400" dirty="0">
              <a:solidFill>
                <a:srgbClr val="CD5158"/>
              </a:solidFill>
              <a:latin typeface="微软雅黑" panose="020B0503020204020204" charset="-122"/>
              <a:ea typeface="微软雅黑" panose="020B0503020204020204" charset="-122"/>
            </a:endParaRPr>
          </a:p>
          <a:p>
            <a:pPr algn="l">
              <a:lnSpc>
                <a:spcPct val="100000"/>
              </a:lnSpc>
            </a:pPr>
            <a:r>
              <a:rPr lang="en-US" altLang="zh-CN" sz="1400" dirty="0">
                <a:latin typeface="微软雅黑" panose="020B0503020204020204" charset="-122"/>
                <a:ea typeface="微软雅黑" panose="020B0503020204020204" charset="-122"/>
              </a:rPr>
              <a:t> </a:t>
            </a:r>
          </a:p>
          <a:p>
            <a:pPr algn="l">
              <a:lnSpc>
                <a:spcPct val="100000"/>
              </a:lnSpc>
            </a:pPr>
            <a:r>
              <a:rPr lang="en-US" altLang="zh-CN" sz="1400" dirty="0">
                <a:latin typeface="微软雅黑" panose="020B0503020204020204" charset="-122"/>
                <a:ea typeface="微软雅黑" panose="020B0503020204020204" charset="-122"/>
              </a:rPr>
              <a:t>  </a:t>
            </a:r>
            <a:r>
              <a:rPr lang="en-US" altLang="zh-CN" sz="1400" dirty="0" err="1">
                <a:latin typeface="微软雅黑" panose="020B0503020204020204" charset="-122"/>
                <a:ea typeface="微软雅黑" panose="020B0503020204020204" charset="-122"/>
              </a:rPr>
              <a:t>def</a:t>
            </a:r>
            <a:r>
              <a:rPr lang="en-US" altLang="zh-CN" sz="1400" dirty="0">
                <a:latin typeface="微软雅黑" panose="020B0503020204020204" charset="-122"/>
                <a:ea typeface="微软雅黑" panose="020B0503020204020204" charset="-122"/>
              </a:rPr>
              <a:t> </a:t>
            </a:r>
            <a:r>
              <a:rPr lang="en-US" altLang="zh-CN" sz="1400" dirty="0">
                <a:solidFill>
                  <a:srgbClr val="C0262E"/>
                </a:solidFill>
                <a:latin typeface="微软雅黑" panose="020B0503020204020204" charset="-122"/>
                <a:ea typeface="微软雅黑" panose="020B0503020204020204" charset="-122"/>
              </a:rPr>
              <a:t>insert</a:t>
            </a:r>
            <a:r>
              <a:rPr lang="en-US" altLang="zh-CN" sz="1400" dirty="0">
                <a:latin typeface="微软雅黑" panose="020B0503020204020204" charset="-122"/>
                <a:ea typeface="微软雅黑" panose="020B0503020204020204" charset="-122"/>
              </a:rPr>
              <a:t>(</a:t>
            </a:r>
            <a:r>
              <a:rPr lang="en-US" altLang="zh-CN" sz="1400" dirty="0" err="1">
                <a:latin typeface="微软雅黑" panose="020B0503020204020204" charset="-122"/>
                <a:ea typeface="微软雅黑" panose="020B0503020204020204" charset="-122"/>
              </a:rPr>
              <a:t>self,k,v</a:t>
            </a:r>
            <a:r>
              <a:rPr lang="en-US" altLang="zh-CN" sz="1400" dirty="0">
                <a:latin typeface="微软雅黑" panose="020B0503020204020204" charset="-122"/>
                <a:ea typeface="微软雅黑" panose="020B0503020204020204" charset="-122"/>
              </a:rPr>
              <a:t>):         	</a:t>
            </a:r>
            <a:r>
              <a:rPr lang="en-US" altLang="zh-CN" sz="1400" dirty="0">
                <a:solidFill>
                  <a:srgbClr val="CD5158"/>
                </a:solidFill>
                <a:latin typeface="微软雅黑" panose="020B0503020204020204" charset="-122"/>
                <a:ea typeface="微软雅黑" panose="020B0503020204020204" charset="-122"/>
              </a:rPr>
              <a:t>#</a:t>
            </a:r>
            <a:r>
              <a:rPr lang="zh-CN" altLang="zh-CN" sz="1400" dirty="0">
                <a:solidFill>
                  <a:srgbClr val="CD5158"/>
                </a:solidFill>
                <a:latin typeface="微软雅黑" panose="020B0503020204020204" charset="-122"/>
                <a:ea typeface="微软雅黑" panose="020B0503020204020204" charset="-122"/>
              </a:rPr>
              <a:t>在哈希表中插入</a:t>
            </a:r>
            <a:r>
              <a:rPr lang="en-US" altLang="zh-CN" sz="1400" dirty="0">
                <a:solidFill>
                  <a:srgbClr val="CD5158"/>
                </a:solidFill>
                <a:latin typeface="微软雅黑" panose="020B0503020204020204" charset="-122"/>
                <a:ea typeface="微软雅黑" panose="020B0503020204020204" charset="-122"/>
              </a:rPr>
              <a:t>(</a:t>
            </a:r>
            <a:r>
              <a:rPr lang="en-US" altLang="zh-CN" sz="1400" dirty="0" err="1">
                <a:solidFill>
                  <a:srgbClr val="CD5158"/>
                </a:solidFill>
                <a:latin typeface="微软雅黑" panose="020B0503020204020204" charset="-122"/>
                <a:ea typeface="微软雅黑" panose="020B0503020204020204" charset="-122"/>
              </a:rPr>
              <a:t>k,v</a:t>
            </a:r>
            <a:r>
              <a:rPr lang="en-US" altLang="zh-CN" sz="1400" dirty="0">
                <a:solidFill>
                  <a:srgbClr val="CD5158"/>
                </a:solidFill>
                <a:latin typeface="微软雅黑" panose="020B0503020204020204" charset="-122"/>
                <a:ea typeface="微软雅黑" panose="020B0503020204020204" charset="-122"/>
              </a:rPr>
              <a:t>)</a:t>
            </a:r>
            <a:endParaRPr lang="zh-CN" altLang="zh-CN" sz="1400" dirty="0">
              <a:solidFill>
                <a:srgbClr val="CD5158"/>
              </a:solidFill>
              <a:latin typeface="微软雅黑" panose="020B0503020204020204" charset="-122"/>
              <a:ea typeface="微软雅黑" panose="020B0503020204020204" charset="-122"/>
            </a:endParaRPr>
          </a:p>
          <a:p>
            <a:pPr algn="l">
              <a:lnSpc>
                <a:spcPct val="100000"/>
              </a:lnSpc>
            </a:pPr>
            <a:r>
              <a:rPr lang="en-US" altLang="zh-CN" sz="1400" dirty="0">
                <a:latin typeface="微软雅黑" panose="020B0503020204020204" charset="-122"/>
                <a:ea typeface="微软雅黑" panose="020B0503020204020204" charset="-122"/>
              </a:rPr>
              <a:t>     d=k % </a:t>
            </a:r>
            <a:r>
              <a:rPr lang="en-US" altLang="zh-CN" sz="1400" dirty="0" err="1">
                <a:latin typeface="微软雅黑" panose="020B0503020204020204" charset="-122"/>
                <a:ea typeface="微软雅黑" panose="020B0503020204020204" charset="-122"/>
              </a:rPr>
              <a:t>self.p</a:t>
            </a:r>
            <a:r>
              <a:rPr lang="en-US" altLang="zh-CN" sz="1400" dirty="0">
                <a:latin typeface="微软雅黑" panose="020B0503020204020204" charset="-122"/>
                <a:ea typeface="微软雅黑" panose="020B0503020204020204" charset="-122"/>
              </a:rPr>
              <a:t>               	</a:t>
            </a:r>
            <a:r>
              <a:rPr lang="en-US" altLang="zh-CN" sz="1400" dirty="0">
                <a:solidFill>
                  <a:srgbClr val="CD5158"/>
                </a:solidFill>
                <a:latin typeface="微软雅黑" panose="020B0503020204020204" charset="-122"/>
                <a:ea typeface="微软雅黑" panose="020B0503020204020204" charset="-122"/>
              </a:rPr>
              <a:t>#</a:t>
            </a:r>
            <a:r>
              <a:rPr lang="zh-CN" altLang="zh-CN" sz="1400" dirty="0">
                <a:solidFill>
                  <a:srgbClr val="CD5158"/>
                </a:solidFill>
                <a:latin typeface="微软雅黑" panose="020B0503020204020204" charset="-122"/>
                <a:ea typeface="微软雅黑" panose="020B0503020204020204" charset="-122"/>
              </a:rPr>
              <a:t>求哈希函数值</a:t>
            </a:r>
          </a:p>
          <a:p>
            <a:pPr algn="l">
              <a:lnSpc>
                <a:spcPct val="100000"/>
              </a:lnSpc>
            </a:pPr>
            <a:r>
              <a:rPr lang="en-US" altLang="zh-CN" sz="1400" dirty="0">
                <a:latin typeface="微软雅黑" panose="020B0503020204020204" charset="-122"/>
                <a:ea typeface="微软雅黑" panose="020B0503020204020204" charset="-122"/>
              </a:rPr>
              <a:t>     while </a:t>
            </a:r>
            <a:r>
              <a:rPr lang="en-US" altLang="zh-CN" sz="1400" dirty="0" err="1">
                <a:solidFill>
                  <a:srgbClr val="7030A0"/>
                </a:solidFill>
                <a:latin typeface="微软雅黑" panose="020B0503020204020204" charset="-122"/>
                <a:ea typeface="微软雅黑" panose="020B0503020204020204" charset="-122"/>
              </a:rPr>
              <a:t>self.ha</a:t>
            </a:r>
            <a:r>
              <a:rPr lang="en-US" altLang="zh-CN" sz="1400" dirty="0">
                <a:solidFill>
                  <a:srgbClr val="7030A0"/>
                </a:solidFill>
                <a:latin typeface="微软雅黑" panose="020B0503020204020204" charset="-122"/>
                <a:ea typeface="微软雅黑" panose="020B0503020204020204" charset="-122"/>
              </a:rPr>
              <a:t>[d]!=NULLKEY: </a:t>
            </a:r>
            <a:r>
              <a:rPr lang="en-US" altLang="zh-CN" sz="1400" dirty="0">
                <a:latin typeface="微软雅黑" panose="020B0503020204020204" charset="-122"/>
                <a:ea typeface="微软雅黑" panose="020B0503020204020204" charset="-122"/>
              </a:rPr>
              <a:t>	</a:t>
            </a:r>
            <a:r>
              <a:rPr lang="en-US" altLang="zh-CN" sz="1400" dirty="0">
                <a:solidFill>
                  <a:srgbClr val="CD5158"/>
                </a:solidFill>
                <a:latin typeface="微软雅黑" panose="020B0503020204020204" charset="-122"/>
                <a:ea typeface="微软雅黑" panose="020B0503020204020204" charset="-122"/>
              </a:rPr>
              <a:t>#</a:t>
            </a:r>
            <a:r>
              <a:rPr lang="zh-CN" altLang="zh-CN" sz="1400" dirty="0">
                <a:solidFill>
                  <a:srgbClr val="CD5158"/>
                </a:solidFill>
                <a:latin typeface="微软雅黑" panose="020B0503020204020204" charset="-122"/>
                <a:ea typeface="微软雅黑" panose="020B0503020204020204" charset="-122"/>
              </a:rPr>
              <a:t>找空位置</a:t>
            </a:r>
          </a:p>
          <a:p>
            <a:pPr algn="l">
              <a:lnSpc>
                <a:spcPct val="100000"/>
              </a:lnSpc>
            </a:pPr>
            <a:r>
              <a:rPr lang="en-US" altLang="zh-CN" sz="1400" dirty="0">
                <a:latin typeface="微软雅黑" panose="020B0503020204020204" charset="-122"/>
                <a:ea typeface="微软雅黑" panose="020B0503020204020204" charset="-122"/>
              </a:rPr>
              <a:t>   	</a:t>
            </a:r>
            <a:r>
              <a:rPr lang="en-US" altLang="zh-CN" sz="1400" dirty="0">
                <a:solidFill>
                  <a:srgbClr val="006600"/>
                </a:solidFill>
                <a:latin typeface="微软雅黑" panose="020B0503020204020204" charset="-122"/>
                <a:ea typeface="微软雅黑" panose="020B0503020204020204" charset="-122"/>
              </a:rPr>
              <a:t>d=(d+1) % </a:t>
            </a:r>
            <a:r>
              <a:rPr lang="en-US" altLang="zh-CN" sz="1400" dirty="0" err="1">
                <a:solidFill>
                  <a:srgbClr val="006600"/>
                </a:solidFill>
                <a:latin typeface="微软雅黑" panose="020B0503020204020204" charset="-122"/>
                <a:ea typeface="微软雅黑" panose="020B0503020204020204" charset="-122"/>
              </a:rPr>
              <a:t>self.m</a:t>
            </a:r>
            <a:r>
              <a:rPr lang="en-US" altLang="zh-CN" sz="1400" dirty="0">
                <a:latin typeface="微软雅黑" panose="020B0503020204020204" charset="-122"/>
                <a:ea typeface="微软雅黑" panose="020B0503020204020204" charset="-122"/>
              </a:rPr>
              <a:t>		</a:t>
            </a:r>
            <a:r>
              <a:rPr lang="en-US" altLang="zh-CN" sz="1400" dirty="0">
                <a:solidFill>
                  <a:srgbClr val="CD5158"/>
                </a:solidFill>
                <a:latin typeface="微软雅黑" panose="020B0503020204020204" charset="-122"/>
                <a:ea typeface="微软雅黑" panose="020B0503020204020204" charset="-122"/>
              </a:rPr>
              <a:t>#</a:t>
            </a:r>
            <a:r>
              <a:rPr lang="zh-CN" altLang="zh-CN" sz="1400" dirty="0">
                <a:solidFill>
                  <a:srgbClr val="CD5158"/>
                </a:solidFill>
                <a:latin typeface="微软雅黑" panose="020B0503020204020204" charset="-122"/>
                <a:ea typeface="微软雅黑" panose="020B0503020204020204" charset="-122"/>
              </a:rPr>
              <a:t>线性探测法查找空位置</a:t>
            </a:r>
          </a:p>
          <a:p>
            <a:pPr algn="l">
              <a:lnSpc>
                <a:spcPct val="100000"/>
              </a:lnSpc>
            </a:pPr>
            <a:r>
              <a:rPr lang="en-US" altLang="zh-CN" sz="1400" dirty="0">
                <a:latin typeface="微软雅黑" panose="020B0503020204020204" charset="-122"/>
                <a:ea typeface="微软雅黑" panose="020B0503020204020204" charset="-122"/>
              </a:rPr>
              <a:t>     </a:t>
            </a:r>
            <a:r>
              <a:rPr lang="en-US" altLang="zh-CN" sz="1400" dirty="0" err="1">
                <a:latin typeface="微软雅黑" panose="020B0503020204020204" charset="-122"/>
                <a:ea typeface="微软雅黑" panose="020B0503020204020204" charset="-122"/>
              </a:rPr>
              <a:t>self.ha</a:t>
            </a:r>
            <a:r>
              <a:rPr lang="en-US" altLang="zh-CN" sz="1400" dirty="0">
                <a:latin typeface="微软雅黑" panose="020B0503020204020204" charset="-122"/>
                <a:ea typeface="微软雅黑" panose="020B0503020204020204" charset="-122"/>
              </a:rPr>
              <a:t>[d]=[</a:t>
            </a:r>
            <a:r>
              <a:rPr lang="en-US" altLang="zh-CN" sz="1400" dirty="0" err="1">
                <a:latin typeface="微软雅黑" panose="020B0503020204020204" charset="-122"/>
                <a:ea typeface="微软雅黑" panose="020B0503020204020204" charset="-122"/>
              </a:rPr>
              <a:t>k,v</a:t>
            </a:r>
            <a:r>
              <a:rPr lang="en-US" altLang="zh-CN" sz="1400" dirty="0">
                <a:latin typeface="微软雅黑" panose="020B0503020204020204" charset="-122"/>
                <a:ea typeface="微软雅黑" panose="020B0503020204020204" charset="-122"/>
              </a:rPr>
              <a:t>]        	</a:t>
            </a:r>
            <a:r>
              <a:rPr lang="en-US" altLang="zh-CN" sz="1400" dirty="0">
                <a:solidFill>
                  <a:srgbClr val="CD5158"/>
                </a:solidFill>
                <a:latin typeface="微软雅黑" panose="020B0503020204020204" charset="-122"/>
                <a:ea typeface="微软雅黑" panose="020B0503020204020204" charset="-122"/>
              </a:rPr>
              <a:t>#</a:t>
            </a:r>
            <a:r>
              <a:rPr lang="zh-CN" altLang="zh-CN" sz="1400" dirty="0">
                <a:solidFill>
                  <a:srgbClr val="CD5158"/>
                </a:solidFill>
                <a:latin typeface="微软雅黑" panose="020B0503020204020204" charset="-122"/>
                <a:ea typeface="微软雅黑" panose="020B0503020204020204" charset="-122"/>
              </a:rPr>
              <a:t>放置</a:t>
            </a:r>
            <a:r>
              <a:rPr lang="en-US" altLang="zh-CN" sz="1400" dirty="0">
                <a:solidFill>
                  <a:srgbClr val="CD5158"/>
                </a:solidFill>
                <a:latin typeface="微软雅黑" panose="020B0503020204020204" charset="-122"/>
                <a:ea typeface="微软雅黑" panose="020B0503020204020204" charset="-122"/>
              </a:rPr>
              <a:t>[</a:t>
            </a:r>
            <a:r>
              <a:rPr lang="en-US" altLang="zh-CN" sz="1400" dirty="0" err="1">
                <a:solidFill>
                  <a:srgbClr val="CD5158"/>
                </a:solidFill>
                <a:latin typeface="微软雅黑" panose="020B0503020204020204" charset="-122"/>
                <a:ea typeface="微软雅黑" panose="020B0503020204020204" charset="-122"/>
              </a:rPr>
              <a:t>k,v</a:t>
            </a:r>
            <a:r>
              <a:rPr lang="en-US" altLang="zh-CN" sz="1400" dirty="0">
                <a:solidFill>
                  <a:srgbClr val="CD5158"/>
                </a:solidFill>
                <a:latin typeface="微软雅黑" panose="020B0503020204020204" charset="-122"/>
                <a:ea typeface="微软雅黑" panose="020B0503020204020204" charset="-122"/>
              </a:rPr>
              <a:t>]</a:t>
            </a:r>
            <a:endParaRPr lang="zh-CN" altLang="zh-CN" sz="1400" dirty="0">
              <a:solidFill>
                <a:srgbClr val="CD5158"/>
              </a:solidFill>
              <a:latin typeface="微软雅黑" panose="020B0503020204020204" charset="-122"/>
              <a:ea typeface="微软雅黑" panose="020B0503020204020204" charset="-122"/>
            </a:endParaRPr>
          </a:p>
          <a:p>
            <a:pPr algn="l">
              <a:lnSpc>
                <a:spcPct val="100000"/>
              </a:lnSpc>
            </a:pPr>
            <a:r>
              <a:rPr lang="en-US" altLang="zh-CN" sz="1400" dirty="0">
                <a:latin typeface="微软雅黑" panose="020B0503020204020204" charset="-122"/>
                <a:ea typeface="微软雅黑" panose="020B0503020204020204" charset="-122"/>
              </a:rPr>
              <a:t>     </a:t>
            </a:r>
            <a:r>
              <a:rPr lang="en-US" altLang="zh-CN" sz="1400" dirty="0" err="1">
                <a:latin typeface="微软雅黑" panose="020B0503020204020204" charset="-122"/>
                <a:ea typeface="微软雅黑" panose="020B0503020204020204" charset="-122"/>
              </a:rPr>
              <a:t>self.n</a:t>
            </a:r>
            <a:r>
              <a:rPr lang="en-US" altLang="zh-CN" sz="1400" dirty="0">
                <a:latin typeface="微软雅黑" panose="020B0503020204020204" charset="-122"/>
                <a:ea typeface="微软雅黑" panose="020B0503020204020204" charset="-122"/>
              </a:rPr>
              <a:t>+=1               	</a:t>
            </a:r>
            <a:r>
              <a:rPr lang="en-US" altLang="zh-CN" sz="1400" dirty="0">
                <a:solidFill>
                  <a:srgbClr val="CD5158"/>
                </a:solidFill>
                <a:latin typeface="微软雅黑" panose="020B0503020204020204" charset="-122"/>
                <a:ea typeface="微软雅黑" panose="020B0503020204020204" charset="-122"/>
              </a:rPr>
              <a:t>#</a:t>
            </a:r>
            <a:r>
              <a:rPr lang="zh-CN" altLang="zh-CN" sz="1400" dirty="0">
                <a:solidFill>
                  <a:srgbClr val="CD5158"/>
                </a:solidFill>
                <a:latin typeface="微软雅黑" panose="020B0503020204020204" charset="-122"/>
                <a:ea typeface="微软雅黑" panose="020B0503020204020204" charset="-122"/>
              </a:rPr>
              <a:t>增加一个元素</a:t>
            </a:r>
          </a:p>
        </p:txBody>
      </p:sp>
      <p:sp>
        <p:nvSpPr>
          <p:cNvPr id="8" name="文本框 7"/>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Tree>
    <p:extLst>
      <p:ext uri="{BB962C8B-B14F-4D97-AF65-F5344CB8AC3E}">
        <p14:creationId xmlns:p14="http://schemas.microsoft.com/office/powerpoint/2010/main" val="40676462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6">
                                            <p:txEl>
                                              <p:pRg st="8" end="8"/>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
                                            <p:txEl>
                                              <p:pRg st="11" end="11"/>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6">
                                            <p:txEl>
                                              <p:pRg st="12" end="12"/>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829" y="3329154"/>
            <a:ext cx="3500438" cy="3490913"/>
          </a:xfrm>
          <a:prstGeom prst="rect">
            <a:avLst/>
          </a:prstGeom>
        </p:spPr>
      </p:pic>
      <p:sp>
        <p:nvSpPr>
          <p:cNvPr id="91138" name="Text Box 2"/>
          <p:cNvSpPr txBox="1">
            <a:spLocks noChangeArrowheads="1"/>
          </p:cNvSpPr>
          <p:nvPr/>
        </p:nvSpPr>
        <p:spPr bwMode="auto">
          <a:xfrm>
            <a:off x="1871952" y="2526232"/>
            <a:ext cx="7786742" cy="1108075"/>
          </a:xfrm>
          <a:prstGeom prst="rect">
            <a:avLst/>
          </a:prstGeom>
          <a:noFill/>
          <a:ln w="25400">
            <a:solidFill>
              <a:srgbClr val="525252"/>
            </a:solidFill>
            <a:prstDash val="sysDash"/>
          </a:ln>
          <a:effectLst/>
          <a:scene3d>
            <a:camera prst="orthographicFront">
              <a:rot lat="0" lon="0" rev="0"/>
            </a:camera>
            <a:lightRig rig="contrasting" dir="t">
              <a:rot lat="0" lon="0" rev="1500000"/>
            </a:lightRig>
          </a:scene3d>
          <a:sp3d prstMaterial="metal"/>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marL="457200" indent="-457200" algn="l">
              <a:lnSpc>
                <a:spcPct val="120000"/>
              </a:lnSpc>
              <a:spcBef>
                <a:spcPct val="50000"/>
              </a:spcBef>
              <a:buFont typeface="Wingdings" panose="05000000000000000000" pitchFamily="2" charset="2"/>
              <a:buChar char="n"/>
            </a:pP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发生冲突时前后查找空位置。</a:t>
            </a:r>
            <a:endPar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endParaRPr>
          </a:p>
          <a:p>
            <a:pPr marL="457200" indent="-457200" algn="l">
              <a:lnSpc>
                <a:spcPct val="120000"/>
              </a:lnSpc>
              <a:spcBef>
                <a:spcPct val="50000"/>
              </a:spcBef>
              <a:buFont typeface="Wingdings" panose="05000000000000000000" pitchFamily="2" charset="2"/>
              <a:buChar char="n"/>
            </a:pP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描述公式为：</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d</a:t>
            </a:r>
            <a:r>
              <a:rPr kumimoji="1" lang="en-US" altLang="zh-CN" sz="2000" baseline="-30000" dirty="0">
                <a:solidFill>
                  <a:srgbClr val="525252"/>
                </a:solidFill>
                <a:latin typeface="微软雅黑" panose="020B0503020204020204" charset="-122"/>
                <a:ea typeface="微软雅黑" panose="020B0503020204020204" charset="-122"/>
                <a:cs typeface="Consolas" panose="020B0609020204030204" pitchFamily="49" charset="0"/>
              </a:rPr>
              <a:t>0</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h</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k</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 </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d</a:t>
            </a:r>
            <a:r>
              <a:rPr kumimoji="1" lang="en-US" altLang="zh-CN" sz="2000" i="1" baseline="-30000" dirty="0">
                <a:solidFill>
                  <a:srgbClr val="525252"/>
                </a:solidFill>
                <a:latin typeface="微软雅黑" panose="020B0503020204020204" charset="-122"/>
                <a:ea typeface="微软雅黑" panose="020B0503020204020204" charset="-122"/>
                <a:cs typeface="Consolas" panose="020B0609020204030204" pitchFamily="49" charset="0"/>
              </a:rPr>
              <a:t>i</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d</a:t>
            </a:r>
            <a:r>
              <a:rPr kumimoji="1" lang="en-US" altLang="zh-CN" sz="2000" baseline="-30000" dirty="0">
                <a:solidFill>
                  <a:srgbClr val="525252"/>
                </a:solidFill>
                <a:latin typeface="微软雅黑" panose="020B0503020204020204" charset="-122"/>
                <a:ea typeface="微软雅黑" panose="020B0503020204020204" charset="-122"/>
                <a:cs typeface="Consolas" panose="020B0609020204030204" pitchFamily="49" charset="0"/>
              </a:rPr>
              <a:t>0</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i</a:t>
            </a:r>
            <a:r>
              <a:rPr kumimoji="1" lang="en-US" altLang="zh-CN" sz="2000" baseline="30000" dirty="0">
                <a:solidFill>
                  <a:srgbClr val="525252"/>
                </a:solidFill>
                <a:latin typeface="微软雅黑" panose="020B0503020204020204" charset="-122"/>
                <a:ea typeface="微软雅黑" panose="020B0503020204020204" charset="-122"/>
                <a:cs typeface="Consolas" panose="020B0609020204030204" pitchFamily="49" charset="0"/>
              </a:rPr>
              <a:t>2</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 mod </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m</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  (1≤</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i</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m</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-1)</a:t>
            </a:r>
          </a:p>
        </p:txBody>
      </p:sp>
      <p:graphicFrame>
        <p:nvGraphicFramePr>
          <p:cNvPr id="5" name="表格 4"/>
          <p:cNvGraphicFramePr>
            <a:graphicFrameLocks noGrp="1"/>
          </p:cNvGraphicFramePr>
          <p:nvPr/>
        </p:nvGraphicFramePr>
        <p:xfrm>
          <a:off x="1871952" y="4153067"/>
          <a:ext cx="6096000" cy="741680"/>
        </p:xfrm>
        <a:graphic>
          <a:graphicData uri="http://schemas.openxmlformats.org/drawingml/2006/table">
            <a:tbl>
              <a:tblPr firstRow="1" bandRow="1">
                <a:tableStyleId>{00A15C55-8517-42AA-B614-E9B94910E393}</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pPr algn="ctr"/>
                      <a:r>
                        <a:rPr lang="en-US" altLang="zh-CN" sz="1600">
                          <a:latin typeface="微软雅黑" panose="020B0503020204020204" charset="-122"/>
                          <a:ea typeface="微软雅黑" panose="020B0503020204020204" charset="-122"/>
                        </a:rPr>
                        <a:t>0</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1</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2</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3</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4</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5</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6</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7</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8</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tc>
                  <a:txBody>
                    <a:bodyPr/>
                    <a:lstStyle/>
                    <a:p>
                      <a:pPr algn="ctr"/>
                      <a:r>
                        <a:rPr lang="en-US" altLang="zh-CN" sz="1600">
                          <a:latin typeface="微软雅黑" panose="020B0503020204020204" charset="-122"/>
                          <a:ea typeface="微软雅黑" panose="020B0503020204020204" charset="-122"/>
                        </a:rPr>
                        <a:t>9</a:t>
                      </a:r>
                      <a:endParaRPr lang="en-US" altLang="zh-CN" sz="1600">
                        <a:latin typeface="微软雅黑" panose="020B0503020204020204" charset="-122"/>
                        <a:ea typeface="微软雅黑" panose="020B0503020204020204" charset="-122"/>
                        <a:cs typeface="Consolas" panose="020B0609020204030204" pitchFamily="49" charset="0"/>
                      </a:endParaRPr>
                    </a:p>
                  </a:txBody>
                  <a:tcPr>
                    <a:solidFill>
                      <a:srgbClr val="C0262E"/>
                    </a:solidFill>
                  </a:tcPr>
                </a:tc>
                <a:extLst>
                  <a:ext uri="{0D108BD9-81ED-4DB2-BD59-A6C34878D82A}">
                    <a16:rowId xmlns:a16="http://schemas.microsoft.com/office/drawing/2014/main" val="10000"/>
                  </a:ext>
                </a:extLst>
              </a:tr>
              <a:tr h="370840">
                <a:tc>
                  <a:txBody>
                    <a:bodyPr/>
                    <a:lstStyle/>
                    <a:p>
                      <a:pPr algn="ctr"/>
                      <a:endParaRPr lang="zh-CN" altLang="en-US" sz="1600"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endParaRPr lang="zh-CN" altLang="en-US" sz="1600" b="1">
                        <a:solidFill>
                          <a:srgbClr val="0000FF"/>
                        </a:solidFill>
                        <a:latin typeface="Consolas" panose="020B0609020204030204" pitchFamily="49" charset="0"/>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r>
                        <a:rPr lang="zh-CN" altLang="en-US" sz="1600">
                          <a:latin typeface="微软雅黑" panose="020B0503020204020204" charset="-122"/>
                          <a:ea typeface="微软雅黑" panose="020B0503020204020204" charset="-122"/>
                        </a:rPr>
                        <a:t>*</a:t>
                      </a:r>
                      <a:endParaRPr lang="zh-CN" altLang="en-US" sz="1600" b="1">
                        <a:solidFill>
                          <a:srgbClr val="0000FF"/>
                        </a:solidFill>
                        <a:latin typeface="微软雅黑" panose="020B0503020204020204" charset="-122"/>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r>
                        <a:rPr lang="zh-CN" altLang="en-US" sz="1600">
                          <a:latin typeface="微软雅黑" panose="020B0503020204020204" charset="-122"/>
                          <a:ea typeface="微软雅黑" panose="020B0503020204020204" charset="-122"/>
                        </a:rPr>
                        <a:t>*</a:t>
                      </a:r>
                      <a:endParaRPr lang="zh-CN" altLang="en-US" sz="1600" b="1">
                        <a:solidFill>
                          <a:srgbClr val="0000FF"/>
                        </a:solidFill>
                        <a:latin typeface="微软雅黑" panose="020B0503020204020204" charset="-122"/>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r>
                        <a:rPr lang="zh-CN" altLang="en-US" sz="1600">
                          <a:latin typeface="微软雅黑" panose="020B0503020204020204" charset="-122"/>
                          <a:ea typeface="微软雅黑" panose="020B0503020204020204" charset="-122"/>
                        </a:rPr>
                        <a:t>*</a:t>
                      </a:r>
                      <a:endParaRPr lang="zh-CN" altLang="en-US" sz="1600" b="1">
                        <a:solidFill>
                          <a:srgbClr val="0000FF"/>
                        </a:solidFill>
                        <a:latin typeface="微软雅黑" panose="020B0503020204020204" charset="-122"/>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r>
                        <a:rPr lang="zh-CN" altLang="en-US" sz="1600">
                          <a:latin typeface="微软雅黑" panose="020B0503020204020204" charset="-122"/>
                          <a:ea typeface="微软雅黑" panose="020B0503020204020204" charset="-122"/>
                        </a:rPr>
                        <a:t>*</a:t>
                      </a:r>
                      <a:endParaRPr lang="zh-CN" altLang="en-US" sz="1600" b="1">
                        <a:solidFill>
                          <a:srgbClr val="FF0000"/>
                        </a:solidFill>
                        <a:latin typeface="微软雅黑" panose="020B0503020204020204" charset="-122"/>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r>
                        <a:rPr lang="zh-CN" altLang="en-US" sz="1600">
                          <a:latin typeface="微软雅黑" panose="020B0503020204020204" charset="-122"/>
                          <a:ea typeface="微软雅黑" panose="020B0503020204020204" charset="-122"/>
                        </a:rPr>
                        <a:t>*</a:t>
                      </a:r>
                      <a:endParaRPr lang="zh-CN" altLang="en-US" sz="1600" b="1">
                        <a:solidFill>
                          <a:srgbClr val="0000FF"/>
                        </a:solidFill>
                        <a:latin typeface="微软雅黑" panose="020B0503020204020204" charset="-122"/>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r>
                        <a:rPr lang="zh-CN" altLang="en-US" sz="1600">
                          <a:latin typeface="微软雅黑" panose="020B0503020204020204" charset="-122"/>
                          <a:ea typeface="微软雅黑" panose="020B0503020204020204" charset="-122"/>
                        </a:rPr>
                        <a:t>*</a:t>
                      </a:r>
                      <a:endParaRPr lang="zh-CN" altLang="en-US" sz="1600" b="1">
                        <a:solidFill>
                          <a:srgbClr val="0000FF"/>
                        </a:solidFill>
                        <a:latin typeface="微软雅黑" panose="020B0503020204020204" charset="-122"/>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r>
                        <a:rPr lang="zh-CN" altLang="en-US" sz="1600">
                          <a:latin typeface="微软雅黑" panose="020B0503020204020204" charset="-122"/>
                          <a:ea typeface="微软雅黑" panose="020B0503020204020204" charset="-122"/>
                        </a:rPr>
                        <a:t>*</a:t>
                      </a:r>
                      <a:endParaRPr lang="zh-CN" altLang="en-US" sz="1600" b="1">
                        <a:solidFill>
                          <a:srgbClr val="0000FF"/>
                        </a:solidFill>
                        <a:latin typeface="微软雅黑" panose="020B0503020204020204" charset="-122"/>
                        <a:ea typeface="微软雅黑" panose="020B0503020204020204" charset="-122"/>
                        <a:cs typeface="Consolas" panose="020B0609020204030204" pitchFamily="49" charset="0"/>
                      </a:endParaRPr>
                    </a:p>
                  </a:txBody>
                  <a:tcPr>
                    <a:solidFill>
                      <a:srgbClr val="CD5158">
                        <a:alpha val="60000"/>
                      </a:srgbClr>
                    </a:solidFill>
                  </a:tcPr>
                </a:tc>
                <a:tc>
                  <a:txBody>
                    <a:bodyPr/>
                    <a:lstStyle/>
                    <a:p>
                      <a:pPr algn="ctr"/>
                      <a:r>
                        <a:rPr lang="zh-CN" altLang="en-US" sz="1600">
                          <a:latin typeface="微软雅黑" panose="020B0503020204020204" charset="-122"/>
                          <a:ea typeface="微软雅黑" panose="020B0503020204020204" charset="-122"/>
                        </a:rPr>
                        <a:t>*</a:t>
                      </a:r>
                      <a:endParaRPr lang="zh-CN" altLang="en-US" sz="1600" b="1">
                        <a:solidFill>
                          <a:srgbClr val="0000FF"/>
                        </a:solidFill>
                        <a:latin typeface="微软雅黑" panose="020B0503020204020204" charset="-122"/>
                        <a:ea typeface="微软雅黑" panose="020B0503020204020204" charset="-122"/>
                        <a:cs typeface="Consolas" panose="020B0609020204030204" pitchFamily="49" charset="0"/>
                      </a:endParaRPr>
                    </a:p>
                  </a:txBody>
                  <a:tcPr>
                    <a:solidFill>
                      <a:srgbClr val="CD5158">
                        <a:alpha val="60000"/>
                      </a:srgbClr>
                    </a:solidFill>
                  </a:tcPr>
                </a:tc>
                <a:extLst>
                  <a:ext uri="{0D108BD9-81ED-4DB2-BD59-A6C34878D82A}">
                    <a16:rowId xmlns:a16="http://schemas.microsoft.com/office/drawing/2014/main" val="10001"/>
                  </a:ext>
                </a:extLst>
              </a:tr>
            </a:tbl>
          </a:graphicData>
        </a:graphic>
      </p:graphicFrame>
      <p:sp>
        <p:nvSpPr>
          <p:cNvPr id="7" name="椭圆 6"/>
          <p:cNvSpPr/>
          <p:nvPr/>
        </p:nvSpPr>
        <p:spPr>
          <a:xfrm>
            <a:off x="5801042" y="5081761"/>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8" name="椭圆 7"/>
          <p:cNvSpPr/>
          <p:nvPr/>
        </p:nvSpPr>
        <p:spPr>
          <a:xfrm>
            <a:off x="4575434" y="5296075"/>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9" name="椭圆 8"/>
          <p:cNvSpPr/>
          <p:nvPr/>
        </p:nvSpPr>
        <p:spPr>
          <a:xfrm>
            <a:off x="7621868" y="5581827"/>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0" name="椭圆 9"/>
          <p:cNvSpPr/>
          <p:nvPr/>
        </p:nvSpPr>
        <p:spPr>
          <a:xfrm>
            <a:off x="2764084" y="5867579"/>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cxnSp>
        <p:nvCxnSpPr>
          <p:cNvPr id="12" name="直接箭头连接符 11"/>
          <p:cNvCxnSpPr>
            <a:endCxn id="7" idx="1"/>
          </p:cNvCxnSpPr>
          <p:nvPr/>
        </p:nvCxnSpPr>
        <p:spPr>
          <a:xfrm>
            <a:off x="5300976" y="4938885"/>
            <a:ext cx="515882" cy="163800"/>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14" name="直接箭头连接符 13"/>
          <p:cNvCxnSpPr>
            <a:stCxn id="7" idx="3"/>
            <a:endCxn id="8" idx="7"/>
          </p:cNvCxnSpPr>
          <p:nvPr/>
        </p:nvCxnSpPr>
        <p:spPr>
          <a:xfrm rot="5400000">
            <a:off x="5185595" y="4685736"/>
            <a:ext cx="113286" cy="1149240"/>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16" name="直接箭头连接符 15"/>
          <p:cNvCxnSpPr>
            <a:stCxn id="8" idx="5"/>
            <a:endCxn id="9" idx="2"/>
          </p:cNvCxnSpPr>
          <p:nvPr/>
        </p:nvCxnSpPr>
        <p:spPr>
          <a:xfrm rot="16200000" flipH="1">
            <a:off x="6027124" y="4058521"/>
            <a:ext cx="235238" cy="2954250"/>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cxnSp>
        <p:nvCxnSpPr>
          <p:cNvPr id="18" name="直接箭头连接符 17"/>
          <p:cNvCxnSpPr>
            <a:stCxn id="9" idx="2"/>
            <a:endCxn id="10" idx="6"/>
          </p:cNvCxnSpPr>
          <p:nvPr/>
        </p:nvCxnSpPr>
        <p:spPr>
          <a:xfrm rot="10800000" flipV="1">
            <a:off x="2872084" y="5653265"/>
            <a:ext cx="4749784" cy="285752"/>
          </a:xfrm>
          <a:prstGeom prst="straightConnector1">
            <a:avLst/>
          </a:prstGeom>
          <a:ln w="19050">
            <a:solidFill>
              <a:srgbClr val="CC3300"/>
            </a:solidFill>
            <a:tailEnd type="arrow"/>
          </a:ln>
        </p:spPr>
        <p:style>
          <a:lnRef idx="2">
            <a:schemeClr val="accent1"/>
          </a:lnRef>
          <a:fillRef idx="0">
            <a:schemeClr val="accent1"/>
          </a:fillRef>
          <a:effectRef idx="1">
            <a:schemeClr val="accent1"/>
          </a:effectRef>
          <a:fontRef idx="minor">
            <a:schemeClr val="tx1"/>
          </a:fontRef>
        </p:style>
      </p:cxnSp>
      <p:sp>
        <p:nvSpPr>
          <p:cNvPr id="20" name="椭圆 19"/>
          <p:cNvSpPr/>
          <p:nvPr/>
        </p:nvSpPr>
        <p:spPr>
          <a:xfrm>
            <a:off x="5229538" y="4880147"/>
            <a:ext cx="108000" cy="14287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zh-CN" altLang="en-US"/>
          </a:p>
        </p:txBody>
      </p:sp>
      <p:sp>
        <p:nvSpPr>
          <p:cNvPr id="19" name="TextBox 4"/>
          <p:cNvSpPr txBox="1"/>
          <p:nvPr/>
        </p:nvSpPr>
        <p:spPr>
          <a:xfrm>
            <a:off x="1184216" y="1942586"/>
            <a:ext cx="3255600" cy="387798"/>
          </a:xfrm>
          <a:prstGeom prst="rect">
            <a:avLst/>
          </a:prstGeom>
          <a:noFill/>
        </p:spPr>
        <p:txBody>
          <a:bodyPr wrap="square" rtlCol="0">
            <a:spAutoFit/>
          </a:bodyPr>
          <a:lstStyle>
            <a:defPPr>
              <a:defRPr lang="zh-CN"/>
            </a:defPPr>
            <a:lvl1pPr>
              <a:defRPr>
                <a:solidFill>
                  <a:srgbClr val="C0262E"/>
                </a:solidFill>
                <a:latin typeface="思源黑体 CN Medium" panose="020B0600000000000000" pitchFamily="34" charset="-122"/>
                <a:ea typeface="思源黑体 CN Medium" panose="020B0600000000000000" pitchFamily="34"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）平方探测法</a:t>
            </a:r>
          </a:p>
        </p:txBody>
      </p:sp>
      <p:sp>
        <p:nvSpPr>
          <p:cNvPr id="21" name="文本框 20"/>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22"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8.4.3 </a:t>
            </a:r>
            <a:r>
              <a:rPr lang="zh-CN" altLang="en-US">
                <a:latin typeface="微软雅黑" panose="020B0503020204020204" charset="-122"/>
                <a:ea typeface="微软雅黑" panose="020B0503020204020204" charset="-122"/>
              </a:rPr>
              <a:t>哈希冲突解决方法</a:t>
            </a:r>
          </a:p>
        </p:txBody>
      </p:sp>
      <p:grpSp>
        <p:nvGrpSpPr>
          <p:cNvPr id="23" name="组合 22"/>
          <p:cNvGrpSpPr/>
          <p:nvPr/>
        </p:nvGrpSpPr>
        <p:grpSpPr>
          <a:xfrm>
            <a:off x="1104471" y="1274664"/>
            <a:ext cx="2124877" cy="517274"/>
            <a:chOff x="1527161" y="2145253"/>
            <a:chExt cx="2124877" cy="517274"/>
          </a:xfrm>
        </p:grpSpPr>
        <p:sp>
          <p:nvSpPr>
            <p:cNvPr id="24" name="矩形: 圆角 23"/>
            <p:cNvSpPr/>
            <p:nvPr/>
          </p:nvSpPr>
          <p:spPr>
            <a:xfrm>
              <a:off x="1541921" y="2145253"/>
              <a:ext cx="2095359" cy="517274"/>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5" name="文本框 24"/>
            <p:cNvSpPr txBox="1"/>
            <p:nvPr/>
          </p:nvSpPr>
          <p:spPr>
            <a:xfrm>
              <a:off x="1527161" y="2203835"/>
              <a:ext cx="2124877" cy="398780"/>
            </a:xfrm>
            <a:prstGeom prst="rect">
              <a:avLst/>
            </a:prstGeom>
            <a:noFill/>
          </p:spPr>
          <p:txBody>
            <a:bodyPr wrap="square" rtlCol="0">
              <a:spAutoFit/>
            </a:bodyPr>
            <a:lstStyle/>
            <a:p>
              <a:pPr algn="ctr"/>
              <a:r>
                <a:rPr lang="en-US" altLang="zh-CN" sz="2000" b="1">
                  <a:solidFill>
                    <a:schemeClr val="bg1"/>
                  </a:solidFill>
                  <a:latin typeface="微软雅黑" panose="020B0503020204020204" charset="-122"/>
                  <a:ea typeface="微软雅黑" panose="020B0503020204020204" charset="-122"/>
                </a:rPr>
                <a:t>1. </a:t>
              </a:r>
              <a:r>
                <a:rPr lang="zh-CN" altLang="en-US" sz="2000" b="1">
                  <a:solidFill>
                    <a:schemeClr val="bg1"/>
                  </a:solidFill>
                  <a:latin typeface="微软雅黑" panose="020B0503020204020204" charset="-122"/>
                  <a:ea typeface="微软雅黑" panose="020B0503020204020204" charset="-122"/>
                </a:rPr>
                <a:t>开放定址法</a:t>
              </a:r>
            </a:p>
          </p:txBody>
        </p:sp>
      </p:grpSp>
    </p:spTree>
    <p:extLst>
      <p:ext uri="{BB962C8B-B14F-4D97-AF65-F5344CB8AC3E}">
        <p14:creationId xmlns:p14="http://schemas.microsoft.com/office/powerpoint/2010/main" val="3749674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91138"/>
                                        </p:tgtEl>
                                        <p:attrNameLst>
                                          <p:attrName>style.visibility</p:attrName>
                                        </p:attrNameLst>
                                      </p:cBhvr>
                                      <p:to>
                                        <p:strVal val="visible"/>
                                      </p:to>
                                    </p:set>
                                    <p:animEffect transition="in" filter="fade">
                                      <p:cBhvr>
                                        <p:cTn id="24" dur="500"/>
                                        <p:tgtEl>
                                          <p:spTgt spid="91138"/>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strips(downRight)">
                                      <p:cBhvr>
                                        <p:cTn id="37" dur="500"/>
                                        <p:tgtEl>
                                          <p:spTgt spid="12"/>
                                        </p:tgtEl>
                                      </p:cBhvr>
                                    </p:animEffect>
                                  </p:childTnLst>
                                </p:cTn>
                              </p:par>
                              <p:par>
                                <p:cTn id="38" presetID="18" presetClass="entr" presetSubtype="12"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strips(downLeft)">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12"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strips(downLeft)">
                                      <p:cBhvr>
                                        <p:cTn id="45" dur="500"/>
                                        <p:tgtEl>
                                          <p:spTgt spid="14"/>
                                        </p:tgtEl>
                                      </p:cBhvr>
                                    </p:animEffect>
                                  </p:childTnLst>
                                </p:cTn>
                              </p:par>
                              <p:par>
                                <p:cTn id="46" presetID="18" presetClass="entr" presetSubtype="12"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strips(downLeft)">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strips(downRight)">
                                      <p:cBhvr>
                                        <p:cTn id="53" dur="500"/>
                                        <p:tgtEl>
                                          <p:spTgt spid="16"/>
                                        </p:tgtEl>
                                      </p:cBhvr>
                                    </p:animEffect>
                                  </p:childTnLst>
                                </p:cTn>
                              </p:par>
                              <p:par>
                                <p:cTn id="54" presetID="18" presetClass="entr" presetSubtype="12"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strips(downLeft)">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12"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strips(downLeft)">
                                      <p:cBhvr>
                                        <p:cTn id="61" dur="500"/>
                                        <p:tgtEl>
                                          <p:spTgt spid="18"/>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strips(downLeft)">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bldLvl="0" animBg="1"/>
      <p:bldP spid="7" grpId="0" animBg="1"/>
      <p:bldP spid="8" grpId="0" animBg="1"/>
      <p:bldP spid="9" grpId="0" animBg="1"/>
      <p:bldP spid="10" grpId="0" animBg="1"/>
      <p:bldP spid="20" grpId="0" animBg="1"/>
      <p:bldP spid="19" grpId="0"/>
      <p:bldP spid="21" grpId="0"/>
      <p:bldP spid="2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6"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8.4.3 </a:t>
            </a:r>
            <a:r>
              <a:rPr lang="zh-CN" altLang="en-US">
                <a:latin typeface="微软雅黑" panose="020B0503020204020204" charset="-122"/>
                <a:ea typeface="微软雅黑" panose="020B0503020204020204" charset="-122"/>
              </a:rPr>
              <a:t>哈希冲突解决方法</a:t>
            </a:r>
          </a:p>
        </p:txBody>
      </p:sp>
      <p:sp>
        <p:nvSpPr>
          <p:cNvPr id="7" name="TextBox 4"/>
          <p:cNvSpPr txBox="1"/>
          <p:nvPr/>
        </p:nvSpPr>
        <p:spPr>
          <a:xfrm>
            <a:off x="1161024" y="1489938"/>
            <a:ext cx="3422808" cy="387798"/>
          </a:xfrm>
          <a:prstGeom prst="rect">
            <a:avLst/>
          </a:prstGeom>
          <a:noFill/>
        </p:spPr>
        <p:txBody>
          <a:bodyPr wrap="square" rtlCol="0">
            <a:spAutoFit/>
          </a:bodyPr>
          <a:lstStyle>
            <a:defPPr>
              <a:defRPr lang="zh-CN"/>
            </a:defPPr>
            <a:lvl1pPr>
              <a:defRPr>
                <a:solidFill>
                  <a:srgbClr val="C0262E"/>
                </a:solidFill>
                <a:latin typeface="思源黑体 CN Medium" panose="020B0600000000000000" pitchFamily="34" charset="-122"/>
                <a:ea typeface="思源黑体 CN Medium" panose="020B0600000000000000" pitchFamily="34" charset="-122"/>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zh-CN" altLang="en-US" dirty="0">
                <a:latin typeface="微软雅黑" panose="020B0503020204020204" charset="-122"/>
                <a:ea typeface="微软雅黑" panose="020B0503020204020204" charset="-122"/>
              </a:rPr>
              <a:t>（</a:t>
            </a:r>
            <a:r>
              <a:rPr lang="en-US" altLang="zh-CN" dirty="0">
                <a:latin typeface="微软雅黑" panose="020B0503020204020204" charset="-122"/>
                <a:ea typeface="微软雅黑" panose="020B0503020204020204" charset="-122"/>
              </a:rPr>
              <a:t>2</a:t>
            </a:r>
            <a:r>
              <a:rPr lang="zh-CN" altLang="en-US" dirty="0">
                <a:latin typeface="微软雅黑" panose="020B0503020204020204" charset="-122"/>
                <a:ea typeface="微软雅黑" panose="020B0503020204020204" charset="-122"/>
              </a:rPr>
              <a:t>）平方探测法</a:t>
            </a:r>
          </a:p>
        </p:txBody>
      </p:sp>
      <p:grpSp>
        <p:nvGrpSpPr>
          <p:cNvPr id="8" name="组合 7"/>
          <p:cNvGrpSpPr/>
          <p:nvPr/>
        </p:nvGrpSpPr>
        <p:grpSpPr>
          <a:xfrm>
            <a:off x="407368" y="2204864"/>
            <a:ext cx="10947835" cy="4102828"/>
            <a:chOff x="570007" y="2622781"/>
            <a:chExt cx="10947835" cy="4102828"/>
          </a:xfrm>
        </p:grpSpPr>
        <p:pic>
          <p:nvPicPr>
            <p:cNvPr id="9" name="图片 8" descr="图片包含 白板&#10;&#10;描述已自动生成"/>
            <p:cNvPicPr>
              <a:picLocks noChangeAspect="1"/>
            </p:cNvPicPr>
            <p:nvPr/>
          </p:nvPicPr>
          <p:blipFill rotWithShape="1">
            <a:blip r:embed="rId2">
              <a:extLst>
                <a:ext uri="{28A0092B-C50C-407E-A947-70E740481C1C}">
                  <a14:useLocalDpi xmlns:a14="http://schemas.microsoft.com/office/drawing/2010/main" val="0"/>
                </a:ext>
              </a:extLst>
            </a:blip>
            <a:srcRect t="21254" r="57008"/>
            <a:stretch>
              <a:fillRect/>
            </a:stretch>
          </p:blipFill>
          <p:spPr>
            <a:xfrm>
              <a:off x="570007" y="2622781"/>
              <a:ext cx="2315690" cy="4102828"/>
            </a:xfrm>
            <a:prstGeom prst="rect">
              <a:avLst/>
            </a:prstGeom>
          </p:spPr>
        </p:pic>
        <p:sp>
          <p:nvSpPr>
            <p:cNvPr id="10" name="TextBox 29"/>
            <p:cNvSpPr txBox="1"/>
            <p:nvPr/>
          </p:nvSpPr>
          <p:spPr>
            <a:xfrm>
              <a:off x="3380175" y="2982821"/>
              <a:ext cx="8137667" cy="1831340"/>
            </a:xfrm>
            <a:prstGeom prst="rect">
              <a:avLst/>
            </a:prstGeom>
            <a:noFill/>
            <a:ln w="38100">
              <a:solidFill>
                <a:schemeClr val="tx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gn="l"/>
              <a:r>
                <a:rPr lang="zh-CN" altLang="en-US" dirty="0">
                  <a:latin typeface="微软雅黑" panose="020B0503020204020204" charset="-122"/>
                  <a:ea typeface="微软雅黑" panose="020B0503020204020204" charset="-122"/>
                </a:rPr>
                <a:t>平方探测法可以避免出现堆积问题。</a:t>
              </a:r>
              <a:endParaRPr lang="en-US" altLang="zh-CN" dirty="0">
                <a:latin typeface="微软雅黑" panose="020B0503020204020204" charset="-122"/>
                <a:ea typeface="微软雅黑" panose="020B0503020204020204" charset="-122"/>
              </a:endParaRPr>
            </a:p>
            <a:p>
              <a:pPr algn="l"/>
              <a:r>
                <a:rPr lang="zh-CN" altLang="en-US" dirty="0">
                  <a:latin typeface="微软雅黑" panose="020B0503020204020204" charset="-122"/>
                  <a:ea typeface="微软雅黑" panose="020B0503020204020204" charset="-122"/>
                </a:rPr>
                <a:t>缺点是不能探测到哈希表上的所有单元，但至少能探测到一半单元。</a:t>
              </a:r>
            </a:p>
          </p:txBody>
        </p:sp>
      </p:grpSp>
    </p:spTree>
    <p:extLst>
      <p:ext uri="{BB962C8B-B14F-4D97-AF65-F5344CB8AC3E}">
        <p14:creationId xmlns:p14="http://schemas.microsoft.com/office/powerpoint/2010/main" val="30479663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503" y="2122207"/>
            <a:ext cx="4557713" cy="4548188"/>
          </a:xfrm>
          <a:prstGeom prst="rect">
            <a:avLst/>
          </a:prstGeom>
        </p:spPr>
      </p:pic>
      <p:sp>
        <p:nvSpPr>
          <p:cNvPr id="3097" name="Rectangle 25"/>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2351584" y="2978535"/>
            <a:ext cx="6215106" cy="1506855"/>
          </a:xfrm>
          <a:prstGeom prst="rect">
            <a:avLst/>
          </a:prstGeom>
          <a:noFill/>
        </p:spPr>
        <p:txBody>
          <a:bodyPr wrap="square" rtlCol="0">
            <a:spAutoFit/>
          </a:bodyPr>
          <a:lstStyle/>
          <a:p>
            <a:pPr algn="l">
              <a:lnSpc>
                <a:spcPct val="120000"/>
              </a:lnSpc>
              <a:spcBef>
                <a:spcPct val="50000"/>
              </a:spcBef>
            </a:pP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 </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n</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=11</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m</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=13</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，除留余数法的哈希函数为：</a:t>
            </a:r>
          </a:p>
          <a:p>
            <a:pPr algn="l">
              <a:lnSpc>
                <a:spcPct val="120000"/>
              </a:lnSpc>
              <a:spcBef>
                <a:spcPct val="50000"/>
              </a:spcBef>
            </a:pP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　　    </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h</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k</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k</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 mod </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p</a:t>
            </a:r>
          </a:p>
          <a:p>
            <a:pPr algn="l">
              <a:lnSpc>
                <a:spcPct val="120000"/>
              </a:lnSpc>
              <a:spcBef>
                <a:spcPct val="50000"/>
              </a:spcBef>
            </a:pP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　</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p</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应为小于等于</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m</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的素数，假设</a:t>
            </a:r>
            <a:r>
              <a:rPr kumimoji="1"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p</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取值</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13</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9" name="文本框 8"/>
          <p:cNvSpPr txBox="1"/>
          <p:nvPr/>
        </p:nvSpPr>
        <p:spPr>
          <a:xfrm>
            <a:off x="1100703" y="166638"/>
            <a:ext cx="792480" cy="460375"/>
          </a:xfrm>
          <a:prstGeom prst="rect">
            <a:avLst/>
          </a:prstGeom>
          <a:noFill/>
        </p:spPr>
        <p:txBody>
          <a:bodyPr wrap="none" rtlCol="0" anchor="ctr">
            <a:spAutoFit/>
          </a:bodyPr>
          <a:lstStyle/>
          <a:p>
            <a:r>
              <a:rPr lang="zh-CN" altLang="en-US" sz="2400" dirty="0">
                <a:solidFill>
                  <a:srgbClr val="525252"/>
                </a:solidFill>
                <a:latin typeface="微软雅黑" panose="020B0503020204020204" charset="-122"/>
                <a:ea typeface="微软雅黑" panose="020B0503020204020204" charset="-122"/>
                <a:cs typeface="Arial" panose="020B0604020202020204"/>
              </a:rPr>
              <a:t>示例</a:t>
            </a:r>
          </a:p>
        </p:txBody>
      </p:sp>
      <p:sp>
        <p:nvSpPr>
          <p:cNvPr id="10" name="TextBox 2"/>
          <p:cNvSpPr txBox="1"/>
          <p:nvPr/>
        </p:nvSpPr>
        <p:spPr>
          <a:xfrm>
            <a:off x="936430" y="978317"/>
            <a:ext cx="10351329" cy="1322070"/>
          </a:xfrm>
          <a:prstGeom prst="rect">
            <a:avLst/>
          </a:prstGeom>
          <a:noFill/>
        </p:spPr>
        <p:txBody>
          <a:bodyPr wrap="square" rtlCol="0">
            <a:spAutoFit/>
          </a:bodyPr>
          <a:lstStyle/>
          <a:p>
            <a:pPr>
              <a:lnSpc>
                <a:spcPct val="200000"/>
              </a:lnSpc>
            </a:pP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      </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例</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8.16</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假设哈希表</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ha</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长度</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m=13</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，采用除留余数法和线性探测法解决冲突建立关键字集合</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{16</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74</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60</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43</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54</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90</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46</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31</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29</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88</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77}</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的哈希表。</a:t>
            </a:r>
            <a:endParaRPr lang="zh-CN" altLang="zh-CN"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11" name="TextBox 8"/>
          <p:cNvSpPr txBox="1"/>
          <p:nvPr/>
        </p:nvSpPr>
        <p:spPr>
          <a:xfrm>
            <a:off x="2423592" y="2685227"/>
            <a:ext cx="729171" cy="398780"/>
          </a:xfrm>
          <a:prstGeom prst="rect">
            <a:avLst/>
          </a:prstGeom>
          <a:noFill/>
        </p:spPr>
        <p:txBody>
          <a:bodyPr wrap="square" rtlCol="0">
            <a:spAutoFit/>
          </a:bodyPr>
          <a:lstStyle/>
          <a:p>
            <a:r>
              <a:rPr lang="zh-CN" altLang="zh-CN" sz="2000" dirty="0">
                <a:solidFill>
                  <a:srgbClr val="C0262E"/>
                </a:solidFill>
                <a:latin typeface="微软雅黑" panose="020B0503020204020204" charset="-122"/>
                <a:ea typeface="微软雅黑" panose="020B0503020204020204" charset="-122"/>
                <a:cs typeface="Consolas" panose="020B0609020204030204" pitchFamily="49" charset="0"/>
              </a:rPr>
              <a:t>解：</a:t>
            </a:r>
          </a:p>
        </p:txBody>
      </p:sp>
    </p:spTree>
    <p:extLst>
      <p:ext uri="{BB962C8B-B14F-4D97-AF65-F5344CB8AC3E}">
        <p14:creationId xmlns:p14="http://schemas.microsoft.com/office/powerpoint/2010/main" val="10552225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9654" y="1329310"/>
            <a:ext cx="4786346" cy="829945"/>
          </a:xfrm>
          <a:prstGeom prst="rect">
            <a:avLst/>
          </a:prstGeom>
          <a:noFill/>
        </p:spPr>
        <p:txBody>
          <a:bodyPr wrap="square" rtlCol="0">
            <a:spAutoFit/>
          </a:bodyPr>
          <a:lstStyle/>
          <a:p>
            <a:pPr algn="just">
              <a:lnSpc>
                <a:spcPct val="120000"/>
              </a:lnSpc>
            </a:pPr>
            <a:r>
              <a:rPr kumimoji="1" lang="zh-CN" altLang="en-US" sz="2000">
                <a:solidFill>
                  <a:srgbClr val="525252"/>
                </a:solidFill>
                <a:latin typeface="微软雅黑" panose="020B0503020204020204" charset="-122"/>
                <a:ea typeface="微软雅黑" panose="020B0503020204020204" charset="-122"/>
                <a:cs typeface="Consolas" panose="020B0609020204030204" pitchFamily="49" charset="0"/>
              </a:rPr>
              <a:t>哈希函数：</a:t>
            </a:r>
            <a:r>
              <a:rPr kumimoji="1"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h</a:t>
            </a:r>
            <a:r>
              <a:rPr kumimoji="1"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k</a:t>
            </a:r>
            <a:r>
              <a:rPr kumimoji="1"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kumimoji="1"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k</a:t>
            </a:r>
            <a:r>
              <a:rPr kumimoji="1" lang="en-US" altLang="zh-CN" sz="2000">
                <a:solidFill>
                  <a:srgbClr val="525252"/>
                </a:solidFill>
                <a:latin typeface="微软雅黑" panose="020B0503020204020204" charset="-122"/>
                <a:ea typeface="微软雅黑" panose="020B0503020204020204" charset="-122"/>
                <a:cs typeface="Consolas" panose="020B0609020204030204" pitchFamily="49" charset="0"/>
              </a:rPr>
              <a:t> mod 13</a:t>
            </a:r>
          </a:p>
          <a:p>
            <a:pPr algn="just">
              <a:lnSpc>
                <a:spcPct val="120000"/>
              </a:lnSpc>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解决冲突方法：线性探测法</a:t>
            </a:r>
            <a:endParaRPr kumimoji="1" lang="en-US" altLang="zh-CN" sz="2000" i="1">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3" name="TextBox 2"/>
          <p:cNvSpPr txBox="1"/>
          <p:nvPr/>
        </p:nvSpPr>
        <p:spPr>
          <a:xfrm>
            <a:off x="1428092" y="2227552"/>
            <a:ext cx="6572296" cy="4247515"/>
          </a:xfrm>
          <a:prstGeom prst="rect">
            <a:avLst/>
          </a:prstGeom>
          <a:noFill/>
          <a:ln w="25400">
            <a:solidFill>
              <a:srgbClr val="525252"/>
            </a:solidFill>
            <a:prstDash val="sysDash"/>
          </a:ln>
          <a:effectLst/>
          <a:scene3d>
            <a:camera prst="orthographicFront">
              <a:rot lat="0" lon="0" rev="0"/>
            </a:camera>
            <a:lightRig rig="contrasting" dir="t">
              <a:rot lat="0" lon="0" rev="1500000"/>
            </a:lightRig>
          </a:scene3d>
          <a:sp3d prstMaterial="metal"/>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defPPr>
              <a:defRPr lang="zh-CN"/>
            </a:defPPr>
            <a:lvl1pPr marL="457200" indent="-457200">
              <a:lnSpc>
                <a:spcPct val="120000"/>
              </a:lnSpc>
              <a:spcBef>
                <a:spcPct val="50000"/>
              </a:spcBef>
              <a:buFont typeface="Wingdings" panose="05000000000000000000" pitchFamily="2" charset="2"/>
              <a:buChar char="n"/>
              <a:defRPr kumimoji="1" sz="200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r>
              <a:rPr lang="en-US" altLang="zh-CN">
                <a:latin typeface="微软雅黑" panose="020B0503020204020204" charset="-122"/>
                <a:ea typeface="微软雅黑" panose="020B0503020204020204" charset="-122"/>
              </a:rPr>
              <a:t>h(</a:t>
            </a:r>
            <a:r>
              <a:rPr lang="en-US" altLang="zh-CN">
                <a:solidFill>
                  <a:srgbClr val="C0262E"/>
                </a:solidFill>
                <a:latin typeface="微软雅黑" panose="020B0503020204020204" charset="-122"/>
                <a:ea typeface="微软雅黑" panose="020B0503020204020204" charset="-122"/>
              </a:rPr>
              <a:t>16</a:t>
            </a:r>
            <a:r>
              <a:rPr lang="en-US" altLang="zh-CN">
                <a:latin typeface="微软雅黑" panose="020B0503020204020204" charset="-122"/>
                <a:ea typeface="微软雅黑" panose="020B0503020204020204" charset="-122"/>
              </a:rPr>
              <a:t>)=3			</a:t>
            </a:r>
            <a:r>
              <a:rPr lang="en-US">
                <a:latin typeface="微软雅黑" panose="020B0503020204020204" charset="-122"/>
                <a:ea typeface="微软雅黑" panose="020B0503020204020204" charset="-122"/>
              </a:rPr>
              <a:t>ha[3]=16,</a:t>
            </a:r>
            <a:r>
              <a:rPr lang="zh-CN" altLang="en-US">
                <a:latin typeface="微软雅黑" panose="020B0503020204020204" charset="-122"/>
                <a:ea typeface="微软雅黑" panose="020B0503020204020204" charset="-122"/>
              </a:rPr>
              <a:t>共</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次探测</a:t>
            </a:r>
            <a:endParaRPr lang="en-US"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h(</a:t>
            </a:r>
            <a:r>
              <a:rPr lang="en-US" altLang="zh-CN">
                <a:solidFill>
                  <a:srgbClr val="C0262E"/>
                </a:solidFill>
                <a:latin typeface="微软雅黑" panose="020B0503020204020204" charset="-122"/>
                <a:ea typeface="微软雅黑" panose="020B0503020204020204" charset="-122"/>
              </a:rPr>
              <a:t>74</a:t>
            </a:r>
            <a:r>
              <a:rPr lang="en-US" altLang="zh-CN">
                <a:latin typeface="微软雅黑" panose="020B0503020204020204" charset="-122"/>
                <a:ea typeface="微软雅黑" panose="020B0503020204020204" charset="-122"/>
              </a:rPr>
              <a:t>)=9			</a:t>
            </a:r>
            <a:r>
              <a:rPr lang="en-US">
                <a:latin typeface="微软雅黑" panose="020B0503020204020204" charset="-122"/>
                <a:ea typeface="微软雅黑" panose="020B0503020204020204" charset="-122"/>
              </a:rPr>
              <a:t>ha[9]=74,</a:t>
            </a:r>
            <a:r>
              <a:rPr lang="zh-CN" altLang="en-US">
                <a:latin typeface="微软雅黑" panose="020B0503020204020204" charset="-122"/>
                <a:ea typeface="微软雅黑" panose="020B0503020204020204" charset="-122"/>
              </a:rPr>
              <a:t>共</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次探测</a:t>
            </a:r>
            <a:endParaRPr lang="en-US"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h(</a:t>
            </a:r>
            <a:r>
              <a:rPr lang="en-US" altLang="zh-CN">
                <a:solidFill>
                  <a:srgbClr val="C0262E"/>
                </a:solidFill>
                <a:latin typeface="微软雅黑" panose="020B0503020204020204" charset="-122"/>
                <a:ea typeface="微软雅黑" panose="020B0503020204020204" charset="-122"/>
              </a:rPr>
              <a:t>60</a:t>
            </a:r>
            <a:r>
              <a:rPr lang="en-US" altLang="zh-CN">
                <a:latin typeface="微软雅黑" panose="020B0503020204020204" charset="-122"/>
                <a:ea typeface="微软雅黑" panose="020B0503020204020204" charset="-122"/>
              </a:rPr>
              <a:t>)=8			</a:t>
            </a:r>
            <a:r>
              <a:rPr lang="en-US">
                <a:latin typeface="微软雅黑" panose="020B0503020204020204" charset="-122"/>
                <a:ea typeface="微软雅黑" panose="020B0503020204020204" charset="-122"/>
              </a:rPr>
              <a:t>ha[8]=60,</a:t>
            </a:r>
            <a:r>
              <a:rPr lang="zh-CN" altLang="en-US">
                <a:latin typeface="微软雅黑" panose="020B0503020204020204" charset="-122"/>
                <a:ea typeface="微软雅黑" panose="020B0503020204020204" charset="-122"/>
              </a:rPr>
              <a:t>共</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次探测</a:t>
            </a:r>
            <a:endParaRPr lang="en-US"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h(</a:t>
            </a:r>
            <a:r>
              <a:rPr lang="en-US" altLang="zh-CN">
                <a:solidFill>
                  <a:srgbClr val="C0262E"/>
                </a:solidFill>
                <a:latin typeface="微软雅黑" panose="020B0503020204020204" charset="-122"/>
                <a:ea typeface="微软雅黑" panose="020B0503020204020204" charset="-122"/>
              </a:rPr>
              <a:t>43</a:t>
            </a:r>
            <a:r>
              <a:rPr lang="en-US" altLang="zh-CN">
                <a:latin typeface="微软雅黑" panose="020B0503020204020204" charset="-122"/>
                <a:ea typeface="微软雅黑" panose="020B0503020204020204" charset="-122"/>
              </a:rPr>
              <a:t>)=4			</a:t>
            </a:r>
            <a:r>
              <a:rPr lang="en-US">
                <a:latin typeface="微软雅黑" panose="020B0503020204020204" charset="-122"/>
                <a:ea typeface="微软雅黑" panose="020B0503020204020204" charset="-122"/>
              </a:rPr>
              <a:t>ha[4]=43,</a:t>
            </a:r>
            <a:r>
              <a:rPr lang="zh-CN" altLang="en-US">
                <a:latin typeface="微软雅黑" panose="020B0503020204020204" charset="-122"/>
                <a:ea typeface="微软雅黑" panose="020B0503020204020204" charset="-122"/>
              </a:rPr>
              <a:t>共</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次探测</a:t>
            </a:r>
          </a:p>
          <a:p>
            <a:r>
              <a:rPr lang="en-US" altLang="zh-CN">
                <a:latin typeface="微软雅黑" panose="020B0503020204020204" charset="-122"/>
                <a:ea typeface="微软雅黑" panose="020B0503020204020204" charset="-122"/>
              </a:rPr>
              <a:t>h(</a:t>
            </a:r>
            <a:r>
              <a:rPr lang="en-US" altLang="zh-CN">
                <a:solidFill>
                  <a:srgbClr val="C0262E"/>
                </a:solidFill>
                <a:latin typeface="微软雅黑" panose="020B0503020204020204" charset="-122"/>
                <a:ea typeface="微软雅黑" panose="020B0503020204020204" charset="-122"/>
              </a:rPr>
              <a:t>54</a:t>
            </a:r>
            <a:r>
              <a:rPr lang="en-US" altLang="zh-CN">
                <a:latin typeface="微软雅黑" panose="020B0503020204020204" charset="-122"/>
                <a:ea typeface="微软雅黑" panose="020B0503020204020204" charset="-122"/>
              </a:rPr>
              <a:t>)=2			</a:t>
            </a:r>
            <a:r>
              <a:rPr lang="en-US">
                <a:latin typeface="微软雅黑" panose="020B0503020204020204" charset="-122"/>
                <a:ea typeface="微软雅黑" panose="020B0503020204020204" charset="-122"/>
              </a:rPr>
              <a:t>ha[2]=54,</a:t>
            </a:r>
            <a:r>
              <a:rPr lang="zh-CN" altLang="en-US">
                <a:latin typeface="微软雅黑" panose="020B0503020204020204" charset="-122"/>
                <a:ea typeface="微软雅黑" panose="020B0503020204020204" charset="-122"/>
              </a:rPr>
              <a:t>共</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次探测</a:t>
            </a:r>
            <a:endParaRPr lang="en-US"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h(</a:t>
            </a:r>
            <a:r>
              <a:rPr lang="en-US" altLang="zh-CN">
                <a:solidFill>
                  <a:srgbClr val="C0262E"/>
                </a:solidFill>
                <a:latin typeface="微软雅黑" panose="020B0503020204020204" charset="-122"/>
                <a:ea typeface="微软雅黑" panose="020B0503020204020204" charset="-122"/>
              </a:rPr>
              <a:t>90</a:t>
            </a:r>
            <a:r>
              <a:rPr lang="en-US" altLang="zh-CN">
                <a:latin typeface="微软雅黑" panose="020B0503020204020204" charset="-122"/>
                <a:ea typeface="微软雅黑" panose="020B0503020204020204" charset="-122"/>
              </a:rPr>
              <a:t>)=12			</a:t>
            </a:r>
            <a:r>
              <a:rPr lang="en-US">
                <a:latin typeface="微软雅黑" panose="020B0503020204020204" charset="-122"/>
                <a:ea typeface="微软雅黑" panose="020B0503020204020204" charset="-122"/>
              </a:rPr>
              <a:t>ha[12]=90,</a:t>
            </a:r>
            <a:r>
              <a:rPr lang="zh-CN" altLang="en-US">
                <a:latin typeface="微软雅黑" panose="020B0503020204020204" charset="-122"/>
                <a:ea typeface="微软雅黑" panose="020B0503020204020204" charset="-122"/>
              </a:rPr>
              <a:t>共</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次探测</a:t>
            </a:r>
            <a:endParaRPr lang="en-US"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h(</a:t>
            </a:r>
            <a:r>
              <a:rPr lang="en-US" altLang="zh-CN">
                <a:solidFill>
                  <a:srgbClr val="C0262E"/>
                </a:solidFill>
                <a:latin typeface="微软雅黑" panose="020B0503020204020204" charset="-122"/>
                <a:ea typeface="微软雅黑" panose="020B0503020204020204" charset="-122"/>
              </a:rPr>
              <a:t>46</a:t>
            </a:r>
            <a:r>
              <a:rPr lang="en-US" altLang="zh-CN">
                <a:latin typeface="微软雅黑" panose="020B0503020204020204" charset="-122"/>
                <a:ea typeface="微软雅黑" panose="020B0503020204020204" charset="-122"/>
              </a:rPr>
              <a:t>)=7			</a:t>
            </a:r>
            <a:r>
              <a:rPr lang="en-US">
                <a:latin typeface="微软雅黑" panose="020B0503020204020204" charset="-122"/>
                <a:ea typeface="微软雅黑" panose="020B0503020204020204" charset="-122"/>
              </a:rPr>
              <a:t>ha[7]=46,</a:t>
            </a:r>
            <a:r>
              <a:rPr lang="zh-CN" altLang="en-US">
                <a:latin typeface="微软雅黑" panose="020B0503020204020204" charset="-122"/>
                <a:ea typeface="微软雅黑" panose="020B0503020204020204" charset="-122"/>
              </a:rPr>
              <a:t>共</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次探测</a:t>
            </a:r>
            <a:endParaRPr lang="en-US" altLang="zh-CN">
              <a:latin typeface="微软雅黑" panose="020B0503020204020204" charset="-122"/>
              <a:ea typeface="微软雅黑" panose="020B0503020204020204" charset="-122"/>
            </a:endParaRPr>
          </a:p>
          <a:p>
            <a:r>
              <a:rPr lang="en-US" altLang="zh-CN">
                <a:latin typeface="微软雅黑" panose="020B0503020204020204" charset="-122"/>
                <a:ea typeface="微软雅黑" panose="020B0503020204020204" charset="-122"/>
              </a:rPr>
              <a:t>h(</a:t>
            </a:r>
            <a:r>
              <a:rPr lang="en-US" altLang="zh-CN">
                <a:solidFill>
                  <a:srgbClr val="C0262E"/>
                </a:solidFill>
                <a:latin typeface="微软雅黑" panose="020B0503020204020204" charset="-122"/>
                <a:ea typeface="微软雅黑" panose="020B0503020204020204" charset="-122"/>
              </a:rPr>
              <a:t>31</a:t>
            </a:r>
            <a:r>
              <a:rPr lang="en-US" altLang="zh-CN">
                <a:latin typeface="微软雅黑" panose="020B0503020204020204" charset="-122"/>
                <a:ea typeface="微软雅黑" panose="020B0503020204020204" charset="-122"/>
              </a:rPr>
              <a:t>)=5			</a:t>
            </a:r>
            <a:r>
              <a:rPr lang="en-US">
                <a:latin typeface="微软雅黑" panose="020B0503020204020204" charset="-122"/>
                <a:ea typeface="微软雅黑" panose="020B0503020204020204" charset="-122"/>
              </a:rPr>
              <a:t>ha[5]=31,</a:t>
            </a:r>
            <a:r>
              <a:rPr lang="zh-CN" altLang="en-US">
                <a:latin typeface="微软雅黑" panose="020B0503020204020204" charset="-122"/>
                <a:ea typeface="微软雅黑" panose="020B0503020204020204" charset="-122"/>
              </a:rPr>
              <a:t>共</a:t>
            </a:r>
            <a:r>
              <a:rPr lang="en-US" altLang="zh-CN">
                <a:latin typeface="微软雅黑" panose="020B0503020204020204" charset="-122"/>
                <a:ea typeface="微软雅黑" panose="020B0503020204020204" charset="-122"/>
              </a:rPr>
              <a:t>1</a:t>
            </a:r>
            <a:r>
              <a:rPr lang="zh-CN" altLang="en-US">
                <a:latin typeface="微软雅黑" panose="020B0503020204020204" charset="-122"/>
                <a:ea typeface="微软雅黑" panose="020B0503020204020204" charset="-122"/>
              </a:rPr>
              <a:t>次探测</a:t>
            </a:r>
          </a:p>
        </p:txBody>
      </p:sp>
      <p:sp>
        <p:nvSpPr>
          <p:cNvPr id="5" name="文本框 4"/>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7"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8.4.3 </a:t>
            </a:r>
            <a:r>
              <a:rPr lang="zh-CN" altLang="en-US">
                <a:latin typeface="微软雅黑" panose="020B0503020204020204" charset="-122"/>
                <a:ea typeface="微软雅黑" panose="020B0503020204020204" charset="-122"/>
              </a:rPr>
              <a:t>哈希冲突解决方法</a:t>
            </a:r>
          </a:p>
        </p:txBody>
      </p:sp>
      <p:pic>
        <p:nvPicPr>
          <p:cNvPr id="8" name="图片 7"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0101" y="3034823"/>
            <a:ext cx="3500438" cy="3490913"/>
          </a:xfrm>
          <a:prstGeom prst="rect">
            <a:avLst/>
          </a:prstGeom>
        </p:spPr>
      </p:pic>
    </p:spTree>
    <p:extLst>
      <p:ext uri="{BB962C8B-B14F-4D97-AF65-F5344CB8AC3E}">
        <p14:creationId xmlns:p14="http://schemas.microsoft.com/office/powerpoint/2010/main" val="1908418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ldLvl="0" animBg="1"/>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 1.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树的查找</a:t>
            </a:r>
          </a:p>
        </p:txBody>
      </p:sp>
      <p:pic>
        <p:nvPicPr>
          <p:cNvPr id="27" name="图片 26"/>
          <p:cNvPicPr>
            <a:picLocks noChangeAspect="1"/>
          </p:cNvPicPr>
          <p:nvPr/>
        </p:nvPicPr>
        <p:blipFill rotWithShape="1">
          <a:blip r:embed="rId57" cstate="print">
            <a:extLst>
              <a:ext uri="{28A0092B-C50C-407E-A947-70E740481C1C}">
                <a14:useLocalDpi xmlns:a14="http://schemas.microsoft.com/office/drawing/2010/main" val="0"/>
              </a:ext>
            </a:extLst>
          </a:blip>
          <a:srcRect r="7351" b="-600"/>
          <a:stretch>
            <a:fillRect/>
          </a:stretch>
        </p:blipFill>
        <p:spPr>
          <a:xfrm flipH="1">
            <a:off x="7993951" y="1815671"/>
            <a:ext cx="3754304" cy="4025593"/>
          </a:xfrm>
          <a:prstGeom prst="rect">
            <a:avLst/>
          </a:prstGeom>
        </p:spPr>
      </p:pic>
      <p:sp>
        <p:nvSpPr>
          <p:cNvPr id="2" name="TextBox 11"/>
          <p:cNvSpPr txBox="1"/>
          <p:nvPr/>
        </p:nvSpPr>
        <p:spPr>
          <a:xfrm>
            <a:off x="623392" y="1412776"/>
            <a:ext cx="8215370" cy="1168400"/>
          </a:xfrm>
          <a:prstGeom prst="rect">
            <a:avLst/>
          </a:prstGeom>
          <a:noFill/>
        </p:spPr>
        <p:txBody>
          <a:bodyPr wrap="square" rtlCol="0">
            <a:spAutoFit/>
          </a:bodyPr>
          <a:lstStyle/>
          <a:p>
            <a:pPr algn="l">
              <a:lnSpc>
                <a:spcPts val="2800"/>
              </a:lnSpc>
              <a:spcBef>
                <a:spcPts val="0"/>
              </a:spcBef>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在</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树中查找给定关键字的方法类似于二叉排序树上的查找，不同的是在每个结点上确定向下查找的路径不一定是二路的，而是</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路的（</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为该结点的关键字个数）。</a:t>
            </a:r>
          </a:p>
        </p:txBody>
      </p:sp>
      <p:grpSp>
        <p:nvGrpSpPr>
          <p:cNvPr id="3" name="组合 2"/>
          <p:cNvGrpSpPr/>
          <p:nvPr/>
        </p:nvGrpSpPr>
        <p:grpSpPr>
          <a:xfrm>
            <a:off x="1199456" y="3137483"/>
            <a:ext cx="6643734" cy="2369356"/>
            <a:chOff x="1071538" y="1222760"/>
            <a:chExt cx="6643734" cy="2369356"/>
          </a:xfrm>
        </p:grpSpPr>
        <p:sp>
          <p:nvSpPr>
            <p:cNvPr id="5" name="Text Box 59"/>
            <p:cNvSpPr txBox="1">
              <a:spLocks noChangeArrowheads="1"/>
            </p:cNvSpPr>
            <p:nvPr>
              <p:custDataLst>
                <p:tags r:id="rId1"/>
              </p:custDataLst>
            </p:nvPr>
          </p:nvSpPr>
          <p:spPr bwMode="auto">
            <a:xfrm>
              <a:off x="3859813" y="1308220"/>
              <a:ext cx="602026" cy="325166"/>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10</a:t>
              </a:r>
            </a:p>
          </p:txBody>
        </p:sp>
        <p:sp>
          <p:nvSpPr>
            <p:cNvPr id="6" name="Text Box 58"/>
            <p:cNvSpPr txBox="1">
              <a:spLocks noChangeArrowheads="1"/>
            </p:cNvSpPr>
            <p:nvPr>
              <p:custDataLst>
                <p:tags r:id="rId2"/>
              </p:custDataLst>
            </p:nvPr>
          </p:nvSpPr>
          <p:spPr bwMode="auto">
            <a:xfrm>
              <a:off x="2867584" y="1981480"/>
              <a:ext cx="602026" cy="325166"/>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3 6</a:t>
              </a:r>
            </a:p>
          </p:txBody>
        </p:sp>
        <p:sp>
          <p:nvSpPr>
            <p:cNvPr id="7" name="Text Box 57"/>
            <p:cNvSpPr txBox="1">
              <a:spLocks noChangeArrowheads="1"/>
            </p:cNvSpPr>
            <p:nvPr>
              <p:custDataLst>
                <p:tags r:id="rId3"/>
              </p:custDataLst>
            </p:nvPr>
          </p:nvSpPr>
          <p:spPr bwMode="auto">
            <a:xfrm>
              <a:off x="4924434" y="1958552"/>
              <a:ext cx="726866" cy="325166"/>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13 18</a:t>
              </a:r>
            </a:p>
          </p:txBody>
        </p:sp>
        <p:sp>
          <p:nvSpPr>
            <p:cNvPr id="15" name="Text Box 56"/>
            <p:cNvSpPr txBox="1">
              <a:spLocks noChangeArrowheads="1"/>
            </p:cNvSpPr>
            <p:nvPr>
              <p:custDataLst>
                <p:tags r:id="rId4"/>
              </p:custDataLst>
            </p:nvPr>
          </p:nvSpPr>
          <p:spPr bwMode="auto">
            <a:xfrm>
              <a:off x="2293429" y="2754792"/>
              <a:ext cx="512837" cy="348094"/>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1 2</a:t>
              </a:r>
            </a:p>
          </p:txBody>
        </p:sp>
        <p:sp>
          <p:nvSpPr>
            <p:cNvPr id="16" name="Text Box 55"/>
            <p:cNvSpPr txBox="1">
              <a:spLocks noChangeArrowheads="1"/>
            </p:cNvSpPr>
            <p:nvPr>
              <p:custDataLst>
                <p:tags r:id="rId5"/>
              </p:custDataLst>
            </p:nvPr>
          </p:nvSpPr>
          <p:spPr bwMode="auto">
            <a:xfrm>
              <a:off x="2882077" y="2762087"/>
              <a:ext cx="512837" cy="348094"/>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4 5</a:t>
              </a:r>
            </a:p>
          </p:txBody>
        </p:sp>
        <p:sp>
          <p:nvSpPr>
            <p:cNvPr id="17" name="Text Box 54"/>
            <p:cNvSpPr txBox="1">
              <a:spLocks noChangeArrowheads="1"/>
            </p:cNvSpPr>
            <p:nvPr>
              <p:custDataLst>
                <p:tags r:id="rId6"/>
              </p:custDataLst>
            </p:nvPr>
          </p:nvSpPr>
          <p:spPr bwMode="auto">
            <a:xfrm>
              <a:off x="4186232" y="2771467"/>
              <a:ext cx="720000" cy="348094"/>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a:solidFill>
                    <a:srgbClr val="FFFFFF"/>
                  </a:solidFill>
                  <a:latin typeface="微软雅黑" panose="020B0503020204020204" charset="-122"/>
                  <a:ea typeface="微软雅黑" panose="020B0503020204020204" charset="-122"/>
                  <a:cs typeface="Consolas" panose="020B0609020204030204" pitchFamily="49" charset="0"/>
                </a:rPr>
                <a:t>11</a:t>
              </a: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 12</a:t>
              </a:r>
            </a:p>
          </p:txBody>
        </p:sp>
        <p:sp>
          <p:nvSpPr>
            <p:cNvPr id="18" name="Text Box 53"/>
            <p:cNvSpPr txBox="1">
              <a:spLocks noChangeArrowheads="1"/>
            </p:cNvSpPr>
            <p:nvPr>
              <p:custDataLst>
                <p:tags r:id="rId7"/>
              </p:custDataLst>
            </p:nvPr>
          </p:nvSpPr>
          <p:spPr bwMode="auto">
            <a:xfrm>
              <a:off x="4986580" y="2778763"/>
              <a:ext cx="684000" cy="348094"/>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14 17</a:t>
              </a:r>
            </a:p>
          </p:txBody>
        </p:sp>
        <p:sp>
          <p:nvSpPr>
            <p:cNvPr id="19" name="Text Box 52"/>
            <p:cNvSpPr txBox="1">
              <a:spLocks noChangeArrowheads="1"/>
            </p:cNvSpPr>
            <p:nvPr>
              <p:custDataLst>
                <p:tags r:id="rId8"/>
              </p:custDataLst>
            </p:nvPr>
          </p:nvSpPr>
          <p:spPr bwMode="auto">
            <a:xfrm>
              <a:off x="5754914" y="2787100"/>
              <a:ext cx="745912" cy="348094"/>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4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19 20</a:t>
              </a:r>
            </a:p>
          </p:txBody>
        </p:sp>
        <p:sp>
          <p:nvSpPr>
            <p:cNvPr id="20" name="Freeform 51"/>
            <p:cNvSpPr/>
            <p:nvPr/>
          </p:nvSpPr>
          <p:spPr bwMode="auto">
            <a:xfrm>
              <a:off x="3205387" y="1552094"/>
              <a:ext cx="808276" cy="407500"/>
            </a:xfrm>
            <a:custGeom>
              <a:avLst/>
              <a:gdLst/>
              <a:ahLst/>
              <a:cxnLst>
                <a:cxn ang="0">
                  <a:pos x="725" y="0"/>
                </a:cxn>
                <a:cxn ang="0">
                  <a:pos x="0" y="390"/>
                </a:cxn>
              </a:cxnLst>
              <a:rect l="0" t="0" r="r" b="b"/>
              <a:pathLst>
                <a:path w="725" h="390">
                  <a:moveTo>
                    <a:pt x="725" y="0"/>
                  </a:moveTo>
                  <a:lnTo>
                    <a:pt x="0" y="390"/>
                  </a:lnTo>
                </a:path>
              </a:pathLst>
            </a:custGeom>
            <a:noFill/>
            <a:ln w="9525">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21" name="Freeform 50"/>
            <p:cNvSpPr/>
            <p:nvPr/>
          </p:nvSpPr>
          <p:spPr bwMode="auto">
            <a:xfrm>
              <a:off x="4349238" y="1552094"/>
              <a:ext cx="662229" cy="391867"/>
            </a:xfrm>
            <a:custGeom>
              <a:avLst/>
              <a:gdLst/>
              <a:ahLst/>
              <a:cxnLst>
                <a:cxn ang="0">
                  <a:pos x="0" y="0"/>
                </a:cxn>
                <a:cxn ang="0">
                  <a:pos x="595" y="375"/>
                </a:cxn>
              </a:cxnLst>
              <a:rect l="0" t="0" r="r" b="b"/>
              <a:pathLst>
                <a:path w="595" h="375">
                  <a:moveTo>
                    <a:pt x="0" y="0"/>
                  </a:moveTo>
                  <a:lnTo>
                    <a:pt x="595" y="375"/>
                  </a:lnTo>
                </a:path>
              </a:pathLst>
            </a:custGeom>
            <a:noFill/>
            <a:ln w="9525">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22" name="Line 49"/>
            <p:cNvSpPr>
              <a:spLocks noChangeShapeType="1"/>
            </p:cNvSpPr>
            <p:nvPr/>
          </p:nvSpPr>
          <p:spPr bwMode="auto">
            <a:xfrm flipH="1">
              <a:off x="2556537" y="2215975"/>
              <a:ext cx="401351" cy="528395"/>
            </a:xfrm>
            <a:prstGeom prst="line">
              <a:avLst/>
            </a:prstGeom>
            <a:noFill/>
            <a:ln w="9525">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23" name="Freeform 48"/>
            <p:cNvSpPr/>
            <p:nvPr/>
          </p:nvSpPr>
          <p:spPr bwMode="auto">
            <a:xfrm>
              <a:off x="3164645" y="2225355"/>
              <a:ext cx="3345" cy="549239"/>
            </a:xfrm>
            <a:custGeom>
              <a:avLst/>
              <a:gdLst/>
              <a:ahLst/>
              <a:cxnLst>
                <a:cxn ang="0">
                  <a:pos x="3" y="0"/>
                </a:cxn>
                <a:cxn ang="0">
                  <a:pos x="0" y="527"/>
                </a:cxn>
              </a:cxnLst>
              <a:rect l="0" t="0" r="r" b="b"/>
              <a:pathLst>
                <a:path w="3" h="527">
                  <a:moveTo>
                    <a:pt x="3" y="0"/>
                  </a:moveTo>
                  <a:lnTo>
                    <a:pt x="0" y="527"/>
                  </a:lnTo>
                </a:path>
              </a:pathLst>
            </a:custGeom>
            <a:noFill/>
            <a:ln w="9525">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24" name="Freeform 47"/>
            <p:cNvSpPr/>
            <p:nvPr/>
          </p:nvSpPr>
          <p:spPr bwMode="auto">
            <a:xfrm>
              <a:off x="3394914" y="2233693"/>
              <a:ext cx="455979" cy="528395"/>
            </a:xfrm>
            <a:custGeom>
              <a:avLst/>
              <a:gdLst/>
              <a:ahLst/>
              <a:cxnLst>
                <a:cxn ang="0">
                  <a:pos x="0" y="0"/>
                </a:cxn>
                <a:cxn ang="0">
                  <a:pos x="409" y="507"/>
                </a:cxn>
              </a:cxnLst>
              <a:rect l="0" t="0" r="r" b="b"/>
              <a:pathLst>
                <a:path w="409" h="507">
                  <a:moveTo>
                    <a:pt x="0" y="0"/>
                  </a:moveTo>
                  <a:lnTo>
                    <a:pt x="409" y="507"/>
                  </a:lnTo>
                </a:path>
              </a:pathLst>
            </a:custGeom>
            <a:noFill/>
            <a:ln w="9525">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25" name="Freeform 46"/>
            <p:cNvSpPr/>
            <p:nvPr/>
          </p:nvSpPr>
          <p:spPr bwMode="auto">
            <a:xfrm>
              <a:off x="4500562" y="2194089"/>
              <a:ext cx="474115" cy="591969"/>
            </a:xfrm>
            <a:custGeom>
              <a:avLst/>
              <a:gdLst/>
              <a:ahLst/>
              <a:cxnLst>
                <a:cxn ang="0">
                  <a:pos x="415" y="0"/>
                </a:cxn>
                <a:cxn ang="0">
                  <a:pos x="0" y="510"/>
                </a:cxn>
              </a:cxnLst>
              <a:rect l="0" t="0" r="r" b="b"/>
              <a:pathLst>
                <a:path w="415" h="510">
                  <a:moveTo>
                    <a:pt x="415" y="0"/>
                  </a:moveTo>
                  <a:lnTo>
                    <a:pt x="0" y="510"/>
                  </a:lnTo>
                </a:path>
              </a:pathLst>
            </a:custGeom>
            <a:noFill/>
            <a:ln w="9525">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26" name="Line 45"/>
            <p:cNvSpPr>
              <a:spLocks noChangeShapeType="1"/>
            </p:cNvSpPr>
            <p:nvPr/>
          </p:nvSpPr>
          <p:spPr bwMode="auto">
            <a:xfrm flipH="1">
              <a:off x="5301525" y="2207638"/>
              <a:ext cx="4459" cy="561745"/>
            </a:xfrm>
            <a:prstGeom prst="line">
              <a:avLst/>
            </a:prstGeom>
            <a:noFill/>
            <a:ln w="9525">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31" name="Freeform 44"/>
            <p:cNvSpPr/>
            <p:nvPr/>
          </p:nvSpPr>
          <p:spPr bwMode="auto">
            <a:xfrm>
              <a:off x="5586317" y="2202427"/>
              <a:ext cx="383513" cy="578420"/>
            </a:xfrm>
            <a:custGeom>
              <a:avLst/>
              <a:gdLst/>
              <a:ahLst/>
              <a:cxnLst>
                <a:cxn ang="0">
                  <a:pos x="0" y="0"/>
                </a:cxn>
                <a:cxn ang="0">
                  <a:pos x="345" y="555"/>
                </a:cxn>
              </a:cxnLst>
              <a:rect l="0" t="0" r="r" b="b"/>
              <a:pathLst>
                <a:path w="345" h="555">
                  <a:moveTo>
                    <a:pt x="0" y="0"/>
                  </a:moveTo>
                  <a:lnTo>
                    <a:pt x="345" y="555"/>
                  </a:lnTo>
                </a:path>
              </a:pathLst>
            </a:custGeom>
            <a:noFill/>
            <a:ln w="9525">
              <a:solidFill>
                <a:srgbClr val="000000"/>
              </a:solidFill>
              <a:round/>
              <a:tailEnd type="arrow" w="sm" len="sm"/>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32" name="Text Box 43"/>
            <p:cNvSpPr txBox="1">
              <a:spLocks noChangeArrowheads="1"/>
            </p:cNvSpPr>
            <p:nvPr>
              <p:custDataLst>
                <p:tags r:id="rId9"/>
              </p:custDataLst>
            </p:nvPr>
          </p:nvSpPr>
          <p:spPr bwMode="auto">
            <a:xfrm>
              <a:off x="3542076" y="2770425"/>
              <a:ext cx="507263" cy="348094"/>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a:lnSpc>
                  <a:spcPts val="2500"/>
                </a:lnSpc>
                <a:spcBef>
                  <a:spcPct val="0"/>
                </a:spcBef>
              </a:pPr>
              <a:r>
                <a:rPr kumimoji="0" lang="en-US" altLang="zh-CN" sz="1600" b="0">
                  <a:solidFill>
                    <a:srgbClr val="FFFFFF"/>
                  </a:solidFill>
                  <a:latin typeface="微软雅黑" panose="020B0503020204020204" charset="-122"/>
                  <a:ea typeface="微软雅黑" panose="020B0503020204020204" charset="-122"/>
                  <a:cs typeface="Consolas" panose="020B0609020204030204" pitchFamily="49" charset="0"/>
                </a:rPr>
                <a:t>7 9</a:t>
              </a:r>
            </a:p>
          </p:txBody>
        </p:sp>
        <p:sp>
          <p:nvSpPr>
            <p:cNvPr id="33" name="Rectangle 42"/>
            <p:cNvSpPr>
              <a:spLocks noChangeArrowheads="1"/>
            </p:cNvSpPr>
            <p:nvPr>
              <p:custDataLst>
                <p:tags r:id="rId10"/>
              </p:custDataLst>
            </p:nvPr>
          </p:nvSpPr>
          <p:spPr bwMode="auto">
            <a:xfrm>
              <a:off x="2291199"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34" name="Line 41"/>
            <p:cNvSpPr>
              <a:spLocks noChangeShapeType="1"/>
            </p:cNvSpPr>
            <p:nvPr/>
          </p:nvSpPr>
          <p:spPr bwMode="auto">
            <a:xfrm>
              <a:off x="2362550"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35" name="Rectangle 40"/>
            <p:cNvSpPr>
              <a:spLocks noChangeArrowheads="1"/>
            </p:cNvSpPr>
            <p:nvPr>
              <p:custDataLst>
                <p:tags r:id="rId11"/>
              </p:custDataLst>
            </p:nvPr>
          </p:nvSpPr>
          <p:spPr bwMode="auto">
            <a:xfrm>
              <a:off x="2465118"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36" name="Line 39"/>
            <p:cNvSpPr>
              <a:spLocks noChangeShapeType="1"/>
            </p:cNvSpPr>
            <p:nvPr/>
          </p:nvSpPr>
          <p:spPr bwMode="auto">
            <a:xfrm>
              <a:off x="2536469"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37" name="Rectangle 38"/>
            <p:cNvSpPr>
              <a:spLocks noChangeArrowheads="1"/>
            </p:cNvSpPr>
            <p:nvPr>
              <p:custDataLst>
                <p:tags r:id="rId12"/>
              </p:custDataLst>
            </p:nvPr>
          </p:nvSpPr>
          <p:spPr bwMode="auto">
            <a:xfrm>
              <a:off x="2646841" y="3297174"/>
              <a:ext cx="138243"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38" name="Line 37"/>
            <p:cNvSpPr>
              <a:spLocks noChangeShapeType="1"/>
            </p:cNvSpPr>
            <p:nvPr/>
          </p:nvSpPr>
          <p:spPr bwMode="auto">
            <a:xfrm>
              <a:off x="2718192"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39" name="Rectangle 36"/>
            <p:cNvSpPr>
              <a:spLocks noChangeArrowheads="1"/>
            </p:cNvSpPr>
            <p:nvPr>
              <p:custDataLst>
                <p:tags r:id="rId13"/>
              </p:custDataLst>
            </p:nvPr>
          </p:nvSpPr>
          <p:spPr bwMode="auto">
            <a:xfrm>
              <a:off x="2884307"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0" name="Line 35"/>
            <p:cNvSpPr>
              <a:spLocks noChangeShapeType="1"/>
            </p:cNvSpPr>
            <p:nvPr/>
          </p:nvSpPr>
          <p:spPr bwMode="auto">
            <a:xfrm>
              <a:off x="2955658"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1" name="Rectangle 34"/>
            <p:cNvSpPr>
              <a:spLocks noChangeArrowheads="1"/>
            </p:cNvSpPr>
            <p:nvPr>
              <p:custDataLst>
                <p:tags r:id="rId14"/>
              </p:custDataLst>
            </p:nvPr>
          </p:nvSpPr>
          <p:spPr bwMode="auto">
            <a:xfrm>
              <a:off x="3058225"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2" name="Line 33"/>
            <p:cNvSpPr>
              <a:spLocks noChangeShapeType="1"/>
            </p:cNvSpPr>
            <p:nvPr/>
          </p:nvSpPr>
          <p:spPr bwMode="auto">
            <a:xfrm>
              <a:off x="3129577"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3" name="Rectangle 32"/>
            <p:cNvSpPr>
              <a:spLocks noChangeArrowheads="1"/>
            </p:cNvSpPr>
            <p:nvPr>
              <p:custDataLst>
                <p:tags r:id="rId15"/>
              </p:custDataLst>
            </p:nvPr>
          </p:nvSpPr>
          <p:spPr bwMode="auto">
            <a:xfrm>
              <a:off x="3239948"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4" name="Line 31"/>
            <p:cNvSpPr>
              <a:spLocks noChangeShapeType="1"/>
            </p:cNvSpPr>
            <p:nvPr/>
          </p:nvSpPr>
          <p:spPr bwMode="auto">
            <a:xfrm>
              <a:off x="3311300"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5" name="Rectangle 30"/>
            <p:cNvSpPr>
              <a:spLocks noChangeArrowheads="1"/>
            </p:cNvSpPr>
            <p:nvPr>
              <p:custDataLst>
                <p:tags r:id="rId16"/>
              </p:custDataLst>
            </p:nvPr>
          </p:nvSpPr>
          <p:spPr bwMode="auto">
            <a:xfrm>
              <a:off x="3558799" y="3297174"/>
              <a:ext cx="138243"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6" name="Line 29"/>
            <p:cNvSpPr>
              <a:spLocks noChangeShapeType="1"/>
            </p:cNvSpPr>
            <p:nvPr/>
          </p:nvSpPr>
          <p:spPr bwMode="auto">
            <a:xfrm>
              <a:off x="3629036"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7" name="Rectangle 28"/>
            <p:cNvSpPr>
              <a:spLocks noChangeArrowheads="1"/>
            </p:cNvSpPr>
            <p:nvPr>
              <p:custDataLst>
                <p:tags r:id="rId17"/>
              </p:custDataLst>
            </p:nvPr>
          </p:nvSpPr>
          <p:spPr bwMode="auto">
            <a:xfrm>
              <a:off x="3731603"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8" name="Line 27"/>
            <p:cNvSpPr>
              <a:spLocks noChangeShapeType="1"/>
            </p:cNvSpPr>
            <p:nvPr>
              <p:custDataLst>
                <p:tags r:id="rId18"/>
              </p:custDataLst>
            </p:nvPr>
          </p:nvSpPr>
          <p:spPr bwMode="auto">
            <a:xfrm>
              <a:off x="3802955" y="3022034"/>
              <a:ext cx="0" cy="265761"/>
            </a:xfrm>
            <a:prstGeom prst="line">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dk1"/>
              </a:solidFill>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pPr>
                <a:lnSpc>
                  <a:spcPts val="2400"/>
                </a:lnSpc>
              </a:pP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49" name="Rectangle 26"/>
            <p:cNvSpPr>
              <a:spLocks noChangeArrowheads="1"/>
            </p:cNvSpPr>
            <p:nvPr>
              <p:custDataLst>
                <p:tags r:id="rId19"/>
              </p:custDataLst>
            </p:nvPr>
          </p:nvSpPr>
          <p:spPr bwMode="auto">
            <a:xfrm>
              <a:off x="3913326"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0" name="Line 25"/>
            <p:cNvSpPr>
              <a:spLocks noChangeShapeType="1"/>
            </p:cNvSpPr>
            <p:nvPr/>
          </p:nvSpPr>
          <p:spPr bwMode="auto">
            <a:xfrm>
              <a:off x="3984677"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1" name="Rectangle 24"/>
            <p:cNvSpPr>
              <a:spLocks noChangeArrowheads="1"/>
            </p:cNvSpPr>
            <p:nvPr>
              <p:custDataLst>
                <p:tags r:id="rId20"/>
              </p:custDataLst>
            </p:nvPr>
          </p:nvSpPr>
          <p:spPr bwMode="auto">
            <a:xfrm>
              <a:off x="4189577" y="3297174"/>
              <a:ext cx="140473"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2" name="Line 23"/>
            <p:cNvSpPr>
              <a:spLocks noChangeShapeType="1"/>
            </p:cNvSpPr>
            <p:nvPr/>
          </p:nvSpPr>
          <p:spPr bwMode="auto">
            <a:xfrm>
              <a:off x="4260928"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3" name="Rectangle 22"/>
            <p:cNvSpPr>
              <a:spLocks noChangeArrowheads="1"/>
            </p:cNvSpPr>
            <p:nvPr>
              <p:custDataLst>
                <p:tags r:id="rId21"/>
              </p:custDataLst>
            </p:nvPr>
          </p:nvSpPr>
          <p:spPr bwMode="auto">
            <a:xfrm>
              <a:off x="4473558"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4" name="Line 21"/>
            <p:cNvSpPr>
              <a:spLocks noChangeShapeType="1"/>
            </p:cNvSpPr>
            <p:nvPr/>
          </p:nvSpPr>
          <p:spPr bwMode="auto">
            <a:xfrm>
              <a:off x="4544909"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5" name="Rectangle 20"/>
            <p:cNvSpPr>
              <a:spLocks noChangeArrowheads="1"/>
            </p:cNvSpPr>
            <p:nvPr>
              <p:custDataLst>
                <p:tags r:id="rId22"/>
              </p:custDataLst>
            </p:nvPr>
          </p:nvSpPr>
          <p:spPr bwMode="auto">
            <a:xfrm>
              <a:off x="4770024" y="3297174"/>
              <a:ext cx="138243"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6" name="Line 19"/>
            <p:cNvSpPr>
              <a:spLocks noChangeShapeType="1"/>
            </p:cNvSpPr>
            <p:nvPr/>
          </p:nvSpPr>
          <p:spPr bwMode="auto">
            <a:xfrm>
              <a:off x="4840260" y="3022034"/>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7" name="Rectangle 18"/>
            <p:cNvSpPr>
              <a:spLocks noChangeArrowheads="1"/>
            </p:cNvSpPr>
            <p:nvPr>
              <p:custDataLst>
                <p:tags r:id="rId23"/>
              </p:custDataLst>
            </p:nvPr>
          </p:nvSpPr>
          <p:spPr bwMode="auto">
            <a:xfrm>
              <a:off x="4979792" y="3297174"/>
              <a:ext cx="140473"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8" name="Line 17"/>
            <p:cNvSpPr>
              <a:spLocks noChangeShapeType="1"/>
            </p:cNvSpPr>
            <p:nvPr/>
          </p:nvSpPr>
          <p:spPr bwMode="auto">
            <a:xfrm>
              <a:off x="5044516" y="3031560"/>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59" name="Rectangle 16"/>
            <p:cNvSpPr>
              <a:spLocks noChangeArrowheads="1"/>
            </p:cNvSpPr>
            <p:nvPr>
              <p:custDataLst>
                <p:tags r:id="rId24"/>
              </p:custDataLst>
            </p:nvPr>
          </p:nvSpPr>
          <p:spPr bwMode="auto">
            <a:xfrm>
              <a:off x="5268536"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0" name="Line 15"/>
            <p:cNvSpPr>
              <a:spLocks noChangeShapeType="1"/>
            </p:cNvSpPr>
            <p:nvPr/>
          </p:nvSpPr>
          <p:spPr bwMode="auto">
            <a:xfrm>
              <a:off x="5339888" y="3031560"/>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1" name="Rectangle 14"/>
            <p:cNvSpPr>
              <a:spLocks noChangeArrowheads="1"/>
            </p:cNvSpPr>
            <p:nvPr>
              <p:custDataLst>
                <p:tags r:id="rId25"/>
              </p:custDataLst>
            </p:nvPr>
          </p:nvSpPr>
          <p:spPr bwMode="auto">
            <a:xfrm>
              <a:off x="5543431" y="3297174"/>
              <a:ext cx="138243"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2" name="Line 13"/>
            <p:cNvSpPr>
              <a:spLocks noChangeShapeType="1"/>
            </p:cNvSpPr>
            <p:nvPr/>
          </p:nvSpPr>
          <p:spPr bwMode="auto">
            <a:xfrm>
              <a:off x="5613668" y="3031560"/>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3" name="Rectangle 12"/>
            <p:cNvSpPr>
              <a:spLocks noChangeArrowheads="1"/>
            </p:cNvSpPr>
            <p:nvPr>
              <p:custDataLst>
                <p:tags r:id="rId26"/>
              </p:custDataLst>
            </p:nvPr>
          </p:nvSpPr>
          <p:spPr bwMode="auto">
            <a:xfrm>
              <a:off x="5743566" y="3297174"/>
              <a:ext cx="138243"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4" name="Line 11"/>
            <p:cNvSpPr>
              <a:spLocks noChangeShapeType="1"/>
            </p:cNvSpPr>
            <p:nvPr/>
          </p:nvSpPr>
          <p:spPr bwMode="auto">
            <a:xfrm>
              <a:off x="5813803" y="3031560"/>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5" name="Rectangle 10"/>
            <p:cNvSpPr>
              <a:spLocks noChangeArrowheads="1"/>
            </p:cNvSpPr>
            <p:nvPr>
              <p:custDataLst>
                <p:tags r:id="rId27"/>
              </p:custDataLst>
            </p:nvPr>
          </p:nvSpPr>
          <p:spPr bwMode="auto">
            <a:xfrm>
              <a:off x="6050248" y="3297174"/>
              <a:ext cx="139358"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6" name="Line 9"/>
            <p:cNvSpPr>
              <a:spLocks noChangeShapeType="1"/>
            </p:cNvSpPr>
            <p:nvPr/>
          </p:nvSpPr>
          <p:spPr bwMode="auto">
            <a:xfrm>
              <a:off x="6121599" y="3031560"/>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7" name="Rectangle 8"/>
            <p:cNvSpPr>
              <a:spLocks noChangeArrowheads="1"/>
            </p:cNvSpPr>
            <p:nvPr>
              <p:custDataLst>
                <p:tags r:id="rId28"/>
              </p:custDataLst>
            </p:nvPr>
          </p:nvSpPr>
          <p:spPr bwMode="auto">
            <a:xfrm>
              <a:off x="6324486" y="3297174"/>
              <a:ext cx="138243" cy="294942"/>
            </a:xfrm>
            <a:prstGeom prst="rect">
              <a:avLst/>
            </a:prstGeom>
            <a:gradFill>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 pos="0">
                  <a:srgbClr val="0D0D0D">
                    <a:lumMod val="90000"/>
                    <a:lumOff val="10000"/>
                  </a:srgbClr>
                </a:gs>
                <a:gs pos="50000">
                  <a:srgbClr val="0D0D0D">
                    <a:lumMod val="95000"/>
                    <a:lumOff val="5000"/>
                  </a:srgbClr>
                </a:gs>
                <a:gs pos="100000">
                  <a:srgbClr val="0D0D0D">
                    <a:lumMod val="95000"/>
                    <a:lumOff val="5000"/>
                  </a:srgbClr>
                </a:gs>
              </a:gsLst>
              <a:lin ang="5400000" scaled="0"/>
            </a:gradFill>
            <a:ln>
              <a:solidFill>
                <a:schemeClr val="dk1"/>
              </a:solidFill>
            </a:ln>
          </p:spPr>
          <p:style>
            <a:lnRef idx="1">
              <a:schemeClr val="dk1"/>
            </a:lnRef>
            <a:fillRef idx="2">
              <a:schemeClr val="dk1"/>
            </a:fillRef>
            <a:effectRef idx="1">
              <a:schemeClr val="dk1"/>
            </a:effectRef>
            <a:fontRef idx="minor">
              <a:schemeClr val="dk1"/>
            </a:fontRef>
          </p:style>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8" name="Line 7"/>
            <p:cNvSpPr>
              <a:spLocks noChangeShapeType="1"/>
            </p:cNvSpPr>
            <p:nvPr/>
          </p:nvSpPr>
          <p:spPr bwMode="auto">
            <a:xfrm>
              <a:off x="6395837" y="3031560"/>
              <a:ext cx="0" cy="265761"/>
            </a:xfrm>
            <a:prstGeom prst="line">
              <a:avLst/>
            </a:prstGeom>
            <a:noFill/>
            <a:ln w="9525">
              <a:solidFill>
                <a:srgbClr val="000000"/>
              </a:solidFill>
              <a:round/>
            </a:ln>
          </p:spPr>
          <p:txBody>
            <a:bodyPr vert="horz" wrap="square" lIns="91440" tIns="45720" rIns="91440" bIns="4572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69" name="Text Box 6"/>
            <p:cNvSpPr txBox="1">
              <a:spLocks noChangeArrowheads="1"/>
            </p:cNvSpPr>
            <p:nvPr/>
          </p:nvSpPr>
          <p:spPr bwMode="auto">
            <a:xfrm>
              <a:off x="4677008" y="1287376"/>
              <a:ext cx="823686" cy="325166"/>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dirty="0">
                  <a:solidFill>
                    <a:srgbClr val="000000"/>
                  </a:solidFill>
                  <a:latin typeface="微软雅黑" panose="020B0503020204020204" charset="-122"/>
                  <a:ea typeface="微软雅黑" panose="020B0503020204020204" charset="-122"/>
                  <a:cs typeface="Consolas" panose="020B0609020204030204" pitchFamily="49" charset="0"/>
                </a:rPr>
                <a:t>根结点</a:t>
              </a:r>
            </a:p>
          </p:txBody>
        </p:sp>
        <p:sp>
          <p:nvSpPr>
            <p:cNvPr id="70" name="Text Box 5"/>
            <p:cNvSpPr txBox="1">
              <a:spLocks noChangeArrowheads="1"/>
            </p:cNvSpPr>
            <p:nvPr/>
          </p:nvSpPr>
          <p:spPr bwMode="auto">
            <a:xfrm>
              <a:off x="6546895" y="3239415"/>
              <a:ext cx="1167262" cy="324124"/>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外部结点层</a:t>
              </a:r>
            </a:p>
          </p:txBody>
        </p:sp>
        <p:sp>
          <p:nvSpPr>
            <p:cNvPr id="71" name="Text Box 4"/>
            <p:cNvSpPr txBox="1">
              <a:spLocks noChangeArrowheads="1"/>
            </p:cNvSpPr>
            <p:nvPr/>
          </p:nvSpPr>
          <p:spPr bwMode="auto">
            <a:xfrm>
              <a:off x="6601523" y="2853801"/>
              <a:ext cx="1113749" cy="242832"/>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a:solidFill>
                    <a:srgbClr val="000000"/>
                  </a:solidFill>
                  <a:latin typeface="微软雅黑" panose="020B0503020204020204" charset="-122"/>
                  <a:ea typeface="微软雅黑" panose="020B0503020204020204" charset="-122"/>
                  <a:cs typeface="Consolas" panose="020B0609020204030204" pitchFamily="49" charset="0"/>
                </a:rPr>
                <a:t>叶子结点层</a:t>
              </a:r>
            </a:p>
          </p:txBody>
        </p:sp>
        <p:sp>
          <p:nvSpPr>
            <p:cNvPr id="72" name="AutoShape 3"/>
            <p:cNvSpPr/>
            <p:nvPr>
              <p:custDataLst>
                <p:tags r:id="rId29"/>
              </p:custDataLst>
            </p:nvPr>
          </p:nvSpPr>
          <p:spPr bwMode="auto">
            <a:xfrm>
              <a:off x="2059307" y="1222760"/>
              <a:ext cx="159426" cy="1770696"/>
            </a:xfrm>
            <a:prstGeom prst="leftBrace">
              <a:avLst>
                <a:gd name="adj1" fmla="val 99009"/>
                <a:gd name="adj2" fmla="val 50000"/>
              </a:avLst>
            </a:prstGeom>
            <a:ln w="19050">
              <a:solidFill>
                <a:schemeClr val="accent1"/>
              </a:solidFill>
              <a:tailEnd type="none" w="sm" len="sm"/>
            </a:ln>
          </p:spPr>
          <p:style>
            <a:lnRef idx="2">
              <a:schemeClr val="accent1"/>
            </a:lnRef>
            <a:fillRef idx="0">
              <a:schemeClr val="accent1"/>
            </a:fillRef>
            <a:effectRef idx="1">
              <a:schemeClr val="accent1"/>
            </a:effectRef>
            <a:fontRef idx="minor">
              <a:schemeClr val="tx1"/>
            </a:fontRef>
          </p:style>
          <p:txBody>
            <a:bodyPr vert="horz" wrap="square" lIns="126000" tIns="0" rIns="0" bIns="0" numCol="1" anchor="t" anchorCtr="0" compatLnSpc="1"/>
            <a:lstStyle/>
            <a:p>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73" name="Text Box 2"/>
            <p:cNvSpPr txBox="1">
              <a:spLocks noChangeArrowheads="1"/>
            </p:cNvSpPr>
            <p:nvPr/>
          </p:nvSpPr>
          <p:spPr bwMode="auto">
            <a:xfrm>
              <a:off x="1071538" y="1943961"/>
              <a:ext cx="914188" cy="325166"/>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600" b="0">
                  <a:solidFill>
                    <a:srgbClr val="000000"/>
                  </a:solidFill>
                  <a:latin typeface="微软雅黑" panose="020B0503020204020204" charset="-122"/>
                  <a:ea typeface="微软雅黑" panose="020B0503020204020204" charset="-122"/>
                  <a:cs typeface="Consolas" panose="020B0609020204030204" pitchFamily="49" charset="0"/>
                </a:rPr>
                <a:t>高度</a:t>
              </a:r>
              <a:r>
                <a:rPr kumimoji="0" lang="en-US" altLang="zh-CN" sz="1600" b="0" i="1">
                  <a:solidFill>
                    <a:srgbClr val="000000"/>
                  </a:solidFill>
                  <a:latin typeface="微软雅黑" panose="020B0503020204020204" charset="-122"/>
                  <a:ea typeface="微软雅黑" panose="020B0503020204020204" charset="-122"/>
                  <a:cs typeface="Consolas" panose="020B0609020204030204" pitchFamily="49" charset="0"/>
                </a:rPr>
                <a:t>h</a:t>
              </a:r>
              <a:r>
                <a:rPr kumimoji="0" lang="en-US" altLang="zh-CN" sz="1600" b="0">
                  <a:solidFill>
                    <a:srgbClr val="000000"/>
                  </a:solidFill>
                  <a:latin typeface="微软雅黑" panose="020B0503020204020204" charset="-122"/>
                  <a:ea typeface="微软雅黑" panose="020B0503020204020204" charset="-122"/>
                  <a:cs typeface="Consolas" panose="020B0609020204030204" pitchFamily="49" charset="0"/>
                </a:rPr>
                <a:t>=3</a:t>
              </a:r>
            </a:p>
          </p:txBody>
        </p:sp>
        <p:sp>
          <p:nvSpPr>
            <p:cNvPr id="74" name="椭圆 73"/>
            <p:cNvSpPr/>
            <p:nvPr>
              <p:custDataLst>
                <p:tags r:id="rId30"/>
              </p:custDataLst>
            </p:nvPr>
          </p:nvSpPr>
          <p:spPr bwMode="auto">
            <a:xfrm>
              <a:off x="3971918" y="1519226"/>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75" name="椭圆 74"/>
            <p:cNvSpPr/>
            <p:nvPr>
              <p:custDataLst>
                <p:tags r:id="rId31"/>
              </p:custDataLst>
            </p:nvPr>
          </p:nvSpPr>
          <p:spPr bwMode="auto">
            <a:xfrm>
              <a:off x="4314819" y="150970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76" name="椭圆 75"/>
            <p:cNvSpPr/>
            <p:nvPr>
              <p:custDataLst>
                <p:tags r:id="rId32"/>
              </p:custDataLst>
            </p:nvPr>
          </p:nvSpPr>
          <p:spPr bwMode="auto">
            <a:xfrm>
              <a:off x="2922549" y="2193888"/>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77" name="椭圆 76"/>
            <p:cNvSpPr/>
            <p:nvPr>
              <p:custDataLst>
                <p:tags r:id="rId33"/>
              </p:custDataLst>
            </p:nvPr>
          </p:nvSpPr>
          <p:spPr bwMode="auto">
            <a:xfrm>
              <a:off x="3136868" y="2200265"/>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78" name="椭圆 77"/>
            <p:cNvSpPr/>
            <p:nvPr>
              <p:custDataLst>
                <p:tags r:id="rId34"/>
              </p:custDataLst>
            </p:nvPr>
          </p:nvSpPr>
          <p:spPr bwMode="auto">
            <a:xfrm>
              <a:off x="3355940" y="2203421"/>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79" name="椭圆 78"/>
            <p:cNvSpPr/>
            <p:nvPr>
              <p:custDataLst>
                <p:tags r:id="rId35"/>
              </p:custDataLst>
            </p:nvPr>
          </p:nvSpPr>
          <p:spPr bwMode="auto">
            <a:xfrm>
              <a:off x="4957768" y="2170073"/>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0" name="椭圆 79"/>
            <p:cNvSpPr/>
            <p:nvPr>
              <p:custDataLst>
                <p:tags r:id="rId36"/>
              </p:custDataLst>
            </p:nvPr>
          </p:nvSpPr>
          <p:spPr bwMode="auto">
            <a:xfrm>
              <a:off x="5275240" y="217645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1" name="椭圆 80"/>
            <p:cNvSpPr/>
            <p:nvPr>
              <p:custDataLst>
                <p:tags r:id="rId37"/>
              </p:custDataLst>
            </p:nvPr>
          </p:nvSpPr>
          <p:spPr bwMode="auto">
            <a:xfrm>
              <a:off x="5565755" y="2179606"/>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2" name="椭圆 81"/>
            <p:cNvSpPr/>
            <p:nvPr>
              <p:custDataLst>
                <p:tags r:id="rId38"/>
              </p:custDataLst>
            </p:nvPr>
          </p:nvSpPr>
          <p:spPr bwMode="auto">
            <a:xfrm>
              <a:off x="2927312" y="3024187"/>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3" name="椭圆 82"/>
            <p:cNvSpPr/>
            <p:nvPr>
              <p:custDataLst>
                <p:tags r:id="rId39"/>
              </p:custDataLst>
            </p:nvPr>
          </p:nvSpPr>
          <p:spPr bwMode="auto">
            <a:xfrm>
              <a:off x="3098766" y="3024187"/>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4" name="椭圆 83"/>
            <p:cNvSpPr/>
            <p:nvPr>
              <p:custDataLst>
                <p:tags r:id="rId40"/>
              </p:custDataLst>
            </p:nvPr>
          </p:nvSpPr>
          <p:spPr bwMode="auto">
            <a:xfrm>
              <a:off x="3281353" y="3024187"/>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5" name="椭圆 84"/>
            <p:cNvSpPr/>
            <p:nvPr>
              <p:custDataLst>
                <p:tags r:id="rId41"/>
              </p:custDataLst>
            </p:nvPr>
          </p:nvSpPr>
          <p:spPr bwMode="auto">
            <a:xfrm>
              <a:off x="3603595" y="302895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6" name="椭圆 85"/>
            <p:cNvSpPr/>
            <p:nvPr>
              <p:custDataLst>
                <p:tags r:id="rId42"/>
              </p:custDataLst>
            </p:nvPr>
          </p:nvSpPr>
          <p:spPr bwMode="auto">
            <a:xfrm>
              <a:off x="3775047" y="302895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7" name="椭圆 86"/>
            <p:cNvSpPr/>
            <p:nvPr>
              <p:custDataLst>
                <p:tags r:id="rId43"/>
              </p:custDataLst>
            </p:nvPr>
          </p:nvSpPr>
          <p:spPr bwMode="auto">
            <a:xfrm>
              <a:off x="3957629" y="302895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8" name="椭圆 87"/>
            <p:cNvSpPr/>
            <p:nvPr>
              <p:custDataLst>
                <p:tags r:id="rId44"/>
              </p:custDataLst>
            </p:nvPr>
          </p:nvSpPr>
          <p:spPr bwMode="auto">
            <a:xfrm>
              <a:off x="4237011" y="302418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89" name="椭圆 88"/>
            <p:cNvSpPr/>
            <p:nvPr>
              <p:custDataLst>
                <p:tags r:id="rId45"/>
              </p:custDataLst>
            </p:nvPr>
          </p:nvSpPr>
          <p:spPr bwMode="auto">
            <a:xfrm>
              <a:off x="4514851" y="302418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0" name="椭圆 89"/>
            <p:cNvSpPr/>
            <p:nvPr>
              <p:custDataLst>
                <p:tags r:id="rId46"/>
              </p:custDataLst>
            </p:nvPr>
          </p:nvSpPr>
          <p:spPr bwMode="auto">
            <a:xfrm>
              <a:off x="4808515" y="302418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1" name="椭圆 90"/>
            <p:cNvSpPr/>
            <p:nvPr>
              <p:custDataLst>
                <p:tags r:id="rId47"/>
              </p:custDataLst>
            </p:nvPr>
          </p:nvSpPr>
          <p:spPr bwMode="auto">
            <a:xfrm>
              <a:off x="5018066" y="3036855"/>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2" name="椭圆 91"/>
            <p:cNvSpPr/>
            <p:nvPr>
              <p:custDataLst>
                <p:tags r:id="rId48"/>
              </p:custDataLst>
            </p:nvPr>
          </p:nvSpPr>
          <p:spPr bwMode="auto">
            <a:xfrm>
              <a:off x="5308581" y="3036855"/>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3" name="椭圆 92"/>
            <p:cNvSpPr/>
            <p:nvPr>
              <p:custDataLst>
                <p:tags r:id="rId49"/>
              </p:custDataLst>
            </p:nvPr>
          </p:nvSpPr>
          <p:spPr bwMode="auto">
            <a:xfrm>
              <a:off x="5584807" y="3036855"/>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4" name="椭圆 93"/>
            <p:cNvSpPr/>
            <p:nvPr>
              <p:custDataLst>
                <p:tags r:id="rId50"/>
              </p:custDataLst>
            </p:nvPr>
          </p:nvSpPr>
          <p:spPr bwMode="auto">
            <a:xfrm>
              <a:off x="5786446" y="302895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5" name="椭圆 94"/>
            <p:cNvSpPr/>
            <p:nvPr>
              <p:custDataLst>
                <p:tags r:id="rId51"/>
              </p:custDataLst>
            </p:nvPr>
          </p:nvSpPr>
          <p:spPr bwMode="auto">
            <a:xfrm>
              <a:off x="6084878" y="302895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6" name="椭圆 95"/>
            <p:cNvSpPr/>
            <p:nvPr>
              <p:custDataLst>
                <p:tags r:id="rId52"/>
              </p:custDataLst>
            </p:nvPr>
          </p:nvSpPr>
          <p:spPr bwMode="auto">
            <a:xfrm>
              <a:off x="6365862" y="3028950"/>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7" name="椭圆 96"/>
            <p:cNvSpPr/>
            <p:nvPr>
              <p:custDataLst>
                <p:tags r:id="rId53"/>
              </p:custDataLst>
            </p:nvPr>
          </p:nvSpPr>
          <p:spPr bwMode="auto">
            <a:xfrm>
              <a:off x="2332000" y="3019417"/>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8" name="椭圆 97"/>
            <p:cNvSpPr/>
            <p:nvPr>
              <p:custDataLst>
                <p:tags r:id="rId54"/>
              </p:custDataLst>
            </p:nvPr>
          </p:nvSpPr>
          <p:spPr bwMode="auto">
            <a:xfrm>
              <a:off x="2508215" y="3019417"/>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sp>
          <p:nvSpPr>
            <p:cNvPr id="99" name="椭圆 98"/>
            <p:cNvSpPr/>
            <p:nvPr>
              <p:custDataLst>
                <p:tags r:id="rId55"/>
              </p:custDataLst>
            </p:nvPr>
          </p:nvSpPr>
          <p:spPr bwMode="auto">
            <a:xfrm>
              <a:off x="2690797" y="3019417"/>
              <a:ext cx="54000" cy="54000"/>
            </a:xfrm>
            <a:prstGeom prst="ellipse">
              <a:avLst/>
            </a:prstGeom>
            <a:solidFill>
              <a:schemeClr val="dk1"/>
            </a:solidFill>
            <a:ln w="19050">
              <a:solidFill>
                <a:schemeClr val="dk1"/>
              </a:solidFill>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lstStyle/>
            <a:p>
              <a:pPr algn="ctr"/>
              <a:endParaRPr lang="zh-CN" altLang="en-US" sz="1600">
                <a:solidFill>
                  <a:srgbClr val="525252"/>
                </a:solidFill>
                <a:latin typeface="黑体" panose="02010609060101010101" charset="-122"/>
                <a:ea typeface="黑体" panose="02010609060101010101" charset="-122"/>
                <a:cs typeface="Consolas" panose="020B0609020204030204" pitchFamily="49" charset="0"/>
              </a:endParaRPr>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fade">
                                      <p:cBhvr>
                                        <p:cTn id="11" dur="500"/>
                                        <p:tgtEl>
                                          <p:spTgt spid="2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1250"/>
                                        <p:tgtEl>
                                          <p:spTgt spid="2"/>
                                        </p:tgtEl>
                                      </p:cBhvr>
                                    </p:animEffect>
                                  </p:childTnLst>
                                </p:cTn>
                              </p:par>
                            </p:childTnLst>
                          </p:cTn>
                        </p:par>
                        <p:par>
                          <p:cTn id="16" fill="hold">
                            <p:stCondLst>
                              <p:cond delay="2500"/>
                            </p:stCondLst>
                            <p:childTnLst>
                              <p:par>
                                <p:cTn id="17" presetID="22" presetClass="entr" presetSubtype="4"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卡通人物&#10;&#10;描述已自动生成"/>
          <p:cNvPicPr>
            <a:picLocks noChangeAspect="1"/>
          </p:cNvPicPr>
          <p:nvPr/>
        </p:nvPicPr>
        <p:blipFill rotWithShape="1">
          <a:blip r:embed="rId2">
            <a:extLst>
              <a:ext uri="{28A0092B-C50C-407E-A947-70E740481C1C}">
                <a14:useLocalDpi xmlns:a14="http://schemas.microsoft.com/office/drawing/2010/main" val="0"/>
              </a:ext>
            </a:extLst>
          </a:blip>
          <a:srcRect l="14480" r="18216"/>
          <a:stretch>
            <a:fillRect/>
          </a:stretch>
        </p:blipFill>
        <p:spPr>
          <a:xfrm>
            <a:off x="1" y="2319337"/>
            <a:ext cx="2814320" cy="4352925"/>
          </a:xfrm>
          <a:prstGeom prst="rect">
            <a:avLst/>
          </a:prstGeom>
        </p:spPr>
      </p:pic>
      <p:sp>
        <p:nvSpPr>
          <p:cNvPr id="3" name="TextBox 2"/>
          <p:cNvSpPr txBox="1"/>
          <p:nvPr/>
        </p:nvSpPr>
        <p:spPr>
          <a:xfrm>
            <a:off x="3242602" y="1205479"/>
            <a:ext cx="7572428" cy="2834210"/>
          </a:xfrm>
          <a:prstGeom prst="rect">
            <a:avLst/>
          </a:prstGeom>
          <a:noFill/>
          <a:ln w="25400">
            <a:solidFill>
              <a:srgbClr val="525252"/>
            </a:solidFill>
            <a:prstDash val="sysDash"/>
          </a:ln>
          <a:effectLst/>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2400"/>
              </a:lnSpc>
              <a:spcBef>
                <a:spcPts val="600"/>
              </a:spcBef>
              <a:buFont typeface="Wingdings" panose="05000000000000000000" pitchFamily="2" charset="2"/>
              <a:buChar char="l"/>
            </a:pPr>
            <a:r>
              <a:rPr lang="en-US" sz="1600" i="1" dirty="0">
                <a:solidFill>
                  <a:srgbClr val="525252"/>
                </a:solidFill>
                <a:latin typeface="微软雅黑" panose="020B0503020204020204" charset="-122"/>
                <a:ea typeface="微软雅黑" panose="020B0503020204020204" charset="-122"/>
                <a:cs typeface="Consolas" panose="020B0609020204030204" pitchFamily="49" charset="0"/>
              </a:rPr>
              <a:t>h</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(29)=3 				</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有冲突</a:t>
            </a:r>
          </a:p>
          <a:p>
            <a:pPr algn="l">
              <a:lnSpc>
                <a:spcPts val="2400"/>
              </a:lnSpc>
              <a:spcBef>
                <a:spcPts val="600"/>
              </a:spcBef>
            </a:pP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    </a:t>
            </a:r>
            <a:r>
              <a:rPr lang="en-US" sz="1600" i="1" dirty="0">
                <a:solidFill>
                  <a:srgbClr val="525252"/>
                </a:solidFill>
                <a:latin typeface="微软雅黑" panose="020B0503020204020204" charset="-122"/>
                <a:ea typeface="微软雅黑" panose="020B0503020204020204" charset="-122"/>
                <a:cs typeface="Consolas" panose="020B0609020204030204" pitchFamily="49" charset="0"/>
              </a:rPr>
              <a:t>d</a:t>
            </a:r>
            <a:r>
              <a:rPr lang="en-US" sz="1600" baseline="-25000" dirty="0">
                <a:solidFill>
                  <a:srgbClr val="525252"/>
                </a:solidFill>
                <a:latin typeface="微软雅黑" panose="020B0503020204020204" charset="-122"/>
                <a:ea typeface="微软雅黑" panose="020B0503020204020204" charset="-122"/>
                <a:cs typeface="Consolas" panose="020B0609020204030204" pitchFamily="49" charset="0"/>
              </a:rPr>
              <a:t>0</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=3</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sz="1600" i="1" dirty="0">
                <a:solidFill>
                  <a:srgbClr val="525252"/>
                </a:solidFill>
                <a:latin typeface="微软雅黑" panose="020B0503020204020204" charset="-122"/>
                <a:ea typeface="微软雅黑" panose="020B0503020204020204" charset="-122"/>
                <a:cs typeface="Consolas" panose="020B0609020204030204" pitchFamily="49" charset="0"/>
              </a:rPr>
              <a:t>d</a:t>
            </a:r>
            <a:r>
              <a:rPr lang="en-US" sz="1600" baseline="-25000" dirty="0">
                <a:solidFill>
                  <a:srgbClr val="525252"/>
                </a:solidFill>
                <a:latin typeface="微软雅黑" panose="020B0503020204020204" charset="-122"/>
                <a:ea typeface="微软雅黑" panose="020B0503020204020204" charset="-122"/>
                <a:cs typeface="Consolas" panose="020B0609020204030204" pitchFamily="49" charset="0"/>
              </a:rPr>
              <a:t>1</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=(3+1) % 13=4		</a:t>
            </a:r>
            <a:r>
              <a:rPr lang="en-US" sz="1600" dirty="0" smtClean="0">
                <a:solidFill>
                  <a:srgbClr val="525252"/>
                </a:solidFill>
                <a:latin typeface="微软雅黑" panose="020B0503020204020204" charset="-122"/>
                <a:ea typeface="微软雅黑" panose="020B0503020204020204" charset="-122"/>
                <a:cs typeface="Consolas" panose="020B0609020204030204" pitchFamily="49" charset="0"/>
              </a:rPr>
              <a:t>	</a:t>
            </a:r>
            <a:r>
              <a:rPr lang="zh-CN" altLang="en-US" sz="1600" dirty="0" smtClean="0">
                <a:solidFill>
                  <a:srgbClr val="525252"/>
                </a:solidFill>
                <a:latin typeface="微软雅黑" panose="020B0503020204020204" charset="-122"/>
                <a:ea typeface="微软雅黑" panose="020B0503020204020204" charset="-122"/>
                <a:cs typeface="Consolas" panose="020B0609020204030204" pitchFamily="49" charset="0"/>
              </a:rPr>
              <a:t>仍</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有冲突</a:t>
            </a:r>
          </a:p>
          <a:p>
            <a:pPr algn="l">
              <a:lnSpc>
                <a:spcPts val="2400"/>
              </a:lnSpc>
              <a:spcBef>
                <a:spcPts val="600"/>
              </a:spcBef>
            </a:pP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    </a:t>
            </a:r>
            <a:r>
              <a:rPr lang="en-US" sz="1600" i="1" dirty="0">
                <a:solidFill>
                  <a:srgbClr val="525252"/>
                </a:solidFill>
                <a:latin typeface="微软雅黑" panose="020B0503020204020204" charset="-122"/>
                <a:ea typeface="微软雅黑" panose="020B0503020204020204" charset="-122"/>
                <a:cs typeface="Consolas" panose="020B0609020204030204" pitchFamily="49" charset="0"/>
              </a:rPr>
              <a:t>d</a:t>
            </a:r>
            <a:r>
              <a:rPr lang="en-US" sz="1600" baseline="-25000" dirty="0">
                <a:solidFill>
                  <a:srgbClr val="525252"/>
                </a:solidFill>
                <a:latin typeface="微软雅黑" panose="020B0503020204020204" charset="-122"/>
                <a:ea typeface="微软雅黑" panose="020B0503020204020204" charset="-122"/>
                <a:cs typeface="Consolas" panose="020B0609020204030204" pitchFamily="49" charset="0"/>
              </a:rPr>
              <a:t>2</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=(4+1) % 13=5			</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仍有冲突</a:t>
            </a:r>
          </a:p>
          <a:p>
            <a:pPr algn="l">
              <a:lnSpc>
                <a:spcPts val="2400"/>
              </a:lnSpc>
              <a:spcBef>
                <a:spcPts val="600"/>
              </a:spcBef>
            </a:pP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    </a:t>
            </a:r>
            <a:r>
              <a:rPr lang="en-US" sz="1600" i="1" dirty="0">
                <a:solidFill>
                  <a:srgbClr val="525252"/>
                </a:solidFill>
                <a:latin typeface="微软雅黑" panose="020B0503020204020204" charset="-122"/>
                <a:ea typeface="微软雅黑" panose="020B0503020204020204" charset="-122"/>
                <a:cs typeface="Consolas" panose="020B0609020204030204" pitchFamily="49" charset="0"/>
              </a:rPr>
              <a:t>d</a:t>
            </a:r>
            <a:r>
              <a:rPr lang="en-US" sz="1600" baseline="-25000" dirty="0">
                <a:solidFill>
                  <a:srgbClr val="525252"/>
                </a:solidFill>
                <a:latin typeface="微软雅黑" panose="020B0503020204020204" charset="-122"/>
                <a:ea typeface="微软雅黑" panose="020B0503020204020204" charset="-122"/>
                <a:cs typeface="Consolas" panose="020B0609020204030204" pitchFamily="49" charset="0"/>
              </a:rPr>
              <a:t>3</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=(5+1) % 13=6			ha[6]=29,</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共</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4</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次探测</a:t>
            </a:r>
          </a:p>
          <a:p>
            <a:pPr marL="457200" indent="-457200" algn="l">
              <a:lnSpc>
                <a:spcPts val="2400"/>
              </a:lnSpc>
              <a:spcBef>
                <a:spcPts val="600"/>
              </a:spcBef>
              <a:buFont typeface="Wingdings" panose="05000000000000000000" pitchFamily="2" charset="2"/>
              <a:buChar char="l"/>
            </a:pPr>
            <a:r>
              <a:rPr lang="en-US" sz="1600" i="1" dirty="0">
                <a:solidFill>
                  <a:srgbClr val="525252"/>
                </a:solidFill>
                <a:latin typeface="微软雅黑" panose="020B0503020204020204" charset="-122"/>
                <a:ea typeface="微软雅黑" panose="020B0503020204020204" charset="-122"/>
                <a:cs typeface="Consolas" panose="020B0609020204030204" pitchFamily="49" charset="0"/>
              </a:rPr>
              <a:t>h</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(88)=10				</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ha[10]=88,</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共</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次探测</a:t>
            </a:r>
          </a:p>
          <a:p>
            <a:pPr marL="457200" indent="-457200" algn="l">
              <a:lnSpc>
                <a:spcPts val="2400"/>
              </a:lnSpc>
              <a:spcBef>
                <a:spcPts val="600"/>
              </a:spcBef>
              <a:buFont typeface="Wingdings" panose="05000000000000000000" pitchFamily="2" charset="2"/>
              <a:buChar char="l"/>
            </a:pPr>
            <a:r>
              <a:rPr lang="en-US" sz="1600" i="1" dirty="0">
                <a:solidFill>
                  <a:srgbClr val="525252"/>
                </a:solidFill>
                <a:latin typeface="微软雅黑" panose="020B0503020204020204" charset="-122"/>
                <a:ea typeface="微软雅黑" panose="020B0503020204020204" charset="-122"/>
                <a:cs typeface="Consolas" panose="020B0609020204030204" pitchFamily="49" charset="0"/>
              </a:rPr>
              <a:t>h</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(77)=12				</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有冲突</a:t>
            </a:r>
          </a:p>
          <a:p>
            <a:pPr algn="l">
              <a:lnSpc>
                <a:spcPts val="2400"/>
              </a:lnSpc>
              <a:spcBef>
                <a:spcPts val="600"/>
              </a:spcBef>
            </a:pP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    </a:t>
            </a:r>
            <a:r>
              <a:rPr lang="en-US" sz="1600" i="1" dirty="0">
                <a:solidFill>
                  <a:srgbClr val="525252"/>
                </a:solidFill>
                <a:latin typeface="微软雅黑" panose="020B0503020204020204" charset="-122"/>
                <a:ea typeface="微软雅黑" panose="020B0503020204020204" charset="-122"/>
                <a:cs typeface="Consolas" panose="020B0609020204030204" pitchFamily="49" charset="0"/>
              </a:rPr>
              <a:t>d</a:t>
            </a:r>
            <a:r>
              <a:rPr lang="en-US" sz="1600" baseline="-25000" dirty="0">
                <a:solidFill>
                  <a:srgbClr val="525252"/>
                </a:solidFill>
                <a:latin typeface="微软雅黑" panose="020B0503020204020204" charset="-122"/>
                <a:ea typeface="微软雅黑" panose="020B0503020204020204" charset="-122"/>
                <a:cs typeface="Consolas" panose="020B0609020204030204" pitchFamily="49" charset="0"/>
              </a:rPr>
              <a:t>0</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=12</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sz="1600" i="1" dirty="0">
                <a:solidFill>
                  <a:srgbClr val="525252"/>
                </a:solidFill>
                <a:latin typeface="微软雅黑" panose="020B0503020204020204" charset="-122"/>
                <a:ea typeface="微软雅黑" panose="020B0503020204020204" charset="-122"/>
                <a:cs typeface="Consolas" panose="020B0609020204030204" pitchFamily="49" charset="0"/>
              </a:rPr>
              <a:t>d</a:t>
            </a:r>
            <a:r>
              <a:rPr lang="en-US" sz="1600" baseline="-25000" dirty="0">
                <a:solidFill>
                  <a:srgbClr val="525252"/>
                </a:solidFill>
                <a:latin typeface="微软雅黑" panose="020B0503020204020204" charset="-122"/>
                <a:ea typeface="微软雅黑" panose="020B0503020204020204" charset="-122"/>
                <a:cs typeface="Consolas" panose="020B0609020204030204" pitchFamily="49" charset="0"/>
              </a:rPr>
              <a:t>1</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=(12+1) % 13=0		ha[0]=77</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，共</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2</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次探测</a:t>
            </a:r>
          </a:p>
        </p:txBody>
      </p:sp>
      <p:graphicFrame>
        <p:nvGraphicFramePr>
          <p:cNvPr id="5" name="Group 2"/>
          <p:cNvGraphicFramePr>
            <a:graphicFrameLocks noGrp="1"/>
          </p:cNvGraphicFramePr>
          <p:nvPr/>
        </p:nvGraphicFramePr>
        <p:xfrm>
          <a:off x="3335946" y="5184789"/>
          <a:ext cx="7572428" cy="1325551"/>
        </p:xfrm>
        <a:graphic>
          <a:graphicData uri="http://schemas.openxmlformats.org/drawingml/2006/table">
            <a:tbl>
              <a:tblPr>
                <a:tableStyleId>{8799B23B-EC83-4686-B30A-512413B5E67A}</a:tableStyleId>
              </a:tblPr>
              <a:tblGrid>
                <a:gridCol w="1062797">
                  <a:extLst>
                    <a:ext uri="{9D8B030D-6E8A-4147-A177-3AD203B41FA5}">
                      <a16:colId xmlns:a16="http://schemas.microsoft.com/office/drawing/2014/main" val="20000"/>
                    </a:ext>
                  </a:extLst>
                </a:gridCol>
                <a:gridCol w="531399">
                  <a:extLst>
                    <a:ext uri="{9D8B030D-6E8A-4147-A177-3AD203B41FA5}">
                      <a16:colId xmlns:a16="http://schemas.microsoft.com/office/drawing/2014/main" val="20001"/>
                    </a:ext>
                  </a:extLst>
                </a:gridCol>
                <a:gridCol w="464973">
                  <a:extLst>
                    <a:ext uri="{9D8B030D-6E8A-4147-A177-3AD203B41FA5}">
                      <a16:colId xmlns:a16="http://schemas.microsoft.com/office/drawing/2014/main" val="20002"/>
                    </a:ext>
                  </a:extLst>
                </a:gridCol>
                <a:gridCol w="531399">
                  <a:extLst>
                    <a:ext uri="{9D8B030D-6E8A-4147-A177-3AD203B41FA5}">
                      <a16:colId xmlns:a16="http://schemas.microsoft.com/office/drawing/2014/main" val="20003"/>
                    </a:ext>
                  </a:extLst>
                </a:gridCol>
                <a:gridCol w="531399">
                  <a:extLst>
                    <a:ext uri="{9D8B030D-6E8A-4147-A177-3AD203B41FA5}">
                      <a16:colId xmlns:a16="http://schemas.microsoft.com/office/drawing/2014/main" val="20004"/>
                    </a:ext>
                  </a:extLst>
                </a:gridCol>
                <a:gridCol w="464973">
                  <a:extLst>
                    <a:ext uri="{9D8B030D-6E8A-4147-A177-3AD203B41FA5}">
                      <a16:colId xmlns:a16="http://schemas.microsoft.com/office/drawing/2014/main" val="20005"/>
                    </a:ext>
                  </a:extLst>
                </a:gridCol>
                <a:gridCol w="531399">
                  <a:extLst>
                    <a:ext uri="{9D8B030D-6E8A-4147-A177-3AD203B41FA5}">
                      <a16:colId xmlns:a16="http://schemas.microsoft.com/office/drawing/2014/main" val="20006"/>
                    </a:ext>
                  </a:extLst>
                </a:gridCol>
                <a:gridCol w="531399">
                  <a:extLst>
                    <a:ext uri="{9D8B030D-6E8A-4147-A177-3AD203B41FA5}">
                      <a16:colId xmlns:a16="http://schemas.microsoft.com/office/drawing/2014/main" val="20007"/>
                    </a:ext>
                  </a:extLst>
                </a:gridCol>
                <a:gridCol w="464973">
                  <a:extLst>
                    <a:ext uri="{9D8B030D-6E8A-4147-A177-3AD203B41FA5}">
                      <a16:colId xmlns:a16="http://schemas.microsoft.com/office/drawing/2014/main" val="20008"/>
                    </a:ext>
                  </a:extLst>
                </a:gridCol>
                <a:gridCol w="464973">
                  <a:extLst>
                    <a:ext uri="{9D8B030D-6E8A-4147-A177-3AD203B41FA5}">
                      <a16:colId xmlns:a16="http://schemas.microsoft.com/office/drawing/2014/main" val="20009"/>
                    </a:ext>
                  </a:extLst>
                </a:gridCol>
                <a:gridCol w="464973">
                  <a:extLst>
                    <a:ext uri="{9D8B030D-6E8A-4147-A177-3AD203B41FA5}">
                      <a16:colId xmlns:a16="http://schemas.microsoft.com/office/drawing/2014/main" val="20010"/>
                    </a:ext>
                  </a:extLst>
                </a:gridCol>
                <a:gridCol w="531399">
                  <a:extLst>
                    <a:ext uri="{9D8B030D-6E8A-4147-A177-3AD203B41FA5}">
                      <a16:colId xmlns:a16="http://schemas.microsoft.com/office/drawing/2014/main" val="20011"/>
                    </a:ext>
                  </a:extLst>
                </a:gridCol>
                <a:gridCol w="464973">
                  <a:extLst>
                    <a:ext uri="{9D8B030D-6E8A-4147-A177-3AD203B41FA5}">
                      <a16:colId xmlns:a16="http://schemas.microsoft.com/office/drawing/2014/main" val="20012"/>
                    </a:ext>
                  </a:extLst>
                </a:gridCol>
                <a:gridCol w="531399">
                  <a:extLst>
                    <a:ext uri="{9D8B030D-6E8A-4147-A177-3AD203B41FA5}">
                      <a16:colId xmlns:a16="http://schemas.microsoft.com/office/drawing/2014/main" val="20013"/>
                    </a:ext>
                  </a:extLst>
                </a:gridCol>
              </a:tblGrid>
              <a:tr h="44289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下标</a:t>
                      </a:r>
                      <a:endParaRPr kumimoji="0" lang="zh-CN" altLang="en-US"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0</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2</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3</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4</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5</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6</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7</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8</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9</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10</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11</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12</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extLst>
                  <a:ext uri="{0D108BD9-81ED-4DB2-BD59-A6C34878D82A}">
                    <a16:rowId xmlns:a16="http://schemas.microsoft.com/office/drawing/2014/main" val="10000"/>
                  </a:ext>
                </a:extLst>
              </a:tr>
              <a:tr h="4286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k</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77</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dirty="0">
                        <a:ln>
                          <a:noFill/>
                        </a:ln>
                        <a:solidFill>
                          <a:srgbClr val="525252"/>
                        </a:solidFill>
                        <a:effectLst/>
                        <a:latin typeface="Consolas" panose="020B0609020204030204" pitchFamily="49" charset="0"/>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54</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16</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43</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31</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29</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46</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60</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74</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88</a:t>
                      </a:r>
                      <a:endParaRPr kumimoji="0" lang="en-US" altLang="zh-CN" sz="1600" b="1" i="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a:ln>
                          <a:noFill/>
                        </a:ln>
                        <a:solidFill>
                          <a:srgbClr val="525252"/>
                        </a:solidFill>
                        <a:effectLst/>
                        <a:latin typeface="Consolas" panose="020B0609020204030204" pitchFamily="49" charset="0"/>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90</a:t>
                      </a:r>
                      <a:endParaRPr kumimoji="0" lang="en-US" altLang="zh-CN" sz="1600" b="1" i="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extLst>
                  <a:ext uri="{0D108BD9-81ED-4DB2-BD59-A6C34878D82A}">
                    <a16:rowId xmlns:a16="http://schemas.microsoft.com/office/drawing/2014/main" val="10001"/>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探测次数</a:t>
                      </a:r>
                      <a:endParaRPr kumimoji="0" lang="zh-CN" altLang="en-US" sz="1600" b="1" i="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C00000"/>
                          </a:solidFill>
                          <a:effectLst/>
                          <a:latin typeface="微软雅黑" panose="020B0503020204020204" charset="-122"/>
                          <a:ea typeface="微软雅黑" panose="020B0503020204020204" charset="-122"/>
                          <a:cs typeface="Consolas" panose="020B0609020204030204" pitchFamily="49" charset="0"/>
                        </a:rPr>
                        <a:t>2</a:t>
                      </a:r>
                      <a:endParaRPr kumimoji="0" lang="en-US" altLang="zh-CN" sz="1600" b="1" i="0" u="none" strike="noStrike" cap="none" normalizeH="0" baseline="0">
                        <a:ln>
                          <a:noFill/>
                        </a:ln>
                        <a:solidFill>
                          <a:srgbClr val="C0000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a:ln>
                          <a:noFill/>
                        </a:ln>
                        <a:solidFill>
                          <a:srgbClr val="C00000"/>
                        </a:solidFill>
                        <a:effectLst/>
                        <a:latin typeface="Consolas" panose="020B0609020204030204" pitchFamily="49" charset="0"/>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C0000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a:ln>
                          <a:noFill/>
                        </a:ln>
                        <a:solidFill>
                          <a:srgbClr val="C0000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C0000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a:ln>
                          <a:noFill/>
                        </a:ln>
                        <a:solidFill>
                          <a:srgbClr val="C0000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C0000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a:ln>
                          <a:noFill/>
                        </a:ln>
                        <a:solidFill>
                          <a:srgbClr val="C0000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C0000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a:ln>
                          <a:noFill/>
                        </a:ln>
                        <a:solidFill>
                          <a:srgbClr val="C0000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C00000"/>
                          </a:solidFill>
                          <a:effectLst/>
                          <a:latin typeface="微软雅黑" panose="020B0503020204020204" charset="-122"/>
                          <a:ea typeface="微软雅黑" panose="020B0503020204020204" charset="-122"/>
                          <a:cs typeface="Consolas" panose="020B0609020204030204" pitchFamily="49" charset="0"/>
                        </a:rPr>
                        <a:t>4</a:t>
                      </a:r>
                      <a:endParaRPr kumimoji="0" lang="en-US" altLang="zh-CN" sz="1600" b="1" i="0" u="none" strike="noStrike" cap="none" normalizeH="0" baseline="0">
                        <a:ln>
                          <a:noFill/>
                        </a:ln>
                        <a:solidFill>
                          <a:srgbClr val="C0000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C0000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C0000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C0000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C0000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C0000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C0000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C0000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C0000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dirty="0">
                        <a:ln>
                          <a:noFill/>
                        </a:ln>
                        <a:solidFill>
                          <a:srgbClr val="C00000"/>
                        </a:solidFill>
                        <a:effectLst/>
                        <a:latin typeface="Consolas" panose="020B0609020204030204" pitchFamily="49" charset="0"/>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C0000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C0000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extLst>
                  <a:ext uri="{0D108BD9-81ED-4DB2-BD59-A6C34878D82A}">
                    <a16:rowId xmlns:a16="http://schemas.microsoft.com/office/drawing/2014/main" val="10002"/>
                  </a:ext>
                </a:extLst>
              </a:tr>
            </a:tbl>
          </a:graphicData>
        </a:graphic>
      </p:graphicFrame>
      <p:sp>
        <p:nvSpPr>
          <p:cNvPr id="6" name="Text Box 64"/>
          <p:cNvSpPr txBox="1">
            <a:spLocks noChangeArrowheads="1"/>
          </p:cNvSpPr>
          <p:nvPr/>
        </p:nvSpPr>
        <p:spPr bwMode="auto">
          <a:xfrm>
            <a:off x="5773734" y="4704237"/>
            <a:ext cx="2233618" cy="398780"/>
          </a:xfrm>
          <a:prstGeom prst="rect">
            <a:avLst/>
          </a:prstGeom>
          <a:noFill/>
          <a:ln w="9525">
            <a:noFill/>
            <a:miter lim="800000"/>
          </a:ln>
        </p:spPr>
        <p:txBody>
          <a:bodyPr wrap="square">
            <a:spAutoFit/>
          </a:bodyPr>
          <a:lstStyle/>
          <a:p>
            <a:pPr algn="l" fontAlgn="t">
              <a:spcBef>
                <a:spcPct val="50000"/>
              </a:spcBef>
            </a:pP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哈希表</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ha[0..12]</a:t>
            </a:r>
          </a:p>
        </p:txBody>
      </p:sp>
      <p:sp>
        <p:nvSpPr>
          <p:cNvPr id="7" name="下箭头 6"/>
          <p:cNvSpPr/>
          <p:nvPr/>
        </p:nvSpPr>
        <p:spPr>
          <a:xfrm>
            <a:off x="6752270" y="4235416"/>
            <a:ext cx="276546" cy="400110"/>
          </a:xfrm>
          <a:prstGeom prst="downArrow">
            <a:avLst/>
          </a:prstGeom>
          <a:gradFill>
            <a:gsLst>
              <a:gs pos="0">
                <a:srgbClr val="C0262E"/>
              </a:gs>
              <a:gs pos="100000">
                <a:srgbClr val="CD5158"/>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9" name="文本框 8"/>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10"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8.4.3 </a:t>
            </a:r>
            <a:r>
              <a:rPr lang="zh-CN" altLang="en-US">
                <a:latin typeface="微软雅黑" panose="020B0503020204020204" charset="-122"/>
                <a:ea typeface="微软雅黑" panose="020B0503020204020204" charset="-122"/>
              </a:rPr>
              <a:t>哈希冲突解决方法</a:t>
            </a:r>
          </a:p>
        </p:txBody>
      </p:sp>
    </p:spTree>
    <p:extLst>
      <p:ext uri="{BB962C8B-B14F-4D97-AF65-F5344CB8AC3E}">
        <p14:creationId xmlns:p14="http://schemas.microsoft.com/office/powerpoint/2010/main" val="36334558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6" grpId="0"/>
      <p:bldP spid="7" grpId="0" animBg="1"/>
      <p:bldP spid="9" grpId="0"/>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824912" y="1533301"/>
            <a:ext cx="3367088" cy="4648200"/>
          </a:xfrm>
          <a:prstGeom prst="rect">
            <a:avLst/>
          </a:prstGeom>
        </p:spPr>
      </p:pic>
      <p:sp>
        <p:nvSpPr>
          <p:cNvPr id="3097" name="Rectangle 25"/>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 Box 2"/>
          <p:cNvSpPr txBox="1">
            <a:spLocks noChangeArrowheads="1"/>
          </p:cNvSpPr>
          <p:nvPr/>
        </p:nvSpPr>
        <p:spPr bwMode="auto">
          <a:xfrm>
            <a:off x="1115219" y="2498312"/>
            <a:ext cx="7906861" cy="3139440"/>
          </a:xfrm>
          <a:prstGeom prst="rect">
            <a:avLst/>
          </a:prstGeom>
          <a:noFill/>
          <a:ln w="38100">
            <a:solidFill>
              <a:schemeClr val="tx1"/>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150000"/>
              </a:lnSpc>
              <a:spcBef>
                <a:spcPts val="600"/>
              </a:spcBef>
              <a:buFont typeface="Wingdings" panose="05000000000000000000" pitchFamily="2" charset="2"/>
              <a:buChar char="n"/>
              <a:defRPr sz="2000" b="0">
                <a:solidFill>
                  <a:srgbClr val="525252"/>
                </a:solidFill>
                <a:latin typeface="Consolas" panose="020B0609020204030204" pitchFamily="49" charset="0"/>
                <a:ea typeface="楷体" panose="02010609060101010101" pitchFamily="49" charset="-122"/>
                <a:cs typeface="Consolas" panose="020B0609020204030204" pitchFamily="49" charset="0"/>
              </a:defRPr>
            </a:lvl1pPr>
          </a:lstStyle>
          <a:p>
            <a:pPr algn="l"/>
            <a:r>
              <a:rPr lang="zh-CN" altLang="en-US" dirty="0">
                <a:solidFill>
                  <a:srgbClr val="C0262E"/>
                </a:solidFill>
                <a:latin typeface="微软雅黑" panose="020B0503020204020204" charset="-122"/>
                <a:ea typeface="微软雅黑" panose="020B0503020204020204" charset="-122"/>
              </a:rPr>
              <a:t>拉链法</a:t>
            </a:r>
            <a:r>
              <a:rPr lang="zh-CN" altLang="en-US" dirty="0">
                <a:latin typeface="微软雅黑" panose="020B0503020204020204" charset="-122"/>
                <a:ea typeface="微软雅黑" panose="020B0503020204020204" charset="-122"/>
              </a:rPr>
              <a:t>是把所有的同义词用单链表链接起来的方法。</a:t>
            </a:r>
          </a:p>
          <a:p>
            <a:pPr algn="l"/>
            <a:r>
              <a:rPr lang="zh-CN" altLang="en-US" dirty="0">
                <a:latin typeface="微软雅黑" panose="020B0503020204020204" charset="-122"/>
                <a:ea typeface="微软雅黑" panose="020B0503020204020204" charset="-122"/>
              </a:rPr>
              <a:t>在这种方法中，哈希表每个单元中存放的不再是记录本身，而是相应同义词单链表的头指针。</a:t>
            </a:r>
            <a:endParaRPr lang="en-US" altLang="zh-CN" dirty="0">
              <a:latin typeface="微软雅黑" panose="020B0503020204020204" charset="-122"/>
              <a:ea typeface="微软雅黑" panose="020B0503020204020204" charset="-122"/>
            </a:endParaRPr>
          </a:p>
          <a:p>
            <a:pPr algn="l"/>
            <a:r>
              <a:rPr lang="zh-CN" altLang="en-US" dirty="0">
                <a:latin typeface="微软雅黑" panose="020B0503020204020204" charset="-122"/>
                <a:ea typeface="微软雅黑" panose="020B0503020204020204" charset="-122"/>
              </a:rPr>
              <a:t>由于单链表中可插入任意多个结点，所以此时装填因子</a:t>
            </a:r>
            <a:r>
              <a:rPr lang="en-US" altLang="zh-CN" dirty="0">
                <a:latin typeface="微软雅黑" panose="020B0503020204020204" charset="-122"/>
                <a:ea typeface="微软雅黑" panose="020B0503020204020204" charset="-122"/>
              </a:rPr>
              <a:t>α</a:t>
            </a:r>
            <a:r>
              <a:rPr lang="zh-CN" altLang="en-US" dirty="0">
                <a:latin typeface="微软雅黑" panose="020B0503020204020204" charset="-122"/>
                <a:ea typeface="微软雅黑" panose="020B0503020204020204" charset="-122"/>
              </a:rPr>
              <a:t>根据同义词的多少既可以设定为大于</a:t>
            </a: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，也可以设定为小于或等于</a:t>
            </a:r>
            <a:r>
              <a:rPr lang="en-US" altLang="zh-CN" dirty="0">
                <a:latin typeface="微软雅黑" panose="020B0503020204020204" charset="-122"/>
                <a:ea typeface="微软雅黑" panose="020B0503020204020204" charset="-122"/>
              </a:rPr>
              <a:t>1</a:t>
            </a:r>
            <a:r>
              <a:rPr lang="zh-CN" altLang="en-US" dirty="0">
                <a:latin typeface="微软雅黑" panose="020B0503020204020204" charset="-122"/>
                <a:ea typeface="微软雅黑" panose="020B0503020204020204" charset="-122"/>
              </a:rPr>
              <a:t>，通常取</a:t>
            </a:r>
            <a:r>
              <a:rPr lang="en-US" altLang="zh-CN" dirty="0">
                <a:latin typeface="微软雅黑" panose="020B0503020204020204" charset="-122"/>
                <a:ea typeface="微软雅黑" panose="020B0503020204020204" charset="-122"/>
              </a:rPr>
              <a:t>α=1</a:t>
            </a:r>
            <a:r>
              <a:rPr lang="zh-CN" altLang="en-US" dirty="0">
                <a:latin typeface="微软雅黑" panose="020B0503020204020204" charset="-122"/>
                <a:ea typeface="微软雅黑" panose="020B0503020204020204" charset="-122"/>
              </a:rPr>
              <a:t>。</a:t>
            </a:r>
          </a:p>
        </p:txBody>
      </p:sp>
      <p:sp>
        <p:nvSpPr>
          <p:cNvPr id="7" name="文本框 6"/>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9"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8.4.3 </a:t>
            </a:r>
            <a:r>
              <a:rPr lang="zh-CN" altLang="en-US">
                <a:latin typeface="微软雅黑" panose="020B0503020204020204" charset="-122"/>
                <a:ea typeface="微软雅黑" panose="020B0503020204020204" charset="-122"/>
              </a:rPr>
              <a:t>哈希冲突解决方法</a:t>
            </a:r>
          </a:p>
        </p:txBody>
      </p:sp>
      <p:grpSp>
        <p:nvGrpSpPr>
          <p:cNvPr id="10" name="组合 9"/>
          <p:cNvGrpSpPr/>
          <p:nvPr/>
        </p:nvGrpSpPr>
        <p:grpSpPr>
          <a:xfrm>
            <a:off x="1104471" y="1396584"/>
            <a:ext cx="1547289" cy="517274"/>
            <a:chOff x="1527161" y="2145253"/>
            <a:chExt cx="2124877" cy="517274"/>
          </a:xfrm>
        </p:grpSpPr>
        <p:sp>
          <p:nvSpPr>
            <p:cNvPr id="11" name="矩形: 圆角 10"/>
            <p:cNvSpPr/>
            <p:nvPr/>
          </p:nvSpPr>
          <p:spPr>
            <a:xfrm>
              <a:off x="1541921" y="2145253"/>
              <a:ext cx="2095359" cy="517274"/>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 name="文本框 11"/>
            <p:cNvSpPr txBox="1"/>
            <p:nvPr/>
          </p:nvSpPr>
          <p:spPr>
            <a:xfrm>
              <a:off x="1527161" y="2203835"/>
              <a:ext cx="2124877" cy="398780"/>
            </a:xfrm>
            <a:prstGeom prst="rect">
              <a:avLst/>
            </a:prstGeom>
            <a:noFill/>
          </p:spPr>
          <p:txBody>
            <a:bodyPr wrap="square" rtlCol="0">
              <a:spAutoFit/>
            </a:bodyPr>
            <a:lstStyle/>
            <a:p>
              <a:pPr algn="ctr"/>
              <a:r>
                <a:rPr lang="en-US" altLang="zh-CN" sz="2000" b="1">
                  <a:solidFill>
                    <a:schemeClr val="bg1"/>
                  </a:solidFill>
                  <a:latin typeface="微软雅黑" panose="020B0503020204020204" charset="-122"/>
                  <a:ea typeface="微软雅黑" panose="020B0503020204020204" charset="-122"/>
                </a:rPr>
                <a:t>2. </a:t>
              </a:r>
              <a:r>
                <a:rPr lang="zh-CN" altLang="en-US" sz="2000" b="1">
                  <a:solidFill>
                    <a:schemeClr val="bg1"/>
                  </a:solidFill>
                  <a:latin typeface="微软雅黑" panose="020B0503020204020204" charset="-122"/>
                  <a:ea typeface="微软雅黑" panose="020B0503020204020204" charset="-122"/>
                </a:rPr>
                <a:t>拉链法</a:t>
              </a:r>
            </a:p>
          </p:txBody>
        </p:sp>
      </p:grpSp>
    </p:spTree>
    <p:extLst>
      <p:ext uri="{BB962C8B-B14F-4D97-AF65-F5344CB8AC3E}">
        <p14:creationId xmlns:p14="http://schemas.microsoft.com/office/powerpoint/2010/main" val="11925464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P spid="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0453" name="Rectangle 37"/>
          <p:cNvSpPr>
            <a:spLocks noChangeArrowheads="1"/>
          </p:cNvSpPr>
          <p:nvPr/>
        </p:nvSpPr>
        <p:spPr bwMode="auto">
          <a:xfrm>
            <a:off x="5298320" y="3194457"/>
            <a:ext cx="670464" cy="331363"/>
          </a:xfrm>
          <a:prstGeom prst="rect">
            <a:avLst/>
          </a:prstGeom>
          <a:gradFill>
            <a:gsLst>
              <a:gs pos="100000">
                <a:srgbClr val="C0262E"/>
              </a:gs>
              <a:gs pos="0">
                <a:srgbClr val="CD5158"/>
              </a:gs>
            </a:gsLst>
          </a:gradFill>
          <a:ln>
            <a:solidFill>
              <a:srgbClr val="CD5158"/>
            </a:solidFill>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0452" name="Rectangle 36"/>
          <p:cNvSpPr>
            <a:spLocks noChangeArrowheads="1"/>
          </p:cNvSpPr>
          <p:nvPr/>
        </p:nvSpPr>
        <p:spPr bwMode="auto">
          <a:xfrm>
            <a:off x="4947497" y="3262679"/>
            <a:ext cx="146177" cy="233903"/>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i</a:t>
            </a:r>
          </a:p>
        </p:txBody>
      </p:sp>
      <p:sp>
        <p:nvSpPr>
          <p:cNvPr id="60451" name="Rectangle 35"/>
          <p:cNvSpPr>
            <a:spLocks noChangeArrowheads="1"/>
          </p:cNvSpPr>
          <p:nvPr/>
        </p:nvSpPr>
        <p:spPr bwMode="auto">
          <a:xfrm>
            <a:off x="4210342" y="2875860"/>
            <a:ext cx="310966" cy="2051236"/>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哈</a:t>
            </a:r>
          </a:p>
          <a:p>
            <a:pPr algn="ctr" eaLnBrk="0" fontAlgn="base" hangingPunct="0">
              <a:spcBef>
                <a:spcPct val="0"/>
              </a:spcBef>
              <a:spcAft>
                <a:spcPct val="0"/>
              </a:spcAft>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希</a:t>
            </a:r>
          </a:p>
          <a:p>
            <a:pPr algn="ctr" eaLnBrk="0" fontAlgn="base" hangingPunct="0">
              <a:spcBef>
                <a:spcPct val="0"/>
              </a:spcBef>
              <a:spcAft>
                <a:spcPct val="0"/>
              </a:spcAft>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表</a:t>
            </a:r>
          </a:p>
          <a:p>
            <a:pPr algn="ctr" eaLnBrk="0" fontAlgn="base" hangingPunct="0">
              <a:spcBef>
                <a:spcPct val="0"/>
              </a:spcBef>
              <a:spcAft>
                <a:spcPct val="0"/>
              </a:spcAft>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地</a:t>
            </a:r>
          </a:p>
          <a:p>
            <a:pPr algn="ctr" eaLnBrk="0" fontAlgn="base" hangingPunct="0">
              <a:spcBef>
                <a:spcPct val="0"/>
              </a:spcBef>
              <a:spcAft>
                <a:spcPct val="0"/>
              </a:spcAft>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址</a:t>
            </a:r>
          </a:p>
          <a:p>
            <a:pPr algn="ctr" eaLnBrk="0" fontAlgn="base" hangingPunct="0">
              <a:spcBef>
                <a:spcPct val="0"/>
              </a:spcBef>
              <a:spcAft>
                <a:spcPct val="0"/>
              </a:spcAft>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空</a:t>
            </a:r>
          </a:p>
          <a:p>
            <a:pPr algn="ctr" eaLnBrk="0" fontAlgn="base" hangingPunct="0">
              <a:spcBef>
                <a:spcPct val="0"/>
              </a:spcBef>
              <a:spcAft>
                <a:spcPct val="0"/>
              </a:spcAft>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间</a:t>
            </a:r>
          </a:p>
        </p:txBody>
      </p:sp>
      <p:sp>
        <p:nvSpPr>
          <p:cNvPr id="60450" name="Rectangle 34"/>
          <p:cNvSpPr>
            <a:spLocks noChangeArrowheads="1"/>
          </p:cNvSpPr>
          <p:nvPr/>
        </p:nvSpPr>
        <p:spPr bwMode="auto">
          <a:xfrm>
            <a:off x="6455067" y="3194457"/>
            <a:ext cx="900449" cy="331363"/>
          </a:xfrm>
          <a:prstGeom prst="rect">
            <a:avLst/>
          </a:prstGeom>
          <a:gradFill>
            <a:gsLst>
              <a:gs pos="0">
                <a:schemeClr val="bg2">
                  <a:lumMod val="90000"/>
                </a:schemeClr>
              </a:gs>
              <a:gs pos="100000">
                <a:schemeClr val="bg2">
                  <a:lumMod val="75000"/>
                </a:schemeClr>
              </a:gs>
            </a:gsLst>
          </a:gradFill>
          <a:ln>
            <a:solidFill>
              <a:schemeClr val="bg2">
                <a:lumMod val="90000"/>
              </a:schemeClr>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lstStyle/>
          <a:p>
            <a:pPr algn="ctr" fontAlgn="base">
              <a:spcBef>
                <a:spcPct val="0"/>
              </a:spcBef>
              <a:spcAft>
                <a:spcPct val="0"/>
              </a:spcAft>
            </a:pP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1600" i="1" baseline="-30000">
                <a:solidFill>
                  <a:srgbClr val="525252"/>
                </a:solidFill>
                <a:latin typeface="微软雅黑" panose="020B0503020204020204" charset="-122"/>
                <a:ea typeface="微软雅黑" panose="020B0503020204020204" charset="-122"/>
                <a:cs typeface="Consolas" panose="020B0609020204030204" pitchFamily="49" charset="0"/>
              </a:rPr>
              <a:t>x</a:t>
            </a: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的元素</a:t>
            </a:r>
          </a:p>
        </p:txBody>
      </p:sp>
      <p:sp>
        <p:nvSpPr>
          <p:cNvPr id="60449" name="Rectangle 33"/>
          <p:cNvSpPr>
            <a:spLocks noChangeArrowheads="1"/>
          </p:cNvSpPr>
          <p:nvPr/>
        </p:nvSpPr>
        <p:spPr bwMode="auto">
          <a:xfrm>
            <a:off x="7351617" y="3194457"/>
            <a:ext cx="484332" cy="331363"/>
          </a:xfrm>
          <a:prstGeom prst="rect">
            <a:avLst/>
          </a:prstGeom>
          <a:gradFill>
            <a:gsLst>
              <a:gs pos="0">
                <a:schemeClr val="bg2">
                  <a:lumMod val="90000"/>
                </a:schemeClr>
              </a:gs>
              <a:gs pos="100000">
                <a:schemeClr val="bg2">
                  <a:lumMod val="75000"/>
                </a:schemeClr>
              </a:gs>
            </a:gsLst>
          </a:gradFill>
          <a:ln>
            <a:solidFill>
              <a:schemeClr val="bg2">
                <a:lumMod val="90000"/>
              </a:schemeClr>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0448" name="Rectangle 32"/>
          <p:cNvSpPr>
            <a:spLocks noChangeArrowheads="1"/>
          </p:cNvSpPr>
          <p:nvPr/>
        </p:nvSpPr>
        <p:spPr bwMode="auto">
          <a:xfrm>
            <a:off x="8101992" y="3194457"/>
            <a:ext cx="900449" cy="331363"/>
          </a:xfrm>
          <a:prstGeom prst="rect">
            <a:avLst/>
          </a:prstGeom>
          <a:gradFill>
            <a:gsLst>
              <a:gs pos="0">
                <a:schemeClr val="bg2">
                  <a:lumMod val="90000"/>
                </a:schemeClr>
              </a:gs>
              <a:gs pos="100000">
                <a:schemeClr val="bg2">
                  <a:lumMod val="75000"/>
                </a:schemeClr>
              </a:gs>
            </a:gsLst>
          </a:gradFill>
          <a:ln>
            <a:solidFill>
              <a:schemeClr val="bg2">
                <a:lumMod val="90000"/>
              </a:schemeClr>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lstStyle/>
          <a:p>
            <a:pPr algn="ctr" fontAlgn="base">
              <a:spcBef>
                <a:spcPct val="0"/>
              </a:spcBef>
              <a:spcAft>
                <a:spcPct val="0"/>
              </a:spcAft>
            </a:pP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1600" i="1" baseline="-30000">
                <a:solidFill>
                  <a:srgbClr val="525252"/>
                </a:solidFill>
                <a:latin typeface="微软雅黑" panose="020B0503020204020204" charset="-122"/>
                <a:ea typeface="微软雅黑" panose="020B0503020204020204" charset="-122"/>
                <a:cs typeface="Consolas" panose="020B0609020204030204" pitchFamily="49" charset="0"/>
              </a:rPr>
              <a:t>y</a:t>
            </a: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的元素</a:t>
            </a:r>
          </a:p>
        </p:txBody>
      </p:sp>
      <p:sp>
        <p:nvSpPr>
          <p:cNvPr id="60447" name="Rectangle 31"/>
          <p:cNvSpPr>
            <a:spLocks noChangeArrowheads="1"/>
          </p:cNvSpPr>
          <p:nvPr/>
        </p:nvSpPr>
        <p:spPr bwMode="auto">
          <a:xfrm>
            <a:off x="8998542" y="3194457"/>
            <a:ext cx="484332" cy="331363"/>
          </a:xfrm>
          <a:prstGeom prst="rect">
            <a:avLst/>
          </a:prstGeom>
          <a:gradFill>
            <a:gsLst>
              <a:gs pos="0">
                <a:schemeClr val="bg2">
                  <a:lumMod val="90000"/>
                </a:schemeClr>
              </a:gs>
              <a:gs pos="100000">
                <a:schemeClr val="bg2">
                  <a:lumMod val="75000"/>
                </a:schemeClr>
              </a:gs>
            </a:gsLst>
          </a:gradFill>
          <a:ln>
            <a:solidFill>
              <a:schemeClr val="bg2">
                <a:lumMod val="90000"/>
              </a:schemeClr>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0446" name="AutoShape 30"/>
          <p:cNvSpPr>
            <a:spLocks noChangeShapeType="1"/>
          </p:cNvSpPr>
          <p:nvPr/>
        </p:nvSpPr>
        <p:spPr bwMode="auto">
          <a:xfrm flipV="1">
            <a:off x="5641349" y="3360139"/>
            <a:ext cx="813718"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0445" name="AutoShape 29"/>
          <p:cNvSpPr>
            <a:spLocks noChangeShapeType="1"/>
          </p:cNvSpPr>
          <p:nvPr/>
        </p:nvSpPr>
        <p:spPr bwMode="auto">
          <a:xfrm flipV="1">
            <a:off x="7707315" y="3360139"/>
            <a:ext cx="386881"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0444" name="AutoShape 28"/>
          <p:cNvSpPr>
            <a:spLocks noChangeShapeType="1"/>
          </p:cNvSpPr>
          <p:nvPr/>
        </p:nvSpPr>
        <p:spPr bwMode="auto">
          <a:xfrm flipV="1">
            <a:off x="9344495" y="3360139"/>
            <a:ext cx="386881"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0443" name="Rectangle 27"/>
          <p:cNvSpPr>
            <a:spLocks noChangeArrowheads="1"/>
          </p:cNvSpPr>
          <p:nvPr/>
        </p:nvSpPr>
        <p:spPr bwMode="auto">
          <a:xfrm>
            <a:off x="9809336" y="3110279"/>
            <a:ext cx="320614" cy="233903"/>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zh-CN" altLang="zh-CN" sz="32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60442" name="AutoShape 26"/>
          <p:cNvSpPr/>
          <p:nvPr/>
        </p:nvSpPr>
        <p:spPr bwMode="auto">
          <a:xfrm rot="5400000">
            <a:off x="8286169" y="1483202"/>
            <a:ext cx="139367" cy="3170088"/>
          </a:xfrm>
          <a:prstGeom prst="leftBrace">
            <a:avLst>
              <a:gd name="adj1" fmla="val 189569"/>
              <a:gd name="adj2" fmla="val 50000"/>
            </a:avLst>
          </a:prstGeom>
          <a:ln w="25400">
            <a:solidFill>
              <a:srgbClr val="C0262E"/>
            </a:solidFill>
            <a:tailEnd type="none" w="sm" len="sm"/>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0441" name="Rectangle 25"/>
          <p:cNvSpPr>
            <a:spLocks noChangeArrowheads="1"/>
          </p:cNvSpPr>
          <p:nvPr/>
        </p:nvSpPr>
        <p:spPr bwMode="auto">
          <a:xfrm>
            <a:off x="7300802" y="2590108"/>
            <a:ext cx="2195953" cy="285752"/>
          </a:xfrm>
          <a:prstGeom prst="rect">
            <a:avLst/>
          </a:prstGeom>
          <a:solidFill>
            <a:srgbClr val="FFFFFF"/>
          </a:solidFill>
          <a:ln w="9525">
            <a:noFill/>
            <a:miter lim="800000"/>
            <a:tailEnd type="none" w="sm" len="sm"/>
          </a:ln>
        </p:spPr>
        <p:txBody>
          <a:bodyPr vert="horz" wrap="square" lIns="0" tIns="0" rIns="0" bIns="0" numCol="1" anchor="t" anchorCtr="0" compatLnSpc="1"/>
          <a:lstStyle/>
          <a:p>
            <a:pPr fontAlgn="base">
              <a:spcBef>
                <a:spcPct val="0"/>
              </a:spcBef>
              <a:spcAft>
                <a:spcPct val="0"/>
              </a:spcAft>
            </a:pPr>
            <a:r>
              <a:rPr lang="en-US" altLang="zh-CN" sz="2000" i="1">
                <a:solidFill>
                  <a:srgbClr val="C0262E"/>
                </a:solidFill>
                <a:latin typeface="微软雅黑" panose="020B0503020204020204" charset="-122"/>
                <a:ea typeface="微软雅黑" panose="020B0503020204020204" charset="-122"/>
                <a:cs typeface="Consolas" panose="020B0609020204030204" pitchFamily="49" charset="0"/>
              </a:rPr>
              <a:t>h</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C0262E"/>
                </a:solidFill>
                <a:latin typeface="微软雅黑" panose="020B0503020204020204" charset="-122"/>
                <a:ea typeface="微软雅黑" panose="020B0503020204020204" charset="-122"/>
                <a:cs typeface="Consolas" panose="020B0609020204030204" pitchFamily="49" charset="0"/>
              </a:rPr>
              <a:t>k</a:t>
            </a:r>
            <a:r>
              <a:rPr lang="en-US" altLang="zh-CN" sz="2000" i="1" baseline="-30000">
                <a:solidFill>
                  <a:srgbClr val="C0262E"/>
                </a:solidFill>
                <a:latin typeface="微软雅黑" panose="020B0503020204020204" charset="-122"/>
                <a:ea typeface="微软雅黑" panose="020B0503020204020204" charset="-122"/>
                <a:cs typeface="Consolas" panose="020B0609020204030204" pitchFamily="49" charset="0"/>
              </a:rPr>
              <a:t>x</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C0262E"/>
                </a:solidFill>
                <a:latin typeface="微软雅黑" panose="020B0503020204020204" charset="-122"/>
                <a:ea typeface="微软雅黑" panose="020B0503020204020204" charset="-122"/>
                <a:cs typeface="Consolas" panose="020B0609020204030204" pitchFamily="49" charset="0"/>
              </a:rPr>
              <a:t>h</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C0262E"/>
                </a:solidFill>
                <a:latin typeface="微软雅黑" panose="020B0503020204020204" charset="-122"/>
                <a:ea typeface="微软雅黑" panose="020B0503020204020204" charset="-122"/>
                <a:cs typeface="Consolas" panose="020B0609020204030204" pitchFamily="49" charset="0"/>
              </a:rPr>
              <a:t>k</a:t>
            </a:r>
            <a:r>
              <a:rPr lang="en-US" altLang="zh-CN" sz="2000" i="1" baseline="-30000">
                <a:solidFill>
                  <a:srgbClr val="C0262E"/>
                </a:solidFill>
                <a:latin typeface="微软雅黑" panose="020B0503020204020204" charset="-122"/>
                <a:ea typeface="微软雅黑" panose="020B0503020204020204" charset="-122"/>
                <a:cs typeface="Consolas" panose="020B0609020204030204" pitchFamily="49" charset="0"/>
              </a:rPr>
              <a:t>y</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C0262E"/>
                </a:solidFill>
                <a:latin typeface="微软雅黑" panose="020B0503020204020204" charset="-122"/>
                <a:ea typeface="微软雅黑" panose="020B0503020204020204" charset="-122"/>
                <a:cs typeface="Consolas" panose="020B0609020204030204" pitchFamily="49" charset="0"/>
              </a:rPr>
              <a:t>i</a:t>
            </a:r>
            <a:endParaRPr lang="en-US" altLang="zh-CN" sz="2000">
              <a:solidFill>
                <a:srgbClr val="C0262E"/>
              </a:solidFill>
              <a:latin typeface="微软雅黑" panose="020B0503020204020204" charset="-122"/>
              <a:ea typeface="微软雅黑" panose="020B0503020204020204" charset="-122"/>
              <a:cs typeface="Consolas" panose="020B0609020204030204" pitchFamily="49" charset="0"/>
            </a:endParaRPr>
          </a:p>
        </p:txBody>
      </p:sp>
      <p:sp>
        <p:nvSpPr>
          <p:cNvPr id="60440" name="Rectangle 24"/>
          <p:cNvSpPr>
            <a:spLocks noChangeArrowheads="1"/>
          </p:cNvSpPr>
          <p:nvPr/>
        </p:nvSpPr>
        <p:spPr bwMode="auto">
          <a:xfrm>
            <a:off x="5298320" y="4174902"/>
            <a:ext cx="670464" cy="331363"/>
          </a:xfrm>
          <a:prstGeom prst="rect">
            <a:avLst/>
          </a:prstGeom>
          <a:gradFill>
            <a:gsLst>
              <a:gs pos="100000">
                <a:srgbClr val="C0262E"/>
              </a:gs>
              <a:gs pos="0">
                <a:srgbClr val="CD5158"/>
              </a:gs>
            </a:gsLst>
          </a:gradFill>
          <a:ln>
            <a:solidFill>
              <a:srgbClr val="CD5158"/>
            </a:solidFill>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0439" name="Rectangle 23"/>
          <p:cNvSpPr>
            <a:spLocks noChangeArrowheads="1"/>
          </p:cNvSpPr>
          <p:nvPr/>
        </p:nvSpPr>
        <p:spPr bwMode="auto">
          <a:xfrm>
            <a:off x="4947497" y="4250921"/>
            <a:ext cx="146177" cy="233903"/>
          </a:xfrm>
          <a:prstGeom prst="rect">
            <a:avLst/>
          </a:prstGeom>
          <a:solidFill>
            <a:srgbClr val="FFFFFF"/>
          </a:solidFill>
          <a:ln w="9525">
            <a:noFill/>
            <a:miter lim="800000"/>
            <a:tailEnd type="none" w="sm" len="sm"/>
          </a:ln>
        </p:spPr>
        <p:txBody>
          <a:bodyPr vert="horz" wrap="square" lIns="36000" tIns="0" rIns="0" bIns="0" numCol="1" anchor="t" anchorCtr="0" compatLnSpc="1"/>
          <a:lstStyle/>
          <a:p>
            <a:pPr algn="ctr" fontAlgn="base">
              <a:spcBef>
                <a:spcPct val="0"/>
              </a:spcBef>
              <a:spcAft>
                <a:spcPct val="0"/>
              </a:spcAft>
            </a:pP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j</a:t>
            </a:r>
          </a:p>
        </p:txBody>
      </p:sp>
      <p:sp>
        <p:nvSpPr>
          <p:cNvPr id="60438" name="Rectangle 22"/>
          <p:cNvSpPr>
            <a:spLocks noChangeArrowheads="1"/>
          </p:cNvSpPr>
          <p:nvPr/>
        </p:nvSpPr>
        <p:spPr bwMode="auto">
          <a:xfrm>
            <a:off x="6464812" y="4174902"/>
            <a:ext cx="900449" cy="331363"/>
          </a:xfrm>
          <a:prstGeom prst="rect">
            <a:avLst/>
          </a:prstGeom>
          <a:gradFill>
            <a:gsLst>
              <a:gs pos="0">
                <a:schemeClr val="bg2">
                  <a:lumMod val="90000"/>
                </a:schemeClr>
              </a:gs>
              <a:gs pos="100000">
                <a:schemeClr val="bg2">
                  <a:lumMod val="75000"/>
                </a:schemeClr>
              </a:gs>
            </a:gsLst>
          </a:gradFill>
          <a:ln>
            <a:solidFill>
              <a:schemeClr val="bg2">
                <a:lumMod val="90000"/>
              </a:schemeClr>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lstStyle/>
          <a:p>
            <a:pPr algn="ctr" fontAlgn="base">
              <a:spcBef>
                <a:spcPct val="0"/>
              </a:spcBef>
              <a:spcAft>
                <a:spcPct val="0"/>
              </a:spcAft>
            </a:pP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1600" i="1" baseline="-30000">
                <a:solidFill>
                  <a:srgbClr val="525252"/>
                </a:solidFill>
                <a:latin typeface="微软雅黑" panose="020B0503020204020204" charset="-122"/>
                <a:ea typeface="微软雅黑" panose="020B0503020204020204" charset="-122"/>
                <a:cs typeface="Consolas" panose="020B0609020204030204" pitchFamily="49" charset="0"/>
              </a:rPr>
              <a:t>s</a:t>
            </a: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的元素</a:t>
            </a:r>
          </a:p>
        </p:txBody>
      </p:sp>
      <p:sp>
        <p:nvSpPr>
          <p:cNvPr id="60437" name="Rectangle 21"/>
          <p:cNvSpPr>
            <a:spLocks noChangeArrowheads="1"/>
          </p:cNvSpPr>
          <p:nvPr/>
        </p:nvSpPr>
        <p:spPr bwMode="auto">
          <a:xfrm>
            <a:off x="7361362" y="4174902"/>
            <a:ext cx="484332" cy="331363"/>
          </a:xfrm>
          <a:prstGeom prst="rect">
            <a:avLst/>
          </a:prstGeom>
          <a:gradFill>
            <a:gsLst>
              <a:gs pos="0">
                <a:schemeClr val="bg2">
                  <a:lumMod val="90000"/>
                </a:schemeClr>
              </a:gs>
              <a:gs pos="100000">
                <a:schemeClr val="bg2">
                  <a:lumMod val="75000"/>
                </a:schemeClr>
              </a:gs>
            </a:gsLst>
          </a:gradFill>
          <a:ln>
            <a:solidFill>
              <a:schemeClr val="bg2">
                <a:lumMod val="90000"/>
              </a:schemeClr>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0436" name="Rectangle 20"/>
          <p:cNvSpPr>
            <a:spLocks noChangeArrowheads="1"/>
          </p:cNvSpPr>
          <p:nvPr/>
        </p:nvSpPr>
        <p:spPr bwMode="auto">
          <a:xfrm>
            <a:off x="8111738" y="4174902"/>
            <a:ext cx="900449" cy="331363"/>
          </a:xfrm>
          <a:prstGeom prst="rect">
            <a:avLst/>
          </a:prstGeom>
          <a:gradFill>
            <a:gsLst>
              <a:gs pos="0">
                <a:schemeClr val="bg2">
                  <a:lumMod val="90000"/>
                </a:schemeClr>
              </a:gs>
              <a:gs pos="100000">
                <a:schemeClr val="bg2">
                  <a:lumMod val="75000"/>
                </a:schemeClr>
              </a:gs>
            </a:gsLst>
          </a:gradFill>
          <a:ln>
            <a:solidFill>
              <a:schemeClr val="bg2">
                <a:lumMod val="90000"/>
              </a:schemeClr>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000" rIns="0" bIns="0" numCol="1" anchor="t" anchorCtr="0" compatLnSpc="1"/>
          <a:lstStyle/>
          <a:p>
            <a:pPr algn="ctr" fontAlgn="base">
              <a:spcBef>
                <a:spcPct val="0"/>
              </a:spcBef>
              <a:spcAft>
                <a:spcPct val="0"/>
              </a:spcAft>
            </a:pP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1600" i="1" baseline="-30000">
                <a:solidFill>
                  <a:srgbClr val="525252"/>
                </a:solidFill>
                <a:latin typeface="微软雅黑" panose="020B0503020204020204" charset="-122"/>
                <a:ea typeface="微软雅黑" panose="020B0503020204020204" charset="-122"/>
                <a:cs typeface="Consolas" panose="020B0609020204030204" pitchFamily="49" charset="0"/>
              </a:rPr>
              <a:t>t</a:t>
            </a:r>
            <a:r>
              <a:rPr lang="zh-CN" altLang="en-US" sz="1600">
                <a:solidFill>
                  <a:srgbClr val="525252"/>
                </a:solidFill>
                <a:latin typeface="微软雅黑" panose="020B0503020204020204" charset="-122"/>
                <a:ea typeface="微软雅黑" panose="020B0503020204020204" charset="-122"/>
                <a:cs typeface="Consolas" panose="020B0609020204030204" pitchFamily="49" charset="0"/>
              </a:rPr>
              <a:t>的元素</a:t>
            </a:r>
          </a:p>
        </p:txBody>
      </p:sp>
      <p:sp>
        <p:nvSpPr>
          <p:cNvPr id="60435" name="Rectangle 19"/>
          <p:cNvSpPr>
            <a:spLocks noChangeArrowheads="1"/>
          </p:cNvSpPr>
          <p:nvPr/>
        </p:nvSpPr>
        <p:spPr bwMode="auto">
          <a:xfrm>
            <a:off x="9008288" y="4174902"/>
            <a:ext cx="484332" cy="331363"/>
          </a:xfrm>
          <a:prstGeom prst="rect">
            <a:avLst/>
          </a:prstGeom>
          <a:gradFill>
            <a:gsLst>
              <a:gs pos="0">
                <a:schemeClr val="bg2">
                  <a:lumMod val="90000"/>
                </a:schemeClr>
              </a:gs>
              <a:gs pos="100000">
                <a:schemeClr val="bg2">
                  <a:lumMod val="75000"/>
                </a:schemeClr>
              </a:gs>
            </a:gsLst>
          </a:gradFill>
          <a:ln>
            <a:solidFill>
              <a:schemeClr val="bg2">
                <a:lumMod val="90000"/>
              </a:schemeClr>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fontAlgn="base">
              <a:spcBef>
                <a:spcPct val="0"/>
              </a:spcBef>
              <a:spcAft>
                <a:spcPct val="0"/>
              </a:spcAft>
            </a:pPr>
            <a:endParaRPr lang="zh-CN" altLang="zh-CN"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0434" name="AutoShape 18"/>
          <p:cNvSpPr>
            <a:spLocks noChangeShapeType="1"/>
          </p:cNvSpPr>
          <p:nvPr/>
        </p:nvSpPr>
        <p:spPr bwMode="auto">
          <a:xfrm flipV="1">
            <a:off x="5651094" y="4340584"/>
            <a:ext cx="813718"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0433" name="AutoShape 17"/>
          <p:cNvSpPr>
            <a:spLocks noChangeShapeType="1"/>
          </p:cNvSpPr>
          <p:nvPr/>
        </p:nvSpPr>
        <p:spPr bwMode="auto">
          <a:xfrm flipV="1">
            <a:off x="7717060" y="4340584"/>
            <a:ext cx="386881"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0432" name="AutoShape 16"/>
          <p:cNvSpPr>
            <a:spLocks noChangeShapeType="1"/>
          </p:cNvSpPr>
          <p:nvPr/>
        </p:nvSpPr>
        <p:spPr bwMode="auto">
          <a:xfrm flipV="1">
            <a:off x="9354240" y="4340584"/>
            <a:ext cx="386881" cy="975"/>
          </a:xfrm>
          <a:prstGeom prst="straightConnector1">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0431" name="Rectangle 15"/>
          <p:cNvSpPr>
            <a:spLocks noChangeArrowheads="1"/>
          </p:cNvSpPr>
          <p:nvPr/>
        </p:nvSpPr>
        <p:spPr bwMode="auto">
          <a:xfrm>
            <a:off x="9819082" y="4090724"/>
            <a:ext cx="320614" cy="233903"/>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zh-CN" altLang="zh-CN" sz="32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60430" name="AutoShape 14"/>
          <p:cNvSpPr/>
          <p:nvPr/>
        </p:nvSpPr>
        <p:spPr bwMode="auto">
          <a:xfrm rot="5400000">
            <a:off x="8295914" y="2463647"/>
            <a:ext cx="139367" cy="3170088"/>
          </a:xfrm>
          <a:prstGeom prst="leftBrace">
            <a:avLst>
              <a:gd name="adj1" fmla="val 189569"/>
              <a:gd name="adj2" fmla="val 50000"/>
            </a:avLst>
          </a:prstGeom>
          <a:ln w="25400">
            <a:solidFill>
              <a:srgbClr val="C0262E"/>
            </a:solidFill>
            <a:tailEnd type="none" w="sm" len="sm"/>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60429" name="Rectangle 13"/>
          <p:cNvSpPr>
            <a:spLocks noChangeArrowheads="1"/>
          </p:cNvSpPr>
          <p:nvPr/>
        </p:nvSpPr>
        <p:spPr bwMode="auto">
          <a:xfrm>
            <a:off x="7810612" y="3661680"/>
            <a:ext cx="2186209" cy="285751"/>
          </a:xfrm>
          <a:prstGeom prst="rect">
            <a:avLst/>
          </a:prstGeom>
          <a:solidFill>
            <a:srgbClr val="FFFFFF"/>
          </a:solidFill>
          <a:ln w="9525">
            <a:noFill/>
            <a:miter lim="800000"/>
            <a:tailEnd type="none" w="sm" len="sm"/>
          </a:ln>
        </p:spPr>
        <p:txBody>
          <a:bodyPr vert="horz" wrap="square" lIns="0" tIns="0" rIns="0" bIns="0" numCol="1" anchor="t" anchorCtr="0" compatLnSpc="1"/>
          <a:lstStyle/>
          <a:p>
            <a:pPr fontAlgn="base">
              <a:spcBef>
                <a:spcPct val="0"/>
              </a:spcBef>
              <a:spcAft>
                <a:spcPct val="0"/>
              </a:spcAft>
            </a:pPr>
            <a:r>
              <a:rPr lang="en-US" altLang="zh-CN" sz="2000" i="1">
                <a:solidFill>
                  <a:srgbClr val="C0262E"/>
                </a:solidFill>
                <a:latin typeface="微软雅黑" panose="020B0503020204020204" charset="-122"/>
                <a:ea typeface="微软雅黑" panose="020B0503020204020204" charset="-122"/>
                <a:cs typeface="Consolas" panose="020B0609020204030204" pitchFamily="49" charset="0"/>
              </a:rPr>
              <a:t>h</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C0262E"/>
                </a:solidFill>
                <a:latin typeface="微软雅黑" panose="020B0503020204020204" charset="-122"/>
                <a:ea typeface="微软雅黑" panose="020B0503020204020204" charset="-122"/>
                <a:cs typeface="Consolas" panose="020B0609020204030204" pitchFamily="49" charset="0"/>
              </a:rPr>
              <a:t>k</a:t>
            </a:r>
            <a:r>
              <a:rPr lang="en-US" altLang="zh-CN" sz="2000" i="1" baseline="-30000">
                <a:solidFill>
                  <a:srgbClr val="C0262E"/>
                </a:solidFill>
                <a:latin typeface="微软雅黑" panose="020B0503020204020204" charset="-122"/>
                <a:ea typeface="微软雅黑" panose="020B0503020204020204" charset="-122"/>
                <a:cs typeface="Consolas" panose="020B0609020204030204" pitchFamily="49" charset="0"/>
              </a:rPr>
              <a:t>s</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C0262E"/>
                </a:solidFill>
                <a:latin typeface="微软雅黑" panose="020B0503020204020204" charset="-122"/>
                <a:ea typeface="微软雅黑" panose="020B0503020204020204" charset="-122"/>
                <a:cs typeface="Consolas" panose="020B0609020204030204" pitchFamily="49" charset="0"/>
              </a:rPr>
              <a:t>h</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C0262E"/>
                </a:solidFill>
                <a:latin typeface="微软雅黑" panose="020B0503020204020204" charset="-122"/>
                <a:ea typeface="微软雅黑" panose="020B0503020204020204" charset="-122"/>
                <a:cs typeface="Consolas" panose="020B0609020204030204" pitchFamily="49" charset="0"/>
              </a:rPr>
              <a:t>k</a:t>
            </a:r>
            <a:r>
              <a:rPr lang="en-US" altLang="zh-CN" sz="2000" i="1" baseline="-30000">
                <a:solidFill>
                  <a:srgbClr val="C0262E"/>
                </a:solidFill>
                <a:latin typeface="微软雅黑" panose="020B0503020204020204" charset="-122"/>
                <a:ea typeface="微软雅黑" panose="020B0503020204020204" charset="-122"/>
                <a:cs typeface="Consolas" panose="020B0609020204030204" pitchFamily="49" charset="0"/>
              </a:rPr>
              <a:t>t</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C0262E"/>
                </a:solidFill>
                <a:latin typeface="微软雅黑" panose="020B0503020204020204" charset="-122"/>
                <a:ea typeface="微软雅黑" panose="020B0503020204020204" charset="-122"/>
                <a:cs typeface="Consolas" panose="020B0609020204030204" pitchFamily="49" charset="0"/>
              </a:rPr>
              <a:t>j</a:t>
            </a:r>
            <a:endParaRPr lang="en-US" altLang="zh-CN" sz="2000">
              <a:solidFill>
                <a:srgbClr val="C0262E"/>
              </a:solidFill>
              <a:latin typeface="微软雅黑" panose="020B0503020204020204" charset="-122"/>
              <a:ea typeface="微软雅黑" panose="020B0503020204020204" charset="-122"/>
              <a:cs typeface="Consolas" panose="020B0609020204030204" pitchFamily="49" charset="0"/>
            </a:endParaRPr>
          </a:p>
        </p:txBody>
      </p:sp>
      <p:sp>
        <p:nvSpPr>
          <p:cNvPr id="60428" name="Rectangle 12"/>
          <p:cNvSpPr>
            <a:spLocks noChangeArrowheads="1"/>
          </p:cNvSpPr>
          <p:nvPr/>
        </p:nvSpPr>
        <p:spPr bwMode="auto">
          <a:xfrm>
            <a:off x="5298320" y="3527769"/>
            <a:ext cx="670464" cy="647133"/>
          </a:xfrm>
          <a:prstGeom prst="rect">
            <a:avLst/>
          </a:prstGeom>
          <a:gradFill>
            <a:gsLst>
              <a:gs pos="100000">
                <a:srgbClr val="C0262E"/>
              </a:gs>
              <a:gs pos="0">
                <a:srgbClr val="CD5158"/>
              </a:gs>
            </a:gsLst>
          </a:gradFill>
          <a:ln>
            <a:solidFill>
              <a:srgbClr val="CD5158"/>
            </a:solidFill>
            <a:tailEnd type="none" w="sm" len="sm"/>
          </a:ln>
        </p:spPr>
        <p:style>
          <a:lnRef idx="1">
            <a:schemeClr val="accent2"/>
          </a:lnRef>
          <a:fillRef idx="2">
            <a:schemeClr val="accent2"/>
          </a:fillRef>
          <a:effectRef idx="1">
            <a:schemeClr val="accent2"/>
          </a:effectRef>
          <a:fontRef idx="minor">
            <a:schemeClr val="dk1"/>
          </a:fontRef>
        </p:style>
        <p:txBody>
          <a:bodyPr vert="horz" wrap="square" lIns="0" tIns="90000" rIns="0" bIns="0" numCol="1" anchor="t" anchorCtr="0" compatLnSpc="1"/>
          <a:lstStyle/>
          <a:p>
            <a:pPr algn="ctr" fontAlgn="base">
              <a:spcBef>
                <a:spcPct val="0"/>
              </a:spcBef>
              <a:spcAft>
                <a:spcPct val="0"/>
              </a:spcAft>
            </a:pP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60427" name="Rectangle 11"/>
          <p:cNvSpPr>
            <a:spLocks noChangeArrowheads="1"/>
          </p:cNvSpPr>
          <p:nvPr/>
        </p:nvSpPr>
        <p:spPr bwMode="auto">
          <a:xfrm>
            <a:off x="5298320" y="2714954"/>
            <a:ext cx="670464" cy="479502"/>
          </a:xfrm>
          <a:prstGeom prst="rect">
            <a:avLst/>
          </a:prstGeom>
          <a:gradFill>
            <a:gsLst>
              <a:gs pos="100000">
                <a:srgbClr val="C0262E"/>
              </a:gs>
              <a:gs pos="0">
                <a:srgbClr val="CD5158"/>
              </a:gs>
            </a:gsLst>
          </a:gradFill>
          <a:ln>
            <a:solidFill>
              <a:srgbClr val="CD5158"/>
            </a:solidFill>
            <a:tailEnd type="none" w="sm" len="sm"/>
          </a:ln>
        </p:spPr>
        <p:style>
          <a:lnRef idx="1">
            <a:schemeClr val="accent2"/>
          </a:lnRef>
          <a:fillRef idx="2">
            <a:schemeClr val="accent2"/>
          </a:fillRef>
          <a:effectRef idx="1">
            <a:schemeClr val="accent2"/>
          </a:effectRef>
          <a:fontRef idx="minor">
            <a:schemeClr val="dk1"/>
          </a:fontRef>
        </p:style>
        <p:txBody>
          <a:bodyPr vert="horz" wrap="square" lIns="0" tIns="54000" rIns="0" bIns="0" numCol="1" anchor="t" anchorCtr="0" compatLnSpc="1"/>
          <a:lstStyle/>
          <a:p>
            <a:pPr algn="ctr" fontAlgn="base">
              <a:spcBef>
                <a:spcPct val="0"/>
              </a:spcBef>
              <a:spcAft>
                <a:spcPct val="0"/>
              </a:spcAft>
            </a:pP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60426" name="Rectangle 10"/>
          <p:cNvSpPr>
            <a:spLocks noChangeArrowheads="1"/>
          </p:cNvSpPr>
          <p:nvPr/>
        </p:nvSpPr>
        <p:spPr bwMode="auto">
          <a:xfrm>
            <a:off x="5298320" y="2383592"/>
            <a:ext cx="670464" cy="331363"/>
          </a:xfrm>
          <a:prstGeom prst="rect">
            <a:avLst/>
          </a:prstGeom>
          <a:gradFill>
            <a:gsLst>
              <a:gs pos="100000">
                <a:srgbClr val="C0262E"/>
              </a:gs>
              <a:gs pos="0">
                <a:srgbClr val="CD5158"/>
              </a:gs>
            </a:gsLst>
          </a:gradFill>
          <a:ln>
            <a:solidFill>
              <a:srgbClr val="CD5158"/>
            </a:solidFill>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60425" name="Rectangle 9"/>
          <p:cNvSpPr>
            <a:spLocks noChangeArrowheads="1"/>
          </p:cNvSpPr>
          <p:nvPr/>
        </p:nvSpPr>
        <p:spPr bwMode="auto">
          <a:xfrm>
            <a:off x="4991350" y="2432322"/>
            <a:ext cx="146177" cy="233903"/>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0</a:t>
            </a:r>
          </a:p>
        </p:txBody>
      </p:sp>
      <p:sp>
        <p:nvSpPr>
          <p:cNvPr id="60424" name="Rectangle 8"/>
          <p:cNvSpPr>
            <a:spLocks noChangeArrowheads="1"/>
          </p:cNvSpPr>
          <p:nvPr/>
        </p:nvSpPr>
        <p:spPr bwMode="auto">
          <a:xfrm>
            <a:off x="5298320" y="4514062"/>
            <a:ext cx="670464" cy="383991"/>
          </a:xfrm>
          <a:prstGeom prst="rect">
            <a:avLst/>
          </a:prstGeom>
          <a:gradFill>
            <a:gsLst>
              <a:gs pos="100000">
                <a:srgbClr val="C0262E"/>
              </a:gs>
              <a:gs pos="0">
                <a:srgbClr val="CD5158"/>
              </a:gs>
            </a:gsLst>
          </a:gradFill>
          <a:ln>
            <a:solidFill>
              <a:srgbClr val="CD5158"/>
            </a:solidFill>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000" rIns="0" bIns="0" numCol="1" anchor="t" anchorCtr="0" compatLnSpc="1"/>
          <a:lstStyle/>
          <a:p>
            <a:pPr algn="ctr" fontAlgn="base">
              <a:spcBef>
                <a:spcPct val="0"/>
              </a:spcBef>
              <a:spcAft>
                <a:spcPct val="0"/>
              </a:spcAft>
            </a:pP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60423" name="Rectangle 7"/>
          <p:cNvSpPr>
            <a:spLocks noChangeArrowheads="1"/>
          </p:cNvSpPr>
          <p:nvPr/>
        </p:nvSpPr>
        <p:spPr bwMode="auto">
          <a:xfrm>
            <a:off x="5298320" y="4894155"/>
            <a:ext cx="670464" cy="331363"/>
          </a:xfrm>
          <a:prstGeom prst="rect">
            <a:avLst/>
          </a:prstGeom>
          <a:gradFill>
            <a:gsLst>
              <a:gs pos="100000">
                <a:srgbClr val="C0262E"/>
              </a:gs>
              <a:gs pos="0">
                <a:srgbClr val="CD5158"/>
              </a:gs>
            </a:gsLst>
          </a:gradFill>
          <a:ln>
            <a:solidFill>
              <a:srgbClr val="CD5158"/>
            </a:solidFill>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algn="ctr" fontAlgn="base">
              <a:spcBef>
                <a:spcPct val="0"/>
              </a:spcBef>
              <a:spcAft>
                <a:spcPct val="0"/>
              </a:spcAft>
            </a:pP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60422" name="Rectangle 6"/>
          <p:cNvSpPr>
            <a:spLocks noChangeArrowheads="1"/>
          </p:cNvSpPr>
          <p:nvPr/>
        </p:nvSpPr>
        <p:spPr bwMode="auto">
          <a:xfrm>
            <a:off x="4885127" y="4942885"/>
            <a:ext cx="388830" cy="233903"/>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en-US" altLang="zh-CN" sz="1600" i="1">
                <a:solidFill>
                  <a:srgbClr val="525252"/>
                </a:solidFill>
                <a:latin typeface="微软雅黑" panose="020B0503020204020204" charset="-122"/>
                <a:ea typeface="微软雅黑" panose="020B0503020204020204" charset="-122"/>
                <a:cs typeface="Consolas" panose="020B0609020204030204" pitchFamily="49" charset="0"/>
              </a:rPr>
              <a:t>m</a:t>
            </a:r>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-1</a:t>
            </a:r>
          </a:p>
        </p:txBody>
      </p:sp>
      <p:sp>
        <p:nvSpPr>
          <p:cNvPr id="60421" name="Rectangle 5"/>
          <p:cNvSpPr>
            <a:spLocks noChangeArrowheads="1"/>
          </p:cNvSpPr>
          <p:nvPr/>
        </p:nvSpPr>
        <p:spPr bwMode="auto">
          <a:xfrm>
            <a:off x="4971859" y="2876738"/>
            <a:ext cx="155922" cy="233903"/>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60420" name="Rectangle 4"/>
          <p:cNvSpPr>
            <a:spLocks noChangeArrowheads="1"/>
          </p:cNvSpPr>
          <p:nvPr/>
        </p:nvSpPr>
        <p:spPr bwMode="auto">
          <a:xfrm>
            <a:off x="4971859" y="3757774"/>
            <a:ext cx="155922" cy="233903"/>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60419" name="Rectangle 3"/>
          <p:cNvSpPr>
            <a:spLocks noChangeArrowheads="1"/>
          </p:cNvSpPr>
          <p:nvPr/>
        </p:nvSpPr>
        <p:spPr bwMode="auto">
          <a:xfrm>
            <a:off x="4971859" y="4638810"/>
            <a:ext cx="155922" cy="233903"/>
          </a:xfrm>
          <a:prstGeom prst="rect">
            <a:avLst/>
          </a:prstGeom>
          <a:solidFill>
            <a:srgbClr val="FFFFFF"/>
          </a:solidFill>
          <a:ln w="9525">
            <a:noFill/>
            <a:miter lim="800000"/>
            <a:tailEnd type="none" w="sm" len="sm"/>
          </a:ln>
        </p:spPr>
        <p:txBody>
          <a:bodyPr vert="horz" wrap="square" lIns="0" tIns="0" rIns="0" bIns="0" numCol="1" anchor="t" anchorCtr="0" compatLnSpc="1"/>
          <a:lstStyle/>
          <a:p>
            <a:pPr algn="ctr" fontAlgn="base">
              <a:spcBef>
                <a:spcPct val="0"/>
              </a:spcBef>
              <a:spcAft>
                <a:spcPct val="0"/>
              </a:spcAft>
            </a:pPr>
            <a:r>
              <a:rPr lang="zh-CN" altLang="zh-CN" sz="160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60418" name="AutoShape 2"/>
          <p:cNvSpPr/>
          <p:nvPr/>
        </p:nvSpPr>
        <p:spPr bwMode="auto">
          <a:xfrm>
            <a:off x="4652220" y="2588256"/>
            <a:ext cx="165667" cy="2455986"/>
          </a:xfrm>
          <a:prstGeom prst="leftBrace">
            <a:avLst>
              <a:gd name="adj1" fmla="val 123529"/>
              <a:gd name="adj2" fmla="val 50000"/>
            </a:avLst>
          </a:prstGeom>
          <a:noFill/>
          <a:ln w="9525">
            <a:solidFill>
              <a:srgbClr val="000000"/>
            </a:solidFill>
            <a:round/>
            <a:tailEnd type="none" w="sm" len="sm"/>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sp>
        <p:nvSpPr>
          <p:cNvPr id="41" name="文本框 40"/>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43"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8.4.3 </a:t>
            </a:r>
            <a:r>
              <a:rPr lang="zh-CN" altLang="en-US">
                <a:latin typeface="微软雅黑" panose="020B0503020204020204" charset="-122"/>
                <a:ea typeface="微软雅黑" panose="020B0503020204020204" charset="-122"/>
              </a:rPr>
              <a:t>哈希冲突解决方法</a:t>
            </a:r>
          </a:p>
        </p:txBody>
      </p:sp>
      <p:grpSp>
        <p:nvGrpSpPr>
          <p:cNvPr id="5" name="组合 4"/>
          <p:cNvGrpSpPr/>
          <p:nvPr/>
        </p:nvGrpSpPr>
        <p:grpSpPr>
          <a:xfrm>
            <a:off x="1048265" y="1941422"/>
            <a:ext cx="2449536" cy="4133257"/>
            <a:chOff x="153517" y="2260603"/>
            <a:chExt cx="2449536" cy="4133257"/>
          </a:xfrm>
        </p:grpSpPr>
        <p:pic>
          <p:nvPicPr>
            <p:cNvPr id="3" name="图片 2" descr="图片包含 白板&#10;&#10;描述已自动生成"/>
            <p:cNvPicPr>
              <a:picLocks noChangeAspect="1"/>
            </p:cNvPicPr>
            <p:nvPr/>
          </p:nvPicPr>
          <p:blipFill rotWithShape="1">
            <a:blip r:embed="rId2">
              <a:extLst>
                <a:ext uri="{28A0092B-C50C-407E-A947-70E740481C1C}">
                  <a14:useLocalDpi xmlns:a14="http://schemas.microsoft.com/office/drawing/2010/main" val="0"/>
                </a:ext>
              </a:extLst>
            </a:blip>
            <a:srcRect l="1602" t="20669" r="57860"/>
            <a:stretch>
              <a:fillRect/>
            </a:stretch>
          </p:blipFill>
          <p:spPr>
            <a:xfrm>
              <a:off x="153517" y="2260603"/>
              <a:ext cx="2183492" cy="4133257"/>
            </a:xfrm>
            <a:prstGeom prst="rect">
              <a:avLst/>
            </a:prstGeom>
          </p:spPr>
        </p:pic>
        <p:sp>
          <p:nvSpPr>
            <p:cNvPr id="4" name="矩形: 剪去单角 3"/>
            <p:cNvSpPr/>
            <p:nvPr/>
          </p:nvSpPr>
          <p:spPr>
            <a:xfrm rot="10800000">
              <a:off x="1426851" y="4391388"/>
              <a:ext cx="1176202" cy="206782"/>
            </a:xfrm>
            <a:prstGeom prst="snip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43063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500" fill="hold"/>
                                        <p:tgtEl>
                                          <p:spTgt spid="43"/>
                                        </p:tgtEl>
                                        <p:attrNameLst>
                                          <p:attrName>ppt_x</p:attrName>
                                        </p:attrNameLst>
                                      </p:cBhvr>
                                      <p:tavLst>
                                        <p:tav tm="0">
                                          <p:val>
                                            <p:strVal val="0-#ppt_w/2"/>
                                          </p:val>
                                        </p:tav>
                                        <p:tav tm="100000">
                                          <p:val>
                                            <p:strVal val="#ppt_x"/>
                                          </p:val>
                                        </p:tav>
                                      </p:tavLst>
                                    </p:anim>
                                    <p:anim calcmode="lin" valueType="num">
                                      <p:cBhvr additive="base">
                                        <p:cTn id="12" dur="500" fill="hold"/>
                                        <p:tgtEl>
                                          <p:spTgt spid="43"/>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60453"/>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60452"/>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0"/>
                                          </p:stCondLst>
                                        </p:cTn>
                                        <p:tgtEl>
                                          <p:spTgt spid="60451"/>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60450"/>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60449"/>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0"/>
                                  </p:stCondLst>
                                  <p:childTnLst>
                                    <p:set>
                                      <p:cBhvr>
                                        <p:cTn id="30" dur="1" fill="hold">
                                          <p:stCondLst>
                                            <p:cond delay="0"/>
                                          </p:stCondLst>
                                        </p:cTn>
                                        <p:tgtEl>
                                          <p:spTgt spid="60448"/>
                                        </p:tgtEl>
                                        <p:attrNameLst>
                                          <p:attrName>style.visibility</p:attrName>
                                        </p:attrNameLst>
                                      </p:cBhvr>
                                      <p:to>
                                        <p:strVal val="visible"/>
                                      </p:to>
                                    </p:set>
                                  </p:child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0"/>
                                          </p:stCondLst>
                                        </p:cTn>
                                        <p:tgtEl>
                                          <p:spTgt spid="60447"/>
                                        </p:tgtEl>
                                        <p:attrNameLst>
                                          <p:attrName>style.visibility</p:attrName>
                                        </p:attrNameLst>
                                      </p:cBhvr>
                                      <p:to>
                                        <p:strVal val="visible"/>
                                      </p:to>
                                    </p:se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60446"/>
                                        </p:tgtEl>
                                        <p:attrNameLst>
                                          <p:attrName>style.visibility</p:attrName>
                                        </p:attrNameLst>
                                      </p:cBhvr>
                                      <p:to>
                                        <p:strVal val="visible"/>
                                      </p:to>
                                    </p:se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60445"/>
                                        </p:tgtEl>
                                        <p:attrNameLst>
                                          <p:attrName>style.visibility</p:attrName>
                                        </p:attrNameLst>
                                      </p:cBhvr>
                                      <p:to>
                                        <p:strVal val="visible"/>
                                      </p:to>
                                    </p:set>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0"/>
                                          </p:stCondLst>
                                        </p:cTn>
                                        <p:tgtEl>
                                          <p:spTgt spid="60444"/>
                                        </p:tgtEl>
                                        <p:attrNameLst>
                                          <p:attrName>style.visibility</p:attrName>
                                        </p:attrNameLst>
                                      </p:cBhvr>
                                      <p:to>
                                        <p:strVal val="visible"/>
                                      </p:to>
                                    </p:se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0"/>
                                          </p:stCondLst>
                                        </p:cTn>
                                        <p:tgtEl>
                                          <p:spTgt spid="60443"/>
                                        </p:tgtEl>
                                        <p:attrNameLst>
                                          <p:attrName>style.visibility</p:attrName>
                                        </p:attrNameLst>
                                      </p:cBhvr>
                                      <p:to>
                                        <p:strVal val="visible"/>
                                      </p:to>
                                    </p:se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60442"/>
                                        </p:tgtEl>
                                        <p:attrNameLst>
                                          <p:attrName>style.visibility</p:attrName>
                                        </p:attrNameLst>
                                      </p:cBhvr>
                                      <p:to>
                                        <p:strVal val="visible"/>
                                      </p:to>
                                    </p:set>
                                  </p:childTnLst>
                                </p:cTn>
                              </p:par>
                            </p:childTnLst>
                          </p:cTn>
                        </p:par>
                        <p:par>
                          <p:cTn id="49" fill="hold">
                            <p:stCondLst>
                              <p:cond delay="1000"/>
                            </p:stCondLst>
                            <p:childTnLst>
                              <p:par>
                                <p:cTn id="50" presetID="1" presetClass="entr" presetSubtype="0" fill="hold" grpId="0" nodeType="afterEffect">
                                  <p:stCondLst>
                                    <p:cond delay="0"/>
                                  </p:stCondLst>
                                  <p:childTnLst>
                                    <p:set>
                                      <p:cBhvr>
                                        <p:cTn id="51" dur="1" fill="hold">
                                          <p:stCondLst>
                                            <p:cond delay="0"/>
                                          </p:stCondLst>
                                        </p:cTn>
                                        <p:tgtEl>
                                          <p:spTgt spid="60441"/>
                                        </p:tgtEl>
                                        <p:attrNameLst>
                                          <p:attrName>style.visibility</p:attrName>
                                        </p:attrNameLst>
                                      </p:cBhvr>
                                      <p:to>
                                        <p:strVal val="visible"/>
                                      </p:to>
                                    </p:set>
                                  </p:childTnLst>
                                </p:cTn>
                              </p:par>
                            </p:childTnLst>
                          </p:cTn>
                        </p:par>
                        <p:par>
                          <p:cTn id="52" fill="hold">
                            <p:stCondLst>
                              <p:cond delay="1000"/>
                            </p:stCondLst>
                            <p:childTnLst>
                              <p:par>
                                <p:cTn id="53" presetID="1" presetClass="entr" presetSubtype="0" fill="hold" grpId="0" nodeType="afterEffect">
                                  <p:stCondLst>
                                    <p:cond delay="0"/>
                                  </p:stCondLst>
                                  <p:childTnLst>
                                    <p:set>
                                      <p:cBhvr>
                                        <p:cTn id="54" dur="1" fill="hold">
                                          <p:stCondLst>
                                            <p:cond delay="0"/>
                                          </p:stCondLst>
                                        </p:cTn>
                                        <p:tgtEl>
                                          <p:spTgt spid="60440"/>
                                        </p:tgtEl>
                                        <p:attrNameLst>
                                          <p:attrName>style.visibility</p:attrName>
                                        </p:attrNameLst>
                                      </p:cBhvr>
                                      <p:to>
                                        <p:strVal val="visible"/>
                                      </p:to>
                                    </p:se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60439"/>
                                        </p:tgtEl>
                                        <p:attrNameLst>
                                          <p:attrName>style.visibility</p:attrName>
                                        </p:attrNameLst>
                                      </p:cBhvr>
                                      <p:to>
                                        <p:strVal val="visible"/>
                                      </p:to>
                                    </p:set>
                                  </p:childTnLst>
                                </p:cTn>
                              </p:par>
                            </p:childTnLst>
                          </p:cTn>
                        </p:par>
                        <p:par>
                          <p:cTn id="58" fill="hold">
                            <p:stCondLst>
                              <p:cond delay="1000"/>
                            </p:stCondLst>
                            <p:childTnLst>
                              <p:par>
                                <p:cTn id="59" presetID="1" presetClass="entr" presetSubtype="0" fill="hold" grpId="0" nodeType="afterEffect">
                                  <p:stCondLst>
                                    <p:cond delay="0"/>
                                  </p:stCondLst>
                                  <p:childTnLst>
                                    <p:set>
                                      <p:cBhvr>
                                        <p:cTn id="60" dur="1" fill="hold">
                                          <p:stCondLst>
                                            <p:cond delay="0"/>
                                          </p:stCondLst>
                                        </p:cTn>
                                        <p:tgtEl>
                                          <p:spTgt spid="60438"/>
                                        </p:tgtEl>
                                        <p:attrNameLst>
                                          <p:attrName>style.visibility</p:attrName>
                                        </p:attrNameLst>
                                      </p:cBhvr>
                                      <p:to>
                                        <p:strVal val="visible"/>
                                      </p:to>
                                    </p:se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60437"/>
                                        </p:tgtEl>
                                        <p:attrNameLst>
                                          <p:attrName>style.visibility</p:attrName>
                                        </p:attrNameLst>
                                      </p:cBhvr>
                                      <p:to>
                                        <p:strVal val="visible"/>
                                      </p:to>
                                    </p:set>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0"/>
                                          </p:stCondLst>
                                        </p:cTn>
                                        <p:tgtEl>
                                          <p:spTgt spid="60436"/>
                                        </p:tgtEl>
                                        <p:attrNameLst>
                                          <p:attrName>style.visibility</p:attrName>
                                        </p:attrNameLst>
                                      </p:cBhvr>
                                      <p:to>
                                        <p:strVal val="visible"/>
                                      </p:to>
                                    </p:se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60435"/>
                                        </p:tgtEl>
                                        <p:attrNameLst>
                                          <p:attrName>style.visibility</p:attrName>
                                        </p:attrNameLst>
                                      </p:cBhvr>
                                      <p:to>
                                        <p:strVal val="visible"/>
                                      </p:to>
                                    </p:set>
                                  </p:childTnLst>
                                </p:cTn>
                              </p:par>
                            </p:childTnLst>
                          </p:cTn>
                        </p:par>
                        <p:par>
                          <p:cTn id="70" fill="hold">
                            <p:stCondLst>
                              <p:cond delay="1000"/>
                            </p:stCondLst>
                            <p:childTnLst>
                              <p:par>
                                <p:cTn id="71" presetID="1" presetClass="entr" presetSubtype="0" fill="hold" grpId="0" nodeType="afterEffect">
                                  <p:stCondLst>
                                    <p:cond delay="0"/>
                                  </p:stCondLst>
                                  <p:childTnLst>
                                    <p:set>
                                      <p:cBhvr>
                                        <p:cTn id="72" dur="1" fill="hold">
                                          <p:stCondLst>
                                            <p:cond delay="0"/>
                                          </p:stCondLst>
                                        </p:cTn>
                                        <p:tgtEl>
                                          <p:spTgt spid="60434"/>
                                        </p:tgtEl>
                                        <p:attrNameLst>
                                          <p:attrName>style.visibility</p:attrName>
                                        </p:attrNameLst>
                                      </p:cBhvr>
                                      <p:to>
                                        <p:strVal val="visible"/>
                                      </p:to>
                                    </p:set>
                                  </p:childTnLst>
                                </p:cTn>
                              </p:par>
                            </p:childTnLst>
                          </p:cTn>
                        </p:par>
                        <p:par>
                          <p:cTn id="73" fill="hold">
                            <p:stCondLst>
                              <p:cond delay="1000"/>
                            </p:stCondLst>
                            <p:childTnLst>
                              <p:par>
                                <p:cTn id="74" presetID="1" presetClass="entr" presetSubtype="0" fill="hold" grpId="0" nodeType="afterEffect">
                                  <p:stCondLst>
                                    <p:cond delay="0"/>
                                  </p:stCondLst>
                                  <p:childTnLst>
                                    <p:set>
                                      <p:cBhvr>
                                        <p:cTn id="75" dur="1" fill="hold">
                                          <p:stCondLst>
                                            <p:cond delay="0"/>
                                          </p:stCondLst>
                                        </p:cTn>
                                        <p:tgtEl>
                                          <p:spTgt spid="60433"/>
                                        </p:tgtEl>
                                        <p:attrNameLst>
                                          <p:attrName>style.visibility</p:attrName>
                                        </p:attrNameLst>
                                      </p:cBhvr>
                                      <p:to>
                                        <p:strVal val="visible"/>
                                      </p:to>
                                    </p:se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60432"/>
                                        </p:tgtEl>
                                        <p:attrNameLst>
                                          <p:attrName>style.visibility</p:attrName>
                                        </p:attrNameLst>
                                      </p:cBhvr>
                                      <p:to>
                                        <p:strVal val="visible"/>
                                      </p:to>
                                    </p:set>
                                  </p:childTnLst>
                                </p:cTn>
                              </p:par>
                            </p:childTnLst>
                          </p:cTn>
                        </p:par>
                        <p:par>
                          <p:cTn id="79" fill="hold">
                            <p:stCondLst>
                              <p:cond delay="1000"/>
                            </p:stCondLst>
                            <p:childTnLst>
                              <p:par>
                                <p:cTn id="80" presetID="1" presetClass="entr" presetSubtype="0" fill="hold" grpId="0" nodeType="afterEffect">
                                  <p:stCondLst>
                                    <p:cond delay="0"/>
                                  </p:stCondLst>
                                  <p:childTnLst>
                                    <p:set>
                                      <p:cBhvr>
                                        <p:cTn id="81" dur="1" fill="hold">
                                          <p:stCondLst>
                                            <p:cond delay="0"/>
                                          </p:stCondLst>
                                        </p:cTn>
                                        <p:tgtEl>
                                          <p:spTgt spid="60431"/>
                                        </p:tgtEl>
                                        <p:attrNameLst>
                                          <p:attrName>style.visibility</p:attrName>
                                        </p:attrNameLst>
                                      </p:cBhvr>
                                      <p:to>
                                        <p:strVal val="visible"/>
                                      </p:to>
                                    </p:set>
                                  </p:childTnLst>
                                </p:cTn>
                              </p:par>
                            </p:childTnLst>
                          </p:cTn>
                        </p:par>
                        <p:par>
                          <p:cTn id="82" fill="hold">
                            <p:stCondLst>
                              <p:cond delay="1000"/>
                            </p:stCondLst>
                            <p:childTnLst>
                              <p:par>
                                <p:cTn id="83" presetID="1" presetClass="entr" presetSubtype="0" fill="hold" grpId="0" nodeType="afterEffect">
                                  <p:stCondLst>
                                    <p:cond delay="0"/>
                                  </p:stCondLst>
                                  <p:childTnLst>
                                    <p:set>
                                      <p:cBhvr>
                                        <p:cTn id="84" dur="1" fill="hold">
                                          <p:stCondLst>
                                            <p:cond delay="0"/>
                                          </p:stCondLst>
                                        </p:cTn>
                                        <p:tgtEl>
                                          <p:spTgt spid="60430"/>
                                        </p:tgtEl>
                                        <p:attrNameLst>
                                          <p:attrName>style.visibility</p:attrName>
                                        </p:attrNameLst>
                                      </p:cBhvr>
                                      <p:to>
                                        <p:strVal val="visible"/>
                                      </p:to>
                                    </p:set>
                                  </p:childTnLst>
                                </p:cTn>
                              </p:par>
                            </p:childTnLst>
                          </p:cTn>
                        </p:par>
                        <p:par>
                          <p:cTn id="85" fill="hold">
                            <p:stCondLst>
                              <p:cond delay="1000"/>
                            </p:stCondLst>
                            <p:childTnLst>
                              <p:par>
                                <p:cTn id="86" presetID="1" presetClass="entr" presetSubtype="0" fill="hold" grpId="0" nodeType="afterEffect">
                                  <p:stCondLst>
                                    <p:cond delay="0"/>
                                  </p:stCondLst>
                                  <p:childTnLst>
                                    <p:set>
                                      <p:cBhvr>
                                        <p:cTn id="87" dur="1" fill="hold">
                                          <p:stCondLst>
                                            <p:cond delay="0"/>
                                          </p:stCondLst>
                                        </p:cTn>
                                        <p:tgtEl>
                                          <p:spTgt spid="60429"/>
                                        </p:tgtEl>
                                        <p:attrNameLst>
                                          <p:attrName>style.visibility</p:attrName>
                                        </p:attrNameLst>
                                      </p:cBhvr>
                                      <p:to>
                                        <p:strVal val="visible"/>
                                      </p:to>
                                    </p:se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60428"/>
                                        </p:tgtEl>
                                        <p:attrNameLst>
                                          <p:attrName>style.visibility</p:attrName>
                                        </p:attrNameLst>
                                      </p:cBhvr>
                                      <p:to>
                                        <p:strVal val="visible"/>
                                      </p:to>
                                    </p:set>
                                  </p:childTnLst>
                                </p:cTn>
                              </p:par>
                            </p:childTnLst>
                          </p:cTn>
                        </p:par>
                        <p:par>
                          <p:cTn id="91" fill="hold">
                            <p:stCondLst>
                              <p:cond delay="1000"/>
                            </p:stCondLst>
                            <p:childTnLst>
                              <p:par>
                                <p:cTn id="92" presetID="1" presetClass="entr" presetSubtype="0" fill="hold" grpId="0" nodeType="afterEffect">
                                  <p:stCondLst>
                                    <p:cond delay="0"/>
                                  </p:stCondLst>
                                  <p:childTnLst>
                                    <p:set>
                                      <p:cBhvr>
                                        <p:cTn id="93" dur="1" fill="hold">
                                          <p:stCondLst>
                                            <p:cond delay="0"/>
                                          </p:stCondLst>
                                        </p:cTn>
                                        <p:tgtEl>
                                          <p:spTgt spid="60427"/>
                                        </p:tgtEl>
                                        <p:attrNameLst>
                                          <p:attrName>style.visibility</p:attrName>
                                        </p:attrNameLst>
                                      </p:cBhvr>
                                      <p:to>
                                        <p:strVal val="visible"/>
                                      </p:to>
                                    </p:se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60426"/>
                                        </p:tgtEl>
                                        <p:attrNameLst>
                                          <p:attrName>style.visibility</p:attrName>
                                        </p:attrNameLst>
                                      </p:cBhvr>
                                      <p:to>
                                        <p:strVal val="visible"/>
                                      </p:to>
                                    </p:set>
                                  </p:childTnLst>
                                </p:cTn>
                              </p:par>
                            </p:childTnLst>
                          </p:cTn>
                        </p:par>
                        <p:par>
                          <p:cTn id="97" fill="hold">
                            <p:stCondLst>
                              <p:cond delay="1000"/>
                            </p:stCondLst>
                            <p:childTnLst>
                              <p:par>
                                <p:cTn id="98" presetID="1" presetClass="entr" presetSubtype="0" fill="hold" grpId="0" nodeType="afterEffect">
                                  <p:stCondLst>
                                    <p:cond delay="0"/>
                                  </p:stCondLst>
                                  <p:childTnLst>
                                    <p:set>
                                      <p:cBhvr>
                                        <p:cTn id="99" dur="1" fill="hold">
                                          <p:stCondLst>
                                            <p:cond delay="0"/>
                                          </p:stCondLst>
                                        </p:cTn>
                                        <p:tgtEl>
                                          <p:spTgt spid="60425"/>
                                        </p:tgtEl>
                                        <p:attrNameLst>
                                          <p:attrName>style.visibility</p:attrName>
                                        </p:attrNameLst>
                                      </p:cBhvr>
                                      <p:to>
                                        <p:strVal val="visible"/>
                                      </p:to>
                                    </p:se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60424"/>
                                        </p:tgtEl>
                                        <p:attrNameLst>
                                          <p:attrName>style.visibility</p:attrName>
                                        </p:attrNameLst>
                                      </p:cBhvr>
                                      <p:to>
                                        <p:strVal val="visible"/>
                                      </p:to>
                                    </p:set>
                                  </p:childTnLst>
                                </p:cTn>
                              </p:par>
                            </p:childTnLst>
                          </p:cTn>
                        </p:par>
                        <p:par>
                          <p:cTn id="103" fill="hold">
                            <p:stCondLst>
                              <p:cond delay="1000"/>
                            </p:stCondLst>
                            <p:childTnLst>
                              <p:par>
                                <p:cTn id="104" presetID="1" presetClass="entr" presetSubtype="0" fill="hold" grpId="0" nodeType="afterEffect">
                                  <p:stCondLst>
                                    <p:cond delay="0"/>
                                  </p:stCondLst>
                                  <p:childTnLst>
                                    <p:set>
                                      <p:cBhvr>
                                        <p:cTn id="105" dur="1" fill="hold">
                                          <p:stCondLst>
                                            <p:cond delay="0"/>
                                          </p:stCondLst>
                                        </p:cTn>
                                        <p:tgtEl>
                                          <p:spTgt spid="60423"/>
                                        </p:tgtEl>
                                        <p:attrNameLst>
                                          <p:attrName>style.visibility</p:attrName>
                                        </p:attrNameLst>
                                      </p:cBhvr>
                                      <p:to>
                                        <p:strVal val="visible"/>
                                      </p:to>
                                    </p:se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60422"/>
                                        </p:tgtEl>
                                        <p:attrNameLst>
                                          <p:attrName>style.visibility</p:attrName>
                                        </p:attrNameLst>
                                      </p:cBhvr>
                                      <p:to>
                                        <p:strVal val="visible"/>
                                      </p:to>
                                    </p:set>
                                  </p:childTnLst>
                                </p:cTn>
                              </p:par>
                            </p:childTnLst>
                          </p:cTn>
                        </p:par>
                        <p:par>
                          <p:cTn id="109" fill="hold">
                            <p:stCondLst>
                              <p:cond delay="1000"/>
                            </p:stCondLst>
                            <p:childTnLst>
                              <p:par>
                                <p:cTn id="110" presetID="1" presetClass="entr" presetSubtype="0" fill="hold" grpId="0" nodeType="afterEffect">
                                  <p:stCondLst>
                                    <p:cond delay="0"/>
                                  </p:stCondLst>
                                  <p:childTnLst>
                                    <p:set>
                                      <p:cBhvr>
                                        <p:cTn id="111" dur="1" fill="hold">
                                          <p:stCondLst>
                                            <p:cond delay="0"/>
                                          </p:stCondLst>
                                        </p:cTn>
                                        <p:tgtEl>
                                          <p:spTgt spid="60421"/>
                                        </p:tgtEl>
                                        <p:attrNameLst>
                                          <p:attrName>style.visibility</p:attrName>
                                        </p:attrNameLst>
                                      </p:cBhvr>
                                      <p:to>
                                        <p:strVal val="visible"/>
                                      </p:to>
                                    </p:se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60420"/>
                                        </p:tgtEl>
                                        <p:attrNameLst>
                                          <p:attrName>style.visibility</p:attrName>
                                        </p:attrNameLst>
                                      </p:cBhvr>
                                      <p:to>
                                        <p:strVal val="visible"/>
                                      </p:to>
                                    </p:set>
                                  </p:childTnLst>
                                </p:cTn>
                              </p:par>
                            </p:childTnLst>
                          </p:cTn>
                        </p:par>
                        <p:par>
                          <p:cTn id="115" fill="hold">
                            <p:stCondLst>
                              <p:cond delay="1000"/>
                            </p:stCondLst>
                            <p:childTnLst>
                              <p:par>
                                <p:cTn id="116" presetID="1" presetClass="entr" presetSubtype="0" fill="hold" grpId="0" nodeType="afterEffect">
                                  <p:stCondLst>
                                    <p:cond delay="0"/>
                                  </p:stCondLst>
                                  <p:childTnLst>
                                    <p:set>
                                      <p:cBhvr>
                                        <p:cTn id="117" dur="1" fill="hold">
                                          <p:stCondLst>
                                            <p:cond delay="0"/>
                                          </p:stCondLst>
                                        </p:cTn>
                                        <p:tgtEl>
                                          <p:spTgt spid="60419"/>
                                        </p:tgtEl>
                                        <p:attrNameLst>
                                          <p:attrName>style.visibility</p:attrName>
                                        </p:attrNameLst>
                                      </p:cBhvr>
                                      <p:to>
                                        <p:strVal val="visible"/>
                                      </p:to>
                                    </p:set>
                                  </p:childTnLst>
                                </p:cTn>
                              </p:par>
                            </p:childTnLst>
                          </p:cTn>
                        </p:par>
                        <p:par>
                          <p:cTn id="118" fill="hold">
                            <p:stCondLst>
                              <p:cond delay="1000"/>
                            </p:stCondLst>
                            <p:childTnLst>
                              <p:par>
                                <p:cTn id="119" presetID="1" presetClass="entr" presetSubtype="0" fill="hold" grpId="0" nodeType="afterEffect">
                                  <p:stCondLst>
                                    <p:cond delay="0"/>
                                  </p:stCondLst>
                                  <p:childTnLst>
                                    <p:set>
                                      <p:cBhvr>
                                        <p:cTn id="120" dur="1" fill="hold">
                                          <p:stCondLst>
                                            <p:cond delay="0"/>
                                          </p:stCondLst>
                                        </p:cTn>
                                        <p:tgtEl>
                                          <p:spTgt spid="60418"/>
                                        </p:tgtEl>
                                        <p:attrNameLst>
                                          <p:attrName>style.visibility</p:attrName>
                                        </p:attrNameLst>
                                      </p:cBhvr>
                                      <p:to>
                                        <p:strVal val="visible"/>
                                      </p:to>
                                    </p:set>
                                  </p:childTnLst>
                                </p:cTn>
                              </p:par>
                            </p:childTnLst>
                          </p:cTn>
                        </p:par>
                        <p:par>
                          <p:cTn id="121" fill="hold">
                            <p:stCondLst>
                              <p:cond delay="1000"/>
                            </p:stCondLst>
                            <p:childTnLst>
                              <p:par>
                                <p:cTn id="122" presetID="1" presetClass="entr" presetSubtype="0" fill="hold" nodeType="afterEffect">
                                  <p:stCondLst>
                                    <p:cond delay="0"/>
                                  </p:stCondLst>
                                  <p:childTnLst>
                                    <p:set>
                                      <p:cBhvr>
                                        <p:cTn id="12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53" grpId="0" animBg="1"/>
      <p:bldP spid="60452" grpId="0" animBg="1"/>
      <p:bldP spid="60451" grpId="0" animBg="1"/>
      <p:bldP spid="60450" grpId="0" animBg="1"/>
      <p:bldP spid="60449" grpId="0" animBg="1"/>
      <p:bldP spid="60448" grpId="0" animBg="1"/>
      <p:bldP spid="60447" grpId="0" animBg="1"/>
      <p:bldP spid="60446" grpId="0" animBg="1"/>
      <p:bldP spid="60445" grpId="0" animBg="1"/>
      <p:bldP spid="60444" grpId="0" animBg="1"/>
      <p:bldP spid="60443" grpId="0" animBg="1"/>
      <p:bldP spid="60442" grpId="0" animBg="1"/>
      <p:bldP spid="60441" grpId="0" animBg="1"/>
      <p:bldP spid="60440" grpId="0" animBg="1"/>
      <p:bldP spid="60439" grpId="0" animBg="1"/>
      <p:bldP spid="60438" grpId="0" animBg="1"/>
      <p:bldP spid="60437" grpId="0" animBg="1"/>
      <p:bldP spid="60436" grpId="0" animBg="1"/>
      <p:bldP spid="60435" grpId="0" animBg="1"/>
      <p:bldP spid="60434" grpId="0" animBg="1"/>
      <p:bldP spid="60433" grpId="0" animBg="1"/>
      <p:bldP spid="60432" grpId="0" animBg="1"/>
      <p:bldP spid="60431" grpId="0" animBg="1"/>
      <p:bldP spid="60430" grpId="0" animBg="1"/>
      <p:bldP spid="60429" grpId="0" animBg="1"/>
      <p:bldP spid="60428" grpId="0" animBg="1"/>
      <p:bldP spid="60427" grpId="0" animBg="1"/>
      <p:bldP spid="60426" grpId="0" animBg="1"/>
      <p:bldP spid="60425" grpId="0" animBg="1"/>
      <p:bldP spid="60424" grpId="0" animBg="1"/>
      <p:bldP spid="60423" grpId="0" animBg="1"/>
      <p:bldP spid="60422" grpId="0" animBg="1"/>
      <p:bldP spid="60421" grpId="0" animBg="1"/>
      <p:bldP spid="60420" grpId="0" animBg="1"/>
      <p:bldP spid="60419" grpId="0" animBg="1"/>
      <p:bldP spid="60418" grpId="0" animBg="1"/>
      <p:bldP spid="41" grpId="0"/>
      <p:bldP spid="4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65661" y="1080331"/>
            <a:ext cx="10260678" cy="961289"/>
          </a:xfrm>
          <a:prstGeom prst="rect">
            <a:avLst/>
          </a:prstGeom>
          <a:noFill/>
        </p:spPr>
        <p:txBody>
          <a:bodyPr wrap="square" rtlCol="0">
            <a:spAutoFit/>
          </a:bodyPr>
          <a:lstStyle/>
          <a:p>
            <a:pPr algn="l">
              <a:lnSpc>
                <a:spcPct val="150000"/>
              </a:lnSpc>
            </a:pP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假设哈希表每个元素为</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k</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v</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，哈希表长度为</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m</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，哈希函数为</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 % </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m</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，采用拉链法解决冲突，包含插入算法</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insert</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的哈希表类</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HashTable2</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6" name="TextBox 5"/>
          <p:cNvSpPr txBox="1"/>
          <p:nvPr/>
        </p:nvSpPr>
        <p:spPr>
          <a:xfrm>
            <a:off x="1738282" y="2073689"/>
            <a:ext cx="8715436" cy="7338896"/>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0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gn="l">
              <a:lnSpc>
                <a:spcPct val="80000"/>
              </a:lnSpc>
            </a:pPr>
            <a:r>
              <a:rPr lang="en-US" altLang="zh-CN" dirty="0">
                <a:latin typeface="微软雅黑" panose="020B0503020204020204" charset="-122"/>
                <a:ea typeface="微软雅黑" panose="020B0503020204020204" charset="-122"/>
              </a:rPr>
              <a:t>class </a:t>
            </a:r>
            <a:r>
              <a:rPr lang="en-US" altLang="zh-CN" dirty="0" err="1">
                <a:solidFill>
                  <a:srgbClr val="C0262E"/>
                </a:solidFill>
                <a:latin typeface="微软雅黑" panose="020B0503020204020204" charset="-122"/>
                <a:ea typeface="微软雅黑" panose="020B0503020204020204" charset="-122"/>
              </a:rPr>
              <a:t>HNode</a:t>
            </a:r>
            <a:r>
              <a:rPr lang="en-US" altLang="zh-CN" dirty="0">
                <a:latin typeface="微软雅黑" panose="020B0503020204020204" charset="-122"/>
                <a:ea typeface="微软雅黑" panose="020B0503020204020204" charset="-122"/>
              </a:rPr>
              <a:t>:            		</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单链表结点类</a:t>
            </a:r>
          </a:p>
          <a:p>
            <a:pPr algn="l">
              <a:lnSpc>
                <a:spcPct val="80000"/>
              </a:lnSpc>
            </a:pP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def</a:t>
            </a:r>
            <a:r>
              <a:rPr lang="en-US" altLang="zh-CN" dirty="0">
                <a:latin typeface="微软雅黑" panose="020B0503020204020204" charset="-122"/>
                <a:ea typeface="微软雅黑" panose="020B0503020204020204" charset="-122"/>
              </a:rPr>
              <a:t> __</a:t>
            </a:r>
            <a:r>
              <a:rPr lang="en-US" altLang="zh-CN" dirty="0" err="1">
                <a:latin typeface="微软雅黑" panose="020B0503020204020204" charset="-122"/>
                <a:ea typeface="微软雅黑" panose="020B0503020204020204" charset="-122"/>
              </a:rPr>
              <a:t>init</a:t>
            </a:r>
            <a:r>
              <a:rPr lang="en-US" altLang="zh-CN" dirty="0">
                <a:latin typeface="微软雅黑" panose="020B0503020204020204" charset="-122"/>
                <a:ea typeface="微软雅黑" panose="020B0503020204020204" charset="-122"/>
              </a:rPr>
              <a:t>__(</a:t>
            </a:r>
            <a:r>
              <a:rPr lang="en-US" altLang="zh-CN" dirty="0" err="1">
                <a:latin typeface="微软雅黑" panose="020B0503020204020204" charset="-122"/>
                <a:ea typeface="微软雅黑" panose="020B0503020204020204" charset="-122"/>
              </a:rPr>
              <a:t>self,k,v</a:t>
            </a:r>
            <a:r>
              <a:rPr lang="en-US" altLang="zh-CN" dirty="0">
                <a:latin typeface="微软雅黑" panose="020B0503020204020204" charset="-122"/>
                <a:ea typeface="微软雅黑" panose="020B0503020204020204" charset="-122"/>
              </a:rPr>
              <a:t>):           </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构造方法</a:t>
            </a:r>
          </a:p>
          <a:p>
            <a:pPr algn="l">
              <a:lnSpc>
                <a:spcPct val="80000"/>
              </a:lnSpc>
            </a:pP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self.key</a:t>
            </a:r>
            <a:r>
              <a:rPr lang="en-US" altLang="zh-CN" dirty="0">
                <a:latin typeface="微软雅黑" panose="020B0503020204020204" charset="-122"/>
                <a:ea typeface="微软雅黑" panose="020B0503020204020204" charset="-122"/>
              </a:rPr>
              <a:t>=k</a:t>
            </a:r>
            <a:endParaRPr lang="zh-CN" altLang="zh-CN" dirty="0">
              <a:latin typeface="微软雅黑" panose="020B0503020204020204" charset="-122"/>
              <a:ea typeface="微软雅黑" panose="020B0503020204020204" charset="-122"/>
            </a:endParaRPr>
          </a:p>
          <a:p>
            <a:pPr algn="l">
              <a:lnSpc>
                <a:spcPct val="80000"/>
              </a:lnSpc>
            </a:pP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self.v</a:t>
            </a:r>
            <a:r>
              <a:rPr lang="en-US" altLang="zh-CN" dirty="0">
                <a:latin typeface="微软雅黑" panose="020B0503020204020204" charset="-122"/>
                <a:ea typeface="微软雅黑" panose="020B0503020204020204" charset="-122"/>
              </a:rPr>
              <a:t>=v</a:t>
            </a:r>
            <a:endParaRPr lang="zh-CN" altLang="zh-CN" dirty="0">
              <a:latin typeface="微软雅黑" panose="020B0503020204020204" charset="-122"/>
              <a:ea typeface="微软雅黑" panose="020B0503020204020204" charset="-122"/>
            </a:endParaRPr>
          </a:p>
          <a:p>
            <a:pPr algn="l">
              <a:lnSpc>
                <a:spcPct val="80000"/>
              </a:lnSpc>
            </a:pP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self.next</a:t>
            </a:r>
            <a:r>
              <a:rPr lang="en-US" altLang="zh-CN" dirty="0">
                <a:latin typeface="微软雅黑" panose="020B0503020204020204" charset="-122"/>
                <a:ea typeface="微软雅黑" panose="020B0503020204020204" charset="-122"/>
              </a:rPr>
              <a:t>=None</a:t>
            </a:r>
            <a:endParaRPr lang="zh-CN" altLang="zh-CN" dirty="0">
              <a:latin typeface="微软雅黑" panose="020B0503020204020204" charset="-122"/>
              <a:ea typeface="微软雅黑" panose="020B0503020204020204" charset="-122"/>
            </a:endParaRPr>
          </a:p>
          <a:p>
            <a:pPr algn="l">
              <a:lnSpc>
                <a:spcPct val="80000"/>
              </a:lnSpc>
            </a:pPr>
            <a:r>
              <a:rPr lang="en-US" altLang="zh-CN" dirty="0">
                <a:latin typeface="微软雅黑" panose="020B0503020204020204" charset="-122"/>
                <a:ea typeface="微软雅黑" panose="020B0503020204020204" charset="-122"/>
              </a:rPr>
              <a:t> </a:t>
            </a:r>
            <a:endParaRPr lang="zh-CN" altLang="zh-CN" dirty="0">
              <a:latin typeface="微软雅黑" panose="020B0503020204020204" charset="-122"/>
              <a:ea typeface="微软雅黑" panose="020B0503020204020204" charset="-122"/>
            </a:endParaRPr>
          </a:p>
          <a:p>
            <a:pPr algn="l">
              <a:lnSpc>
                <a:spcPct val="80000"/>
              </a:lnSpc>
            </a:pPr>
            <a:r>
              <a:rPr lang="en-US" altLang="zh-CN" dirty="0">
                <a:latin typeface="微软雅黑" panose="020B0503020204020204" charset="-122"/>
                <a:ea typeface="微软雅黑" panose="020B0503020204020204" charset="-122"/>
              </a:rPr>
              <a:t>class</a:t>
            </a:r>
            <a:r>
              <a:rPr lang="en-US" altLang="zh-CN" dirty="0">
                <a:solidFill>
                  <a:srgbClr val="C0262E"/>
                </a:solidFill>
                <a:latin typeface="微软雅黑" panose="020B0503020204020204" charset="-122"/>
                <a:ea typeface="微软雅黑" panose="020B0503020204020204" charset="-122"/>
              </a:rPr>
              <a:t> HashTable2</a:t>
            </a:r>
            <a:r>
              <a:rPr lang="en-US" altLang="zh-CN" dirty="0">
                <a:latin typeface="微软雅黑" panose="020B0503020204020204" charset="-122"/>
                <a:ea typeface="微软雅黑" panose="020B0503020204020204" charset="-122"/>
              </a:rPr>
              <a:t>:                   </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哈希表</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除留余数法</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拉链法</a:t>
            </a:r>
            <a:r>
              <a:rPr lang="en-US" altLang="zh-CN" dirty="0">
                <a:solidFill>
                  <a:srgbClr val="CD5158"/>
                </a:solidFill>
                <a:latin typeface="微软雅黑" panose="020B0503020204020204" charset="-122"/>
                <a:ea typeface="微软雅黑" panose="020B0503020204020204" charset="-122"/>
              </a:rPr>
              <a:t>)</a:t>
            </a:r>
            <a:endParaRPr lang="zh-CN" altLang="zh-CN" dirty="0">
              <a:solidFill>
                <a:srgbClr val="CD5158"/>
              </a:solidFill>
              <a:latin typeface="微软雅黑" panose="020B0503020204020204" charset="-122"/>
              <a:ea typeface="微软雅黑" panose="020B0503020204020204" charset="-122"/>
            </a:endParaRPr>
          </a:p>
          <a:p>
            <a:pPr algn="l">
              <a:lnSpc>
                <a:spcPct val="80000"/>
              </a:lnSpc>
            </a:pP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def</a:t>
            </a:r>
            <a:r>
              <a:rPr lang="en-US" altLang="zh-CN" dirty="0">
                <a:latin typeface="微软雅黑" panose="020B0503020204020204" charset="-122"/>
                <a:ea typeface="微软雅黑" panose="020B0503020204020204" charset="-122"/>
              </a:rPr>
              <a:t> __</a:t>
            </a:r>
            <a:r>
              <a:rPr lang="en-US" altLang="zh-CN" dirty="0" err="1">
                <a:latin typeface="微软雅黑" panose="020B0503020204020204" charset="-122"/>
                <a:ea typeface="微软雅黑" panose="020B0503020204020204" charset="-122"/>
              </a:rPr>
              <a:t>init</a:t>
            </a:r>
            <a:r>
              <a:rPr lang="en-US" altLang="zh-CN" dirty="0">
                <a:latin typeface="微软雅黑" panose="020B0503020204020204" charset="-122"/>
                <a:ea typeface="微软雅黑" panose="020B0503020204020204" charset="-122"/>
              </a:rPr>
              <a:t>__(</a:t>
            </a:r>
            <a:r>
              <a:rPr lang="en-US" altLang="zh-CN" dirty="0" err="1">
                <a:latin typeface="微软雅黑" panose="020B0503020204020204" charset="-122"/>
                <a:ea typeface="微软雅黑" panose="020B0503020204020204" charset="-122"/>
              </a:rPr>
              <a:t>self,m</a:t>
            </a:r>
            <a:r>
              <a:rPr lang="en-US" altLang="zh-CN" dirty="0">
                <a:latin typeface="微软雅黑" panose="020B0503020204020204" charset="-122"/>
                <a:ea typeface="微软雅黑" panose="020B0503020204020204" charset="-122"/>
              </a:rPr>
              <a:t>):             </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构造方法</a:t>
            </a:r>
          </a:p>
          <a:p>
            <a:pPr algn="l">
              <a:lnSpc>
                <a:spcPct val="80000"/>
              </a:lnSpc>
            </a:pP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self.n</a:t>
            </a:r>
            <a:r>
              <a:rPr lang="en-US" altLang="zh-CN" dirty="0">
                <a:latin typeface="微软雅黑" panose="020B0503020204020204" charset="-122"/>
                <a:ea typeface="微软雅黑" panose="020B0503020204020204" charset="-122"/>
              </a:rPr>
              <a:t>=0                        </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哈希表中元素个数</a:t>
            </a:r>
          </a:p>
          <a:p>
            <a:pPr algn="l">
              <a:lnSpc>
                <a:spcPct val="80000"/>
              </a:lnSpc>
            </a:pP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self.m</a:t>
            </a:r>
            <a:r>
              <a:rPr lang="en-US" altLang="zh-CN" dirty="0">
                <a:latin typeface="微软雅黑" panose="020B0503020204020204" charset="-122"/>
                <a:ea typeface="微软雅黑" panose="020B0503020204020204" charset="-122"/>
              </a:rPr>
              <a:t>=m                       	</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桶地址为</a:t>
            </a:r>
            <a:r>
              <a:rPr lang="en-US" altLang="zh-CN" dirty="0">
                <a:solidFill>
                  <a:srgbClr val="CD5158"/>
                </a:solidFill>
                <a:latin typeface="微软雅黑" panose="020B0503020204020204" charset="-122"/>
                <a:ea typeface="微软雅黑" panose="020B0503020204020204" charset="-122"/>
              </a:rPr>
              <a:t>[0..m-1]</a:t>
            </a:r>
            <a:endParaRPr lang="zh-CN" altLang="zh-CN" dirty="0">
              <a:solidFill>
                <a:srgbClr val="CD5158"/>
              </a:solidFill>
              <a:latin typeface="微软雅黑" panose="020B0503020204020204" charset="-122"/>
              <a:ea typeface="微软雅黑" panose="020B0503020204020204" charset="-122"/>
            </a:endParaRPr>
          </a:p>
          <a:p>
            <a:pPr algn="l">
              <a:lnSpc>
                <a:spcPct val="80000"/>
              </a:lnSpc>
            </a:pP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self.ha</a:t>
            </a:r>
            <a:r>
              <a:rPr lang="en-US" altLang="zh-CN" dirty="0">
                <a:latin typeface="微软雅黑" panose="020B0503020204020204" charset="-122"/>
                <a:ea typeface="微软雅黑" panose="020B0503020204020204" charset="-122"/>
              </a:rPr>
              <a:t>=[None]*m                </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分配哈希表的</a:t>
            </a:r>
            <a:r>
              <a:rPr lang="en-US" altLang="zh-CN" dirty="0">
                <a:solidFill>
                  <a:srgbClr val="CD5158"/>
                </a:solidFill>
                <a:latin typeface="微软雅黑" panose="020B0503020204020204" charset="-122"/>
                <a:ea typeface="微软雅黑" panose="020B0503020204020204" charset="-122"/>
              </a:rPr>
              <a:t>m</a:t>
            </a:r>
            <a:r>
              <a:rPr lang="zh-CN" altLang="zh-CN" dirty="0">
                <a:solidFill>
                  <a:srgbClr val="CD5158"/>
                </a:solidFill>
                <a:latin typeface="微软雅黑" panose="020B0503020204020204" charset="-122"/>
                <a:ea typeface="微软雅黑" panose="020B0503020204020204" charset="-122"/>
              </a:rPr>
              <a:t>个桶</a:t>
            </a:r>
          </a:p>
          <a:p>
            <a:pPr>
              <a:lnSpc>
                <a:spcPct val="80000"/>
              </a:lnSpc>
            </a:pPr>
            <a:r>
              <a:rPr lang="en-US" altLang="zh-CN" dirty="0">
                <a:latin typeface="微软雅黑" panose="020B0503020204020204" charset="-122"/>
                <a:ea typeface="微软雅黑" panose="020B0503020204020204" charset="-122"/>
              </a:rPr>
              <a:t>        </a:t>
            </a:r>
            <a:endParaRPr lang="zh-CN" altLang="zh-CN" dirty="0">
              <a:latin typeface="微软雅黑" panose="020B0503020204020204" charset="-122"/>
              <a:ea typeface="微软雅黑" panose="020B0503020204020204" charset="-122"/>
            </a:endParaRPr>
          </a:p>
          <a:p>
            <a:pPr>
              <a:lnSpc>
                <a:spcPct val="80000"/>
              </a:lnSpc>
            </a:pPr>
            <a:r>
              <a:rPr lang="en-US" altLang="zh-CN" dirty="0">
                <a:latin typeface="微软雅黑" panose="020B0503020204020204" charset="-122"/>
                <a:ea typeface="微软雅黑" panose="020B0503020204020204" charset="-122"/>
              </a:rPr>
              <a:t> </a:t>
            </a:r>
            <a:r>
              <a:rPr lang="zh-CN" altLang="en-US"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def</a:t>
            </a:r>
            <a:r>
              <a:rPr lang="en-US" altLang="zh-CN" dirty="0">
                <a:latin typeface="微软雅黑" panose="020B0503020204020204" charset="-122"/>
                <a:ea typeface="微软雅黑" panose="020B0503020204020204" charset="-122"/>
              </a:rPr>
              <a:t> </a:t>
            </a:r>
            <a:r>
              <a:rPr lang="en-US" altLang="zh-CN" dirty="0">
                <a:solidFill>
                  <a:srgbClr val="C0262E"/>
                </a:solidFill>
                <a:latin typeface="微软雅黑" panose="020B0503020204020204" charset="-122"/>
                <a:ea typeface="微软雅黑" panose="020B0503020204020204" charset="-122"/>
              </a:rPr>
              <a:t>insert</a:t>
            </a:r>
            <a:r>
              <a:rPr lang="en-US" altLang="zh-CN" dirty="0">
                <a:latin typeface="微软雅黑" panose="020B0503020204020204" charset="-122"/>
                <a:ea typeface="微软雅黑" panose="020B0503020204020204" charset="-122"/>
              </a:rPr>
              <a:t>(</a:t>
            </a:r>
            <a:r>
              <a:rPr lang="en-US" altLang="zh-CN" dirty="0" err="1">
                <a:latin typeface="微软雅黑" panose="020B0503020204020204" charset="-122"/>
                <a:ea typeface="微软雅黑" panose="020B0503020204020204" charset="-122"/>
              </a:rPr>
              <a:t>self,k,v</a:t>
            </a:r>
            <a:r>
              <a:rPr lang="en-US" altLang="zh-CN" dirty="0">
                <a:latin typeface="微软雅黑" panose="020B0503020204020204" charset="-122"/>
                <a:ea typeface="微软雅黑" panose="020B0503020204020204" charset="-122"/>
              </a:rPr>
              <a:t>):            	</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在哈希表中插入</a:t>
            </a:r>
            <a:r>
              <a:rPr lang="en-US" altLang="zh-CN" dirty="0">
                <a:solidFill>
                  <a:srgbClr val="CD5158"/>
                </a:solidFill>
                <a:latin typeface="微软雅黑" panose="020B0503020204020204" charset="-122"/>
                <a:ea typeface="微软雅黑" panose="020B0503020204020204" charset="-122"/>
              </a:rPr>
              <a:t>(</a:t>
            </a:r>
            <a:r>
              <a:rPr lang="en-US" altLang="zh-CN" dirty="0" err="1">
                <a:solidFill>
                  <a:srgbClr val="CD5158"/>
                </a:solidFill>
                <a:latin typeface="微软雅黑" panose="020B0503020204020204" charset="-122"/>
                <a:ea typeface="微软雅黑" panose="020B0503020204020204" charset="-122"/>
              </a:rPr>
              <a:t>k,v</a:t>
            </a:r>
            <a:r>
              <a:rPr lang="en-US" altLang="zh-CN" dirty="0">
                <a:solidFill>
                  <a:srgbClr val="CD5158"/>
                </a:solidFill>
                <a:latin typeface="微软雅黑" panose="020B0503020204020204" charset="-122"/>
                <a:ea typeface="微软雅黑" panose="020B0503020204020204" charset="-122"/>
              </a:rPr>
              <a:t>)</a:t>
            </a:r>
            <a:endParaRPr lang="zh-CN" altLang="zh-CN" dirty="0">
              <a:solidFill>
                <a:srgbClr val="CD5158"/>
              </a:solidFill>
              <a:latin typeface="微软雅黑" panose="020B0503020204020204" charset="-122"/>
              <a:ea typeface="微软雅黑" panose="020B0503020204020204" charset="-122"/>
            </a:endParaRPr>
          </a:p>
          <a:p>
            <a:pPr>
              <a:lnSpc>
                <a:spcPct val="80000"/>
              </a:lnSpc>
            </a:pPr>
            <a:r>
              <a:rPr lang="en-US" altLang="zh-CN" dirty="0">
                <a:latin typeface="微软雅黑" panose="020B0503020204020204" charset="-122"/>
                <a:ea typeface="微软雅黑" panose="020B0503020204020204" charset="-122"/>
              </a:rPr>
              <a:t>    d=k % </a:t>
            </a:r>
            <a:r>
              <a:rPr lang="en-US" altLang="zh-CN" dirty="0" err="1">
                <a:latin typeface="微软雅黑" panose="020B0503020204020204" charset="-122"/>
                <a:ea typeface="微软雅黑" panose="020B0503020204020204" charset="-122"/>
              </a:rPr>
              <a:t>self.m</a:t>
            </a:r>
            <a:r>
              <a:rPr lang="en-US" altLang="zh-CN" dirty="0">
                <a:latin typeface="微软雅黑" panose="020B0503020204020204" charset="-122"/>
                <a:ea typeface="微软雅黑" panose="020B0503020204020204" charset="-122"/>
              </a:rPr>
              <a:t>                    </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求哈希函数值</a:t>
            </a:r>
          </a:p>
          <a:p>
            <a:pPr>
              <a:lnSpc>
                <a:spcPct val="80000"/>
              </a:lnSpc>
            </a:pPr>
            <a:r>
              <a:rPr lang="en-US" altLang="zh-CN" dirty="0">
                <a:latin typeface="微软雅黑" panose="020B0503020204020204" charset="-122"/>
                <a:ea typeface="微软雅黑" panose="020B0503020204020204" charset="-122"/>
              </a:rPr>
              <a:t>    p=</a:t>
            </a:r>
            <a:r>
              <a:rPr lang="en-US" altLang="zh-CN" dirty="0" err="1">
                <a:latin typeface="微软雅黑" panose="020B0503020204020204" charset="-122"/>
                <a:ea typeface="微软雅黑" panose="020B0503020204020204" charset="-122"/>
              </a:rPr>
              <a:t>HNode</a:t>
            </a:r>
            <a:r>
              <a:rPr lang="en-US" altLang="zh-CN" dirty="0">
                <a:latin typeface="微软雅黑" panose="020B0503020204020204" charset="-122"/>
                <a:ea typeface="微软雅黑" panose="020B0503020204020204" charset="-122"/>
              </a:rPr>
              <a:t>(</a:t>
            </a:r>
            <a:r>
              <a:rPr lang="en-US" altLang="zh-CN" dirty="0" err="1">
                <a:latin typeface="微软雅黑" panose="020B0503020204020204" charset="-122"/>
                <a:ea typeface="微软雅黑" panose="020B0503020204020204" charset="-122"/>
              </a:rPr>
              <a:t>k,v</a:t>
            </a:r>
            <a:r>
              <a:rPr lang="en-US" altLang="zh-CN" dirty="0">
                <a:latin typeface="微软雅黑" panose="020B0503020204020204" charset="-122"/>
                <a:ea typeface="微软雅黑" panose="020B0503020204020204" charset="-122"/>
              </a:rPr>
              <a:t>)                   	</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新建</a:t>
            </a:r>
            <a:r>
              <a:rPr lang="en-US" altLang="zh-CN" dirty="0">
                <a:solidFill>
                  <a:srgbClr val="CD5158"/>
                </a:solidFill>
                <a:latin typeface="微软雅黑" panose="020B0503020204020204" charset="-122"/>
                <a:ea typeface="微软雅黑" panose="020B0503020204020204" charset="-122"/>
              </a:rPr>
              <a:t>(</a:t>
            </a:r>
            <a:r>
              <a:rPr lang="en-US" altLang="zh-CN" dirty="0" err="1">
                <a:solidFill>
                  <a:srgbClr val="CD5158"/>
                </a:solidFill>
                <a:latin typeface="微软雅黑" panose="020B0503020204020204" charset="-122"/>
                <a:ea typeface="微软雅黑" panose="020B0503020204020204" charset="-122"/>
              </a:rPr>
              <a:t>k,v</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的结点</a:t>
            </a:r>
            <a:r>
              <a:rPr lang="en-US" altLang="zh-CN" dirty="0">
                <a:solidFill>
                  <a:srgbClr val="CD5158"/>
                </a:solidFill>
                <a:latin typeface="微软雅黑" panose="020B0503020204020204" charset="-122"/>
                <a:ea typeface="微软雅黑" panose="020B0503020204020204" charset="-122"/>
              </a:rPr>
              <a:t>p</a:t>
            </a:r>
            <a:endParaRPr lang="zh-CN" altLang="zh-CN" dirty="0">
              <a:solidFill>
                <a:srgbClr val="CD5158"/>
              </a:solidFill>
              <a:latin typeface="微软雅黑" panose="020B0503020204020204" charset="-122"/>
              <a:ea typeface="微软雅黑" panose="020B0503020204020204" charset="-122"/>
            </a:endParaRPr>
          </a:p>
          <a:p>
            <a:pPr>
              <a:lnSpc>
                <a:spcPct val="80000"/>
              </a:lnSpc>
            </a:pP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p.next</a:t>
            </a:r>
            <a:r>
              <a:rPr lang="en-US" altLang="zh-CN" dirty="0">
                <a:latin typeface="微软雅黑" panose="020B0503020204020204" charset="-122"/>
                <a:ea typeface="微软雅黑" panose="020B0503020204020204" charset="-122"/>
              </a:rPr>
              <a:t>=</a:t>
            </a:r>
            <a:r>
              <a:rPr lang="en-US" altLang="zh-CN" dirty="0" err="1">
                <a:latin typeface="微软雅黑" panose="020B0503020204020204" charset="-122"/>
                <a:ea typeface="微软雅黑" panose="020B0503020204020204" charset="-122"/>
              </a:rPr>
              <a:t>self.ha</a:t>
            </a:r>
            <a:r>
              <a:rPr lang="en-US" altLang="zh-CN" dirty="0">
                <a:latin typeface="微软雅黑" panose="020B0503020204020204" charset="-122"/>
                <a:ea typeface="微软雅黑" panose="020B0503020204020204" charset="-122"/>
              </a:rPr>
              <a:t>[d]               </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头插法将</a:t>
            </a:r>
            <a:r>
              <a:rPr lang="en-US" altLang="zh-CN" dirty="0">
                <a:solidFill>
                  <a:srgbClr val="CD5158"/>
                </a:solidFill>
                <a:latin typeface="微软雅黑" panose="020B0503020204020204" charset="-122"/>
                <a:ea typeface="微软雅黑" panose="020B0503020204020204" charset="-122"/>
              </a:rPr>
              <a:t>p</a:t>
            </a:r>
            <a:r>
              <a:rPr lang="zh-CN" altLang="zh-CN" dirty="0">
                <a:solidFill>
                  <a:srgbClr val="CD5158"/>
                </a:solidFill>
                <a:latin typeface="微软雅黑" panose="020B0503020204020204" charset="-122"/>
                <a:ea typeface="微软雅黑" panose="020B0503020204020204" charset="-122"/>
              </a:rPr>
              <a:t>插入到</a:t>
            </a:r>
            <a:r>
              <a:rPr lang="en-US" altLang="zh-CN" dirty="0">
                <a:solidFill>
                  <a:srgbClr val="CD5158"/>
                </a:solidFill>
                <a:latin typeface="微软雅黑" panose="020B0503020204020204" charset="-122"/>
                <a:ea typeface="微软雅黑" panose="020B0503020204020204" charset="-122"/>
              </a:rPr>
              <a:t>ha[d]</a:t>
            </a:r>
            <a:r>
              <a:rPr lang="zh-CN" altLang="zh-CN" dirty="0">
                <a:solidFill>
                  <a:srgbClr val="CD5158"/>
                </a:solidFill>
                <a:latin typeface="微软雅黑" panose="020B0503020204020204" charset="-122"/>
                <a:ea typeface="微软雅黑" panose="020B0503020204020204" charset="-122"/>
              </a:rPr>
              <a:t>单链表中</a:t>
            </a:r>
          </a:p>
          <a:p>
            <a:pPr>
              <a:lnSpc>
                <a:spcPct val="80000"/>
              </a:lnSpc>
            </a:pP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self.ha</a:t>
            </a:r>
            <a:r>
              <a:rPr lang="en-US" altLang="zh-CN" dirty="0">
                <a:latin typeface="微软雅黑" panose="020B0503020204020204" charset="-122"/>
                <a:ea typeface="微软雅黑" panose="020B0503020204020204" charset="-122"/>
              </a:rPr>
              <a:t>[d]=p</a:t>
            </a:r>
            <a:endParaRPr lang="zh-CN" altLang="zh-CN" dirty="0">
              <a:latin typeface="微软雅黑" panose="020B0503020204020204" charset="-122"/>
              <a:ea typeface="微软雅黑" panose="020B0503020204020204" charset="-122"/>
            </a:endParaRPr>
          </a:p>
          <a:p>
            <a:pPr>
              <a:lnSpc>
                <a:spcPct val="80000"/>
              </a:lnSpc>
            </a:pPr>
            <a:r>
              <a:rPr lang="en-US" altLang="zh-CN" dirty="0">
                <a:latin typeface="微软雅黑" panose="020B0503020204020204" charset="-122"/>
                <a:ea typeface="微软雅黑" panose="020B0503020204020204" charset="-122"/>
              </a:rPr>
              <a:t>    </a:t>
            </a:r>
            <a:r>
              <a:rPr lang="en-US" altLang="zh-CN" dirty="0" err="1">
                <a:latin typeface="微软雅黑" panose="020B0503020204020204" charset="-122"/>
                <a:ea typeface="微软雅黑" panose="020B0503020204020204" charset="-122"/>
              </a:rPr>
              <a:t>self.n</a:t>
            </a:r>
            <a:r>
              <a:rPr lang="en-US" altLang="zh-CN" dirty="0">
                <a:latin typeface="微软雅黑" panose="020B0503020204020204" charset="-122"/>
                <a:ea typeface="微软雅黑" panose="020B0503020204020204" charset="-122"/>
              </a:rPr>
              <a:t>+=1                       </a:t>
            </a:r>
            <a:r>
              <a:rPr lang="en-US" altLang="zh-CN" dirty="0">
                <a:solidFill>
                  <a:srgbClr val="CD5158"/>
                </a:solidFill>
                <a:latin typeface="微软雅黑" panose="020B0503020204020204" charset="-122"/>
                <a:ea typeface="微软雅黑" panose="020B0503020204020204" charset="-122"/>
              </a:rPr>
              <a:t>#</a:t>
            </a:r>
            <a:r>
              <a:rPr lang="zh-CN" altLang="zh-CN" dirty="0">
                <a:solidFill>
                  <a:srgbClr val="CD5158"/>
                </a:solidFill>
                <a:latin typeface="微软雅黑" panose="020B0503020204020204" charset="-122"/>
                <a:ea typeface="微软雅黑" panose="020B0503020204020204" charset="-122"/>
              </a:rPr>
              <a:t>哈希表元素个数增</a:t>
            </a:r>
            <a:r>
              <a:rPr lang="en-US" altLang="zh-CN" dirty="0">
                <a:solidFill>
                  <a:srgbClr val="CD5158"/>
                </a:solidFill>
                <a:latin typeface="微软雅黑" panose="020B0503020204020204" charset="-122"/>
                <a:ea typeface="微软雅黑" panose="020B0503020204020204" charset="-122"/>
              </a:rPr>
              <a:t>1</a:t>
            </a:r>
            <a:endParaRPr lang="zh-CN" altLang="zh-CN" dirty="0">
              <a:solidFill>
                <a:srgbClr val="CD5158"/>
              </a:solidFill>
              <a:latin typeface="微软雅黑" panose="020B0503020204020204" charset="-122"/>
              <a:ea typeface="微软雅黑" panose="020B0503020204020204" charset="-122"/>
            </a:endParaRPr>
          </a:p>
        </p:txBody>
      </p:sp>
      <p:sp>
        <p:nvSpPr>
          <p:cNvPr id="8" name="文本框 7"/>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9" name="Text Box 5"/>
          <p:cNvSpPr txBox="1">
            <a:spLocks noChangeArrowheads="1"/>
          </p:cNvSpPr>
          <p:nvPr/>
        </p:nvSpPr>
        <p:spPr bwMode="auto">
          <a:xfrm>
            <a:off x="1038673" y="7967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8.4.3 </a:t>
            </a:r>
            <a:r>
              <a:rPr lang="zh-CN" altLang="en-US">
                <a:latin typeface="微软雅黑" panose="020B0503020204020204" charset="-122"/>
                <a:ea typeface="微软雅黑" panose="020B0503020204020204" charset="-122"/>
              </a:rPr>
              <a:t>哈希冲突解决方法</a:t>
            </a:r>
          </a:p>
        </p:txBody>
      </p:sp>
    </p:spTree>
    <p:extLst>
      <p:ext uri="{BB962C8B-B14F-4D97-AF65-F5344CB8AC3E}">
        <p14:creationId xmlns:p14="http://schemas.microsoft.com/office/powerpoint/2010/main" val="2307332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15" end="1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16" end="1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622" y="2601122"/>
            <a:ext cx="4004645" cy="4168845"/>
          </a:xfrm>
          <a:prstGeom prst="rect">
            <a:avLst/>
          </a:prstGeom>
        </p:spPr>
      </p:pic>
      <p:sp>
        <p:nvSpPr>
          <p:cNvPr id="3097" name="Rectangle 25"/>
          <p:cNvSpPr>
            <a:spLocks noChangeArrowheads="1"/>
          </p:cNvSpPr>
          <p:nvPr/>
        </p:nvSpPr>
        <p:spPr bwMode="auto">
          <a:xfrm>
            <a:off x="1488282" y="1044694"/>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5295410" y="2884187"/>
            <a:ext cx="1571636" cy="388366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(16)=3</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(74)=9</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(60)=8</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(43)=4</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(54)=2</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(90)=12</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(46)=7</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(31)=5</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(29)=3</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(88)=10</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(77)=12</a:t>
            </a:r>
            <a:endParaRPr lang="zh-CN" altLang="en-US">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7" name="TextBox 6"/>
          <p:cNvSpPr txBox="1"/>
          <p:nvPr/>
        </p:nvSpPr>
        <p:spPr>
          <a:xfrm>
            <a:off x="1159473" y="2030084"/>
            <a:ext cx="9658737" cy="961289"/>
          </a:xfrm>
          <a:prstGeom prst="rect">
            <a:avLst/>
          </a:prstGeom>
          <a:noFill/>
        </p:spPr>
        <p:txBody>
          <a:bodyPr wrap="square" rtlCol="0">
            <a:spAutoFit/>
          </a:bodyPr>
          <a:lstStyle/>
          <a:p>
            <a:pPr algn="l">
              <a:lnSpc>
                <a:spcPct val="150000"/>
              </a:lnSpc>
            </a:pP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C0262E"/>
                </a:solidFill>
                <a:latin typeface="微软雅黑" panose="020B0503020204020204" charset="-122"/>
                <a:ea typeface="微软雅黑" panose="020B0503020204020204" charset="-122"/>
                <a:cs typeface="Consolas" panose="020B0609020204030204" pitchFamily="49" charset="0"/>
              </a:rPr>
              <a:t>解：</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=11</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m</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=13</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，除留余数法的哈希函数为</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 mod </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m</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，当出现哈希冲突时采用拉链法解决冲突。</a:t>
            </a:r>
            <a:endPar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8" name="TextBox 7"/>
          <p:cNvSpPr txBox="1"/>
          <p:nvPr/>
        </p:nvSpPr>
        <p:spPr>
          <a:xfrm>
            <a:off x="8136419" y="2884187"/>
            <a:ext cx="1571636" cy="388366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(54)=2</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(16)=3</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(29)=3</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(43)=4</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(31)=5</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(46)=7</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(74)=9</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(60)=8</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(88)=10</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(90)=12</a:t>
            </a:r>
          </a:p>
          <a:p>
            <a:pPr>
              <a:lnSpc>
                <a:spcPts val="2600"/>
              </a:lnSpc>
            </a:pPr>
            <a:r>
              <a:rPr lang="en-US" altLang="zh-CN" i="1">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(77)=12</a:t>
            </a:r>
            <a:endParaRPr lang="zh-CN" altLang="en-US">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9" name="右箭头 8"/>
          <p:cNvSpPr/>
          <p:nvPr/>
        </p:nvSpPr>
        <p:spPr>
          <a:xfrm>
            <a:off x="7130255" y="4666026"/>
            <a:ext cx="500066" cy="285752"/>
          </a:xfrm>
          <a:prstGeom prst="rightArrow">
            <a:avLst/>
          </a:prstGeom>
          <a:gradFill>
            <a:gsLst>
              <a:gs pos="0">
                <a:srgbClr val="C0262E"/>
              </a:gs>
              <a:gs pos="100000">
                <a:srgbClr val="CD5158"/>
              </a:gs>
            </a:gsLs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0" name="文本框 9"/>
          <p:cNvSpPr txBox="1"/>
          <p:nvPr/>
        </p:nvSpPr>
        <p:spPr>
          <a:xfrm>
            <a:off x="1100703" y="166638"/>
            <a:ext cx="792480" cy="460375"/>
          </a:xfrm>
          <a:prstGeom prst="rect">
            <a:avLst/>
          </a:prstGeom>
          <a:noFill/>
        </p:spPr>
        <p:txBody>
          <a:bodyPr wrap="none" rtlCol="0" anchor="ctr">
            <a:spAutoFit/>
          </a:bodyPr>
          <a:lstStyle/>
          <a:p>
            <a:r>
              <a:rPr lang="zh-CN" altLang="en-US" sz="2400" dirty="0">
                <a:solidFill>
                  <a:srgbClr val="525252"/>
                </a:solidFill>
                <a:latin typeface="微软雅黑" panose="020B0503020204020204" charset="-122"/>
                <a:ea typeface="微软雅黑" panose="020B0503020204020204" charset="-122"/>
                <a:cs typeface="Arial" panose="020B0604020202020204"/>
              </a:rPr>
              <a:t>示例</a:t>
            </a:r>
          </a:p>
        </p:txBody>
      </p:sp>
      <p:sp>
        <p:nvSpPr>
          <p:cNvPr id="12" name="TextBox 2"/>
          <p:cNvSpPr txBox="1"/>
          <p:nvPr/>
        </p:nvSpPr>
        <p:spPr>
          <a:xfrm>
            <a:off x="813178" y="823091"/>
            <a:ext cx="10351329" cy="1322070"/>
          </a:xfrm>
          <a:prstGeom prst="rect">
            <a:avLst/>
          </a:prstGeom>
          <a:noFill/>
        </p:spPr>
        <p:txBody>
          <a:bodyPr wrap="square" rtlCol="0">
            <a:spAutoFit/>
          </a:bodyPr>
          <a:lstStyle/>
          <a:p>
            <a:pPr>
              <a:lnSpc>
                <a:spcPct val="200000"/>
              </a:lnSpc>
            </a:pP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      </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例</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8.17</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假设哈希表长度</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m=13</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，采用除留余数法和拉链法解决冲突建立关键字集合</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{16</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74</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60</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43</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54</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90</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46</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31</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29</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88</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77}</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的哈希表。</a:t>
            </a:r>
            <a:endParaRPr lang="zh-CN" altLang="zh-CN" sz="2000">
              <a:solidFill>
                <a:srgbClr val="525252"/>
              </a:solidFill>
              <a:latin typeface="微软雅黑" panose="020B0503020204020204" charset="-122"/>
              <a:ea typeface="微软雅黑" panose="020B0503020204020204" charset="-122"/>
              <a:cs typeface="Consolas" panose="020B0609020204030204" pitchFamily="49" charset="0"/>
            </a:endParaRPr>
          </a:p>
        </p:txBody>
      </p:sp>
    </p:spTree>
    <p:extLst>
      <p:ext uri="{BB962C8B-B14F-4D97-AF65-F5344CB8AC3E}">
        <p14:creationId xmlns:p14="http://schemas.microsoft.com/office/powerpoint/2010/main" val="36620157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p:bldP spid="8" grpId="0" bldLvl="0" animBg="1"/>
      <p:bldP spid="9" grpId="0" animBg="1"/>
      <p:bldP spid="10"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2"/>
          <p:cNvSpPr txBox="1">
            <a:spLocks noChangeArrowheads="1"/>
          </p:cNvSpPr>
          <p:nvPr/>
        </p:nvSpPr>
        <p:spPr bwMode="auto">
          <a:xfrm>
            <a:off x="1006515" y="1111412"/>
            <a:ext cx="5357850" cy="398780"/>
          </a:xfrm>
          <a:prstGeom prst="rect">
            <a:avLst/>
          </a:prstGeom>
          <a:noFill/>
          <a:ln w="9525">
            <a:noFill/>
            <a:miter lim="800000"/>
          </a:ln>
        </p:spPr>
        <p:txBody>
          <a:bodyPr wrap="square">
            <a:spAutoFit/>
          </a:bodyPr>
          <a:lstStyle/>
          <a:p>
            <a:pPr algn="l">
              <a:lnSpc>
                <a:spcPct val="100000"/>
              </a:lnSpc>
              <a:spcBef>
                <a:spcPct val="50000"/>
              </a:spcBef>
            </a:pPr>
            <a:r>
              <a:rPr kumimoji="1" lang="zh-CN" altLang="en-US" sz="2000">
                <a:solidFill>
                  <a:srgbClr val="525252"/>
                </a:solidFill>
                <a:latin typeface="微软雅黑" panose="020B0503020204020204" charset="-122"/>
                <a:ea typeface="微软雅黑" panose="020B0503020204020204" charset="-122"/>
                <a:cs typeface="Consolas" panose="020B0609020204030204" pitchFamily="49" charset="0"/>
              </a:rPr>
              <a:t>采</a:t>
            </a: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用拉链法解决冲突建立的链表如下图所示。</a:t>
            </a:r>
          </a:p>
        </p:txBody>
      </p:sp>
      <p:sp>
        <p:nvSpPr>
          <p:cNvPr id="18436" name="Rectangle 3"/>
          <p:cNvSpPr>
            <a:spLocks noChangeArrowheads="1"/>
          </p:cNvSpPr>
          <p:nvPr/>
        </p:nvSpPr>
        <p:spPr bwMode="auto">
          <a:xfrm>
            <a:off x="5162550" y="1862138"/>
            <a:ext cx="9144000" cy="369332"/>
          </a:xfrm>
          <a:prstGeom prst="rect">
            <a:avLst/>
          </a:prstGeom>
          <a:noFill/>
          <a:ln w="9525">
            <a:noFill/>
            <a:miter lim="800000"/>
          </a:ln>
        </p:spPr>
        <p:txBody>
          <a:bodyPr>
            <a:spAutoFit/>
          </a:bodyPr>
          <a:lstStyle/>
          <a:p>
            <a:endParaRPr lang="zh-CN" altLang="en-US"/>
          </a:p>
        </p:txBody>
      </p:sp>
      <p:sp>
        <p:nvSpPr>
          <p:cNvPr id="18438" name="Rectangle 5"/>
          <p:cNvSpPr>
            <a:spLocks noChangeArrowheads="1"/>
          </p:cNvSpPr>
          <p:nvPr/>
        </p:nvSpPr>
        <p:spPr bwMode="auto">
          <a:xfrm>
            <a:off x="1524001" y="2129909"/>
            <a:ext cx="184731" cy="369332"/>
          </a:xfrm>
          <a:prstGeom prst="rect">
            <a:avLst/>
          </a:prstGeom>
          <a:noFill/>
          <a:ln w="9525">
            <a:noFill/>
            <a:miter lim="800000"/>
          </a:ln>
        </p:spPr>
        <p:txBody>
          <a:bodyPr wrap="none" anchor="ctr">
            <a:spAutoFit/>
          </a:bodyPr>
          <a:lstStyle/>
          <a:p>
            <a:endParaRPr lang="zh-CN" altLang="en-US"/>
          </a:p>
        </p:txBody>
      </p:sp>
      <p:grpSp>
        <p:nvGrpSpPr>
          <p:cNvPr id="2" name="组合 69"/>
          <p:cNvGrpSpPr/>
          <p:nvPr/>
        </p:nvGrpSpPr>
        <p:grpSpPr>
          <a:xfrm>
            <a:off x="7728612" y="1027969"/>
            <a:ext cx="3260748" cy="5605502"/>
            <a:chOff x="4643438" y="857232"/>
            <a:chExt cx="3260748" cy="5605502"/>
          </a:xfrm>
        </p:grpSpPr>
        <p:sp>
          <p:nvSpPr>
            <p:cNvPr id="10" name="矩形 9"/>
            <p:cNvSpPr/>
            <p:nvPr/>
          </p:nvSpPr>
          <p:spPr>
            <a:xfrm>
              <a:off x="5072066" y="1714488"/>
              <a:ext cx="500066" cy="428628"/>
            </a:xfrm>
            <a:prstGeom prst="rect">
              <a:avLst/>
            </a:prstGeom>
            <a:gradFill>
              <a:gsLst>
                <a:gs pos="0">
                  <a:schemeClr val="bg2">
                    <a:lumMod val="90000"/>
                  </a:schemeClr>
                </a:gs>
                <a:gs pos="100000">
                  <a:schemeClr val="bg2">
                    <a:lumMod val="75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11" name="TextBox 10"/>
            <p:cNvSpPr txBox="1"/>
            <p:nvPr/>
          </p:nvSpPr>
          <p:spPr>
            <a:xfrm>
              <a:off x="4643438" y="1752588"/>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2</a:t>
              </a:r>
            </a:p>
          </p:txBody>
        </p:sp>
        <p:sp>
          <p:nvSpPr>
            <p:cNvPr id="12" name="矩形 11"/>
            <p:cNvSpPr/>
            <p:nvPr/>
          </p:nvSpPr>
          <p:spPr>
            <a:xfrm>
              <a:off x="5072066" y="2143116"/>
              <a:ext cx="500066" cy="428628"/>
            </a:xfrm>
            <a:prstGeom prst="rect">
              <a:avLst/>
            </a:prstGeom>
            <a:gradFill>
              <a:gsLst>
                <a:gs pos="0">
                  <a:schemeClr val="bg2">
                    <a:lumMod val="90000"/>
                  </a:schemeClr>
                </a:gs>
                <a:gs pos="100000">
                  <a:schemeClr val="bg2">
                    <a:lumMod val="75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13" name="TextBox 12"/>
            <p:cNvSpPr txBox="1"/>
            <p:nvPr/>
          </p:nvSpPr>
          <p:spPr>
            <a:xfrm>
              <a:off x="4643438" y="2181216"/>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3</a:t>
              </a:r>
            </a:p>
          </p:txBody>
        </p:sp>
        <p:sp>
          <p:nvSpPr>
            <p:cNvPr id="14" name="矩形 13"/>
            <p:cNvSpPr/>
            <p:nvPr/>
          </p:nvSpPr>
          <p:spPr>
            <a:xfrm>
              <a:off x="5072066" y="857232"/>
              <a:ext cx="500066" cy="428628"/>
            </a:xfrm>
            <a:prstGeom prst="rect">
              <a:avLst/>
            </a:prstGeom>
            <a:gradFill>
              <a:gsLst>
                <a:gs pos="0">
                  <a:schemeClr val="bg2">
                    <a:lumMod val="90000"/>
                  </a:schemeClr>
                </a:gs>
                <a:gs pos="100000">
                  <a:schemeClr val="bg2">
                    <a:lumMod val="75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latin typeface="微软雅黑" panose="020B0503020204020204" charset="-122"/>
                  <a:ea typeface="微软雅黑" panose="020B0503020204020204" charset="-122"/>
                </a:rPr>
                <a:t>∧</a:t>
              </a:r>
            </a:p>
          </p:txBody>
        </p:sp>
        <p:sp>
          <p:nvSpPr>
            <p:cNvPr id="15" name="TextBox 14"/>
            <p:cNvSpPr txBox="1"/>
            <p:nvPr/>
          </p:nvSpPr>
          <p:spPr>
            <a:xfrm>
              <a:off x="4643438" y="882632"/>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0</a:t>
              </a:r>
            </a:p>
          </p:txBody>
        </p:sp>
        <p:sp>
          <p:nvSpPr>
            <p:cNvPr id="16" name="矩形 15"/>
            <p:cNvSpPr/>
            <p:nvPr/>
          </p:nvSpPr>
          <p:spPr>
            <a:xfrm>
              <a:off x="5072066" y="1285860"/>
              <a:ext cx="500066" cy="428628"/>
            </a:xfrm>
            <a:prstGeom prst="rect">
              <a:avLst/>
            </a:prstGeom>
            <a:gradFill>
              <a:gsLst>
                <a:gs pos="0">
                  <a:schemeClr val="bg2">
                    <a:lumMod val="90000"/>
                  </a:schemeClr>
                </a:gs>
                <a:gs pos="100000">
                  <a:schemeClr val="bg2">
                    <a:lumMod val="75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latin typeface="微软雅黑" panose="020B0503020204020204" charset="-122"/>
                  <a:ea typeface="微软雅黑" panose="020B0503020204020204" charset="-122"/>
                </a:rPr>
                <a:t>∧</a:t>
              </a:r>
            </a:p>
          </p:txBody>
        </p:sp>
        <p:sp>
          <p:nvSpPr>
            <p:cNvPr id="17" name="TextBox 16"/>
            <p:cNvSpPr txBox="1"/>
            <p:nvPr/>
          </p:nvSpPr>
          <p:spPr>
            <a:xfrm>
              <a:off x="4643438" y="1311260"/>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1</a:t>
              </a:r>
            </a:p>
          </p:txBody>
        </p:sp>
        <p:sp>
          <p:nvSpPr>
            <p:cNvPr id="18" name="矩形 17"/>
            <p:cNvSpPr/>
            <p:nvPr/>
          </p:nvSpPr>
          <p:spPr>
            <a:xfrm>
              <a:off x="5072066" y="3441700"/>
              <a:ext cx="500066" cy="428628"/>
            </a:xfrm>
            <a:prstGeom prst="rect">
              <a:avLst/>
            </a:prstGeom>
            <a:gradFill>
              <a:gsLst>
                <a:gs pos="0">
                  <a:schemeClr val="bg2">
                    <a:lumMod val="90000"/>
                  </a:schemeClr>
                </a:gs>
                <a:gs pos="100000">
                  <a:schemeClr val="bg2">
                    <a:lumMod val="75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latin typeface="微软雅黑" panose="020B0503020204020204" charset="-122"/>
                  <a:ea typeface="微软雅黑" panose="020B0503020204020204" charset="-122"/>
                </a:rPr>
                <a:t>∧</a:t>
              </a:r>
            </a:p>
          </p:txBody>
        </p:sp>
        <p:sp>
          <p:nvSpPr>
            <p:cNvPr id="19" name="TextBox 18"/>
            <p:cNvSpPr txBox="1"/>
            <p:nvPr/>
          </p:nvSpPr>
          <p:spPr>
            <a:xfrm>
              <a:off x="4643438" y="3479800"/>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6</a:t>
              </a:r>
            </a:p>
          </p:txBody>
        </p:sp>
        <p:sp>
          <p:nvSpPr>
            <p:cNvPr id="20" name="矩形 19"/>
            <p:cNvSpPr/>
            <p:nvPr/>
          </p:nvSpPr>
          <p:spPr>
            <a:xfrm>
              <a:off x="5072066" y="3870328"/>
              <a:ext cx="500066" cy="428628"/>
            </a:xfrm>
            <a:prstGeom prst="rect">
              <a:avLst/>
            </a:prstGeom>
            <a:gradFill>
              <a:gsLst>
                <a:gs pos="0">
                  <a:schemeClr val="bg2">
                    <a:lumMod val="90000"/>
                  </a:schemeClr>
                </a:gs>
                <a:gs pos="100000">
                  <a:schemeClr val="bg2">
                    <a:lumMod val="75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21" name="TextBox 20"/>
            <p:cNvSpPr txBox="1"/>
            <p:nvPr/>
          </p:nvSpPr>
          <p:spPr>
            <a:xfrm>
              <a:off x="4643438" y="3908428"/>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7</a:t>
              </a:r>
            </a:p>
          </p:txBody>
        </p:sp>
        <p:sp>
          <p:nvSpPr>
            <p:cNvPr id="22" name="矩形 21"/>
            <p:cNvSpPr/>
            <p:nvPr/>
          </p:nvSpPr>
          <p:spPr>
            <a:xfrm>
              <a:off x="5072066" y="2584444"/>
              <a:ext cx="500066" cy="428628"/>
            </a:xfrm>
            <a:prstGeom prst="rect">
              <a:avLst/>
            </a:prstGeom>
            <a:gradFill>
              <a:gsLst>
                <a:gs pos="0">
                  <a:schemeClr val="bg2">
                    <a:lumMod val="90000"/>
                  </a:schemeClr>
                </a:gs>
                <a:gs pos="100000">
                  <a:schemeClr val="bg2">
                    <a:lumMod val="75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23" name="TextBox 22"/>
            <p:cNvSpPr txBox="1"/>
            <p:nvPr/>
          </p:nvSpPr>
          <p:spPr>
            <a:xfrm>
              <a:off x="4643438" y="2609844"/>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4</a:t>
              </a:r>
            </a:p>
          </p:txBody>
        </p:sp>
        <p:sp>
          <p:nvSpPr>
            <p:cNvPr id="24" name="矩形 23"/>
            <p:cNvSpPr/>
            <p:nvPr/>
          </p:nvSpPr>
          <p:spPr>
            <a:xfrm>
              <a:off x="5072066" y="3013072"/>
              <a:ext cx="500066" cy="428628"/>
            </a:xfrm>
            <a:prstGeom prst="rect">
              <a:avLst/>
            </a:prstGeom>
            <a:gradFill>
              <a:gsLst>
                <a:gs pos="0">
                  <a:schemeClr val="bg2">
                    <a:lumMod val="90000"/>
                  </a:schemeClr>
                </a:gs>
                <a:gs pos="100000">
                  <a:schemeClr val="bg2">
                    <a:lumMod val="75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25" name="TextBox 24"/>
            <p:cNvSpPr txBox="1"/>
            <p:nvPr/>
          </p:nvSpPr>
          <p:spPr>
            <a:xfrm>
              <a:off x="4643438" y="3038472"/>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5</a:t>
              </a:r>
            </a:p>
          </p:txBody>
        </p:sp>
        <p:sp>
          <p:nvSpPr>
            <p:cNvPr id="26" name="矩形 25"/>
            <p:cNvSpPr/>
            <p:nvPr/>
          </p:nvSpPr>
          <p:spPr>
            <a:xfrm>
              <a:off x="5072066" y="4306894"/>
              <a:ext cx="500066" cy="428628"/>
            </a:xfrm>
            <a:prstGeom prst="rect">
              <a:avLst/>
            </a:prstGeom>
            <a:gradFill>
              <a:gsLst>
                <a:gs pos="0">
                  <a:schemeClr val="bg2">
                    <a:lumMod val="90000"/>
                  </a:schemeClr>
                </a:gs>
                <a:gs pos="100000">
                  <a:schemeClr val="bg2">
                    <a:lumMod val="75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27" name="TextBox 26"/>
            <p:cNvSpPr txBox="1"/>
            <p:nvPr/>
          </p:nvSpPr>
          <p:spPr>
            <a:xfrm>
              <a:off x="4643438" y="4344994"/>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8</a:t>
              </a:r>
            </a:p>
          </p:txBody>
        </p:sp>
        <p:sp>
          <p:nvSpPr>
            <p:cNvPr id="28" name="矩形 27"/>
            <p:cNvSpPr/>
            <p:nvPr/>
          </p:nvSpPr>
          <p:spPr>
            <a:xfrm>
              <a:off x="5072066" y="5605478"/>
              <a:ext cx="500066" cy="428628"/>
            </a:xfrm>
            <a:prstGeom prst="rect">
              <a:avLst/>
            </a:prstGeom>
            <a:gradFill>
              <a:gsLst>
                <a:gs pos="0">
                  <a:schemeClr val="bg2">
                    <a:lumMod val="90000"/>
                  </a:schemeClr>
                </a:gs>
                <a:gs pos="100000">
                  <a:schemeClr val="bg2">
                    <a:lumMod val="75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latin typeface="微软雅黑" panose="020B0503020204020204" charset="-122"/>
                  <a:ea typeface="微软雅黑" panose="020B0503020204020204" charset="-122"/>
                </a:rPr>
                <a:t>∧</a:t>
              </a:r>
            </a:p>
          </p:txBody>
        </p:sp>
        <p:sp>
          <p:nvSpPr>
            <p:cNvPr id="29" name="TextBox 28"/>
            <p:cNvSpPr txBox="1"/>
            <p:nvPr/>
          </p:nvSpPr>
          <p:spPr>
            <a:xfrm>
              <a:off x="4643438" y="5643578"/>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11</a:t>
              </a:r>
            </a:p>
          </p:txBody>
        </p:sp>
        <p:sp>
          <p:nvSpPr>
            <p:cNvPr id="30" name="矩形 29"/>
            <p:cNvSpPr/>
            <p:nvPr/>
          </p:nvSpPr>
          <p:spPr>
            <a:xfrm>
              <a:off x="5072066" y="6034106"/>
              <a:ext cx="500066" cy="428628"/>
            </a:xfrm>
            <a:prstGeom prst="rect">
              <a:avLst/>
            </a:prstGeom>
            <a:gradFill>
              <a:gsLst>
                <a:gs pos="0">
                  <a:schemeClr val="bg2">
                    <a:lumMod val="90000"/>
                  </a:schemeClr>
                </a:gs>
                <a:gs pos="100000">
                  <a:schemeClr val="bg2">
                    <a:lumMod val="75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31" name="TextBox 30"/>
            <p:cNvSpPr txBox="1"/>
            <p:nvPr/>
          </p:nvSpPr>
          <p:spPr>
            <a:xfrm>
              <a:off x="4643438" y="6072206"/>
              <a:ext cx="285752" cy="338554"/>
            </a:xfrm>
            <a:prstGeom prst="rect">
              <a:avLst/>
            </a:prstGeom>
            <a:noFill/>
          </p:spPr>
          <p:txBody>
            <a:bodyPr wrap="square" lIns="0" rIns="0" rtlCol="0">
              <a:spAutoFit/>
            </a:bodyPr>
            <a:lstStyle/>
            <a:p>
              <a:r>
                <a:rPr lang="en-US" altLang="zh-CN" sz="1600">
                  <a:solidFill>
                    <a:srgbClr val="0070C0"/>
                  </a:solidFill>
                  <a:latin typeface="Consolas" panose="020B0609020204030204" pitchFamily="49" charset="0"/>
                  <a:cs typeface="Consolas" panose="020B0609020204030204" pitchFamily="49" charset="0"/>
                </a:rPr>
                <a:t>12</a:t>
              </a:r>
              <a:endParaRPr lang="zh-CN" altLang="en-US" sz="1600">
                <a:solidFill>
                  <a:srgbClr val="0070C0"/>
                </a:solidFill>
                <a:latin typeface="Consolas" panose="020B0609020204030204" pitchFamily="49" charset="0"/>
                <a:cs typeface="Consolas" panose="020B0609020204030204" pitchFamily="49" charset="0"/>
              </a:endParaRPr>
            </a:p>
          </p:txBody>
        </p:sp>
        <p:sp>
          <p:nvSpPr>
            <p:cNvPr id="32" name="矩形 31"/>
            <p:cNvSpPr/>
            <p:nvPr/>
          </p:nvSpPr>
          <p:spPr>
            <a:xfrm>
              <a:off x="5072066" y="4748222"/>
              <a:ext cx="500066" cy="428628"/>
            </a:xfrm>
            <a:prstGeom prst="rect">
              <a:avLst/>
            </a:prstGeom>
            <a:gradFill>
              <a:gsLst>
                <a:gs pos="0">
                  <a:schemeClr val="bg2">
                    <a:lumMod val="90000"/>
                  </a:schemeClr>
                </a:gs>
                <a:gs pos="100000">
                  <a:schemeClr val="bg2">
                    <a:lumMod val="75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33" name="TextBox 32"/>
            <p:cNvSpPr txBox="1"/>
            <p:nvPr/>
          </p:nvSpPr>
          <p:spPr>
            <a:xfrm>
              <a:off x="4643438" y="4773622"/>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9</a:t>
              </a:r>
            </a:p>
          </p:txBody>
        </p:sp>
        <p:sp>
          <p:nvSpPr>
            <p:cNvPr id="34" name="矩形 33"/>
            <p:cNvSpPr/>
            <p:nvPr/>
          </p:nvSpPr>
          <p:spPr>
            <a:xfrm>
              <a:off x="5072066" y="5176850"/>
              <a:ext cx="500066" cy="428628"/>
            </a:xfrm>
            <a:prstGeom prst="rect">
              <a:avLst/>
            </a:prstGeom>
            <a:gradFill>
              <a:gsLst>
                <a:gs pos="0">
                  <a:schemeClr val="bg2">
                    <a:lumMod val="90000"/>
                  </a:schemeClr>
                </a:gs>
                <a:gs pos="100000">
                  <a:schemeClr val="bg2">
                    <a:lumMod val="75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35" name="TextBox 34"/>
            <p:cNvSpPr txBox="1"/>
            <p:nvPr/>
          </p:nvSpPr>
          <p:spPr>
            <a:xfrm>
              <a:off x="4643438" y="5202250"/>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10</a:t>
              </a:r>
            </a:p>
          </p:txBody>
        </p:sp>
        <p:sp>
          <p:nvSpPr>
            <p:cNvPr id="36" name="矩形 35"/>
            <p:cNvSpPr/>
            <p:nvPr/>
          </p:nvSpPr>
          <p:spPr>
            <a:xfrm>
              <a:off x="5854512" y="1760526"/>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54</a:t>
              </a:r>
            </a:p>
          </p:txBody>
        </p:sp>
        <p:sp>
          <p:nvSpPr>
            <p:cNvPr id="37" name="矩形 36"/>
            <p:cNvSpPr/>
            <p:nvPr/>
          </p:nvSpPr>
          <p:spPr>
            <a:xfrm>
              <a:off x="6283140" y="1760526"/>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39" name="直接箭头连接符 38"/>
            <p:cNvCxnSpPr>
              <a:endCxn id="36" idx="1"/>
            </p:cNvCxnSpPr>
            <p:nvPr/>
          </p:nvCxnSpPr>
          <p:spPr>
            <a:xfrm flipV="1">
              <a:off x="5286380" y="192252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0" name="矩形 39"/>
            <p:cNvSpPr/>
            <p:nvPr/>
          </p:nvSpPr>
          <p:spPr>
            <a:xfrm>
              <a:off x="5854512" y="2209644"/>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29</a:t>
              </a:r>
            </a:p>
          </p:txBody>
        </p:sp>
        <p:sp>
          <p:nvSpPr>
            <p:cNvPr id="41" name="矩形 40"/>
            <p:cNvSpPr/>
            <p:nvPr/>
          </p:nvSpPr>
          <p:spPr>
            <a:xfrm>
              <a:off x="6283140" y="2209644"/>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Consolas" panose="020B0609020204030204" pitchFamily="49" charset="0"/>
                  <a:cs typeface="Consolas" panose="020B0609020204030204" pitchFamily="49" charset="0"/>
                </a:rPr>
                <a:t> </a:t>
              </a:r>
              <a:endParaRPr lang="zh-CN" altLang="en-US" sz="1600">
                <a:solidFill>
                  <a:schemeClr val="bg1"/>
                </a:solidFill>
                <a:latin typeface="Consolas" panose="020B0609020204030204" pitchFamily="49" charset="0"/>
                <a:cs typeface="Consolas" panose="020B0609020204030204" pitchFamily="49" charset="0"/>
              </a:endParaRPr>
            </a:p>
          </p:txBody>
        </p:sp>
        <p:cxnSp>
          <p:nvCxnSpPr>
            <p:cNvPr id="42" name="直接箭头连接符 41"/>
            <p:cNvCxnSpPr>
              <a:endCxn id="40" idx="1"/>
            </p:cNvCxnSpPr>
            <p:nvPr/>
          </p:nvCxnSpPr>
          <p:spPr>
            <a:xfrm flipV="1">
              <a:off x="5286380" y="237164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3" name="矩形 42"/>
            <p:cNvSpPr/>
            <p:nvPr/>
          </p:nvSpPr>
          <p:spPr>
            <a:xfrm>
              <a:off x="7043558" y="2214554"/>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16</a:t>
              </a:r>
            </a:p>
          </p:txBody>
        </p:sp>
        <p:sp>
          <p:nvSpPr>
            <p:cNvPr id="44" name="矩形 43"/>
            <p:cNvSpPr/>
            <p:nvPr/>
          </p:nvSpPr>
          <p:spPr>
            <a:xfrm>
              <a:off x="7472186" y="2214554"/>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45" name="直接箭头连接符 44"/>
            <p:cNvCxnSpPr>
              <a:endCxn id="43" idx="1"/>
            </p:cNvCxnSpPr>
            <p:nvPr/>
          </p:nvCxnSpPr>
          <p:spPr>
            <a:xfrm flipV="1">
              <a:off x="6475426" y="237655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6" name="矩形 45"/>
            <p:cNvSpPr/>
            <p:nvPr/>
          </p:nvSpPr>
          <p:spPr>
            <a:xfrm>
              <a:off x="5854512" y="2650972"/>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43</a:t>
              </a:r>
            </a:p>
          </p:txBody>
        </p:sp>
        <p:sp>
          <p:nvSpPr>
            <p:cNvPr id="47" name="矩形 46"/>
            <p:cNvSpPr/>
            <p:nvPr/>
          </p:nvSpPr>
          <p:spPr>
            <a:xfrm>
              <a:off x="6283140" y="2650972"/>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48" name="直接箭头连接符 47"/>
            <p:cNvCxnSpPr>
              <a:endCxn id="46" idx="1"/>
            </p:cNvCxnSpPr>
            <p:nvPr/>
          </p:nvCxnSpPr>
          <p:spPr>
            <a:xfrm flipV="1">
              <a:off x="5286380" y="281297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9" name="矩形 48"/>
            <p:cNvSpPr/>
            <p:nvPr/>
          </p:nvSpPr>
          <p:spPr>
            <a:xfrm>
              <a:off x="5854512" y="309230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31</a:t>
              </a:r>
            </a:p>
          </p:txBody>
        </p:sp>
        <p:sp>
          <p:nvSpPr>
            <p:cNvPr id="50" name="矩形 49"/>
            <p:cNvSpPr/>
            <p:nvPr/>
          </p:nvSpPr>
          <p:spPr>
            <a:xfrm>
              <a:off x="6283140" y="309230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51" name="直接箭头连接符 50"/>
            <p:cNvCxnSpPr>
              <a:endCxn id="49" idx="1"/>
            </p:cNvCxnSpPr>
            <p:nvPr/>
          </p:nvCxnSpPr>
          <p:spPr>
            <a:xfrm flipV="1">
              <a:off x="5286380" y="325430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2" name="矩形 51"/>
            <p:cNvSpPr/>
            <p:nvPr/>
          </p:nvSpPr>
          <p:spPr>
            <a:xfrm>
              <a:off x="5854512" y="3936856"/>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46</a:t>
              </a:r>
            </a:p>
          </p:txBody>
        </p:sp>
        <p:sp>
          <p:nvSpPr>
            <p:cNvPr id="53" name="矩形 52"/>
            <p:cNvSpPr/>
            <p:nvPr/>
          </p:nvSpPr>
          <p:spPr>
            <a:xfrm>
              <a:off x="6283140" y="3936856"/>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54" name="直接箭头连接符 53"/>
            <p:cNvCxnSpPr>
              <a:endCxn id="52" idx="1"/>
            </p:cNvCxnSpPr>
            <p:nvPr/>
          </p:nvCxnSpPr>
          <p:spPr>
            <a:xfrm flipV="1">
              <a:off x="5286380" y="409885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5" name="矩形 54"/>
            <p:cNvSpPr/>
            <p:nvPr/>
          </p:nvSpPr>
          <p:spPr>
            <a:xfrm>
              <a:off x="5854512" y="4390884"/>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60</a:t>
              </a:r>
            </a:p>
          </p:txBody>
        </p:sp>
        <p:sp>
          <p:nvSpPr>
            <p:cNvPr id="56" name="矩形 55"/>
            <p:cNvSpPr/>
            <p:nvPr/>
          </p:nvSpPr>
          <p:spPr>
            <a:xfrm>
              <a:off x="6283140" y="4390884"/>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57" name="直接箭头连接符 56"/>
            <p:cNvCxnSpPr>
              <a:endCxn id="55" idx="1"/>
            </p:cNvCxnSpPr>
            <p:nvPr/>
          </p:nvCxnSpPr>
          <p:spPr>
            <a:xfrm flipV="1">
              <a:off x="5286380" y="455288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8" name="矩形 57"/>
            <p:cNvSpPr/>
            <p:nvPr/>
          </p:nvSpPr>
          <p:spPr>
            <a:xfrm>
              <a:off x="5854512" y="4819512"/>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74</a:t>
              </a:r>
            </a:p>
          </p:txBody>
        </p:sp>
        <p:sp>
          <p:nvSpPr>
            <p:cNvPr id="59" name="矩形 58"/>
            <p:cNvSpPr/>
            <p:nvPr/>
          </p:nvSpPr>
          <p:spPr>
            <a:xfrm>
              <a:off x="6283140" y="4819512"/>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60" name="直接箭头连接符 59"/>
            <p:cNvCxnSpPr>
              <a:endCxn id="58" idx="1"/>
            </p:cNvCxnSpPr>
            <p:nvPr/>
          </p:nvCxnSpPr>
          <p:spPr>
            <a:xfrm flipV="1">
              <a:off x="5286380" y="4981512"/>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1" name="矩形 60"/>
            <p:cNvSpPr/>
            <p:nvPr/>
          </p:nvSpPr>
          <p:spPr>
            <a:xfrm>
              <a:off x="5854512" y="524814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88</a:t>
              </a:r>
            </a:p>
          </p:txBody>
        </p:sp>
        <p:sp>
          <p:nvSpPr>
            <p:cNvPr id="62" name="矩形 61"/>
            <p:cNvSpPr/>
            <p:nvPr/>
          </p:nvSpPr>
          <p:spPr>
            <a:xfrm>
              <a:off x="6283140" y="524814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63" name="直接箭头连接符 62"/>
            <p:cNvCxnSpPr>
              <a:endCxn id="61" idx="1"/>
            </p:cNvCxnSpPr>
            <p:nvPr/>
          </p:nvCxnSpPr>
          <p:spPr>
            <a:xfrm flipV="1">
              <a:off x="5286380" y="541014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4" name="矩形 63"/>
            <p:cNvSpPr/>
            <p:nvPr/>
          </p:nvSpPr>
          <p:spPr>
            <a:xfrm>
              <a:off x="5854512" y="6100486"/>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Consolas" panose="020B0609020204030204" pitchFamily="49" charset="0"/>
                  <a:cs typeface="Consolas" panose="020B0609020204030204" pitchFamily="49" charset="0"/>
                </a:rPr>
                <a:t>77</a:t>
              </a:r>
              <a:endParaRPr lang="zh-CN" altLang="en-US" sz="1600">
                <a:solidFill>
                  <a:schemeClr val="bg1"/>
                </a:solidFill>
                <a:latin typeface="Consolas" panose="020B0609020204030204" pitchFamily="49" charset="0"/>
                <a:cs typeface="Consolas" panose="020B0609020204030204" pitchFamily="49" charset="0"/>
              </a:endParaRPr>
            </a:p>
          </p:txBody>
        </p:sp>
        <p:sp>
          <p:nvSpPr>
            <p:cNvPr id="65" name="矩形 64"/>
            <p:cNvSpPr/>
            <p:nvPr/>
          </p:nvSpPr>
          <p:spPr>
            <a:xfrm>
              <a:off x="6283140" y="6100486"/>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Consolas" panose="020B0609020204030204" pitchFamily="49" charset="0"/>
                  <a:cs typeface="Consolas" panose="020B0609020204030204" pitchFamily="49" charset="0"/>
                </a:rPr>
                <a:t> </a:t>
              </a:r>
              <a:endParaRPr lang="zh-CN" altLang="en-US" sz="1600">
                <a:solidFill>
                  <a:schemeClr val="bg1"/>
                </a:solidFill>
                <a:latin typeface="Consolas" panose="020B0609020204030204" pitchFamily="49" charset="0"/>
                <a:cs typeface="Consolas" panose="020B0609020204030204" pitchFamily="49" charset="0"/>
              </a:endParaRPr>
            </a:p>
          </p:txBody>
        </p:sp>
        <p:cxnSp>
          <p:nvCxnSpPr>
            <p:cNvPr id="66" name="直接箭头连接符 65"/>
            <p:cNvCxnSpPr>
              <a:endCxn id="64" idx="1"/>
            </p:cNvCxnSpPr>
            <p:nvPr/>
          </p:nvCxnSpPr>
          <p:spPr>
            <a:xfrm flipV="1">
              <a:off x="5286380" y="626248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67" name="矩形 66"/>
            <p:cNvSpPr/>
            <p:nvPr/>
          </p:nvSpPr>
          <p:spPr>
            <a:xfrm>
              <a:off x="7043558" y="6105396"/>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Consolas" panose="020B0609020204030204" pitchFamily="49" charset="0"/>
                  <a:cs typeface="Consolas" panose="020B0609020204030204" pitchFamily="49" charset="0"/>
                </a:rPr>
                <a:t>90</a:t>
              </a:r>
              <a:endParaRPr lang="zh-CN" altLang="en-US" sz="1600">
                <a:solidFill>
                  <a:schemeClr val="bg1"/>
                </a:solidFill>
                <a:latin typeface="Consolas" panose="020B0609020204030204" pitchFamily="49" charset="0"/>
                <a:cs typeface="Consolas" panose="020B0609020204030204" pitchFamily="49" charset="0"/>
              </a:endParaRPr>
            </a:p>
          </p:txBody>
        </p:sp>
        <p:sp>
          <p:nvSpPr>
            <p:cNvPr id="68" name="矩形 67"/>
            <p:cNvSpPr/>
            <p:nvPr/>
          </p:nvSpPr>
          <p:spPr>
            <a:xfrm>
              <a:off x="7472186" y="6105396"/>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69" name="直接箭头连接符 68"/>
            <p:cNvCxnSpPr>
              <a:endCxn id="67" idx="1"/>
            </p:cNvCxnSpPr>
            <p:nvPr/>
          </p:nvCxnSpPr>
          <p:spPr>
            <a:xfrm flipV="1">
              <a:off x="6475426" y="626739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71" name="TextBox 70"/>
          <p:cNvSpPr txBox="1"/>
          <p:nvPr/>
        </p:nvSpPr>
        <p:spPr>
          <a:xfrm>
            <a:off x="5656910" y="3468245"/>
            <a:ext cx="1714512" cy="706755"/>
          </a:xfrm>
          <a:prstGeom prst="rect">
            <a:avLst/>
          </a:prstGeom>
          <a:noFill/>
        </p:spPr>
        <p:txBody>
          <a:bodyPr wrap="square" rtlCol="0">
            <a:spAutoFit/>
          </a:bodyPr>
          <a:lstStyle/>
          <a:p>
            <a:pPr>
              <a:lnSpc>
                <a:spcPct val="100000"/>
              </a:lnSpc>
            </a:pPr>
            <a:r>
              <a:rPr kumimoji="1" lang="zh-CN" altLang="en-US" sz="2000">
                <a:solidFill>
                  <a:srgbClr val="525252"/>
                </a:solidFill>
                <a:latin typeface="微软雅黑" panose="020B0503020204020204" charset="-122"/>
                <a:ea typeface="微软雅黑" panose="020B0503020204020204" charset="-122"/>
                <a:cs typeface="Consolas" panose="020B0609020204030204" pitchFamily="49" charset="0"/>
              </a:rPr>
              <a:t>存放的不再是元素本身</a:t>
            </a:r>
          </a:p>
        </p:txBody>
      </p:sp>
      <p:cxnSp>
        <p:nvCxnSpPr>
          <p:cNvPr id="73" name="直接箭头连接符 72"/>
          <p:cNvCxnSpPr>
            <a:stCxn id="71" idx="3"/>
          </p:cNvCxnSpPr>
          <p:nvPr/>
        </p:nvCxnSpPr>
        <p:spPr>
          <a:xfrm flipV="1">
            <a:off x="7371422" y="3468246"/>
            <a:ext cx="928694" cy="353942"/>
          </a:xfrm>
          <a:prstGeom prst="straightConnector1">
            <a:avLst/>
          </a:prstGeom>
          <a:ln w="19050">
            <a:solidFill>
              <a:srgbClr val="C0262E"/>
            </a:solidFill>
            <a:tailEnd type="arrow"/>
          </a:ln>
        </p:spPr>
        <p:style>
          <a:lnRef idx="2">
            <a:schemeClr val="accent2"/>
          </a:lnRef>
          <a:fillRef idx="0">
            <a:schemeClr val="accent2"/>
          </a:fillRef>
          <a:effectRef idx="1">
            <a:schemeClr val="accent2"/>
          </a:effectRef>
          <a:fontRef idx="minor">
            <a:schemeClr val="tx1"/>
          </a:fontRef>
        </p:style>
      </p:cxnSp>
      <p:pic>
        <p:nvPicPr>
          <p:cNvPr id="5" name="图片 4"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100542" y="2466994"/>
            <a:ext cx="4177845" cy="4166477"/>
          </a:xfrm>
          <a:prstGeom prst="rect">
            <a:avLst/>
          </a:prstGeom>
        </p:spPr>
      </p:pic>
      <p:sp>
        <p:nvSpPr>
          <p:cNvPr id="72" name="文本框 71"/>
          <p:cNvSpPr txBox="1"/>
          <p:nvPr/>
        </p:nvSpPr>
        <p:spPr>
          <a:xfrm>
            <a:off x="1100703" y="166638"/>
            <a:ext cx="792480" cy="460375"/>
          </a:xfrm>
          <a:prstGeom prst="rect">
            <a:avLst/>
          </a:prstGeom>
          <a:noFill/>
        </p:spPr>
        <p:txBody>
          <a:bodyPr wrap="none" rtlCol="0" anchor="ctr">
            <a:spAutoFit/>
          </a:bodyPr>
          <a:lstStyle/>
          <a:p>
            <a:r>
              <a:rPr lang="zh-CN" altLang="en-US" sz="2400" dirty="0">
                <a:solidFill>
                  <a:srgbClr val="525252"/>
                </a:solidFill>
                <a:latin typeface="微软雅黑" panose="020B0503020204020204" charset="-122"/>
                <a:ea typeface="微软雅黑" panose="020B0503020204020204" charset="-122"/>
                <a:cs typeface="Arial" panose="020B0604020202020204"/>
              </a:rPr>
              <a:t>示例</a:t>
            </a:r>
          </a:p>
        </p:txBody>
      </p:sp>
    </p:spTree>
    <p:extLst>
      <p:ext uri="{BB962C8B-B14F-4D97-AF65-F5344CB8AC3E}">
        <p14:creationId xmlns:p14="http://schemas.microsoft.com/office/powerpoint/2010/main" val="1449412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wipe(left)">
                                      <p:cBhvr>
                                        <p:cTn id="7" dur="500"/>
                                        <p:tgtEl>
                                          <p:spTgt spid="7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nodePh="1">
                                  <p:stCondLst>
                                    <p:cond delay="0"/>
                                  </p:stCondLst>
                                  <p:endCondLst>
                                    <p:cond evt="begin" delay="0">
                                      <p:tn val="12"/>
                                    </p:cond>
                                  </p:endCondLst>
                                  <p:childTnLst>
                                    <p:set>
                                      <p:cBhvr>
                                        <p:cTn id="13" dur="1" fill="hold">
                                          <p:stCondLst>
                                            <p:cond delay="0"/>
                                          </p:stCondLst>
                                        </p:cTn>
                                        <p:tgtEl>
                                          <p:spTgt spid="18438"/>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p:bldP spid="18438" grpId="0"/>
      <p:bldP spid="71" grpId="0"/>
      <p:bldP spid="7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11402" y="2062787"/>
            <a:ext cx="10338918" cy="961289"/>
          </a:xfrm>
          <a:prstGeom prst="rect">
            <a:avLst/>
          </a:prstGeom>
          <a:noFill/>
        </p:spPr>
        <p:txBody>
          <a:bodyPr wrap="square" rtlCol="0">
            <a:spAutoFit/>
          </a:bodyPr>
          <a:lstStyle/>
          <a:p>
            <a:pPr algn="l">
              <a:lnSpc>
                <a:spcPct val="150000"/>
              </a:lnSpc>
            </a:pP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假设有元素类型为</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dirty="0" err="1">
                <a:solidFill>
                  <a:srgbClr val="525252"/>
                </a:solidFill>
                <a:latin typeface="微软雅黑" panose="020B0503020204020204" charset="-122"/>
                <a:ea typeface="微软雅黑" panose="020B0503020204020204" charset="-122"/>
                <a:cs typeface="Consolas" panose="020B0609020204030204" pitchFamily="49" charset="0"/>
              </a:rPr>
              <a:t>k,v</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的哈希表</a:t>
            </a: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ha[0..</a:t>
            </a:r>
            <a:r>
              <a:rPr lang="en-US" altLang="zh-CN" sz="2000" i="1" dirty="0">
                <a:solidFill>
                  <a:srgbClr val="C0262E"/>
                </a:solidFill>
                <a:latin typeface="微软雅黑" panose="020B0503020204020204" charset="-122"/>
                <a:ea typeface="微软雅黑" panose="020B0503020204020204" charset="-122"/>
                <a:cs typeface="Consolas" panose="020B0609020204030204" pitchFamily="49" charset="0"/>
              </a:rPr>
              <a:t>m</a:t>
            </a: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，哈希函数为</a:t>
            </a:r>
            <a:r>
              <a:rPr lang="en-US" altLang="zh-CN" sz="2000" i="1" dirty="0">
                <a:solidFill>
                  <a:srgbClr val="C0262E"/>
                </a:solidFill>
                <a:latin typeface="微软雅黑" panose="020B0503020204020204" charset="-122"/>
                <a:ea typeface="微软雅黑" panose="020B0503020204020204" charset="-122"/>
                <a:cs typeface="Consolas" panose="020B0609020204030204" pitchFamily="49" charset="0"/>
              </a:rPr>
              <a:t>h</a:t>
            </a: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C0262E"/>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C0262E"/>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 % </a:t>
            </a:r>
            <a:r>
              <a:rPr lang="en-US" altLang="zh-CN" sz="2000" i="1" dirty="0">
                <a:solidFill>
                  <a:srgbClr val="C0262E"/>
                </a:solidFill>
                <a:latin typeface="微软雅黑" panose="020B0503020204020204" charset="-122"/>
                <a:ea typeface="微软雅黑" panose="020B0503020204020204" charset="-122"/>
                <a:cs typeface="Consolas" panose="020B0609020204030204" pitchFamily="49" charset="0"/>
              </a:rPr>
              <a:t>p</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，采用开放定址法中的线性探测法解决冲突，哈希表中空元素的关键字为常量</a:t>
            </a: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NULLKEY</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8" name="TextBox 7"/>
          <p:cNvSpPr txBox="1"/>
          <p:nvPr/>
        </p:nvSpPr>
        <p:spPr>
          <a:xfrm>
            <a:off x="1317391" y="3077517"/>
            <a:ext cx="9487882" cy="3682125"/>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8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gn="l">
              <a:lnSpc>
                <a:spcPct val="130000"/>
              </a:lnSpc>
            </a:pPr>
            <a:r>
              <a:rPr lang="en-US" altLang="zh-CN" sz="1600" dirty="0" err="1">
                <a:latin typeface="微软雅黑" panose="020B0503020204020204" charset="-122"/>
                <a:ea typeface="微软雅黑" panose="020B0503020204020204" charset="-122"/>
              </a:rPr>
              <a:t>def</a:t>
            </a:r>
            <a:r>
              <a:rPr lang="en-US" altLang="zh-CN" sz="1600" dirty="0">
                <a:latin typeface="微软雅黑" panose="020B0503020204020204" charset="-122"/>
                <a:ea typeface="微软雅黑" panose="020B0503020204020204" charset="-122"/>
              </a:rPr>
              <a:t> </a:t>
            </a:r>
            <a:r>
              <a:rPr lang="en-US" altLang="zh-CN" sz="1600" dirty="0">
                <a:solidFill>
                  <a:srgbClr val="C0262E"/>
                </a:solidFill>
                <a:latin typeface="微软雅黑" panose="020B0503020204020204" charset="-122"/>
                <a:ea typeface="微软雅黑" panose="020B0503020204020204" charset="-122"/>
              </a:rPr>
              <a:t>search</a:t>
            </a:r>
            <a:r>
              <a:rPr lang="en-US" altLang="zh-CN" sz="1600" dirty="0">
                <a:latin typeface="微软雅黑" panose="020B0503020204020204" charset="-122"/>
                <a:ea typeface="微软雅黑" panose="020B0503020204020204" charset="-122"/>
              </a:rPr>
              <a:t>(</a:t>
            </a:r>
            <a:r>
              <a:rPr lang="en-US" altLang="zh-CN" sz="1600" dirty="0" err="1">
                <a:latin typeface="微软雅黑" panose="020B0503020204020204" charset="-122"/>
                <a:ea typeface="微软雅黑" panose="020B0503020204020204" charset="-122"/>
              </a:rPr>
              <a:t>self,k</a:t>
            </a:r>
            <a:r>
              <a:rPr lang="en-US" altLang="zh-CN" sz="1600" dirty="0">
                <a:latin typeface="微软雅黑" panose="020B0503020204020204" charset="-122"/>
                <a:ea typeface="微软雅黑" panose="020B0503020204020204" charset="-122"/>
              </a:rPr>
              <a:t>):	       </a:t>
            </a:r>
            <a:r>
              <a:rPr lang="en-US" altLang="zh-CN" sz="1600" dirty="0">
                <a:solidFill>
                  <a:srgbClr val="CD5158"/>
                </a:solidFill>
                <a:latin typeface="微软雅黑" panose="020B0503020204020204" charset="-122"/>
                <a:ea typeface="微软雅黑" panose="020B0503020204020204" charset="-122"/>
              </a:rPr>
              <a:t>#</a:t>
            </a:r>
            <a:r>
              <a:rPr lang="zh-CN" altLang="zh-CN" sz="1600" dirty="0">
                <a:solidFill>
                  <a:srgbClr val="CD5158"/>
                </a:solidFill>
                <a:latin typeface="微软雅黑" panose="020B0503020204020204" charset="-122"/>
                <a:ea typeface="微软雅黑" panose="020B0503020204020204" charset="-122"/>
              </a:rPr>
              <a:t>查找关键字</a:t>
            </a:r>
            <a:r>
              <a:rPr lang="en-US" altLang="zh-CN" sz="1600" dirty="0">
                <a:solidFill>
                  <a:srgbClr val="CD5158"/>
                </a:solidFill>
                <a:latin typeface="微软雅黑" panose="020B0503020204020204" charset="-122"/>
                <a:ea typeface="微软雅黑" panose="020B0503020204020204" charset="-122"/>
              </a:rPr>
              <a:t>k,</a:t>
            </a:r>
            <a:r>
              <a:rPr lang="zh-CN" altLang="zh-CN" sz="1600" dirty="0">
                <a:solidFill>
                  <a:srgbClr val="CD5158"/>
                </a:solidFill>
                <a:latin typeface="微软雅黑" panose="020B0503020204020204" charset="-122"/>
                <a:ea typeface="微软雅黑" panose="020B0503020204020204" charset="-122"/>
              </a:rPr>
              <a:t>成功时返回其位置，否则返回</a:t>
            </a:r>
            <a:r>
              <a:rPr lang="en-US" altLang="zh-CN" sz="1600" dirty="0">
                <a:solidFill>
                  <a:srgbClr val="CD5158"/>
                </a:solidFill>
                <a:latin typeface="微软雅黑" panose="020B0503020204020204" charset="-122"/>
                <a:ea typeface="微软雅黑" panose="020B0503020204020204" charset="-122"/>
              </a:rPr>
              <a:t>-1</a:t>
            </a:r>
            <a:endParaRPr lang="zh-CN" altLang="zh-CN" sz="1600" dirty="0">
              <a:solidFill>
                <a:srgbClr val="CD5158"/>
              </a:solidFill>
              <a:latin typeface="微软雅黑" panose="020B0503020204020204" charset="-122"/>
              <a:ea typeface="微软雅黑" panose="020B0503020204020204" charset="-122"/>
            </a:endParaRPr>
          </a:p>
          <a:p>
            <a:pPr algn="l">
              <a:lnSpc>
                <a:spcPct val="130000"/>
              </a:lnSpc>
            </a:pPr>
            <a:r>
              <a:rPr lang="en-US" altLang="zh-CN" sz="1600" dirty="0">
                <a:latin typeface="微软雅黑" panose="020B0503020204020204" charset="-122"/>
                <a:ea typeface="微软雅黑" panose="020B0503020204020204" charset="-122"/>
              </a:rPr>
              <a:t>  </a:t>
            </a:r>
            <a:r>
              <a:rPr lang="en-US" altLang="zh-CN" sz="1600" dirty="0" smtClean="0">
                <a:latin typeface="微软雅黑" panose="020B0503020204020204" charset="-122"/>
                <a:ea typeface="微软雅黑" panose="020B0503020204020204" charset="-122"/>
              </a:rPr>
              <a:t>	d=k </a:t>
            </a:r>
            <a:r>
              <a:rPr lang="en-US" altLang="zh-CN" sz="1600" dirty="0">
                <a:latin typeface="微软雅黑" panose="020B0503020204020204" charset="-122"/>
                <a:ea typeface="微软雅黑" panose="020B0503020204020204" charset="-122"/>
              </a:rPr>
              <a:t>% </a:t>
            </a:r>
            <a:r>
              <a:rPr lang="en-US" altLang="zh-CN" sz="1600" dirty="0" err="1">
                <a:latin typeface="微软雅黑" panose="020B0503020204020204" charset="-122"/>
                <a:ea typeface="微软雅黑" panose="020B0503020204020204" charset="-122"/>
              </a:rPr>
              <a:t>self.p</a:t>
            </a:r>
            <a:r>
              <a:rPr lang="en-US" altLang="zh-CN" sz="1600" dirty="0">
                <a:latin typeface="微软雅黑" panose="020B0503020204020204" charset="-122"/>
                <a:ea typeface="微软雅黑" panose="020B0503020204020204" charset="-122"/>
              </a:rPr>
              <a:t>			</a:t>
            </a:r>
            <a:r>
              <a:rPr lang="en-US" altLang="zh-CN" sz="1600" dirty="0">
                <a:solidFill>
                  <a:srgbClr val="CD5158"/>
                </a:solidFill>
                <a:latin typeface="微软雅黑" panose="020B0503020204020204" charset="-122"/>
                <a:ea typeface="微软雅黑" panose="020B0503020204020204" charset="-122"/>
              </a:rPr>
              <a:t>#</a:t>
            </a:r>
            <a:r>
              <a:rPr lang="zh-CN" altLang="zh-CN" sz="1600" dirty="0">
                <a:solidFill>
                  <a:srgbClr val="CD5158"/>
                </a:solidFill>
                <a:latin typeface="微软雅黑" panose="020B0503020204020204" charset="-122"/>
                <a:ea typeface="微软雅黑" panose="020B0503020204020204" charset="-122"/>
              </a:rPr>
              <a:t>求哈希函数值</a:t>
            </a:r>
          </a:p>
          <a:p>
            <a:pPr algn="l">
              <a:lnSpc>
                <a:spcPct val="130000"/>
              </a:lnSpc>
            </a:pPr>
            <a:r>
              <a:rPr lang="en-US" altLang="zh-CN" sz="1600" dirty="0">
                <a:latin typeface="微软雅黑" panose="020B0503020204020204" charset="-122"/>
                <a:ea typeface="微软雅黑" panose="020B0503020204020204" charset="-122"/>
              </a:rPr>
              <a:t>  </a:t>
            </a:r>
            <a:r>
              <a:rPr lang="en-US" altLang="zh-CN" sz="1600" dirty="0" smtClean="0">
                <a:latin typeface="微软雅黑" panose="020B0503020204020204" charset="-122"/>
                <a:ea typeface="微软雅黑" panose="020B0503020204020204" charset="-122"/>
              </a:rPr>
              <a:t>	while </a:t>
            </a:r>
            <a:r>
              <a:rPr lang="en-US" altLang="zh-CN" sz="1600" dirty="0" err="1">
                <a:latin typeface="微软雅黑" panose="020B0503020204020204" charset="-122"/>
                <a:ea typeface="微软雅黑" panose="020B0503020204020204" charset="-122"/>
              </a:rPr>
              <a:t>self.ha</a:t>
            </a:r>
            <a:r>
              <a:rPr lang="en-US" altLang="zh-CN" sz="1600" dirty="0">
                <a:latin typeface="微软雅黑" panose="020B0503020204020204" charset="-122"/>
                <a:ea typeface="微软雅黑" panose="020B0503020204020204" charset="-122"/>
              </a:rPr>
              <a:t>[d]!=NULLKEY and </a:t>
            </a:r>
            <a:r>
              <a:rPr lang="en-US" altLang="zh-CN" sz="1600" dirty="0" err="1">
                <a:latin typeface="微软雅黑" panose="020B0503020204020204" charset="-122"/>
                <a:ea typeface="微软雅黑" panose="020B0503020204020204" charset="-122"/>
              </a:rPr>
              <a:t>self.ha</a:t>
            </a:r>
            <a:r>
              <a:rPr lang="en-US" altLang="zh-CN" sz="1600" dirty="0">
                <a:latin typeface="微软雅黑" panose="020B0503020204020204" charset="-122"/>
                <a:ea typeface="微软雅黑" panose="020B0503020204020204" charset="-122"/>
              </a:rPr>
              <a:t>[d][0]!=k:</a:t>
            </a:r>
            <a:endParaRPr lang="zh-CN" altLang="zh-CN" sz="1600" dirty="0">
              <a:latin typeface="微软雅黑" panose="020B0503020204020204" charset="-122"/>
              <a:ea typeface="微软雅黑" panose="020B0503020204020204" charset="-122"/>
            </a:endParaRPr>
          </a:p>
          <a:p>
            <a:pPr algn="l">
              <a:lnSpc>
                <a:spcPct val="130000"/>
              </a:lnSpc>
            </a:pPr>
            <a:r>
              <a:rPr lang="en-US" altLang="zh-CN" sz="1600" dirty="0">
                <a:latin typeface="微软雅黑" panose="020B0503020204020204" charset="-122"/>
                <a:ea typeface="微软雅黑" panose="020B0503020204020204" charset="-122"/>
              </a:rPr>
              <a:t>     </a:t>
            </a:r>
            <a:r>
              <a:rPr lang="en-US" altLang="zh-CN" sz="1600" dirty="0" smtClean="0">
                <a:latin typeface="微软雅黑" panose="020B0503020204020204" charset="-122"/>
                <a:ea typeface="微软雅黑" panose="020B0503020204020204" charset="-122"/>
              </a:rPr>
              <a:t>		</a:t>
            </a:r>
            <a:r>
              <a:rPr lang="en-US" altLang="zh-CN" sz="1600" dirty="0" smtClean="0">
                <a:solidFill>
                  <a:srgbClr val="006600"/>
                </a:solidFill>
                <a:latin typeface="微软雅黑" panose="020B0503020204020204" charset="-122"/>
                <a:ea typeface="微软雅黑" panose="020B0503020204020204" charset="-122"/>
              </a:rPr>
              <a:t>d</a:t>
            </a:r>
            <a:r>
              <a:rPr lang="en-US" altLang="zh-CN" sz="1600" dirty="0">
                <a:solidFill>
                  <a:srgbClr val="006600"/>
                </a:solidFill>
                <a:latin typeface="微软雅黑" panose="020B0503020204020204" charset="-122"/>
                <a:ea typeface="微软雅黑" panose="020B0503020204020204" charset="-122"/>
              </a:rPr>
              <a:t>=(d+1) % </a:t>
            </a:r>
            <a:r>
              <a:rPr lang="en-US" altLang="zh-CN" sz="1600" dirty="0" err="1">
                <a:solidFill>
                  <a:srgbClr val="006600"/>
                </a:solidFill>
                <a:latin typeface="微软雅黑" panose="020B0503020204020204" charset="-122"/>
                <a:ea typeface="微软雅黑" panose="020B0503020204020204" charset="-122"/>
              </a:rPr>
              <a:t>self.m</a:t>
            </a:r>
            <a:r>
              <a:rPr lang="en-US" altLang="zh-CN" sz="1600" dirty="0">
                <a:solidFill>
                  <a:srgbClr val="006600"/>
                </a:solidFill>
                <a:latin typeface="微软雅黑" panose="020B0503020204020204" charset="-122"/>
                <a:ea typeface="微软雅黑" panose="020B0503020204020204" charset="-122"/>
              </a:rPr>
              <a:t>	</a:t>
            </a:r>
            <a:r>
              <a:rPr lang="en-US" altLang="zh-CN" sz="1600" dirty="0">
                <a:latin typeface="微软雅黑" panose="020B0503020204020204" charset="-122"/>
                <a:ea typeface="微软雅黑" panose="020B0503020204020204" charset="-122"/>
              </a:rPr>
              <a:t>	</a:t>
            </a:r>
            <a:r>
              <a:rPr lang="en-US" altLang="zh-CN" sz="1600" dirty="0">
                <a:solidFill>
                  <a:srgbClr val="CD5158"/>
                </a:solidFill>
                <a:latin typeface="微软雅黑" panose="020B0503020204020204" charset="-122"/>
                <a:ea typeface="微软雅黑" panose="020B0503020204020204" charset="-122"/>
              </a:rPr>
              <a:t>#</a:t>
            </a:r>
            <a:r>
              <a:rPr lang="zh-CN" altLang="zh-CN" sz="1600" dirty="0">
                <a:solidFill>
                  <a:srgbClr val="CD5158"/>
                </a:solidFill>
                <a:latin typeface="微软雅黑" panose="020B0503020204020204" charset="-122"/>
                <a:ea typeface="微软雅黑" panose="020B0503020204020204" charset="-122"/>
              </a:rPr>
              <a:t>线性探测法查找空位置</a:t>
            </a:r>
          </a:p>
          <a:p>
            <a:pPr algn="l">
              <a:lnSpc>
                <a:spcPct val="130000"/>
              </a:lnSpc>
            </a:pPr>
            <a:r>
              <a:rPr lang="en-US" altLang="zh-CN" sz="1600" dirty="0">
                <a:latin typeface="微软雅黑" panose="020B0503020204020204" charset="-122"/>
                <a:ea typeface="微软雅黑" panose="020B0503020204020204" charset="-122"/>
              </a:rPr>
              <a:t>  </a:t>
            </a:r>
            <a:r>
              <a:rPr lang="en-US" altLang="zh-CN" sz="1600" dirty="0" smtClean="0">
                <a:latin typeface="微软雅黑" panose="020B0503020204020204" charset="-122"/>
                <a:ea typeface="微软雅黑" panose="020B0503020204020204" charset="-122"/>
              </a:rPr>
              <a:t>	if </a:t>
            </a:r>
            <a:r>
              <a:rPr lang="en-US" altLang="zh-CN" sz="1600" dirty="0" err="1">
                <a:solidFill>
                  <a:srgbClr val="7030A0"/>
                </a:solidFill>
                <a:latin typeface="微软雅黑" panose="020B0503020204020204" charset="-122"/>
                <a:ea typeface="微软雅黑" panose="020B0503020204020204" charset="-122"/>
              </a:rPr>
              <a:t>self.ha</a:t>
            </a:r>
            <a:r>
              <a:rPr lang="en-US" altLang="zh-CN" sz="1600" dirty="0">
                <a:solidFill>
                  <a:srgbClr val="7030A0"/>
                </a:solidFill>
                <a:latin typeface="微软雅黑" panose="020B0503020204020204" charset="-122"/>
                <a:ea typeface="微软雅黑" panose="020B0503020204020204" charset="-122"/>
              </a:rPr>
              <a:t>[d][0]==k:</a:t>
            </a:r>
            <a:r>
              <a:rPr lang="en-US" altLang="zh-CN" sz="1600" dirty="0">
                <a:latin typeface="微软雅黑" panose="020B0503020204020204" charset="-122"/>
                <a:ea typeface="微软雅黑" panose="020B0503020204020204" charset="-122"/>
              </a:rPr>
              <a:t>	</a:t>
            </a:r>
            <a:r>
              <a:rPr lang="en-US" altLang="zh-CN" sz="1600" dirty="0">
                <a:solidFill>
                  <a:srgbClr val="CD5158"/>
                </a:solidFill>
                <a:latin typeface="微软雅黑" panose="020B0503020204020204" charset="-122"/>
                <a:ea typeface="微软雅黑" panose="020B0503020204020204" charset="-122"/>
              </a:rPr>
              <a:t>#</a:t>
            </a:r>
            <a:r>
              <a:rPr lang="zh-CN" altLang="zh-CN" sz="1600" dirty="0">
                <a:solidFill>
                  <a:srgbClr val="CD5158"/>
                </a:solidFill>
                <a:latin typeface="微软雅黑" panose="020B0503020204020204" charset="-122"/>
                <a:ea typeface="微软雅黑" panose="020B0503020204020204" charset="-122"/>
              </a:rPr>
              <a:t>查找成功返回其位置</a:t>
            </a:r>
          </a:p>
          <a:p>
            <a:pPr algn="l">
              <a:lnSpc>
                <a:spcPct val="130000"/>
              </a:lnSpc>
            </a:pPr>
            <a:r>
              <a:rPr lang="en-US" altLang="zh-CN" sz="1600" dirty="0">
                <a:latin typeface="微软雅黑" panose="020B0503020204020204" charset="-122"/>
                <a:ea typeface="微软雅黑" panose="020B0503020204020204" charset="-122"/>
              </a:rPr>
              <a:t>     </a:t>
            </a:r>
            <a:r>
              <a:rPr lang="en-US" altLang="zh-CN" sz="1600" dirty="0" smtClean="0">
                <a:latin typeface="微软雅黑" panose="020B0503020204020204" charset="-122"/>
                <a:ea typeface="微软雅黑" panose="020B0503020204020204" charset="-122"/>
              </a:rPr>
              <a:t>		return </a:t>
            </a:r>
            <a:r>
              <a:rPr lang="en-US" altLang="zh-CN" sz="1600" dirty="0">
                <a:latin typeface="微软雅黑" panose="020B0503020204020204" charset="-122"/>
                <a:ea typeface="微软雅黑" panose="020B0503020204020204" charset="-122"/>
              </a:rPr>
              <a:t>d</a:t>
            </a:r>
            <a:endParaRPr lang="zh-CN" altLang="zh-CN" sz="1600" dirty="0">
              <a:latin typeface="微软雅黑" panose="020B0503020204020204" charset="-122"/>
              <a:ea typeface="微软雅黑" panose="020B0503020204020204" charset="-122"/>
            </a:endParaRPr>
          </a:p>
          <a:p>
            <a:pPr algn="l">
              <a:lnSpc>
                <a:spcPct val="130000"/>
              </a:lnSpc>
            </a:pPr>
            <a:r>
              <a:rPr lang="en-US" altLang="zh-CN" sz="1600" dirty="0">
                <a:latin typeface="微软雅黑" panose="020B0503020204020204" charset="-122"/>
                <a:ea typeface="微软雅黑" panose="020B0503020204020204" charset="-122"/>
              </a:rPr>
              <a:t>  </a:t>
            </a:r>
            <a:r>
              <a:rPr lang="en-US" altLang="zh-CN" sz="1600" dirty="0" smtClean="0">
                <a:latin typeface="微软雅黑" panose="020B0503020204020204" charset="-122"/>
                <a:ea typeface="微软雅黑" panose="020B0503020204020204" charset="-122"/>
              </a:rPr>
              <a:t>	else</a:t>
            </a:r>
            <a:r>
              <a:rPr lang="en-US" altLang="zh-CN" sz="1600" dirty="0">
                <a:latin typeface="微软雅黑" panose="020B0503020204020204" charset="-122"/>
                <a:ea typeface="微软雅黑" panose="020B0503020204020204" charset="-122"/>
              </a:rPr>
              <a:t>:				</a:t>
            </a:r>
            <a:r>
              <a:rPr lang="en-US" altLang="zh-CN" sz="1600" dirty="0">
                <a:solidFill>
                  <a:srgbClr val="CD5158"/>
                </a:solidFill>
                <a:latin typeface="微软雅黑" panose="020B0503020204020204" charset="-122"/>
                <a:ea typeface="微软雅黑" panose="020B0503020204020204" charset="-122"/>
              </a:rPr>
              <a:t>#</a:t>
            </a:r>
            <a:r>
              <a:rPr lang="zh-CN" altLang="zh-CN" sz="1600" dirty="0">
                <a:solidFill>
                  <a:srgbClr val="CD5158"/>
                </a:solidFill>
                <a:latin typeface="微软雅黑" panose="020B0503020204020204" charset="-122"/>
                <a:ea typeface="微软雅黑" panose="020B0503020204020204" charset="-122"/>
              </a:rPr>
              <a:t>查找失败返回</a:t>
            </a:r>
            <a:r>
              <a:rPr lang="en-US" altLang="zh-CN" sz="1600" dirty="0">
                <a:solidFill>
                  <a:srgbClr val="CD5158"/>
                </a:solidFill>
                <a:latin typeface="微软雅黑" panose="020B0503020204020204" charset="-122"/>
                <a:ea typeface="微软雅黑" panose="020B0503020204020204" charset="-122"/>
              </a:rPr>
              <a:t>-1</a:t>
            </a:r>
            <a:endParaRPr lang="zh-CN" altLang="zh-CN" sz="1600" dirty="0">
              <a:solidFill>
                <a:srgbClr val="CD5158"/>
              </a:solidFill>
              <a:latin typeface="微软雅黑" panose="020B0503020204020204" charset="-122"/>
              <a:ea typeface="微软雅黑" panose="020B0503020204020204" charset="-122"/>
            </a:endParaRPr>
          </a:p>
          <a:p>
            <a:pPr algn="l">
              <a:lnSpc>
                <a:spcPct val="130000"/>
              </a:lnSpc>
            </a:pPr>
            <a:r>
              <a:rPr lang="en-US" altLang="zh-CN" sz="1600" dirty="0">
                <a:latin typeface="微软雅黑" panose="020B0503020204020204" charset="-122"/>
                <a:ea typeface="微软雅黑" panose="020B0503020204020204" charset="-122"/>
              </a:rPr>
              <a:t>     </a:t>
            </a:r>
            <a:r>
              <a:rPr lang="en-US" altLang="zh-CN" sz="1600" dirty="0" smtClean="0">
                <a:latin typeface="微软雅黑" panose="020B0503020204020204" charset="-122"/>
                <a:ea typeface="微软雅黑" panose="020B0503020204020204" charset="-122"/>
              </a:rPr>
              <a:t>		return </a:t>
            </a:r>
            <a:r>
              <a:rPr lang="en-US" altLang="zh-CN" sz="1600" dirty="0">
                <a:latin typeface="微软雅黑" panose="020B0503020204020204" charset="-122"/>
                <a:ea typeface="微软雅黑" panose="020B0503020204020204" charset="-122"/>
              </a:rPr>
              <a:t>-1</a:t>
            </a:r>
            <a:endParaRPr lang="zh-CN" altLang="zh-CN" sz="1600" dirty="0">
              <a:latin typeface="微软雅黑" panose="020B0503020204020204" charset="-122"/>
              <a:ea typeface="微软雅黑" panose="020B0503020204020204" charset="-122"/>
            </a:endParaRPr>
          </a:p>
        </p:txBody>
      </p:sp>
      <p:sp>
        <p:nvSpPr>
          <p:cNvPr id="9" name="文本框 8"/>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11"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8.4.4 </a:t>
            </a:r>
            <a:r>
              <a:rPr lang="zh-CN" altLang="en-US">
                <a:latin typeface="微软雅黑" panose="020B0503020204020204" charset="-122"/>
                <a:ea typeface="微软雅黑" panose="020B0503020204020204" charset="-122"/>
              </a:rPr>
              <a:t>哈希表查找及性能分析</a:t>
            </a:r>
          </a:p>
        </p:txBody>
      </p:sp>
      <p:grpSp>
        <p:nvGrpSpPr>
          <p:cNvPr id="12" name="组合 11"/>
          <p:cNvGrpSpPr/>
          <p:nvPr/>
        </p:nvGrpSpPr>
        <p:grpSpPr>
          <a:xfrm>
            <a:off x="799674" y="1396584"/>
            <a:ext cx="5601130" cy="517274"/>
            <a:chOff x="1397410" y="2145253"/>
            <a:chExt cx="2384382" cy="517274"/>
          </a:xfrm>
        </p:grpSpPr>
        <p:sp>
          <p:nvSpPr>
            <p:cNvPr id="13" name="矩形: 圆角 12"/>
            <p:cNvSpPr/>
            <p:nvPr/>
          </p:nvSpPr>
          <p:spPr>
            <a:xfrm>
              <a:off x="1541921" y="2145253"/>
              <a:ext cx="2095359" cy="517274"/>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4" name="文本框 13"/>
            <p:cNvSpPr txBox="1"/>
            <p:nvPr/>
          </p:nvSpPr>
          <p:spPr>
            <a:xfrm>
              <a:off x="1397410" y="2203835"/>
              <a:ext cx="2384382" cy="398780"/>
            </a:xfrm>
            <a:prstGeom prst="rect">
              <a:avLst/>
            </a:prstGeom>
            <a:noFill/>
          </p:spPr>
          <p:txBody>
            <a:bodyPr wrap="square" rtlCol="0">
              <a:spAutoFit/>
            </a:bodyPr>
            <a:lstStyle/>
            <a:p>
              <a:pPr algn="ctr"/>
              <a:r>
                <a:rPr lang="en-US" altLang="zh-CN" sz="2000" b="1">
                  <a:solidFill>
                    <a:schemeClr val="bg1"/>
                  </a:solidFill>
                  <a:latin typeface="微软雅黑" panose="020B0503020204020204" charset="-122"/>
                  <a:ea typeface="微软雅黑" panose="020B0503020204020204" charset="-122"/>
                </a:rPr>
                <a:t>1. </a:t>
              </a:r>
              <a:r>
                <a:rPr lang="zh-CN" altLang="en-US" sz="2000" b="1">
                  <a:solidFill>
                    <a:schemeClr val="bg1"/>
                  </a:solidFill>
                  <a:latin typeface="微软雅黑" panose="020B0503020204020204" charset="-122"/>
                  <a:ea typeface="微软雅黑" panose="020B0503020204020204" charset="-122"/>
                </a:rPr>
                <a:t>采用开放定址法建立的哈希表的查找</a:t>
              </a:r>
            </a:p>
          </p:txBody>
        </p:sp>
      </p:grpSp>
    </p:spTree>
    <p:extLst>
      <p:ext uri="{BB962C8B-B14F-4D97-AF65-F5344CB8AC3E}">
        <p14:creationId xmlns:p14="http://schemas.microsoft.com/office/powerpoint/2010/main" val="30201664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500"/>
                            </p:stCondLst>
                            <p:childTnLst>
                              <p:par>
                                <p:cTn id="21" presetID="1" presetClass="entr" presetSubtype="0" fill="hold"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par>
                          <p:cTn id="23" fill="hold">
                            <p:stCondLst>
                              <p:cond delay="1500"/>
                            </p:stCondLst>
                            <p:childTnLst>
                              <p:par>
                                <p:cTn id="24" presetID="1" presetClass="entr" presetSubtype="0" fill="hold" nodeType="after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8">
                                            <p:txEl>
                                              <p:pRg st="5" end="5"/>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8">
                                            <p:txEl>
                                              <p:pRg st="6" end="6"/>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2"/>
          <p:cNvGraphicFramePr>
            <a:graphicFrameLocks noGrp="1"/>
          </p:cNvGraphicFramePr>
          <p:nvPr/>
        </p:nvGraphicFramePr>
        <p:xfrm>
          <a:off x="2273274" y="1103915"/>
          <a:ext cx="7572428" cy="1325551"/>
        </p:xfrm>
        <a:graphic>
          <a:graphicData uri="http://schemas.openxmlformats.org/drawingml/2006/table">
            <a:tbl>
              <a:tblPr>
                <a:tableStyleId>{8799B23B-EC83-4686-B30A-512413B5E67A}</a:tableStyleId>
              </a:tblPr>
              <a:tblGrid>
                <a:gridCol w="1062797">
                  <a:extLst>
                    <a:ext uri="{9D8B030D-6E8A-4147-A177-3AD203B41FA5}">
                      <a16:colId xmlns:a16="http://schemas.microsoft.com/office/drawing/2014/main" val="20000"/>
                    </a:ext>
                  </a:extLst>
                </a:gridCol>
                <a:gridCol w="531399">
                  <a:extLst>
                    <a:ext uri="{9D8B030D-6E8A-4147-A177-3AD203B41FA5}">
                      <a16:colId xmlns:a16="http://schemas.microsoft.com/office/drawing/2014/main" val="20001"/>
                    </a:ext>
                  </a:extLst>
                </a:gridCol>
                <a:gridCol w="464973">
                  <a:extLst>
                    <a:ext uri="{9D8B030D-6E8A-4147-A177-3AD203B41FA5}">
                      <a16:colId xmlns:a16="http://schemas.microsoft.com/office/drawing/2014/main" val="20002"/>
                    </a:ext>
                  </a:extLst>
                </a:gridCol>
                <a:gridCol w="531399">
                  <a:extLst>
                    <a:ext uri="{9D8B030D-6E8A-4147-A177-3AD203B41FA5}">
                      <a16:colId xmlns:a16="http://schemas.microsoft.com/office/drawing/2014/main" val="20003"/>
                    </a:ext>
                  </a:extLst>
                </a:gridCol>
                <a:gridCol w="531399">
                  <a:extLst>
                    <a:ext uri="{9D8B030D-6E8A-4147-A177-3AD203B41FA5}">
                      <a16:colId xmlns:a16="http://schemas.microsoft.com/office/drawing/2014/main" val="20004"/>
                    </a:ext>
                  </a:extLst>
                </a:gridCol>
                <a:gridCol w="464973">
                  <a:extLst>
                    <a:ext uri="{9D8B030D-6E8A-4147-A177-3AD203B41FA5}">
                      <a16:colId xmlns:a16="http://schemas.microsoft.com/office/drawing/2014/main" val="20005"/>
                    </a:ext>
                  </a:extLst>
                </a:gridCol>
                <a:gridCol w="531399">
                  <a:extLst>
                    <a:ext uri="{9D8B030D-6E8A-4147-A177-3AD203B41FA5}">
                      <a16:colId xmlns:a16="http://schemas.microsoft.com/office/drawing/2014/main" val="20006"/>
                    </a:ext>
                  </a:extLst>
                </a:gridCol>
                <a:gridCol w="531399">
                  <a:extLst>
                    <a:ext uri="{9D8B030D-6E8A-4147-A177-3AD203B41FA5}">
                      <a16:colId xmlns:a16="http://schemas.microsoft.com/office/drawing/2014/main" val="20007"/>
                    </a:ext>
                  </a:extLst>
                </a:gridCol>
                <a:gridCol w="464973">
                  <a:extLst>
                    <a:ext uri="{9D8B030D-6E8A-4147-A177-3AD203B41FA5}">
                      <a16:colId xmlns:a16="http://schemas.microsoft.com/office/drawing/2014/main" val="20008"/>
                    </a:ext>
                  </a:extLst>
                </a:gridCol>
                <a:gridCol w="464973">
                  <a:extLst>
                    <a:ext uri="{9D8B030D-6E8A-4147-A177-3AD203B41FA5}">
                      <a16:colId xmlns:a16="http://schemas.microsoft.com/office/drawing/2014/main" val="20009"/>
                    </a:ext>
                  </a:extLst>
                </a:gridCol>
                <a:gridCol w="464973">
                  <a:extLst>
                    <a:ext uri="{9D8B030D-6E8A-4147-A177-3AD203B41FA5}">
                      <a16:colId xmlns:a16="http://schemas.microsoft.com/office/drawing/2014/main" val="20010"/>
                    </a:ext>
                  </a:extLst>
                </a:gridCol>
                <a:gridCol w="531399">
                  <a:extLst>
                    <a:ext uri="{9D8B030D-6E8A-4147-A177-3AD203B41FA5}">
                      <a16:colId xmlns:a16="http://schemas.microsoft.com/office/drawing/2014/main" val="20011"/>
                    </a:ext>
                  </a:extLst>
                </a:gridCol>
                <a:gridCol w="464973">
                  <a:extLst>
                    <a:ext uri="{9D8B030D-6E8A-4147-A177-3AD203B41FA5}">
                      <a16:colId xmlns:a16="http://schemas.microsoft.com/office/drawing/2014/main" val="20012"/>
                    </a:ext>
                  </a:extLst>
                </a:gridCol>
                <a:gridCol w="531399">
                  <a:extLst>
                    <a:ext uri="{9D8B030D-6E8A-4147-A177-3AD203B41FA5}">
                      <a16:colId xmlns:a16="http://schemas.microsoft.com/office/drawing/2014/main" val="20013"/>
                    </a:ext>
                  </a:extLst>
                </a:gridCol>
              </a:tblGrid>
              <a:tr h="44289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下标</a:t>
                      </a:r>
                      <a:endParaRPr kumimoji="0" lang="zh-CN" altLang="en-US"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0</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2</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3</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4</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5</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6</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7</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8</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9</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10</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11</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12</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extLst>
                  <a:ext uri="{0D108BD9-81ED-4DB2-BD59-A6C34878D82A}">
                    <a16:rowId xmlns:a16="http://schemas.microsoft.com/office/drawing/2014/main" val="10000"/>
                  </a:ext>
                </a:extLst>
              </a:tr>
              <a:tr h="4286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k</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C00000"/>
                          </a:solidFill>
                          <a:effectLst/>
                          <a:latin typeface="微软雅黑" panose="020B0503020204020204" charset="-122"/>
                          <a:ea typeface="微软雅黑" panose="020B0503020204020204" charset="-122"/>
                          <a:cs typeface="Consolas" panose="020B0609020204030204" pitchFamily="49" charset="0"/>
                        </a:rPr>
                        <a:t>77</a:t>
                      </a:r>
                      <a:endParaRPr kumimoji="0" lang="en-US" altLang="zh-CN" sz="1600" b="1" i="0" u="none" strike="noStrike" cap="none" normalizeH="0" baseline="0" dirty="0">
                        <a:ln>
                          <a:noFill/>
                        </a:ln>
                        <a:solidFill>
                          <a:srgbClr val="C0000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dirty="0">
                        <a:ln>
                          <a:noFill/>
                        </a:ln>
                        <a:solidFill>
                          <a:srgbClr val="0000FF"/>
                        </a:solidFill>
                        <a:effectLst/>
                        <a:latin typeface="Consolas" panose="020B0609020204030204" pitchFamily="49" charset="0"/>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54</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16</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43</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31</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29</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46</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60</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74</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88</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a:ln>
                          <a:noFill/>
                        </a:ln>
                        <a:solidFill>
                          <a:srgbClr val="525252"/>
                        </a:solidFill>
                        <a:effectLst/>
                        <a:latin typeface="Consolas" panose="020B0609020204030204" pitchFamily="49" charset="0"/>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90</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extLst>
                  <a:ext uri="{0D108BD9-81ED-4DB2-BD59-A6C34878D82A}">
                    <a16:rowId xmlns:a16="http://schemas.microsoft.com/office/drawing/2014/main" val="10001"/>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探测次数</a:t>
                      </a:r>
                      <a:endParaRPr kumimoji="0" lang="zh-CN" altLang="en-US" sz="1600" b="1" i="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rPr>
                        <a:t>2</a:t>
                      </a:r>
                      <a:endPar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a:ln>
                          <a:noFill/>
                        </a:ln>
                        <a:solidFill>
                          <a:srgbClr val="7030A0"/>
                        </a:solidFill>
                        <a:effectLst/>
                        <a:latin typeface="Consolas" panose="020B0609020204030204" pitchFamily="49" charset="0"/>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rPr>
                        <a:t>4</a:t>
                      </a:r>
                      <a:endPar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dirty="0">
                        <a:ln>
                          <a:noFill/>
                        </a:ln>
                        <a:solidFill>
                          <a:srgbClr val="7030A0"/>
                        </a:solidFill>
                        <a:effectLst/>
                        <a:latin typeface="Consolas" panose="020B0609020204030204" pitchFamily="49" charset="0"/>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extLst>
                  <a:ext uri="{0D108BD9-81ED-4DB2-BD59-A6C34878D82A}">
                    <a16:rowId xmlns:a16="http://schemas.microsoft.com/office/drawing/2014/main" val="10002"/>
                  </a:ext>
                </a:extLst>
              </a:tr>
            </a:tbl>
          </a:graphicData>
        </a:graphic>
      </p:graphicFrame>
      <p:grpSp>
        <p:nvGrpSpPr>
          <p:cNvPr id="6" name="组合 10"/>
          <p:cNvGrpSpPr/>
          <p:nvPr/>
        </p:nvGrpSpPr>
        <p:grpSpPr>
          <a:xfrm>
            <a:off x="1322294" y="5820316"/>
            <a:ext cx="4470450" cy="699130"/>
            <a:chOff x="1714480" y="2917044"/>
            <a:chExt cx="4470450" cy="699130"/>
          </a:xfrm>
        </p:grpSpPr>
        <p:sp>
          <p:nvSpPr>
            <p:cNvPr id="7" name="TextBox 6"/>
            <p:cNvSpPr txBox="1"/>
            <p:nvPr/>
          </p:nvSpPr>
          <p:spPr>
            <a:xfrm>
              <a:off x="1714480" y="3000372"/>
              <a:ext cx="1285884" cy="398780"/>
            </a:xfrm>
            <a:prstGeom prst="rect">
              <a:avLst/>
            </a:prstGeom>
            <a:noFill/>
          </p:spPr>
          <p:txBody>
            <a:bodyPr wrap="square" rtlCol="0">
              <a:spAutoFit/>
            </a:bodyPr>
            <a:lstStyle/>
            <a:p>
              <a:pPr algn="l"/>
              <a:r>
                <a:rPr lang="en-US" altLang="zh-CN" sz="2000" dirty="0" err="1">
                  <a:solidFill>
                    <a:srgbClr val="525252"/>
                  </a:solidFill>
                  <a:latin typeface="微软雅黑" panose="020B0503020204020204" charset="-122"/>
                  <a:ea typeface="微软雅黑" panose="020B0503020204020204" charset="-122"/>
                  <a:cs typeface="Consolas" panose="020B0609020204030204" pitchFamily="49" charset="0"/>
                </a:rPr>
                <a:t>ASL</a:t>
              </a:r>
              <a:r>
                <a:rPr lang="en-US" altLang="zh-CN" sz="2000" baseline="-25000" dirty="0" err="1">
                  <a:solidFill>
                    <a:srgbClr val="525252"/>
                  </a:solidFill>
                  <a:latin typeface="微软雅黑" panose="020B0503020204020204" charset="-122"/>
                  <a:ea typeface="微软雅黑" panose="020B0503020204020204" charset="-122"/>
                  <a:cs typeface="Consolas" panose="020B0609020204030204" pitchFamily="49" charset="0"/>
                </a:rPr>
                <a:t>succ</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en-US"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8" name="TextBox 7"/>
            <p:cNvSpPr txBox="1"/>
            <p:nvPr/>
          </p:nvSpPr>
          <p:spPr>
            <a:xfrm>
              <a:off x="2967040" y="2917044"/>
              <a:ext cx="2000645" cy="289310"/>
            </a:xfrm>
            <a:prstGeom prst="rect">
              <a:avLst/>
            </a:prstGeom>
            <a:noFill/>
          </p:spPr>
          <p:txBody>
            <a:bodyPr wrap="square" rtlCol="0">
              <a:spAutoFit/>
            </a:bodyPr>
            <a:lstStyle/>
            <a:p>
              <a:pPr algn="l"/>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9×1+1×2+4×1</a:t>
              </a:r>
            </a:p>
          </p:txBody>
        </p:sp>
        <p:sp>
          <p:nvSpPr>
            <p:cNvPr id="9" name="TextBox 8"/>
            <p:cNvSpPr txBox="1"/>
            <p:nvPr/>
          </p:nvSpPr>
          <p:spPr>
            <a:xfrm>
              <a:off x="3500430" y="3246842"/>
              <a:ext cx="571504" cy="369332"/>
            </a:xfrm>
            <a:prstGeom prst="rect">
              <a:avLst/>
            </a:prstGeom>
            <a:noFill/>
          </p:spPr>
          <p:txBody>
            <a:bodyPr wrap="square" rtlCol="0">
              <a:spAutoFit/>
            </a:bodyPr>
            <a:lstStyle/>
            <a:p>
              <a:pPr algn="l"/>
              <a:r>
                <a:rPr lang="en-US" altLang="zh-CN">
                  <a:solidFill>
                    <a:srgbClr val="525252"/>
                  </a:solidFill>
                  <a:latin typeface="Consolas" panose="020B0609020204030204" pitchFamily="49" charset="0"/>
                  <a:ea typeface="楷体" panose="02010609060101010101" pitchFamily="49" charset="-122"/>
                  <a:cs typeface="Consolas" panose="020B0609020204030204" pitchFamily="49" charset="0"/>
                </a:rPr>
                <a:t>11</a:t>
              </a:r>
              <a:endParaRPr lang="zh-CN" altLang="en-US">
                <a:solidFill>
                  <a:srgbClr val="525252"/>
                </a:solidFill>
                <a:latin typeface="Consolas" panose="020B0609020204030204" pitchFamily="49" charset="0"/>
                <a:ea typeface="楷体" panose="02010609060101010101" pitchFamily="49" charset="-122"/>
                <a:cs typeface="Consolas" panose="020B0609020204030204" pitchFamily="49" charset="0"/>
              </a:endParaRPr>
            </a:p>
          </p:txBody>
        </p:sp>
        <p:cxnSp>
          <p:nvCxnSpPr>
            <p:cNvPr id="10" name="直接连接符 9"/>
            <p:cNvCxnSpPr/>
            <p:nvPr/>
          </p:nvCxnSpPr>
          <p:spPr>
            <a:xfrm>
              <a:off x="2857488" y="3161145"/>
              <a:ext cx="1928826" cy="14259"/>
            </a:xfrm>
            <a:prstGeom prst="line">
              <a:avLst/>
            </a:prstGeom>
            <a:ln w="22225">
              <a:solidFill>
                <a:srgbClr val="525252"/>
              </a:solidFill>
              <a:tailEnd type="non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970484" y="3018842"/>
              <a:ext cx="1214446" cy="398780"/>
            </a:xfrm>
            <a:prstGeom prst="rect">
              <a:avLst/>
            </a:prstGeom>
            <a:noFill/>
          </p:spPr>
          <p:txBody>
            <a:bodyPr wrap="square" rtlCol="0">
              <a:spAutoFit/>
            </a:bodyPr>
            <a:lstStyle/>
            <a:p>
              <a:pPr algn="l"/>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 1.364</a:t>
              </a:r>
            </a:p>
          </p:txBody>
        </p:sp>
      </p:grpSp>
      <p:sp>
        <p:nvSpPr>
          <p:cNvPr id="12" name="TextBox 11"/>
          <p:cNvSpPr txBox="1"/>
          <p:nvPr/>
        </p:nvSpPr>
        <p:spPr>
          <a:xfrm>
            <a:off x="1213435" y="2717064"/>
            <a:ext cx="5000660" cy="398780"/>
          </a:xfrm>
          <a:prstGeom prst="rect">
            <a:avLst/>
          </a:prstGeom>
          <a:noFill/>
        </p:spPr>
        <p:txBody>
          <a:bodyPr wrap="square" rtlCol="0">
            <a:spAutoFit/>
          </a:bodyPr>
          <a:lstStyle/>
          <a:p>
            <a:pPr algn="l">
              <a:lnSpc>
                <a:spcPct val="100000"/>
              </a:lnSpc>
            </a:pPr>
            <a:r>
              <a:rPr lang="zh-CN" altLang="en-US" sz="2000">
                <a:solidFill>
                  <a:srgbClr val="C00000"/>
                </a:solidFill>
                <a:latin typeface="微软雅黑" panose="020B0503020204020204" charset="-122"/>
                <a:ea typeface="微软雅黑" panose="020B0503020204020204" charset="-122"/>
                <a:cs typeface="Consolas" panose="020B0609020204030204" pitchFamily="49" charset="0"/>
              </a:rPr>
              <a:t>成功的查找：</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在</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ha</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中找到对应的关键字</a:t>
            </a:r>
          </a:p>
        </p:txBody>
      </p:sp>
      <p:sp>
        <p:nvSpPr>
          <p:cNvPr id="13" name="TextBox 12"/>
          <p:cNvSpPr txBox="1"/>
          <p:nvPr/>
        </p:nvSpPr>
        <p:spPr>
          <a:xfrm>
            <a:off x="746693" y="3400267"/>
            <a:ext cx="7215238" cy="892680"/>
          </a:xfrm>
          <a:prstGeom prst="rect">
            <a:avLst/>
          </a:prstGeom>
          <a:noFill/>
        </p:spPr>
        <p:txBody>
          <a:bodyPr wrap="square" rtlCol="0">
            <a:spAutoFit/>
          </a:bodyPr>
          <a:lstStyle/>
          <a:p>
            <a:pPr algn="l">
              <a:lnSpc>
                <a:spcPts val="2800"/>
              </a:lnSpc>
            </a:pPr>
            <a:r>
              <a:rPr lang="en-US" sz="1600" i="1" dirty="0">
                <a:solidFill>
                  <a:srgbClr val="525252"/>
                </a:solidFill>
                <a:latin typeface="微软雅黑" panose="020B0503020204020204" charset="-122"/>
                <a:ea typeface="微软雅黑" panose="020B0503020204020204" charset="-122"/>
                <a:cs typeface="Consolas" panose="020B0609020204030204" pitchFamily="49" charset="0"/>
              </a:rPr>
              <a:t>    h</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(77)=12			   ha[12]=90≠77</a:t>
            </a:r>
            <a:endPar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ts val="2800"/>
              </a:lnSpc>
            </a:pP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    </a:t>
            </a:r>
            <a:r>
              <a:rPr lang="en-US" sz="1600" i="1" dirty="0">
                <a:solidFill>
                  <a:srgbClr val="525252"/>
                </a:solidFill>
                <a:latin typeface="微软雅黑" panose="020B0503020204020204" charset="-122"/>
                <a:ea typeface="微软雅黑" panose="020B0503020204020204" charset="-122"/>
                <a:cs typeface="Consolas" panose="020B0609020204030204" pitchFamily="49" charset="0"/>
              </a:rPr>
              <a:t>d</a:t>
            </a:r>
            <a:r>
              <a:rPr lang="en-US" sz="1600" baseline="-25000" dirty="0">
                <a:solidFill>
                  <a:srgbClr val="525252"/>
                </a:solidFill>
                <a:latin typeface="微软雅黑" panose="020B0503020204020204" charset="-122"/>
                <a:ea typeface="微软雅黑" panose="020B0503020204020204" charset="-122"/>
                <a:cs typeface="Consolas" panose="020B0609020204030204" pitchFamily="49" charset="0"/>
              </a:rPr>
              <a:t>0</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=12</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sz="1600" i="1" dirty="0">
                <a:solidFill>
                  <a:srgbClr val="525252"/>
                </a:solidFill>
                <a:latin typeface="微软雅黑" panose="020B0503020204020204" charset="-122"/>
                <a:ea typeface="微软雅黑" panose="020B0503020204020204" charset="-122"/>
                <a:cs typeface="Consolas" panose="020B0609020204030204" pitchFamily="49" charset="0"/>
              </a:rPr>
              <a:t>d</a:t>
            </a:r>
            <a:r>
              <a:rPr lang="en-US" sz="1600" baseline="-25000" dirty="0">
                <a:solidFill>
                  <a:srgbClr val="525252"/>
                </a:solidFill>
                <a:latin typeface="微软雅黑" panose="020B0503020204020204" charset="-122"/>
                <a:ea typeface="微软雅黑" panose="020B0503020204020204" charset="-122"/>
                <a:cs typeface="Consolas" panose="020B0609020204030204" pitchFamily="49" charset="0"/>
              </a:rPr>
              <a:t>1</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=(12+1) % 13=0	   ha[0]=77</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，共</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2</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次比较</a:t>
            </a:r>
          </a:p>
        </p:txBody>
      </p:sp>
      <p:sp>
        <p:nvSpPr>
          <p:cNvPr id="14" name="TextBox 13"/>
          <p:cNvSpPr txBox="1"/>
          <p:nvPr/>
        </p:nvSpPr>
        <p:spPr>
          <a:xfrm>
            <a:off x="1213435" y="4580712"/>
            <a:ext cx="2928958" cy="398780"/>
          </a:xfrm>
          <a:prstGeom prst="rect">
            <a:avLst/>
          </a:prstGeom>
          <a:noFill/>
        </p:spPr>
        <p:txBody>
          <a:bodyPr wrap="square" rtlCol="0">
            <a:spAutoFit/>
          </a:bodyPr>
          <a:lstStyle/>
          <a:p>
            <a:pPr algn="l"/>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比较的次数</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探测次数</a:t>
            </a:r>
          </a:p>
        </p:txBody>
      </p:sp>
      <p:sp>
        <p:nvSpPr>
          <p:cNvPr id="15" name="下箭头 14"/>
          <p:cNvSpPr/>
          <p:nvPr/>
        </p:nvSpPr>
        <p:spPr>
          <a:xfrm>
            <a:off x="2566503" y="5202075"/>
            <a:ext cx="285752" cy="428628"/>
          </a:xfrm>
          <a:prstGeom prst="downArrow">
            <a:avLst/>
          </a:prstGeom>
          <a:gradFill>
            <a:gsLst>
              <a:gs pos="0">
                <a:srgbClr val="CD5158"/>
              </a:gs>
              <a:gs pos="100000">
                <a:srgbClr val="C0262E"/>
              </a:gs>
            </a:gsLst>
          </a:gradFill>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7826" name="Rectangle 2"/>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3" name="文本框 22"/>
          <p:cNvSpPr txBox="1"/>
          <p:nvPr/>
        </p:nvSpPr>
        <p:spPr>
          <a:xfrm>
            <a:off x="1100703" y="166638"/>
            <a:ext cx="792480" cy="460375"/>
          </a:xfrm>
          <a:prstGeom prst="rect">
            <a:avLst/>
          </a:prstGeom>
          <a:noFill/>
        </p:spPr>
        <p:txBody>
          <a:bodyPr wrap="none" rtlCol="0" anchor="ctr">
            <a:spAutoFit/>
          </a:bodyPr>
          <a:lstStyle/>
          <a:p>
            <a:r>
              <a:rPr lang="zh-CN" altLang="en-US" sz="2400" dirty="0">
                <a:solidFill>
                  <a:srgbClr val="525252"/>
                </a:solidFill>
                <a:latin typeface="微软雅黑" panose="020B0503020204020204" charset="-122"/>
                <a:ea typeface="微软雅黑" panose="020B0503020204020204" charset="-122"/>
                <a:cs typeface="Arial" panose="020B0604020202020204"/>
              </a:rPr>
              <a:t>示例</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3302" y="2490371"/>
            <a:ext cx="3752850" cy="4029075"/>
          </a:xfrm>
          <a:prstGeom prst="rect">
            <a:avLst/>
          </a:prstGeom>
        </p:spPr>
      </p:pic>
    </p:spTree>
    <p:extLst>
      <p:ext uri="{BB962C8B-B14F-4D97-AF65-F5344CB8AC3E}">
        <p14:creationId xmlns:p14="http://schemas.microsoft.com/office/powerpoint/2010/main" val="3552574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animBg="1"/>
      <p:bldP spid="2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558528" y="1989733"/>
            <a:ext cx="3367088" cy="4648200"/>
          </a:xfrm>
          <a:prstGeom prst="rect">
            <a:avLst/>
          </a:prstGeom>
        </p:spPr>
      </p:pic>
      <p:graphicFrame>
        <p:nvGraphicFramePr>
          <p:cNvPr id="3" name="Group 2"/>
          <p:cNvGraphicFramePr>
            <a:graphicFrameLocks noGrp="1"/>
          </p:cNvGraphicFramePr>
          <p:nvPr/>
        </p:nvGraphicFramePr>
        <p:xfrm>
          <a:off x="2148164" y="1614750"/>
          <a:ext cx="7572428" cy="871526"/>
        </p:xfrm>
        <a:graphic>
          <a:graphicData uri="http://schemas.openxmlformats.org/drawingml/2006/table">
            <a:tbl>
              <a:tblPr>
                <a:tableStyleId>{8799B23B-EC83-4686-B30A-512413B5E67A}</a:tableStyleId>
              </a:tblPr>
              <a:tblGrid>
                <a:gridCol w="1062797">
                  <a:extLst>
                    <a:ext uri="{9D8B030D-6E8A-4147-A177-3AD203B41FA5}">
                      <a16:colId xmlns:a16="http://schemas.microsoft.com/office/drawing/2014/main" val="20000"/>
                    </a:ext>
                  </a:extLst>
                </a:gridCol>
                <a:gridCol w="531399">
                  <a:extLst>
                    <a:ext uri="{9D8B030D-6E8A-4147-A177-3AD203B41FA5}">
                      <a16:colId xmlns:a16="http://schemas.microsoft.com/office/drawing/2014/main" val="20001"/>
                    </a:ext>
                  </a:extLst>
                </a:gridCol>
                <a:gridCol w="464973">
                  <a:extLst>
                    <a:ext uri="{9D8B030D-6E8A-4147-A177-3AD203B41FA5}">
                      <a16:colId xmlns:a16="http://schemas.microsoft.com/office/drawing/2014/main" val="20002"/>
                    </a:ext>
                  </a:extLst>
                </a:gridCol>
                <a:gridCol w="531399">
                  <a:extLst>
                    <a:ext uri="{9D8B030D-6E8A-4147-A177-3AD203B41FA5}">
                      <a16:colId xmlns:a16="http://schemas.microsoft.com/office/drawing/2014/main" val="20003"/>
                    </a:ext>
                  </a:extLst>
                </a:gridCol>
                <a:gridCol w="531399">
                  <a:extLst>
                    <a:ext uri="{9D8B030D-6E8A-4147-A177-3AD203B41FA5}">
                      <a16:colId xmlns:a16="http://schemas.microsoft.com/office/drawing/2014/main" val="20004"/>
                    </a:ext>
                  </a:extLst>
                </a:gridCol>
                <a:gridCol w="464973">
                  <a:extLst>
                    <a:ext uri="{9D8B030D-6E8A-4147-A177-3AD203B41FA5}">
                      <a16:colId xmlns:a16="http://schemas.microsoft.com/office/drawing/2014/main" val="20005"/>
                    </a:ext>
                  </a:extLst>
                </a:gridCol>
                <a:gridCol w="531399">
                  <a:extLst>
                    <a:ext uri="{9D8B030D-6E8A-4147-A177-3AD203B41FA5}">
                      <a16:colId xmlns:a16="http://schemas.microsoft.com/office/drawing/2014/main" val="20006"/>
                    </a:ext>
                  </a:extLst>
                </a:gridCol>
                <a:gridCol w="531399">
                  <a:extLst>
                    <a:ext uri="{9D8B030D-6E8A-4147-A177-3AD203B41FA5}">
                      <a16:colId xmlns:a16="http://schemas.microsoft.com/office/drawing/2014/main" val="20007"/>
                    </a:ext>
                  </a:extLst>
                </a:gridCol>
                <a:gridCol w="464973">
                  <a:extLst>
                    <a:ext uri="{9D8B030D-6E8A-4147-A177-3AD203B41FA5}">
                      <a16:colId xmlns:a16="http://schemas.microsoft.com/office/drawing/2014/main" val="20008"/>
                    </a:ext>
                  </a:extLst>
                </a:gridCol>
                <a:gridCol w="464973">
                  <a:extLst>
                    <a:ext uri="{9D8B030D-6E8A-4147-A177-3AD203B41FA5}">
                      <a16:colId xmlns:a16="http://schemas.microsoft.com/office/drawing/2014/main" val="20009"/>
                    </a:ext>
                  </a:extLst>
                </a:gridCol>
                <a:gridCol w="464973">
                  <a:extLst>
                    <a:ext uri="{9D8B030D-6E8A-4147-A177-3AD203B41FA5}">
                      <a16:colId xmlns:a16="http://schemas.microsoft.com/office/drawing/2014/main" val="20010"/>
                    </a:ext>
                  </a:extLst>
                </a:gridCol>
                <a:gridCol w="531399">
                  <a:extLst>
                    <a:ext uri="{9D8B030D-6E8A-4147-A177-3AD203B41FA5}">
                      <a16:colId xmlns:a16="http://schemas.microsoft.com/office/drawing/2014/main" val="20011"/>
                    </a:ext>
                  </a:extLst>
                </a:gridCol>
                <a:gridCol w="464973">
                  <a:extLst>
                    <a:ext uri="{9D8B030D-6E8A-4147-A177-3AD203B41FA5}">
                      <a16:colId xmlns:a16="http://schemas.microsoft.com/office/drawing/2014/main" val="20012"/>
                    </a:ext>
                  </a:extLst>
                </a:gridCol>
                <a:gridCol w="531399">
                  <a:extLst>
                    <a:ext uri="{9D8B030D-6E8A-4147-A177-3AD203B41FA5}">
                      <a16:colId xmlns:a16="http://schemas.microsoft.com/office/drawing/2014/main" val="20013"/>
                    </a:ext>
                  </a:extLst>
                </a:gridCol>
              </a:tblGrid>
              <a:tr h="44289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下标</a:t>
                      </a:r>
                      <a:endParaRPr kumimoji="0" lang="zh-CN" altLang="en-US"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0</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2</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3</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4</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5</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6</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7</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8</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9</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10</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11</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FF0000"/>
                          </a:solidFill>
                          <a:effectLst/>
                          <a:latin typeface="微软雅黑" panose="020B0503020204020204" charset="-122"/>
                          <a:ea typeface="微软雅黑" panose="020B0503020204020204" charset="-122"/>
                          <a:cs typeface="Consolas" panose="020B0609020204030204" pitchFamily="49" charset="0"/>
                        </a:rPr>
                        <a:t>12</a:t>
                      </a:r>
                      <a:endParaRPr kumimoji="0" lang="en-US" altLang="zh-CN" sz="1600" b="1" i="0" u="none" strike="noStrike" cap="none" normalizeH="0" baseline="0">
                        <a:ln>
                          <a:noFill/>
                        </a:ln>
                        <a:solidFill>
                          <a:srgbClr val="FF000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extLst>
                  <a:ext uri="{0D108BD9-81ED-4DB2-BD59-A6C34878D82A}">
                    <a16:rowId xmlns:a16="http://schemas.microsoft.com/office/drawing/2014/main" val="10000"/>
                  </a:ext>
                </a:extLst>
              </a:tr>
              <a:tr h="4286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k</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77</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dirty="0">
                        <a:ln>
                          <a:noFill/>
                        </a:ln>
                        <a:solidFill>
                          <a:srgbClr val="525252"/>
                        </a:solidFill>
                        <a:effectLst/>
                        <a:latin typeface="Consolas" panose="020B0609020204030204" pitchFamily="49" charset="0"/>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54</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16</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43</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31</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29</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46</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60</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74</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88</a:t>
                      </a:r>
                      <a:endParaRPr kumimoji="0" lang="en-US" altLang="zh-CN" sz="1600" b="1" i="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a:ln>
                          <a:noFill/>
                        </a:ln>
                        <a:solidFill>
                          <a:srgbClr val="525252"/>
                        </a:solidFill>
                        <a:effectLst/>
                        <a:latin typeface="Consolas" panose="020B0609020204030204" pitchFamily="49" charset="0"/>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90</a:t>
                      </a:r>
                      <a:endParaRPr kumimoji="0" lang="en-US" altLang="zh-CN" sz="1600" b="1" i="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extLst>
                  <a:ext uri="{0D108BD9-81ED-4DB2-BD59-A6C34878D82A}">
                    <a16:rowId xmlns:a16="http://schemas.microsoft.com/office/drawing/2014/main" val="10001"/>
                  </a:ext>
                </a:extLst>
              </a:tr>
            </a:tbl>
          </a:graphicData>
        </a:graphic>
      </p:graphicFrame>
      <p:sp>
        <p:nvSpPr>
          <p:cNvPr id="5" name="Text Box 64"/>
          <p:cNvSpPr txBox="1">
            <a:spLocks noChangeArrowheads="1"/>
          </p:cNvSpPr>
          <p:nvPr/>
        </p:nvSpPr>
        <p:spPr bwMode="auto">
          <a:xfrm>
            <a:off x="4629454" y="1103554"/>
            <a:ext cx="2971800" cy="398780"/>
          </a:xfrm>
          <a:prstGeom prst="rect">
            <a:avLst/>
          </a:prstGeom>
          <a:noFill/>
          <a:ln w="9525">
            <a:noFill/>
            <a:miter lim="800000"/>
          </a:ln>
        </p:spPr>
        <p:txBody>
          <a:bodyPr>
            <a:spAutoFit/>
          </a:bodyPr>
          <a:lstStyle/>
          <a:p>
            <a:pPr algn="l" fontAlgn="t">
              <a:spcBef>
                <a:spcPct val="50000"/>
              </a:spcBef>
            </a:pP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哈希表</a:t>
            </a:r>
            <a:r>
              <a:rPr kumimoji="1"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ha[0..12]</a:t>
            </a:r>
          </a:p>
        </p:txBody>
      </p:sp>
      <p:sp>
        <p:nvSpPr>
          <p:cNvPr id="6" name="TextBox 5"/>
          <p:cNvSpPr txBox="1"/>
          <p:nvPr/>
        </p:nvSpPr>
        <p:spPr>
          <a:xfrm>
            <a:off x="1100703" y="3100328"/>
            <a:ext cx="5786478" cy="398780"/>
          </a:xfrm>
          <a:prstGeom prst="rect">
            <a:avLst/>
          </a:prstGeom>
          <a:noFill/>
        </p:spPr>
        <p:txBody>
          <a:bodyPr wrap="square" rtlCol="0">
            <a:spAutoFit/>
          </a:bodyPr>
          <a:lstStyle/>
          <a:p>
            <a:pPr algn="l">
              <a:lnSpc>
                <a:spcPct val="100000"/>
              </a:lnSpc>
            </a:pP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不成功的查找：</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在</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ha</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中找不到对应的关键字</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x</a:t>
            </a:r>
            <a:endParaRPr lang="zh-CN" altLang="en-US" sz="2000" i="1">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7" name="TextBox 6"/>
          <p:cNvSpPr txBox="1"/>
          <p:nvPr/>
        </p:nvSpPr>
        <p:spPr>
          <a:xfrm>
            <a:off x="911424" y="3578132"/>
            <a:ext cx="7858148" cy="1403076"/>
          </a:xfrm>
          <a:prstGeom prst="rect">
            <a:avLst/>
          </a:prstGeom>
          <a:noFill/>
        </p:spPr>
        <p:txBody>
          <a:bodyPr wrap="square" rtlCol="0">
            <a:spAutoFit/>
          </a:bodyPr>
          <a:lstStyle/>
          <a:p>
            <a:pPr algn="l">
              <a:lnSpc>
                <a:spcPct val="150000"/>
              </a:lnSpc>
            </a:pPr>
            <a:r>
              <a:rPr lang="en-US" sz="1600" i="1" dirty="0">
                <a:solidFill>
                  <a:srgbClr val="C0262E"/>
                </a:solidFill>
                <a:latin typeface="微软雅黑" panose="020B0503020204020204" charset="-122"/>
                <a:ea typeface="微软雅黑" panose="020B0503020204020204" charset="-122"/>
                <a:cs typeface="Consolas" panose="020B0609020204030204" pitchFamily="49" charset="0"/>
              </a:rPr>
              <a:t>    h</a:t>
            </a:r>
            <a:r>
              <a:rPr lang="en-US" sz="1600" dirty="0">
                <a:solidFill>
                  <a:srgbClr val="C0262E"/>
                </a:solidFill>
                <a:latin typeface="微软雅黑" panose="020B0503020204020204" charset="-122"/>
                <a:ea typeface="微软雅黑" panose="020B0503020204020204" charset="-122"/>
                <a:cs typeface="Consolas" panose="020B0609020204030204" pitchFamily="49" charset="0"/>
              </a:rPr>
              <a:t>(</a:t>
            </a:r>
            <a:r>
              <a:rPr lang="en-US" sz="1600" i="1" dirty="0">
                <a:solidFill>
                  <a:srgbClr val="C0262E"/>
                </a:solidFill>
                <a:latin typeface="微软雅黑" panose="020B0503020204020204" charset="-122"/>
                <a:ea typeface="微软雅黑" panose="020B0503020204020204" charset="-122"/>
                <a:cs typeface="Consolas" panose="020B0609020204030204" pitchFamily="49" charset="0"/>
              </a:rPr>
              <a:t>x</a:t>
            </a:r>
            <a:r>
              <a:rPr lang="en-US" sz="1600" dirty="0">
                <a:solidFill>
                  <a:srgbClr val="C0262E"/>
                </a:solidFill>
                <a:latin typeface="微软雅黑" panose="020B0503020204020204" charset="-122"/>
                <a:ea typeface="微软雅黑" panose="020B0503020204020204" charset="-122"/>
                <a:cs typeface="Consolas" panose="020B0609020204030204" pitchFamily="49" charset="0"/>
              </a:rPr>
              <a:t>)=12	</a:t>
            </a:r>
            <a:r>
              <a:rPr lang="en-US" sz="1600" dirty="0">
                <a:solidFill>
                  <a:srgbClr val="0000FF"/>
                </a:solidFill>
                <a:latin typeface="微软雅黑" panose="020B0503020204020204" charset="-122"/>
                <a:ea typeface="微软雅黑" panose="020B0503020204020204" charset="-122"/>
                <a:cs typeface="Consolas" panose="020B0609020204030204" pitchFamily="49" charset="0"/>
              </a:rPr>
              <a:t>		</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ha[12]≠</a:t>
            </a:r>
            <a:r>
              <a:rPr lang="en-US" sz="1600" i="1" dirty="0">
                <a:solidFill>
                  <a:srgbClr val="525252"/>
                </a:solidFill>
                <a:latin typeface="微软雅黑" panose="020B0503020204020204" charset="-122"/>
                <a:ea typeface="微软雅黑" panose="020B0503020204020204" charset="-122"/>
                <a:cs typeface="Consolas" panose="020B0609020204030204" pitchFamily="49" charset="0"/>
              </a:rPr>
              <a:t>x</a:t>
            </a:r>
            <a:endParaRPr lang="zh-CN" altLang="en-US" sz="1600" i="1" dirty="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ct val="150000"/>
              </a:lnSpc>
            </a:pP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    </a:t>
            </a:r>
            <a:r>
              <a:rPr lang="en-US" sz="1600" i="1" dirty="0">
                <a:solidFill>
                  <a:srgbClr val="525252"/>
                </a:solidFill>
                <a:latin typeface="微软雅黑" panose="020B0503020204020204" charset="-122"/>
                <a:ea typeface="微软雅黑" panose="020B0503020204020204" charset="-122"/>
                <a:cs typeface="Consolas" panose="020B0609020204030204" pitchFamily="49" charset="0"/>
              </a:rPr>
              <a:t>d</a:t>
            </a:r>
            <a:r>
              <a:rPr lang="en-US" sz="1600" baseline="-25000" dirty="0">
                <a:solidFill>
                  <a:srgbClr val="525252"/>
                </a:solidFill>
                <a:latin typeface="微软雅黑" panose="020B0503020204020204" charset="-122"/>
                <a:ea typeface="微软雅黑" panose="020B0503020204020204" charset="-122"/>
                <a:cs typeface="Consolas" panose="020B0609020204030204" pitchFamily="49" charset="0"/>
              </a:rPr>
              <a:t>0</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=12</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sz="1600" i="1" dirty="0">
                <a:solidFill>
                  <a:srgbClr val="525252"/>
                </a:solidFill>
                <a:latin typeface="微软雅黑" panose="020B0503020204020204" charset="-122"/>
                <a:ea typeface="微软雅黑" panose="020B0503020204020204" charset="-122"/>
                <a:cs typeface="Consolas" panose="020B0609020204030204" pitchFamily="49" charset="0"/>
              </a:rPr>
              <a:t>d</a:t>
            </a:r>
            <a:r>
              <a:rPr lang="en-US" sz="1600" baseline="-25000" dirty="0">
                <a:solidFill>
                  <a:srgbClr val="525252"/>
                </a:solidFill>
                <a:latin typeface="微软雅黑" panose="020B0503020204020204" charset="-122"/>
                <a:ea typeface="微软雅黑" panose="020B0503020204020204" charset="-122"/>
                <a:cs typeface="Consolas" panose="020B0609020204030204" pitchFamily="49" charset="0"/>
              </a:rPr>
              <a:t>1</a:t>
            </a:r>
            <a:r>
              <a:rPr lang="en-US" sz="1600" dirty="0">
                <a:solidFill>
                  <a:srgbClr val="525252"/>
                </a:solidFill>
                <a:latin typeface="微软雅黑" panose="020B0503020204020204" charset="-122"/>
                <a:ea typeface="微软雅黑" panose="020B0503020204020204" charset="-122"/>
                <a:cs typeface="Consolas" panose="020B0609020204030204" pitchFamily="49" charset="0"/>
              </a:rPr>
              <a:t>=(12+1) % 13=0	ha[0]≠</a:t>
            </a:r>
            <a:r>
              <a:rPr lang="en-US" sz="1600" i="1" dirty="0">
                <a:solidFill>
                  <a:srgbClr val="525252"/>
                </a:solidFill>
                <a:latin typeface="微软雅黑" panose="020B0503020204020204" charset="-122"/>
                <a:ea typeface="微软雅黑" panose="020B0503020204020204" charset="-122"/>
                <a:cs typeface="Consolas" panose="020B0609020204030204" pitchFamily="49" charset="0"/>
              </a:rPr>
              <a:t>x</a:t>
            </a:r>
          </a:p>
          <a:p>
            <a:pPr algn="l">
              <a:lnSpc>
                <a:spcPct val="150000"/>
              </a:lnSpc>
            </a:pP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    </a:t>
            </a:r>
            <a:r>
              <a:rPr lang="en-US" altLang="zh-CN" sz="1600" i="1" dirty="0">
                <a:solidFill>
                  <a:srgbClr val="525252"/>
                </a:solidFill>
                <a:latin typeface="微软雅黑" panose="020B0503020204020204" charset="-122"/>
                <a:ea typeface="微软雅黑" panose="020B0503020204020204" charset="-122"/>
                <a:cs typeface="Consolas" panose="020B0609020204030204" pitchFamily="49" charset="0"/>
              </a:rPr>
              <a:t>d</a:t>
            </a:r>
            <a:r>
              <a:rPr lang="en-US" altLang="zh-CN" sz="1600" baseline="-25000" dirty="0">
                <a:solidFill>
                  <a:srgbClr val="525252"/>
                </a:solidFill>
                <a:latin typeface="微软雅黑" panose="020B0503020204020204" charset="-122"/>
                <a:ea typeface="微软雅黑" panose="020B0503020204020204" charset="-122"/>
                <a:cs typeface="Consolas" panose="020B0609020204030204" pitchFamily="49" charset="0"/>
              </a:rPr>
              <a:t>2</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=(0+1) % 13=1		ha[1]</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为空，表示查找失败，共</a:t>
            </a:r>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3</a:t>
            </a:r>
            <a:r>
              <a:rPr lang="zh-CN" altLang="en-US" sz="1600" dirty="0">
                <a:solidFill>
                  <a:srgbClr val="525252"/>
                </a:solidFill>
                <a:latin typeface="微软雅黑" panose="020B0503020204020204" charset="-122"/>
                <a:ea typeface="微软雅黑" panose="020B0503020204020204" charset="-122"/>
                <a:cs typeface="Consolas" panose="020B0609020204030204" pitchFamily="49" charset="0"/>
              </a:rPr>
              <a:t>次比较</a:t>
            </a:r>
          </a:p>
        </p:txBody>
      </p:sp>
      <p:sp>
        <p:nvSpPr>
          <p:cNvPr id="8" name="TextBox 7"/>
          <p:cNvSpPr txBox="1"/>
          <p:nvPr/>
        </p:nvSpPr>
        <p:spPr>
          <a:xfrm>
            <a:off x="1100703" y="5121340"/>
            <a:ext cx="4643470" cy="398780"/>
          </a:xfrm>
          <a:prstGeom prst="rect">
            <a:avLst/>
          </a:prstGeom>
          <a:noFill/>
        </p:spPr>
        <p:txBody>
          <a:bodyPr wrap="square" rtlCol="0">
            <a:spAutoFit/>
          </a:bodyPr>
          <a:lstStyle/>
          <a:p>
            <a:pPr algn="l">
              <a:lnSpc>
                <a:spcPct val="100000"/>
              </a:lnSpc>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确定查找失败，一定有比较到空为止！</a:t>
            </a:r>
          </a:p>
        </p:txBody>
      </p:sp>
      <p:sp>
        <p:nvSpPr>
          <p:cNvPr id="9" name="文本框 8"/>
          <p:cNvSpPr txBox="1"/>
          <p:nvPr/>
        </p:nvSpPr>
        <p:spPr>
          <a:xfrm>
            <a:off x="1100703" y="166638"/>
            <a:ext cx="792480" cy="460375"/>
          </a:xfrm>
          <a:prstGeom prst="rect">
            <a:avLst/>
          </a:prstGeom>
          <a:noFill/>
        </p:spPr>
        <p:txBody>
          <a:bodyPr wrap="none" rtlCol="0" anchor="ctr">
            <a:spAutoFit/>
          </a:bodyPr>
          <a:lstStyle/>
          <a:p>
            <a:r>
              <a:rPr lang="zh-CN" altLang="en-US" sz="2400" dirty="0">
                <a:solidFill>
                  <a:srgbClr val="525252"/>
                </a:solidFill>
                <a:latin typeface="微软雅黑" panose="020B0503020204020204" charset="-122"/>
                <a:ea typeface="微软雅黑" panose="020B0503020204020204" charset="-122"/>
                <a:cs typeface="Arial" panose="020B0604020202020204"/>
              </a:rPr>
              <a:t>示例</a:t>
            </a:r>
          </a:p>
        </p:txBody>
      </p:sp>
    </p:spTree>
    <p:extLst>
      <p:ext uri="{BB962C8B-B14F-4D97-AF65-F5344CB8AC3E}">
        <p14:creationId xmlns:p14="http://schemas.microsoft.com/office/powerpoint/2010/main" val="13267780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440762" y="2826154"/>
            <a:ext cx="3733800" cy="3886200"/>
          </a:xfrm>
          <a:prstGeom prst="rect">
            <a:avLst/>
          </a:prstGeom>
        </p:spPr>
      </p:pic>
      <p:sp>
        <p:nvSpPr>
          <p:cNvPr id="5" name="Text Box 64"/>
          <p:cNvSpPr txBox="1">
            <a:spLocks noChangeArrowheads="1"/>
          </p:cNvSpPr>
          <p:nvPr/>
        </p:nvSpPr>
        <p:spPr bwMode="auto">
          <a:xfrm>
            <a:off x="1269925" y="1251435"/>
            <a:ext cx="5572164" cy="398780"/>
          </a:xfrm>
          <a:prstGeom prst="rect">
            <a:avLst/>
          </a:prstGeom>
          <a:noFill/>
          <a:ln w="9525">
            <a:noFill/>
            <a:miter lim="800000"/>
          </a:ln>
        </p:spPr>
        <p:txBody>
          <a:bodyPr wrap="square">
            <a:spAutoFit/>
          </a:bodyPr>
          <a:lstStyle/>
          <a:p>
            <a:pPr lvl="0" algn="l">
              <a:lnSpc>
                <a:spcPct val="100000"/>
              </a:lnSpc>
              <a:spcBef>
                <a:spcPct val="20000"/>
              </a:spcBef>
            </a:pPr>
            <a:r>
              <a:rPr kumimoji="1"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哈希</a:t>
            </a:r>
            <a:r>
              <a:rPr kumimoji="1" lang="zh-CN" altLang="en-US" sz="2000">
                <a:solidFill>
                  <a:srgbClr val="525252"/>
                </a:solidFill>
                <a:latin typeface="微软雅黑" panose="020B0503020204020204" charset="-122"/>
                <a:ea typeface="微软雅黑" panose="020B0503020204020204" charset="-122"/>
                <a:cs typeface="Consolas" panose="020B0609020204030204" pitchFamily="49" charset="0"/>
              </a:rPr>
              <a:t>表</a:t>
            </a:r>
            <a:r>
              <a:rPr kumimoji="1" lang="en-US" altLang="zh-CN" sz="2000">
                <a:solidFill>
                  <a:srgbClr val="525252"/>
                </a:solidFill>
                <a:latin typeface="微软雅黑" panose="020B0503020204020204" charset="-122"/>
                <a:ea typeface="微软雅黑" panose="020B0503020204020204" charset="-122"/>
                <a:cs typeface="Consolas" panose="020B0609020204030204" pitchFamily="49" charset="0"/>
              </a:rPr>
              <a:t>ha</a:t>
            </a:r>
            <a:r>
              <a:rPr kumimoji="1" lang="zh-CN" altLang="en-US" sz="2000">
                <a:solidFill>
                  <a:srgbClr val="525252"/>
                </a:solidFill>
                <a:latin typeface="微软雅黑" panose="020B0503020204020204" charset="-122"/>
                <a:ea typeface="微软雅黑" panose="020B0503020204020204" charset="-122"/>
                <a:cs typeface="Consolas" panose="020B0609020204030204" pitchFamily="49" charset="0"/>
              </a:rPr>
              <a:t>中查找失败的所有情况的</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探测次数</a:t>
            </a:r>
          </a:p>
        </p:txBody>
      </p:sp>
      <p:grpSp>
        <p:nvGrpSpPr>
          <p:cNvPr id="6" name="组合 11"/>
          <p:cNvGrpSpPr/>
          <p:nvPr/>
        </p:nvGrpSpPr>
        <p:grpSpPr>
          <a:xfrm>
            <a:off x="1698553" y="4622136"/>
            <a:ext cx="6715172" cy="686812"/>
            <a:chOff x="1500166" y="2853254"/>
            <a:chExt cx="6715172" cy="686812"/>
          </a:xfrm>
        </p:grpSpPr>
        <p:sp>
          <p:nvSpPr>
            <p:cNvPr id="7" name="TextBox 6"/>
            <p:cNvSpPr txBox="1"/>
            <p:nvPr/>
          </p:nvSpPr>
          <p:spPr>
            <a:xfrm>
              <a:off x="1500166" y="3000372"/>
              <a:ext cx="1500198" cy="368300"/>
            </a:xfrm>
            <a:prstGeom prst="rect">
              <a:avLst/>
            </a:prstGeom>
            <a:noFill/>
          </p:spPr>
          <p:txBody>
            <a:bodyPr wrap="square" rtlCol="0">
              <a:spAutoFit/>
            </a:bodyPr>
            <a:lstStyle/>
            <a:p>
              <a:pPr algn="l"/>
              <a:r>
                <a:rPr lang="en-US" altLang="zh-CN">
                  <a:solidFill>
                    <a:srgbClr val="525252"/>
                  </a:solidFill>
                  <a:latin typeface="微软雅黑" panose="020B0503020204020204" charset="-122"/>
                  <a:ea typeface="微软雅黑" panose="020B0503020204020204" charset="-122"/>
                  <a:cs typeface="Consolas" panose="020B0609020204030204" pitchFamily="49" charset="0"/>
                </a:rPr>
                <a:t>ASL</a:t>
              </a:r>
              <a:r>
                <a:rPr lang="en-US" altLang="zh-CN" baseline="-25000">
                  <a:solidFill>
                    <a:srgbClr val="525252"/>
                  </a:solidFill>
                  <a:latin typeface="微软雅黑" panose="020B0503020204020204" charset="-122"/>
                  <a:ea typeface="微软雅黑" panose="020B0503020204020204" charset="-122"/>
                  <a:cs typeface="Consolas" panose="020B0609020204030204" pitchFamily="49" charset="0"/>
                </a:rPr>
                <a:t>unsucc </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en-US">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8" name="TextBox 7"/>
            <p:cNvSpPr txBox="1"/>
            <p:nvPr/>
          </p:nvSpPr>
          <p:spPr>
            <a:xfrm>
              <a:off x="3056357" y="2853254"/>
              <a:ext cx="3929090" cy="289310"/>
            </a:xfrm>
            <a:prstGeom prst="rect">
              <a:avLst/>
            </a:prstGeom>
            <a:noFill/>
          </p:spPr>
          <p:txBody>
            <a:bodyPr wrap="square" rtlCol="0">
              <a:spAutoFit/>
            </a:bodyPr>
            <a:lstStyle/>
            <a:p>
              <a:pPr algn="l"/>
              <a:r>
                <a:rPr lang="en-US" altLang="zh-CN" sz="1600" dirty="0">
                  <a:solidFill>
                    <a:srgbClr val="525252"/>
                  </a:solidFill>
                  <a:latin typeface="微软雅黑" panose="020B0503020204020204" charset="-122"/>
                  <a:ea typeface="微软雅黑" panose="020B0503020204020204" charset="-122"/>
                  <a:cs typeface="Consolas" panose="020B0609020204030204" pitchFamily="49" charset="0"/>
                </a:rPr>
                <a:t>2+1+10+9+8+7+6+5+4+3+2+1+3</a:t>
              </a:r>
            </a:p>
          </p:txBody>
        </p:sp>
        <p:sp>
          <p:nvSpPr>
            <p:cNvPr id="9" name="TextBox 8"/>
            <p:cNvSpPr txBox="1"/>
            <p:nvPr/>
          </p:nvSpPr>
          <p:spPr>
            <a:xfrm>
              <a:off x="4500562" y="3171766"/>
              <a:ext cx="571504" cy="368300"/>
            </a:xfrm>
            <a:prstGeom prst="rect">
              <a:avLst/>
            </a:prstGeom>
            <a:noFill/>
          </p:spPr>
          <p:txBody>
            <a:bodyPr wrap="square" rtlCol="0">
              <a:spAutoFit/>
            </a:bodyPr>
            <a:lstStyle/>
            <a:p>
              <a:pPr algn="l"/>
              <a:r>
                <a:rPr lang="en-US" altLang="zh-CN">
                  <a:solidFill>
                    <a:srgbClr val="525252"/>
                  </a:solidFill>
                  <a:latin typeface="微软雅黑" panose="020B0503020204020204" charset="-122"/>
                  <a:ea typeface="微软雅黑" panose="020B0503020204020204" charset="-122"/>
                  <a:cs typeface="Consolas" panose="020B0609020204030204" pitchFamily="49" charset="0"/>
                </a:rPr>
                <a:t>13</a:t>
              </a:r>
            </a:p>
          </p:txBody>
        </p:sp>
        <p:cxnSp>
          <p:nvCxnSpPr>
            <p:cNvPr id="10" name="直接连接符 9"/>
            <p:cNvCxnSpPr/>
            <p:nvPr/>
          </p:nvCxnSpPr>
          <p:spPr>
            <a:xfrm>
              <a:off x="2949564" y="3171766"/>
              <a:ext cx="3908452" cy="0"/>
            </a:xfrm>
            <a:prstGeom prst="line">
              <a:avLst/>
            </a:prstGeom>
            <a:ln w="25400">
              <a:solidFill>
                <a:srgbClr val="525252"/>
              </a:solidFill>
              <a:tailEnd type="non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929454" y="3000372"/>
              <a:ext cx="1285884" cy="368300"/>
            </a:xfrm>
            <a:prstGeom prst="rect">
              <a:avLst/>
            </a:prstGeom>
            <a:noFill/>
          </p:spPr>
          <p:txBody>
            <a:bodyPr wrap="square" rtlCol="0">
              <a:spAutoFit/>
            </a:bodyPr>
            <a:lstStyle/>
            <a:p>
              <a:pPr algn="l"/>
              <a:r>
                <a:rPr lang="en-US" altLang="zh-CN">
                  <a:solidFill>
                    <a:srgbClr val="525252"/>
                  </a:solidFill>
                  <a:latin typeface="微软雅黑" panose="020B0503020204020204" charset="-122"/>
                  <a:ea typeface="微软雅黑" panose="020B0503020204020204" charset="-122"/>
                  <a:cs typeface="Consolas" panose="020B0609020204030204" pitchFamily="49" charset="0"/>
                </a:rPr>
                <a:t>= 4.692</a:t>
              </a:r>
            </a:p>
          </p:txBody>
        </p:sp>
      </p:grpSp>
      <p:graphicFrame>
        <p:nvGraphicFramePr>
          <p:cNvPr id="12" name="Group 2"/>
          <p:cNvGraphicFramePr>
            <a:graphicFrameLocks noGrp="1"/>
          </p:cNvGraphicFramePr>
          <p:nvPr/>
        </p:nvGraphicFramePr>
        <p:xfrm>
          <a:off x="1269925" y="2103449"/>
          <a:ext cx="7572428" cy="1325551"/>
        </p:xfrm>
        <a:graphic>
          <a:graphicData uri="http://schemas.openxmlformats.org/drawingml/2006/table">
            <a:tbl>
              <a:tblPr>
                <a:tableStyleId>{8799B23B-EC83-4686-B30A-512413B5E67A}</a:tableStyleId>
              </a:tblPr>
              <a:tblGrid>
                <a:gridCol w="1062797">
                  <a:extLst>
                    <a:ext uri="{9D8B030D-6E8A-4147-A177-3AD203B41FA5}">
                      <a16:colId xmlns:a16="http://schemas.microsoft.com/office/drawing/2014/main" val="20000"/>
                    </a:ext>
                  </a:extLst>
                </a:gridCol>
                <a:gridCol w="531399">
                  <a:extLst>
                    <a:ext uri="{9D8B030D-6E8A-4147-A177-3AD203B41FA5}">
                      <a16:colId xmlns:a16="http://schemas.microsoft.com/office/drawing/2014/main" val="20001"/>
                    </a:ext>
                  </a:extLst>
                </a:gridCol>
                <a:gridCol w="464973">
                  <a:extLst>
                    <a:ext uri="{9D8B030D-6E8A-4147-A177-3AD203B41FA5}">
                      <a16:colId xmlns:a16="http://schemas.microsoft.com/office/drawing/2014/main" val="20002"/>
                    </a:ext>
                  </a:extLst>
                </a:gridCol>
                <a:gridCol w="531399">
                  <a:extLst>
                    <a:ext uri="{9D8B030D-6E8A-4147-A177-3AD203B41FA5}">
                      <a16:colId xmlns:a16="http://schemas.microsoft.com/office/drawing/2014/main" val="20003"/>
                    </a:ext>
                  </a:extLst>
                </a:gridCol>
                <a:gridCol w="531399">
                  <a:extLst>
                    <a:ext uri="{9D8B030D-6E8A-4147-A177-3AD203B41FA5}">
                      <a16:colId xmlns:a16="http://schemas.microsoft.com/office/drawing/2014/main" val="20004"/>
                    </a:ext>
                  </a:extLst>
                </a:gridCol>
                <a:gridCol w="464973">
                  <a:extLst>
                    <a:ext uri="{9D8B030D-6E8A-4147-A177-3AD203B41FA5}">
                      <a16:colId xmlns:a16="http://schemas.microsoft.com/office/drawing/2014/main" val="20005"/>
                    </a:ext>
                  </a:extLst>
                </a:gridCol>
                <a:gridCol w="531399">
                  <a:extLst>
                    <a:ext uri="{9D8B030D-6E8A-4147-A177-3AD203B41FA5}">
                      <a16:colId xmlns:a16="http://schemas.microsoft.com/office/drawing/2014/main" val="20006"/>
                    </a:ext>
                  </a:extLst>
                </a:gridCol>
                <a:gridCol w="531399">
                  <a:extLst>
                    <a:ext uri="{9D8B030D-6E8A-4147-A177-3AD203B41FA5}">
                      <a16:colId xmlns:a16="http://schemas.microsoft.com/office/drawing/2014/main" val="20007"/>
                    </a:ext>
                  </a:extLst>
                </a:gridCol>
                <a:gridCol w="464973">
                  <a:extLst>
                    <a:ext uri="{9D8B030D-6E8A-4147-A177-3AD203B41FA5}">
                      <a16:colId xmlns:a16="http://schemas.microsoft.com/office/drawing/2014/main" val="20008"/>
                    </a:ext>
                  </a:extLst>
                </a:gridCol>
                <a:gridCol w="464973">
                  <a:extLst>
                    <a:ext uri="{9D8B030D-6E8A-4147-A177-3AD203B41FA5}">
                      <a16:colId xmlns:a16="http://schemas.microsoft.com/office/drawing/2014/main" val="20009"/>
                    </a:ext>
                  </a:extLst>
                </a:gridCol>
                <a:gridCol w="464973">
                  <a:extLst>
                    <a:ext uri="{9D8B030D-6E8A-4147-A177-3AD203B41FA5}">
                      <a16:colId xmlns:a16="http://schemas.microsoft.com/office/drawing/2014/main" val="20010"/>
                    </a:ext>
                  </a:extLst>
                </a:gridCol>
                <a:gridCol w="531399">
                  <a:extLst>
                    <a:ext uri="{9D8B030D-6E8A-4147-A177-3AD203B41FA5}">
                      <a16:colId xmlns:a16="http://schemas.microsoft.com/office/drawing/2014/main" val="20011"/>
                    </a:ext>
                  </a:extLst>
                </a:gridCol>
                <a:gridCol w="464973">
                  <a:extLst>
                    <a:ext uri="{9D8B030D-6E8A-4147-A177-3AD203B41FA5}">
                      <a16:colId xmlns:a16="http://schemas.microsoft.com/office/drawing/2014/main" val="20012"/>
                    </a:ext>
                  </a:extLst>
                </a:gridCol>
                <a:gridCol w="531399">
                  <a:extLst>
                    <a:ext uri="{9D8B030D-6E8A-4147-A177-3AD203B41FA5}">
                      <a16:colId xmlns:a16="http://schemas.microsoft.com/office/drawing/2014/main" val="20013"/>
                    </a:ext>
                  </a:extLst>
                </a:gridCol>
              </a:tblGrid>
              <a:tr h="44289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下标</a:t>
                      </a:r>
                      <a:endParaRPr kumimoji="0" lang="zh-CN" altLang="en-US"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0</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2</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3</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4</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5</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6</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7</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8</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9</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10</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11</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rPr>
                        <a:t>12</a:t>
                      </a:r>
                      <a:endParaRPr kumimoji="0" lang="en-US" altLang="zh-CN" sz="1600" b="1" i="0"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extLst>
                  <a:ext uri="{0D108BD9-81ED-4DB2-BD59-A6C34878D82A}">
                    <a16:rowId xmlns:a16="http://schemas.microsoft.com/office/drawing/2014/main" val="10000"/>
                  </a:ext>
                </a:extLst>
              </a:tr>
              <a:tr h="428628">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k</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77</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dirty="0">
                        <a:ln>
                          <a:noFill/>
                        </a:ln>
                        <a:solidFill>
                          <a:srgbClr val="525252"/>
                        </a:solidFill>
                        <a:effectLst/>
                        <a:latin typeface="Consolas" panose="020B0609020204030204" pitchFamily="49" charset="0"/>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54</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16</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43</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31</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29</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46</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60</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74</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88</a:t>
                      </a:r>
                      <a:endParaRPr kumimoji="0" lang="en-US" altLang="zh-CN" sz="1600" b="1" i="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a:ln>
                          <a:noFill/>
                        </a:ln>
                        <a:solidFill>
                          <a:srgbClr val="525252"/>
                        </a:solidFill>
                        <a:effectLst/>
                        <a:latin typeface="Consolas" panose="020B0609020204030204" pitchFamily="49" charset="0"/>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90</a:t>
                      </a:r>
                      <a:endParaRPr kumimoji="0" lang="en-US" altLang="zh-CN" sz="1600" b="1" i="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extLst>
                  <a:ext uri="{0D108BD9-81ED-4DB2-BD59-A6C34878D82A}">
                    <a16:rowId xmlns:a16="http://schemas.microsoft.com/office/drawing/2014/main" val="10001"/>
                  </a:ext>
                </a:extLst>
              </a:tr>
              <a:tr h="45402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1600" b="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探测次数</a:t>
                      </a:r>
                      <a:endParaRPr kumimoji="0" lang="zh-CN" altLang="en-US" sz="1600" b="1" i="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rPr>
                        <a:t>2</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7030A0"/>
                          </a:solidFill>
                          <a:effectLst/>
                          <a:latin typeface="微软雅黑" panose="020B0503020204020204" charset="-122"/>
                          <a:ea typeface="微软雅黑" panose="020B0503020204020204" charset="-122"/>
                          <a:cs typeface="Consolas" panose="020B0609020204030204" pitchFamily="49" charset="0"/>
                        </a:rPr>
                        <a:t>1</a:t>
                      </a: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7030A0"/>
                          </a:solidFill>
                          <a:effectLst/>
                          <a:latin typeface="微软雅黑" panose="020B0503020204020204" charset="-122"/>
                          <a:ea typeface="微软雅黑" panose="020B0503020204020204" charset="-122"/>
                          <a:cs typeface="Consolas" panose="020B0609020204030204" pitchFamily="49" charset="0"/>
                        </a:rPr>
                        <a:t>10</a:t>
                      </a:r>
                      <a:endParaRPr kumimoji="0" lang="en-US" altLang="zh-CN" sz="1600" b="1" i="0" u="none" strike="noStrike" cap="none" normalizeH="0" baseline="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7030A0"/>
                          </a:solidFill>
                          <a:effectLst/>
                          <a:latin typeface="微软雅黑" panose="020B0503020204020204" charset="-122"/>
                          <a:ea typeface="微软雅黑" panose="020B0503020204020204" charset="-122"/>
                          <a:cs typeface="Consolas" panose="020B0609020204030204" pitchFamily="49" charset="0"/>
                        </a:rPr>
                        <a:t>9</a:t>
                      </a:r>
                      <a:endParaRPr kumimoji="0" lang="en-US" altLang="zh-CN" sz="1600" b="1" i="0" u="none" strike="noStrike" cap="none" normalizeH="0" baseline="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7030A0"/>
                          </a:solidFill>
                          <a:effectLst/>
                          <a:latin typeface="微软雅黑" panose="020B0503020204020204" charset="-122"/>
                          <a:ea typeface="微软雅黑" panose="020B0503020204020204" charset="-122"/>
                          <a:cs typeface="Consolas" panose="020B0609020204030204" pitchFamily="49" charset="0"/>
                        </a:rPr>
                        <a:t>8</a:t>
                      </a:r>
                      <a:endParaRPr kumimoji="0" lang="en-US" altLang="zh-CN" sz="1600" b="1" i="0" u="none" strike="noStrike" cap="none" normalizeH="0" baseline="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7030A0"/>
                          </a:solidFill>
                          <a:effectLst/>
                          <a:latin typeface="微软雅黑" panose="020B0503020204020204" charset="-122"/>
                          <a:ea typeface="微软雅黑" panose="020B0503020204020204" charset="-122"/>
                          <a:cs typeface="Consolas" panose="020B0609020204030204" pitchFamily="49" charset="0"/>
                        </a:rPr>
                        <a:t>7</a:t>
                      </a:r>
                      <a:endParaRPr kumimoji="0" lang="en-US" altLang="zh-CN" sz="1600" b="1" i="0" u="none" strike="noStrike" cap="none" normalizeH="0" baseline="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7030A0"/>
                          </a:solidFill>
                          <a:effectLst/>
                          <a:latin typeface="微软雅黑" panose="020B0503020204020204" charset="-122"/>
                          <a:ea typeface="微软雅黑" panose="020B0503020204020204" charset="-122"/>
                          <a:cs typeface="Consolas" panose="020B0609020204030204" pitchFamily="49" charset="0"/>
                        </a:rPr>
                        <a:t>6</a:t>
                      </a:r>
                      <a:endParaRPr kumimoji="0" lang="en-US" altLang="zh-CN" sz="1600" b="1" i="0" u="none" strike="noStrike" cap="none" normalizeH="0" baseline="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7030A0"/>
                          </a:solidFill>
                          <a:effectLst/>
                          <a:latin typeface="微软雅黑" panose="020B0503020204020204" charset="-122"/>
                          <a:ea typeface="微软雅黑" panose="020B0503020204020204" charset="-122"/>
                          <a:cs typeface="Consolas" panose="020B0609020204030204" pitchFamily="49" charset="0"/>
                        </a:rPr>
                        <a:t>5</a:t>
                      </a:r>
                      <a:endPar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7030A0"/>
                          </a:solidFill>
                          <a:effectLst/>
                          <a:latin typeface="微软雅黑" panose="020B0503020204020204" charset="-122"/>
                          <a:ea typeface="微软雅黑" panose="020B0503020204020204" charset="-122"/>
                          <a:cs typeface="Consolas" panose="020B0609020204030204" pitchFamily="49" charset="0"/>
                        </a:rPr>
                        <a:t>4</a:t>
                      </a:r>
                      <a:endPar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7030A0"/>
                          </a:solidFill>
                          <a:effectLst/>
                          <a:latin typeface="微软雅黑" panose="020B0503020204020204" charset="-122"/>
                          <a:ea typeface="微软雅黑" panose="020B0503020204020204" charset="-122"/>
                          <a:cs typeface="Consolas" panose="020B0609020204030204" pitchFamily="49" charset="0"/>
                        </a:rPr>
                        <a:t>3</a:t>
                      </a:r>
                      <a:endPar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u="none" strike="noStrike" cap="none" normalizeH="0" baseline="0">
                          <a:ln>
                            <a:noFill/>
                          </a:ln>
                          <a:solidFill>
                            <a:srgbClr val="7030A0"/>
                          </a:solidFill>
                          <a:effectLst/>
                          <a:latin typeface="微软雅黑" panose="020B0503020204020204" charset="-122"/>
                          <a:ea typeface="微软雅黑" panose="020B0503020204020204" charset="-122"/>
                          <a:cs typeface="Consolas" panose="020B0609020204030204" pitchFamily="49" charset="0"/>
                        </a:rPr>
                        <a:t>2</a:t>
                      </a:r>
                      <a:endPar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a:ln>
                            <a:noFill/>
                          </a:ln>
                          <a:solidFill>
                            <a:srgbClr val="7030A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7030A0"/>
                        </a:solidFill>
                        <a:effectLst/>
                        <a:latin typeface="微软雅黑" panose="020B0503020204020204" charset="-122"/>
                        <a:ea typeface="微软雅黑" panose="020B0503020204020204" charset="-122"/>
                        <a:cs typeface="Consolas" panose="020B0609020204030204" pitchFamily="49" charset="0"/>
                      </a:endParaRPr>
                    </a:p>
                  </a:txBody>
                  <a:tcPr anchor="ct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1600" b="1" i="0"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rPr>
                        <a:t>3</a:t>
                      </a:r>
                    </a:p>
                  </a:txBody>
                  <a:tcPr anchor="ctr" horzOverflow="overflow"/>
                </a:tc>
                <a:extLst>
                  <a:ext uri="{0D108BD9-81ED-4DB2-BD59-A6C34878D82A}">
                    <a16:rowId xmlns:a16="http://schemas.microsoft.com/office/drawing/2014/main" val="10002"/>
                  </a:ext>
                </a:extLst>
              </a:tr>
            </a:tbl>
          </a:graphicData>
        </a:graphic>
      </p:graphicFrame>
      <p:sp>
        <p:nvSpPr>
          <p:cNvPr id="13" name="下箭头 12"/>
          <p:cNvSpPr/>
          <p:nvPr/>
        </p:nvSpPr>
        <p:spPr>
          <a:xfrm>
            <a:off x="4841825" y="3746522"/>
            <a:ext cx="285752" cy="428628"/>
          </a:xfrm>
          <a:prstGeom prst="downArrow">
            <a:avLst/>
          </a:prstGeom>
          <a:gradFill>
            <a:gsLst>
              <a:gs pos="0">
                <a:srgbClr val="C0262E"/>
              </a:gs>
              <a:gs pos="100000">
                <a:srgbClr val="CD5158"/>
              </a:gs>
            </a:gsLst>
          </a:gradFill>
        </p:spPr>
        <p:style>
          <a:lnRef idx="1">
            <a:schemeClr val="accent2"/>
          </a:lnRef>
          <a:fillRef idx="3">
            <a:schemeClr val="accent2"/>
          </a:fillRef>
          <a:effectRef idx="2">
            <a:schemeClr val="accent2"/>
          </a:effectRef>
          <a:fontRef idx="minor">
            <a:schemeClr val="lt1"/>
          </a:fontRef>
        </p:style>
        <p:txBody>
          <a:bodyPr rtlCol="0" anchor="ctr"/>
          <a:lstStyle/>
          <a:p>
            <a:pPr algn="l"/>
            <a:endParaRPr lang="zh-CN" altLang="en-US">
              <a:latin typeface="Consolas" panose="020B0609020204030204" pitchFamily="49" charset="0"/>
              <a:ea typeface="楷体" panose="02010609060101010101" pitchFamily="49" charset="-122"/>
              <a:cs typeface="Consolas" panose="020B0609020204030204" pitchFamily="49" charset="0"/>
            </a:endParaRPr>
          </a:p>
        </p:txBody>
      </p:sp>
      <p:sp>
        <p:nvSpPr>
          <p:cNvPr id="14" name="文本框 13"/>
          <p:cNvSpPr txBox="1"/>
          <p:nvPr/>
        </p:nvSpPr>
        <p:spPr>
          <a:xfrm>
            <a:off x="1100703" y="166638"/>
            <a:ext cx="792480" cy="460375"/>
          </a:xfrm>
          <a:prstGeom prst="rect">
            <a:avLst/>
          </a:prstGeom>
          <a:noFill/>
        </p:spPr>
        <p:txBody>
          <a:bodyPr wrap="none" rtlCol="0" anchor="ctr">
            <a:spAutoFit/>
          </a:bodyPr>
          <a:lstStyle/>
          <a:p>
            <a:r>
              <a:rPr lang="zh-CN" altLang="en-US" sz="2400" dirty="0">
                <a:solidFill>
                  <a:srgbClr val="525252"/>
                </a:solidFill>
                <a:latin typeface="微软雅黑" panose="020B0503020204020204" charset="-122"/>
                <a:ea typeface="微软雅黑" panose="020B0503020204020204" charset="-122"/>
                <a:cs typeface="Arial" panose="020B0604020202020204"/>
              </a:rPr>
              <a:t>示例</a:t>
            </a:r>
          </a:p>
        </p:txBody>
      </p:sp>
    </p:spTree>
    <p:extLst>
      <p:ext uri="{BB962C8B-B14F-4D97-AF65-F5344CB8AC3E}">
        <p14:creationId xmlns:p14="http://schemas.microsoft.com/office/powerpoint/2010/main" val="4357017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71759" y="908252"/>
            <a:ext cx="3071834" cy="36830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1800" spc="50" dirty="0">
                <a:ln w="11430"/>
                <a:solidFill>
                  <a:srgbClr val="000000"/>
                </a:solidFill>
                <a:latin typeface="微软雅黑" panose="020B0503020204020204" charset="-122"/>
                <a:ea typeface="微软雅黑" panose="020B0503020204020204" charset="-122"/>
              </a:rPr>
              <a:t>分析查找性能</a:t>
            </a:r>
            <a:endParaRPr lang="zh-CN" altLang="zh-CN" sz="1800" spc="50" dirty="0">
              <a:ln w="11430"/>
              <a:solidFill>
                <a:srgbClr val="000000"/>
              </a:solidFill>
              <a:latin typeface="微软雅黑" panose="020B0503020204020204" charset="-122"/>
              <a:ea typeface="微软雅黑" panose="020B0503020204020204" charset="-122"/>
              <a:cs typeface="Consolas" panose="020B0609020204030204" pitchFamily="49" charset="0"/>
            </a:endParaRPr>
          </a:p>
        </p:txBody>
      </p:sp>
      <p:sp>
        <p:nvSpPr>
          <p:cNvPr id="8" name="TextBox 7"/>
          <p:cNvSpPr txBox="1"/>
          <p:nvPr>
            <p:custDataLst>
              <p:tags r:id="rId1"/>
            </p:custDataLst>
          </p:nvPr>
        </p:nvSpPr>
        <p:spPr>
          <a:xfrm>
            <a:off x="1849238" y="1464529"/>
            <a:ext cx="7929618" cy="1604645"/>
          </a:xfrm>
          <a:prstGeom prst="rect">
            <a:avLst/>
          </a:prstGeom>
          <a:solidFill>
            <a:schemeClr val="lt1"/>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marL="342900" indent="-342900" algn="l">
              <a:lnSpc>
                <a:spcPts val="2800"/>
              </a:lnSpc>
              <a:spcBef>
                <a:spcPts val="600"/>
              </a:spcBef>
              <a:buBlip>
                <a:blip r:embed="rId4"/>
              </a:buBlip>
            </a:pP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假设</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阶</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树的高度为</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h</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h</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中不含外部结点层，外部结点层看成是第</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h</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层），访问的结点个数不超过</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O(</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h</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p>
          <a:p>
            <a:pPr marL="342900" indent="-342900" algn="l">
              <a:lnSpc>
                <a:spcPts val="2800"/>
              </a:lnSpc>
              <a:spcBef>
                <a:spcPts val="600"/>
              </a:spcBef>
              <a:buBlip>
                <a:blip r:embed="rId4"/>
              </a:buBlip>
            </a:pP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那么，含有</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个关键字的</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阶</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树可能达到的最大高度</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h</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是多少呢？显然在关键字个数固定时，每一层关键字个数越少树的高度越高。</a:t>
            </a:r>
          </a:p>
        </p:txBody>
      </p:sp>
      <p:sp>
        <p:nvSpPr>
          <p:cNvPr id="9" name="TextBox 8"/>
          <p:cNvSpPr txBox="1"/>
          <p:nvPr>
            <p:custDataLst>
              <p:tags r:id="rId2"/>
            </p:custDataLst>
          </p:nvPr>
        </p:nvSpPr>
        <p:spPr>
          <a:xfrm>
            <a:off x="2063552" y="3212976"/>
            <a:ext cx="7572428" cy="3447415"/>
          </a:xfrm>
          <a:prstGeom prst="rect">
            <a:avLst/>
          </a:prstGeom>
          <a:solidFill>
            <a:schemeClr val="lt1"/>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0"/>
              </a:spcBef>
              <a:buBlip>
                <a:blip r:embed="rId5"/>
              </a:buBlip>
            </a:pP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第</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层最少结点数为</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p>
          <a:p>
            <a:pPr marL="342900" indent="-342900" algn="l">
              <a:lnSpc>
                <a:spcPts val="2800"/>
              </a:lnSpc>
              <a:spcBef>
                <a:spcPts val="0"/>
              </a:spcBef>
              <a:buBlip>
                <a:blip r:embed="rId5"/>
              </a:buBlip>
            </a:pP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第</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层最少结点数为</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p>
          <a:p>
            <a:pPr marL="342900" indent="-342900" algn="l">
              <a:lnSpc>
                <a:spcPts val="2800"/>
              </a:lnSpc>
              <a:spcBef>
                <a:spcPts val="0"/>
              </a:spcBef>
              <a:buBlip>
                <a:blip r:embed="rId5"/>
              </a:buBlip>
            </a:pP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第</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3</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层最少结点数为</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p>
          <a:p>
            <a:pPr marL="342900" indent="-342900" algn="l">
              <a:lnSpc>
                <a:spcPts val="2800"/>
              </a:lnSpc>
              <a:spcBef>
                <a:spcPts val="0"/>
              </a:spcBef>
              <a:buBlip>
                <a:blip r:embed="rId5"/>
              </a:buBlip>
            </a:pP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第</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4</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层最少结点数为</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en-US" altLang="zh-CN" sz="1500" baseline="300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个。</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 </a:t>
            </a:r>
            <a:endPar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endParaRPr>
          </a:p>
          <a:p>
            <a:pPr marL="342900" indent="-342900" algn="l">
              <a:lnSpc>
                <a:spcPts val="2800"/>
              </a:lnSpc>
              <a:spcBef>
                <a:spcPts val="0"/>
              </a:spcBef>
              <a:buBlip>
                <a:blip r:embed="rId5"/>
              </a:buBlip>
            </a:pP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p>
          <a:p>
            <a:pPr marL="342900" indent="-342900" algn="l">
              <a:lnSpc>
                <a:spcPts val="2800"/>
              </a:lnSpc>
              <a:spcBef>
                <a:spcPts val="0"/>
              </a:spcBef>
              <a:buBlip>
                <a:blip r:embed="rId5"/>
              </a:buBlip>
            </a:pP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第</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h</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层最少结点数为</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en-US" altLang="zh-CN" sz="1500" i="1" baseline="30000" dirty="0">
                <a:solidFill>
                  <a:srgbClr val="000000"/>
                </a:solidFill>
                <a:latin typeface="微软雅黑" panose="020B0503020204020204" charset="-122"/>
                <a:ea typeface="微软雅黑" panose="020B0503020204020204" charset="-122"/>
                <a:cs typeface="Consolas" panose="020B0609020204030204" pitchFamily="49" charset="0"/>
              </a:rPr>
              <a:t>h</a:t>
            </a:r>
            <a:r>
              <a:rPr lang="en-US" altLang="zh-CN" sz="1500" baseline="300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个。</a:t>
            </a:r>
          </a:p>
          <a:p>
            <a:pPr marL="342900" indent="-342900" algn="l">
              <a:lnSpc>
                <a:spcPts val="2800"/>
              </a:lnSpc>
              <a:spcBef>
                <a:spcPts val="0"/>
              </a:spcBef>
              <a:buBlip>
                <a:blip r:embed="rId5"/>
              </a:buBlip>
            </a:pP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第</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h</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层（外部结点层）最少结点数为</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en-US" altLang="zh-CN" sz="1500" i="1" baseline="30000" dirty="0">
                <a:solidFill>
                  <a:srgbClr val="000000"/>
                </a:solidFill>
                <a:latin typeface="微软雅黑" panose="020B0503020204020204" charset="-122"/>
                <a:ea typeface="微软雅黑" panose="020B0503020204020204" charset="-122"/>
                <a:cs typeface="Consolas" panose="020B0609020204030204" pitchFamily="49" charset="0"/>
              </a:rPr>
              <a:t>h</a:t>
            </a:r>
            <a:r>
              <a:rPr lang="en-US" altLang="zh-CN" sz="1500" baseline="30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个。</a:t>
            </a:r>
          </a:p>
          <a:p>
            <a:pPr marL="342900" indent="-342900" algn="l">
              <a:lnSpc>
                <a:spcPts val="2800"/>
              </a:lnSpc>
              <a:spcBef>
                <a:spcPts val="0"/>
              </a:spcBef>
              <a:buBlip>
                <a:blip r:embed="rId5"/>
              </a:buBlip>
            </a:pP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阶</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树中共含有</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个关键字，则外部结点必为</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个，即</a:t>
            </a:r>
            <a:r>
              <a:rPr lang="pt-BR" altLang="zh-CN" sz="15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pt-BR" altLang="zh-CN" sz="15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r>
              <a:rPr lang="pt-BR"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pt-BR"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pt-BR"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pt-BR" altLang="zh-CN" sz="1500" i="1" baseline="30000" dirty="0">
                <a:solidFill>
                  <a:srgbClr val="000000"/>
                </a:solidFill>
                <a:latin typeface="微软雅黑" panose="020B0503020204020204" charset="-122"/>
                <a:ea typeface="微软雅黑" panose="020B0503020204020204" charset="-122"/>
                <a:cs typeface="Consolas" panose="020B0609020204030204" pitchFamily="49" charset="0"/>
              </a:rPr>
              <a:t>h</a:t>
            </a:r>
            <a:r>
              <a:rPr lang="pt-BR" altLang="zh-CN" sz="1500" baseline="30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，有</a:t>
            </a:r>
            <a:r>
              <a:rPr lang="pt-BR" altLang="zh-CN" sz="1500" i="1" dirty="0">
                <a:solidFill>
                  <a:srgbClr val="000000"/>
                </a:solidFill>
                <a:latin typeface="微软雅黑" panose="020B0503020204020204" charset="-122"/>
                <a:ea typeface="微软雅黑" panose="020B0503020204020204" charset="-122"/>
                <a:cs typeface="Consolas" panose="020B0609020204030204" pitchFamily="49" charset="0"/>
              </a:rPr>
              <a:t>h</a:t>
            </a:r>
            <a:r>
              <a:rPr lang="pt-BR" altLang="zh-CN" sz="15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r>
              <a:rPr lang="pt-BR" altLang="zh-CN" sz="1500" dirty="0">
                <a:solidFill>
                  <a:srgbClr val="000000"/>
                </a:solidFill>
                <a:latin typeface="微软雅黑" panose="020B0503020204020204" charset="-122"/>
                <a:ea typeface="微软雅黑" panose="020B0503020204020204" charset="-122"/>
                <a:cs typeface="Consolas" panose="020B0609020204030204" pitchFamily="49" charset="0"/>
              </a:rPr>
              <a:t>log</a:t>
            </a:r>
            <a:r>
              <a:rPr lang="en-US" altLang="zh-CN" sz="1500" baseline="-250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pt-BR" altLang="zh-CN" sz="1500" i="1" baseline="-25000" dirty="0">
                <a:solidFill>
                  <a:srgbClr val="000000"/>
                </a:solidFill>
                <a:latin typeface="微软雅黑" panose="020B0503020204020204" charset="-122"/>
                <a:ea typeface="微软雅黑" panose="020B0503020204020204" charset="-122"/>
                <a:cs typeface="Consolas" panose="020B0609020204030204" pitchFamily="49" charset="0"/>
              </a:rPr>
              <a:t>m</a:t>
            </a:r>
            <a:r>
              <a:rPr lang="pt-BR" altLang="zh-CN" sz="1500" baseline="-250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1500" baseline="-250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pt-BR"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r>
              <a:rPr lang="pt-BR" altLang="zh-CN" sz="15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pt-BR" altLang="zh-CN" sz="1500" dirty="0">
                <a:solidFill>
                  <a:srgbClr val="000000"/>
                </a:solidFill>
                <a:latin typeface="微软雅黑" panose="020B0503020204020204" charset="-122"/>
                <a:ea typeface="微软雅黑" panose="020B0503020204020204" charset="-122"/>
                <a:cs typeface="Consolas" panose="020B0609020204030204" pitchFamily="49" charset="0"/>
              </a:rPr>
              <a:t>+1)/2</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，则</a:t>
            </a:r>
            <a:r>
              <a:rPr lang="pt-BR" altLang="zh-CN" sz="1500" i="1" dirty="0">
                <a:solidFill>
                  <a:srgbClr val="000000"/>
                </a:solidFill>
                <a:latin typeface="微软雅黑" panose="020B0503020204020204" charset="-122"/>
                <a:ea typeface="微软雅黑" panose="020B0503020204020204" charset="-122"/>
                <a:cs typeface="Consolas" panose="020B0609020204030204" pitchFamily="49" charset="0"/>
              </a:rPr>
              <a:t>h</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r>
              <a:rPr lang="pt-BR" altLang="zh-CN" sz="1500" dirty="0">
                <a:solidFill>
                  <a:srgbClr val="000000"/>
                </a:solidFill>
                <a:latin typeface="微软雅黑" panose="020B0503020204020204" charset="-122"/>
                <a:ea typeface="微软雅黑" panose="020B0503020204020204" charset="-122"/>
                <a:cs typeface="Consolas" panose="020B0609020204030204" pitchFamily="49" charset="0"/>
              </a:rPr>
              <a:t>log</a:t>
            </a:r>
            <a:r>
              <a:rPr lang="en-US" altLang="zh-CN" sz="1500" baseline="-250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pt-BR" altLang="zh-CN" sz="1500" i="1" baseline="-25000" dirty="0">
                <a:solidFill>
                  <a:srgbClr val="000000"/>
                </a:solidFill>
                <a:latin typeface="微软雅黑" panose="020B0503020204020204" charset="-122"/>
                <a:ea typeface="微软雅黑" panose="020B0503020204020204" charset="-122"/>
                <a:cs typeface="Consolas" panose="020B0609020204030204" pitchFamily="49" charset="0"/>
              </a:rPr>
              <a:t>m</a:t>
            </a:r>
            <a:r>
              <a:rPr lang="pt-BR" altLang="zh-CN" sz="1500" baseline="-250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1500" baseline="-250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pt-BR"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r>
              <a:rPr lang="pt-BR" altLang="zh-CN" sz="15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pt-BR" altLang="zh-CN" sz="1500" dirty="0">
                <a:solidFill>
                  <a:srgbClr val="000000"/>
                </a:solidFill>
                <a:latin typeface="微软雅黑" panose="020B0503020204020204" charset="-122"/>
                <a:ea typeface="微软雅黑" panose="020B0503020204020204" charset="-122"/>
                <a:cs typeface="Consolas" panose="020B0609020204030204" pitchFamily="49" charset="0"/>
              </a:rPr>
              <a:t>+1)/2+1=O(log</a:t>
            </a:r>
            <a:r>
              <a:rPr lang="pt-BR" altLang="zh-CN" sz="1500" i="1" baseline="-25000" dirty="0">
                <a:solidFill>
                  <a:srgbClr val="000000"/>
                </a:solidFill>
                <a:latin typeface="微软雅黑" panose="020B0503020204020204" charset="-122"/>
                <a:ea typeface="微软雅黑" panose="020B0503020204020204" charset="-122"/>
                <a:cs typeface="Consolas" panose="020B0609020204030204" pitchFamily="49" charset="0"/>
              </a:rPr>
              <a:t>m</a:t>
            </a:r>
            <a:r>
              <a:rPr lang="pt-BR" altLang="zh-CN" sz="15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pt-BR"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10" name="TextBox 9"/>
          <p:cNvSpPr txBox="1"/>
          <p:nvPr/>
        </p:nvSpPr>
        <p:spPr>
          <a:xfrm>
            <a:off x="4063816" y="998395"/>
            <a:ext cx="5643602" cy="321945"/>
          </a:xfrm>
          <a:prstGeom prst="rect">
            <a:avLst/>
          </a:prstGeom>
          <a:noFill/>
        </p:spPr>
        <p:txBody>
          <a:bodyPr wrap="square" rtlCol="0">
            <a:spAutoFit/>
          </a:bodyPr>
          <a:lstStyle/>
          <a:p>
            <a:pPr algn="l">
              <a:lnSpc>
                <a:spcPct val="100000"/>
              </a:lnSpc>
              <a:spcBef>
                <a:spcPts val="0"/>
              </a:spcBef>
            </a:pP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en-US" sz="15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 </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rPr>
              <a:t>/2</a:t>
            </a:r>
            <a:r>
              <a:rPr lang="en-US" altLang="zh-CN" sz="1500" dirty="0">
                <a:solidFill>
                  <a:srgbClr val="000000"/>
                </a:solidFill>
                <a:latin typeface="微软雅黑" panose="020B0503020204020204" charset="-122"/>
                <a:ea typeface="微软雅黑" panose="020B0503020204020204" charset="-122"/>
                <a:cs typeface="Consolas" panose="020B0609020204030204" pitchFamily="49" charset="0"/>
                <a:sym typeface="Symbol" panose="05050102010706020507"/>
              </a:rPr>
              <a:t></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en-US" sz="1500" dirty="0">
                <a:solidFill>
                  <a:srgbClr val="000000"/>
                </a:solidFill>
                <a:latin typeface="微软雅黑" panose="020B0503020204020204" charset="-122"/>
                <a:ea typeface="微软雅黑" panose="020B0503020204020204" charset="-122"/>
                <a:cs typeface="Consolas" panose="020B0609020204030204" pitchFamily="49" charset="0"/>
              </a:rPr>
              <a:t>结点子树数</a:t>
            </a:r>
            <a:r>
              <a:rPr lang="zh-CN" altLang="zh-CN" sz="15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1500" i="1" dirty="0">
                <a:solidFill>
                  <a:srgbClr val="000000"/>
                </a:solidFill>
                <a:latin typeface="微软雅黑" panose="020B0503020204020204" charset="-122"/>
                <a:ea typeface="微软雅黑" panose="020B0503020204020204" charset="-122"/>
                <a:cs typeface="Consolas" panose="020B0609020204030204" pitchFamily="49" charset="0"/>
              </a:rPr>
              <a:t>m</a:t>
            </a:r>
          </a:p>
        </p:txBody>
      </p:sp>
      <p:sp>
        <p:nvSpPr>
          <p:cNvPr id="2" name="文本框 1"/>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 1.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树的查找</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10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1250"/>
                                        <p:tgtEl>
                                          <p:spTgt spid="10"/>
                                        </p:tgtEl>
                                      </p:cBhvr>
                                    </p:animEffect>
                                  </p:childTnLst>
                                </p:cTn>
                              </p:par>
                            </p:childTnLst>
                          </p:cTn>
                        </p:par>
                        <p:par>
                          <p:cTn id="16" fill="hold">
                            <p:stCondLst>
                              <p:cond delay="3000"/>
                            </p:stCondLst>
                            <p:childTnLst>
                              <p:par>
                                <p:cTn id="17" presetID="22" presetClass="entr" presetSubtype="8"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1250"/>
                                        <p:tgtEl>
                                          <p:spTgt spid="8"/>
                                        </p:tgtEl>
                                      </p:cBhvr>
                                    </p:animEffect>
                                  </p:childTnLst>
                                </p:cTn>
                              </p:par>
                            </p:childTnLst>
                          </p:cTn>
                        </p:par>
                        <p:par>
                          <p:cTn id="20" fill="hold">
                            <p:stCondLst>
                              <p:cond delay="45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1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ldLvl="0" animBg="1"/>
      <p:bldP spid="9" grpId="0" bldLvl="0" animBg="1"/>
      <p:bldP spid="10" grpId="0"/>
      <p:bldP spid="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34613" y="3429000"/>
            <a:ext cx="3291894" cy="3285014"/>
          </a:xfrm>
          <a:prstGeom prst="rect">
            <a:avLst/>
          </a:prstGeom>
        </p:spPr>
      </p:pic>
      <p:sp>
        <p:nvSpPr>
          <p:cNvPr id="4" name="文本框 3"/>
          <p:cNvSpPr txBox="1"/>
          <p:nvPr/>
        </p:nvSpPr>
        <p:spPr>
          <a:xfrm>
            <a:off x="1100703" y="166638"/>
            <a:ext cx="792480" cy="460375"/>
          </a:xfrm>
          <a:prstGeom prst="rect">
            <a:avLst/>
          </a:prstGeom>
          <a:noFill/>
        </p:spPr>
        <p:txBody>
          <a:bodyPr wrap="none" rtlCol="0" anchor="ctr">
            <a:spAutoFit/>
          </a:bodyPr>
          <a:lstStyle/>
          <a:p>
            <a:r>
              <a:rPr lang="zh-CN" altLang="en-US" sz="2400" dirty="0">
                <a:solidFill>
                  <a:srgbClr val="525252"/>
                </a:solidFill>
                <a:latin typeface="微软雅黑" panose="020B0503020204020204" charset="-122"/>
                <a:ea typeface="微软雅黑" panose="020B0503020204020204" charset="-122"/>
                <a:cs typeface="Arial" panose="020B0604020202020204"/>
              </a:rPr>
              <a:t>示例</a:t>
            </a:r>
          </a:p>
        </p:txBody>
      </p:sp>
      <p:sp>
        <p:nvSpPr>
          <p:cNvPr id="6" name="TextBox 2"/>
          <p:cNvSpPr txBox="1"/>
          <p:nvPr/>
        </p:nvSpPr>
        <p:spPr>
          <a:xfrm>
            <a:off x="813178" y="823091"/>
            <a:ext cx="10351329" cy="4247317"/>
          </a:xfrm>
          <a:prstGeom prst="rect">
            <a:avLst/>
          </a:prstGeom>
          <a:noFill/>
        </p:spPr>
        <p:txBody>
          <a:bodyPr wrap="square" rtlCol="0">
            <a:spAutoFit/>
          </a:bodyPr>
          <a:lstStyle/>
          <a:p>
            <a:pPr algn="l">
              <a:lnSpc>
                <a:spcPct val="200000"/>
              </a:lnSpc>
            </a:pP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C0262E"/>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C0262E"/>
                </a:solidFill>
                <a:latin typeface="微软雅黑" panose="020B0503020204020204" charset="-122"/>
                <a:ea typeface="微软雅黑" panose="020B0503020204020204" charset="-122"/>
                <a:cs typeface="Consolas" panose="020B0609020204030204" pitchFamily="49" charset="0"/>
              </a:rPr>
              <a:t>例</a:t>
            </a: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8.18</a:t>
            </a:r>
            <a:r>
              <a:rPr lang="zh-CN" altLang="zh-CN" sz="2000" dirty="0">
                <a:solidFill>
                  <a:srgbClr val="C0262E"/>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将关键字序列</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(7,8,30,11,18,9,14)</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散列存储到散列表中，散列表的存储空间是一个下标从</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0</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开始的一维数组，散列函数为：</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H(key)=(key×3) mod 7</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，处理冲突采用线性探测再散列法，要求装填（载）因子为</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0.7</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p>
          <a:p>
            <a:pPr algn="l">
              <a:lnSpc>
                <a:spcPct val="200000"/>
              </a:lnSpc>
            </a:pP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　　（</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）请画出所构造的散列表。</a:t>
            </a:r>
          </a:p>
          <a:p>
            <a:pPr algn="l">
              <a:lnSpc>
                <a:spcPct val="200000"/>
              </a:lnSpc>
            </a:pP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　　（</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2</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）分别计算等概率情况下，查找成功和查找不成功的平均查找长度。</a:t>
            </a:r>
            <a:endPar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ct val="200000"/>
              </a:lnSpc>
            </a:pPr>
            <a:r>
              <a:rPr lang="zh-CN" altLang="en-US" sz="2000" dirty="0">
                <a:solidFill>
                  <a:srgbClr val="C0262E"/>
                </a:solidFill>
                <a:latin typeface="微软雅黑" panose="020B0503020204020204" charset="-122"/>
                <a:ea typeface="微软雅黑" panose="020B0503020204020204" charset="-122"/>
                <a:cs typeface="Consolas" panose="020B0609020204030204" pitchFamily="49" charset="0"/>
              </a:rPr>
              <a:t>    说明：本题为</a:t>
            </a:r>
            <a:r>
              <a:rPr lang="en-US" altLang="zh-CN" sz="2000" dirty="0">
                <a:solidFill>
                  <a:srgbClr val="C0262E"/>
                </a:solidFill>
                <a:latin typeface="微软雅黑" panose="020B0503020204020204" charset="-122"/>
                <a:ea typeface="微软雅黑" panose="020B0503020204020204" charset="-122"/>
                <a:cs typeface="Consolas" panose="020B0609020204030204" pitchFamily="49" charset="0"/>
              </a:rPr>
              <a:t>2010</a:t>
            </a:r>
            <a:r>
              <a:rPr lang="zh-CN" altLang="en-US" sz="2000" dirty="0">
                <a:solidFill>
                  <a:srgbClr val="C0262E"/>
                </a:solidFill>
                <a:latin typeface="微软雅黑" panose="020B0503020204020204" charset="-122"/>
                <a:ea typeface="微软雅黑" panose="020B0503020204020204" charset="-122"/>
                <a:cs typeface="Consolas" panose="020B0609020204030204" pitchFamily="49" charset="0"/>
              </a:rPr>
              <a:t>年全国考研题。</a:t>
            </a:r>
          </a:p>
        </p:txBody>
      </p:sp>
    </p:spTree>
    <p:extLst>
      <p:ext uri="{BB962C8B-B14F-4D97-AF65-F5344CB8AC3E}">
        <p14:creationId xmlns:p14="http://schemas.microsoft.com/office/powerpoint/2010/main" val="5916679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4912427" y="983258"/>
            <a:ext cx="5552373" cy="5692775"/>
          </a:xfrm>
          <a:prstGeom prst="rect">
            <a:avLst/>
          </a:prstGeom>
          <a:noFill/>
          <a:ln w="9525">
            <a:noFill/>
            <a:miter lim="800000"/>
          </a:ln>
        </p:spPr>
        <p:txBody>
          <a:bodyPr wrap="square">
            <a:spAutoFit/>
          </a:bodyPr>
          <a:lstStyle/>
          <a:p>
            <a:pPr algn="l">
              <a:lnSpc>
                <a:spcPct val="130000"/>
              </a:lnSpc>
            </a:pP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解</a:t>
            </a:r>
            <a:r>
              <a:rPr lang="zh-CN" altLang="en-US" sz="2000" dirty="0">
                <a:solidFill>
                  <a:srgbClr val="C0262E"/>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=7</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α=0.7=</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m</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，则</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m</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n</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/0.7=10</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endParaRPr lang="en-US" altLang="zh-CN" sz="200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ct val="130000"/>
              </a:lnSpc>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计算</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各关键字存储地址的过程如下：</a:t>
            </a:r>
            <a:endParaRPr lang="zh-CN" altLang="pt-BR" sz="2000" i="1" dirty="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ct val="130000"/>
              </a:lnSpc>
            </a:pPr>
            <a:r>
              <a:rPr lang="zh-CN" altLang="pt-BR" sz="2000" i="1">
                <a:solidFill>
                  <a:srgbClr val="525252"/>
                </a:solidFill>
                <a:latin typeface="微软雅黑" panose="020B0503020204020204" charset="-122"/>
                <a:ea typeface="微软雅黑" panose="020B0503020204020204" charset="-122"/>
                <a:cs typeface="Consolas" panose="020B0609020204030204" pitchFamily="49" charset="0"/>
              </a:rPr>
              <a:t>　  </a:t>
            </a:r>
            <a:r>
              <a:rPr lang="pt-BR" altLang="zh-CN" sz="2000" i="1">
                <a:solidFill>
                  <a:srgbClr val="525252"/>
                </a:solidFill>
                <a:latin typeface="微软雅黑" panose="020B0503020204020204" charset="-122"/>
                <a:ea typeface="微软雅黑" panose="020B0503020204020204" charset="-122"/>
                <a:cs typeface="Consolas" panose="020B0609020204030204" pitchFamily="49" charset="0"/>
              </a:rPr>
              <a:t>H</a:t>
            </a:r>
            <a:r>
              <a:rPr lang="pt-BR" altLang="zh-CN" sz="2000">
                <a:solidFill>
                  <a:srgbClr val="525252"/>
                </a:solidFill>
                <a:latin typeface="微软雅黑" panose="020B0503020204020204" charset="-122"/>
                <a:ea typeface="微软雅黑" panose="020B0503020204020204" charset="-122"/>
                <a:cs typeface="Consolas" panose="020B0609020204030204" pitchFamily="49" charset="0"/>
              </a:rPr>
              <a:t>(7</a:t>
            </a:r>
            <a:r>
              <a:rPr lang="pt-BR" altLang="zh-CN" sz="2000" dirty="0">
                <a:solidFill>
                  <a:srgbClr val="525252"/>
                </a:solidFill>
                <a:latin typeface="微软雅黑" panose="020B0503020204020204" charset="-122"/>
                <a:ea typeface="微软雅黑" panose="020B0503020204020204" charset="-122"/>
                <a:cs typeface="Consolas" panose="020B0609020204030204" pitchFamily="49" charset="0"/>
              </a:rPr>
              <a:t>)=7×3 mod 7=0</a:t>
            </a:r>
            <a:endParaRPr lang="pt-BR" altLang="zh-CN" sz="2000" i="1" dirty="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ct val="130000"/>
              </a:lnSpc>
            </a:pPr>
            <a:r>
              <a:rPr lang="zh-CN" altLang="pt-BR" sz="2000" i="1">
                <a:solidFill>
                  <a:srgbClr val="525252"/>
                </a:solidFill>
                <a:latin typeface="微软雅黑" panose="020B0503020204020204" charset="-122"/>
                <a:ea typeface="微软雅黑" panose="020B0503020204020204" charset="-122"/>
                <a:cs typeface="Consolas" panose="020B0609020204030204" pitchFamily="49" charset="0"/>
              </a:rPr>
              <a:t>　  </a:t>
            </a:r>
            <a:r>
              <a:rPr lang="pt-BR" altLang="zh-CN" sz="2000" i="1">
                <a:solidFill>
                  <a:srgbClr val="525252"/>
                </a:solidFill>
                <a:latin typeface="微软雅黑" panose="020B0503020204020204" charset="-122"/>
                <a:ea typeface="微软雅黑" panose="020B0503020204020204" charset="-122"/>
                <a:cs typeface="Consolas" panose="020B0609020204030204" pitchFamily="49" charset="0"/>
              </a:rPr>
              <a:t>H</a:t>
            </a:r>
            <a:r>
              <a:rPr lang="pt-BR" altLang="zh-CN" sz="2000">
                <a:solidFill>
                  <a:srgbClr val="525252"/>
                </a:solidFill>
                <a:latin typeface="微软雅黑" panose="020B0503020204020204" charset="-122"/>
                <a:ea typeface="微软雅黑" panose="020B0503020204020204" charset="-122"/>
                <a:cs typeface="Consolas" panose="020B0609020204030204" pitchFamily="49" charset="0"/>
              </a:rPr>
              <a:t>(8</a:t>
            </a:r>
            <a:r>
              <a:rPr lang="pt-BR" altLang="zh-CN" sz="2000" dirty="0">
                <a:solidFill>
                  <a:srgbClr val="525252"/>
                </a:solidFill>
                <a:latin typeface="微软雅黑" panose="020B0503020204020204" charset="-122"/>
                <a:ea typeface="微软雅黑" panose="020B0503020204020204" charset="-122"/>
                <a:cs typeface="Consolas" panose="020B0609020204030204" pitchFamily="49" charset="0"/>
              </a:rPr>
              <a:t>)=8×3 mod 7=3</a:t>
            </a:r>
            <a:endParaRPr lang="pt-BR" altLang="zh-CN" sz="2000" i="1" dirty="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ct val="130000"/>
              </a:lnSpc>
            </a:pPr>
            <a:r>
              <a:rPr lang="zh-CN" altLang="pt-BR" sz="2000" i="1">
                <a:solidFill>
                  <a:srgbClr val="525252"/>
                </a:solidFill>
                <a:latin typeface="微软雅黑" panose="020B0503020204020204" charset="-122"/>
                <a:ea typeface="微软雅黑" panose="020B0503020204020204" charset="-122"/>
                <a:cs typeface="Consolas" panose="020B0609020204030204" pitchFamily="49" charset="0"/>
              </a:rPr>
              <a:t>　  </a:t>
            </a:r>
            <a:r>
              <a:rPr lang="pt-BR" altLang="zh-CN" sz="2000" i="1">
                <a:solidFill>
                  <a:srgbClr val="525252"/>
                </a:solidFill>
                <a:latin typeface="微软雅黑" panose="020B0503020204020204" charset="-122"/>
                <a:ea typeface="微软雅黑" panose="020B0503020204020204" charset="-122"/>
                <a:cs typeface="Consolas" panose="020B0609020204030204" pitchFamily="49" charset="0"/>
              </a:rPr>
              <a:t>H</a:t>
            </a:r>
            <a:r>
              <a:rPr lang="pt-BR" altLang="zh-CN" sz="2000">
                <a:solidFill>
                  <a:srgbClr val="525252"/>
                </a:solidFill>
                <a:latin typeface="微软雅黑" panose="020B0503020204020204" charset="-122"/>
                <a:ea typeface="微软雅黑" panose="020B0503020204020204" charset="-122"/>
                <a:cs typeface="Consolas" panose="020B0609020204030204" pitchFamily="49" charset="0"/>
              </a:rPr>
              <a:t>(30</a:t>
            </a:r>
            <a:r>
              <a:rPr lang="pt-BR" altLang="zh-CN" sz="2000" dirty="0">
                <a:solidFill>
                  <a:srgbClr val="525252"/>
                </a:solidFill>
                <a:latin typeface="微软雅黑" panose="020B0503020204020204" charset="-122"/>
                <a:ea typeface="微软雅黑" panose="020B0503020204020204" charset="-122"/>
                <a:cs typeface="Consolas" panose="020B0609020204030204" pitchFamily="49" charset="0"/>
              </a:rPr>
              <a:t>)=30×3 mod 7=6</a:t>
            </a:r>
            <a:endParaRPr lang="pt-BR" altLang="zh-CN" sz="2000" i="1" dirty="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ct val="130000"/>
              </a:lnSpc>
            </a:pPr>
            <a:r>
              <a:rPr lang="zh-CN" altLang="pt-BR" sz="2000" i="1">
                <a:solidFill>
                  <a:srgbClr val="525252"/>
                </a:solidFill>
                <a:latin typeface="微软雅黑" panose="020B0503020204020204" charset="-122"/>
                <a:ea typeface="微软雅黑" panose="020B0503020204020204" charset="-122"/>
                <a:cs typeface="Consolas" panose="020B0609020204030204" pitchFamily="49" charset="0"/>
              </a:rPr>
              <a:t>　  </a:t>
            </a:r>
            <a:r>
              <a:rPr lang="pt-BR" altLang="zh-CN" sz="2000" i="1">
                <a:solidFill>
                  <a:srgbClr val="525252"/>
                </a:solidFill>
                <a:latin typeface="微软雅黑" panose="020B0503020204020204" charset="-122"/>
                <a:ea typeface="微软雅黑" panose="020B0503020204020204" charset="-122"/>
                <a:cs typeface="Consolas" panose="020B0609020204030204" pitchFamily="49" charset="0"/>
              </a:rPr>
              <a:t>H</a:t>
            </a:r>
            <a:r>
              <a:rPr lang="pt-BR" altLang="zh-CN" sz="2000">
                <a:solidFill>
                  <a:srgbClr val="525252"/>
                </a:solidFill>
                <a:latin typeface="微软雅黑" panose="020B0503020204020204" charset="-122"/>
                <a:ea typeface="微软雅黑" panose="020B0503020204020204" charset="-122"/>
                <a:cs typeface="Consolas" panose="020B0609020204030204" pitchFamily="49" charset="0"/>
              </a:rPr>
              <a:t>(11</a:t>
            </a:r>
            <a:r>
              <a:rPr lang="pt-BR" altLang="zh-CN" sz="2000" dirty="0">
                <a:solidFill>
                  <a:srgbClr val="525252"/>
                </a:solidFill>
                <a:latin typeface="微软雅黑" panose="020B0503020204020204" charset="-122"/>
                <a:ea typeface="微软雅黑" panose="020B0503020204020204" charset="-122"/>
                <a:cs typeface="Consolas" panose="020B0609020204030204" pitchFamily="49" charset="0"/>
              </a:rPr>
              <a:t>)=11×3 mod 7=5</a:t>
            </a:r>
            <a:endParaRPr lang="pt-BR" altLang="zh-CN" sz="2000" i="1" dirty="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ct val="130000"/>
              </a:lnSpc>
            </a:pPr>
            <a:r>
              <a:rPr lang="zh-CN" altLang="pt-BR" sz="2000" i="1">
                <a:solidFill>
                  <a:srgbClr val="525252"/>
                </a:solidFill>
                <a:latin typeface="微软雅黑" panose="020B0503020204020204" charset="-122"/>
                <a:ea typeface="微软雅黑" panose="020B0503020204020204" charset="-122"/>
                <a:cs typeface="Consolas" panose="020B0609020204030204" pitchFamily="49" charset="0"/>
              </a:rPr>
              <a:t>　  </a:t>
            </a:r>
            <a:r>
              <a:rPr lang="pt-BR" altLang="zh-CN" sz="2000" i="1">
                <a:solidFill>
                  <a:srgbClr val="525252"/>
                </a:solidFill>
                <a:latin typeface="微软雅黑" panose="020B0503020204020204" charset="-122"/>
                <a:ea typeface="微软雅黑" panose="020B0503020204020204" charset="-122"/>
                <a:cs typeface="Consolas" panose="020B0609020204030204" pitchFamily="49" charset="0"/>
              </a:rPr>
              <a:t>H</a:t>
            </a:r>
            <a:r>
              <a:rPr lang="pt-BR" altLang="zh-CN" sz="2000">
                <a:solidFill>
                  <a:srgbClr val="525252"/>
                </a:solidFill>
                <a:latin typeface="微软雅黑" panose="020B0503020204020204" charset="-122"/>
                <a:ea typeface="微软雅黑" panose="020B0503020204020204" charset="-122"/>
                <a:cs typeface="Consolas" panose="020B0609020204030204" pitchFamily="49" charset="0"/>
              </a:rPr>
              <a:t>(18</a:t>
            </a:r>
            <a:r>
              <a:rPr lang="pt-BR" altLang="zh-CN" sz="2000" dirty="0">
                <a:solidFill>
                  <a:srgbClr val="525252"/>
                </a:solidFill>
                <a:latin typeface="微软雅黑" panose="020B0503020204020204" charset="-122"/>
                <a:ea typeface="微软雅黑" panose="020B0503020204020204" charset="-122"/>
                <a:cs typeface="Consolas" panose="020B0609020204030204" pitchFamily="49" charset="0"/>
              </a:rPr>
              <a:t>)=18×3 mod 7=5	</a:t>
            </a:r>
            <a:r>
              <a:rPr lang="zh-CN" altLang="pt-BR" sz="2000" dirty="0">
                <a:solidFill>
                  <a:srgbClr val="525252"/>
                </a:solidFill>
                <a:latin typeface="微软雅黑" panose="020B0503020204020204" charset="-122"/>
                <a:ea typeface="微软雅黑" panose="020B0503020204020204" charset="-122"/>
                <a:cs typeface="Consolas" panose="020B0609020204030204" pitchFamily="49" charset="0"/>
              </a:rPr>
              <a:t>冲突</a:t>
            </a:r>
            <a:endParaRPr lang="zh-CN" altLang="pt-BR" sz="2000" i="1" dirty="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ct val="130000"/>
              </a:lnSpc>
            </a:pPr>
            <a:r>
              <a:rPr lang="zh-CN" altLang="pt-BR" sz="2000" i="1">
                <a:solidFill>
                  <a:srgbClr val="3333FF"/>
                </a:solidFill>
                <a:latin typeface="微软雅黑" panose="020B0503020204020204" charset="-122"/>
                <a:ea typeface="微软雅黑" panose="020B0503020204020204" charset="-122"/>
                <a:cs typeface="Consolas" panose="020B0609020204030204" pitchFamily="49" charset="0"/>
              </a:rPr>
              <a:t>　    </a:t>
            </a:r>
            <a:r>
              <a:rPr lang="pt-BR" altLang="zh-CN" sz="2000" i="1">
                <a:solidFill>
                  <a:srgbClr val="006600"/>
                </a:solidFill>
                <a:latin typeface="微软雅黑" panose="020B0503020204020204" charset="-122"/>
                <a:ea typeface="微软雅黑" panose="020B0503020204020204" charset="-122"/>
                <a:cs typeface="Consolas" panose="020B0609020204030204" pitchFamily="49" charset="0"/>
              </a:rPr>
              <a:t>d</a:t>
            </a:r>
            <a:r>
              <a:rPr lang="pt-BR" altLang="zh-CN" sz="2000" baseline="-25000">
                <a:solidFill>
                  <a:srgbClr val="006600"/>
                </a:solidFill>
                <a:latin typeface="微软雅黑" panose="020B0503020204020204" charset="-122"/>
                <a:ea typeface="微软雅黑" panose="020B0503020204020204" charset="-122"/>
                <a:cs typeface="Consolas" panose="020B0609020204030204" pitchFamily="49" charset="0"/>
              </a:rPr>
              <a:t>1</a:t>
            </a:r>
            <a:r>
              <a:rPr lang="pt-BR" altLang="zh-CN" sz="2000" dirty="0">
                <a:solidFill>
                  <a:srgbClr val="006600"/>
                </a:solidFill>
                <a:latin typeface="微软雅黑" panose="020B0503020204020204" charset="-122"/>
                <a:ea typeface="微软雅黑" panose="020B0503020204020204" charset="-122"/>
                <a:cs typeface="Consolas" panose="020B0609020204030204" pitchFamily="49" charset="0"/>
              </a:rPr>
              <a:t>=(5+1) mod 10=6	</a:t>
            </a:r>
            <a:r>
              <a:rPr lang="zh-CN" altLang="pt-BR" sz="2000" dirty="0">
                <a:solidFill>
                  <a:srgbClr val="006600"/>
                </a:solidFill>
                <a:latin typeface="微软雅黑" panose="020B0503020204020204" charset="-122"/>
                <a:ea typeface="微软雅黑" panose="020B0503020204020204" charset="-122"/>
                <a:cs typeface="Consolas" panose="020B0609020204030204" pitchFamily="49" charset="0"/>
              </a:rPr>
              <a:t>仍冲突</a:t>
            </a:r>
            <a:endParaRPr lang="zh-CN" altLang="pt-BR" sz="2000" i="1" dirty="0">
              <a:solidFill>
                <a:srgbClr val="006600"/>
              </a:solidFill>
              <a:latin typeface="微软雅黑" panose="020B0503020204020204" charset="-122"/>
              <a:ea typeface="微软雅黑" panose="020B0503020204020204" charset="-122"/>
              <a:cs typeface="Consolas" panose="020B0609020204030204" pitchFamily="49" charset="0"/>
            </a:endParaRPr>
          </a:p>
          <a:p>
            <a:pPr algn="l">
              <a:lnSpc>
                <a:spcPct val="130000"/>
              </a:lnSpc>
            </a:pPr>
            <a:r>
              <a:rPr lang="zh-CN" altLang="pt-BR" sz="2000" i="1">
                <a:solidFill>
                  <a:srgbClr val="006600"/>
                </a:solidFill>
                <a:latin typeface="微软雅黑" panose="020B0503020204020204" charset="-122"/>
                <a:ea typeface="微软雅黑" panose="020B0503020204020204" charset="-122"/>
                <a:cs typeface="Consolas" panose="020B0609020204030204" pitchFamily="49" charset="0"/>
              </a:rPr>
              <a:t>　    </a:t>
            </a:r>
            <a:r>
              <a:rPr lang="pt-BR" altLang="zh-CN" sz="2000" i="1">
                <a:solidFill>
                  <a:srgbClr val="006600"/>
                </a:solidFill>
                <a:latin typeface="微软雅黑" panose="020B0503020204020204" charset="-122"/>
                <a:ea typeface="微软雅黑" panose="020B0503020204020204" charset="-122"/>
                <a:cs typeface="Consolas" panose="020B0609020204030204" pitchFamily="49" charset="0"/>
              </a:rPr>
              <a:t>d</a:t>
            </a:r>
            <a:r>
              <a:rPr lang="pt-BR" altLang="zh-CN" sz="2000" baseline="-25000">
                <a:solidFill>
                  <a:srgbClr val="006600"/>
                </a:solidFill>
                <a:latin typeface="微软雅黑" panose="020B0503020204020204" charset="-122"/>
                <a:ea typeface="微软雅黑" panose="020B0503020204020204" charset="-122"/>
                <a:cs typeface="Consolas" panose="020B0609020204030204" pitchFamily="49" charset="0"/>
              </a:rPr>
              <a:t>2</a:t>
            </a:r>
            <a:r>
              <a:rPr lang="pt-BR" altLang="zh-CN" sz="2000" dirty="0">
                <a:solidFill>
                  <a:srgbClr val="006600"/>
                </a:solidFill>
                <a:latin typeface="微软雅黑" panose="020B0503020204020204" charset="-122"/>
                <a:ea typeface="微软雅黑" panose="020B0503020204020204" charset="-122"/>
                <a:cs typeface="Consolas" panose="020B0609020204030204" pitchFamily="49" charset="0"/>
              </a:rPr>
              <a:t>=(6+1) mod 10=7</a:t>
            </a:r>
            <a:endParaRPr lang="pt-BR" altLang="zh-CN" sz="2000" i="1" dirty="0">
              <a:solidFill>
                <a:srgbClr val="006600"/>
              </a:solidFill>
              <a:latin typeface="微软雅黑" panose="020B0503020204020204" charset="-122"/>
              <a:ea typeface="微软雅黑" panose="020B0503020204020204" charset="-122"/>
              <a:cs typeface="Consolas" panose="020B0609020204030204" pitchFamily="49" charset="0"/>
            </a:endParaRPr>
          </a:p>
          <a:p>
            <a:pPr algn="l">
              <a:lnSpc>
                <a:spcPct val="130000"/>
              </a:lnSpc>
            </a:pPr>
            <a:r>
              <a:rPr lang="zh-CN" altLang="pt-BR" sz="2000" i="1">
                <a:solidFill>
                  <a:srgbClr val="3333FF"/>
                </a:solidFill>
                <a:latin typeface="微软雅黑" panose="020B0503020204020204" charset="-122"/>
                <a:ea typeface="微软雅黑" panose="020B0503020204020204" charset="-122"/>
                <a:cs typeface="Consolas" panose="020B0609020204030204" pitchFamily="49" charset="0"/>
              </a:rPr>
              <a:t>　</a:t>
            </a:r>
            <a:r>
              <a:rPr lang="zh-CN" altLang="pt-BR" sz="2000" i="1">
                <a:solidFill>
                  <a:srgbClr val="0000FF"/>
                </a:solidFill>
                <a:latin typeface="微软雅黑" panose="020B0503020204020204" charset="-122"/>
                <a:ea typeface="微软雅黑" panose="020B0503020204020204" charset="-122"/>
                <a:cs typeface="Consolas" panose="020B0609020204030204" pitchFamily="49" charset="0"/>
              </a:rPr>
              <a:t>  </a:t>
            </a:r>
            <a:r>
              <a:rPr lang="pt-BR" altLang="zh-CN" sz="2000" i="1">
                <a:solidFill>
                  <a:srgbClr val="525252"/>
                </a:solidFill>
                <a:latin typeface="微软雅黑" panose="020B0503020204020204" charset="-122"/>
                <a:ea typeface="微软雅黑" panose="020B0503020204020204" charset="-122"/>
                <a:cs typeface="Consolas" panose="020B0609020204030204" pitchFamily="49" charset="0"/>
              </a:rPr>
              <a:t>H</a:t>
            </a:r>
            <a:r>
              <a:rPr lang="pt-BR" altLang="zh-CN" sz="2000">
                <a:solidFill>
                  <a:srgbClr val="525252"/>
                </a:solidFill>
                <a:latin typeface="微软雅黑" panose="020B0503020204020204" charset="-122"/>
                <a:ea typeface="微软雅黑" panose="020B0503020204020204" charset="-122"/>
                <a:cs typeface="Consolas" panose="020B0609020204030204" pitchFamily="49" charset="0"/>
              </a:rPr>
              <a:t>(9</a:t>
            </a:r>
            <a:r>
              <a:rPr lang="pt-BR" altLang="zh-CN" sz="2000" dirty="0">
                <a:solidFill>
                  <a:srgbClr val="525252"/>
                </a:solidFill>
                <a:latin typeface="微软雅黑" panose="020B0503020204020204" charset="-122"/>
                <a:ea typeface="微软雅黑" panose="020B0503020204020204" charset="-122"/>
                <a:cs typeface="Consolas" panose="020B0609020204030204" pitchFamily="49" charset="0"/>
              </a:rPr>
              <a:t>)=9×3 mod 7=6	</a:t>
            </a:r>
            <a:r>
              <a:rPr lang="zh-CN" altLang="pt-BR" sz="2000" dirty="0">
                <a:solidFill>
                  <a:srgbClr val="525252"/>
                </a:solidFill>
                <a:latin typeface="微软雅黑" panose="020B0503020204020204" charset="-122"/>
                <a:ea typeface="微软雅黑" panose="020B0503020204020204" charset="-122"/>
                <a:cs typeface="Consolas" panose="020B0609020204030204" pitchFamily="49" charset="0"/>
              </a:rPr>
              <a:t>冲突</a:t>
            </a:r>
            <a:endParaRPr lang="zh-CN" altLang="pt-BR" sz="2000" i="1" dirty="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ct val="130000"/>
              </a:lnSpc>
            </a:pPr>
            <a:r>
              <a:rPr lang="zh-CN" altLang="pt-BR" sz="2000" i="1">
                <a:solidFill>
                  <a:srgbClr val="3333FF"/>
                </a:solidFill>
                <a:latin typeface="微软雅黑" panose="020B0503020204020204" charset="-122"/>
                <a:ea typeface="微软雅黑" panose="020B0503020204020204" charset="-122"/>
                <a:cs typeface="Consolas" panose="020B0609020204030204" pitchFamily="49" charset="0"/>
              </a:rPr>
              <a:t>　    </a:t>
            </a:r>
            <a:r>
              <a:rPr lang="pt-BR" altLang="zh-CN" sz="2000" i="1">
                <a:solidFill>
                  <a:srgbClr val="006600"/>
                </a:solidFill>
                <a:latin typeface="微软雅黑" panose="020B0503020204020204" charset="-122"/>
                <a:ea typeface="微软雅黑" panose="020B0503020204020204" charset="-122"/>
                <a:cs typeface="Consolas" panose="020B0609020204030204" pitchFamily="49" charset="0"/>
              </a:rPr>
              <a:t>d</a:t>
            </a:r>
            <a:r>
              <a:rPr lang="pt-BR" altLang="zh-CN" sz="2000" baseline="-25000">
                <a:solidFill>
                  <a:srgbClr val="006600"/>
                </a:solidFill>
                <a:latin typeface="微软雅黑" panose="020B0503020204020204" charset="-122"/>
                <a:ea typeface="微软雅黑" panose="020B0503020204020204" charset="-122"/>
                <a:cs typeface="Consolas" panose="020B0609020204030204" pitchFamily="49" charset="0"/>
              </a:rPr>
              <a:t>1</a:t>
            </a:r>
            <a:r>
              <a:rPr lang="pt-BR" altLang="zh-CN" sz="2000" dirty="0">
                <a:solidFill>
                  <a:srgbClr val="006600"/>
                </a:solidFill>
                <a:latin typeface="微软雅黑" panose="020B0503020204020204" charset="-122"/>
                <a:ea typeface="微软雅黑" panose="020B0503020204020204" charset="-122"/>
                <a:cs typeface="Consolas" panose="020B0609020204030204" pitchFamily="49" charset="0"/>
              </a:rPr>
              <a:t>=(6+1) mod 10=7	</a:t>
            </a:r>
            <a:r>
              <a:rPr lang="zh-CN" altLang="pt-BR" sz="2000" dirty="0">
                <a:solidFill>
                  <a:srgbClr val="006600"/>
                </a:solidFill>
                <a:latin typeface="微软雅黑" panose="020B0503020204020204" charset="-122"/>
                <a:ea typeface="微软雅黑" panose="020B0503020204020204" charset="-122"/>
                <a:cs typeface="Consolas" panose="020B0609020204030204" pitchFamily="49" charset="0"/>
              </a:rPr>
              <a:t>仍冲突</a:t>
            </a:r>
            <a:endParaRPr lang="zh-CN" altLang="pt-BR" sz="2000" i="1" dirty="0">
              <a:solidFill>
                <a:srgbClr val="006600"/>
              </a:solidFill>
              <a:latin typeface="微软雅黑" panose="020B0503020204020204" charset="-122"/>
              <a:ea typeface="微软雅黑" panose="020B0503020204020204" charset="-122"/>
              <a:cs typeface="Consolas" panose="020B0609020204030204" pitchFamily="49" charset="0"/>
            </a:endParaRPr>
          </a:p>
          <a:p>
            <a:pPr algn="l">
              <a:lnSpc>
                <a:spcPct val="130000"/>
              </a:lnSpc>
            </a:pPr>
            <a:r>
              <a:rPr lang="zh-CN" altLang="pt-BR" sz="2000" i="1">
                <a:solidFill>
                  <a:srgbClr val="006600"/>
                </a:solidFill>
                <a:latin typeface="微软雅黑" panose="020B0503020204020204" charset="-122"/>
                <a:ea typeface="微软雅黑" panose="020B0503020204020204" charset="-122"/>
                <a:cs typeface="Consolas" panose="020B0609020204030204" pitchFamily="49" charset="0"/>
              </a:rPr>
              <a:t>　    </a:t>
            </a:r>
            <a:r>
              <a:rPr lang="pt-BR" altLang="zh-CN" sz="2000" i="1">
                <a:solidFill>
                  <a:srgbClr val="006600"/>
                </a:solidFill>
                <a:latin typeface="微软雅黑" panose="020B0503020204020204" charset="-122"/>
                <a:ea typeface="微软雅黑" panose="020B0503020204020204" charset="-122"/>
                <a:cs typeface="Consolas" panose="020B0609020204030204" pitchFamily="49" charset="0"/>
              </a:rPr>
              <a:t>d</a:t>
            </a:r>
            <a:r>
              <a:rPr lang="pt-BR" altLang="zh-CN" sz="2000" baseline="-25000">
                <a:solidFill>
                  <a:srgbClr val="006600"/>
                </a:solidFill>
                <a:latin typeface="微软雅黑" panose="020B0503020204020204" charset="-122"/>
                <a:ea typeface="微软雅黑" panose="020B0503020204020204" charset="-122"/>
                <a:cs typeface="Consolas" panose="020B0609020204030204" pitchFamily="49" charset="0"/>
              </a:rPr>
              <a:t>2</a:t>
            </a:r>
            <a:r>
              <a:rPr lang="pt-BR" altLang="zh-CN" sz="2000" dirty="0">
                <a:solidFill>
                  <a:srgbClr val="006600"/>
                </a:solidFill>
                <a:latin typeface="微软雅黑" panose="020B0503020204020204" charset="-122"/>
                <a:ea typeface="微软雅黑" panose="020B0503020204020204" charset="-122"/>
                <a:cs typeface="Consolas" panose="020B0609020204030204" pitchFamily="49" charset="0"/>
              </a:rPr>
              <a:t>=(7+1) mod 10=8</a:t>
            </a:r>
            <a:endParaRPr lang="pt-BR" altLang="zh-CN" sz="2000" i="1" dirty="0">
              <a:solidFill>
                <a:srgbClr val="006600"/>
              </a:solidFill>
              <a:latin typeface="微软雅黑" panose="020B0503020204020204" charset="-122"/>
              <a:ea typeface="微软雅黑" panose="020B0503020204020204" charset="-122"/>
              <a:cs typeface="Consolas" panose="020B0609020204030204" pitchFamily="49" charset="0"/>
            </a:endParaRPr>
          </a:p>
          <a:p>
            <a:pPr algn="l">
              <a:lnSpc>
                <a:spcPct val="130000"/>
              </a:lnSpc>
            </a:pPr>
            <a:r>
              <a:rPr lang="zh-CN" altLang="pt-BR" sz="2000" i="1">
                <a:solidFill>
                  <a:srgbClr val="3333FF"/>
                </a:solidFill>
                <a:latin typeface="微软雅黑" panose="020B0503020204020204" charset="-122"/>
                <a:ea typeface="微软雅黑" panose="020B0503020204020204" charset="-122"/>
                <a:cs typeface="Consolas" panose="020B0609020204030204" pitchFamily="49" charset="0"/>
              </a:rPr>
              <a:t>　</a:t>
            </a:r>
            <a:r>
              <a:rPr lang="zh-CN" altLang="pt-BR" sz="2000" i="1">
                <a:solidFill>
                  <a:srgbClr val="0000FF"/>
                </a:solidFill>
                <a:latin typeface="微软雅黑" panose="020B0503020204020204" charset="-122"/>
                <a:ea typeface="微软雅黑" panose="020B0503020204020204" charset="-122"/>
                <a:cs typeface="Consolas" panose="020B0609020204030204" pitchFamily="49" charset="0"/>
              </a:rPr>
              <a:t>  </a:t>
            </a:r>
            <a:r>
              <a:rPr lang="pt-BR" altLang="zh-CN" sz="2000" i="1">
                <a:solidFill>
                  <a:srgbClr val="525252"/>
                </a:solidFill>
                <a:latin typeface="微软雅黑" panose="020B0503020204020204" charset="-122"/>
                <a:ea typeface="微软雅黑" panose="020B0503020204020204" charset="-122"/>
                <a:cs typeface="Consolas" panose="020B0609020204030204" pitchFamily="49" charset="0"/>
              </a:rPr>
              <a:t>H</a:t>
            </a:r>
            <a:r>
              <a:rPr lang="pt-BR" altLang="zh-CN" sz="2000">
                <a:solidFill>
                  <a:srgbClr val="525252"/>
                </a:solidFill>
                <a:latin typeface="微软雅黑" panose="020B0503020204020204" charset="-122"/>
                <a:ea typeface="微软雅黑" panose="020B0503020204020204" charset="-122"/>
                <a:cs typeface="Consolas" panose="020B0609020204030204" pitchFamily="49" charset="0"/>
              </a:rPr>
              <a:t>(14</a:t>
            </a:r>
            <a:r>
              <a:rPr lang="pt-BR" altLang="zh-CN" sz="2000" dirty="0">
                <a:solidFill>
                  <a:srgbClr val="525252"/>
                </a:solidFill>
                <a:latin typeface="微软雅黑" panose="020B0503020204020204" charset="-122"/>
                <a:ea typeface="微软雅黑" panose="020B0503020204020204" charset="-122"/>
                <a:cs typeface="Consolas" panose="020B0609020204030204" pitchFamily="49" charset="0"/>
              </a:rPr>
              <a:t>)=14×3 mod 7=0	</a:t>
            </a:r>
            <a:r>
              <a:rPr lang="zh-CN" altLang="pt-BR" sz="2000" dirty="0">
                <a:solidFill>
                  <a:srgbClr val="525252"/>
                </a:solidFill>
                <a:latin typeface="微软雅黑" panose="020B0503020204020204" charset="-122"/>
                <a:ea typeface="微软雅黑" panose="020B0503020204020204" charset="-122"/>
                <a:cs typeface="Consolas" panose="020B0609020204030204" pitchFamily="49" charset="0"/>
              </a:rPr>
              <a:t>冲突</a:t>
            </a:r>
            <a:endParaRPr lang="zh-CN" altLang="pt-BR" sz="2000" i="1" dirty="0">
              <a:solidFill>
                <a:srgbClr val="525252"/>
              </a:solidFill>
              <a:latin typeface="微软雅黑" panose="020B0503020204020204" charset="-122"/>
              <a:ea typeface="微软雅黑" panose="020B0503020204020204" charset="-122"/>
              <a:cs typeface="Consolas" panose="020B0609020204030204" pitchFamily="49" charset="0"/>
            </a:endParaRPr>
          </a:p>
          <a:p>
            <a:pPr algn="l">
              <a:lnSpc>
                <a:spcPct val="130000"/>
              </a:lnSpc>
            </a:pPr>
            <a:r>
              <a:rPr lang="zh-CN" altLang="pt-BR" sz="2000" i="1">
                <a:solidFill>
                  <a:srgbClr val="3333FF"/>
                </a:solidFill>
                <a:latin typeface="微软雅黑" panose="020B0503020204020204" charset="-122"/>
                <a:ea typeface="微软雅黑" panose="020B0503020204020204" charset="-122"/>
                <a:cs typeface="Consolas" panose="020B0609020204030204" pitchFamily="49" charset="0"/>
              </a:rPr>
              <a:t>　    </a:t>
            </a:r>
            <a:r>
              <a:rPr lang="pt-BR" altLang="zh-CN" sz="2000" i="1">
                <a:solidFill>
                  <a:srgbClr val="006600"/>
                </a:solidFill>
                <a:latin typeface="微软雅黑" panose="020B0503020204020204" charset="-122"/>
                <a:ea typeface="微软雅黑" panose="020B0503020204020204" charset="-122"/>
                <a:cs typeface="Consolas" panose="020B0609020204030204" pitchFamily="49" charset="0"/>
              </a:rPr>
              <a:t>d</a:t>
            </a:r>
            <a:r>
              <a:rPr lang="pt-BR" altLang="zh-CN" sz="2000" baseline="-25000">
                <a:solidFill>
                  <a:srgbClr val="006600"/>
                </a:solidFill>
                <a:latin typeface="微软雅黑" panose="020B0503020204020204" charset="-122"/>
                <a:ea typeface="微软雅黑" panose="020B0503020204020204" charset="-122"/>
                <a:cs typeface="Consolas" panose="020B0609020204030204" pitchFamily="49" charset="0"/>
              </a:rPr>
              <a:t>1</a:t>
            </a:r>
            <a:r>
              <a:rPr lang="pt-BR" altLang="zh-CN" sz="2000" dirty="0">
                <a:solidFill>
                  <a:srgbClr val="006600"/>
                </a:solidFill>
                <a:latin typeface="微软雅黑" panose="020B0503020204020204" charset="-122"/>
                <a:ea typeface="微软雅黑" panose="020B0503020204020204" charset="-122"/>
                <a:cs typeface="Consolas" panose="020B0609020204030204" pitchFamily="49" charset="0"/>
              </a:rPr>
              <a:t>=(0+1) mod 10=1</a:t>
            </a:r>
            <a:endParaRPr lang="en-US" altLang="zh-CN" sz="2000" dirty="0">
              <a:solidFill>
                <a:srgbClr val="006600"/>
              </a:solidFill>
              <a:latin typeface="微软雅黑" panose="020B0503020204020204" charset="-122"/>
              <a:ea typeface="微软雅黑" panose="020B0503020204020204" charset="-122"/>
              <a:cs typeface="Consolas" panose="020B0609020204030204" pitchFamily="49" charset="0"/>
            </a:endParaRPr>
          </a:p>
        </p:txBody>
      </p:sp>
      <p:sp>
        <p:nvSpPr>
          <p:cNvPr id="4" name="文本框 3"/>
          <p:cNvSpPr txBox="1"/>
          <p:nvPr/>
        </p:nvSpPr>
        <p:spPr>
          <a:xfrm>
            <a:off x="1100703" y="166638"/>
            <a:ext cx="792480" cy="460375"/>
          </a:xfrm>
          <a:prstGeom prst="rect">
            <a:avLst/>
          </a:prstGeom>
          <a:noFill/>
        </p:spPr>
        <p:txBody>
          <a:bodyPr wrap="none" rtlCol="0" anchor="ctr">
            <a:spAutoFit/>
          </a:bodyPr>
          <a:lstStyle/>
          <a:p>
            <a:r>
              <a:rPr lang="zh-CN" altLang="en-US" sz="2400" dirty="0">
                <a:solidFill>
                  <a:srgbClr val="525252"/>
                </a:solidFill>
                <a:latin typeface="微软雅黑" panose="020B0503020204020204" charset="-122"/>
                <a:ea typeface="微软雅黑" panose="020B0503020204020204" charset="-122"/>
                <a:cs typeface="Arial" panose="020B0604020202020204"/>
              </a:rPr>
              <a:t>示例</a:t>
            </a:r>
          </a:p>
        </p:txBody>
      </p:sp>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952" y="1709737"/>
            <a:ext cx="4181475" cy="4352925"/>
          </a:xfrm>
          <a:prstGeom prst="rect">
            <a:avLst/>
          </a:prstGeom>
        </p:spPr>
      </p:pic>
    </p:spTree>
    <p:extLst>
      <p:ext uri="{BB962C8B-B14F-4D97-AF65-F5344CB8AC3E}">
        <p14:creationId xmlns:p14="http://schemas.microsoft.com/office/powerpoint/2010/main" val="1567962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952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4613" y="3048389"/>
            <a:ext cx="3816668" cy="3718805"/>
          </a:xfrm>
          <a:prstGeom prst="rect">
            <a:avLst/>
          </a:prstGeom>
        </p:spPr>
      </p:pic>
      <p:sp>
        <p:nvSpPr>
          <p:cNvPr id="96258" name="Text Box 2"/>
          <p:cNvSpPr txBox="1">
            <a:spLocks noChangeArrowheads="1"/>
          </p:cNvSpPr>
          <p:nvPr/>
        </p:nvSpPr>
        <p:spPr bwMode="auto">
          <a:xfrm>
            <a:off x="1231932" y="1188584"/>
            <a:ext cx="3638542" cy="398780"/>
          </a:xfrm>
          <a:prstGeom prst="rect">
            <a:avLst/>
          </a:prstGeom>
          <a:noFill/>
          <a:ln w="9525">
            <a:noFill/>
            <a:miter lim="800000"/>
          </a:ln>
        </p:spPr>
        <p:txBody>
          <a:bodyPr wrap="square">
            <a:spAutoFit/>
          </a:bodyPr>
          <a:lstStyle/>
          <a:p>
            <a:pPr algn="l">
              <a:lnSpc>
                <a:spcPct val="100000"/>
              </a:lnSpc>
              <a:spcBef>
                <a:spcPct val="50000"/>
              </a:spcBef>
            </a:pPr>
            <a:r>
              <a:rPr lang="zh-CN" altLang="en-US" sz="2000" dirty="0">
                <a:solidFill>
                  <a:srgbClr val="525252"/>
                </a:solidFill>
                <a:latin typeface="微软雅黑" panose="020B0503020204020204" charset="-122"/>
                <a:ea typeface="微软雅黑" panose="020B0503020204020204" charset="-122"/>
                <a:cs typeface="Times New Roman" panose="02020603050405020304" pitchFamily="18" charset="0"/>
              </a:rPr>
              <a:t>构造的</a:t>
            </a:r>
            <a:r>
              <a:rPr lang="zh-CN" altLang="en-US" sz="2000">
                <a:solidFill>
                  <a:srgbClr val="525252"/>
                </a:solidFill>
                <a:latin typeface="微软雅黑" panose="020B0503020204020204" charset="-122"/>
                <a:ea typeface="微软雅黑" panose="020B0503020204020204" charset="-122"/>
                <a:cs typeface="Times New Roman" panose="02020603050405020304" pitchFamily="18" charset="0"/>
              </a:rPr>
              <a:t>哈希表：</a:t>
            </a:r>
            <a:endParaRPr lang="zh-CN" altLang="en-US" sz="2000" dirty="0">
              <a:solidFill>
                <a:srgbClr val="525252"/>
              </a:solidFill>
              <a:latin typeface="微软雅黑" panose="020B0503020204020204" charset="-122"/>
              <a:ea typeface="微软雅黑" panose="020B0503020204020204" charset="-122"/>
              <a:cs typeface="Times New Roman" panose="02020603050405020304" pitchFamily="18" charset="0"/>
            </a:endParaRPr>
          </a:p>
        </p:txBody>
      </p:sp>
      <p:graphicFrame>
        <p:nvGraphicFramePr>
          <p:cNvPr id="207875" name="Group 3"/>
          <p:cNvGraphicFramePr>
            <a:graphicFrameLocks noGrp="1"/>
          </p:cNvGraphicFramePr>
          <p:nvPr/>
        </p:nvGraphicFramePr>
        <p:xfrm>
          <a:off x="1415228" y="1901885"/>
          <a:ext cx="7920038" cy="1005840"/>
        </p:xfrm>
        <a:graphic>
          <a:graphicData uri="http://schemas.openxmlformats.org/drawingml/2006/table">
            <a:tbl>
              <a:tblPr>
                <a:tableStyleId>{ED083AE6-46FA-4A59-8FB0-9F97EB10719F}</a:tableStyleId>
              </a:tblPr>
              <a:tblGrid>
                <a:gridCol w="1223963">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720725">
                  <a:extLst>
                    <a:ext uri="{9D8B030D-6E8A-4147-A177-3AD203B41FA5}">
                      <a16:colId xmlns:a16="http://schemas.microsoft.com/office/drawing/2014/main" val="20003"/>
                    </a:ext>
                  </a:extLst>
                </a:gridCol>
                <a:gridCol w="720725">
                  <a:extLst>
                    <a:ext uri="{9D8B030D-6E8A-4147-A177-3AD203B41FA5}">
                      <a16:colId xmlns:a16="http://schemas.microsoft.com/office/drawing/2014/main" val="20004"/>
                    </a:ext>
                  </a:extLst>
                </a:gridCol>
                <a:gridCol w="574675">
                  <a:extLst>
                    <a:ext uri="{9D8B030D-6E8A-4147-A177-3AD203B41FA5}">
                      <a16:colId xmlns:a16="http://schemas.microsoft.com/office/drawing/2014/main" val="20005"/>
                    </a:ext>
                  </a:extLst>
                </a:gridCol>
                <a:gridCol w="720725">
                  <a:extLst>
                    <a:ext uri="{9D8B030D-6E8A-4147-A177-3AD203B41FA5}">
                      <a16:colId xmlns:a16="http://schemas.microsoft.com/office/drawing/2014/main" val="20006"/>
                    </a:ext>
                  </a:extLst>
                </a:gridCol>
                <a:gridCol w="720725">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719137">
                  <a:extLst>
                    <a:ext uri="{9D8B030D-6E8A-4147-A177-3AD203B41FA5}">
                      <a16:colId xmlns:a16="http://schemas.microsoft.com/office/drawing/2014/main" val="20009"/>
                    </a:ext>
                  </a:extLst>
                </a:gridCol>
                <a:gridCol w="576263">
                  <a:extLst>
                    <a:ext uri="{9D8B030D-6E8A-4147-A177-3AD203B41FA5}">
                      <a16:colId xmlns:a16="http://schemas.microsoft.com/office/drawing/2014/main" val="20010"/>
                    </a:ext>
                  </a:extLst>
                </a:gridCol>
              </a:tblGrid>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下标</a:t>
                      </a:r>
                      <a:endParaRPr kumimoji="0" lang="zh-CN" altLang="en-US"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0</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2</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3</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4</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5</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6</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7</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8</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9</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关键字</a:t>
                      </a:r>
                      <a:endParaRPr kumimoji="0" lang="zh-CN" altLang="en-US" sz="1600" b="1" i="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7</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14</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dirty="0">
                        <a:ln>
                          <a:noFill/>
                        </a:ln>
                        <a:solidFill>
                          <a:srgbClr val="525252"/>
                        </a:solidFill>
                        <a:effectLst/>
                        <a:latin typeface="Consolas" panose="020B0609020204030204" pitchFamily="49" charset="0"/>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8</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a:ln>
                          <a:noFill/>
                        </a:ln>
                        <a:solidFill>
                          <a:srgbClr val="525252"/>
                        </a:solidFill>
                        <a:effectLst/>
                        <a:latin typeface="Consolas" panose="020B0609020204030204" pitchFamily="49" charset="0"/>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11</a:t>
                      </a:r>
                      <a:endParaRPr kumimoji="0" lang="en-US" altLang="zh-CN" sz="1600" b="1" i="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30</a:t>
                      </a:r>
                      <a:endParaRPr kumimoji="0" lang="en-US" altLang="zh-CN" sz="1600" b="1" i="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18</a:t>
                      </a:r>
                      <a:endParaRPr kumimoji="0" lang="en-US" altLang="zh-CN" sz="1600" b="1" i="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9</a:t>
                      </a:r>
                      <a:endParaRPr kumimoji="0" lang="en-US" altLang="zh-CN" sz="1600" b="1" i="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a:ln>
                          <a:noFill/>
                        </a:ln>
                        <a:solidFill>
                          <a:srgbClr val="525252"/>
                        </a:solidFill>
                        <a:effectLst/>
                        <a:latin typeface="Consolas" panose="020B0609020204030204" pitchFamily="49" charset="0"/>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1"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探测次数</a:t>
                      </a:r>
                      <a:endParaRPr kumimoji="0" lang="zh-CN" altLang="en-US" sz="1600" b="1" i="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rPr>
                        <a:t>2</a:t>
                      </a:r>
                      <a:endParaRPr kumimoji="0" lang="en-US" altLang="zh-CN" sz="1600" b="1" i="0"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a:ln>
                          <a:noFill/>
                        </a:ln>
                        <a:solidFill>
                          <a:srgbClr val="C0262E"/>
                        </a:solidFill>
                        <a:effectLst/>
                        <a:latin typeface="Consolas" panose="020B0609020204030204" pitchFamily="49" charset="0"/>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dirty="0">
                        <a:ln>
                          <a:noFill/>
                        </a:ln>
                        <a:solidFill>
                          <a:srgbClr val="C0262E"/>
                        </a:solidFill>
                        <a:effectLst/>
                        <a:latin typeface="Consolas" panose="020B0609020204030204" pitchFamily="49" charset="0"/>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rPr>
                        <a:t>3</a:t>
                      </a:r>
                      <a:endParaRPr kumimoji="0" lang="en-US" altLang="zh-CN" sz="1600" b="1" i="0"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rPr>
                        <a:t>3</a:t>
                      </a:r>
                      <a:endParaRPr kumimoji="0" lang="en-US" altLang="zh-CN" sz="1600" b="1" i="0"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dirty="0">
                        <a:ln>
                          <a:noFill/>
                        </a:ln>
                        <a:solidFill>
                          <a:srgbClr val="0000FF"/>
                        </a:solidFill>
                        <a:effectLst/>
                        <a:latin typeface="Consolas" panose="020B0609020204030204" pitchFamily="49" charset="0"/>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96309" name="Text Box 53"/>
          <p:cNvSpPr txBox="1">
            <a:spLocks noChangeArrowheads="1"/>
          </p:cNvSpPr>
          <p:nvPr/>
        </p:nvSpPr>
        <p:spPr bwMode="auto">
          <a:xfrm>
            <a:off x="1231932" y="3413760"/>
            <a:ext cx="6064237" cy="1014730"/>
          </a:xfrm>
          <a:prstGeom prst="rect">
            <a:avLst/>
          </a:prstGeom>
          <a:noFill/>
          <a:ln w="9525">
            <a:noFill/>
            <a:miter lim="800000"/>
          </a:ln>
        </p:spPr>
        <p:txBody>
          <a:bodyPr wrap="square">
            <a:spAutoFit/>
          </a:bodyPr>
          <a:lstStyle/>
          <a:p>
            <a:pPr>
              <a:lnSpc>
                <a:spcPct val="150000"/>
              </a:lnSpc>
            </a:pP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2</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）在等概率情况下：</a:t>
            </a:r>
          </a:p>
          <a:p>
            <a:pPr algn="l">
              <a:lnSpc>
                <a:spcPct val="150000"/>
              </a:lnSpc>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    ASL</a:t>
            </a:r>
            <a:r>
              <a:rPr lang="zh-CN" altLang="en-US" sz="2000" baseline="-25000">
                <a:solidFill>
                  <a:srgbClr val="525252"/>
                </a:solidFill>
                <a:latin typeface="微软雅黑" panose="020B0503020204020204" charset="-122"/>
                <a:ea typeface="微软雅黑" panose="020B0503020204020204" charset="-122"/>
                <a:cs typeface="Consolas" panose="020B0609020204030204" pitchFamily="49" charset="0"/>
              </a:rPr>
              <a:t>成功</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=(1+2+1+1+1+3+3)/7=12/7=1.71</a:t>
            </a:r>
          </a:p>
        </p:txBody>
      </p:sp>
      <p:sp>
        <p:nvSpPr>
          <p:cNvPr id="6" name="文本框 5"/>
          <p:cNvSpPr txBox="1"/>
          <p:nvPr/>
        </p:nvSpPr>
        <p:spPr>
          <a:xfrm>
            <a:off x="1100703" y="166638"/>
            <a:ext cx="792480" cy="460375"/>
          </a:xfrm>
          <a:prstGeom prst="rect">
            <a:avLst/>
          </a:prstGeom>
          <a:noFill/>
        </p:spPr>
        <p:txBody>
          <a:bodyPr wrap="none" rtlCol="0" anchor="ctr">
            <a:spAutoFit/>
          </a:bodyPr>
          <a:lstStyle/>
          <a:p>
            <a:r>
              <a:rPr lang="zh-CN" altLang="en-US" sz="2400" dirty="0">
                <a:solidFill>
                  <a:srgbClr val="525252"/>
                </a:solidFill>
                <a:latin typeface="微软雅黑" panose="020B0503020204020204" charset="-122"/>
                <a:ea typeface="微软雅黑" panose="020B0503020204020204" charset="-122"/>
                <a:cs typeface="Arial" panose="020B0604020202020204"/>
              </a:rPr>
              <a:t>示例</a:t>
            </a:r>
          </a:p>
        </p:txBody>
      </p:sp>
    </p:spTree>
    <p:extLst>
      <p:ext uri="{BB962C8B-B14F-4D97-AF65-F5344CB8AC3E}">
        <p14:creationId xmlns:p14="http://schemas.microsoft.com/office/powerpoint/2010/main" val="1729310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96258"/>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207875"/>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96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P spid="96309"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卡通人物&#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4455" y="2828925"/>
            <a:ext cx="3752850" cy="4029075"/>
          </a:xfrm>
          <a:prstGeom prst="rect">
            <a:avLst/>
          </a:prstGeom>
        </p:spPr>
      </p:pic>
      <p:sp>
        <p:nvSpPr>
          <p:cNvPr id="97282" name="Text Box 2"/>
          <p:cNvSpPr txBox="1">
            <a:spLocks noChangeArrowheads="1"/>
          </p:cNvSpPr>
          <p:nvPr/>
        </p:nvSpPr>
        <p:spPr bwMode="auto">
          <a:xfrm>
            <a:off x="1173547" y="1100065"/>
            <a:ext cx="4178299" cy="398780"/>
          </a:xfrm>
          <a:prstGeom prst="rect">
            <a:avLst/>
          </a:prstGeom>
          <a:noFill/>
          <a:ln w="9525">
            <a:noFill/>
            <a:miter lim="800000"/>
          </a:ln>
        </p:spPr>
        <p:txBody>
          <a:bodyPr wrap="square">
            <a:spAutoFit/>
          </a:bodyPr>
          <a:lstStyle/>
          <a:p>
            <a:pPr lvl="0" algn="l">
              <a:lnSpc>
                <a:spcPct val="100000"/>
              </a:lnSpc>
              <a:spcBef>
                <a:spcPct val="50000"/>
              </a:spcBef>
            </a:pP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不</a:t>
            </a:r>
            <a:r>
              <a:rPr lang="zh-CN" altLang="en-US" sz="2000" dirty="0">
                <a:solidFill>
                  <a:srgbClr val="C0262E"/>
                </a:solidFill>
                <a:latin typeface="微软雅黑" panose="020B0503020204020204" charset="-122"/>
                <a:ea typeface="微软雅黑" panose="020B0503020204020204" charset="-122"/>
                <a:cs typeface="Consolas" panose="020B0609020204030204" pitchFamily="49" charset="0"/>
              </a:rPr>
              <a:t>成功的</a:t>
            </a: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情况下</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所有探测次数</a:t>
            </a: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a:t>
            </a:r>
          </a:p>
        </p:txBody>
      </p:sp>
      <p:graphicFrame>
        <p:nvGraphicFramePr>
          <p:cNvPr id="208899" name="Group 3"/>
          <p:cNvGraphicFramePr>
            <a:graphicFrameLocks noGrp="1"/>
          </p:cNvGraphicFramePr>
          <p:nvPr/>
        </p:nvGraphicFramePr>
        <p:xfrm>
          <a:off x="1317512" y="1963685"/>
          <a:ext cx="7643866" cy="1054735"/>
        </p:xfrm>
        <a:graphic>
          <a:graphicData uri="http://schemas.openxmlformats.org/drawingml/2006/table">
            <a:tbl>
              <a:tblPr>
                <a:tableStyleId>{ED083AE6-46FA-4A59-8FB0-9F97EB10719F}</a:tableStyleId>
              </a:tblPr>
              <a:tblGrid>
                <a:gridCol w="1214446">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714380">
                  <a:extLst>
                    <a:ext uri="{9D8B030D-6E8A-4147-A177-3AD203B41FA5}">
                      <a16:colId xmlns:a16="http://schemas.microsoft.com/office/drawing/2014/main" val="20002"/>
                    </a:ext>
                  </a:extLst>
                </a:gridCol>
                <a:gridCol w="571504">
                  <a:extLst>
                    <a:ext uri="{9D8B030D-6E8A-4147-A177-3AD203B41FA5}">
                      <a16:colId xmlns:a16="http://schemas.microsoft.com/office/drawing/2014/main" val="20003"/>
                    </a:ext>
                  </a:extLst>
                </a:gridCol>
                <a:gridCol w="642942">
                  <a:extLst>
                    <a:ext uri="{9D8B030D-6E8A-4147-A177-3AD203B41FA5}">
                      <a16:colId xmlns:a16="http://schemas.microsoft.com/office/drawing/2014/main" val="20004"/>
                    </a:ext>
                  </a:extLst>
                </a:gridCol>
                <a:gridCol w="522007">
                  <a:extLst>
                    <a:ext uri="{9D8B030D-6E8A-4147-A177-3AD203B41FA5}">
                      <a16:colId xmlns:a16="http://schemas.microsoft.com/office/drawing/2014/main" val="20005"/>
                    </a:ext>
                  </a:extLst>
                </a:gridCol>
                <a:gridCol w="668438">
                  <a:extLst>
                    <a:ext uri="{9D8B030D-6E8A-4147-A177-3AD203B41FA5}">
                      <a16:colId xmlns:a16="http://schemas.microsoft.com/office/drawing/2014/main" val="20006"/>
                    </a:ext>
                  </a:extLst>
                </a:gridCol>
                <a:gridCol w="665653">
                  <a:extLst>
                    <a:ext uri="{9D8B030D-6E8A-4147-A177-3AD203B41FA5}">
                      <a16:colId xmlns:a16="http://schemas.microsoft.com/office/drawing/2014/main" val="20007"/>
                    </a:ext>
                  </a:extLst>
                </a:gridCol>
                <a:gridCol w="668438">
                  <a:extLst>
                    <a:ext uri="{9D8B030D-6E8A-4147-A177-3AD203B41FA5}">
                      <a16:colId xmlns:a16="http://schemas.microsoft.com/office/drawing/2014/main" val="20008"/>
                    </a:ext>
                  </a:extLst>
                </a:gridCol>
                <a:gridCol w="668438">
                  <a:extLst>
                    <a:ext uri="{9D8B030D-6E8A-4147-A177-3AD203B41FA5}">
                      <a16:colId xmlns:a16="http://schemas.microsoft.com/office/drawing/2014/main" val="20009"/>
                    </a:ext>
                  </a:extLst>
                </a:gridCol>
                <a:gridCol w="593240">
                  <a:extLst>
                    <a:ext uri="{9D8B030D-6E8A-4147-A177-3AD203B41FA5}">
                      <a16:colId xmlns:a16="http://schemas.microsoft.com/office/drawing/2014/main" val="20010"/>
                    </a:ext>
                  </a:extLst>
                </a:gridCol>
              </a:tblGrid>
              <a:tr h="384175">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下标</a:t>
                      </a:r>
                      <a:endParaRPr kumimoji="0" lang="zh-CN" altLang="en-US" sz="1600" b="0"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rPr>
                        <a:t>0</a:t>
                      </a:r>
                      <a:endParaRPr kumimoji="0" lang="en-US" altLang="zh-CN" sz="1600" b="1" i="0" u="none" strike="noStrike" cap="none" normalizeH="0" baseline="0" dirty="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2</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3</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4</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5</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6</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7</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8</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rPr>
                        <a:t>9</a:t>
                      </a:r>
                      <a:endParaRPr kumimoji="0" lang="en-US" altLang="zh-CN" sz="1600" b="1" i="0" u="none" strike="noStrike" cap="none" normalizeH="0" baseline="0">
                        <a:ln>
                          <a:noFill/>
                        </a:ln>
                        <a:solidFill>
                          <a:srgbClr val="0070C0"/>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关键字</a:t>
                      </a:r>
                      <a:endParaRPr kumimoji="0" lang="zh-CN" altLang="en-US" sz="1600" b="0"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7</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14</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dirty="0">
                        <a:ln>
                          <a:noFill/>
                        </a:ln>
                        <a:solidFill>
                          <a:srgbClr val="525252"/>
                        </a:solidFill>
                        <a:effectLst/>
                        <a:latin typeface="Consolas" panose="020B0609020204030204" pitchFamily="49" charset="0"/>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8</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dirty="0">
                        <a:ln>
                          <a:noFill/>
                        </a:ln>
                        <a:solidFill>
                          <a:srgbClr val="525252"/>
                        </a:solidFill>
                        <a:effectLst/>
                        <a:latin typeface="Consolas" panose="020B0609020204030204" pitchFamily="49" charset="0"/>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11</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30</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18</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rPr>
                        <a:t>9</a:t>
                      </a:r>
                      <a:endParaRPr kumimoji="0" lang="en-US" altLang="zh-CN" sz="1600" b="1" i="0" u="none" strike="noStrike" cap="none" normalizeH="0" baseline="0" dirty="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zh-CN" altLang="zh-CN" sz="1600" b="1" i="0" u="none" strike="noStrike" cap="none" normalizeH="0" baseline="0" dirty="0">
                        <a:ln>
                          <a:noFill/>
                        </a:ln>
                        <a:solidFill>
                          <a:srgbClr val="525252"/>
                        </a:solidFill>
                        <a:effectLst/>
                        <a:latin typeface="Consolas" panose="020B0609020204030204" pitchFamily="49" charset="0"/>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tcPr>
                </a:tc>
                <a:extLst>
                  <a:ext uri="{0D108BD9-81ED-4DB2-BD59-A6C34878D82A}">
                    <a16:rowId xmlns:a16="http://schemas.microsoft.com/office/drawing/2014/main" val="10001"/>
                  </a:ext>
                </a:extLst>
              </a:tr>
              <a:tr h="2286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600" b="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rPr>
                        <a:t>探测次数</a:t>
                      </a:r>
                      <a:endParaRPr kumimoji="0" lang="zh-CN" altLang="en-US" sz="1600" b="0" i="0" u="none" strike="noStrike" cap="none" normalizeH="0" baseline="0">
                        <a:ln>
                          <a:noFill/>
                        </a:ln>
                        <a:solidFill>
                          <a:srgbClr val="525252"/>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rPr>
                        <a:t>3</a:t>
                      </a:r>
                      <a:endParaRPr kumimoji="0" lang="en-US" altLang="zh-CN" sz="1600" b="1" i="0"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rPr>
                        <a:t>2</a:t>
                      </a:r>
                      <a:endParaRPr kumimoji="0" lang="en-US" altLang="zh-CN" sz="1600" b="1" i="0"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rPr>
                        <a:t>2</a:t>
                      </a:r>
                      <a:endParaRPr kumimoji="0" lang="en-US" altLang="zh-CN" sz="1600" b="1" i="0"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rPr>
                        <a:t>5</a:t>
                      </a:r>
                      <a:endParaRPr kumimoji="0" lang="en-US" altLang="zh-CN" sz="1600" b="1" i="0"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rPr>
                        <a:t>4</a:t>
                      </a:r>
                      <a:endParaRPr kumimoji="0" lang="en-US" altLang="zh-CN" sz="1600" b="1" i="0"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solidFill>
                      <a:srgbClr val="CD5158">
                        <a:alpha val="60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rPr>
                        <a:t>3</a:t>
                      </a:r>
                      <a:endParaRPr kumimoji="0" lang="en-US" altLang="zh-CN" sz="1600" b="1" i="0"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rPr>
                        <a:t>2</a:t>
                      </a:r>
                      <a:endParaRPr kumimoji="0" lang="en-US" altLang="zh-CN" sz="1600" b="1" i="0"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rPr>
                        <a:t>1</a:t>
                      </a:r>
                      <a:endParaRPr kumimoji="0" lang="en-US" altLang="zh-CN" sz="1600" b="1" i="0" u="none" strike="noStrike" cap="none" normalizeH="0" baseline="0" dirty="0">
                        <a:ln>
                          <a:noFill/>
                        </a:ln>
                        <a:solidFill>
                          <a:srgbClr val="C0262E"/>
                        </a:solidFill>
                        <a:effectLst/>
                        <a:latin typeface="微软雅黑" panose="020B0503020204020204" charset="-122"/>
                        <a:ea typeface="微软雅黑" panose="020B0503020204020204" charset="-122"/>
                        <a:cs typeface="Consolas" panose="020B0609020204030204" pitchFamily="49" charset="0"/>
                      </a:endParaRPr>
                    </a:p>
                  </a:txBody>
                  <a:tcPr horzOverflow="overflow">
                    <a:lnL w="12700" cap="flat" cmpd="sng" algn="ctr">
                      <a:solidFill>
                        <a:srgbClr val="525252"/>
                      </a:solidFill>
                      <a:prstDash val="solid"/>
                      <a:round/>
                      <a:headEnd type="none" w="med" len="med"/>
                      <a:tailEnd type="none" w="med" len="med"/>
                    </a:lnL>
                    <a:lnR w="12700" cap="flat" cmpd="sng" algn="ctr">
                      <a:solidFill>
                        <a:srgbClr val="525252"/>
                      </a:solidFill>
                      <a:prstDash val="solid"/>
                      <a:round/>
                      <a:headEnd type="none" w="med" len="med"/>
                      <a:tailEnd type="none" w="med" len="med"/>
                    </a:lnR>
                    <a:lnT w="12700" cap="flat" cmpd="sng" algn="ctr">
                      <a:solidFill>
                        <a:srgbClr val="525252"/>
                      </a:solidFill>
                      <a:prstDash val="solid"/>
                      <a:round/>
                      <a:headEnd type="none" w="med" len="med"/>
                      <a:tailEnd type="none" w="med" len="med"/>
                    </a:lnT>
                    <a:lnB w="12700" cap="flat" cmpd="sng" algn="ctr">
                      <a:solidFill>
                        <a:srgbClr val="525252"/>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7333" name="Text Box 53"/>
          <p:cNvSpPr txBox="1">
            <a:spLocks noChangeArrowheads="1"/>
          </p:cNvSpPr>
          <p:nvPr/>
        </p:nvSpPr>
        <p:spPr bwMode="auto">
          <a:xfrm>
            <a:off x="1317512" y="3424238"/>
            <a:ext cx="5786478" cy="1322070"/>
          </a:xfrm>
          <a:prstGeom prst="rect">
            <a:avLst/>
          </a:prstGeom>
          <a:noFill/>
          <a:ln w="9525">
            <a:noFill/>
            <a:miter lim="800000"/>
          </a:ln>
        </p:spPr>
        <p:txBody>
          <a:bodyPr wrap="square">
            <a:spAutoFit/>
          </a:bodyPr>
          <a:lstStyle/>
          <a:p>
            <a:pPr algn="l">
              <a:lnSpc>
                <a:spcPct val="200000"/>
              </a:lnSpc>
            </a:pP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所以有：</a:t>
            </a:r>
          </a:p>
          <a:p>
            <a:pPr algn="l">
              <a:lnSpc>
                <a:spcPct val="200000"/>
              </a:lnSpc>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   ASL</a:t>
            </a:r>
            <a:r>
              <a:rPr lang="zh-CN" altLang="en-US" sz="2000" baseline="-25000" dirty="0">
                <a:solidFill>
                  <a:srgbClr val="525252"/>
                </a:solidFill>
                <a:latin typeface="微软雅黑" panose="020B0503020204020204" charset="-122"/>
                <a:ea typeface="微软雅黑" panose="020B0503020204020204" charset="-122"/>
                <a:cs typeface="Consolas" panose="020B0609020204030204" pitchFamily="49" charset="0"/>
              </a:rPr>
              <a:t>不成功</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=(3+2+1+2+1+5+4)/7=18/7=2.57</a:t>
            </a:r>
          </a:p>
        </p:txBody>
      </p:sp>
      <p:sp>
        <p:nvSpPr>
          <p:cNvPr id="6" name="文本框 5"/>
          <p:cNvSpPr txBox="1"/>
          <p:nvPr/>
        </p:nvSpPr>
        <p:spPr>
          <a:xfrm>
            <a:off x="1100703" y="166638"/>
            <a:ext cx="792480" cy="460375"/>
          </a:xfrm>
          <a:prstGeom prst="rect">
            <a:avLst/>
          </a:prstGeom>
          <a:noFill/>
        </p:spPr>
        <p:txBody>
          <a:bodyPr wrap="none" rtlCol="0" anchor="ctr">
            <a:spAutoFit/>
          </a:bodyPr>
          <a:lstStyle/>
          <a:p>
            <a:r>
              <a:rPr lang="zh-CN" altLang="en-US" sz="2400" dirty="0">
                <a:solidFill>
                  <a:srgbClr val="525252"/>
                </a:solidFill>
                <a:latin typeface="微软雅黑" panose="020B0503020204020204" charset="-122"/>
                <a:ea typeface="微软雅黑" panose="020B0503020204020204" charset="-122"/>
                <a:cs typeface="Arial" panose="020B0604020202020204"/>
              </a:rPr>
              <a:t>示例</a:t>
            </a:r>
          </a:p>
        </p:txBody>
      </p:sp>
    </p:spTree>
    <p:extLst>
      <p:ext uri="{BB962C8B-B14F-4D97-AF65-F5344CB8AC3E}">
        <p14:creationId xmlns:p14="http://schemas.microsoft.com/office/powerpoint/2010/main" val="10323410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97282"/>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208899"/>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973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p:bldP spid="97333" grpId="0"/>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091906" y="1774185"/>
            <a:ext cx="9891863" cy="808990"/>
          </a:xfrm>
          <a:prstGeom prst="rect">
            <a:avLst/>
          </a:prstGeom>
          <a:noFill/>
        </p:spPr>
        <p:txBody>
          <a:bodyPr wrap="square" rtlCol="0">
            <a:spAutoFit/>
          </a:bodyPr>
          <a:lstStyle/>
          <a:p>
            <a:pPr>
              <a:lnSpc>
                <a:spcPts val="2800"/>
              </a:lnSpc>
            </a:pP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假设哈希表</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为</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ha[0..m-1]</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，单链表结点类型为</a:t>
            </a:r>
            <a:r>
              <a:rPr lang="en-US" altLang="zh-CN" sz="2000" dirty="0" err="1">
                <a:solidFill>
                  <a:srgbClr val="C0262E"/>
                </a:solidFill>
                <a:latin typeface="微软雅黑" panose="020B0503020204020204" charset="-122"/>
                <a:ea typeface="微软雅黑" panose="020B0503020204020204" charset="-122"/>
                <a:cs typeface="Consolas" panose="020B0609020204030204" pitchFamily="49" charset="0"/>
              </a:rPr>
              <a:t>HNode</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，哈希函数为</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h</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k</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 % </a:t>
            </a:r>
            <a:r>
              <a:rPr lang="en-US" altLang="zh-CN" sz="2000" i="1" dirty="0">
                <a:solidFill>
                  <a:srgbClr val="525252"/>
                </a:solidFill>
                <a:latin typeface="微软雅黑" panose="020B0503020204020204" charset="-122"/>
                <a:ea typeface="微软雅黑" panose="020B0503020204020204" charset="-122"/>
                <a:cs typeface="Consolas" panose="020B0609020204030204" pitchFamily="49" charset="0"/>
              </a:rPr>
              <a:t>m</a:t>
            </a:r>
            <a:r>
              <a:rPr lang="zh-CN" altLang="zh-CN" sz="2000" dirty="0">
                <a:solidFill>
                  <a:srgbClr val="525252"/>
                </a:solidFill>
                <a:latin typeface="微软雅黑" panose="020B0503020204020204" charset="-122"/>
                <a:ea typeface="微软雅黑" panose="020B0503020204020204" charset="-122"/>
                <a:cs typeface="Consolas" panose="020B0609020204030204" pitchFamily="49" charset="0"/>
              </a:rPr>
              <a:t>，采用拉链法解决冲突</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a:t>
            </a:r>
          </a:p>
        </p:txBody>
      </p:sp>
      <p:sp>
        <p:nvSpPr>
          <p:cNvPr id="7" name="TextBox 6"/>
          <p:cNvSpPr txBox="1"/>
          <p:nvPr/>
        </p:nvSpPr>
        <p:spPr>
          <a:xfrm>
            <a:off x="1199456" y="2583175"/>
            <a:ext cx="9948066" cy="2337527"/>
          </a:xfrm>
          <a:prstGeom prst="rect">
            <a:avLst/>
          </a:prstGeom>
          <a:noFill/>
          <a:ln w="19050">
            <a:solidFill>
              <a:schemeClr val="bg1">
                <a:lumMod val="50000"/>
              </a:schemeClr>
            </a:solidFill>
            <a:prstDash val="sysDash"/>
          </a:ln>
          <a:effectLst/>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defPPr>
              <a:defRPr lang="zh-CN"/>
            </a:defPPr>
            <a:lvl1pPr>
              <a:lnSpc>
                <a:spcPct val="130000"/>
              </a:lnSpc>
              <a:defRPr sz="2000" b="1">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algn="l">
              <a:lnSpc>
                <a:spcPct val="100000"/>
              </a:lnSpc>
              <a:spcBef>
                <a:spcPts val="600"/>
              </a:spcBef>
            </a:pPr>
            <a:r>
              <a:rPr lang="en-US" altLang="zh-CN" sz="1800" dirty="0" err="1">
                <a:latin typeface="微软雅黑" panose="020B0503020204020204" charset="-122"/>
                <a:ea typeface="微软雅黑" panose="020B0503020204020204" charset="-122"/>
              </a:rPr>
              <a:t>def</a:t>
            </a:r>
            <a:r>
              <a:rPr lang="en-US" altLang="zh-CN" sz="1800" dirty="0">
                <a:latin typeface="微软雅黑" panose="020B0503020204020204" charset="-122"/>
                <a:ea typeface="微软雅黑" panose="020B0503020204020204" charset="-122"/>
              </a:rPr>
              <a:t> </a:t>
            </a:r>
            <a:r>
              <a:rPr lang="en-US" altLang="zh-CN" sz="1800" dirty="0">
                <a:solidFill>
                  <a:srgbClr val="C0262E"/>
                </a:solidFill>
                <a:latin typeface="微软雅黑" panose="020B0503020204020204" charset="-122"/>
                <a:ea typeface="微软雅黑" panose="020B0503020204020204" charset="-122"/>
              </a:rPr>
              <a:t>search</a:t>
            </a:r>
            <a:r>
              <a:rPr lang="en-US" altLang="zh-CN" sz="1800" dirty="0">
                <a:latin typeface="微软雅黑" panose="020B0503020204020204" charset="-122"/>
                <a:ea typeface="微软雅黑" panose="020B0503020204020204" charset="-122"/>
              </a:rPr>
              <a:t>(</a:t>
            </a:r>
            <a:r>
              <a:rPr lang="en-US" altLang="zh-CN" sz="1800" dirty="0" err="1">
                <a:latin typeface="微软雅黑" panose="020B0503020204020204" charset="-122"/>
                <a:ea typeface="微软雅黑" panose="020B0503020204020204" charset="-122"/>
              </a:rPr>
              <a:t>self,k</a:t>
            </a:r>
            <a:r>
              <a:rPr lang="en-US" altLang="zh-CN" sz="1800" dirty="0">
                <a:latin typeface="微软雅黑" panose="020B0503020204020204" charset="-122"/>
                <a:ea typeface="微软雅黑" panose="020B0503020204020204" charset="-122"/>
              </a:rPr>
              <a:t>):	              </a:t>
            </a:r>
            <a:r>
              <a:rPr lang="en-US" altLang="zh-CN" sz="1800" dirty="0">
                <a:solidFill>
                  <a:srgbClr val="CD5158"/>
                </a:solidFill>
                <a:latin typeface="微软雅黑" panose="020B0503020204020204" charset="-122"/>
                <a:ea typeface="微软雅黑" panose="020B0503020204020204" charset="-122"/>
              </a:rPr>
              <a:t>#</a:t>
            </a:r>
            <a:r>
              <a:rPr lang="zh-CN" altLang="zh-CN" sz="1800" dirty="0">
                <a:solidFill>
                  <a:srgbClr val="CD5158"/>
                </a:solidFill>
                <a:latin typeface="微软雅黑" panose="020B0503020204020204" charset="-122"/>
                <a:ea typeface="微软雅黑" panose="020B0503020204020204" charset="-122"/>
              </a:rPr>
              <a:t>查找关键字</a:t>
            </a:r>
            <a:r>
              <a:rPr lang="en-US" altLang="zh-CN" sz="1800" dirty="0">
                <a:solidFill>
                  <a:srgbClr val="CD5158"/>
                </a:solidFill>
                <a:latin typeface="微软雅黑" panose="020B0503020204020204" charset="-122"/>
                <a:ea typeface="微软雅黑" panose="020B0503020204020204" charset="-122"/>
              </a:rPr>
              <a:t>k,</a:t>
            </a:r>
            <a:r>
              <a:rPr lang="zh-CN" altLang="zh-CN" sz="1800" dirty="0">
                <a:solidFill>
                  <a:srgbClr val="CD5158"/>
                </a:solidFill>
                <a:latin typeface="微软雅黑" panose="020B0503020204020204" charset="-122"/>
                <a:ea typeface="微软雅黑" panose="020B0503020204020204" charset="-122"/>
              </a:rPr>
              <a:t>成功时返回其地址，否则返回</a:t>
            </a:r>
            <a:r>
              <a:rPr lang="zh-CN" altLang="zh-CN" sz="1800" dirty="0" smtClean="0">
                <a:solidFill>
                  <a:srgbClr val="CD5158"/>
                </a:solidFill>
                <a:latin typeface="微软雅黑" panose="020B0503020204020204" charset="-122"/>
                <a:ea typeface="微软雅黑" panose="020B0503020204020204" charset="-122"/>
              </a:rPr>
              <a:t>空</a:t>
            </a:r>
            <a:endParaRPr lang="en-US" altLang="zh-CN" sz="1800" dirty="0">
              <a:solidFill>
                <a:srgbClr val="CD5158"/>
              </a:solidFill>
              <a:latin typeface="微软雅黑" panose="020B0503020204020204" charset="-122"/>
              <a:ea typeface="微软雅黑" panose="020B0503020204020204" charset="-122"/>
            </a:endParaRPr>
          </a:p>
          <a:p>
            <a:pPr algn="l">
              <a:lnSpc>
                <a:spcPct val="100000"/>
              </a:lnSpc>
              <a:spcBef>
                <a:spcPts val="600"/>
              </a:spcBef>
            </a:pPr>
            <a:r>
              <a:rPr lang="en-US" altLang="zh-CN" sz="1800" dirty="0" smtClean="0">
                <a:latin typeface="微软雅黑" panose="020B0503020204020204" charset="-122"/>
                <a:ea typeface="微软雅黑" panose="020B0503020204020204" charset="-122"/>
              </a:rPr>
              <a:t>	d=k </a:t>
            </a:r>
            <a:r>
              <a:rPr lang="en-US" altLang="zh-CN" sz="1800" dirty="0">
                <a:latin typeface="微软雅黑" panose="020B0503020204020204" charset="-122"/>
                <a:ea typeface="微软雅黑" panose="020B0503020204020204" charset="-122"/>
              </a:rPr>
              <a:t>% </a:t>
            </a:r>
            <a:r>
              <a:rPr lang="en-US" altLang="zh-CN" sz="1800" dirty="0" err="1">
                <a:latin typeface="微软雅黑" panose="020B0503020204020204" charset="-122"/>
                <a:ea typeface="微软雅黑" panose="020B0503020204020204" charset="-122"/>
              </a:rPr>
              <a:t>self.m</a:t>
            </a:r>
            <a:r>
              <a:rPr lang="en-US" altLang="zh-CN" sz="1800" dirty="0">
                <a:latin typeface="微软雅黑" panose="020B0503020204020204" charset="-122"/>
                <a:ea typeface="微软雅黑" panose="020B0503020204020204" charset="-122"/>
              </a:rPr>
              <a:t>				</a:t>
            </a:r>
            <a:r>
              <a:rPr lang="en-US" altLang="zh-CN" sz="1800" dirty="0">
                <a:solidFill>
                  <a:srgbClr val="CD5158"/>
                </a:solidFill>
                <a:latin typeface="微软雅黑" panose="020B0503020204020204" charset="-122"/>
                <a:ea typeface="微软雅黑" panose="020B0503020204020204" charset="-122"/>
              </a:rPr>
              <a:t>#</a:t>
            </a:r>
            <a:r>
              <a:rPr lang="zh-CN" altLang="zh-CN" sz="1800" dirty="0">
                <a:solidFill>
                  <a:srgbClr val="CD5158"/>
                </a:solidFill>
                <a:latin typeface="微软雅黑" panose="020B0503020204020204" charset="-122"/>
                <a:ea typeface="微软雅黑" panose="020B0503020204020204" charset="-122"/>
              </a:rPr>
              <a:t>求哈希函数值</a:t>
            </a:r>
          </a:p>
          <a:p>
            <a:pPr algn="l">
              <a:lnSpc>
                <a:spcPct val="100000"/>
              </a:lnSpc>
              <a:spcBef>
                <a:spcPts val="600"/>
              </a:spcBef>
            </a:pPr>
            <a:r>
              <a:rPr lang="en-US" altLang="zh-CN" sz="1800" dirty="0">
                <a:latin typeface="微软雅黑" panose="020B0503020204020204" charset="-122"/>
                <a:ea typeface="微软雅黑" panose="020B0503020204020204" charset="-122"/>
              </a:rPr>
              <a:t>  </a:t>
            </a:r>
            <a:r>
              <a:rPr lang="en-US" altLang="zh-CN" sz="1800" dirty="0">
                <a:latin typeface="微软雅黑" panose="020B0503020204020204" charset="-122"/>
                <a:ea typeface="微软雅黑" panose="020B0503020204020204" charset="-122"/>
              </a:rPr>
              <a:t> </a:t>
            </a:r>
            <a:r>
              <a:rPr lang="en-US" altLang="zh-CN" sz="1800" dirty="0" smtClean="0">
                <a:latin typeface="微软雅黑" panose="020B0503020204020204" charset="-122"/>
                <a:ea typeface="微软雅黑" panose="020B0503020204020204" charset="-122"/>
              </a:rPr>
              <a:t> 	</a:t>
            </a:r>
            <a:r>
              <a:rPr lang="en-US" altLang="zh-CN" sz="1800" dirty="0" smtClean="0">
                <a:latin typeface="微软雅黑" panose="020B0503020204020204" charset="-122"/>
                <a:ea typeface="微软雅黑" panose="020B0503020204020204" charset="-122"/>
              </a:rPr>
              <a:t>p=</a:t>
            </a:r>
            <a:r>
              <a:rPr lang="en-US" altLang="zh-CN" sz="1800" dirty="0" err="1" smtClean="0">
                <a:latin typeface="微软雅黑" panose="020B0503020204020204" charset="-122"/>
                <a:ea typeface="微软雅黑" panose="020B0503020204020204" charset="-122"/>
              </a:rPr>
              <a:t>self.ha</a:t>
            </a:r>
            <a:r>
              <a:rPr lang="en-US" altLang="zh-CN" sz="1800" dirty="0" smtClean="0">
                <a:latin typeface="微软雅黑" panose="020B0503020204020204" charset="-122"/>
                <a:ea typeface="微软雅黑" panose="020B0503020204020204" charset="-122"/>
              </a:rPr>
              <a:t>[d</a:t>
            </a:r>
            <a:r>
              <a:rPr lang="en-US" altLang="zh-CN" sz="1800" dirty="0">
                <a:latin typeface="微软雅黑" panose="020B0503020204020204" charset="-122"/>
                <a:ea typeface="微软雅黑" panose="020B0503020204020204" charset="-122"/>
              </a:rPr>
              <a:t>]                   	</a:t>
            </a:r>
            <a:r>
              <a:rPr lang="en-US" altLang="zh-CN" sz="1800" dirty="0">
                <a:solidFill>
                  <a:srgbClr val="CD5158"/>
                </a:solidFill>
                <a:latin typeface="微软雅黑" panose="020B0503020204020204" charset="-122"/>
                <a:ea typeface="微软雅黑" panose="020B0503020204020204" charset="-122"/>
              </a:rPr>
              <a:t>#p</a:t>
            </a:r>
            <a:r>
              <a:rPr lang="zh-CN" altLang="zh-CN" sz="1800" dirty="0">
                <a:solidFill>
                  <a:srgbClr val="CD5158"/>
                </a:solidFill>
                <a:latin typeface="微软雅黑" panose="020B0503020204020204" charset="-122"/>
                <a:ea typeface="微软雅黑" panose="020B0503020204020204" charset="-122"/>
              </a:rPr>
              <a:t>指向</a:t>
            </a:r>
            <a:r>
              <a:rPr lang="en-US" altLang="zh-CN" sz="1800" dirty="0">
                <a:solidFill>
                  <a:srgbClr val="CD5158"/>
                </a:solidFill>
                <a:latin typeface="微软雅黑" panose="020B0503020204020204" charset="-122"/>
                <a:ea typeface="微软雅黑" panose="020B0503020204020204" charset="-122"/>
              </a:rPr>
              <a:t>ha[d]</a:t>
            </a:r>
            <a:r>
              <a:rPr lang="zh-CN" altLang="zh-CN" sz="1800" dirty="0">
                <a:solidFill>
                  <a:srgbClr val="CD5158"/>
                </a:solidFill>
                <a:latin typeface="微软雅黑" panose="020B0503020204020204" charset="-122"/>
                <a:ea typeface="微软雅黑" panose="020B0503020204020204" charset="-122"/>
              </a:rPr>
              <a:t>单链表的首结点</a:t>
            </a:r>
          </a:p>
          <a:p>
            <a:pPr algn="l">
              <a:lnSpc>
                <a:spcPct val="100000"/>
              </a:lnSpc>
              <a:spcBef>
                <a:spcPts val="600"/>
              </a:spcBef>
            </a:pPr>
            <a:r>
              <a:rPr lang="en-US" altLang="zh-CN" sz="1800" dirty="0">
                <a:latin typeface="微软雅黑" panose="020B0503020204020204" charset="-122"/>
                <a:ea typeface="微软雅黑" panose="020B0503020204020204" charset="-122"/>
              </a:rPr>
              <a:t>  </a:t>
            </a:r>
            <a:r>
              <a:rPr lang="en-US" altLang="zh-CN" sz="1800" dirty="0" smtClean="0">
                <a:latin typeface="微软雅黑" panose="020B0503020204020204" charset="-122"/>
                <a:ea typeface="微软雅黑" panose="020B0503020204020204" charset="-122"/>
              </a:rPr>
              <a:t>  	while </a:t>
            </a:r>
            <a:r>
              <a:rPr lang="en-US" altLang="zh-CN" sz="1800" dirty="0">
                <a:latin typeface="微软雅黑" panose="020B0503020204020204" charset="-122"/>
                <a:ea typeface="微软雅黑" panose="020B0503020204020204" charset="-122"/>
              </a:rPr>
              <a:t>p!=None and </a:t>
            </a:r>
            <a:r>
              <a:rPr lang="en-US" altLang="zh-CN" sz="1800" dirty="0" err="1">
                <a:latin typeface="微软雅黑" panose="020B0503020204020204" charset="-122"/>
                <a:ea typeface="微软雅黑" panose="020B0503020204020204" charset="-122"/>
              </a:rPr>
              <a:t>p.key</a:t>
            </a:r>
            <a:r>
              <a:rPr lang="en-US" altLang="zh-CN" sz="1800" dirty="0">
                <a:latin typeface="微软雅黑" panose="020B0503020204020204" charset="-122"/>
                <a:ea typeface="微软雅黑" panose="020B0503020204020204" charset="-122"/>
              </a:rPr>
              <a:t>!=k:    	</a:t>
            </a:r>
            <a:r>
              <a:rPr lang="en-US" altLang="zh-CN" sz="1800" dirty="0" smtClean="0">
                <a:solidFill>
                  <a:srgbClr val="CD5158"/>
                </a:solidFill>
                <a:latin typeface="微软雅黑" panose="020B0503020204020204" charset="-122"/>
                <a:ea typeface="微软雅黑" panose="020B0503020204020204" charset="-122"/>
              </a:rPr>
              <a:t>#</a:t>
            </a:r>
            <a:r>
              <a:rPr lang="zh-CN" altLang="zh-CN" sz="1800" dirty="0" smtClean="0">
                <a:solidFill>
                  <a:srgbClr val="CD5158"/>
                </a:solidFill>
                <a:latin typeface="微软雅黑" panose="020B0503020204020204" charset="-122"/>
                <a:ea typeface="微软雅黑" panose="020B0503020204020204" charset="-122"/>
              </a:rPr>
              <a:t>查找</a:t>
            </a:r>
            <a:r>
              <a:rPr lang="en-US" altLang="zh-CN" sz="1800" dirty="0" smtClean="0">
                <a:solidFill>
                  <a:srgbClr val="CD5158"/>
                </a:solidFill>
                <a:latin typeface="微软雅黑" panose="020B0503020204020204" charset="-122"/>
                <a:ea typeface="微软雅黑" panose="020B0503020204020204" charset="-122"/>
              </a:rPr>
              <a:t>key</a:t>
            </a:r>
            <a:r>
              <a:rPr lang="zh-CN" altLang="zh-CN" sz="1800" dirty="0" smtClean="0">
                <a:solidFill>
                  <a:srgbClr val="CD5158"/>
                </a:solidFill>
                <a:latin typeface="微软雅黑" panose="020B0503020204020204" charset="-122"/>
                <a:ea typeface="微软雅黑" panose="020B0503020204020204" charset="-122"/>
              </a:rPr>
              <a:t>为</a:t>
            </a:r>
            <a:r>
              <a:rPr lang="en-US" altLang="zh-CN" sz="1800" dirty="0" smtClean="0">
                <a:solidFill>
                  <a:srgbClr val="CD5158"/>
                </a:solidFill>
                <a:latin typeface="微软雅黑" panose="020B0503020204020204" charset="-122"/>
                <a:ea typeface="微软雅黑" panose="020B0503020204020204" charset="-122"/>
              </a:rPr>
              <a:t>k</a:t>
            </a:r>
            <a:r>
              <a:rPr lang="zh-CN" altLang="zh-CN" sz="1800" dirty="0" smtClean="0">
                <a:solidFill>
                  <a:srgbClr val="CD5158"/>
                </a:solidFill>
                <a:latin typeface="微软雅黑" panose="020B0503020204020204" charset="-122"/>
                <a:ea typeface="微软雅黑" panose="020B0503020204020204" charset="-122"/>
              </a:rPr>
              <a:t>的结点</a:t>
            </a:r>
            <a:r>
              <a:rPr lang="en-US" altLang="zh-CN" sz="1800" dirty="0" smtClean="0">
                <a:solidFill>
                  <a:srgbClr val="CD5158"/>
                </a:solidFill>
                <a:latin typeface="微软雅黑" panose="020B0503020204020204" charset="-122"/>
                <a:ea typeface="微软雅黑" panose="020B0503020204020204" charset="-122"/>
              </a:rPr>
              <a:t>p</a:t>
            </a:r>
            <a:endParaRPr lang="en-US" altLang="zh-CN" sz="1800" dirty="0">
              <a:solidFill>
                <a:srgbClr val="CD5158"/>
              </a:solidFill>
              <a:latin typeface="微软雅黑" panose="020B0503020204020204" charset="-122"/>
              <a:ea typeface="微软雅黑" panose="020B0503020204020204" charset="-122"/>
            </a:endParaRPr>
          </a:p>
          <a:p>
            <a:pPr algn="l">
              <a:lnSpc>
                <a:spcPct val="100000"/>
              </a:lnSpc>
              <a:spcBef>
                <a:spcPts val="600"/>
              </a:spcBef>
            </a:pPr>
            <a:r>
              <a:rPr lang="en-US" altLang="zh-CN" sz="1800" dirty="0" smtClean="0">
                <a:latin typeface="微软雅黑" panose="020B0503020204020204" charset="-122"/>
                <a:ea typeface="微软雅黑" panose="020B0503020204020204" charset="-122"/>
              </a:rPr>
              <a:t>		p=</a:t>
            </a:r>
            <a:r>
              <a:rPr lang="en-US" altLang="zh-CN" sz="1800" dirty="0" err="1" smtClean="0">
                <a:latin typeface="微软雅黑" panose="020B0503020204020204" charset="-122"/>
                <a:ea typeface="微软雅黑" panose="020B0503020204020204" charset="-122"/>
              </a:rPr>
              <a:t>p.next</a:t>
            </a:r>
            <a:endParaRPr lang="zh-CN" altLang="zh-CN" sz="1800" dirty="0" smtClean="0">
              <a:latin typeface="微软雅黑" panose="020B0503020204020204" charset="-122"/>
              <a:ea typeface="微软雅黑" panose="020B0503020204020204" charset="-122"/>
            </a:endParaRPr>
          </a:p>
          <a:p>
            <a:pPr algn="l">
              <a:lnSpc>
                <a:spcPct val="100000"/>
              </a:lnSpc>
              <a:spcBef>
                <a:spcPts val="600"/>
              </a:spcBef>
            </a:pPr>
            <a:r>
              <a:rPr lang="en-US" altLang="zh-CN" sz="1800" dirty="0" smtClean="0">
                <a:latin typeface="微软雅黑" panose="020B0503020204020204" charset="-122"/>
                <a:ea typeface="微软雅黑" panose="020B0503020204020204" charset="-122"/>
              </a:rPr>
              <a:t>  	return </a:t>
            </a:r>
            <a:r>
              <a:rPr lang="en-US" altLang="zh-CN" sz="1800" dirty="0">
                <a:latin typeface="微软雅黑" panose="020B0503020204020204" charset="-122"/>
                <a:ea typeface="微软雅黑" panose="020B0503020204020204" charset="-122"/>
              </a:rPr>
              <a:t>p                       	</a:t>
            </a:r>
            <a:r>
              <a:rPr lang="en-US" altLang="zh-CN" sz="1800" dirty="0">
                <a:solidFill>
                  <a:srgbClr val="CD5158"/>
                </a:solidFill>
                <a:latin typeface="微软雅黑" panose="020B0503020204020204" charset="-122"/>
                <a:ea typeface="微软雅黑" panose="020B0503020204020204" charset="-122"/>
              </a:rPr>
              <a:t>#</a:t>
            </a:r>
            <a:r>
              <a:rPr lang="zh-CN" altLang="zh-CN" sz="1800" dirty="0">
                <a:solidFill>
                  <a:srgbClr val="CD5158"/>
                </a:solidFill>
                <a:latin typeface="微软雅黑" panose="020B0503020204020204" charset="-122"/>
                <a:ea typeface="微软雅黑" panose="020B0503020204020204" charset="-122"/>
              </a:rPr>
              <a:t>返回</a:t>
            </a:r>
            <a:r>
              <a:rPr lang="en-US" altLang="zh-CN" sz="1800" dirty="0">
                <a:solidFill>
                  <a:srgbClr val="CD5158"/>
                </a:solidFill>
                <a:latin typeface="微软雅黑" panose="020B0503020204020204" charset="-122"/>
                <a:ea typeface="微软雅黑" panose="020B0503020204020204" charset="-122"/>
              </a:rPr>
              <a:t>p</a:t>
            </a:r>
            <a:endParaRPr lang="zh-CN" altLang="zh-CN" sz="1800" dirty="0">
              <a:solidFill>
                <a:srgbClr val="CD5158"/>
              </a:solidFill>
              <a:latin typeface="微软雅黑" panose="020B0503020204020204" charset="-122"/>
              <a:ea typeface="微软雅黑" panose="020B0503020204020204" charset="-122"/>
            </a:endParaRPr>
          </a:p>
        </p:txBody>
      </p:sp>
      <p:sp>
        <p:nvSpPr>
          <p:cNvPr id="9" name="TextBox 8"/>
          <p:cNvSpPr txBox="1"/>
          <p:nvPr/>
        </p:nvSpPr>
        <p:spPr>
          <a:xfrm>
            <a:off x="2135560" y="5135889"/>
            <a:ext cx="7239024" cy="1187606"/>
          </a:xfrm>
          <a:prstGeom prst="rect">
            <a:avLst/>
          </a:prstGeom>
          <a:noFill/>
          <a:ln>
            <a:noFill/>
          </a:ln>
          <a:effectLst/>
          <a:scene3d>
            <a:camera prst="orthographicFront">
              <a:rot lat="0" lon="0" rev="0"/>
            </a:camera>
            <a:lightRig rig="chilly" dir="t">
              <a:rot lat="0" lon="0" rev="18480000"/>
            </a:lightRig>
          </a:scene3d>
          <a:sp3d prstMaterial="clear"/>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nSpc>
                <a:spcPct val="150000"/>
              </a:lnSpc>
              <a:buFont typeface="Wingdings" panose="05000000000000000000" pitchFamily="2" charset="2"/>
              <a:buChar char="l"/>
            </a:pPr>
            <a:r>
              <a:rPr lang="zh-CN" altLang="en-US" sz="1800" dirty="0">
                <a:solidFill>
                  <a:srgbClr val="C0262E"/>
                </a:solidFill>
                <a:latin typeface="微软雅黑" panose="020B0503020204020204" charset="-122"/>
                <a:ea typeface="微软雅黑" panose="020B0503020204020204" charset="-122"/>
                <a:cs typeface="Consolas" panose="020B0609020204030204" pitchFamily="49" charset="0"/>
              </a:rPr>
              <a:t>成功</a:t>
            </a:r>
            <a:r>
              <a:rPr lang="zh-CN" altLang="en-US" sz="1800" dirty="0">
                <a:solidFill>
                  <a:srgbClr val="525252"/>
                </a:solidFill>
                <a:latin typeface="微软雅黑" panose="020B0503020204020204" charset="-122"/>
                <a:ea typeface="微软雅黑" panose="020B0503020204020204" charset="-122"/>
                <a:cs typeface="Consolas" panose="020B0609020204030204" pitchFamily="49" charset="0"/>
              </a:rPr>
              <a:t>（找到关键字为</a:t>
            </a:r>
            <a:r>
              <a:rPr lang="en-US" altLang="zh-CN" sz="1800" dirty="0">
                <a:solidFill>
                  <a:srgbClr val="525252"/>
                </a:solidFill>
                <a:latin typeface="微软雅黑" panose="020B0503020204020204" charset="-122"/>
                <a:ea typeface="微软雅黑" panose="020B0503020204020204" charset="-122"/>
                <a:cs typeface="Consolas" panose="020B0609020204030204" pitchFamily="49" charset="0"/>
              </a:rPr>
              <a:t>k</a:t>
            </a:r>
            <a:r>
              <a:rPr lang="zh-CN" altLang="en-US" sz="1800" dirty="0">
                <a:solidFill>
                  <a:srgbClr val="525252"/>
                </a:solidFill>
                <a:latin typeface="微软雅黑" panose="020B0503020204020204" charset="-122"/>
                <a:ea typeface="微软雅黑" panose="020B0503020204020204" charset="-122"/>
                <a:cs typeface="Consolas" panose="020B0609020204030204" pitchFamily="49" charset="0"/>
              </a:rPr>
              <a:t>的结点）时：返回该结点</a:t>
            </a:r>
            <a:r>
              <a:rPr lang="zh-CN" altLang="en-US" sz="1800" dirty="0" smtClean="0">
                <a:solidFill>
                  <a:srgbClr val="525252"/>
                </a:solidFill>
                <a:latin typeface="微软雅黑" panose="020B0503020204020204" charset="-122"/>
                <a:ea typeface="微软雅黑" panose="020B0503020204020204" charset="-122"/>
                <a:cs typeface="Consolas" panose="020B0609020204030204" pitchFamily="49" charset="0"/>
              </a:rPr>
              <a:t>引用</a:t>
            </a:r>
            <a:endParaRPr lang="en-US" altLang="zh-CN" sz="1800" dirty="0">
              <a:solidFill>
                <a:srgbClr val="525252"/>
              </a:solidFill>
              <a:latin typeface="微软雅黑" panose="020B0503020204020204" charset="-122"/>
              <a:ea typeface="微软雅黑" panose="020B0503020204020204" charset="-122"/>
              <a:cs typeface="Consolas" panose="020B0609020204030204" pitchFamily="49" charset="0"/>
            </a:endParaRPr>
          </a:p>
          <a:p>
            <a:pPr marL="342900" indent="-342900">
              <a:lnSpc>
                <a:spcPct val="150000"/>
              </a:lnSpc>
              <a:buFont typeface="Wingdings" panose="05000000000000000000" pitchFamily="2" charset="2"/>
              <a:buChar char="l"/>
            </a:pPr>
            <a:r>
              <a:rPr lang="zh-CN" altLang="en-US" sz="1800" dirty="0">
                <a:solidFill>
                  <a:srgbClr val="C0262E"/>
                </a:solidFill>
                <a:latin typeface="微软雅黑" panose="020B0503020204020204" charset="-122"/>
                <a:ea typeface="微软雅黑" panose="020B0503020204020204" charset="-122"/>
                <a:cs typeface="Consolas" panose="020B0609020204030204" pitchFamily="49" charset="0"/>
              </a:rPr>
              <a:t>失败</a:t>
            </a:r>
            <a:r>
              <a:rPr lang="zh-CN" altLang="en-US" sz="1800" dirty="0">
                <a:solidFill>
                  <a:srgbClr val="525252"/>
                </a:solidFill>
                <a:latin typeface="微软雅黑" panose="020B0503020204020204" charset="-122"/>
                <a:ea typeface="微软雅黑" panose="020B0503020204020204" charset="-122"/>
                <a:cs typeface="Consolas" panose="020B0609020204030204" pitchFamily="49" charset="0"/>
              </a:rPr>
              <a:t>（没有找到关键字为</a:t>
            </a:r>
            <a:r>
              <a:rPr lang="en-US" altLang="zh-CN" sz="1800" dirty="0">
                <a:solidFill>
                  <a:srgbClr val="525252"/>
                </a:solidFill>
                <a:latin typeface="微软雅黑" panose="020B0503020204020204" charset="-122"/>
                <a:ea typeface="微软雅黑" panose="020B0503020204020204" charset="-122"/>
                <a:cs typeface="Consolas" panose="020B0609020204030204" pitchFamily="49" charset="0"/>
              </a:rPr>
              <a:t>k</a:t>
            </a:r>
            <a:r>
              <a:rPr lang="zh-CN" altLang="en-US" sz="1800" dirty="0">
                <a:solidFill>
                  <a:srgbClr val="525252"/>
                </a:solidFill>
                <a:latin typeface="微软雅黑" panose="020B0503020204020204" charset="-122"/>
                <a:ea typeface="微软雅黑" panose="020B0503020204020204" charset="-122"/>
                <a:cs typeface="Consolas" panose="020B0609020204030204" pitchFamily="49" charset="0"/>
              </a:rPr>
              <a:t>的结点）时：返回</a:t>
            </a:r>
            <a:r>
              <a:rPr lang="en-US" altLang="zh-CN" sz="1800" dirty="0">
                <a:solidFill>
                  <a:srgbClr val="525252"/>
                </a:solidFill>
                <a:latin typeface="微软雅黑" panose="020B0503020204020204" charset="-122"/>
                <a:ea typeface="微软雅黑" panose="020B0503020204020204" charset="-122"/>
                <a:cs typeface="Consolas" panose="020B0609020204030204" pitchFamily="49" charset="0"/>
              </a:rPr>
              <a:t>None</a:t>
            </a:r>
            <a:endParaRPr lang="zh-CN" altLang="en-US" sz="1800" dirty="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8" name="文本框 7"/>
          <p:cNvSpPr txBox="1"/>
          <p:nvPr/>
        </p:nvSpPr>
        <p:spPr>
          <a:xfrm>
            <a:off x="1073369" y="144242"/>
            <a:ext cx="2317750" cy="460375"/>
          </a:xfrm>
          <a:prstGeom prst="rect">
            <a:avLst/>
          </a:prstGeom>
          <a:noFill/>
        </p:spPr>
        <p:txBody>
          <a:bodyPr wrap="none" rtlCol="0" anchor="ctr">
            <a:spAutoFit/>
          </a:bodyPr>
          <a:lstStyle/>
          <a:p>
            <a:r>
              <a:rPr lang="en-US" altLang="zh-CN" sz="2400">
                <a:solidFill>
                  <a:srgbClr val="525252"/>
                </a:solidFill>
                <a:latin typeface="微软雅黑" panose="020B0503020204020204" charset="-122"/>
                <a:ea typeface="微软雅黑" panose="020B0503020204020204" charset="-122"/>
                <a:cs typeface="Arial" panose="020B0604020202020204"/>
              </a:rPr>
              <a:t>8.4  </a:t>
            </a:r>
            <a:r>
              <a:rPr lang="zh-CN" altLang="en-US" sz="2400">
                <a:solidFill>
                  <a:srgbClr val="525252"/>
                </a:solidFill>
                <a:latin typeface="微软雅黑" panose="020B0503020204020204" charset="-122"/>
                <a:ea typeface="微软雅黑" panose="020B0503020204020204" charset="-122"/>
                <a:cs typeface="Arial" panose="020B0604020202020204"/>
              </a:rPr>
              <a:t>哈希表查找</a:t>
            </a:r>
          </a:p>
        </p:txBody>
      </p:sp>
      <p:sp>
        <p:nvSpPr>
          <p:cNvPr id="11" name="Text Box 5"/>
          <p:cNvSpPr txBox="1">
            <a:spLocks noChangeArrowheads="1"/>
          </p:cNvSpPr>
          <p:nvPr/>
        </p:nvSpPr>
        <p:spPr bwMode="auto">
          <a:xfrm>
            <a:off x="1038673" y="847545"/>
            <a:ext cx="4846561" cy="398780"/>
          </a:xfrm>
          <a:prstGeom prst="rect">
            <a:avLst/>
          </a:prstGeom>
          <a:noFill/>
        </p:spPr>
        <p:txBody>
          <a:bodyPr wrap="square">
            <a:spAutoFit/>
          </a:bodyPr>
          <a:lstStyle>
            <a:defPPr>
              <a:defRPr lang="zh-CN"/>
            </a:defPPr>
            <a:lvl1pPr marL="342900" marR="0" lvl="0" indent="-342900" fontAlgn="auto">
              <a:lnSpc>
                <a:spcPct val="100000"/>
              </a:lnSpc>
              <a:spcBef>
                <a:spcPts val="0"/>
              </a:spcBef>
              <a:spcAft>
                <a:spcPts val="0"/>
              </a:spcAft>
              <a:buClrTx/>
              <a:buSzTx/>
              <a:buFont typeface="Wingdings" panose="05000000000000000000" pitchFamily="2" charset="2"/>
              <a:buChar char="l"/>
              <a:defRPr kumimoji="0" sz="2000" b="0" i="0" u="none" strike="noStrike" cap="none" spc="0" normalizeH="0" baseline="0">
                <a:ln>
                  <a:noFill/>
                </a:ln>
                <a:solidFill>
                  <a:srgbClr val="A5A5A5">
                    <a:lumMod val="50000"/>
                  </a:srgbClr>
                </a:solidFill>
                <a:effectLst/>
                <a:uLnTx/>
                <a:uFillTx/>
                <a:latin typeface="思源黑体 CN Heavy" panose="020B0A00000000000000" pitchFamily="34" charset="-122"/>
                <a:ea typeface="思源黑体 CN Heavy" panose="020B0A00000000000000" pitchFamily="34" charset="-122"/>
              </a:defRPr>
            </a:lvl1pPr>
          </a:lstStyle>
          <a:p>
            <a:r>
              <a:rPr lang="en-US" altLang="zh-CN">
                <a:latin typeface="微软雅黑" panose="020B0503020204020204" charset="-122"/>
                <a:ea typeface="微软雅黑" panose="020B0503020204020204" charset="-122"/>
              </a:rPr>
              <a:t>8.4.4 </a:t>
            </a:r>
            <a:r>
              <a:rPr lang="zh-CN" altLang="en-US">
                <a:latin typeface="微软雅黑" panose="020B0503020204020204" charset="-122"/>
                <a:ea typeface="微软雅黑" panose="020B0503020204020204" charset="-122"/>
              </a:rPr>
              <a:t>哈希表查找及性能分析</a:t>
            </a:r>
          </a:p>
        </p:txBody>
      </p:sp>
      <p:grpSp>
        <p:nvGrpSpPr>
          <p:cNvPr id="12" name="组合 11"/>
          <p:cNvGrpSpPr/>
          <p:nvPr/>
        </p:nvGrpSpPr>
        <p:grpSpPr>
          <a:xfrm>
            <a:off x="1199456" y="1222327"/>
            <a:ext cx="5085560" cy="517274"/>
            <a:chOff x="1397410" y="2145253"/>
            <a:chExt cx="2384382" cy="517274"/>
          </a:xfrm>
        </p:grpSpPr>
        <p:sp>
          <p:nvSpPr>
            <p:cNvPr id="13" name="矩形: 圆角 12"/>
            <p:cNvSpPr/>
            <p:nvPr/>
          </p:nvSpPr>
          <p:spPr>
            <a:xfrm>
              <a:off x="1541921" y="2145253"/>
              <a:ext cx="2095359" cy="517274"/>
            </a:xfrm>
            <a:prstGeom prst="roundRect">
              <a:avLst/>
            </a:prstGeom>
            <a:solidFill>
              <a:srgbClr val="C0262E">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4" name="文本框 13"/>
            <p:cNvSpPr txBox="1"/>
            <p:nvPr/>
          </p:nvSpPr>
          <p:spPr>
            <a:xfrm>
              <a:off x="1397410" y="2203835"/>
              <a:ext cx="2384382" cy="398780"/>
            </a:xfrm>
            <a:prstGeom prst="rect">
              <a:avLst/>
            </a:prstGeom>
            <a:noFill/>
          </p:spPr>
          <p:txBody>
            <a:bodyPr wrap="square" rtlCol="0">
              <a:spAutoFit/>
            </a:bodyPr>
            <a:lstStyle/>
            <a:p>
              <a:pPr algn="ctr"/>
              <a:r>
                <a:rPr lang="en-US" altLang="zh-CN" sz="2000" b="1" dirty="0">
                  <a:solidFill>
                    <a:schemeClr val="bg1"/>
                  </a:solidFill>
                  <a:latin typeface="微软雅黑" panose="020B0503020204020204" charset="-122"/>
                  <a:ea typeface="微软雅黑" panose="020B0503020204020204" charset="-122"/>
                </a:rPr>
                <a:t>2. </a:t>
              </a:r>
              <a:r>
                <a:rPr lang="zh-CN" altLang="en-US" sz="2000" b="1" dirty="0">
                  <a:solidFill>
                    <a:schemeClr val="bg1"/>
                  </a:solidFill>
                  <a:latin typeface="微软雅黑" panose="020B0503020204020204" charset="-122"/>
                  <a:ea typeface="微软雅黑" panose="020B0503020204020204" charset="-122"/>
                </a:rPr>
                <a:t>采用拉链法建立的哈希表的查找</a:t>
              </a:r>
            </a:p>
          </p:txBody>
        </p:sp>
      </p:grpSp>
    </p:spTree>
    <p:extLst>
      <p:ext uri="{BB962C8B-B14F-4D97-AF65-F5344CB8AC3E}">
        <p14:creationId xmlns:p14="http://schemas.microsoft.com/office/powerpoint/2010/main" val="2068531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500"/>
                                        <p:tgtEl>
                                          <p:spTgt spid="7">
                                            <p:txEl>
                                              <p:pRg st="0" end="0"/>
                                            </p:txEl>
                                          </p:spTgt>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500"/>
                                        <p:tgtEl>
                                          <p:spTgt spid="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ldLvl="0" animBg="1"/>
      <p:bldP spid="8" grpId="0"/>
      <p:bldP spid="1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a:off x="1335055" y="1183056"/>
            <a:ext cx="3260748" cy="5605502"/>
            <a:chOff x="1335055" y="1183056"/>
            <a:chExt cx="3260748" cy="5605502"/>
          </a:xfrm>
        </p:grpSpPr>
        <p:sp>
          <p:nvSpPr>
            <p:cNvPr id="3" name="矩形 2"/>
            <p:cNvSpPr/>
            <p:nvPr/>
          </p:nvSpPr>
          <p:spPr>
            <a:xfrm>
              <a:off x="1763683" y="2040312"/>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4" name="TextBox 3"/>
            <p:cNvSpPr txBox="1"/>
            <p:nvPr/>
          </p:nvSpPr>
          <p:spPr>
            <a:xfrm>
              <a:off x="1335055" y="2078412"/>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2</a:t>
              </a:r>
            </a:p>
          </p:txBody>
        </p:sp>
        <p:sp>
          <p:nvSpPr>
            <p:cNvPr id="5" name="矩形 4"/>
            <p:cNvSpPr/>
            <p:nvPr/>
          </p:nvSpPr>
          <p:spPr>
            <a:xfrm>
              <a:off x="1763683" y="2468940"/>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6" name="TextBox 5"/>
            <p:cNvSpPr txBox="1"/>
            <p:nvPr/>
          </p:nvSpPr>
          <p:spPr>
            <a:xfrm>
              <a:off x="1335055" y="2507040"/>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3</a:t>
              </a:r>
            </a:p>
          </p:txBody>
        </p:sp>
        <p:sp>
          <p:nvSpPr>
            <p:cNvPr id="7" name="矩形 6"/>
            <p:cNvSpPr/>
            <p:nvPr/>
          </p:nvSpPr>
          <p:spPr>
            <a:xfrm>
              <a:off x="1763683" y="1183056"/>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latin typeface="微软雅黑" panose="020B0503020204020204" charset="-122"/>
                  <a:ea typeface="微软雅黑" panose="020B0503020204020204" charset="-122"/>
                </a:rPr>
                <a:t>∧</a:t>
              </a:r>
            </a:p>
          </p:txBody>
        </p:sp>
        <p:sp>
          <p:nvSpPr>
            <p:cNvPr id="8" name="TextBox 7"/>
            <p:cNvSpPr txBox="1"/>
            <p:nvPr/>
          </p:nvSpPr>
          <p:spPr>
            <a:xfrm>
              <a:off x="1335055" y="1208456"/>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0</a:t>
              </a:r>
            </a:p>
          </p:txBody>
        </p:sp>
        <p:sp>
          <p:nvSpPr>
            <p:cNvPr id="9" name="矩形 8"/>
            <p:cNvSpPr/>
            <p:nvPr/>
          </p:nvSpPr>
          <p:spPr>
            <a:xfrm>
              <a:off x="1763683" y="1611684"/>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latin typeface="微软雅黑" panose="020B0503020204020204" charset="-122"/>
                  <a:ea typeface="微软雅黑" panose="020B0503020204020204" charset="-122"/>
                </a:rPr>
                <a:t>∧</a:t>
              </a:r>
            </a:p>
          </p:txBody>
        </p:sp>
        <p:sp>
          <p:nvSpPr>
            <p:cNvPr id="10" name="TextBox 9"/>
            <p:cNvSpPr txBox="1"/>
            <p:nvPr/>
          </p:nvSpPr>
          <p:spPr>
            <a:xfrm>
              <a:off x="1335055" y="1637084"/>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1</a:t>
              </a:r>
            </a:p>
          </p:txBody>
        </p:sp>
        <p:sp>
          <p:nvSpPr>
            <p:cNvPr id="11" name="矩形 10"/>
            <p:cNvSpPr/>
            <p:nvPr/>
          </p:nvSpPr>
          <p:spPr>
            <a:xfrm>
              <a:off x="1763683" y="3767524"/>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latin typeface="微软雅黑" panose="020B0503020204020204" charset="-122"/>
                  <a:ea typeface="微软雅黑" panose="020B0503020204020204" charset="-122"/>
                </a:rPr>
                <a:t>∧</a:t>
              </a:r>
            </a:p>
          </p:txBody>
        </p:sp>
        <p:sp>
          <p:nvSpPr>
            <p:cNvPr id="12" name="TextBox 11"/>
            <p:cNvSpPr txBox="1"/>
            <p:nvPr/>
          </p:nvSpPr>
          <p:spPr>
            <a:xfrm>
              <a:off x="1335055" y="3805624"/>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6</a:t>
              </a:r>
            </a:p>
          </p:txBody>
        </p:sp>
        <p:sp>
          <p:nvSpPr>
            <p:cNvPr id="13" name="矩形 12"/>
            <p:cNvSpPr/>
            <p:nvPr/>
          </p:nvSpPr>
          <p:spPr>
            <a:xfrm>
              <a:off x="1763683" y="4196152"/>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14" name="TextBox 13"/>
            <p:cNvSpPr txBox="1"/>
            <p:nvPr/>
          </p:nvSpPr>
          <p:spPr>
            <a:xfrm>
              <a:off x="1335055" y="4234252"/>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7</a:t>
              </a:r>
            </a:p>
          </p:txBody>
        </p:sp>
        <p:sp>
          <p:nvSpPr>
            <p:cNvPr id="15" name="矩形 14"/>
            <p:cNvSpPr/>
            <p:nvPr/>
          </p:nvSpPr>
          <p:spPr>
            <a:xfrm>
              <a:off x="1763683" y="2910268"/>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16" name="TextBox 15"/>
            <p:cNvSpPr txBox="1"/>
            <p:nvPr/>
          </p:nvSpPr>
          <p:spPr>
            <a:xfrm>
              <a:off x="1335055" y="2935668"/>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4</a:t>
              </a:r>
            </a:p>
          </p:txBody>
        </p:sp>
        <p:sp>
          <p:nvSpPr>
            <p:cNvPr id="17" name="矩形 16"/>
            <p:cNvSpPr/>
            <p:nvPr/>
          </p:nvSpPr>
          <p:spPr>
            <a:xfrm>
              <a:off x="1763683" y="3338896"/>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18" name="TextBox 17"/>
            <p:cNvSpPr txBox="1"/>
            <p:nvPr/>
          </p:nvSpPr>
          <p:spPr>
            <a:xfrm>
              <a:off x="1335055" y="3364296"/>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5</a:t>
              </a:r>
            </a:p>
          </p:txBody>
        </p:sp>
        <p:sp>
          <p:nvSpPr>
            <p:cNvPr id="19" name="矩形 18"/>
            <p:cNvSpPr/>
            <p:nvPr/>
          </p:nvSpPr>
          <p:spPr>
            <a:xfrm>
              <a:off x="1763683" y="4632718"/>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20" name="TextBox 19"/>
            <p:cNvSpPr txBox="1"/>
            <p:nvPr/>
          </p:nvSpPr>
          <p:spPr>
            <a:xfrm>
              <a:off x="1335055" y="4670818"/>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8</a:t>
              </a:r>
            </a:p>
          </p:txBody>
        </p:sp>
        <p:sp>
          <p:nvSpPr>
            <p:cNvPr id="21" name="矩形 20"/>
            <p:cNvSpPr/>
            <p:nvPr/>
          </p:nvSpPr>
          <p:spPr>
            <a:xfrm>
              <a:off x="1763683" y="5931302"/>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latin typeface="微软雅黑" panose="020B0503020204020204" charset="-122"/>
                  <a:ea typeface="微软雅黑" panose="020B0503020204020204" charset="-122"/>
                </a:rPr>
                <a:t>∧</a:t>
              </a:r>
            </a:p>
          </p:txBody>
        </p:sp>
        <p:sp>
          <p:nvSpPr>
            <p:cNvPr id="22" name="TextBox 21"/>
            <p:cNvSpPr txBox="1"/>
            <p:nvPr/>
          </p:nvSpPr>
          <p:spPr>
            <a:xfrm>
              <a:off x="1335055" y="5969402"/>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11</a:t>
              </a:r>
            </a:p>
          </p:txBody>
        </p:sp>
        <p:sp>
          <p:nvSpPr>
            <p:cNvPr id="23" name="矩形 22"/>
            <p:cNvSpPr/>
            <p:nvPr/>
          </p:nvSpPr>
          <p:spPr>
            <a:xfrm>
              <a:off x="1763683" y="6359930"/>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24" name="TextBox 23"/>
            <p:cNvSpPr txBox="1"/>
            <p:nvPr/>
          </p:nvSpPr>
          <p:spPr>
            <a:xfrm>
              <a:off x="1335055" y="6398030"/>
              <a:ext cx="285752" cy="338554"/>
            </a:xfrm>
            <a:prstGeom prst="rect">
              <a:avLst/>
            </a:prstGeom>
            <a:noFill/>
          </p:spPr>
          <p:txBody>
            <a:bodyPr wrap="square" lIns="0" rIns="0" rtlCol="0">
              <a:spAutoFit/>
            </a:bodyPr>
            <a:lstStyle/>
            <a:p>
              <a:r>
                <a:rPr lang="en-US" altLang="zh-CN" sz="1600">
                  <a:solidFill>
                    <a:srgbClr val="0070C0"/>
                  </a:solidFill>
                  <a:latin typeface="Consolas" panose="020B0609020204030204" pitchFamily="49" charset="0"/>
                  <a:cs typeface="Consolas" panose="020B0609020204030204" pitchFamily="49" charset="0"/>
                </a:rPr>
                <a:t>12</a:t>
              </a:r>
              <a:endParaRPr lang="zh-CN" altLang="en-US" sz="1600">
                <a:solidFill>
                  <a:srgbClr val="0070C0"/>
                </a:solidFill>
                <a:latin typeface="Consolas" panose="020B0609020204030204" pitchFamily="49" charset="0"/>
                <a:cs typeface="Consolas" panose="020B0609020204030204" pitchFamily="49" charset="0"/>
              </a:endParaRPr>
            </a:p>
          </p:txBody>
        </p:sp>
        <p:sp>
          <p:nvSpPr>
            <p:cNvPr id="25" name="矩形 24"/>
            <p:cNvSpPr/>
            <p:nvPr/>
          </p:nvSpPr>
          <p:spPr>
            <a:xfrm>
              <a:off x="1763683" y="5074046"/>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26" name="TextBox 25"/>
            <p:cNvSpPr txBox="1"/>
            <p:nvPr/>
          </p:nvSpPr>
          <p:spPr>
            <a:xfrm>
              <a:off x="1335055" y="5099446"/>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9</a:t>
              </a:r>
            </a:p>
          </p:txBody>
        </p:sp>
        <p:sp>
          <p:nvSpPr>
            <p:cNvPr id="27" name="矩形 26"/>
            <p:cNvSpPr/>
            <p:nvPr/>
          </p:nvSpPr>
          <p:spPr>
            <a:xfrm>
              <a:off x="1763683" y="5502674"/>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28" name="TextBox 27"/>
            <p:cNvSpPr txBox="1"/>
            <p:nvPr/>
          </p:nvSpPr>
          <p:spPr>
            <a:xfrm>
              <a:off x="1335055" y="5528074"/>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10</a:t>
              </a:r>
            </a:p>
          </p:txBody>
        </p:sp>
        <p:sp>
          <p:nvSpPr>
            <p:cNvPr id="29" name="矩形 28"/>
            <p:cNvSpPr/>
            <p:nvPr/>
          </p:nvSpPr>
          <p:spPr>
            <a:xfrm>
              <a:off x="2546129" y="208635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54</a:t>
              </a:r>
            </a:p>
          </p:txBody>
        </p:sp>
        <p:sp>
          <p:nvSpPr>
            <p:cNvPr id="30" name="矩形 29"/>
            <p:cNvSpPr/>
            <p:nvPr/>
          </p:nvSpPr>
          <p:spPr>
            <a:xfrm>
              <a:off x="2974757" y="208635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31" name="直接箭头连接符 30"/>
            <p:cNvCxnSpPr>
              <a:endCxn id="29" idx="1"/>
            </p:cNvCxnSpPr>
            <p:nvPr/>
          </p:nvCxnSpPr>
          <p:spPr>
            <a:xfrm flipV="1">
              <a:off x="1977997" y="224835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 name="矩形 31"/>
            <p:cNvSpPr/>
            <p:nvPr/>
          </p:nvSpPr>
          <p:spPr>
            <a:xfrm>
              <a:off x="2546129" y="2535468"/>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29</a:t>
              </a:r>
            </a:p>
          </p:txBody>
        </p:sp>
        <p:sp>
          <p:nvSpPr>
            <p:cNvPr id="33" name="矩形 32"/>
            <p:cNvSpPr/>
            <p:nvPr/>
          </p:nvSpPr>
          <p:spPr>
            <a:xfrm>
              <a:off x="2974757" y="2535468"/>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Consolas" panose="020B0609020204030204" pitchFamily="49" charset="0"/>
                  <a:cs typeface="Consolas" panose="020B0609020204030204" pitchFamily="49" charset="0"/>
                </a:rPr>
                <a:t> </a:t>
              </a:r>
              <a:endParaRPr lang="zh-CN" altLang="en-US" sz="1600">
                <a:solidFill>
                  <a:schemeClr val="bg1"/>
                </a:solidFill>
                <a:latin typeface="Consolas" panose="020B0609020204030204" pitchFamily="49" charset="0"/>
                <a:cs typeface="Consolas" panose="020B0609020204030204" pitchFamily="49" charset="0"/>
              </a:endParaRPr>
            </a:p>
          </p:txBody>
        </p:sp>
        <p:cxnSp>
          <p:nvCxnSpPr>
            <p:cNvPr id="34" name="直接箭头连接符 33"/>
            <p:cNvCxnSpPr>
              <a:endCxn id="32" idx="1"/>
            </p:cNvCxnSpPr>
            <p:nvPr/>
          </p:nvCxnSpPr>
          <p:spPr>
            <a:xfrm flipV="1">
              <a:off x="1977997" y="2697468"/>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5" name="矩形 34"/>
            <p:cNvSpPr/>
            <p:nvPr/>
          </p:nvSpPr>
          <p:spPr>
            <a:xfrm>
              <a:off x="3735175" y="2540378"/>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16</a:t>
              </a:r>
            </a:p>
          </p:txBody>
        </p:sp>
        <p:sp>
          <p:nvSpPr>
            <p:cNvPr id="36" name="矩形 35"/>
            <p:cNvSpPr/>
            <p:nvPr/>
          </p:nvSpPr>
          <p:spPr>
            <a:xfrm>
              <a:off x="4163803" y="2540378"/>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37" name="直接箭头连接符 36"/>
            <p:cNvCxnSpPr>
              <a:endCxn id="35" idx="1"/>
            </p:cNvCxnSpPr>
            <p:nvPr/>
          </p:nvCxnSpPr>
          <p:spPr>
            <a:xfrm flipV="1">
              <a:off x="3167043" y="2702378"/>
              <a:ext cx="568132" cy="0"/>
            </a:xfrm>
            <a:prstGeom prst="straightConnector1">
              <a:avLst/>
            </a:prstGeom>
            <a:ln w="19050">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38" name="矩形 37"/>
            <p:cNvSpPr/>
            <p:nvPr/>
          </p:nvSpPr>
          <p:spPr>
            <a:xfrm>
              <a:off x="2546129" y="2976796"/>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43</a:t>
              </a:r>
            </a:p>
          </p:txBody>
        </p:sp>
        <p:sp>
          <p:nvSpPr>
            <p:cNvPr id="39" name="矩形 38"/>
            <p:cNvSpPr/>
            <p:nvPr/>
          </p:nvSpPr>
          <p:spPr>
            <a:xfrm>
              <a:off x="2974757" y="2976796"/>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40" name="直接箭头连接符 39"/>
            <p:cNvCxnSpPr>
              <a:endCxn id="38" idx="1"/>
            </p:cNvCxnSpPr>
            <p:nvPr/>
          </p:nvCxnSpPr>
          <p:spPr>
            <a:xfrm flipV="1">
              <a:off x="1977997" y="313879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1" name="矩形 40"/>
            <p:cNvSpPr/>
            <p:nvPr/>
          </p:nvSpPr>
          <p:spPr>
            <a:xfrm>
              <a:off x="2546129" y="3418124"/>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31</a:t>
              </a:r>
            </a:p>
          </p:txBody>
        </p:sp>
        <p:sp>
          <p:nvSpPr>
            <p:cNvPr id="42" name="矩形 41"/>
            <p:cNvSpPr/>
            <p:nvPr/>
          </p:nvSpPr>
          <p:spPr>
            <a:xfrm>
              <a:off x="2974757" y="3418124"/>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43" name="直接箭头连接符 42"/>
            <p:cNvCxnSpPr>
              <a:endCxn id="41" idx="1"/>
            </p:cNvCxnSpPr>
            <p:nvPr/>
          </p:nvCxnSpPr>
          <p:spPr>
            <a:xfrm flipV="1">
              <a:off x="1977997" y="358012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4" name="矩形 43"/>
            <p:cNvSpPr/>
            <p:nvPr/>
          </p:nvSpPr>
          <p:spPr>
            <a:xfrm>
              <a:off x="2546129" y="426268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46</a:t>
              </a:r>
            </a:p>
          </p:txBody>
        </p:sp>
        <p:sp>
          <p:nvSpPr>
            <p:cNvPr id="45" name="矩形 44"/>
            <p:cNvSpPr/>
            <p:nvPr/>
          </p:nvSpPr>
          <p:spPr>
            <a:xfrm>
              <a:off x="2974757" y="426268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46" name="直接箭头连接符 45"/>
            <p:cNvCxnSpPr>
              <a:endCxn id="44" idx="1"/>
            </p:cNvCxnSpPr>
            <p:nvPr/>
          </p:nvCxnSpPr>
          <p:spPr>
            <a:xfrm flipV="1">
              <a:off x="1977997" y="442468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7" name="矩形 46"/>
            <p:cNvSpPr/>
            <p:nvPr/>
          </p:nvSpPr>
          <p:spPr>
            <a:xfrm>
              <a:off x="2546129" y="4716708"/>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60</a:t>
              </a:r>
            </a:p>
          </p:txBody>
        </p:sp>
        <p:sp>
          <p:nvSpPr>
            <p:cNvPr id="48" name="矩形 47"/>
            <p:cNvSpPr/>
            <p:nvPr/>
          </p:nvSpPr>
          <p:spPr>
            <a:xfrm>
              <a:off x="2974757" y="4716708"/>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49" name="直接箭头连接符 48"/>
            <p:cNvCxnSpPr>
              <a:endCxn id="47" idx="1"/>
            </p:cNvCxnSpPr>
            <p:nvPr/>
          </p:nvCxnSpPr>
          <p:spPr>
            <a:xfrm flipV="1">
              <a:off x="1977997" y="4878708"/>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0" name="矩形 49"/>
            <p:cNvSpPr/>
            <p:nvPr/>
          </p:nvSpPr>
          <p:spPr>
            <a:xfrm>
              <a:off x="2546129" y="5145336"/>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74</a:t>
              </a:r>
            </a:p>
          </p:txBody>
        </p:sp>
        <p:sp>
          <p:nvSpPr>
            <p:cNvPr id="51" name="矩形 50"/>
            <p:cNvSpPr/>
            <p:nvPr/>
          </p:nvSpPr>
          <p:spPr>
            <a:xfrm>
              <a:off x="2974757" y="5145336"/>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52" name="直接箭头连接符 51"/>
            <p:cNvCxnSpPr>
              <a:endCxn id="50" idx="1"/>
            </p:cNvCxnSpPr>
            <p:nvPr/>
          </p:nvCxnSpPr>
          <p:spPr>
            <a:xfrm flipV="1">
              <a:off x="1977997" y="530733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3" name="矩形 52"/>
            <p:cNvSpPr/>
            <p:nvPr/>
          </p:nvSpPr>
          <p:spPr>
            <a:xfrm>
              <a:off x="2546129" y="5573964"/>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88</a:t>
              </a:r>
            </a:p>
          </p:txBody>
        </p:sp>
        <p:sp>
          <p:nvSpPr>
            <p:cNvPr id="54" name="矩形 53"/>
            <p:cNvSpPr/>
            <p:nvPr/>
          </p:nvSpPr>
          <p:spPr>
            <a:xfrm>
              <a:off x="2974757" y="5573964"/>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55" name="直接箭头连接符 54"/>
            <p:cNvCxnSpPr>
              <a:endCxn id="53" idx="1"/>
            </p:cNvCxnSpPr>
            <p:nvPr/>
          </p:nvCxnSpPr>
          <p:spPr>
            <a:xfrm flipV="1">
              <a:off x="1977997" y="573596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6" name="矩形 55"/>
            <p:cNvSpPr/>
            <p:nvPr/>
          </p:nvSpPr>
          <p:spPr>
            <a:xfrm>
              <a:off x="2546129" y="642631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rgbClr val="FFC000"/>
                  </a:solidFill>
                  <a:latin typeface="Consolas" panose="020B0609020204030204" pitchFamily="49" charset="0"/>
                  <a:cs typeface="Consolas" panose="020B0609020204030204" pitchFamily="49" charset="0"/>
                </a:rPr>
                <a:t>77</a:t>
              </a:r>
              <a:endParaRPr lang="zh-CN" altLang="en-US" sz="1600">
                <a:solidFill>
                  <a:srgbClr val="FFC000"/>
                </a:solidFill>
                <a:latin typeface="Consolas" panose="020B0609020204030204" pitchFamily="49" charset="0"/>
                <a:cs typeface="Consolas" panose="020B0609020204030204" pitchFamily="49" charset="0"/>
              </a:endParaRPr>
            </a:p>
          </p:txBody>
        </p:sp>
        <p:sp>
          <p:nvSpPr>
            <p:cNvPr id="57" name="矩形 56"/>
            <p:cNvSpPr/>
            <p:nvPr/>
          </p:nvSpPr>
          <p:spPr>
            <a:xfrm>
              <a:off x="2974757" y="642631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Consolas" panose="020B0609020204030204" pitchFamily="49" charset="0"/>
                  <a:cs typeface="Consolas" panose="020B0609020204030204" pitchFamily="49" charset="0"/>
                </a:rPr>
                <a:t> </a:t>
              </a:r>
              <a:endParaRPr lang="zh-CN" altLang="en-US" sz="1600">
                <a:solidFill>
                  <a:schemeClr val="bg1"/>
                </a:solidFill>
                <a:latin typeface="Consolas" panose="020B0609020204030204" pitchFamily="49" charset="0"/>
                <a:cs typeface="Consolas" panose="020B0609020204030204" pitchFamily="49" charset="0"/>
              </a:endParaRPr>
            </a:p>
          </p:txBody>
        </p:sp>
        <p:cxnSp>
          <p:nvCxnSpPr>
            <p:cNvPr id="58" name="直接箭头连接符 57"/>
            <p:cNvCxnSpPr>
              <a:endCxn id="56" idx="1"/>
            </p:cNvCxnSpPr>
            <p:nvPr/>
          </p:nvCxnSpPr>
          <p:spPr>
            <a:xfrm flipV="1">
              <a:off x="1977997" y="658831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9" name="矩形 58"/>
            <p:cNvSpPr/>
            <p:nvPr/>
          </p:nvSpPr>
          <p:spPr>
            <a:xfrm>
              <a:off x="3735175" y="643122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Consolas" panose="020B0609020204030204" pitchFamily="49" charset="0"/>
                  <a:cs typeface="Consolas" panose="020B0609020204030204" pitchFamily="49" charset="0"/>
                </a:rPr>
                <a:t>90</a:t>
              </a:r>
              <a:endParaRPr lang="zh-CN" altLang="en-US" sz="1600">
                <a:solidFill>
                  <a:schemeClr val="bg1"/>
                </a:solidFill>
                <a:latin typeface="Consolas" panose="020B0609020204030204" pitchFamily="49" charset="0"/>
                <a:cs typeface="Consolas" panose="020B0609020204030204" pitchFamily="49" charset="0"/>
              </a:endParaRPr>
            </a:p>
          </p:txBody>
        </p:sp>
        <p:sp>
          <p:nvSpPr>
            <p:cNvPr id="60" name="矩形 59"/>
            <p:cNvSpPr/>
            <p:nvPr/>
          </p:nvSpPr>
          <p:spPr>
            <a:xfrm>
              <a:off x="4163803" y="643122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61" name="直接箭头连接符 60"/>
            <p:cNvCxnSpPr>
              <a:endCxn id="59" idx="1"/>
            </p:cNvCxnSpPr>
            <p:nvPr/>
          </p:nvCxnSpPr>
          <p:spPr>
            <a:xfrm flipV="1">
              <a:off x="3167043" y="6593220"/>
              <a:ext cx="568132" cy="0"/>
            </a:xfrm>
            <a:prstGeom prst="straightConnector1">
              <a:avLst/>
            </a:prstGeom>
            <a:ln w="19050">
              <a:solidFill>
                <a:schemeClr val="tx1"/>
              </a:solidFill>
              <a:tailEnd type="arrow"/>
            </a:ln>
          </p:spPr>
          <p:style>
            <a:lnRef idx="2">
              <a:schemeClr val="dk1"/>
            </a:lnRef>
            <a:fillRef idx="0">
              <a:schemeClr val="dk1"/>
            </a:fillRef>
            <a:effectRef idx="1">
              <a:schemeClr val="dk1"/>
            </a:effectRef>
            <a:fontRef idx="minor">
              <a:schemeClr val="tx1"/>
            </a:fontRef>
          </p:style>
        </p:cxnSp>
      </p:grpSp>
      <p:sp>
        <p:nvSpPr>
          <p:cNvPr id="62" name="TextBox 61"/>
          <p:cNvSpPr txBox="1"/>
          <p:nvPr/>
        </p:nvSpPr>
        <p:spPr>
          <a:xfrm>
            <a:off x="965164" y="782946"/>
            <a:ext cx="5000660" cy="398780"/>
          </a:xfrm>
          <a:prstGeom prst="rect">
            <a:avLst/>
          </a:prstGeom>
          <a:noFill/>
        </p:spPr>
        <p:txBody>
          <a:bodyPr wrap="square" rtlCol="0">
            <a:spAutoFit/>
          </a:bodyPr>
          <a:lstStyle/>
          <a:p>
            <a:pPr algn="l">
              <a:lnSpc>
                <a:spcPct val="100000"/>
              </a:lnSpc>
            </a:pP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成功的查找</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：在</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ha</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中找到对应的关键字</a:t>
            </a:r>
          </a:p>
        </p:txBody>
      </p:sp>
      <p:grpSp>
        <p:nvGrpSpPr>
          <p:cNvPr id="63" name="组合 62"/>
          <p:cNvGrpSpPr/>
          <p:nvPr/>
        </p:nvGrpSpPr>
        <p:grpSpPr>
          <a:xfrm>
            <a:off x="6573079" y="5145336"/>
            <a:ext cx="3714776" cy="796928"/>
            <a:chOff x="1714480" y="2786058"/>
            <a:chExt cx="3714776" cy="796928"/>
          </a:xfrm>
        </p:grpSpPr>
        <p:sp>
          <p:nvSpPr>
            <p:cNvPr id="64" name="TextBox 63"/>
            <p:cNvSpPr txBox="1"/>
            <p:nvPr/>
          </p:nvSpPr>
          <p:spPr>
            <a:xfrm>
              <a:off x="1714480" y="3000372"/>
              <a:ext cx="1285884" cy="368300"/>
            </a:xfrm>
            <a:prstGeom prst="rect">
              <a:avLst/>
            </a:prstGeom>
            <a:noFill/>
          </p:spPr>
          <p:txBody>
            <a:bodyPr wrap="square" rtlCol="0">
              <a:spAutoFit/>
            </a:bodyPr>
            <a:lstStyle/>
            <a:p>
              <a:r>
                <a:rPr lang="en-US" altLang="zh-CN">
                  <a:solidFill>
                    <a:srgbClr val="525252"/>
                  </a:solidFill>
                  <a:latin typeface="微软雅黑" panose="020B0503020204020204" charset="-122"/>
                  <a:ea typeface="微软雅黑" panose="020B0503020204020204" charset="-122"/>
                  <a:cs typeface="Consolas" panose="020B0609020204030204" pitchFamily="49" charset="0"/>
                </a:rPr>
                <a:t>ASL</a:t>
              </a:r>
              <a:r>
                <a:rPr lang="en-US" altLang="zh-CN" baseline="-25000">
                  <a:solidFill>
                    <a:srgbClr val="525252"/>
                  </a:solidFill>
                  <a:latin typeface="微软雅黑" panose="020B0503020204020204" charset="-122"/>
                  <a:ea typeface="微软雅黑" panose="020B0503020204020204" charset="-122"/>
                  <a:cs typeface="Consolas" panose="020B0609020204030204" pitchFamily="49" charset="0"/>
                </a:rPr>
                <a:t>succ</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en-US">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65" name="TextBox 64"/>
            <p:cNvSpPr txBox="1"/>
            <p:nvPr/>
          </p:nvSpPr>
          <p:spPr>
            <a:xfrm>
              <a:off x="3000364" y="2786058"/>
              <a:ext cx="1428760" cy="337185"/>
            </a:xfrm>
            <a:prstGeom prst="rect">
              <a:avLst/>
            </a:prstGeom>
            <a:noFill/>
          </p:spPr>
          <p:txBody>
            <a:bodyPr wrap="square" rtlCol="0">
              <a:spAutoFit/>
            </a:bodyPr>
            <a:lstStyle/>
            <a:p>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1×9+2×2</a:t>
              </a:r>
            </a:p>
          </p:txBody>
        </p:sp>
        <p:sp>
          <p:nvSpPr>
            <p:cNvPr id="66" name="TextBox 65"/>
            <p:cNvSpPr txBox="1"/>
            <p:nvPr/>
          </p:nvSpPr>
          <p:spPr>
            <a:xfrm>
              <a:off x="3428992" y="3214686"/>
              <a:ext cx="571504" cy="368300"/>
            </a:xfrm>
            <a:prstGeom prst="rect">
              <a:avLst/>
            </a:prstGeom>
            <a:noFill/>
          </p:spPr>
          <p:txBody>
            <a:bodyPr wrap="square" rtlCol="0">
              <a:spAutoFit/>
            </a:bodyPr>
            <a:lstStyle/>
            <a:p>
              <a:r>
                <a:rPr lang="en-US" altLang="zh-CN">
                  <a:solidFill>
                    <a:srgbClr val="525252"/>
                  </a:solidFill>
                  <a:latin typeface="微软雅黑" panose="020B0503020204020204" charset="-122"/>
                  <a:ea typeface="微软雅黑" panose="020B0503020204020204" charset="-122"/>
                  <a:cs typeface="Consolas" panose="020B0609020204030204" pitchFamily="49" charset="0"/>
                </a:rPr>
                <a:t>11</a:t>
              </a:r>
            </a:p>
          </p:txBody>
        </p:sp>
        <p:cxnSp>
          <p:nvCxnSpPr>
            <p:cNvPr id="67" name="直接连接符 66"/>
            <p:cNvCxnSpPr/>
            <p:nvPr/>
          </p:nvCxnSpPr>
          <p:spPr>
            <a:xfrm>
              <a:off x="3021002" y="3143248"/>
              <a:ext cx="1265246" cy="4677"/>
            </a:xfrm>
            <a:prstGeom prst="line">
              <a:avLst/>
            </a:prstGeom>
            <a:ln w="25400">
              <a:solidFill>
                <a:srgbClr val="525252"/>
              </a:solidFill>
              <a:tailEnd type="non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4286248" y="3028890"/>
              <a:ext cx="1143008" cy="368300"/>
            </a:xfrm>
            <a:prstGeom prst="rect">
              <a:avLst/>
            </a:prstGeom>
            <a:noFill/>
          </p:spPr>
          <p:txBody>
            <a:bodyPr wrap="square" rtlCol="0">
              <a:spAutoFit/>
            </a:bodyPr>
            <a:lstStyle/>
            <a:p>
              <a:r>
                <a:rPr lang="en-US" altLang="zh-CN">
                  <a:solidFill>
                    <a:srgbClr val="525252"/>
                  </a:solidFill>
                  <a:latin typeface="微软雅黑" panose="020B0503020204020204" charset="-122"/>
                  <a:ea typeface="微软雅黑" panose="020B0503020204020204" charset="-122"/>
                  <a:cs typeface="Consolas" panose="020B0609020204030204" pitchFamily="49" charset="0"/>
                </a:rPr>
                <a:t>= 1.18</a:t>
              </a:r>
            </a:p>
          </p:txBody>
        </p:sp>
      </p:grpSp>
      <p:sp>
        <p:nvSpPr>
          <p:cNvPr id="69" name="TextBox 68"/>
          <p:cNvSpPr txBox="1"/>
          <p:nvPr/>
        </p:nvSpPr>
        <p:spPr>
          <a:xfrm>
            <a:off x="6288995" y="1475926"/>
            <a:ext cx="4143436" cy="1198880"/>
          </a:xfrm>
          <a:prstGeom prst="rect">
            <a:avLst/>
          </a:prstGeom>
          <a:noFill/>
        </p:spPr>
        <p:txBody>
          <a:bodyPr wrap="square" rtlCol="0">
            <a:spAutoFit/>
          </a:bodyPr>
          <a:lstStyle/>
          <a:p>
            <a:pPr marL="457200" indent="-457200">
              <a:lnSpc>
                <a:spcPct val="200000"/>
              </a:lnSpc>
              <a:buFont typeface="Wingdings" panose="05000000000000000000" pitchFamily="2" charset="2"/>
              <a:buChar char="l"/>
            </a:pPr>
            <a:r>
              <a:rPr lang="en-US" i="1" dirty="0">
                <a:solidFill>
                  <a:srgbClr val="525252"/>
                </a:solidFill>
                <a:latin typeface="微软雅黑" panose="020B0503020204020204" charset="-122"/>
                <a:ea typeface="微软雅黑" panose="020B0503020204020204" charset="-122"/>
                <a:cs typeface="Consolas" panose="020B0609020204030204" pitchFamily="49" charset="0"/>
              </a:rPr>
              <a:t>h</a:t>
            </a:r>
            <a:r>
              <a:rPr lang="en-US" dirty="0">
                <a:solidFill>
                  <a:srgbClr val="525252"/>
                </a:solidFill>
                <a:latin typeface="微软雅黑" panose="020B0503020204020204" charset="-122"/>
                <a:ea typeface="微软雅黑" panose="020B0503020204020204" charset="-122"/>
                <a:cs typeface="Consolas" panose="020B0609020204030204" pitchFamily="49" charset="0"/>
              </a:rPr>
              <a:t>(</a:t>
            </a:r>
            <a:r>
              <a:rPr lang="en-US" dirty="0">
                <a:solidFill>
                  <a:srgbClr val="C0262E"/>
                </a:solidFill>
                <a:latin typeface="微软雅黑" panose="020B0503020204020204" charset="-122"/>
                <a:ea typeface="微软雅黑" panose="020B0503020204020204" charset="-122"/>
                <a:cs typeface="Consolas" panose="020B0609020204030204" pitchFamily="49" charset="0"/>
              </a:rPr>
              <a:t>77</a:t>
            </a:r>
            <a:r>
              <a:rPr lang="en-US" dirty="0">
                <a:solidFill>
                  <a:srgbClr val="525252"/>
                </a:solidFill>
                <a:latin typeface="微软雅黑" panose="020B0503020204020204" charset="-122"/>
                <a:ea typeface="微软雅黑" panose="020B0503020204020204" charset="-122"/>
                <a:cs typeface="Consolas" panose="020B0609020204030204" pitchFamily="49" charset="0"/>
              </a:rPr>
              <a:t>)=12</a:t>
            </a:r>
            <a:r>
              <a:rPr lang="zh-CN" altLang="en-US" dirty="0">
                <a:solidFill>
                  <a:srgbClr val="525252"/>
                </a:solidFill>
                <a:latin typeface="微软雅黑" panose="020B0503020204020204" charset="-122"/>
                <a:ea typeface="微软雅黑" panose="020B0503020204020204" charset="-122"/>
                <a:cs typeface="Consolas" panose="020B0609020204030204" pitchFamily="49" charset="0"/>
              </a:rPr>
              <a:t>，在</a:t>
            </a:r>
            <a:r>
              <a:rPr lang="en-US" altLang="zh-CN" dirty="0">
                <a:solidFill>
                  <a:srgbClr val="525252"/>
                </a:solidFill>
                <a:latin typeface="微软雅黑" panose="020B0503020204020204" charset="-122"/>
                <a:ea typeface="微软雅黑" panose="020B0503020204020204" charset="-122"/>
                <a:cs typeface="Consolas" panose="020B0609020204030204" pitchFamily="49" charset="0"/>
              </a:rPr>
              <a:t>ha[12]</a:t>
            </a:r>
            <a:r>
              <a:rPr lang="zh-CN" altLang="en-US" dirty="0">
                <a:solidFill>
                  <a:srgbClr val="525252"/>
                </a:solidFill>
                <a:latin typeface="微软雅黑" panose="020B0503020204020204" charset="-122"/>
                <a:ea typeface="微软雅黑" panose="020B0503020204020204" charset="-122"/>
                <a:cs typeface="Consolas" panose="020B0609020204030204" pitchFamily="49" charset="0"/>
              </a:rPr>
              <a:t>的单链表中</a:t>
            </a:r>
            <a:endParaRPr lang="en-US" altLang="zh-CN" dirty="0">
              <a:solidFill>
                <a:srgbClr val="525252"/>
              </a:solidFill>
              <a:latin typeface="微软雅黑" panose="020B0503020204020204" charset="-122"/>
              <a:ea typeface="微软雅黑" panose="020B0503020204020204" charset="-122"/>
              <a:cs typeface="Consolas" panose="020B0609020204030204" pitchFamily="49" charset="0"/>
            </a:endParaRPr>
          </a:p>
          <a:p>
            <a:pPr marL="457200" indent="-457200">
              <a:lnSpc>
                <a:spcPct val="200000"/>
              </a:lnSpc>
              <a:buFont typeface="Wingdings" panose="05000000000000000000" pitchFamily="2" charset="2"/>
              <a:buChar char="l"/>
            </a:pPr>
            <a:r>
              <a:rPr lang="zh-CN" altLang="en-US" dirty="0">
                <a:solidFill>
                  <a:srgbClr val="525252"/>
                </a:solidFill>
                <a:latin typeface="微软雅黑" panose="020B0503020204020204" charset="-122"/>
                <a:ea typeface="微软雅黑" panose="020B0503020204020204" charset="-122"/>
                <a:cs typeface="Consolas" panose="020B0609020204030204" pitchFamily="49" charset="0"/>
              </a:rPr>
              <a:t>共</a:t>
            </a:r>
            <a:r>
              <a:rPr lang="en-US" altLang="zh-CN" dirty="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en-US" dirty="0">
                <a:solidFill>
                  <a:srgbClr val="525252"/>
                </a:solidFill>
                <a:latin typeface="微软雅黑" panose="020B0503020204020204" charset="-122"/>
                <a:ea typeface="微软雅黑" panose="020B0503020204020204" charset="-122"/>
                <a:cs typeface="Consolas" panose="020B0609020204030204" pitchFamily="49" charset="0"/>
              </a:rPr>
              <a:t>次比较</a:t>
            </a:r>
          </a:p>
        </p:txBody>
      </p:sp>
      <p:sp>
        <p:nvSpPr>
          <p:cNvPr id="70" name="TextBox 69"/>
          <p:cNvSpPr txBox="1"/>
          <p:nvPr/>
        </p:nvSpPr>
        <p:spPr>
          <a:xfrm>
            <a:off x="5767296" y="2693532"/>
            <a:ext cx="6089343" cy="706755"/>
          </a:xfrm>
          <a:prstGeom prst="rect">
            <a:avLst/>
          </a:prstGeom>
          <a:noFill/>
        </p:spPr>
        <p:txBody>
          <a:bodyPr wrap="square" rtlCol="0">
            <a:spAutoFit/>
          </a:bodyPr>
          <a:lstStyle/>
          <a:p>
            <a:pPr>
              <a:lnSpc>
                <a:spcPct val="200000"/>
              </a:lnSpc>
            </a:pP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比较次数</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对应结点在单链表中的序号（从</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1</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开始）</a:t>
            </a:r>
            <a:endParaRPr lang="zh-CN" altLang="en-US" sz="2000" dirty="0">
              <a:solidFill>
                <a:srgbClr val="525252"/>
              </a:solidFill>
              <a:latin typeface="微软雅黑" panose="020B0503020204020204" charset="-122"/>
              <a:ea typeface="微软雅黑" panose="020B0503020204020204" charset="-122"/>
            </a:endParaRPr>
          </a:p>
        </p:txBody>
      </p:sp>
      <p:sp>
        <p:nvSpPr>
          <p:cNvPr id="71" name="下箭头 70"/>
          <p:cNvSpPr/>
          <p:nvPr/>
        </p:nvSpPr>
        <p:spPr>
          <a:xfrm>
            <a:off x="8144714" y="4197416"/>
            <a:ext cx="431999" cy="519292"/>
          </a:xfrm>
          <a:prstGeom prst="downArrow">
            <a:avLst/>
          </a:prstGeom>
          <a:gradFill>
            <a:gsLst>
              <a:gs pos="0">
                <a:srgbClr val="C0262E"/>
              </a:gs>
              <a:gs pos="100000">
                <a:srgbClr val="CD5158"/>
              </a:gs>
            </a:gsLst>
          </a:gra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80" name="文本框 79"/>
          <p:cNvSpPr txBox="1"/>
          <p:nvPr/>
        </p:nvSpPr>
        <p:spPr>
          <a:xfrm>
            <a:off x="1100703" y="166638"/>
            <a:ext cx="792480" cy="460375"/>
          </a:xfrm>
          <a:prstGeom prst="rect">
            <a:avLst/>
          </a:prstGeom>
          <a:noFill/>
        </p:spPr>
        <p:txBody>
          <a:bodyPr wrap="none" rtlCol="0" anchor="ctr">
            <a:spAutoFit/>
          </a:bodyPr>
          <a:lstStyle/>
          <a:p>
            <a:r>
              <a:rPr lang="zh-CN" altLang="en-US" sz="2400" dirty="0">
                <a:solidFill>
                  <a:srgbClr val="525252"/>
                </a:solidFill>
                <a:latin typeface="微软雅黑" panose="020B0503020204020204" charset="-122"/>
                <a:ea typeface="微软雅黑" panose="020B0503020204020204" charset="-122"/>
                <a:cs typeface="Arial" panose="020B0604020202020204"/>
              </a:rPr>
              <a:t>示例</a:t>
            </a:r>
          </a:p>
        </p:txBody>
      </p:sp>
    </p:spTree>
    <p:extLst>
      <p:ext uri="{BB962C8B-B14F-4D97-AF65-F5344CB8AC3E}">
        <p14:creationId xmlns:p14="http://schemas.microsoft.com/office/powerpoint/2010/main" val="3567212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wipe(left)">
                                      <p:cBhvr>
                                        <p:cTn id="7" dur="500"/>
                                        <p:tgtEl>
                                          <p:spTgt spid="8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70" grpId="0"/>
      <p:bldP spid="71" grpId="0" animBg="1"/>
      <p:bldP spid="8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2"/>
          <p:cNvGrpSpPr/>
          <p:nvPr/>
        </p:nvGrpSpPr>
        <p:grpSpPr>
          <a:xfrm>
            <a:off x="6167406" y="4760892"/>
            <a:ext cx="3929090" cy="827831"/>
            <a:chOff x="1428728" y="2793852"/>
            <a:chExt cx="3929090" cy="827831"/>
          </a:xfrm>
        </p:grpSpPr>
        <p:sp>
          <p:nvSpPr>
            <p:cNvPr id="64" name="TextBox 63"/>
            <p:cNvSpPr txBox="1"/>
            <p:nvPr/>
          </p:nvSpPr>
          <p:spPr>
            <a:xfrm>
              <a:off x="1428728" y="3000372"/>
              <a:ext cx="1571636" cy="398780"/>
            </a:xfrm>
            <a:prstGeom prst="rect">
              <a:avLst/>
            </a:prstGeom>
            <a:noFill/>
          </p:spPr>
          <p:txBody>
            <a:bodyPr wrap="square" rtlCol="0">
              <a:spAutoFit/>
            </a:bodyPr>
            <a:lstStyle/>
            <a:p>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ASL</a:t>
              </a:r>
              <a:r>
                <a:rPr lang="en-US" altLang="zh-CN" sz="2000" baseline="-25000">
                  <a:solidFill>
                    <a:srgbClr val="525252"/>
                  </a:solidFill>
                  <a:latin typeface="微软雅黑" panose="020B0503020204020204" charset="-122"/>
                  <a:ea typeface="微软雅黑" panose="020B0503020204020204" charset="-122"/>
                  <a:cs typeface="Consolas" panose="020B0609020204030204" pitchFamily="49" charset="0"/>
                </a:rPr>
                <a:t>unsucc</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a:t>
              </a:r>
              <a:endParaRPr lang="zh-CN" altLang="en-US" sz="2000">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65" name="TextBox 64"/>
            <p:cNvSpPr txBox="1"/>
            <p:nvPr/>
          </p:nvSpPr>
          <p:spPr>
            <a:xfrm>
              <a:off x="2893207" y="2793852"/>
              <a:ext cx="1285884" cy="337185"/>
            </a:xfrm>
            <a:prstGeom prst="rect">
              <a:avLst/>
            </a:prstGeom>
            <a:noFill/>
          </p:spPr>
          <p:txBody>
            <a:bodyPr wrap="square" rtlCol="0">
              <a:spAutoFit/>
            </a:bodyPr>
            <a:lstStyle/>
            <a:p>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7×1+2×2</a:t>
              </a:r>
            </a:p>
          </p:txBody>
        </p:sp>
        <p:sp>
          <p:nvSpPr>
            <p:cNvPr id="66" name="TextBox 65"/>
            <p:cNvSpPr txBox="1"/>
            <p:nvPr/>
          </p:nvSpPr>
          <p:spPr>
            <a:xfrm>
              <a:off x="3122602" y="3284498"/>
              <a:ext cx="571504" cy="337185"/>
            </a:xfrm>
            <a:prstGeom prst="rect">
              <a:avLst/>
            </a:prstGeom>
            <a:noFill/>
          </p:spPr>
          <p:txBody>
            <a:bodyPr wrap="square" rtlCol="0">
              <a:spAutoFit/>
            </a:bodyPr>
            <a:lstStyle/>
            <a:p>
              <a:r>
                <a:rPr lang="en-US" altLang="zh-CN" sz="1600">
                  <a:solidFill>
                    <a:srgbClr val="525252"/>
                  </a:solidFill>
                  <a:latin typeface="微软雅黑" panose="020B0503020204020204" charset="-122"/>
                  <a:ea typeface="微软雅黑" panose="020B0503020204020204" charset="-122"/>
                  <a:cs typeface="Consolas" panose="020B0609020204030204" pitchFamily="49" charset="0"/>
                </a:rPr>
                <a:t>13</a:t>
              </a:r>
            </a:p>
          </p:txBody>
        </p:sp>
        <p:cxnSp>
          <p:nvCxnSpPr>
            <p:cNvPr id="67" name="直接连接符 66"/>
            <p:cNvCxnSpPr/>
            <p:nvPr/>
          </p:nvCxnSpPr>
          <p:spPr>
            <a:xfrm>
              <a:off x="2868078" y="3169817"/>
              <a:ext cx="1265246" cy="4677"/>
            </a:xfrm>
            <a:prstGeom prst="line">
              <a:avLst/>
            </a:prstGeom>
            <a:ln w="25400">
              <a:solidFill>
                <a:srgbClr val="525252"/>
              </a:solidFill>
              <a:tailEnd type="non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4071934" y="3028890"/>
              <a:ext cx="1285884" cy="398780"/>
            </a:xfrm>
            <a:prstGeom prst="rect">
              <a:avLst/>
            </a:prstGeom>
            <a:noFill/>
          </p:spPr>
          <p:txBody>
            <a:bodyPr wrap="square" rtlCol="0">
              <a:spAutoFit/>
            </a:bodyPr>
            <a:lstStyle/>
            <a:p>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 0.846</a:t>
              </a:r>
            </a:p>
          </p:txBody>
        </p:sp>
      </p:grpSp>
      <p:sp>
        <p:nvSpPr>
          <p:cNvPr id="69" name="TextBox 68"/>
          <p:cNvSpPr txBox="1"/>
          <p:nvPr/>
        </p:nvSpPr>
        <p:spPr>
          <a:xfrm>
            <a:off x="6059488" y="1592617"/>
            <a:ext cx="4143436" cy="1198880"/>
          </a:xfrm>
          <a:prstGeom prst="rect">
            <a:avLst/>
          </a:prstGeom>
          <a:noFill/>
        </p:spPr>
        <p:txBody>
          <a:bodyPr wrap="square" rtlCol="0">
            <a:spAutoFit/>
          </a:bodyPr>
          <a:lstStyle/>
          <a:p>
            <a:pPr marL="457200" indent="-457200">
              <a:lnSpc>
                <a:spcPct val="200000"/>
              </a:lnSpc>
              <a:buFont typeface="Wingdings" panose="05000000000000000000" pitchFamily="2" charset="2"/>
              <a:buChar char="l"/>
            </a:pPr>
            <a:r>
              <a:rPr lang="en-US" i="1">
                <a:solidFill>
                  <a:srgbClr val="525252"/>
                </a:solidFill>
                <a:latin typeface="微软雅黑" panose="020B0503020204020204" charset="-122"/>
                <a:ea typeface="微软雅黑" panose="020B0503020204020204" charset="-122"/>
                <a:cs typeface="Consolas" panose="020B0609020204030204" pitchFamily="49" charset="0"/>
              </a:rPr>
              <a:t>h</a:t>
            </a:r>
            <a:r>
              <a:rPr lang="en-US">
                <a:solidFill>
                  <a:srgbClr val="525252"/>
                </a:solidFill>
                <a:latin typeface="微软雅黑" panose="020B0503020204020204" charset="-122"/>
                <a:ea typeface="微软雅黑" panose="020B0503020204020204" charset="-122"/>
                <a:cs typeface="Consolas" panose="020B0609020204030204" pitchFamily="49" charset="0"/>
              </a:rPr>
              <a:t>(</a:t>
            </a:r>
            <a:r>
              <a:rPr lang="en-US" i="1">
                <a:solidFill>
                  <a:srgbClr val="525252"/>
                </a:solidFill>
                <a:latin typeface="微软雅黑" panose="020B0503020204020204" charset="-122"/>
                <a:ea typeface="微软雅黑" panose="020B0503020204020204" charset="-122"/>
                <a:cs typeface="Consolas" panose="020B0609020204030204" pitchFamily="49" charset="0"/>
              </a:rPr>
              <a:t>x</a:t>
            </a:r>
            <a:r>
              <a:rPr lang="en-US">
                <a:solidFill>
                  <a:srgbClr val="525252"/>
                </a:solidFill>
                <a:latin typeface="微软雅黑" panose="020B0503020204020204" charset="-122"/>
                <a:ea typeface="微软雅黑" panose="020B0503020204020204" charset="-122"/>
                <a:cs typeface="Consolas" panose="020B0609020204030204" pitchFamily="49" charset="0"/>
              </a:rPr>
              <a:t>)=3</a:t>
            </a:r>
            <a:r>
              <a:rPr lang="zh-CN" altLang="en-US">
                <a:solidFill>
                  <a:srgbClr val="525252"/>
                </a:solidFill>
                <a:latin typeface="微软雅黑" panose="020B0503020204020204" charset="-122"/>
                <a:ea typeface="微软雅黑" panose="020B0503020204020204" charset="-122"/>
                <a:cs typeface="Consolas" panose="020B0609020204030204" pitchFamily="49" charset="0"/>
              </a:rPr>
              <a:t>，在</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ha[3]</a:t>
            </a:r>
            <a:r>
              <a:rPr lang="zh-CN" altLang="en-US">
                <a:solidFill>
                  <a:srgbClr val="525252"/>
                </a:solidFill>
                <a:latin typeface="微软雅黑" panose="020B0503020204020204" charset="-122"/>
                <a:ea typeface="微软雅黑" panose="020B0503020204020204" charset="-122"/>
                <a:cs typeface="Consolas" panose="020B0609020204030204" pitchFamily="49" charset="0"/>
              </a:rPr>
              <a:t>的单链表中</a:t>
            </a:r>
            <a:endParaRPr lang="en-US" altLang="zh-CN">
              <a:solidFill>
                <a:srgbClr val="525252"/>
              </a:solidFill>
              <a:latin typeface="微软雅黑" panose="020B0503020204020204" charset="-122"/>
              <a:ea typeface="微软雅黑" panose="020B0503020204020204" charset="-122"/>
              <a:cs typeface="Consolas" panose="020B0609020204030204" pitchFamily="49" charset="0"/>
            </a:endParaRPr>
          </a:p>
          <a:p>
            <a:pPr marL="457200" indent="-457200">
              <a:lnSpc>
                <a:spcPct val="200000"/>
              </a:lnSpc>
              <a:buFont typeface="Wingdings" panose="05000000000000000000" pitchFamily="2" charset="2"/>
              <a:buChar char="l"/>
            </a:pPr>
            <a:r>
              <a:rPr lang="zh-CN" altLang="en-US">
                <a:solidFill>
                  <a:srgbClr val="525252"/>
                </a:solidFill>
                <a:latin typeface="微软雅黑" panose="020B0503020204020204" charset="-122"/>
                <a:ea typeface="微软雅黑" panose="020B0503020204020204" charset="-122"/>
                <a:cs typeface="Consolas" panose="020B0609020204030204" pitchFamily="49" charset="0"/>
              </a:rPr>
              <a:t>共</a:t>
            </a:r>
            <a:r>
              <a:rPr lang="en-US" altLang="zh-CN">
                <a:solidFill>
                  <a:srgbClr val="525252"/>
                </a:solidFill>
                <a:latin typeface="微软雅黑" panose="020B0503020204020204" charset="-122"/>
                <a:ea typeface="微软雅黑" panose="020B0503020204020204" charset="-122"/>
                <a:cs typeface="Consolas" panose="020B0609020204030204" pitchFamily="49" charset="0"/>
              </a:rPr>
              <a:t>2</a:t>
            </a:r>
            <a:r>
              <a:rPr lang="zh-CN" altLang="en-US">
                <a:solidFill>
                  <a:srgbClr val="525252"/>
                </a:solidFill>
                <a:latin typeface="微软雅黑" panose="020B0503020204020204" charset="-122"/>
                <a:ea typeface="微软雅黑" panose="020B0503020204020204" charset="-122"/>
                <a:cs typeface="Consolas" panose="020B0609020204030204" pitchFamily="49" charset="0"/>
              </a:rPr>
              <a:t>次比较</a:t>
            </a:r>
          </a:p>
        </p:txBody>
      </p:sp>
      <p:sp>
        <p:nvSpPr>
          <p:cNvPr id="70" name="TextBox 69"/>
          <p:cNvSpPr txBox="1"/>
          <p:nvPr/>
        </p:nvSpPr>
        <p:spPr>
          <a:xfrm>
            <a:off x="5951984" y="3092071"/>
            <a:ext cx="4792658" cy="398780"/>
          </a:xfrm>
          <a:prstGeom prst="rect">
            <a:avLst/>
          </a:prstGeom>
          <a:noFill/>
        </p:spPr>
        <p:txBody>
          <a:bodyPr wrap="square" rtlCol="0">
            <a:spAutoFit/>
          </a:bodyPr>
          <a:lstStyle/>
          <a:p>
            <a:pPr algn="l">
              <a:lnSpc>
                <a:spcPct val="100000"/>
              </a:lnSpc>
            </a:pP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比较的次数</a:t>
            </a:r>
            <a:r>
              <a:rPr lang="en-US" altLang="zh-CN" sz="2000" dirty="0">
                <a:solidFill>
                  <a:srgbClr val="525252"/>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525252"/>
                </a:solidFill>
                <a:latin typeface="微软雅黑" panose="020B0503020204020204" charset="-122"/>
                <a:ea typeface="微软雅黑" panose="020B0503020204020204" charset="-122"/>
                <a:cs typeface="Consolas" panose="020B0609020204030204" pitchFamily="49" charset="0"/>
              </a:rPr>
              <a:t>对应单链表中的结点个数</a:t>
            </a:r>
            <a:endParaRPr lang="zh-CN" altLang="en-US" sz="2000" dirty="0">
              <a:solidFill>
                <a:srgbClr val="525252"/>
              </a:solidFill>
              <a:latin typeface="微软雅黑" panose="020B0503020204020204" charset="-122"/>
              <a:ea typeface="微软雅黑" panose="020B0503020204020204" charset="-122"/>
            </a:endParaRPr>
          </a:p>
        </p:txBody>
      </p:sp>
      <p:sp>
        <p:nvSpPr>
          <p:cNvPr id="71" name="下箭头 70"/>
          <p:cNvSpPr/>
          <p:nvPr/>
        </p:nvSpPr>
        <p:spPr>
          <a:xfrm>
            <a:off x="7989091" y="3974901"/>
            <a:ext cx="500066" cy="567150"/>
          </a:xfrm>
          <a:prstGeom prst="downArrow">
            <a:avLst/>
          </a:prstGeom>
          <a:gradFill>
            <a:gsLst>
              <a:gs pos="0">
                <a:srgbClr val="C0262E"/>
              </a:gs>
              <a:gs pos="100000">
                <a:srgbClr val="CD5158"/>
              </a:gs>
            </a:gsLst>
          </a:gradFill>
          <a:ln>
            <a:no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72" name="TextBox 71"/>
          <p:cNvSpPr txBox="1"/>
          <p:nvPr/>
        </p:nvSpPr>
        <p:spPr>
          <a:xfrm>
            <a:off x="953696" y="794088"/>
            <a:ext cx="5786478" cy="398780"/>
          </a:xfrm>
          <a:prstGeom prst="rect">
            <a:avLst/>
          </a:prstGeom>
          <a:noFill/>
        </p:spPr>
        <p:txBody>
          <a:bodyPr wrap="square" rtlCol="0">
            <a:spAutoFit/>
          </a:bodyPr>
          <a:lstStyle/>
          <a:p>
            <a:pPr algn="l">
              <a:lnSpc>
                <a:spcPct val="100000"/>
              </a:lnSpc>
            </a:pP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不成功的查找：</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在</a:t>
            </a: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ha</a:t>
            </a:r>
            <a:r>
              <a:rPr lang="zh-CN" altLang="en-US" sz="2000">
                <a:solidFill>
                  <a:srgbClr val="525252"/>
                </a:solidFill>
                <a:latin typeface="微软雅黑" panose="020B0503020204020204" charset="-122"/>
                <a:ea typeface="微软雅黑" panose="020B0503020204020204" charset="-122"/>
                <a:cs typeface="Consolas" panose="020B0609020204030204" pitchFamily="49" charset="0"/>
              </a:rPr>
              <a:t>中找不到对应的关键字</a:t>
            </a:r>
            <a:r>
              <a:rPr lang="en-US" altLang="zh-CN" sz="2000" i="1">
                <a:solidFill>
                  <a:srgbClr val="525252"/>
                </a:solidFill>
                <a:latin typeface="微软雅黑" panose="020B0503020204020204" charset="-122"/>
                <a:ea typeface="微软雅黑" panose="020B0503020204020204" charset="-122"/>
                <a:cs typeface="Consolas" panose="020B0609020204030204" pitchFamily="49" charset="0"/>
              </a:rPr>
              <a:t>x</a:t>
            </a:r>
            <a:endParaRPr lang="zh-CN" altLang="en-US" sz="2000" i="1">
              <a:solidFill>
                <a:srgbClr val="525252"/>
              </a:solidFill>
              <a:latin typeface="微软雅黑" panose="020B0503020204020204" charset="-122"/>
              <a:ea typeface="微软雅黑" panose="020B0503020204020204" charset="-122"/>
              <a:cs typeface="Consolas" panose="020B0609020204030204" pitchFamily="49" charset="0"/>
            </a:endParaRPr>
          </a:p>
        </p:txBody>
      </p:sp>
      <p:sp>
        <p:nvSpPr>
          <p:cNvPr id="73" name="Text Box 8"/>
          <p:cNvSpPr txBox="1">
            <a:spLocks noChangeArrowheads="1"/>
          </p:cNvSpPr>
          <p:nvPr/>
        </p:nvSpPr>
        <p:spPr bwMode="auto">
          <a:xfrm>
            <a:off x="7146900" y="6024364"/>
            <a:ext cx="714380" cy="398780"/>
          </a:xfrm>
          <a:prstGeom prst="rect">
            <a:avLst/>
          </a:prstGeom>
          <a:noFill/>
          <a:ln w="9525">
            <a:noFill/>
            <a:miter lim="800000"/>
          </a:ln>
        </p:spPr>
        <p:txBody>
          <a:bodyPr wrap="square">
            <a:spAutoFit/>
          </a:bodyPr>
          <a:lstStyle/>
          <a:p>
            <a:pPr>
              <a:spcBef>
                <a:spcPct val="50000"/>
              </a:spcBef>
            </a:pPr>
            <a:r>
              <a:rPr lang="en-US" altLang="zh-CN" sz="2000">
                <a:solidFill>
                  <a:srgbClr val="525252"/>
                </a:solidFill>
                <a:latin typeface="微软雅黑" panose="020B0503020204020204" charset="-122"/>
                <a:ea typeface="微软雅黑" panose="020B0503020204020204" charset="-122"/>
                <a:cs typeface="Consolas" panose="020B0609020204030204" pitchFamily="49" charset="0"/>
              </a:rPr>
              <a:t>=α</a:t>
            </a:r>
          </a:p>
        </p:txBody>
      </p:sp>
      <p:grpSp>
        <p:nvGrpSpPr>
          <p:cNvPr id="75" name="组合 74"/>
          <p:cNvGrpSpPr/>
          <p:nvPr/>
        </p:nvGrpSpPr>
        <p:grpSpPr>
          <a:xfrm>
            <a:off x="1335055" y="1183056"/>
            <a:ext cx="3260748" cy="5605502"/>
            <a:chOff x="1335055" y="1183056"/>
            <a:chExt cx="3260748" cy="5605502"/>
          </a:xfrm>
        </p:grpSpPr>
        <p:sp>
          <p:nvSpPr>
            <p:cNvPr id="76" name="矩形 75"/>
            <p:cNvSpPr/>
            <p:nvPr/>
          </p:nvSpPr>
          <p:spPr>
            <a:xfrm>
              <a:off x="1763683" y="2040312"/>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77" name="TextBox 3"/>
            <p:cNvSpPr txBox="1"/>
            <p:nvPr/>
          </p:nvSpPr>
          <p:spPr>
            <a:xfrm>
              <a:off x="1335055" y="2078412"/>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2</a:t>
              </a:r>
            </a:p>
          </p:txBody>
        </p:sp>
        <p:sp>
          <p:nvSpPr>
            <p:cNvPr id="78" name="矩形 77"/>
            <p:cNvSpPr/>
            <p:nvPr/>
          </p:nvSpPr>
          <p:spPr>
            <a:xfrm>
              <a:off x="1763683" y="2468940"/>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79" name="TextBox 5"/>
            <p:cNvSpPr txBox="1"/>
            <p:nvPr/>
          </p:nvSpPr>
          <p:spPr>
            <a:xfrm>
              <a:off x="1335055" y="2507040"/>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3</a:t>
              </a:r>
            </a:p>
          </p:txBody>
        </p:sp>
        <p:sp>
          <p:nvSpPr>
            <p:cNvPr id="80" name="矩形 79"/>
            <p:cNvSpPr/>
            <p:nvPr/>
          </p:nvSpPr>
          <p:spPr>
            <a:xfrm>
              <a:off x="1763683" y="1183056"/>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latin typeface="微软雅黑" panose="020B0503020204020204" charset="-122"/>
                  <a:ea typeface="微软雅黑" panose="020B0503020204020204" charset="-122"/>
                </a:rPr>
                <a:t>∧</a:t>
              </a:r>
            </a:p>
          </p:txBody>
        </p:sp>
        <p:sp>
          <p:nvSpPr>
            <p:cNvPr id="81" name="TextBox 7"/>
            <p:cNvSpPr txBox="1"/>
            <p:nvPr/>
          </p:nvSpPr>
          <p:spPr>
            <a:xfrm>
              <a:off x="1335055" y="1208456"/>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0</a:t>
              </a:r>
            </a:p>
          </p:txBody>
        </p:sp>
        <p:sp>
          <p:nvSpPr>
            <p:cNvPr id="82" name="矩形 81"/>
            <p:cNvSpPr/>
            <p:nvPr/>
          </p:nvSpPr>
          <p:spPr>
            <a:xfrm>
              <a:off x="1763683" y="1611684"/>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latin typeface="微软雅黑" panose="020B0503020204020204" charset="-122"/>
                  <a:ea typeface="微软雅黑" panose="020B0503020204020204" charset="-122"/>
                </a:rPr>
                <a:t>∧</a:t>
              </a:r>
            </a:p>
          </p:txBody>
        </p:sp>
        <p:sp>
          <p:nvSpPr>
            <p:cNvPr id="83" name="TextBox 9"/>
            <p:cNvSpPr txBox="1"/>
            <p:nvPr/>
          </p:nvSpPr>
          <p:spPr>
            <a:xfrm>
              <a:off x="1335055" y="1637084"/>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1</a:t>
              </a:r>
            </a:p>
          </p:txBody>
        </p:sp>
        <p:sp>
          <p:nvSpPr>
            <p:cNvPr id="84" name="矩形 83"/>
            <p:cNvSpPr/>
            <p:nvPr/>
          </p:nvSpPr>
          <p:spPr>
            <a:xfrm>
              <a:off x="1763683" y="3767524"/>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latin typeface="微软雅黑" panose="020B0503020204020204" charset="-122"/>
                  <a:ea typeface="微软雅黑" panose="020B0503020204020204" charset="-122"/>
                </a:rPr>
                <a:t>∧</a:t>
              </a:r>
            </a:p>
          </p:txBody>
        </p:sp>
        <p:sp>
          <p:nvSpPr>
            <p:cNvPr id="85" name="TextBox 11"/>
            <p:cNvSpPr txBox="1"/>
            <p:nvPr/>
          </p:nvSpPr>
          <p:spPr>
            <a:xfrm>
              <a:off x="1335055" y="3805624"/>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6</a:t>
              </a:r>
            </a:p>
          </p:txBody>
        </p:sp>
        <p:sp>
          <p:nvSpPr>
            <p:cNvPr id="86" name="矩形 85"/>
            <p:cNvSpPr/>
            <p:nvPr/>
          </p:nvSpPr>
          <p:spPr>
            <a:xfrm>
              <a:off x="1763683" y="4196152"/>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87" name="TextBox 13"/>
            <p:cNvSpPr txBox="1"/>
            <p:nvPr/>
          </p:nvSpPr>
          <p:spPr>
            <a:xfrm>
              <a:off x="1335055" y="4234252"/>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7</a:t>
              </a:r>
            </a:p>
          </p:txBody>
        </p:sp>
        <p:sp>
          <p:nvSpPr>
            <p:cNvPr id="88" name="矩形 87"/>
            <p:cNvSpPr/>
            <p:nvPr/>
          </p:nvSpPr>
          <p:spPr>
            <a:xfrm>
              <a:off x="1763683" y="2910268"/>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89" name="TextBox 15"/>
            <p:cNvSpPr txBox="1"/>
            <p:nvPr/>
          </p:nvSpPr>
          <p:spPr>
            <a:xfrm>
              <a:off x="1335055" y="2935668"/>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4</a:t>
              </a:r>
            </a:p>
          </p:txBody>
        </p:sp>
        <p:sp>
          <p:nvSpPr>
            <p:cNvPr id="90" name="矩形 89"/>
            <p:cNvSpPr/>
            <p:nvPr/>
          </p:nvSpPr>
          <p:spPr>
            <a:xfrm>
              <a:off x="1763683" y="3338896"/>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91" name="TextBox 17"/>
            <p:cNvSpPr txBox="1"/>
            <p:nvPr/>
          </p:nvSpPr>
          <p:spPr>
            <a:xfrm>
              <a:off x="1335055" y="3364296"/>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5</a:t>
              </a:r>
            </a:p>
          </p:txBody>
        </p:sp>
        <p:sp>
          <p:nvSpPr>
            <p:cNvPr id="92" name="矩形 91"/>
            <p:cNvSpPr/>
            <p:nvPr/>
          </p:nvSpPr>
          <p:spPr>
            <a:xfrm>
              <a:off x="1763683" y="4632718"/>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93" name="TextBox 19"/>
            <p:cNvSpPr txBox="1"/>
            <p:nvPr/>
          </p:nvSpPr>
          <p:spPr>
            <a:xfrm>
              <a:off x="1335055" y="4670818"/>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8</a:t>
              </a:r>
            </a:p>
          </p:txBody>
        </p:sp>
        <p:sp>
          <p:nvSpPr>
            <p:cNvPr id="94" name="矩形 93"/>
            <p:cNvSpPr/>
            <p:nvPr/>
          </p:nvSpPr>
          <p:spPr>
            <a:xfrm>
              <a:off x="1763683" y="5931302"/>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1600">
                  <a:latin typeface="微软雅黑" panose="020B0503020204020204" charset="-122"/>
                  <a:ea typeface="微软雅黑" panose="020B0503020204020204" charset="-122"/>
                </a:rPr>
                <a:t>∧</a:t>
              </a:r>
            </a:p>
          </p:txBody>
        </p:sp>
        <p:sp>
          <p:nvSpPr>
            <p:cNvPr id="95" name="TextBox 21"/>
            <p:cNvSpPr txBox="1"/>
            <p:nvPr/>
          </p:nvSpPr>
          <p:spPr>
            <a:xfrm>
              <a:off x="1335055" y="5969402"/>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11</a:t>
              </a:r>
            </a:p>
          </p:txBody>
        </p:sp>
        <p:sp>
          <p:nvSpPr>
            <p:cNvPr id="96" name="矩形 95"/>
            <p:cNvSpPr/>
            <p:nvPr/>
          </p:nvSpPr>
          <p:spPr>
            <a:xfrm>
              <a:off x="1763683" y="6359930"/>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97" name="TextBox 23"/>
            <p:cNvSpPr txBox="1"/>
            <p:nvPr/>
          </p:nvSpPr>
          <p:spPr>
            <a:xfrm>
              <a:off x="1335055" y="6398030"/>
              <a:ext cx="285752" cy="338554"/>
            </a:xfrm>
            <a:prstGeom prst="rect">
              <a:avLst/>
            </a:prstGeom>
            <a:noFill/>
          </p:spPr>
          <p:txBody>
            <a:bodyPr wrap="square" lIns="0" rIns="0" rtlCol="0">
              <a:spAutoFit/>
            </a:bodyPr>
            <a:lstStyle/>
            <a:p>
              <a:r>
                <a:rPr lang="en-US" altLang="zh-CN" sz="1600">
                  <a:solidFill>
                    <a:srgbClr val="0070C0"/>
                  </a:solidFill>
                  <a:latin typeface="Consolas" panose="020B0609020204030204" pitchFamily="49" charset="0"/>
                  <a:cs typeface="Consolas" panose="020B0609020204030204" pitchFamily="49" charset="0"/>
                </a:rPr>
                <a:t>12</a:t>
              </a:r>
              <a:endParaRPr lang="zh-CN" altLang="en-US" sz="1600">
                <a:solidFill>
                  <a:srgbClr val="0070C0"/>
                </a:solidFill>
                <a:latin typeface="Consolas" panose="020B0609020204030204" pitchFamily="49" charset="0"/>
                <a:cs typeface="Consolas" panose="020B0609020204030204" pitchFamily="49" charset="0"/>
              </a:endParaRPr>
            </a:p>
          </p:txBody>
        </p:sp>
        <p:sp>
          <p:nvSpPr>
            <p:cNvPr id="98" name="矩形 97"/>
            <p:cNvSpPr/>
            <p:nvPr/>
          </p:nvSpPr>
          <p:spPr>
            <a:xfrm>
              <a:off x="1763683" y="5074046"/>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99" name="TextBox 25"/>
            <p:cNvSpPr txBox="1"/>
            <p:nvPr/>
          </p:nvSpPr>
          <p:spPr>
            <a:xfrm>
              <a:off x="1335055" y="5099446"/>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9</a:t>
              </a:r>
            </a:p>
          </p:txBody>
        </p:sp>
        <p:sp>
          <p:nvSpPr>
            <p:cNvPr id="100" name="矩形 99"/>
            <p:cNvSpPr/>
            <p:nvPr/>
          </p:nvSpPr>
          <p:spPr>
            <a:xfrm>
              <a:off x="1763683" y="5502674"/>
              <a:ext cx="500066" cy="428628"/>
            </a:xfrm>
            <a:prstGeom prst="rect">
              <a:avLst/>
            </a:prstGeom>
            <a:gradFill>
              <a:gsLst>
                <a:gs pos="100000">
                  <a:schemeClr val="bg2">
                    <a:lumMod val="75000"/>
                  </a:schemeClr>
                </a:gs>
                <a:gs pos="0">
                  <a:schemeClr val="bg2">
                    <a:lumMod val="90000"/>
                  </a:schemeClr>
                </a:gs>
              </a:gsLst>
            </a:gradFill>
            <a:ln>
              <a:solidFill>
                <a:schemeClr val="bg2">
                  <a:lumMod val="7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sz="1600"/>
            </a:p>
          </p:txBody>
        </p:sp>
        <p:sp>
          <p:nvSpPr>
            <p:cNvPr id="101" name="TextBox 27"/>
            <p:cNvSpPr txBox="1"/>
            <p:nvPr/>
          </p:nvSpPr>
          <p:spPr>
            <a:xfrm>
              <a:off x="1335055" y="5528074"/>
              <a:ext cx="285752" cy="337185"/>
            </a:xfrm>
            <a:prstGeom prst="rect">
              <a:avLst/>
            </a:prstGeom>
            <a:noFill/>
          </p:spPr>
          <p:txBody>
            <a:bodyPr wrap="square" lIns="0" rIns="0" rtlCol="0">
              <a:spAutoFit/>
            </a:bodyPr>
            <a:lstStyle/>
            <a:p>
              <a:r>
                <a:rPr lang="en-US" altLang="zh-CN" sz="1600">
                  <a:solidFill>
                    <a:srgbClr val="0070C0"/>
                  </a:solidFill>
                  <a:latin typeface="微软雅黑" panose="020B0503020204020204" charset="-122"/>
                  <a:ea typeface="微软雅黑" panose="020B0503020204020204" charset="-122"/>
                  <a:cs typeface="Consolas" panose="020B0609020204030204" pitchFamily="49" charset="0"/>
                </a:rPr>
                <a:t>10</a:t>
              </a:r>
            </a:p>
          </p:txBody>
        </p:sp>
        <p:sp>
          <p:nvSpPr>
            <p:cNvPr id="102" name="矩形 101"/>
            <p:cNvSpPr/>
            <p:nvPr/>
          </p:nvSpPr>
          <p:spPr>
            <a:xfrm>
              <a:off x="2546129" y="208635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54</a:t>
              </a:r>
            </a:p>
          </p:txBody>
        </p:sp>
        <p:sp>
          <p:nvSpPr>
            <p:cNvPr id="103" name="矩形 102"/>
            <p:cNvSpPr/>
            <p:nvPr/>
          </p:nvSpPr>
          <p:spPr>
            <a:xfrm>
              <a:off x="2974757" y="208635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104" name="直接箭头连接符 103"/>
            <p:cNvCxnSpPr>
              <a:endCxn id="102" idx="1"/>
            </p:cNvCxnSpPr>
            <p:nvPr/>
          </p:nvCxnSpPr>
          <p:spPr>
            <a:xfrm flipV="1">
              <a:off x="1977997" y="224835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05" name="矩形 104"/>
            <p:cNvSpPr/>
            <p:nvPr/>
          </p:nvSpPr>
          <p:spPr>
            <a:xfrm>
              <a:off x="2546129" y="2535468"/>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29</a:t>
              </a:r>
            </a:p>
          </p:txBody>
        </p:sp>
        <p:sp>
          <p:nvSpPr>
            <p:cNvPr id="106" name="矩形 105"/>
            <p:cNvSpPr/>
            <p:nvPr/>
          </p:nvSpPr>
          <p:spPr>
            <a:xfrm>
              <a:off x="2974757" y="2535468"/>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Consolas" panose="020B0609020204030204" pitchFamily="49" charset="0"/>
                  <a:cs typeface="Consolas" panose="020B0609020204030204" pitchFamily="49" charset="0"/>
                </a:rPr>
                <a:t> </a:t>
              </a:r>
              <a:endParaRPr lang="zh-CN" altLang="en-US" sz="1600">
                <a:solidFill>
                  <a:schemeClr val="bg1"/>
                </a:solidFill>
                <a:latin typeface="Consolas" panose="020B0609020204030204" pitchFamily="49" charset="0"/>
                <a:cs typeface="Consolas" panose="020B0609020204030204" pitchFamily="49" charset="0"/>
              </a:endParaRPr>
            </a:p>
          </p:txBody>
        </p:sp>
        <p:cxnSp>
          <p:nvCxnSpPr>
            <p:cNvPr id="107" name="直接箭头连接符 106"/>
            <p:cNvCxnSpPr>
              <a:endCxn id="105" idx="1"/>
            </p:cNvCxnSpPr>
            <p:nvPr/>
          </p:nvCxnSpPr>
          <p:spPr>
            <a:xfrm flipV="1">
              <a:off x="1977997" y="2697468"/>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08" name="矩形 107"/>
            <p:cNvSpPr/>
            <p:nvPr/>
          </p:nvSpPr>
          <p:spPr>
            <a:xfrm>
              <a:off x="3735175" y="2540378"/>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16</a:t>
              </a:r>
            </a:p>
          </p:txBody>
        </p:sp>
        <p:sp>
          <p:nvSpPr>
            <p:cNvPr id="109" name="矩形 108"/>
            <p:cNvSpPr/>
            <p:nvPr/>
          </p:nvSpPr>
          <p:spPr>
            <a:xfrm>
              <a:off x="4163803" y="2540378"/>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110" name="直接箭头连接符 109"/>
            <p:cNvCxnSpPr>
              <a:endCxn id="108" idx="1"/>
            </p:cNvCxnSpPr>
            <p:nvPr/>
          </p:nvCxnSpPr>
          <p:spPr>
            <a:xfrm flipV="1">
              <a:off x="3167043" y="2702378"/>
              <a:ext cx="568132" cy="0"/>
            </a:xfrm>
            <a:prstGeom prst="straightConnector1">
              <a:avLst/>
            </a:prstGeom>
            <a:ln w="19050">
              <a:solidFill>
                <a:schemeClr val="tx1"/>
              </a:solidFill>
              <a:tailEnd type="arrow"/>
            </a:ln>
          </p:spPr>
          <p:style>
            <a:lnRef idx="2">
              <a:schemeClr val="dk1"/>
            </a:lnRef>
            <a:fillRef idx="0">
              <a:schemeClr val="dk1"/>
            </a:fillRef>
            <a:effectRef idx="1">
              <a:schemeClr val="dk1"/>
            </a:effectRef>
            <a:fontRef idx="minor">
              <a:schemeClr val="tx1"/>
            </a:fontRef>
          </p:style>
        </p:cxnSp>
        <p:sp>
          <p:nvSpPr>
            <p:cNvPr id="111" name="矩形 110"/>
            <p:cNvSpPr/>
            <p:nvPr/>
          </p:nvSpPr>
          <p:spPr>
            <a:xfrm>
              <a:off x="2546129" y="2976796"/>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43</a:t>
              </a:r>
            </a:p>
          </p:txBody>
        </p:sp>
        <p:sp>
          <p:nvSpPr>
            <p:cNvPr id="112" name="矩形 111"/>
            <p:cNvSpPr/>
            <p:nvPr/>
          </p:nvSpPr>
          <p:spPr>
            <a:xfrm>
              <a:off x="2974757" y="2976796"/>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113" name="直接箭头连接符 112"/>
            <p:cNvCxnSpPr>
              <a:endCxn id="111" idx="1"/>
            </p:cNvCxnSpPr>
            <p:nvPr/>
          </p:nvCxnSpPr>
          <p:spPr>
            <a:xfrm flipV="1">
              <a:off x="1977997" y="313879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14" name="矩形 113"/>
            <p:cNvSpPr/>
            <p:nvPr/>
          </p:nvSpPr>
          <p:spPr>
            <a:xfrm>
              <a:off x="2546129" y="3418124"/>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31</a:t>
              </a:r>
            </a:p>
          </p:txBody>
        </p:sp>
        <p:sp>
          <p:nvSpPr>
            <p:cNvPr id="115" name="矩形 114"/>
            <p:cNvSpPr/>
            <p:nvPr/>
          </p:nvSpPr>
          <p:spPr>
            <a:xfrm>
              <a:off x="2974757" y="3418124"/>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116" name="直接箭头连接符 115"/>
            <p:cNvCxnSpPr>
              <a:endCxn id="114" idx="1"/>
            </p:cNvCxnSpPr>
            <p:nvPr/>
          </p:nvCxnSpPr>
          <p:spPr>
            <a:xfrm flipV="1">
              <a:off x="1977997" y="358012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17" name="矩形 116"/>
            <p:cNvSpPr/>
            <p:nvPr/>
          </p:nvSpPr>
          <p:spPr>
            <a:xfrm>
              <a:off x="2546129" y="426268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46</a:t>
              </a:r>
            </a:p>
          </p:txBody>
        </p:sp>
        <p:sp>
          <p:nvSpPr>
            <p:cNvPr id="118" name="矩形 117"/>
            <p:cNvSpPr/>
            <p:nvPr/>
          </p:nvSpPr>
          <p:spPr>
            <a:xfrm>
              <a:off x="2974757" y="426268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119" name="直接箭头连接符 118"/>
            <p:cNvCxnSpPr>
              <a:endCxn id="117" idx="1"/>
            </p:cNvCxnSpPr>
            <p:nvPr/>
          </p:nvCxnSpPr>
          <p:spPr>
            <a:xfrm flipV="1">
              <a:off x="1977997" y="442468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20" name="矩形 119"/>
            <p:cNvSpPr/>
            <p:nvPr/>
          </p:nvSpPr>
          <p:spPr>
            <a:xfrm>
              <a:off x="2546129" y="4716708"/>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60</a:t>
              </a:r>
            </a:p>
          </p:txBody>
        </p:sp>
        <p:sp>
          <p:nvSpPr>
            <p:cNvPr id="121" name="矩形 120"/>
            <p:cNvSpPr/>
            <p:nvPr/>
          </p:nvSpPr>
          <p:spPr>
            <a:xfrm>
              <a:off x="2974757" y="4716708"/>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122" name="直接箭头连接符 121"/>
            <p:cNvCxnSpPr>
              <a:endCxn id="120" idx="1"/>
            </p:cNvCxnSpPr>
            <p:nvPr/>
          </p:nvCxnSpPr>
          <p:spPr>
            <a:xfrm flipV="1">
              <a:off x="1977997" y="4878708"/>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23" name="矩形 122"/>
            <p:cNvSpPr/>
            <p:nvPr/>
          </p:nvSpPr>
          <p:spPr>
            <a:xfrm>
              <a:off x="2546129" y="5145336"/>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74</a:t>
              </a:r>
            </a:p>
          </p:txBody>
        </p:sp>
        <p:sp>
          <p:nvSpPr>
            <p:cNvPr id="124" name="矩形 123"/>
            <p:cNvSpPr/>
            <p:nvPr/>
          </p:nvSpPr>
          <p:spPr>
            <a:xfrm>
              <a:off x="2974757" y="5145336"/>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125" name="直接箭头连接符 124"/>
            <p:cNvCxnSpPr>
              <a:endCxn id="123" idx="1"/>
            </p:cNvCxnSpPr>
            <p:nvPr/>
          </p:nvCxnSpPr>
          <p:spPr>
            <a:xfrm flipV="1">
              <a:off x="1977997" y="5307336"/>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26" name="矩形 125"/>
            <p:cNvSpPr/>
            <p:nvPr/>
          </p:nvSpPr>
          <p:spPr>
            <a:xfrm>
              <a:off x="2546129" y="5573964"/>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88</a:t>
              </a:r>
            </a:p>
          </p:txBody>
        </p:sp>
        <p:sp>
          <p:nvSpPr>
            <p:cNvPr id="127" name="矩形 126"/>
            <p:cNvSpPr/>
            <p:nvPr/>
          </p:nvSpPr>
          <p:spPr>
            <a:xfrm>
              <a:off x="2974757" y="5573964"/>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128" name="直接箭头连接符 127"/>
            <p:cNvCxnSpPr>
              <a:endCxn id="126" idx="1"/>
            </p:cNvCxnSpPr>
            <p:nvPr/>
          </p:nvCxnSpPr>
          <p:spPr>
            <a:xfrm flipV="1">
              <a:off x="1977997" y="5735964"/>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29" name="矩形 128"/>
            <p:cNvSpPr/>
            <p:nvPr/>
          </p:nvSpPr>
          <p:spPr>
            <a:xfrm>
              <a:off x="2546129" y="642631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Consolas" panose="020B0609020204030204" pitchFamily="49" charset="0"/>
                  <a:cs typeface="Consolas" panose="020B0609020204030204" pitchFamily="49" charset="0"/>
                </a:rPr>
                <a:t>77</a:t>
              </a:r>
              <a:endParaRPr lang="zh-CN" altLang="en-US" sz="1600">
                <a:solidFill>
                  <a:schemeClr val="bg1"/>
                </a:solidFill>
                <a:latin typeface="Consolas" panose="020B0609020204030204" pitchFamily="49" charset="0"/>
                <a:cs typeface="Consolas" panose="020B0609020204030204" pitchFamily="49" charset="0"/>
              </a:endParaRPr>
            </a:p>
          </p:txBody>
        </p:sp>
        <p:sp>
          <p:nvSpPr>
            <p:cNvPr id="130" name="矩形 129"/>
            <p:cNvSpPr/>
            <p:nvPr/>
          </p:nvSpPr>
          <p:spPr>
            <a:xfrm>
              <a:off x="2974757" y="642631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Consolas" panose="020B0609020204030204" pitchFamily="49" charset="0"/>
                  <a:cs typeface="Consolas" panose="020B0609020204030204" pitchFamily="49" charset="0"/>
                </a:rPr>
                <a:t> </a:t>
              </a:r>
              <a:endParaRPr lang="zh-CN" altLang="en-US" sz="1600">
                <a:solidFill>
                  <a:schemeClr val="bg1"/>
                </a:solidFill>
                <a:latin typeface="Consolas" panose="020B0609020204030204" pitchFamily="49" charset="0"/>
                <a:cs typeface="Consolas" panose="020B0609020204030204" pitchFamily="49" charset="0"/>
              </a:endParaRPr>
            </a:p>
          </p:txBody>
        </p:sp>
        <p:cxnSp>
          <p:nvCxnSpPr>
            <p:cNvPr id="131" name="直接箭头连接符 130"/>
            <p:cNvCxnSpPr>
              <a:endCxn id="129" idx="1"/>
            </p:cNvCxnSpPr>
            <p:nvPr/>
          </p:nvCxnSpPr>
          <p:spPr>
            <a:xfrm flipV="1">
              <a:off x="1977997" y="6588310"/>
              <a:ext cx="568132"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32" name="矩形 131"/>
            <p:cNvSpPr/>
            <p:nvPr/>
          </p:nvSpPr>
          <p:spPr>
            <a:xfrm>
              <a:off x="3735175" y="643122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Consolas" panose="020B0609020204030204" pitchFamily="49" charset="0"/>
                  <a:cs typeface="Consolas" panose="020B0609020204030204" pitchFamily="49" charset="0"/>
                </a:rPr>
                <a:t>90</a:t>
              </a:r>
              <a:endParaRPr lang="zh-CN" altLang="en-US" sz="1600">
                <a:solidFill>
                  <a:schemeClr val="bg1"/>
                </a:solidFill>
                <a:latin typeface="Consolas" panose="020B0609020204030204" pitchFamily="49" charset="0"/>
                <a:cs typeface="Consolas" panose="020B0609020204030204" pitchFamily="49" charset="0"/>
              </a:endParaRPr>
            </a:p>
          </p:txBody>
        </p:sp>
        <p:sp>
          <p:nvSpPr>
            <p:cNvPr id="133" name="矩形 132"/>
            <p:cNvSpPr/>
            <p:nvPr/>
          </p:nvSpPr>
          <p:spPr>
            <a:xfrm>
              <a:off x="4163803" y="6431220"/>
              <a:ext cx="432000" cy="324000"/>
            </a:xfrm>
            <a:prstGeom prst="rect">
              <a:avLst/>
            </a:prstGeom>
            <a:gradFill>
              <a:gsLst>
                <a:gs pos="0">
                  <a:srgbClr val="CD5158"/>
                </a:gs>
                <a:gs pos="100000">
                  <a:srgbClr val="C0262E"/>
                </a:gs>
              </a:gsLst>
            </a:gradFill>
            <a:ln>
              <a:solidFill>
                <a:srgbClr val="CD5158"/>
              </a:solidFill>
            </a:ln>
          </p:spPr>
          <p:style>
            <a:lnRef idx="1">
              <a:schemeClr val="accent4"/>
            </a:lnRef>
            <a:fillRef idx="2">
              <a:schemeClr val="accent4"/>
            </a:fillRef>
            <a:effectRef idx="1">
              <a:schemeClr val="accent4"/>
            </a:effectRef>
            <a:fontRef idx="minor">
              <a:schemeClr val="dk1"/>
            </a:fontRef>
          </p:style>
          <p:txBody>
            <a:bodyPr lIns="0" rIns="0" rtlCol="0" anchor="ctr"/>
            <a:lstStyle/>
            <a:p>
              <a:pPr algn="ctr"/>
              <a:r>
                <a:rPr lang="en-US" altLang="zh-CN" sz="1600">
                  <a:solidFill>
                    <a:schemeClr val="bg1"/>
                  </a:solidFill>
                  <a:latin typeface="微软雅黑" panose="020B0503020204020204" charset="-122"/>
                  <a:ea typeface="微软雅黑" panose="020B0503020204020204" charset="-122"/>
                  <a:cs typeface="Consolas" panose="020B0609020204030204" pitchFamily="49" charset="0"/>
                </a:rPr>
                <a:t>∧ </a:t>
              </a:r>
            </a:p>
          </p:txBody>
        </p:sp>
        <p:cxnSp>
          <p:nvCxnSpPr>
            <p:cNvPr id="134" name="直接箭头连接符 133"/>
            <p:cNvCxnSpPr>
              <a:endCxn id="132" idx="1"/>
            </p:cNvCxnSpPr>
            <p:nvPr/>
          </p:nvCxnSpPr>
          <p:spPr>
            <a:xfrm flipV="1">
              <a:off x="3167043" y="6593220"/>
              <a:ext cx="568132" cy="0"/>
            </a:xfrm>
            <a:prstGeom prst="straightConnector1">
              <a:avLst/>
            </a:prstGeom>
            <a:ln w="19050">
              <a:solidFill>
                <a:schemeClr val="tx1"/>
              </a:solidFill>
              <a:tailEnd type="arrow"/>
            </a:ln>
          </p:spPr>
          <p:style>
            <a:lnRef idx="2">
              <a:schemeClr val="dk1"/>
            </a:lnRef>
            <a:fillRef idx="0">
              <a:schemeClr val="dk1"/>
            </a:fillRef>
            <a:effectRef idx="1">
              <a:schemeClr val="dk1"/>
            </a:effectRef>
            <a:fontRef idx="minor">
              <a:schemeClr val="tx1"/>
            </a:fontRef>
          </p:style>
        </p:cxnSp>
      </p:grpSp>
      <p:sp>
        <p:nvSpPr>
          <p:cNvPr id="135" name="文本框 134"/>
          <p:cNvSpPr txBox="1"/>
          <p:nvPr/>
        </p:nvSpPr>
        <p:spPr>
          <a:xfrm>
            <a:off x="1100703" y="166638"/>
            <a:ext cx="792480" cy="460375"/>
          </a:xfrm>
          <a:prstGeom prst="rect">
            <a:avLst/>
          </a:prstGeom>
          <a:noFill/>
        </p:spPr>
        <p:txBody>
          <a:bodyPr wrap="none" rtlCol="0" anchor="ctr">
            <a:spAutoFit/>
          </a:bodyPr>
          <a:lstStyle/>
          <a:p>
            <a:r>
              <a:rPr lang="zh-CN" altLang="en-US" sz="2400" dirty="0">
                <a:solidFill>
                  <a:srgbClr val="525252"/>
                </a:solidFill>
                <a:latin typeface="微软雅黑" panose="020B0503020204020204" charset="-122"/>
                <a:ea typeface="微软雅黑" panose="020B0503020204020204" charset="-122"/>
                <a:cs typeface="Arial" panose="020B0604020202020204"/>
              </a:rPr>
              <a:t>示例</a:t>
            </a:r>
          </a:p>
        </p:txBody>
      </p:sp>
    </p:spTree>
    <p:extLst>
      <p:ext uri="{BB962C8B-B14F-4D97-AF65-F5344CB8AC3E}">
        <p14:creationId xmlns:p14="http://schemas.microsoft.com/office/powerpoint/2010/main" val="1660337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wipe(left)">
                                      <p:cBhvr>
                                        <p:cTn id="7" dur="500"/>
                                        <p:tgtEl>
                                          <p:spTgt spid="13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animBg="1"/>
      <p:bldP spid="72" grpId="0"/>
      <p:bldP spid="73" grpId="0"/>
      <p:bldP spid="13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1219971" y="2779952"/>
            <a:ext cx="3786214" cy="398780"/>
          </a:xfrm>
          <a:prstGeom prst="rect">
            <a:avLst/>
          </a:prstGeom>
          <a:noFill/>
        </p:spPr>
        <p:txBody>
          <a:bodyPr wrap="square" rtlCol="0">
            <a:spAutoFit/>
          </a:bodyPr>
          <a:lstStyle/>
          <a:p>
            <a:pPr algn="l">
              <a:lnSpc>
                <a:spcPct val="100000"/>
              </a:lnSpc>
            </a:pPr>
            <a:r>
              <a:rPr lang="zh-CN" altLang="en-US" sz="2000">
                <a:solidFill>
                  <a:srgbClr val="525252"/>
                </a:solidFill>
                <a:latin typeface="微软雅黑" panose="020B0503020204020204" charset="-122"/>
                <a:ea typeface="微软雅黑" panose="020B0503020204020204" charset="-122"/>
                <a:cs typeface="Times New Roman" panose="02020603050405020304" pitchFamily="18" charset="0"/>
              </a:rPr>
              <a:t>平均情况下的平均查找长度：</a:t>
            </a:r>
            <a:endParaRPr lang="zh-CN" altLang="en-US" sz="2000" dirty="0">
              <a:solidFill>
                <a:srgbClr val="525252"/>
              </a:solidFill>
              <a:latin typeface="微软雅黑" panose="020B0503020204020204" charset="-122"/>
              <a:ea typeface="微软雅黑" panose="020B0503020204020204" charset="-122"/>
              <a:cs typeface="Times New Roman" panose="02020603050405020304" pitchFamily="18" charset="0"/>
            </a:endParaRPr>
          </a:p>
        </p:txBody>
      </p:sp>
      <p:graphicFrame>
        <p:nvGraphicFramePr>
          <p:cNvPr id="6" name="表格 5"/>
          <p:cNvGraphicFramePr>
            <a:graphicFrameLocks noGrp="1"/>
          </p:cNvGraphicFramePr>
          <p:nvPr/>
        </p:nvGraphicFramePr>
        <p:xfrm>
          <a:off x="2488382" y="3304680"/>
          <a:ext cx="7286675" cy="3429023"/>
        </p:xfrm>
        <a:graphic>
          <a:graphicData uri="http://schemas.openxmlformats.org/drawingml/2006/table">
            <a:tbl>
              <a:tblPr>
                <a:tableStyleId>{35758FB7-9AC5-4552-8A53-C91805E547FA}</a:tableStyleId>
              </a:tblPr>
              <a:tblGrid>
                <a:gridCol w="2332291">
                  <a:extLst>
                    <a:ext uri="{9D8B030D-6E8A-4147-A177-3AD203B41FA5}">
                      <a16:colId xmlns:a16="http://schemas.microsoft.com/office/drawing/2014/main" val="20000"/>
                    </a:ext>
                  </a:extLst>
                </a:gridCol>
                <a:gridCol w="2477192">
                  <a:extLst>
                    <a:ext uri="{9D8B030D-6E8A-4147-A177-3AD203B41FA5}">
                      <a16:colId xmlns:a16="http://schemas.microsoft.com/office/drawing/2014/main" val="20001"/>
                    </a:ext>
                  </a:extLst>
                </a:gridCol>
                <a:gridCol w="2477192">
                  <a:extLst>
                    <a:ext uri="{9D8B030D-6E8A-4147-A177-3AD203B41FA5}">
                      <a16:colId xmlns:a16="http://schemas.microsoft.com/office/drawing/2014/main" val="20002"/>
                    </a:ext>
                  </a:extLst>
                </a:gridCol>
              </a:tblGrid>
              <a:tr h="676920">
                <a:tc rowSpan="2">
                  <a:txBody>
                    <a:bodyPr/>
                    <a:lstStyle/>
                    <a:p>
                      <a:pPr indent="0" algn="ctr">
                        <a:lnSpc>
                          <a:spcPts val="1200"/>
                        </a:lnSpc>
                        <a:spcAft>
                          <a:spcPts val="0"/>
                        </a:spcAft>
                      </a:pPr>
                      <a:r>
                        <a:rPr lang="zh-CN" sz="1800" b="1" kern="100" dirty="0">
                          <a:solidFill>
                            <a:srgbClr val="FFFFFF"/>
                          </a:solidFill>
                          <a:latin typeface="微软雅黑" panose="020B0503020204020204" charset="-122"/>
                          <a:ea typeface="微软雅黑" panose="020B0503020204020204" charset="-122"/>
                          <a:cs typeface="Consolas" panose="020B0609020204030204" pitchFamily="49" charset="0"/>
                        </a:rPr>
                        <a:t>解决冲突的方法</a:t>
                      </a:r>
                    </a:p>
                  </a:txBody>
                  <a:tcPr marL="137160" marR="13716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262E"/>
                    </a:solidFill>
                  </a:tcPr>
                </a:tc>
                <a:tc gridSpan="2">
                  <a:txBody>
                    <a:bodyPr/>
                    <a:lstStyle/>
                    <a:p>
                      <a:pPr indent="-1270" algn="ctr">
                        <a:lnSpc>
                          <a:spcPts val="1560"/>
                        </a:lnSpc>
                        <a:spcAft>
                          <a:spcPts val="0"/>
                        </a:spcAft>
                      </a:pPr>
                      <a:r>
                        <a:rPr lang="zh-CN" sz="1800" b="1" kern="100" dirty="0">
                          <a:solidFill>
                            <a:srgbClr val="FFFFFF"/>
                          </a:solidFill>
                          <a:latin typeface="微软雅黑" panose="020B0503020204020204" charset="-122"/>
                          <a:ea typeface="微软雅黑" panose="020B0503020204020204" charset="-122"/>
                          <a:cs typeface="Consolas" panose="020B0609020204030204" pitchFamily="49" charset="0"/>
                        </a:rPr>
                        <a:t>平均查找长度</a:t>
                      </a:r>
                      <a:r>
                        <a:rPr lang="en-US" sz="1800" b="1" kern="100" dirty="0" err="1">
                          <a:solidFill>
                            <a:srgbClr val="FFFFFF"/>
                          </a:solidFill>
                          <a:latin typeface="微软雅黑" panose="020B0503020204020204" charset="-122"/>
                          <a:ea typeface="微软雅黑" panose="020B0503020204020204" charset="-122"/>
                          <a:cs typeface="Consolas" panose="020B0609020204030204" pitchFamily="49" charset="0"/>
                        </a:rPr>
                        <a:t>ASL</a:t>
                      </a:r>
                      <a:endParaRPr lang="zh-CN" sz="1800" b="1" kern="100" dirty="0">
                        <a:solidFill>
                          <a:srgbClr val="FFFFFF"/>
                        </a:solidFill>
                        <a:latin typeface="微软雅黑" panose="020B0503020204020204" charset="-122"/>
                        <a:ea typeface="微软雅黑" panose="020B0503020204020204" charset="-122"/>
                        <a:cs typeface="Consolas" panose="020B0609020204030204" pitchFamily="49" charset="0"/>
                      </a:endParaRPr>
                    </a:p>
                  </a:txBody>
                  <a:tcPr marL="137160" marR="13716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262E"/>
                    </a:solidFill>
                  </a:tcPr>
                </a:tc>
                <a:tc hMerge="1">
                  <a:txBody>
                    <a:bodyPr/>
                    <a:lstStyle/>
                    <a:p>
                      <a:endParaRPr lang="zh-CN"/>
                    </a:p>
                  </a:txBody>
                  <a:tcPr/>
                </a:tc>
                <a:extLst>
                  <a:ext uri="{0D108BD9-81ED-4DB2-BD59-A6C34878D82A}">
                    <a16:rowId xmlns:a16="http://schemas.microsoft.com/office/drawing/2014/main" val="10000"/>
                  </a:ext>
                </a:extLst>
              </a:tr>
              <a:tr h="676920">
                <a:tc vMerge="1">
                  <a:txBody>
                    <a:bodyPr/>
                    <a:lstStyle/>
                    <a:p>
                      <a:endParaRPr lang="zh-CN"/>
                    </a:p>
                  </a:txBody>
                  <a:tcPr/>
                </a:tc>
                <a:tc>
                  <a:txBody>
                    <a:bodyPr/>
                    <a:lstStyle/>
                    <a:p>
                      <a:pPr indent="-1270" algn="ctr">
                        <a:lnSpc>
                          <a:spcPts val="1560"/>
                        </a:lnSpc>
                        <a:spcAft>
                          <a:spcPts val="0"/>
                        </a:spcAft>
                      </a:pPr>
                      <a:r>
                        <a:rPr lang="zh-CN" sz="1800" b="1" kern="100" dirty="0">
                          <a:solidFill>
                            <a:srgbClr val="FFFFFF"/>
                          </a:solidFill>
                          <a:latin typeface="微软雅黑" panose="020B0503020204020204" charset="-122"/>
                          <a:ea typeface="微软雅黑" panose="020B0503020204020204" charset="-122"/>
                          <a:cs typeface="Consolas" panose="020B0609020204030204" pitchFamily="49" charset="0"/>
                        </a:rPr>
                        <a:t>成功的查找</a:t>
                      </a:r>
                    </a:p>
                  </a:txBody>
                  <a:tcPr marL="137160" marR="13716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262E"/>
                    </a:solidFill>
                  </a:tcPr>
                </a:tc>
                <a:tc>
                  <a:txBody>
                    <a:bodyPr/>
                    <a:lstStyle/>
                    <a:p>
                      <a:pPr indent="-1270" algn="ctr">
                        <a:lnSpc>
                          <a:spcPts val="1560"/>
                        </a:lnSpc>
                        <a:spcAft>
                          <a:spcPts val="0"/>
                        </a:spcAft>
                      </a:pPr>
                      <a:r>
                        <a:rPr lang="zh-CN" sz="1800" b="1" kern="100" dirty="0">
                          <a:solidFill>
                            <a:srgbClr val="FFFFFF"/>
                          </a:solidFill>
                          <a:latin typeface="微软雅黑" panose="020B0503020204020204" charset="-122"/>
                          <a:ea typeface="微软雅黑" panose="020B0503020204020204" charset="-122"/>
                          <a:cs typeface="Consolas" panose="020B0609020204030204" pitchFamily="49" charset="0"/>
                        </a:rPr>
                        <a:t>不成功的查找</a:t>
                      </a:r>
                    </a:p>
                  </a:txBody>
                  <a:tcPr marL="137160" marR="13716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262E"/>
                    </a:solidFill>
                  </a:tcPr>
                </a:tc>
                <a:extLst>
                  <a:ext uri="{0D108BD9-81ED-4DB2-BD59-A6C34878D82A}">
                    <a16:rowId xmlns:a16="http://schemas.microsoft.com/office/drawing/2014/main" val="10001"/>
                  </a:ext>
                </a:extLst>
              </a:tr>
              <a:tr h="676920">
                <a:tc>
                  <a:txBody>
                    <a:bodyPr/>
                    <a:lstStyle/>
                    <a:p>
                      <a:pPr indent="269875" algn="ctr">
                        <a:lnSpc>
                          <a:spcPts val="1560"/>
                        </a:lnSpc>
                        <a:spcAft>
                          <a:spcPts val="0"/>
                        </a:spcAft>
                      </a:pPr>
                      <a:r>
                        <a:rPr lang="zh-CN" sz="1800" b="1" kern="100" dirty="0">
                          <a:solidFill>
                            <a:srgbClr val="FFFFFF"/>
                          </a:solidFill>
                          <a:latin typeface="微软雅黑" panose="020B0503020204020204" charset="-122"/>
                          <a:ea typeface="微软雅黑" panose="020B0503020204020204" charset="-122"/>
                          <a:cs typeface="Consolas" panose="020B0609020204030204" pitchFamily="49" charset="0"/>
                        </a:rPr>
                        <a:t>线性探测法</a:t>
                      </a:r>
                    </a:p>
                  </a:txBody>
                  <a:tcPr marL="137160" marR="13716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262E"/>
                    </a:solidFill>
                  </a:tcPr>
                </a:tc>
                <a:tc>
                  <a:txBody>
                    <a:bodyPr/>
                    <a:lstStyle/>
                    <a:p>
                      <a:pPr indent="269875" algn="just">
                        <a:lnSpc>
                          <a:spcPts val="1560"/>
                        </a:lnSpc>
                        <a:spcAft>
                          <a:spcPts val="0"/>
                        </a:spcAft>
                      </a:pPr>
                      <a:endParaRPr lang="en-US" sz="1800" b="1" kern="100" dirty="0">
                        <a:solidFill>
                          <a:srgbClr val="FFFFFF"/>
                        </a:solidFill>
                        <a:latin typeface="Consolas" panose="020B0609020204030204" pitchFamily="49" charset="0"/>
                        <a:ea typeface="微软雅黑" panose="020B0503020204020204" charset="-122"/>
                        <a:cs typeface="Consolas" panose="020B0609020204030204" pitchFamily="49" charset="0"/>
                      </a:endParaRPr>
                    </a:p>
                  </a:txBody>
                  <a:tcPr marL="137160" marR="137160" marT="137160" marB="1371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262E"/>
                    </a:solidFill>
                  </a:tcPr>
                </a:tc>
                <a:tc>
                  <a:txBody>
                    <a:bodyPr/>
                    <a:lstStyle/>
                    <a:p>
                      <a:pPr indent="269875" algn="just">
                        <a:lnSpc>
                          <a:spcPts val="1560"/>
                        </a:lnSpc>
                        <a:spcAft>
                          <a:spcPts val="0"/>
                        </a:spcAft>
                      </a:pPr>
                      <a:endParaRPr lang="en-US" sz="1800" b="1" kern="100" dirty="0">
                        <a:solidFill>
                          <a:srgbClr val="FFFFFF"/>
                        </a:solidFill>
                        <a:latin typeface="Consolas" panose="020B0609020204030204" pitchFamily="49" charset="0"/>
                        <a:ea typeface="微软雅黑" panose="020B0503020204020204" charset="-122"/>
                        <a:cs typeface="Consolas" panose="020B0609020204030204" pitchFamily="49" charset="0"/>
                      </a:endParaRPr>
                    </a:p>
                  </a:txBody>
                  <a:tcPr marL="137160" marR="137160" marT="137160" marB="1371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262E"/>
                    </a:solidFill>
                  </a:tcPr>
                </a:tc>
                <a:extLst>
                  <a:ext uri="{0D108BD9-81ED-4DB2-BD59-A6C34878D82A}">
                    <a16:rowId xmlns:a16="http://schemas.microsoft.com/office/drawing/2014/main" val="10002"/>
                  </a:ext>
                </a:extLst>
              </a:tr>
              <a:tr h="721343">
                <a:tc>
                  <a:txBody>
                    <a:bodyPr/>
                    <a:lstStyle/>
                    <a:p>
                      <a:pPr indent="269875" algn="ctr">
                        <a:lnSpc>
                          <a:spcPts val="1560"/>
                        </a:lnSpc>
                        <a:spcAft>
                          <a:spcPts val="0"/>
                        </a:spcAft>
                      </a:pPr>
                      <a:r>
                        <a:rPr lang="zh-CN" sz="1800" b="1" kern="100" dirty="0">
                          <a:solidFill>
                            <a:srgbClr val="FFFFFF"/>
                          </a:solidFill>
                          <a:latin typeface="微软雅黑" panose="020B0503020204020204" charset="-122"/>
                          <a:ea typeface="微软雅黑" panose="020B0503020204020204" charset="-122"/>
                          <a:cs typeface="Consolas" panose="020B0609020204030204" pitchFamily="49" charset="0"/>
                        </a:rPr>
                        <a:t>平方探测法</a:t>
                      </a:r>
                    </a:p>
                  </a:txBody>
                  <a:tcPr marL="137160" marR="13716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262E"/>
                    </a:solidFill>
                  </a:tcPr>
                </a:tc>
                <a:tc>
                  <a:txBody>
                    <a:bodyPr/>
                    <a:lstStyle/>
                    <a:p>
                      <a:pPr indent="269875" algn="just">
                        <a:lnSpc>
                          <a:spcPts val="1560"/>
                        </a:lnSpc>
                        <a:spcAft>
                          <a:spcPts val="0"/>
                        </a:spcAft>
                      </a:pPr>
                      <a:endParaRPr lang="en-US" sz="1800" b="1" kern="100">
                        <a:solidFill>
                          <a:srgbClr val="FFFFFF"/>
                        </a:solidFill>
                        <a:latin typeface="Consolas" panose="020B0609020204030204" pitchFamily="49" charset="0"/>
                        <a:ea typeface="微软雅黑" panose="020B0503020204020204" charset="-122"/>
                        <a:cs typeface="Consolas" panose="020B0609020204030204" pitchFamily="49" charset="0"/>
                      </a:endParaRPr>
                    </a:p>
                  </a:txBody>
                  <a:tcPr marL="137160" marR="137160" marT="137160" marB="1371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262E"/>
                    </a:solidFill>
                  </a:tcPr>
                </a:tc>
                <a:tc>
                  <a:txBody>
                    <a:bodyPr/>
                    <a:lstStyle/>
                    <a:p>
                      <a:pPr indent="269875" algn="just">
                        <a:lnSpc>
                          <a:spcPts val="1560"/>
                        </a:lnSpc>
                        <a:spcAft>
                          <a:spcPts val="0"/>
                        </a:spcAft>
                      </a:pPr>
                      <a:endParaRPr lang="en-US" sz="1800" b="1" kern="100" dirty="0">
                        <a:solidFill>
                          <a:srgbClr val="FFFFFF"/>
                        </a:solidFill>
                        <a:latin typeface="Consolas" panose="020B0609020204030204" pitchFamily="49" charset="0"/>
                        <a:ea typeface="微软雅黑" panose="020B0503020204020204" charset="-122"/>
                        <a:cs typeface="Consolas" panose="020B0609020204030204" pitchFamily="49" charset="0"/>
                      </a:endParaRPr>
                    </a:p>
                  </a:txBody>
                  <a:tcPr marL="137160" marR="137160" marT="137160" marB="1371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262E"/>
                    </a:solidFill>
                  </a:tcPr>
                </a:tc>
                <a:extLst>
                  <a:ext uri="{0D108BD9-81ED-4DB2-BD59-A6C34878D82A}">
                    <a16:rowId xmlns:a16="http://schemas.microsoft.com/office/drawing/2014/main" val="10003"/>
                  </a:ext>
                </a:extLst>
              </a:tr>
              <a:tr h="676920">
                <a:tc>
                  <a:txBody>
                    <a:bodyPr/>
                    <a:lstStyle/>
                    <a:p>
                      <a:pPr indent="269875" algn="ctr">
                        <a:lnSpc>
                          <a:spcPts val="1560"/>
                        </a:lnSpc>
                        <a:spcAft>
                          <a:spcPts val="0"/>
                        </a:spcAft>
                      </a:pPr>
                      <a:r>
                        <a:rPr lang="zh-CN" sz="1800" b="1" kern="100" dirty="0">
                          <a:solidFill>
                            <a:srgbClr val="FFFFFF"/>
                          </a:solidFill>
                          <a:latin typeface="微软雅黑" panose="020B0503020204020204" charset="-122"/>
                          <a:ea typeface="微软雅黑" panose="020B0503020204020204" charset="-122"/>
                          <a:cs typeface="Consolas" panose="020B0609020204030204" pitchFamily="49" charset="0"/>
                        </a:rPr>
                        <a:t>拉链法</a:t>
                      </a:r>
                    </a:p>
                  </a:txBody>
                  <a:tcPr marL="137160" marR="137160" marT="137160" marB="13716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262E"/>
                    </a:solidFill>
                  </a:tcPr>
                </a:tc>
                <a:tc>
                  <a:txBody>
                    <a:bodyPr/>
                    <a:lstStyle/>
                    <a:p>
                      <a:pPr indent="269875" algn="just">
                        <a:lnSpc>
                          <a:spcPts val="1560"/>
                        </a:lnSpc>
                        <a:spcAft>
                          <a:spcPts val="0"/>
                        </a:spcAft>
                      </a:pPr>
                      <a:endParaRPr lang="en-US" sz="1800" b="1" kern="100" dirty="0">
                        <a:solidFill>
                          <a:srgbClr val="FFFFFF"/>
                        </a:solidFill>
                        <a:latin typeface="Consolas" panose="020B0609020204030204" pitchFamily="49" charset="0"/>
                        <a:ea typeface="微软雅黑" panose="020B0503020204020204" charset="-122"/>
                        <a:cs typeface="Consolas" panose="020B0609020204030204" pitchFamily="49" charset="0"/>
                      </a:endParaRPr>
                    </a:p>
                  </a:txBody>
                  <a:tcPr marL="137160" marR="137160" marT="137160" marB="1371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262E"/>
                    </a:solidFill>
                  </a:tcPr>
                </a:tc>
                <a:tc>
                  <a:txBody>
                    <a:bodyPr/>
                    <a:lstStyle/>
                    <a:p>
                      <a:pPr indent="269875" algn="just">
                        <a:lnSpc>
                          <a:spcPts val="1560"/>
                        </a:lnSpc>
                        <a:spcAft>
                          <a:spcPts val="0"/>
                        </a:spcAft>
                      </a:pPr>
                      <a:endParaRPr lang="en-US" sz="1800" b="1" kern="100" dirty="0">
                        <a:solidFill>
                          <a:srgbClr val="FFFFFF"/>
                        </a:solidFill>
                        <a:latin typeface="Consolas" panose="020B0609020204030204" pitchFamily="49" charset="0"/>
                        <a:ea typeface="微软雅黑" panose="020B0503020204020204" charset="-122"/>
                        <a:cs typeface="Consolas" panose="020B0609020204030204" pitchFamily="49" charset="0"/>
                      </a:endParaRPr>
                    </a:p>
                  </a:txBody>
                  <a:tcPr marL="137160" marR="137160" marT="137160" marB="1371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C0262E"/>
                    </a:solidFill>
                  </a:tcPr>
                </a:tc>
                <a:extLst>
                  <a:ext uri="{0D108BD9-81ED-4DB2-BD59-A6C34878D82A}">
                    <a16:rowId xmlns:a16="http://schemas.microsoft.com/office/drawing/2014/main" val="10004"/>
                  </a:ext>
                </a:extLst>
              </a:tr>
            </a:tbl>
          </a:graphicData>
        </a:graphic>
      </p:graphicFrame>
      <p:sp>
        <p:nvSpPr>
          <p:cNvPr id="7" name="TextBox 6"/>
          <p:cNvSpPr txBox="1"/>
          <p:nvPr/>
        </p:nvSpPr>
        <p:spPr>
          <a:xfrm>
            <a:off x="2416943" y="952331"/>
            <a:ext cx="7358114" cy="1754505"/>
          </a:xfrm>
          <a:prstGeom prst="rect">
            <a:avLst/>
          </a:prstGeom>
          <a:noFill/>
          <a:ln w="38100">
            <a:solidFill>
              <a:schemeClr val="tx1"/>
            </a:solidFill>
            <a:prstDash val="sysDash"/>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150000"/>
              </a:lnSpc>
              <a:spcBef>
                <a:spcPts val="600"/>
              </a:spcBef>
              <a:buFont typeface="Wingdings" panose="05000000000000000000" pitchFamily="2" charset="2"/>
              <a:buChar char="n"/>
              <a:defRPr sz="2000" b="0">
                <a:solidFill>
                  <a:srgbClr val="C0262E"/>
                </a:solidFill>
                <a:latin typeface="Consolas" panose="020B0609020204030204" pitchFamily="49" charset="0"/>
                <a:ea typeface="楷体" panose="02010609060101010101" pitchFamily="49" charset="-122"/>
                <a:cs typeface="Consolas" panose="020B0609020204030204" pitchFamily="49" charset="0"/>
              </a:defRPr>
            </a:lvl1pPr>
          </a:lstStyle>
          <a:p>
            <a:r>
              <a:rPr lang="en-US" altLang="zh-CN">
                <a:solidFill>
                  <a:srgbClr val="525252"/>
                </a:solidFill>
                <a:latin typeface="微软雅黑" panose="020B0503020204020204" charset="-122"/>
                <a:ea typeface="微软雅黑" panose="020B0503020204020204" charset="-122"/>
              </a:rPr>
              <a:t>n</a:t>
            </a:r>
            <a:r>
              <a:rPr lang="zh-CN" altLang="en-US">
                <a:solidFill>
                  <a:srgbClr val="525252"/>
                </a:solidFill>
                <a:latin typeface="微软雅黑" panose="020B0503020204020204" charset="-122"/>
                <a:ea typeface="微软雅黑" panose="020B0503020204020204" charset="-122"/>
              </a:rPr>
              <a:t>个关键字的构造顺序不同得到的哈希表不同</a:t>
            </a:r>
            <a:endParaRPr lang="en-US" altLang="zh-CN">
              <a:solidFill>
                <a:srgbClr val="525252"/>
              </a:solidFill>
              <a:latin typeface="微软雅黑" panose="020B0503020204020204" charset="-122"/>
              <a:ea typeface="微软雅黑" panose="020B0503020204020204" charset="-122"/>
            </a:endParaRPr>
          </a:p>
          <a:p>
            <a:r>
              <a:rPr lang="zh-CN" altLang="en-US">
                <a:solidFill>
                  <a:srgbClr val="525252"/>
                </a:solidFill>
                <a:latin typeface="微软雅黑" panose="020B0503020204020204" charset="-122"/>
                <a:ea typeface="微软雅黑" panose="020B0503020204020204" charset="-122"/>
              </a:rPr>
              <a:t>平均查找长度</a:t>
            </a:r>
            <a:r>
              <a:rPr lang="en-US">
                <a:solidFill>
                  <a:srgbClr val="525252"/>
                </a:solidFill>
                <a:latin typeface="微软雅黑" panose="020B0503020204020204" charset="-122"/>
                <a:ea typeface="微软雅黑" panose="020B0503020204020204" charset="-122"/>
              </a:rPr>
              <a:t>ASL</a:t>
            </a:r>
            <a:r>
              <a:rPr lang="zh-CN" altLang="en-US">
                <a:solidFill>
                  <a:srgbClr val="525252"/>
                </a:solidFill>
                <a:latin typeface="微软雅黑" panose="020B0503020204020204" charset="-122"/>
                <a:ea typeface="微软雅黑" panose="020B0503020204020204" charset="-122"/>
              </a:rPr>
              <a:t>也不同</a:t>
            </a:r>
            <a:endParaRPr lang="en-US" altLang="zh-CN">
              <a:solidFill>
                <a:srgbClr val="525252"/>
              </a:solidFill>
              <a:latin typeface="微软雅黑" panose="020B0503020204020204" charset="-122"/>
              <a:ea typeface="微软雅黑" panose="020B0503020204020204" charset="-122"/>
            </a:endParaRPr>
          </a:p>
          <a:p>
            <a:r>
              <a:rPr lang="zh-CN" altLang="en-US">
                <a:solidFill>
                  <a:srgbClr val="525252"/>
                </a:solidFill>
                <a:latin typeface="微软雅黑" panose="020B0503020204020204" charset="-122"/>
                <a:ea typeface="微软雅黑" panose="020B0503020204020204" charset="-122"/>
              </a:rPr>
              <a:t>考虑所有顺序构造哈希表的平均情况</a:t>
            </a:r>
          </a:p>
        </p:txBody>
      </p:sp>
      <p:pic>
        <p:nvPicPr>
          <p:cNvPr id="8" name="Picture 7"/>
          <p:cNvPicPr>
            <a:picLocks noChangeAspect="1" noChangeArrowheads="1"/>
          </p:cNvPicPr>
          <p:nvPr/>
        </p:nvPicPr>
        <p:blipFill>
          <a:blip r:embed="rId2" cstate="print">
            <a:lum bright="70000" contrast="-70000"/>
          </a:blip>
          <a:srcRect/>
          <a:stretch>
            <a:fillRect/>
          </a:stretch>
        </p:blipFill>
        <p:spPr bwMode="auto">
          <a:xfrm>
            <a:off x="5422577" y="4733438"/>
            <a:ext cx="1214446" cy="607223"/>
          </a:xfrm>
          <a:prstGeom prst="rect">
            <a:avLst/>
          </a:prstGeom>
          <a:noFill/>
          <a:ln w="9525">
            <a:noFill/>
            <a:miter lim="800000"/>
            <a:headEnd/>
            <a:tailEnd/>
          </a:ln>
        </p:spPr>
      </p:pic>
      <p:pic>
        <p:nvPicPr>
          <p:cNvPr id="9" name="Picture 8"/>
          <p:cNvPicPr>
            <a:picLocks noChangeAspect="1" noChangeArrowheads="1"/>
          </p:cNvPicPr>
          <p:nvPr/>
        </p:nvPicPr>
        <p:blipFill>
          <a:blip r:embed="rId3" cstate="print">
            <a:lum bright="70000" contrast="-70000"/>
          </a:blip>
          <a:srcRect/>
          <a:stretch>
            <a:fillRect/>
          </a:stretch>
        </p:blipFill>
        <p:spPr bwMode="auto">
          <a:xfrm>
            <a:off x="7780031" y="4713435"/>
            <a:ext cx="1107288" cy="642942"/>
          </a:xfrm>
          <a:prstGeom prst="rect">
            <a:avLst/>
          </a:prstGeom>
          <a:noFill/>
          <a:ln w="9525">
            <a:noFill/>
            <a:miter lim="800000"/>
            <a:headEnd/>
            <a:tailEnd/>
          </a:ln>
        </p:spPr>
      </p:pic>
      <p:pic>
        <p:nvPicPr>
          <p:cNvPr id="10" name="Picture 9"/>
          <p:cNvPicPr>
            <a:picLocks noChangeAspect="1" noChangeArrowheads="1"/>
          </p:cNvPicPr>
          <p:nvPr/>
        </p:nvPicPr>
        <p:blipFill>
          <a:blip r:embed="rId4" cstate="print">
            <a:lum bright="70000" contrast="-70000"/>
          </a:blip>
          <a:srcRect/>
          <a:stretch>
            <a:fillRect/>
          </a:stretch>
        </p:blipFill>
        <p:spPr bwMode="auto">
          <a:xfrm>
            <a:off x="5208264" y="5447817"/>
            <a:ext cx="1483713" cy="642942"/>
          </a:xfrm>
          <a:prstGeom prst="rect">
            <a:avLst/>
          </a:prstGeom>
          <a:noFill/>
          <a:ln w="9525">
            <a:noFill/>
            <a:miter lim="800000"/>
            <a:headEnd/>
            <a:tailEnd/>
          </a:ln>
        </p:spPr>
      </p:pic>
      <p:pic>
        <p:nvPicPr>
          <p:cNvPr id="11" name="Picture 10"/>
          <p:cNvPicPr>
            <a:picLocks noChangeAspect="1" noChangeArrowheads="1"/>
          </p:cNvPicPr>
          <p:nvPr/>
        </p:nvPicPr>
        <p:blipFill>
          <a:blip r:embed="rId5" cstate="print">
            <a:lum bright="70000" contrast="-70000"/>
          </a:blip>
          <a:srcRect/>
          <a:stretch>
            <a:fillRect/>
          </a:stretch>
        </p:blipFill>
        <p:spPr bwMode="auto">
          <a:xfrm>
            <a:off x="8188247" y="5483536"/>
            <a:ext cx="520478" cy="607224"/>
          </a:xfrm>
          <a:prstGeom prst="rect">
            <a:avLst/>
          </a:prstGeom>
          <a:noFill/>
          <a:ln w="9525">
            <a:noFill/>
            <a:miter lim="800000"/>
            <a:headEnd/>
            <a:tailEnd/>
          </a:ln>
        </p:spPr>
      </p:pic>
      <p:pic>
        <p:nvPicPr>
          <p:cNvPr id="12" name="Picture 11"/>
          <p:cNvPicPr>
            <a:picLocks noChangeAspect="1" noChangeArrowheads="1"/>
          </p:cNvPicPr>
          <p:nvPr/>
        </p:nvPicPr>
        <p:blipFill>
          <a:blip r:embed="rId6" cstate="print">
            <a:lum bright="70000" contrast="-70000"/>
          </a:blip>
          <a:srcRect/>
          <a:stretch>
            <a:fillRect/>
          </a:stretch>
        </p:blipFill>
        <p:spPr bwMode="auto">
          <a:xfrm>
            <a:off x="5708329" y="6019322"/>
            <a:ext cx="571504" cy="714381"/>
          </a:xfrm>
          <a:prstGeom prst="rect">
            <a:avLst/>
          </a:prstGeom>
          <a:noFill/>
          <a:ln w="9525">
            <a:noFill/>
            <a:miter lim="800000"/>
            <a:headEnd/>
            <a:tailEnd/>
          </a:ln>
        </p:spPr>
      </p:pic>
      <p:sp>
        <p:nvSpPr>
          <p:cNvPr id="15" name="文本框 14"/>
          <p:cNvSpPr txBox="1"/>
          <p:nvPr/>
        </p:nvSpPr>
        <p:spPr>
          <a:xfrm>
            <a:off x="1100702" y="166638"/>
            <a:ext cx="2392431" cy="460375"/>
          </a:xfrm>
          <a:prstGeom prst="rect">
            <a:avLst/>
          </a:prstGeom>
          <a:noFill/>
        </p:spPr>
        <p:txBody>
          <a:bodyPr wrap="squar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一般情况的</a:t>
            </a:r>
            <a:r>
              <a:rPr lang="en-US" altLang="zh-CN" sz="2400">
                <a:solidFill>
                  <a:srgbClr val="525252"/>
                </a:solidFill>
                <a:latin typeface="微软雅黑" panose="020B0503020204020204" charset="-122"/>
                <a:ea typeface="微软雅黑" panose="020B0503020204020204" charset="-122"/>
                <a:cs typeface="Arial" panose="020B0604020202020204"/>
              </a:rPr>
              <a:t>ASL</a:t>
            </a:r>
          </a:p>
        </p:txBody>
      </p:sp>
      <p:pic>
        <p:nvPicPr>
          <p:cNvPr id="3" name="图片 2" descr="形状&#10;&#10;中度可信度描述已自动生成"/>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7780031" y="6247368"/>
            <a:ext cx="1213670" cy="343596"/>
          </a:xfrm>
          <a:prstGeom prst="rect">
            <a:avLst/>
          </a:prstGeom>
          <a:noFill/>
          <a:ln w="9525">
            <a:noFill/>
            <a:miter lim="800000"/>
            <a:headEnd/>
            <a:tailEnd/>
          </a:ln>
        </p:spPr>
      </p:pic>
    </p:spTree>
    <p:extLst>
      <p:ext uri="{BB962C8B-B14F-4D97-AF65-F5344CB8AC3E}">
        <p14:creationId xmlns:p14="http://schemas.microsoft.com/office/powerpoint/2010/main" val="1631243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1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nvSpPr>
        <p:spPr bwMode="auto">
          <a:xfrm>
            <a:off x="1524001" y="-184666"/>
            <a:ext cx="184731" cy="369332"/>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15" name="组合 14"/>
          <p:cNvGrpSpPr/>
          <p:nvPr/>
        </p:nvGrpSpPr>
        <p:grpSpPr>
          <a:xfrm>
            <a:off x="381700" y="1847962"/>
            <a:ext cx="11355575" cy="4102828"/>
            <a:chOff x="1052008" y="1505492"/>
            <a:chExt cx="11355575" cy="4102828"/>
          </a:xfrm>
        </p:grpSpPr>
        <p:pic>
          <p:nvPicPr>
            <p:cNvPr id="16" name="图片 15" descr="图片包含 白板&#10;&#10;描述已自动生成"/>
            <p:cNvPicPr>
              <a:picLocks noChangeAspect="1"/>
            </p:cNvPicPr>
            <p:nvPr/>
          </p:nvPicPr>
          <p:blipFill rotWithShape="1">
            <a:blip r:embed="rId2">
              <a:extLst>
                <a:ext uri="{28A0092B-C50C-407E-A947-70E740481C1C}">
                  <a14:useLocalDpi xmlns:a14="http://schemas.microsoft.com/office/drawing/2010/main" val="0"/>
                </a:ext>
              </a:extLst>
            </a:blip>
            <a:srcRect t="21254" r="57008"/>
            <a:stretch>
              <a:fillRect/>
            </a:stretch>
          </p:blipFill>
          <p:spPr>
            <a:xfrm>
              <a:off x="1052008" y="1505492"/>
              <a:ext cx="2315690" cy="4102828"/>
            </a:xfrm>
            <a:prstGeom prst="rect">
              <a:avLst/>
            </a:prstGeom>
          </p:spPr>
        </p:pic>
        <p:sp>
          <p:nvSpPr>
            <p:cNvPr id="17" name="TextBox 29"/>
            <p:cNvSpPr txBox="1"/>
            <p:nvPr/>
          </p:nvSpPr>
          <p:spPr>
            <a:xfrm>
              <a:off x="3306673" y="2424729"/>
              <a:ext cx="9100910" cy="1446530"/>
            </a:xfrm>
            <a:prstGeom prst="rect">
              <a:avLst/>
            </a:prstGeom>
            <a:noFill/>
            <a:ln w="38100">
              <a:solidFill>
                <a:schemeClr val="tx1"/>
              </a:solidFill>
              <a:prstDash val="solid"/>
            </a:ln>
            <a:effectLst/>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defPPr>
                <a:defRPr lang="zh-CN"/>
              </a:defPPr>
              <a:lvl1pPr marL="252095" indent="-252095">
                <a:lnSpc>
                  <a:spcPct val="250000"/>
                </a:lnSpc>
                <a:spcBef>
                  <a:spcPts val="600"/>
                </a:spcBef>
                <a:buFont typeface="Wingdings" panose="05000000000000000000" pitchFamily="2" charset="2"/>
                <a:buChar char="u"/>
                <a:defRPr sz="2000" b="0">
                  <a:solidFill>
                    <a:srgbClr val="525252"/>
                  </a:solidFill>
                  <a:latin typeface="楷体" panose="02010609060101010101" pitchFamily="49" charset="-122"/>
                  <a:ea typeface="楷体" panose="02010609060101010101" pitchFamily="49" charset="-122"/>
                  <a:cs typeface="Consolas" panose="020B0609020204030204" pitchFamily="49" charset="0"/>
                </a:defRPr>
              </a:lvl1pPr>
            </a:lstStyle>
            <a:p>
              <a:pPr marL="0" indent="0">
                <a:lnSpc>
                  <a:spcPct val="200000"/>
                </a:lnSpc>
                <a:buNone/>
              </a:pP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Python</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语言中的字典和集合都是采用哈希表实现的，具有非常好的查找性能</a:t>
              </a:r>
              <a:r>
                <a:rPr lang="zh-CN" altLang="en-US" sz="2000">
                  <a:solidFill>
                    <a:srgbClr val="C0262E"/>
                  </a:solidFill>
                  <a:latin typeface="微软雅黑" panose="020B0503020204020204" charset="-122"/>
                  <a:ea typeface="微软雅黑" panose="020B0503020204020204" charset="-122"/>
                  <a:cs typeface="Consolas" panose="020B0609020204030204" pitchFamily="49" charset="0"/>
                </a:rPr>
                <a:t>，</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可以认为按关键字查找的时间复杂度为</a:t>
              </a:r>
              <a:r>
                <a:rPr lang="en-US" altLang="zh-CN" sz="2000">
                  <a:solidFill>
                    <a:srgbClr val="C0262E"/>
                  </a:solidFill>
                  <a:latin typeface="微软雅黑" panose="020B0503020204020204" charset="-122"/>
                  <a:ea typeface="微软雅黑" panose="020B0503020204020204" charset="-122"/>
                  <a:cs typeface="Consolas" panose="020B0609020204030204" pitchFamily="49" charset="0"/>
                </a:rPr>
                <a:t>O(1)</a:t>
              </a:r>
              <a:r>
                <a:rPr lang="zh-CN" altLang="zh-CN" sz="2000">
                  <a:solidFill>
                    <a:srgbClr val="C0262E"/>
                  </a:solidFill>
                  <a:latin typeface="微软雅黑" panose="020B0503020204020204" charset="-122"/>
                  <a:ea typeface="微软雅黑" panose="020B0503020204020204" charset="-122"/>
                  <a:cs typeface="Consolas" panose="020B0609020204030204" pitchFamily="49" charset="0"/>
                </a:rPr>
                <a:t>。</a:t>
              </a:r>
              <a:endParaRPr lang="zh-CN" altLang="en-US" sz="2000">
                <a:solidFill>
                  <a:srgbClr val="C0262E"/>
                </a:solidFill>
                <a:latin typeface="微软雅黑" panose="020B0503020204020204" charset="-122"/>
                <a:ea typeface="微软雅黑" panose="020B0503020204020204" charset="-122"/>
                <a:cs typeface="Consolas" panose="020B0609020204030204" pitchFamily="49" charset="0"/>
              </a:endParaRPr>
            </a:p>
          </p:txBody>
        </p:sp>
      </p:grpSp>
      <p:sp>
        <p:nvSpPr>
          <p:cNvPr id="18" name="文本框 17"/>
          <p:cNvSpPr txBox="1"/>
          <p:nvPr/>
        </p:nvSpPr>
        <p:spPr>
          <a:xfrm>
            <a:off x="1100703" y="166638"/>
            <a:ext cx="792480" cy="460375"/>
          </a:xfrm>
          <a:prstGeom prst="rect">
            <a:avLst/>
          </a:prstGeom>
          <a:noFill/>
        </p:spPr>
        <p:txBody>
          <a:bodyPr wrap="none" rtlCol="0" anchor="ctr">
            <a:spAutoFit/>
          </a:bodyPr>
          <a:lstStyle/>
          <a:p>
            <a:r>
              <a:rPr lang="zh-CN" altLang="en-US" sz="2400">
                <a:solidFill>
                  <a:srgbClr val="525252"/>
                </a:solidFill>
                <a:latin typeface="微软雅黑" panose="020B0503020204020204" charset="-122"/>
                <a:ea typeface="微软雅黑" panose="020B0503020204020204" charset="-122"/>
                <a:cs typeface="Arial" panose="020B0604020202020204"/>
              </a:rPr>
              <a:t>说明</a:t>
            </a:r>
          </a:p>
        </p:txBody>
      </p:sp>
    </p:spTree>
    <p:extLst>
      <p:ext uri="{BB962C8B-B14F-4D97-AF65-F5344CB8AC3E}">
        <p14:creationId xmlns:p14="http://schemas.microsoft.com/office/powerpoint/2010/main" val="194328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30" name="TextBox 29"/>
          <p:cNvSpPr txBox="1"/>
          <p:nvPr>
            <p:custDataLst>
              <p:tags r:id="rId2"/>
            </p:custDataLst>
          </p:nvPr>
        </p:nvSpPr>
        <p:spPr>
          <a:xfrm>
            <a:off x="698250" y="1268760"/>
            <a:ext cx="7500990" cy="1729105"/>
          </a:xfrm>
          <a:prstGeom prst="rect">
            <a:avLst/>
          </a:prstGeom>
          <a:solidFill>
            <a:schemeClr val="lt1"/>
          </a:solidFill>
          <a:ln>
            <a:solidFill>
              <a:schemeClr val="accent6">
                <a:lumMod val="20000"/>
                <a:lumOff val="80000"/>
              </a:schemeClr>
            </a:solidFill>
          </a:ln>
        </p:spPr>
        <p:style>
          <a:lnRef idx="2">
            <a:schemeClr val="accent5"/>
          </a:lnRef>
          <a:fillRef idx="1">
            <a:schemeClr val="lt1"/>
          </a:fillRef>
          <a:effectRef idx="0">
            <a:schemeClr val="accent5"/>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6"/>
              </a:buBlip>
            </a:pP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利用前述的查找过程找到关键字</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的插入结点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p</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（注意</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阶</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树的插入结点一定是某个叶子结点）。</a:t>
            </a:r>
          </a:p>
          <a:p>
            <a:pPr marL="342900" indent="-342900" algn="l">
              <a:lnSpc>
                <a:spcPts val="2800"/>
              </a:lnSpc>
              <a:spcBef>
                <a:spcPts val="600"/>
              </a:spcBef>
              <a:buBlip>
                <a:blip r:embed="rId6"/>
              </a:buBlip>
            </a:pP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判断结点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p</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是否还有空位置，即其关键字个数</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是否满足</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&lt;Max</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Max=</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sp>
        <p:nvSpPr>
          <p:cNvPr id="7" name="TextBox 6"/>
          <p:cNvSpPr txBox="1"/>
          <p:nvPr>
            <p:custDataLst>
              <p:tags r:id="rId3"/>
            </p:custDataLst>
          </p:nvPr>
        </p:nvSpPr>
        <p:spPr>
          <a:xfrm>
            <a:off x="839416" y="3685757"/>
            <a:ext cx="6786610" cy="1292860"/>
          </a:xfrm>
          <a:prstGeom prst="rect">
            <a:avLst/>
          </a:prstGeom>
          <a:solidFill>
            <a:schemeClr val="lt1"/>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0"/>
              </a:spcBef>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① 若</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&lt;Max</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成立，说明结点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p</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有空位置，直接把关键字</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有序插入到结点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p</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中（插入关键字</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k</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后结点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p</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的所有关键字仍有序）。</a:t>
            </a:r>
          </a:p>
        </p:txBody>
      </p:sp>
      <p:sp>
        <p:nvSpPr>
          <p:cNvPr id="2" name="文本框 1"/>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 2.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树的插入</a:t>
            </a:r>
          </a:p>
        </p:txBody>
      </p:sp>
      <p:pic>
        <p:nvPicPr>
          <p:cNvPr id="3" name="图片 2"/>
          <p:cNvPicPr>
            <a:picLocks noChangeAspect="1"/>
          </p:cNvPicPr>
          <p:nvPr/>
        </p:nvPicPr>
        <p:blipFill rotWithShape="1">
          <a:blip r:embed="rId7" cstate="print">
            <a:extLst>
              <a:ext uri="{28A0092B-C50C-407E-A947-70E740481C1C}">
                <a14:useLocalDpi xmlns:a14="http://schemas.microsoft.com/office/drawing/2010/main" val="0"/>
              </a:ext>
            </a:extLst>
          </a:blip>
          <a:srcRect r="7351" b="-600"/>
          <a:stretch>
            <a:fillRect/>
          </a:stretch>
        </p:blipFill>
        <p:spPr>
          <a:xfrm flipH="1">
            <a:off x="8437696" y="2022509"/>
            <a:ext cx="3754304" cy="4025593"/>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down)">
                                      <p:cBhvr>
                                        <p:cTn id="15" dur="1250"/>
                                        <p:tgtEl>
                                          <p:spTgt spid="30"/>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12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P spid="7" grpId="0" bldLvl="0" animBg="1"/>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98320" name="Rectangle 16"/>
          <p:cNvSpPr>
            <a:spLocks noChangeArrowheads="1"/>
          </p:cNvSpPr>
          <p:nvPr>
            <p:custDataLst>
              <p:tags r:id="rId2"/>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2" name="文本框 1"/>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 2.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树的插入</a:t>
            </a:r>
          </a:p>
        </p:txBody>
      </p:sp>
      <p:pic>
        <p:nvPicPr>
          <p:cNvPr id="3" name="图片 2"/>
          <p:cNvPicPr>
            <a:picLocks noChangeAspect="1"/>
          </p:cNvPicPr>
          <p:nvPr/>
        </p:nvPicPr>
        <p:blipFill rotWithShape="1">
          <a:blip r:embed="rId13">
            <a:extLst>
              <a:ext uri="{28A0092B-C50C-407E-A947-70E740481C1C}">
                <a14:useLocalDpi xmlns:a14="http://schemas.microsoft.com/office/drawing/2010/main" val="0"/>
              </a:ext>
            </a:extLst>
          </a:blip>
          <a:srcRect l="8076"/>
          <a:stretch>
            <a:fillRect/>
          </a:stretch>
        </p:blipFill>
        <p:spPr>
          <a:xfrm>
            <a:off x="5087888" y="1187439"/>
            <a:ext cx="7499923" cy="5670561"/>
          </a:xfrm>
          <a:prstGeom prst="rect">
            <a:avLst/>
          </a:prstGeom>
        </p:spPr>
      </p:pic>
      <p:grpSp>
        <p:nvGrpSpPr>
          <p:cNvPr id="22" name="组合 21"/>
          <p:cNvGrpSpPr/>
          <p:nvPr/>
        </p:nvGrpSpPr>
        <p:grpSpPr>
          <a:xfrm>
            <a:off x="5735960" y="2416687"/>
            <a:ext cx="3384376" cy="1872208"/>
            <a:chOff x="1357290" y="1651832"/>
            <a:chExt cx="5715039" cy="1848606"/>
          </a:xfrm>
        </p:grpSpPr>
        <p:sp>
          <p:nvSpPr>
            <p:cNvPr id="98318" name="Text Box 14"/>
            <p:cNvSpPr txBox="1">
              <a:spLocks noChangeArrowheads="1"/>
            </p:cNvSpPr>
            <p:nvPr/>
          </p:nvSpPr>
          <p:spPr bwMode="auto">
            <a:xfrm>
              <a:off x="1357290" y="2175457"/>
              <a:ext cx="325999" cy="341399"/>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p</a:t>
              </a:r>
            </a:p>
          </p:txBody>
        </p:sp>
        <p:sp>
          <p:nvSpPr>
            <p:cNvPr id="98317" name="Rectangle 13"/>
            <p:cNvSpPr>
              <a:spLocks noChangeArrowheads="1"/>
            </p:cNvSpPr>
            <p:nvPr>
              <p:custDataLst>
                <p:tags r:id="rId4"/>
              </p:custDataLst>
            </p:nvPr>
          </p:nvSpPr>
          <p:spPr bwMode="auto">
            <a:xfrm>
              <a:off x="1559256" y="2501488"/>
              <a:ext cx="1583984" cy="368843"/>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a:lnSpc>
                  <a:spcPts val="2500"/>
                </a:lnSpc>
                <a:spcBef>
                  <a:spcPct val="0"/>
                </a:spcBef>
              </a:pPr>
              <a:r>
                <a:rPr kumimoji="0"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k</a:t>
              </a:r>
              <a:r>
                <a:rPr kumimoji="0" lang="en-US" altLang="zh-CN" sz="1600" baseline="-30000">
                  <a:solidFill>
                    <a:srgbClr val="000000"/>
                  </a:solidFill>
                  <a:latin typeface="微软雅黑" panose="020B0503020204020204" charset="-122"/>
                  <a:ea typeface="微软雅黑" panose="020B0503020204020204" charset="-122"/>
                  <a:cs typeface="Consolas" panose="020B0609020204030204" pitchFamily="49" charset="0"/>
                </a:rPr>
                <a:t>1</a:t>
              </a:r>
              <a:r>
                <a:rPr kumimoji="0" lang="en-US" altLang="zh-CN" sz="1600">
                  <a:solidFill>
                    <a:srgbClr val="000000"/>
                  </a:solidFill>
                  <a:latin typeface="微软雅黑" panose="020B0503020204020204" charset="-122"/>
                  <a:ea typeface="微软雅黑" panose="020B0503020204020204" charset="-122"/>
                  <a:cs typeface="Consolas" panose="020B0609020204030204" pitchFamily="49" charset="0"/>
                </a:rPr>
                <a:t> … </a:t>
              </a:r>
              <a:r>
                <a:rPr kumimoji="0"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k</a:t>
              </a:r>
              <a:r>
                <a:rPr kumimoji="0" lang="en-US" altLang="zh-CN" sz="1600" i="1" baseline="-30000">
                  <a:solidFill>
                    <a:srgbClr val="000000"/>
                  </a:solidFill>
                  <a:latin typeface="微软雅黑" panose="020B0503020204020204" charset="-122"/>
                  <a:ea typeface="微软雅黑" panose="020B0503020204020204" charset="-122"/>
                  <a:cs typeface="Consolas" panose="020B0609020204030204" pitchFamily="49" charset="0"/>
                </a:rPr>
                <a:t>s</a:t>
              </a:r>
              <a:r>
                <a:rPr kumimoji="0" lang="en-US" altLang="zh-CN" sz="1600">
                  <a:solidFill>
                    <a:srgbClr val="000000"/>
                  </a:solidFill>
                  <a:latin typeface="微软雅黑" panose="020B0503020204020204" charset="-122"/>
                  <a:ea typeface="微软雅黑" panose="020B0503020204020204" charset="-122"/>
                  <a:cs typeface="Consolas" panose="020B0609020204030204" pitchFamily="49" charset="0"/>
                </a:rPr>
                <a:t> … </a:t>
              </a:r>
              <a:r>
                <a:rPr kumimoji="0" lang="en-US" altLang="zh-CN" sz="1600" i="1">
                  <a:solidFill>
                    <a:srgbClr val="000000"/>
                  </a:solidFill>
                  <a:latin typeface="微软雅黑" panose="020B0503020204020204" charset="-122"/>
                  <a:ea typeface="微软雅黑" panose="020B0503020204020204" charset="-122"/>
                  <a:cs typeface="Consolas" panose="020B0609020204030204" pitchFamily="49" charset="0"/>
                </a:rPr>
                <a:t>k</a:t>
              </a:r>
              <a:r>
                <a:rPr kumimoji="0" lang="en-US" altLang="zh-CN" sz="1600" i="1" baseline="-30000">
                  <a:solidFill>
                    <a:srgbClr val="000000"/>
                  </a:solidFill>
                  <a:latin typeface="微软雅黑" panose="020B0503020204020204" charset="-122"/>
                  <a:ea typeface="微软雅黑" panose="020B0503020204020204" charset="-122"/>
                  <a:cs typeface="Consolas" panose="020B0609020204030204" pitchFamily="49" charset="0"/>
                </a:rPr>
                <a:t>n</a:t>
              </a:r>
            </a:p>
          </p:txBody>
        </p:sp>
        <p:sp>
          <p:nvSpPr>
            <p:cNvPr id="98316" name="Rectangle 12"/>
            <p:cNvSpPr>
              <a:spLocks noChangeArrowheads="1"/>
            </p:cNvSpPr>
            <p:nvPr>
              <p:custDataLst>
                <p:tags r:id="rId5"/>
              </p:custDataLst>
            </p:nvPr>
          </p:nvSpPr>
          <p:spPr bwMode="auto">
            <a:xfrm>
              <a:off x="2203570" y="1674885"/>
              <a:ext cx="721149" cy="369941"/>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a:lnSpc>
                  <a:spcPts val="2500"/>
                </a:lnSpc>
                <a:spcBef>
                  <a:spcPct val="0"/>
                </a:spcBef>
              </a:pPr>
              <a:r>
                <a:rPr kumimoji="0" lang="zh-CN" altLang="zh-CN" sz="1600">
                  <a:solidFill>
                    <a:srgbClr val="FFFFFF"/>
                  </a:solidFill>
                  <a:latin typeface="微软雅黑" panose="020B0503020204020204" charset="-122"/>
                  <a:ea typeface="微软雅黑" panose="020B0503020204020204" charset="-122"/>
                  <a:cs typeface="Consolas" panose="020B0609020204030204" pitchFamily="49" charset="0"/>
                </a:rPr>
                <a:t> … </a:t>
              </a:r>
            </a:p>
          </p:txBody>
        </p:sp>
        <p:sp>
          <p:nvSpPr>
            <p:cNvPr id="98315" name="Text Box 11"/>
            <p:cNvSpPr txBox="1">
              <a:spLocks noChangeArrowheads="1"/>
            </p:cNvSpPr>
            <p:nvPr/>
          </p:nvSpPr>
          <p:spPr bwMode="auto">
            <a:xfrm>
              <a:off x="1817200" y="3156843"/>
              <a:ext cx="1254601" cy="343595"/>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800">
                  <a:solidFill>
                    <a:srgbClr val="000000"/>
                  </a:solidFill>
                  <a:latin typeface="微软雅黑" panose="020B0503020204020204" charset="-122"/>
                  <a:ea typeface="微软雅黑" panose="020B0503020204020204" charset="-122"/>
                  <a:cs typeface="Consolas" panose="020B0609020204030204" pitchFamily="49" charset="0"/>
                </a:rPr>
                <a:t>中间关键字</a:t>
              </a:r>
            </a:p>
          </p:txBody>
        </p:sp>
        <p:sp>
          <p:nvSpPr>
            <p:cNvPr id="98314" name="AutoShape 10"/>
            <p:cNvSpPr>
              <a:spLocks noChangeShapeType="1"/>
            </p:cNvSpPr>
            <p:nvPr/>
          </p:nvSpPr>
          <p:spPr bwMode="auto">
            <a:xfrm flipH="1">
              <a:off x="2303455" y="2044825"/>
              <a:ext cx="261238" cy="456663"/>
            </a:xfrm>
            <a:prstGeom prst="straightConnector1">
              <a:avLst/>
            </a:prstGeom>
            <a:noFill/>
            <a:ln w="9525">
              <a:solidFill>
                <a:srgbClr val="000000"/>
              </a:solidFill>
              <a:round/>
              <a:tailEnd type="none" w="sm" len="sm"/>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98313" name="AutoShape 9"/>
            <p:cNvSpPr>
              <a:spLocks noChangeShapeType="1"/>
            </p:cNvSpPr>
            <p:nvPr>
              <p:custDataLst>
                <p:tags r:id="rId6"/>
              </p:custDataLst>
            </p:nvPr>
          </p:nvSpPr>
          <p:spPr bwMode="auto">
            <a:xfrm flipV="1">
              <a:off x="2302357" y="2870331"/>
              <a:ext cx="1098" cy="277730"/>
            </a:xfrm>
            <a:prstGeom prst="straightConnector1">
              <a:avLst/>
            </a:prstGeom>
            <a:ln w="19050">
              <a:solidFill>
                <a:schemeClr val="accent2"/>
              </a:solidFill>
              <a:tailEnd type="arrow" w="sm" len="sm"/>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98312" name="AutoShape 8"/>
            <p:cNvSpPr>
              <a:spLocks noChangeArrowheads="1"/>
            </p:cNvSpPr>
            <p:nvPr>
              <p:custDataLst>
                <p:tags r:id="rId7"/>
              </p:custDataLst>
            </p:nvPr>
          </p:nvSpPr>
          <p:spPr bwMode="auto">
            <a:xfrm>
              <a:off x="3529518" y="2146916"/>
              <a:ext cx="678341" cy="271144"/>
            </a:xfrm>
            <a:prstGeom prst="rightArrow">
              <a:avLst>
                <a:gd name="adj1" fmla="val 50000"/>
                <a:gd name="adj2" fmla="val 62551"/>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 pos="0">
                  <a:srgbClr val="3B3E4D">
                    <a:lumMod val="98000"/>
                    <a:lumOff val="2000"/>
                  </a:srgbClr>
                </a:gs>
                <a:gs pos="50000">
                  <a:srgbClr val="3B3E4D"/>
                </a:gs>
                <a:gs pos="100000">
                  <a:srgbClr val="3B3E4D">
                    <a:lumMod val="99000"/>
                  </a:srgbClr>
                </a:gs>
              </a:gsLst>
              <a:lin ang="5400000" scaled="0"/>
            </a:gradFill>
            <a:ln>
              <a:solidFill>
                <a:schemeClr val="accent2"/>
              </a:solidFill>
              <a:tailEnd type="none" w="sm" len="sm"/>
            </a:ln>
          </p:spPr>
          <p:style>
            <a:lnRef idx="1">
              <a:schemeClr val="accent2"/>
            </a:lnRef>
            <a:fillRef idx="3">
              <a:schemeClr val="accent2"/>
            </a:fillRef>
            <a:effectRef idx="2">
              <a:schemeClr val="accent2"/>
            </a:effectRef>
            <a:fontRef idx="minor">
              <a:schemeClr val="lt1"/>
            </a:fontRef>
          </p:style>
          <p:txBody>
            <a:bodyPr vert="horz" wrap="square" lIns="126000" tIns="0" rIns="0" bIns="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98311" name="Rectangle 7"/>
            <p:cNvSpPr>
              <a:spLocks noChangeArrowheads="1"/>
            </p:cNvSpPr>
            <p:nvPr>
              <p:custDataLst>
                <p:tags r:id="rId8"/>
              </p:custDataLst>
            </p:nvPr>
          </p:nvSpPr>
          <p:spPr bwMode="auto">
            <a:xfrm>
              <a:off x="4572001" y="2547594"/>
              <a:ext cx="1180236" cy="368843"/>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a:lnSpc>
                  <a:spcPts val="2500"/>
                </a:lnSpc>
                <a:spcBef>
                  <a:spcPct val="0"/>
                </a:spcBef>
              </a:pPr>
              <a:r>
                <a:rPr kumimoji="0" lang="en-US" altLang="zh-CN" sz="1600" i="1" dirty="0">
                  <a:solidFill>
                    <a:srgbClr val="000000"/>
                  </a:solidFill>
                  <a:latin typeface="微软雅黑" panose="020B0503020204020204" charset="-122"/>
                  <a:ea typeface="微软雅黑" panose="020B0503020204020204" charset="-122"/>
                  <a:cs typeface="Consolas" panose="020B0609020204030204" pitchFamily="49" charset="0"/>
                </a:rPr>
                <a:t>k</a:t>
              </a:r>
              <a:r>
                <a:rPr kumimoji="0" lang="en-US" altLang="zh-CN" sz="1600" baseline="-30000" dirty="0">
                  <a:solidFill>
                    <a:srgbClr val="000000"/>
                  </a:solidFill>
                  <a:latin typeface="微软雅黑" panose="020B0503020204020204" charset="-122"/>
                  <a:ea typeface="微软雅黑" panose="020B0503020204020204" charset="-122"/>
                  <a:cs typeface="Consolas" panose="020B0609020204030204" pitchFamily="49" charset="0"/>
                </a:rPr>
                <a:t>1</a:t>
              </a:r>
              <a:r>
                <a:rPr kumimoji="0"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 … </a:t>
              </a:r>
              <a:r>
                <a:rPr kumimoji="0" lang="en-US" altLang="zh-CN" sz="1600" i="1" dirty="0">
                  <a:solidFill>
                    <a:srgbClr val="000000"/>
                  </a:solidFill>
                  <a:latin typeface="微软雅黑" panose="020B0503020204020204" charset="-122"/>
                  <a:ea typeface="微软雅黑" panose="020B0503020204020204" charset="-122"/>
                  <a:cs typeface="Consolas" panose="020B0609020204030204" pitchFamily="49" charset="0"/>
                </a:rPr>
                <a:t>k</a:t>
              </a:r>
              <a:r>
                <a:rPr kumimoji="0" lang="en-US" altLang="zh-CN" sz="1600" i="1" baseline="-30000" dirty="0">
                  <a:solidFill>
                    <a:srgbClr val="000000"/>
                  </a:solidFill>
                  <a:latin typeface="微软雅黑" panose="020B0503020204020204" charset="-122"/>
                  <a:ea typeface="微软雅黑" panose="020B0503020204020204" charset="-122"/>
                  <a:cs typeface="Consolas" panose="020B0609020204030204" pitchFamily="49" charset="0"/>
                </a:rPr>
                <a:t>s</a:t>
              </a:r>
              <a:r>
                <a:rPr kumimoji="0" lang="en-US" altLang="zh-CN" sz="1600" baseline="-30000" dirty="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98310" name="Rectangle 6"/>
            <p:cNvSpPr>
              <a:spLocks noChangeArrowheads="1"/>
            </p:cNvSpPr>
            <p:nvPr>
              <p:custDataLst>
                <p:tags r:id="rId9"/>
              </p:custDataLst>
            </p:nvPr>
          </p:nvSpPr>
          <p:spPr bwMode="auto">
            <a:xfrm>
              <a:off x="5186953" y="1651832"/>
              <a:ext cx="1164595" cy="369941"/>
            </a:xfrm>
            <a:prstGeom prst="rect">
              <a:avLst/>
            </a:prstGeom>
            <a:gradFill>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5"/>
              </a:solidFill>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8000" rIns="0" bIns="0" numCol="1" anchor="t" anchorCtr="0" compatLnSpc="1"/>
            <a:lstStyle/>
            <a:p>
              <a:pPr>
                <a:lnSpc>
                  <a:spcPct val="100000"/>
                </a:lnSpc>
                <a:spcBef>
                  <a:spcPct val="0"/>
                </a:spcBef>
              </a:pPr>
              <a:r>
                <a:rPr kumimoji="0" lang="zh-CN" altLang="zh-CN" sz="1600">
                  <a:solidFill>
                    <a:srgbClr val="FFFFFF"/>
                  </a:solidFill>
                  <a:latin typeface="微软雅黑" panose="020B0503020204020204" charset="-122"/>
                  <a:ea typeface="微软雅黑" panose="020B0503020204020204" charset="-122"/>
                  <a:cs typeface="Consolas" panose="020B0609020204030204" pitchFamily="49" charset="0"/>
                </a:rPr>
                <a:t> … </a:t>
              </a:r>
              <a:r>
                <a:rPr kumimoji="0" lang="en-US" altLang="zh-CN" sz="1600" i="1">
                  <a:solidFill>
                    <a:srgbClr val="FFFFFF"/>
                  </a:solidFill>
                  <a:latin typeface="微软雅黑" panose="020B0503020204020204" charset="-122"/>
                  <a:ea typeface="微软雅黑" panose="020B0503020204020204" charset="-122"/>
                  <a:cs typeface="Consolas" panose="020B0609020204030204" pitchFamily="49" charset="0"/>
                </a:rPr>
                <a:t>k</a:t>
              </a:r>
              <a:r>
                <a:rPr kumimoji="0" lang="en-US" altLang="zh-CN" sz="1600" i="1" baseline="-30000">
                  <a:solidFill>
                    <a:srgbClr val="FFFFFF"/>
                  </a:solidFill>
                  <a:latin typeface="微软雅黑" panose="020B0503020204020204" charset="-122"/>
                  <a:ea typeface="微软雅黑" panose="020B0503020204020204" charset="-122"/>
                  <a:cs typeface="Consolas" panose="020B0609020204030204" pitchFamily="49" charset="0"/>
                </a:rPr>
                <a:t>s</a:t>
              </a:r>
              <a:r>
                <a:rPr kumimoji="0" lang="en-US" altLang="zh-CN" sz="1600">
                  <a:solidFill>
                    <a:srgbClr val="FFFFFF"/>
                  </a:solidFill>
                  <a:latin typeface="微软雅黑" panose="020B0503020204020204" charset="-122"/>
                  <a:ea typeface="微软雅黑" panose="020B0503020204020204" charset="-122"/>
                  <a:cs typeface="Consolas" panose="020B0609020204030204" pitchFamily="49" charset="0"/>
                </a:rPr>
                <a:t> …</a:t>
              </a:r>
            </a:p>
          </p:txBody>
        </p:sp>
        <p:sp>
          <p:nvSpPr>
            <p:cNvPr id="98309" name="AutoShape 5"/>
            <p:cNvSpPr>
              <a:spLocks noChangeShapeType="1"/>
            </p:cNvSpPr>
            <p:nvPr/>
          </p:nvSpPr>
          <p:spPr bwMode="auto">
            <a:xfrm flipH="1">
              <a:off x="5249518" y="1913096"/>
              <a:ext cx="433567" cy="634498"/>
            </a:xfrm>
            <a:prstGeom prst="straightConnector1">
              <a:avLst/>
            </a:prstGeom>
            <a:noFill/>
            <a:ln w="9525">
              <a:solidFill>
                <a:srgbClr val="000000"/>
              </a:solidFill>
              <a:round/>
              <a:tailEnd type="none" w="sm" len="sm"/>
            </a:ln>
          </p:spPr>
          <p:txBody>
            <a:bodyPr vert="horz" wrap="square" lIns="91440" tIns="45720" rIns="91440" bIns="45720" numCol="1" anchor="t" anchorCtr="0" compatLnSpc="1"/>
            <a:lstStyle/>
            <a:p>
              <a:pPr>
                <a:lnSpc>
                  <a:spcPts val="2500"/>
                </a:lnSpc>
              </a:pPr>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98308" name="Rectangle 4"/>
            <p:cNvSpPr>
              <a:spLocks noChangeArrowheads="1"/>
            </p:cNvSpPr>
            <p:nvPr>
              <p:custDataLst>
                <p:tags r:id="rId10"/>
              </p:custDataLst>
            </p:nvPr>
          </p:nvSpPr>
          <p:spPr bwMode="auto">
            <a:xfrm>
              <a:off x="5938834" y="2547594"/>
              <a:ext cx="1133495" cy="368843"/>
            </a:xfrm>
            <a:prstGeom prst="rect">
              <a:avLst/>
            </a:prstGeom>
            <a:gradFill>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 pos="0">
                  <a:srgbClr val="3B3E4D">
                    <a:lumMod val="90000"/>
                    <a:lumOff val="10000"/>
                  </a:srgbClr>
                </a:gs>
                <a:gs pos="50000">
                  <a:srgbClr val="3B3E4D">
                    <a:lumMod val="95000"/>
                    <a:lumOff val="5000"/>
                  </a:srgbClr>
                </a:gs>
                <a:gs pos="100000">
                  <a:srgbClr val="3B3E4D">
                    <a:lumMod val="95000"/>
                    <a:lumOff val="5000"/>
                  </a:srgbClr>
                </a:gs>
              </a:gsLst>
              <a:lin ang="5400000" scaled="0"/>
            </a:gradFill>
            <a:ln>
              <a:solidFill>
                <a:schemeClr val="accent6"/>
              </a:solidFill>
              <a:tailEnd type="none" w="sm" len="sm"/>
            </a:ln>
          </p:spPr>
          <p:style>
            <a:lnRef idx="1">
              <a:schemeClr val="accent6"/>
            </a:lnRef>
            <a:fillRef idx="2">
              <a:schemeClr val="accent6"/>
            </a:fillRef>
            <a:effectRef idx="1">
              <a:schemeClr val="accent6"/>
            </a:effectRef>
            <a:fontRef idx="minor">
              <a:schemeClr val="dk1"/>
            </a:fontRef>
          </p:style>
          <p:txBody>
            <a:bodyPr vert="horz" wrap="square" lIns="0" tIns="18000" rIns="0" bIns="0" numCol="1" anchor="t" anchorCtr="0" compatLnSpc="1"/>
            <a:lstStyle/>
            <a:p>
              <a:pPr>
                <a:lnSpc>
                  <a:spcPts val="2500"/>
                </a:lnSpc>
                <a:spcBef>
                  <a:spcPct val="0"/>
                </a:spcBef>
              </a:pPr>
              <a:r>
                <a:rPr kumimoji="0" lang="en-US" altLang="zh-CN" sz="1600" i="1" dirty="0">
                  <a:solidFill>
                    <a:srgbClr val="000000"/>
                  </a:solidFill>
                  <a:latin typeface="微软雅黑" panose="020B0503020204020204" charset="-122"/>
                  <a:ea typeface="微软雅黑" panose="020B0503020204020204" charset="-122"/>
                  <a:cs typeface="Consolas" panose="020B0609020204030204" pitchFamily="49" charset="0"/>
                </a:rPr>
                <a:t>k</a:t>
              </a:r>
              <a:r>
                <a:rPr kumimoji="0" lang="en-US" altLang="zh-CN" sz="1600" i="1" baseline="-30000" dirty="0">
                  <a:solidFill>
                    <a:srgbClr val="000000"/>
                  </a:solidFill>
                  <a:latin typeface="微软雅黑" panose="020B0503020204020204" charset="-122"/>
                  <a:ea typeface="微软雅黑" panose="020B0503020204020204" charset="-122"/>
                  <a:cs typeface="Consolas" panose="020B0609020204030204" pitchFamily="49" charset="0"/>
                </a:rPr>
                <a:t>s</a:t>
              </a:r>
              <a:r>
                <a:rPr kumimoji="0" lang="en-US" altLang="zh-CN" sz="1600" baseline="-30000" dirty="0">
                  <a:solidFill>
                    <a:srgbClr val="000000"/>
                  </a:solidFill>
                  <a:latin typeface="微软雅黑" panose="020B0503020204020204" charset="-122"/>
                  <a:ea typeface="微软雅黑" panose="020B0503020204020204" charset="-122"/>
                  <a:cs typeface="Consolas" panose="020B0609020204030204" pitchFamily="49" charset="0"/>
                </a:rPr>
                <a:t>+1</a:t>
              </a:r>
              <a:r>
                <a:rPr kumimoji="0" lang="en-US" altLang="zh-CN" sz="1600" dirty="0">
                  <a:solidFill>
                    <a:srgbClr val="000000"/>
                  </a:solidFill>
                  <a:latin typeface="微软雅黑" panose="020B0503020204020204" charset="-122"/>
                  <a:ea typeface="微软雅黑" panose="020B0503020204020204" charset="-122"/>
                  <a:cs typeface="Consolas" panose="020B0609020204030204" pitchFamily="49" charset="0"/>
                </a:rPr>
                <a:t> … </a:t>
              </a:r>
              <a:r>
                <a:rPr kumimoji="0" lang="en-US" altLang="zh-CN" sz="1600" i="1" dirty="0" err="1">
                  <a:solidFill>
                    <a:srgbClr val="000000"/>
                  </a:solidFill>
                  <a:latin typeface="微软雅黑" panose="020B0503020204020204" charset="-122"/>
                  <a:ea typeface="微软雅黑" panose="020B0503020204020204" charset="-122"/>
                  <a:cs typeface="Consolas" panose="020B0609020204030204" pitchFamily="49" charset="0"/>
                </a:rPr>
                <a:t>k</a:t>
              </a:r>
              <a:r>
                <a:rPr kumimoji="0" lang="en-US" altLang="zh-CN" sz="1600" i="1" baseline="-30000" dirty="0" err="1">
                  <a:solidFill>
                    <a:srgbClr val="000000"/>
                  </a:solidFill>
                  <a:latin typeface="微软雅黑" panose="020B0503020204020204" charset="-122"/>
                  <a:ea typeface="微软雅黑" panose="020B0503020204020204" charset="-122"/>
                  <a:cs typeface="Consolas" panose="020B0609020204030204" pitchFamily="49" charset="0"/>
                </a:rPr>
                <a:t>n</a:t>
              </a:r>
            </a:p>
          </p:txBody>
        </p:sp>
        <p:sp>
          <p:nvSpPr>
            <p:cNvPr id="98307" name="AutoShape 3"/>
            <p:cNvSpPr>
              <a:spLocks noChangeShapeType="1"/>
            </p:cNvSpPr>
            <p:nvPr/>
          </p:nvSpPr>
          <p:spPr bwMode="auto">
            <a:xfrm>
              <a:off x="5939933" y="1899923"/>
              <a:ext cx="482961" cy="647671"/>
            </a:xfrm>
            <a:prstGeom prst="straightConnector1">
              <a:avLst/>
            </a:prstGeom>
            <a:noFill/>
            <a:ln w="9525">
              <a:solidFill>
                <a:srgbClr val="000000"/>
              </a:solidFill>
              <a:round/>
              <a:tailEnd type="none" w="sm" len="sm"/>
            </a:ln>
          </p:spPr>
          <p:txBody>
            <a:bodyPr vert="horz" wrap="square" lIns="91440" tIns="45720" rIns="91440" bIns="45720" numCol="1" anchor="t" anchorCtr="0" compatLnSpc="1"/>
            <a:lstStyle/>
            <a:p>
              <a:endParaRPr lang="zh-CN" altLang="en-US" sz="1600">
                <a:solidFill>
                  <a:srgbClr val="525252"/>
                </a:solidFill>
                <a:latin typeface="Consolas" panose="020B0609020204030204" pitchFamily="49" charset="0"/>
                <a:ea typeface="仿宋" panose="02010609060101010101" pitchFamily="49" charset="-122"/>
                <a:cs typeface="Consolas" panose="020B0609020204030204" pitchFamily="49" charset="0"/>
              </a:endParaRPr>
            </a:p>
          </p:txBody>
        </p:sp>
        <p:sp>
          <p:nvSpPr>
            <p:cNvPr id="98306" name="Text Box 2"/>
            <p:cNvSpPr txBox="1">
              <a:spLocks noChangeArrowheads="1"/>
            </p:cNvSpPr>
            <p:nvPr/>
          </p:nvSpPr>
          <p:spPr bwMode="auto">
            <a:xfrm>
              <a:off x="3571228" y="1863697"/>
              <a:ext cx="566382" cy="270046"/>
            </a:xfrm>
            <a:prstGeom prst="rect">
              <a:avLst/>
            </a:prstGeom>
            <a:solidFill>
              <a:srgbClr val="FFFFFF"/>
            </a:solidFill>
            <a:ln w="9525">
              <a:noFill/>
              <a:miter lim="800000"/>
            </a:ln>
          </p:spPr>
          <p:txBody>
            <a:bodyPr vert="horz" wrap="square" lIns="0" tIns="0" rIns="0" bIns="0" numCol="1" anchor="t" anchorCtr="0" compatLnSpc="1"/>
            <a:lstStyle/>
            <a:p>
              <a:pPr>
                <a:lnSpc>
                  <a:spcPct val="100000"/>
                </a:lnSpc>
                <a:spcBef>
                  <a:spcPct val="0"/>
                </a:spcBef>
              </a:pPr>
              <a:r>
                <a:rPr kumimoji="0" lang="zh-CN" altLang="en-US" sz="1800">
                  <a:solidFill>
                    <a:srgbClr val="000000"/>
                  </a:solidFill>
                  <a:latin typeface="微软雅黑" panose="020B0503020204020204" charset="-122"/>
                  <a:ea typeface="微软雅黑" panose="020B0503020204020204" charset="-122"/>
                  <a:cs typeface="Consolas" panose="020B0609020204030204" pitchFamily="49" charset="0"/>
                </a:rPr>
                <a:t>分裂</a:t>
              </a:r>
            </a:p>
          </p:txBody>
        </p:sp>
      </p:grpSp>
      <p:sp>
        <p:nvSpPr>
          <p:cNvPr id="5" name="TextBox 4"/>
          <p:cNvSpPr txBox="1"/>
          <p:nvPr>
            <p:custDataLst>
              <p:tags r:id="rId3"/>
            </p:custDataLst>
          </p:nvPr>
        </p:nvSpPr>
        <p:spPr>
          <a:xfrm>
            <a:off x="424814" y="1745274"/>
            <a:ext cx="4522710" cy="933450"/>
          </a:xfrm>
          <a:prstGeom prst="rect">
            <a:avLst/>
          </a:prstGeom>
          <a:solidFill>
            <a:schemeClr val="lt1"/>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0"/>
              </a:spcBef>
            </a:pP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② 若</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n</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=Max</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，说明结点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p</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没有空位置，需要把结点</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p</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分裂成两个。</a:t>
            </a:r>
          </a:p>
        </p:txBody>
      </p:sp>
      <p:sp>
        <p:nvSpPr>
          <p:cNvPr id="21" name="TextBox 20"/>
          <p:cNvSpPr txBox="1"/>
          <p:nvPr/>
        </p:nvSpPr>
        <p:spPr>
          <a:xfrm>
            <a:off x="135288" y="3665303"/>
            <a:ext cx="4951950" cy="1424940"/>
          </a:xfrm>
          <a:prstGeom prst="rect">
            <a:avLst/>
          </a:prstGeom>
          <a:noFill/>
        </p:spPr>
        <p:txBody>
          <a:bodyPr wrap="square" rtlCol="0">
            <a:spAutoFit/>
          </a:bodyPr>
          <a:lstStyle/>
          <a:p>
            <a:pPr algn="l">
              <a:lnSpc>
                <a:spcPts val="2600"/>
              </a:lnSpc>
              <a:spcBef>
                <a:spcPts val="0"/>
              </a:spcBef>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如果此时双亲结点的关键字个数也超过</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Max</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，则要再分裂，再往上插，直至这个过程传递到根结点为止。如果根结点也需要分裂，则整个</a:t>
            </a:r>
            <a:r>
              <a:rPr lang="en-US" altLang="zh-CN"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阶</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树增高一层。</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1000"/>
                                        <p:tgtEl>
                                          <p:spTgt spid="22"/>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Rectangle 25"/>
          <p:cNvSpPr>
            <a:spLocks noChangeArrowheads="1"/>
          </p:cNvSpPr>
          <p:nvPr>
            <p:custDataLst>
              <p:tags r:id="rId1"/>
            </p:custDataLst>
          </p:nvPr>
        </p:nvSpPr>
        <p:spPr bwMode="auto">
          <a:xfrm>
            <a:off x="6003635"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sz="2400">
              <a:solidFill>
                <a:schemeClr val="dk1"/>
              </a:solidFill>
            </a:endParaRPr>
          </a:p>
        </p:txBody>
      </p:sp>
      <p:sp>
        <p:nvSpPr>
          <p:cNvPr id="5" name="TextBox 4"/>
          <p:cNvSpPr txBox="1"/>
          <p:nvPr/>
        </p:nvSpPr>
        <p:spPr>
          <a:xfrm>
            <a:off x="767408" y="1484784"/>
            <a:ext cx="8072494" cy="860425"/>
          </a:xfrm>
          <a:prstGeom prst="rect">
            <a:avLst/>
          </a:prstGeom>
          <a:noFill/>
        </p:spPr>
        <p:txBody>
          <a:bodyPr wrap="square" rtlCol="0">
            <a:spAutoFit/>
          </a:bodyPr>
          <a:lstStyle/>
          <a:p>
            <a:pPr algn="l">
              <a:lnSpc>
                <a:spcPts val="3000"/>
              </a:lnSpc>
              <a:spcBef>
                <a:spcPts val="0"/>
              </a:spcBef>
            </a:pP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   </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例</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8.14</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】关键字序列为（</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2</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6</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7</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11</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4</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8</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13</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10</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5</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17</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9</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16</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20</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3</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12</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14</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18</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19</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15</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），创建一棵</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5</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阶</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B-</a:t>
            </a:r>
            <a:r>
              <a:rPr lang="zh-CN" altLang="zh-CN" sz="2000" dirty="0">
                <a:solidFill>
                  <a:srgbClr val="000000"/>
                </a:solidFill>
                <a:latin typeface="微软雅黑" panose="020B0503020204020204" charset="-122"/>
                <a:ea typeface="微软雅黑" panose="020B0503020204020204" charset="-122"/>
                <a:cs typeface="Consolas" panose="020B0609020204030204" pitchFamily="49" charset="0"/>
              </a:rPr>
              <a:t>树。</a:t>
            </a:r>
          </a:p>
        </p:txBody>
      </p:sp>
      <p:sp>
        <p:nvSpPr>
          <p:cNvPr id="6" name="TextBox 5"/>
          <p:cNvSpPr txBox="1"/>
          <p:nvPr/>
        </p:nvSpPr>
        <p:spPr>
          <a:xfrm>
            <a:off x="1338912" y="3602949"/>
            <a:ext cx="6643734" cy="398780"/>
          </a:xfrm>
          <a:prstGeom prst="rect">
            <a:avLst/>
          </a:prstGeom>
          <a:noFill/>
        </p:spPr>
        <p:txBody>
          <a:bodyPr wrap="square" rtlCol="0">
            <a:spAutoFit/>
          </a:bodyPr>
          <a:lstStyle/>
          <a:p>
            <a:pPr algn="l">
              <a:lnSpc>
                <a:spcPct val="100000"/>
              </a:lnSpc>
            </a:pP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这里</a:t>
            </a:r>
            <a:r>
              <a:rPr lang="en-US"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sz="2000" dirty="0">
                <a:solidFill>
                  <a:srgbClr val="000000"/>
                </a:solidFill>
                <a:latin typeface="微软雅黑" panose="020B0503020204020204" charset="-122"/>
                <a:ea typeface="微软雅黑" panose="020B0503020204020204" charset="-122"/>
                <a:cs typeface="Consolas" panose="020B0609020204030204" pitchFamily="49" charset="0"/>
              </a:rPr>
              <a:t>=5</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，结点中最大关键字个数</a:t>
            </a:r>
            <a:r>
              <a:rPr lang="en-US" altLang="zh-CN" sz="2000"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sz="2000" dirty="0">
                <a:solidFill>
                  <a:srgbClr val="000000"/>
                </a:solidFill>
                <a:latin typeface="微软雅黑" panose="020B0503020204020204" charset="-122"/>
                <a:ea typeface="微软雅黑" panose="020B0503020204020204" charset="-122"/>
                <a:cs typeface="Consolas" panose="020B0609020204030204" pitchFamily="49" charset="0"/>
              </a:rPr>
              <a:t>ax=</a:t>
            </a:r>
            <a:r>
              <a:rPr lang="en-US" sz="2000" i="1" dirty="0">
                <a:solidFill>
                  <a:srgbClr val="000000"/>
                </a:solidFill>
                <a:latin typeface="微软雅黑" panose="020B0503020204020204" charset="-122"/>
                <a:ea typeface="微软雅黑" panose="020B0503020204020204" charset="-122"/>
                <a:cs typeface="Consolas" panose="020B0609020204030204" pitchFamily="49" charset="0"/>
              </a:rPr>
              <a:t>m</a:t>
            </a:r>
            <a:r>
              <a:rPr lang="en-US" sz="2000" dirty="0">
                <a:solidFill>
                  <a:srgbClr val="000000"/>
                </a:solidFill>
                <a:latin typeface="微软雅黑" panose="020B0503020204020204" charset="-122"/>
                <a:ea typeface="微软雅黑" panose="020B0503020204020204" charset="-122"/>
                <a:cs typeface="Consolas" panose="020B0609020204030204" pitchFamily="49" charset="0"/>
              </a:rPr>
              <a:t>-1=4</a:t>
            </a:r>
            <a:r>
              <a:rPr lang="zh-CN" altLang="en-US" sz="2000" dirty="0">
                <a:solidFill>
                  <a:srgbClr val="000000"/>
                </a:solidFill>
                <a:latin typeface="微软雅黑" panose="020B0503020204020204" charset="-122"/>
                <a:ea typeface="微软雅黑" panose="020B0503020204020204" charset="-122"/>
                <a:cs typeface="Consolas" panose="020B0609020204030204" pitchFamily="49" charset="0"/>
              </a:rPr>
              <a:t>。</a:t>
            </a:r>
          </a:p>
        </p:txBody>
      </p:sp>
      <p:grpSp>
        <p:nvGrpSpPr>
          <p:cNvPr id="7" name="组合 6"/>
          <p:cNvGrpSpPr/>
          <p:nvPr/>
        </p:nvGrpSpPr>
        <p:grpSpPr>
          <a:xfrm>
            <a:off x="1553226" y="4460205"/>
            <a:ext cx="3286148" cy="453600"/>
            <a:chOff x="1643042" y="3071810"/>
            <a:chExt cx="3286148" cy="453600"/>
          </a:xfrm>
        </p:grpSpPr>
        <p:sp>
          <p:nvSpPr>
            <p:cNvPr id="8" name="TextBox 7"/>
            <p:cNvSpPr txBox="1"/>
            <p:nvPr/>
          </p:nvSpPr>
          <p:spPr>
            <a:xfrm>
              <a:off x="1643042" y="3143248"/>
              <a:ext cx="500066" cy="337185"/>
            </a:xfrm>
            <a:prstGeom prst="rect">
              <a:avLst/>
            </a:prstGeom>
            <a:noFill/>
          </p:spPr>
          <p:txBody>
            <a:bodyPr wrap="square" rtlCol="0">
              <a:spAutoFit/>
            </a:bodyPr>
            <a:lstStyle/>
            <a:p>
              <a:pPr algn="l"/>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1</a:t>
              </a:r>
            </a:p>
          </p:txBody>
        </p:sp>
        <p:sp>
          <p:nvSpPr>
            <p:cNvPr id="9" name="矩形 8"/>
            <p:cNvSpPr/>
            <p:nvPr>
              <p:custDataLst>
                <p:tags r:id="rId4"/>
              </p:custDataLst>
            </p:nvPr>
          </p:nvSpPr>
          <p:spPr>
            <a:xfrm>
              <a:off x="3643306" y="3071810"/>
              <a:ext cx="1285884"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pPr algn="l"/>
              <a:r>
                <a:rPr lang="en-US" altLang="zh-CN" sz="1800" b="0">
                  <a:solidFill>
                    <a:srgbClr val="FFFFFF"/>
                  </a:solidFill>
                  <a:latin typeface="微软雅黑" panose="020B0503020204020204" charset="-122"/>
                  <a:ea typeface="微软雅黑" panose="020B0503020204020204" charset="-122"/>
                  <a:cs typeface="Consolas" panose="020B0609020204030204" pitchFamily="49" charset="0"/>
                </a:rPr>
                <a:t>1 </a:t>
              </a:r>
            </a:p>
          </p:txBody>
        </p:sp>
        <p:sp>
          <p:nvSpPr>
            <p:cNvPr id="10" name="右箭头 9"/>
            <p:cNvSpPr/>
            <p:nvPr>
              <p:custDataLst>
                <p:tags r:id="rId5"/>
              </p:custDataLst>
            </p:nvPr>
          </p:nvSpPr>
          <p:spPr>
            <a:xfrm>
              <a:off x="2928926" y="3214686"/>
              <a:ext cx="428628" cy="214314"/>
            </a:xfrm>
            <a:prstGeom prst="rightArrow">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 pos="0">
                  <a:srgbClr val="C30000">
                    <a:lumMod val="98000"/>
                    <a:lumOff val="2000"/>
                  </a:srgbClr>
                </a:gs>
                <a:gs pos="50000">
                  <a:srgbClr val="C30000"/>
                </a:gs>
                <a:gs pos="100000">
                  <a:srgbClr val="C30000">
                    <a:lumMod val="99000"/>
                  </a:srgbClr>
                </a:gs>
              </a:gsLst>
              <a:lin ang="5400000" scaled="0"/>
            </a:gradFill>
            <a:ln>
              <a:solidFill>
                <a:schemeClr val="accent3"/>
              </a:solidFill>
            </a:ln>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sz="2400">
                <a:solidFill>
                  <a:srgbClr val="525252"/>
                </a:solidFill>
              </a:endParaRPr>
            </a:p>
          </p:txBody>
        </p:sp>
      </p:grpSp>
      <p:grpSp>
        <p:nvGrpSpPr>
          <p:cNvPr id="11" name="组合 10"/>
          <p:cNvGrpSpPr/>
          <p:nvPr/>
        </p:nvGrpSpPr>
        <p:grpSpPr>
          <a:xfrm>
            <a:off x="1553226" y="5460337"/>
            <a:ext cx="3286148" cy="453600"/>
            <a:chOff x="1643042" y="4071942"/>
            <a:chExt cx="3286148" cy="453600"/>
          </a:xfrm>
        </p:grpSpPr>
        <p:sp>
          <p:nvSpPr>
            <p:cNvPr id="12" name="TextBox 11"/>
            <p:cNvSpPr txBox="1"/>
            <p:nvPr/>
          </p:nvSpPr>
          <p:spPr>
            <a:xfrm>
              <a:off x="1643042" y="4143380"/>
              <a:ext cx="928694" cy="337185"/>
            </a:xfrm>
            <a:prstGeom prst="rect">
              <a:avLst/>
            </a:prstGeom>
            <a:noFill/>
          </p:spPr>
          <p:txBody>
            <a:bodyPr wrap="square" rtlCol="0">
              <a:spAutoFit/>
            </a:bodyPr>
            <a:lstStyle/>
            <a:p>
              <a:pPr algn="l"/>
              <a:r>
                <a:rPr lang="en-US" altLang="zh-CN" sz="2000">
                  <a:solidFill>
                    <a:srgbClr val="000000"/>
                  </a:solidFill>
                  <a:latin typeface="微软雅黑" panose="020B0503020204020204" charset="-122"/>
                  <a:ea typeface="微软雅黑" panose="020B0503020204020204" charset="-122"/>
                  <a:cs typeface="Consolas" panose="020B0609020204030204" pitchFamily="49" charset="0"/>
                </a:rPr>
                <a:t>2,6,7</a:t>
              </a:r>
            </a:p>
          </p:txBody>
        </p:sp>
        <p:sp>
          <p:nvSpPr>
            <p:cNvPr id="13" name="矩形 12"/>
            <p:cNvSpPr/>
            <p:nvPr>
              <p:custDataLst>
                <p:tags r:id="rId2"/>
              </p:custDataLst>
            </p:nvPr>
          </p:nvSpPr>
          <p:spPr>
            <a:xfrm>
              <a:off x="3643306" y="4071942"/>
              <a:ext cx="1285884" cy="453600"/>
            </a:xfrm>
            <a:prstGeom prst="rect">
              <a:avLst/>
            </a:prstGeom>
            <a:gradFill>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 pos="0">
                  <a:srgbClr val="C30000">
                    <a:lumMod val="90000"/>
                    <a:lumOff val="10000"/>
                  </a:srgbClr>
                </a:gs>
                <a:gs pos="50000">
                  <a:srgbClr val="C30000">
                    <a:lumMod val="95000"/>
                    <a:lumOff val="5000"/>
                  </a:srgbClr>
                </a:gs>
                <a:gs pos="100000">
                  <a:srgbClr val="C30000">
                    <a:lumMod val="95000"/>
                    <a:lumOff val="5000"/>
                  </a:srgbClr>
                </a:gs>
              </a:gsLst>
              <a:lin ang="5400000" scaled="0"/>
            </a:gradFill>
            <a:ln>
              <a:solidFill>
                <a:schemeClr val="accent1"/>
              </a:solidFill>
            </a:ln>
          </p:spPr>
          <p:style>
            <a:lnRef idx="1">
              <a:schemeClr val="accent1"/>
            </a:lnRef>
            <a:fillRef idx="2">
              <a:schemeClr val="accent1"/>
            </a:fillRef>
            <a:effectRef idx="1">
              <a:schemeClr val="accent1"/>
            </a:effectRef>
            <a:fontRef idx="minor">
              <a:schemeClr val="dk1"/>
            </a:fontRef>
          </p:style>
          <p:txBody>
            <a:bodyPr lIns="72000" tIns="0" rIns="0" bIns="0" rtlCol="0" anchor="ctr"/>
            <a:lstStyle/>
            <a:p>
              <a:r>
                <a:rPr lang="en-US" altLang="zh-CN" sz="1800" b="0" dirty="0">
                  <a:solidFill>
                    <a:srgbClr val="FFFFFF"/>
                  </a:solidFill>
                  <a:latin typeface="微软雅黑" panose="020B0503020204020204" charset="-122"/>
                  <a:ea typeface="微软雅黑" panose="020B0503020204020204" charset="-122"/>
                  <a:cs typeface="Consolas" panose="020B0609020204030204" pitchFamily="49" charset="0"/>
                </a:rPr>
                <a:t>1 2 6 7 </a:t>
              </a:r>
            </a:p>
          </p:txBody>
        </p:sp>
        <p:sp>
          <p:nvSpPr>
            <p:cNvPr id="14" name="右箭头 13"/>
            <p:cNvSpPr/>
            <p:nvPr>
              <p:custDataLst>
                <p:tags r:id="rId3"/>
              </p:custDataLst>
            </p:nvPr>
          </p:nvSpPr>
          <p:spPr>
            <a:xfrm>
              <a:off x="2928926" y="4214818"/>
              <a:ext cx="428628" cy="214314"/>
            </a:xfrm>
            <a:prstGeom prst="rightArrow">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 pos="0">
                  <a:srgbClr val="C30000">
                    <a:lumMod val="98000"/>
                    <a:lumOff val="2000"/>
                  </a:srgbClr>
                </a:gs>
                <a:gs pos="50000">
                  <a:srgbClr val="C30000"/>
                </a:gs>
                <a:gs pos="100000">
                  <a:srgbClr val="C30000">
                    <a:lumMod val="99000"/>
                  </a:srgbClr>
                </a:gs>
              </a:gsLst>
              <a:lin ang="5400000" scaled="0"/>
            </a:gradFill>
            <a:ln>
              <a:solidFill>
                <a:schemeClr val="accent3"/>
              </a:solidFill>
            </a:ln>
          </p:spPr>
          <p:style>
            <a:lnRef idx="1">
              <a:schemeClr val="accent3"/>
            </a:lnRef>
            <a:fillRef idx="3">
              <a:schemeClr val="accent3"/>
            </a:fillRef>
            <a:effectRef idx="2">
              <a:schemeClr val="accent3"/>
            </a:effectRef>
            <a:fontRef idx="minor">
              <a:schemeClr val="lt1"/>
            </a:fontRef>
          </p:style>
          <p:txBody>
            <a:bodyPr rtlCol="0" anchor="ctr"/>
            <a:lstStyle/>
            <a:p>
              <a:pPr algn="l"/>
              <a:endParaRPr lang="zh-CN" altLang="en-US" sz="2400">
                <a:solidFill>
                  <a:srgbClr val="525252"/>
                </a:solidFill>
              </a:endParaRPr>
            </a:p>
          </p:txBody>
        </p:sp>
      </p:grpSp>
      <p:pic>
        <p:nvPicPr>
          <p:cNvPr id="16" name="Picture 2"/>
          <p:cNvPicPr>
            <a:picLocks noChangeAspect="1" noChangeArrowheads="1"/>
          </p:cNvPicPr>
          <p:nvPr/>
        </p:nvPicPr>
        <p:blipFill>
          <a:blip r:embed="rId7" cstate="print"/>
          <a:srcRect/>
          <a:stretch>
            <a:fillRect/>
          </a:stretch>
        </p:blipFill>
        <p:spPr bwMode="auto">
          <a:xfrm>
            <a:off x="695970" y="2699230"/>
            <a:ext cx="1643074" cy="796023"/>
          </a:xfrm>
          <a:prstGeom prst="rect">
            <a:avLst/>
          </a:prstGeom>
          <a:noFill/>
          <a:ln w="9525">
            <a:noFill/>
            <a:miter lim="800000"/>
            <a:headEnd/>
            <a:tailEnd/>
          </a:ln>
        </p:spPr>
      </p:pic>
      <p:sp>
        <p:nvSpPr>
          <p:cNvPr id="2" name="文本框 1"/>
          <p:cNvSpPr txBox="1"/>
          <p:nvPr/>
        </p:nvSpPr>
        <p:spPr>
          <a:xfrm>
            <a:off x="1055440" y="192834"/>
            <a:ext cx="2497584" cy="386080"/>
          </a:xfrm>
          <a:prstGeom prst="rect">
            <a:avLst/>
          </a:prstGeom>
          <a:noFill/>
        </p:spPr>
        <p:txBody>
          <a:bodyPr wrap="square" rtlCol="0" anchor="ctr">
            <a:spAutoFit/>
          </a:bodyPr>
          <a:lstStyle/>
          <a:p>
            <a:r>
              <a:rPr lang="en-US" altLang="zh-CN" sz="2400" dirty="0">
                <a:solidFill>
                  <a:schemeClr val="accent1"/>
                </a:solidFill>
                <a:latin typeface="微软雅黑" panose="020B0503020204020204" charset="-122"/>
                <a:ea typeface="微软雅黑" panose="020B0503020204020204" charset="-122"/>
                <a:cs typeface="Arial" panose="020B0604020202020204"/>
              </a:rPr>
              <a:t> 2. B-</a:t>
            </a:r>
            <a:r>
              <a:rPr lang="zh-CN" altLang="en-US" sz="2400" dirty="0">
                <a:solidFill>
                  <a:schemeClr val="accent1"/>
                </a:solidFill>
                <a:latin typeface="微软雅黑" panose="020B0503020204020204" charset="-122"/>
                <a:ea typeface="微软雅黑" panose="020B0503020204020204" charset="-122"/>
                <a:cs typeface="Arial" panose="020B0604020202020204"/>
              </a:rPr>
              <a:t>树的插入</a:t>
            </a:r>
          </a:p>
        </p:txBody>
      </p:sp>
      <p:pic>
        <p:nvPicPr>
          <p:cNvPr id="3" name="图片 2"/>
          <p:cNvPicPr>
            <a:picLocks noChangeAspect="1"/>
          </p:cNvPicPr>
          <p:nvPr/>
        </p:nvPicPr>
        <p:blipFill rotWithShape="1">
          <a:blip r:embed="rId8" cstate="print">
            <a:extLst>
              <a:ext uri="{28A0092B-C50C-407E-A947-70E740481C1C}">
                <a14:useLocalDpi xmlns:a14="http://schemas.microsoft.com/office/drawing/2010/main" val="0"/>
              </a:ext>
            </a:extLst>
          </a:blip>
          <a:srcRect l="8509" t="7187" r="9793" b="8804"/>
          <a:stretch>
            <a:fillRect/>
          </a:stretch>
        </p:blipFill>
        <p:spPr>
          <a:xfrm flipH="1">
            <a:off x="7732333" y="2856412"/>
            <a:ext cx="3501022" cy="349333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1000"/>
                                        <p:tgtEl>
                                          <p:spTgt spid="5"/>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1000"/>
                                        <p:tgtEl>
                                          <p:spTgt spid="16"/>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1000"/>
                                        <p:tgtEl>
                                          <p:spTgt spid="6"/>
                                        </p:tgtEl>
                                      </p:cBhvr>
                                    </p:animEffect>
                                  </p:childTnLst>
                                </p:cTn>
                              </p:par>
                            </p:childTnLst>
                          </p:cTn>
                        </p:par>
                        <p:par>
                          <p:cTn id="24" fill="hold">
                            <p:stCondLst>
                              <p:cond delay="40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1000"/>
                                        <p:tgtEl>
                                          <p:spTgt spid="7"/>
                                        </p:tgtEl>
                                      </p:cBhvr>
                                    </p:animEffect>
                                  </p:childTnLst>
                                </p:cTn>
                              </p:par>
                            </p:childTnLst>
                          </p:cTn>
                        </p:par>
                        <p:par>
                          <p:cTn id="28" fill="hold">
                            <p:stCondLst>
                              <p:cond delay="50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FULLTEXTBEAUTIFYED" val="1"/>
  <p:tag name="COMMONDATA" val="eyJoZGlkIjoiMDY2MjQwNzI0OTM0YTU2NzllMzQyZjJkMjRkOWNhZjQifQ=="/>
</p:tagLst>
</file>

<file path=ppt/tags/tag1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0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0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0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0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0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0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0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0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0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0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1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1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1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1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1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1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1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1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 name="KSO_WM_UNIT_LINE_FORE_SCHEMECOLOR_INDEX_BRIGHTNESS" val="0.8"/>
  <p:tag name="KSO_WM_UNIT_LINE_FORE_SCHEMECOLOR_INDEX" val="10"/>
  <p:tag name="KSO_WM_UNIT_LINE_FILL_TYPE" val="2"/>
</p:tagLst>
</file>

<file path=ppt/tags/tag11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2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 name="KSO_WM_UNIT_LINE_FORE_SCHEMECOLOR_INDEX_BRIGHTNESS" val="0.8"/>
  <p:tag name="KSO_WM_UNIT_LINE_FORE_SCHEMECOLOR_INDEX" val="10"/>
  <p:tag name="KSO_WM_UNIT_LINE_FILL_TYPE" val="2"/>
</p:tagLst>
</file>

<file path=ppt/tags/tag12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2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2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12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02"/>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5"/>
  <p:tag name="KSO_WM_UNIT_FILL_FORE_SCHEMECOLOR_INDEX_2_TRANS" val="0"/>
  <p:tag name="KSO_WM_UNIT_FILL_FORE_SCHEMECOLOR_INDEX_3_BRIGHTNESS" val="-0.01"/>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2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3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3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0"/>
  <p:tag name="KSO_WM_UNIT_FILL_FORE_SCHEMECOLOR_INDEX_1_POS" val="0"/>
  <p:tag name="KSO_WM_UNIT_FILL_FORE_SCHEMECOLOR_INDEX_1_TRANS" val="0"/>
  <p:tag name="KSO_WM_UNIT_FILL_FORE_SCHEMECOLOR_INDEX_2_BRIGHTNESS" val="0.05"/>
  <p:tag name="KSO_WM_UNIT_FILL_FORE_SCHEMECOLOR_INDEX_2" val="10"/>
  <p:tag name="KSO_WM_UNIT_FILL_FORE_SCHEMECOLOR_INDEX_2_POS" val="0.5"/>
  <p:tag name="KSO_WM_UNIT_FILL_FORE_SCHEMECOLOR_INDEX_2_TRANS" val="0"/>
  <p:tag name="KSO_WM_UNIT_FILL_FORE_SCHEMECOLOR_INDEX_3_BRIGHTNESS" val="0.05"/>
  <p:tag name="KSO_WM_UNIT_FILL_FORE_SCHEMECOLOR_INDEX_3" val="10"/>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0"/>
  <p:tag name="KSO_WM_UNIT_LINE_FILL_TYPE" val="2"/>
</p:tagLst>
</file>

<file path=ppt/tags/tag13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3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02"/>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5"/>
  <p:tag name="KSO_WM_UNIT_FILL_FORE_SCHEMECOLOR_INDEX_2_TRANS" val="0"/>
  <p:tag name="KSO_WM_UNIT_FILL_FORE_SCHEMECOLOR_INDEX_3_BRIGHTNESS" val="-0.01"/>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13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3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02"/>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5"/>
  <p:tag name="KSO_WM_UNIT_FILL_FORE_SCHEMECOLOR_INDEX_2_TRANS" val="0"/>
  <p:tag name="KSO_WM_UNIT_FILL_FORE_SCHEMECOLOR_INDEX_3_BRIGHTNESS" val="-0.01"/>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137.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3"/>
  <p:tag name="KSO_WM_UNIT_LINE_FILL_TYPE" val="2"/>
</p:tagLst>
</file>

<file path=ppt/tags/tag138.xml><?xml version="1.0" encoding="utf-8"?>
<p:tagLst xmlns:a="http://schemas.openxmlformats.org/drawingml/2006/main" xmlns:r="http://schemas.openxmlformats.org/officeDocument/2006/relationships" xmlns:p="http://schemas.openxmlformats.org/presentationml/2006/main">
  <p:tag name="KSO_WM_UNIT_LINE_FORE_SCHEMECOLOR_INDEX_BRIGHTNESS" val="0.5"/>
  <p:tag name="KSO_WM_UNIT_LINE_FORE_SCHEMECOLOR_INDEX" val="13"/>
  <p:tag name="KSO_WM_UNIT_LINE_FILL_TYPE" val="2"/>
</p:tagLst>
</file>

<file path=ppt/tags/tag13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4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4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4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4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4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4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4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02"/>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5"/>
  <p:tag name="KSO_WM_UNIT_FILL_FORE_SCHEMECOLOR_INDEX_2_TRANS" val="0"/>
  <p:tag name="KSO_WM_UNIT_FILL_FORE_SCHEMECOLOR_INDEX_3_BRIGHTNESS" val="-0.01"/>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14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4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4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15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5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5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02"/>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5"/>
  <p:tag name="KSO_WM_UNIT_FILL_FORE_SCHEMECOLOR_INDEX_2_TRANS" val="0"/>
  <p:tag name="KSO_WM_UNIT_FILL_FORE_SCHEMECOLOR_INDEX_3_BRIGHTNESS" val="-0.01"/>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15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5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5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5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5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5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5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16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6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6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6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6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02"/>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5"/>
  <p:tag name="KSO_WM_UNIT_FILL_FORE_SCHEMECOLOR_INDEX_2_TRANS" val="0"/>
  <p:tag name="KSO_WM_UNIT_FILL_FORE_SCHEMECOLOR_INDEX_3_BRIGHTNESS" val="-0.01"/>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16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02"/>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5"/>
  <p:tag name="KSO_WM_UNIT_FILL_FORE_SCHEMECOLOR_INDEX_2_TRANS" val="0"/>
  <p:tag name="KSO_WM_UNIT_FILL_FORE_SCHEMECOLOR_INDEX_3_BRIGHTNESS" val="-0.01"/>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16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6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6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6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17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7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7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7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7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7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7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7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7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7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18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18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8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02"/>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5"/>
  <p:tag name="KSO_WM_UNIT_FILL_FORE_SCHEMECOLOR_INDEX_2_TRANS" val="0"/>
  <p:tag name="KSO_WM_UNIT_FILL_FORE_SCHEMECOLOR_INDEX_3_BRIGHTNESS" val="-0.01"/>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18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8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8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8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8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8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8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19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02"/>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5"/>
  <p:tag name="KSO_WM_UNIT_FILL_FORE_SCHEMECOLOR_INDEX_2_TRANS" val="0"/>
  <p:tag name="KSO_WM_UNIT_FILL_FORE_SCHEMECOLOR_INDEX_3_BRIGHTNESS" val="-0.01"/>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19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9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9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9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9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9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9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19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19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20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0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0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20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0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0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0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0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0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0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21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1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02"/>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5"/>
  <p:tag name="KSO_WM_UNIT_FILL_FORE_SCHEMECOLOR_INDEX_2_TRANS" val="0"/>
  <p:tag name="KSO_WM_UNIT_FILL_FORE_SCHEMECOLOR_INDEX_3_BRIGHTNESS" val="-0.01"/>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1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1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1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1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1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1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1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1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22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2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2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2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02"/>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5"/>
  <p:tag name="KSO_WM_UNIT_FILL_FORE_SCHEMECOLOR_INDEX_2_TRANS" val="0"/>
  <p:tag name="KSO_WM_UNIT_FILL_FORE_SCHEMECOLOR_INDEX_3_BRIGHTNESS" val="-0.01"/>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2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2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2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2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2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2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23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3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3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3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3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3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3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3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3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3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3"/>
  <p:tag name="KSO_WM_UNIT_LINE_FILL_TYPE" val="2"/>
</p:tagLst>
</file>

<file path=ppt/tags/tag24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4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24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4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4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4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4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4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4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4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25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5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5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5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5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5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5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5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5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5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6"/>
  <p:tag name="KSO_WM_UNIT_FILL_FORE_SCHEMECOLOR_INDEX_1_POS" val="0"/>
  <p:tag name="KSO_WM_UNIT_FILL_FORE_SCHEMECOLOR_INDEX_1_TRANS" val="0"/>
  <p:tag name="KSO_WM_UNIT_FILL_FORE_SCHEMECOLOR_INDEX_2_BRIGHTNESS" val="0.05"/>
  <p:tag name="KSO_WM_UNIT_FILL_FORE_SCHEMECOLOR_INDEX_2" val="6"/>
  <p:tag name="KSO_WM_UNIT_FILL_FORE_SCHEMECOLOR_INDEX_2_POS" val="0.5"/>
  <p:tag name="KSO_WM_UNIT_FILL_FORE_SCHEMECOLOR_INDEX_2_TRANS" val="0"/>
  <p:tag name="KSO_WM_UNIT_FILL_FORE_SCHEMECOLOR_INDEX_3_BRIGHTNESS" val="0.05"/>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2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26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6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6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6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26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26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6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 name="KSO_WM_UNIT_LINE_FORE_SCHEMECOLOR_INDEX_BRIGHTNESS" val="0.8"/>
  <p:tag name="KSO_WM_UNIT_LINE_FORE_SCHEMECOLOR_INDEX" val="10"/>
  <p:tag name="KSO_WM_UNIT_LINE_FILL_TYPE" val="2"/>
</p:tagLst>
</file>

<file path=ppt/tags/tag26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26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69.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6"/>
  <p:tag name="KSO_WM_UNIT_FILL_TYPE" val="1"/>
  <p:tag name="KSO_WM_UNIT_LINE_FORE_SCHEMECOLOR_INDEX_BRIGHTNESS" val="0"/>
  <p:tag name="KSO_WM_UNIT_LINE_FORE_SCHEMECOLOR_INDEX" val="9"/>
  <p:tag name="KSO_WM_UNIT_LINE_FILL_TYPE" val="2"/>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27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71.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6"/>
  <p:tag name="KSO_WM_UNIT_FILL_TYPE" val="1"/>
  <p:tag name="KSO_WM_UNIT_LINE_FORE_SCHEMECOLOR_INDEX_BRIGHTNESS" val="0"/>
  <p:tag name="KSO_WM_UNIT_LINE_FORE_SCHEMECOLOR_INDEX" val="9"/>
  <p:tag name="KSO_WM_UNIT_LINE_FILL_TYPE" val="2"/>
</p:tagLst>
</file>

<file path=ppt/tags/tag27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7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7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7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02"/>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5"/>
  <p:tag name="KSO_WM_UNIT_FILL_FORE_SCHEMECOLOR_INDEX_2_TRANS" val="0"/>
  <p:tag name="KSO_WM_UNIT_FILL_FORE_SCHEMECOLOR_INDEX_3_BRIGHTNESS" val="-0.01"/>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27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7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7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7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28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8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8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8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02"/>
  <p:tag name="KSO_WM_UNIT_FILL_FORE_SCHEMECOLOR_INDEX_1" val="1"/>
  <p:tag name="KSO_WM_UNIT_FILL_FORE_SCHEMECOLOR_INDEX_1_POS" val="0"/>
  <p:tag name="KSO_WM_UNIT_FILL_FORE_SCHEMECOLOR_INDEX_1_TRANS" val="0"/>
  <p:tag name="KSO_WM_UNIT_FILL_FORE_SCHEMECOLOR_INDEX_2_BRIGHTNESS" val="0"/>
  <p:tag name="KSO_WM_UNIT_FILL_FORE_SCHEMECOLOR_INDEX_2" val="1"/>
  <p:tag name="KSO_WM_UNIT_FILL_FORE_SCHEMECOLOR_INDEX_2_POS" val="0.5"/>
  <p:tag name="KSO_WM_UNIT_FILL_FORE_SCHEMECOLOR_INDEX_2_TRANS" val="0"/>
  <p:tag name="KSO_WM_UNIT_FILL_FORE_SCHEMECOLOR_INDEX_3_BRIGHTNESS" val="-0.01"/>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28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6.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6"/>
  <p:tag name="KSO_WM_UNIT_FILL_TYPE" val="1"/>
  <p:tag name="KSO_WM_UNIT_LINE_FORE_SCHEMECOLOR_INDEX_BRIGHTNESS" val="0"/>
  <p:tag name="KSO_WM_UNIT_LINE_FORE_SCHEMECOLOR_INDEX" val="9"/>
  <p:tag name="KSO_WM_UNIT_LINE_FILL_TYPE" val="2"/>
</p:tagLst>
</file>

<file path=ppt/tags/tag28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8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29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02"/>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5"/>
  <p:tag name="KSO_WM_UNIT_FILL_FORE_SCHEMECOLOR_INDEX_2_TRANS" val="0"/>
  <p:tag name="KSO_WM_UNIT_FILL_FORE_SCHEMECOLOR_INDEX_3_BRIGHTNESS" val="-0.01"/>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29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9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9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9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9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9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2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9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29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3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30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0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0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0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0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0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0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0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0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0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31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1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1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1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1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1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1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1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1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1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32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2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2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2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2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2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2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2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2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2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33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3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3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3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3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3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3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3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3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3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34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4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4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4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4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4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4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4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4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4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5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5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5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5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5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5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5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5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5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5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6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6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6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6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6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6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6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6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6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6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7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7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7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7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7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7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7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7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7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7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8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8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8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8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8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8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8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8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8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8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9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9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9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9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02"/>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5"/>
  <p:tag name="KSO_WM_UNIT_FILL_FORE_SCHEMECOLOR_INDEX_2_TRANS" val="0"/>
  <p:tag name="KSO_WM_UNIT_FILL_FORE_SCHEMECOLOR_INDEX_3_BRIGHTNESS" val="-0.01"/>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39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9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39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9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9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39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0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0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0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0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0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0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0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0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0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0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1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1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02"/>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5"/>
  <p:tag name="KSO_WM_UNIT_FILL_FORE_SCHEMECOLOR_INDEX_2_TRANS" val="0"/>
  <p:tag name="KSO_WM_UNIT_FILL_FORE_SCHEMECOLOR_INDEX_3_BRIGHTNESS" val="-0.01"/>
  <p:tag name="KSO_WM_UNIT_FILL_FORE_SCHEMECOLOR_INDEX_3" val="6"/>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6"/>
  <p:tag name="KSO_WM_UNIT_LINE_FILL_TYPE" val="2"/>
</p:tagLst>
</file>

<file path=ppt/tags/tag41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1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1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1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1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1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1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2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2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2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2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2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2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2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2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2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2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3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3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3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3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3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3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3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3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3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5"/>
  <p:tag name="KSO_WM_UNIT_FILL_FORE_SCHEMECOLOR_INDEX_1_POS" val="0"/>
  <p:tag name="KSO_WM_UNIT_FILL_FORE_SCHEMECOLOR_INDEX_1_TRANS" val="0"/>
  <p:tag name="KSO_WM_UNIT_FILL_FORE_SCHEMECOLOR_INDEX_2_BRIGHTNESS" val="0.05"/>
  <p:tag name="KSO_WM_UNIT_FILL_FORE_SCHEMECOLOR_INDEX_2" val="5"/>
  <p:tag name="KSO_WM_UNIT_FILL_FORE_SCHEMECOLOR_INDEX_2_POS" val="0.5"/>
  <p:tag name="KSO_WM_UNIT_FILL_FORE_SCHEMECOLOR_INDEX_2_TRANS" val="0"/>
  <p:tag name="KSO_WM_UNIT_FILL_FORE_SCHEMECOLOR_INDEX_3_BRIGHTNESS" val="0.05"/>
  <p:tag name="KSO_WM_UNIT_FILL_FORE_SCHEMECOLOR_INDEX_3" val="5"/>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5"/>
  <p:tag name="KSO_WM_UNIT_LINE_FILL_TYPE" val="2"/>
</p:tagLst>
</file>

<file path=ppt/tags/tag43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4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4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44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4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44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4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4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44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44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44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5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5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5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5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5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45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5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5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5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5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6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6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7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7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7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7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7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7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7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7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7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7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8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48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8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4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8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8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48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48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48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8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49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9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9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49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49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9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9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9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49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50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0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0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0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0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0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0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0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0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0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51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1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1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1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1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1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5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5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2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52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2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2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52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52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52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2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2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53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3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3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53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3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3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3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3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3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3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54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4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4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4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4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4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4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4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4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4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55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5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55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56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6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56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6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6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56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56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7"/>
  <p:tag name="KSO_WM_UNIT_FILL_FORE_SCHEMECOLOR_INDEX_1_POS" val="0"/>
  <p:tag name="KSO_WM_UNIT_FILL_FORE_SCHEMECOLOR_INDEX_1_TRANS" val="0"/>
  <p:tag name="KSO_WM_UNIT_FILL_FORE_SCHEMECOLOR_INDEX_2_BRIGHTNESS" val="0.05"/>
  <p:tag name="KSO_WM_UNIT_FILL_FORE_SCHEMECOLOR_INDEX_2" val="7"/>
  <p:tag name="KSO_WM_UNIT_FILL_FORE_SCHEMECOLOR_INDEX_2_POS" val="0.5"/>
  <p:tag name="KSO_WM_UNIT_FILL_FORE_SCHEMECOLOR_INDEX_2_TRANS" val="0"/>
  <p:tag name="KSO_WM_UNIT_FILL_FORE_SCHEMECOLOR_INDEX_3_BRIGHTNESS" val="0.05"/>
  <p:tag name="KSO_WM_UNIT_FILL_FORE_SCHEMECOLOR_INDEX_3" val="7"/>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7"/>
  <p:tag name="KSO_WM_UNIT_LINE_FILL_TYPE" val="2"/>
</p:tagLst>
</file>

<file path=ppt/tags/tag56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6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6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57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7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57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57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7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7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7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7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7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7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58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8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8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8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8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8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8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8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8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59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9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9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9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9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9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9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
  <p:tag name="KSO_WM_UNIT_LINE_FILL_TYPE" val="2"/>
</p:tagLst>
</file>

<file path=ppt/tags/tag59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Lst>
</file>

<file path=ppt/tags/tag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2"/>
  <p:tag name="KSO_WM_UNI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6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6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6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7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7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7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7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7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7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7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7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7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7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3"/>
  <p:tag name="KSO_WM_UNIT_LINE_FILL_TYPE" val="2"/>
</p:tagLst>
</file>

<file path=ppt/tags/tag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80.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8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8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83.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8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85.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86.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8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88.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8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1"/>
  <p:tag name="KSO_WM_UNIT_FILL_FORE_SCHEMECOLOR_INDEX_1_POS" val="0"/>
  <p:tag name="KSO_WM_UNIT_FILL_FORE_SCHEMECOLOR_INDEX_1_TRANS" val="0"/>
  <p:tag name="KSO_WM_UNIT_FILL_FORE_SCHEMECOLOR_INDEX_2_BRIGHTNESS" val="0.05"/>
  <p:tag name="KSO_WM_UNIT_FILL_FORE_SCHEMECOLOR_INDEX_2" val="1"/>
  <p:tag name="KSO_WM_UNIT_FILL_FORE_SCHEMECOLOR_INDEX_2_POS" val="0.5"/>
  <p:tag name="KSO_WM_UNIT_FILL_FORE_SCHEMECOLOR_INDEX_2_TRANS" val="0"/>
  <p:tag name="KSO_WM_UNIT_FILL_FORE_SCHEMECOLOR_INDEX_3_BRIGHTNESS" val="0.05"/>
  <p:tag name="KSO_WM_UNIT_FILL_FORE_SCHEMECOLOR_INDEX_3" val="1"/>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1"/>
  <p:tag name="KSO_WM_UNIT_LINE_FILL_TYPE" val="2"/>
</p:tagLst>
</file>

<file path=ppt/tags/tag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
  <p:tag name="KSO_WM_UNIT_FILL_FORE_SCHEMECOLOR_INDEX_1" val="9"/>
  <p:tag name="KSO_WM_UNIT_FILL_FORE_SCHEMECOLOR_INDEX_1_POS" val="0"/>
  <p:tag name="KSO_WM_UNIT_FILL_FORE_SCHEMECOLOR_INDEX_1_TRANS" val="0"/>
  <p:tag name="KSO_WM_UNIT_FILL_FORE_SCHEMECOLOR_INDEX_2_BRIGHTNESS" val="0.05"/>
  <p:tag name="KSO_WM_UNIT_FILL_FORE_SCHEMECOLOR_INDEX_2" val="9"/>
  <p:tag name="KSO_WM_UNIT_FILL_FORE_SCHEMECOLOR_INDEX_2_POS" val="0.5"/>
  <p:tag name="KSO_WM_UNIT_FILL_FORE_SCHEMECOLOR_INDEX_2_TRANS" val="0"/>
  <p:tag name="KSO_WM_UNIT_FILL_FORE_SCHEMECOLOR_INDEX_3_BRIGHTNESS" val="0.05"/>
  <p:tag name="KSO_WM_UNIT_FILL_FORE_SCHEMECOLOR_INDEX_3" val="9"/>
  <p:tag name="KSO_WM_UNIT_FILL_FORE_SCHEMECOLOR_INDEX_3_POS" val="1"/>
  <p:tag name="KSO_WM_UNIT_FILL_FORE_SCHEMECOLOR_INDEX_3_TRANS" val="0"/>
  <p:tag name="KSO_WM_UNIT_FILL_GRADIENT_TYPE" val="0"/>
  <p:tag name="KSO_WM_UNIT_FILL_GRADIENT_ANGLE" val="90"/>
  <p:tag name="KSO_WM_UNIT_FILL_GRADIENT_DIRECTION" val="1"/>
  <p:tag name="KSO_WM_UNIT_FILL_TYPE" val="3"/>
  <p:tag name="KSO_WM_UNIT_LINE_FORE_SCHEMECOLOR_INDEX_BRIGHTNESS" val="0"/>
  <p:tag name="KSO_WM_UNIT_LINE_FORE_SCHEMECOLOR_INDEX" val="9"/>
  <p:tag name="KSO_WM_UNIT_LINE_FILL_TYPE" val="2"/>
</p:tagLst>
</file>

<file path=ppt/tags/tag9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9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9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9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9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9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9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9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9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9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0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2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2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22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solidFill>
            <a:schemeClr val="tx1"/>
          </a:solidFill>
        </a:ln>
      </a:spPr>
      <a:bodyPr rtlCol="0" anchor="ctr"/>
      <a:lstStyle>
        <a:defPPr algn="ctr">
          <a:defRPr sz="1800"/>
        </a:defPPr>
      </a:lstStyle>
      <a:style>
        <a:lnRef idx="2">
          <a:schemeClr val="accent1">
            <a:shade val="50000"/>
          </a:schemeClr>
        </a:lnRef>
        <a:fillRef idx="1">
          <a:schemeClr val="accent1"/>
        </a:fillRef>
        <a:effectRef idx="0">
          <a:schemeClr val="accent1"/>
        </a:effectRef>
        <a:fontRef idx="minor">
          <a:schemeClr val="lt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23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8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9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7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8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8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9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0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1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4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5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6_Office 主题​​">
  <a:themeElements>
    <a:clrScheme name="">
      <a:dk1>
        <a:srgbClr val="000000"/>
      </a:dk1>
      <a:lt1>
        <a:srgbClr val="FFFFFF"/>
      </a:lt1>
      <a:dk2>
        <a:srgbClr val="FAFAFA"/>
      </a:dk2>
      <a:lt2>
        <a:srgbClr val="FFFFFF"/>
      </a:lt2>
      <a:accent1>
        <a:srgbClr val="C30000"/>
      </a:accent1>
      <a:accent2>
        <a:srgbClr val="3B3E4D"/>
      </a:accent2>
      <a:accent3>
        <a:srgbClr val="C30000"/>
      </a:accent3>
      <a:accent4>
        <a:srgbClr val="3B3E4D"/>
      </a:accent4>
      <a:accent5>
        <a:srgbClr val="C30000"/>
      </a:accent5>
      <a:accent6>
        <a:srgbClr val="3B3E4D"/>
      </a:accent6>
      <a:hlink>
        <a:srgbClr val="5FCBFB"/>
      </a:hlink>
      <a:folHlink>
        <a:srgbClr val="B759BC"/>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5075</Words>
  <Application>Microsoft Office PowerPoint</Application>
  <PresentationFormat>宽屏</PresentationFormat>
  <Paragraphs>1298</Paragraphs>
  <Slides>68</Slides>
  <Notes>9</Notes>
  <HiddenSlides>0</HiddenSlides>
  <MMClips>0</MMClips>
  <ScaleCrop>false</ScaleCrop>
  <HeadingPairs>
    <vt:vector size="6" baseType="variant">
      <vt:variant>
        <vt:lpstr>已用的字体</vt:lpstr>
      </vt:variant>
      <vt:variant>
        <vt:i4>14</vt:i4>
      </vt:variant>
      <vt:variant>
        <vt:lpstr>主题</vt:lpstr>
      </vt:variant>
      <vt:variant>
        <vt:i4>30</vt:i4>
      </vt:variant>
      <vt:variant>
        <vt:lpstr>幻灯片标题</vt:lpstr>
      </vt:variant>
      <vt:variant>
        <vt:i4>68</vt:i4>
      </vt:variant>
    </vt:vector>
  </HeadingPairs>
  <TitlesOfParts>
    <vt:vector size="112" baseType="lpstr">
      <vt:lpstr>等线</vt:lpstr>
      <vt:lpstr>等线 Light</vt:lpstr>
      <vt:lpstr>仿宋</vt:lpstr>
      <vt:lpstr>黑体</vt:lpstr>
      <vt:lpstr>楷体</vt:lpstr>
      <vt:lpstr>楷体_GB2312</vt:lpstr>
      <vt:lpstr>宋体</vt:lpstr>
      <vt:lpstr>微软雅黑</vt:lpstr>
      <vt:lpstr>Arial</vt:lpstr>
      <vt:lpstr>Calibri</vt:lpstr>
      <vt:lpstr>Consolas</vt:lpstr>
      <vt:lpstr>Symbol</vt:lpstr>
      <vt:lpstr>Times New Roman</vt:lpstr>
      <vt:lpstr>Wingdings</vt:lpstr>
      <vt:lpstr>Office 主题​​</vt:lpstr>
      <vt:lpstr>1_Office 主题</vt:lpstr>
      <vt:lpstr>18_Office 主题​​</vt:lpstr>
      <vt:lpstr>19_Office 主题​​</vt:lpstr>
      <vt:lpstr>20_Office 主题​​</vt:lpstr>
      <vt:lpstr>21_Office 主题​​</vt:lpstr>
      <vt:lpstr>14_Office 主题​​</vt:lpstr>
      <vt:lpstr>15_Office 主题​​</vt:lpstr>
      <vt:lpstr>16_Office 主题​​</vt:lpstr>
      <vt:lpstr>17_Office 主题​​</vt:lpstr>
      <vt:lpstr>13_Office 主题​​</vt:lpstr>
      <vt:lpstr>4_Office 主题​​</vt:lpstr>
      <vt:lpstr>3_Office 主题​​</vt:lpstr>
      <vt:lpstr>1_Office 主题​​</vt:lpstr>
      <vt:lpstr>11_Office 主题​​</vt:lpstr>
      <vt:lpstr>10_Office 主题​​</vt:lpstr>
      <vt:lpstr>12_Office 主题​​</vt:lpstr>
      <vt:lpstr>2_Office 主题​​</vt:lpstr>
      <vt:lpstr>22_Office 主题​​</vt:lpstr>
      <vt:lpstr>23_Office 主题​​</vt:lpstr>
      <vt:lpstr>24_Office 主题​​</vt:lpstr>
      <vt:lpstr>25_Office 主题​​</vt:lpstr>
      <vt:lpstr>26_Office 主题​​</vt:lpstr>
      <vt:lpstr>27_Office 主题​​</vt:lpstr>
      <vt:lpstr>28_Office 主题​​</vt:lpstr>
      <vt:lpstr>29_Office 主题​​</vt:lpstr>
      <vt:lpstr>5_Office 主题​​</vt:lpstr>
      <vt:lpstr>6_Office 主题​​</vt:lpstr>
      <vt:lpstr>7_Office 主题​​</vt:lpstr>
      <vt:lpstr>8_Office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lcb;wbh</dc:creator>
  <cp:lastModifiedBy>MSI</cp:lastModifiedBy>
  <cp:revision>2837</cp:revision>
  <dcterms:created xsi:type="dcterms:W3CDTF">2004-03-31T23:50:00Z</dcterms:created>
  <dcterms:modified xsi:type="dcterms:W3CDTF">2023-05-25T03:20:07Z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54C1BE2F3FA44795B766A194C19EE6CB</vt:lpwstr>
  </property>
  <property fmtid="{D5CDD505-2E9C-101B-9397-08002B2CF9AE}" pid="3" name="KSOProductBuildVer">
    <vt:lpwstr>2052-11.1.0.12302</vt:lpwstr>
  </property>
</Properties>
</file>