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Override1.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670" r:id="rId3"/>
    <p:sldId id="546" r:id="rId4"/>
    <p:sldId id="758" r:id="rId5"/>
    <p:sldId id="796" r:id="rId6"/>
    <p:sldId id="797" r:id="rId7"/>
    <p:sldId id="653" r:id="rId8"/>
    <p:sldId id="798" r:id="rId9"/>
    <p:sldId id="799" r:id="rId10"/>
    <p:sldId id="800" r:id="rId11"/>
    <p:sldId id="871" r:id="rId12"/>
    <p:sldId id="872" r:id="rId13"/>
    <p:sldId id="873" r:id="rId14"/>
    <p:sldId id="801" r:id="rId15"/>
    <p:sldId id="853" r:id="rId16"/>
    <p:sldId id="714" r:id="rId17"/>
    <p:sldId id="655" r:id="rId18"/>
    <p:sldId id="692" r:id="rId19"/>
    <p:sldId id="802" r:id="rId20"/>
    <p:sldId id="658" r:id="rId21"/>
    <p:sldId id="759" r:id="rId22"/>
    <p:sldId id="803" r:id="rId23"/>
    <p:sldId id="804" r:id="rId24"/>
    <p:sldId id="694" r:id="rId25"/>
    <p:sldId id="805" r:id="rId26"/>
    <p:sldId id="806" r:id="rId27"/>
    <p:sldId id="807" r:id="rId28"/>
    <p:sldId id="808" r:id="rId29"/>
    <p:sldId id="715" r:id="rId30"/>
    <p:sldId id="857" r:id="rId31"/>
    <p:sldId id="858" r:id="rId32"/>
    <p:sldId id="856" r:id="rId33"/>
    <p:sldId id="809" r:id="rId34"/>
    <p:sldId id="810" r:id="rId35"/>
    <p:sldId id="811" r:id="rId36"/>
    <p:sldId id="870" r:id="rId37"/>
    <p:sldId id="812" r:id="rId38"/>
    <p:sldId id="813" r:id="rId39"/>
    <p:sldId id="814" r:id="rId40"/>
    <p:sldId id="815" r:id="rId41"/>
    <p:sldId id="816" r:id="rId42"/>
    <p:sldId id="822" r:id="rId43"/>
    <p:sldId id="821" r:id="rId44"/>
    <p:sldId id="820" r:id="rId45"/>
    <p:sldId id="817" r:id="rId46"/>
    <p:sldId id="819" r:id="rId47"/>
    <p:sldId id="859" r:id="rId48"/>
    <p:sldId id="818" r:id="rId49"/>
    <p:sldId id="824" r:id="rId50"/>
    <p:sldId id="860" r:id="rId51"/>
    <p:sldId id="861" r:id="rId52"/>
    <p:sldId id="825" r:id="rId53"/>
    <p:sldId id="826" r:id="rId54"/>
    <p:sldId id="827" r:id="rId55"/>
    <p:sldId id="828" r:id="rId56"/>
    <p:sldId id="844" r:id="rId57"/>
    <p:sldId id="845" r:id="rId58"/>
    <p:sldId id="846" r:id="rId59"/>
    <p:sldId id="847" r:id="rId60"/>
    <p:sldId id="855" r:id="rId61"/>
    <p:sldId id="834" r:id="rId62"/>
    <p:sldId id="835" r:id="rId63"/>
    <p:sldId id="836" r:id="rId64"/>
    <p:sldId id="837" r:id="rId65"/>
    <p:sldId id="848" r:id="rId66"/>
    <p:sldId id="849" r:id="rId67"/>
    <p:sldId id="874" r:id="rId68"/>
    <p:sldId id="862" r:id="rId69"/>
    <p:sldId id="863" r:id="rId70"/>
    <p:sldId id="864" r:id="rId71"/>
    <p:sldId id="865" r:id="rId72"/>
    <p:sldId id="866" r:id="rId73"/>
    <p:sldId id="867" r:id="rId74"/>
    <p:sldId id="869" r:id="rId75"/>
    <p:sldId id="875" r:id="rId76"/>
    <p:sldId id="843" r:id="rId77"/>
  </p:sldIdLst>
  <p:sldSz cx="12192000" cy="6858000"/>
  <p:notesSz cx="6858000" cy="9144000"/>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262E"/>
    <a:srgbClr val="CD5158"/>
    <a:srgbClr val="525252"/>
    <a:srgbClr val="006600"/>
    <a:srgbClr val="E94A47"/>
    <a:srgbClr val="FFFFFF"/>
    <a:srgbClr val="D4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504" y="6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2024/10/31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2024/10/31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3.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19.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67.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19.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3.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68.xml.rels><?xml version="1.0" encoding="UTF-8" standalone="yes"?>
<Relationships xmlns="http://schemas.openxmlformats.org/package/2006/relationships"><Relationship Id="rId3" Type="http://schemas.openxmlformats.org/officeDocument/2006/relationships/hyperlink" Target="https://baike.baidu.com/item/%E9%AB%98%E6%96%AF/24098" TargetMode="External"/><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19" y="6382637"/>
            <a:ext cx="12204000" cy="0"/>
          </a:xfrm>
          <a:prstGeom prst="line">
            <a:avLst/>
          </a:prstGeom>
          <a:noFill/>
          <a:ln w="66675" cap="flat" cmpd="sng" algn="ctr">
            <a:solidFill>
              <a:srgbClr val="C0262E"/>
            </a:solidFill>
            <a:prstDash val="solid"/>
            <a:miter lim="800000"/>
          </a:ln>
          <a:effectLst/>
        </p:spPr>
      </p:cxnSp>
      <p:cxnSp>
        <p:nvCxnSpPr>
          <p:cNvPr id="5" name="直接连接符 4"/>
          <p:cNvCxnSpPr/>
          <p:nvPr/>
        </p:nvCxnSpPr>
        <p:spPr>
          <a:xfrm>
            <a:off x="2619" y="6666062"/>
            <a:ext cx="12204000" cy="0"/>
          </a:xfrm>
          <a:prstGeom prst="line">
            <a:avLst/>
          </a:prstGeom>
          <a:noFill/>
          <a:ln w="66675" cap="flat" cmpd="sng" algn="ctr">
            <a:solidFill>
              <a:srgbClr val="C0262E"/>
            </a:solidFill>
            <a:prstDash val="solid"/>
            <a:miter lim="800000"/>
          </a:ln>
          <a:effectLst/>
        </p:spPr>
      </p:cxnSp>
      <p:cxnSp>
        <p:nvCxnSpPr>
          <p:cNvPr id="6" name="直接连接符 5"/>
          <p:cNvCxnSpPr/>
          <p:nvPr/>
        </p:nvCxnSpPr>
        <p:spPr>
          <a:xfrm>
            <a:off x="2619" y="6099212"/>
            <a:ext cx="12204000" cy="0"/>
          </a:xfrm>
          <a:prstGeom prst="line">
            <a:avLst/>
          </a:prstGeom>
          <a:noFill/>
          <a:ln w="66675" cap="flat" cmpd="sng" algn="ctr">
            <a:solidFill>
              <a:srgbClr val="C0262E"/>
            </a:solidFill>
            <a:prstDash val="solid"/>
            <a:miter lim="800000"/>
          </a:ln>
          <a:effectLst/>
        </p:spPr>
      </p:cxnSp>
      <p:cxnSp>
        <p:nvCxnSpPr>
          <p:cNvPr id="7" name="直接连接符 6"/>
          <p:cNvCxnSpPr/>
          <p:nvPr/>
        </p:nvCxnSpPr>
        <p:spPr>
          <a:xfrm>
            <a:off x="7997" y="5815787"/>
            <a:ext cx="12204000" cy="0"/>
          </a:xfrm>
          <a:prstGeom prst="line">
            <a:avLst/>
          </a:prstGeom>
          <a:noFill/>
          <a:ln w="66675" cap="flat" cmpd="sng" algn="ctr">
            <a:solidFill>
              <a:srgbClr val="C0262E"/>
            </a:solidFill>
            <a:prstDash val="solid"/>
            <a:miter lim="800000"/>
          </a:ln>
          <a:effectLst/>
        </p:spPr>
      </p:cxnSp>
      <p:sp>
        <p:nvSpPr>
          <p:cNvPr id="8" name="矩形 7"/>
          <p:cNvSpPr/>
          <p:nvPr/>
        </p:nvSpPr>
        <p:spPr>
          <a:xfrm>
            <a:off x="0" y="-2435"/>
            <a:ext cx="12192000" cy="5628586"/>
          </a:xfrm>
          <a:prstGeom prst="rect">
            <a:avLst/>
          </a:prstGeom>
          <a:solidFill>
            <a:srgbClr val="C0262E"/>
          </a:solid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pic>
        <p:nvPicPr>
          <p:cNvPr id="10" name="图片 9"/>
          <p:cNvPicPr>
            <a:picLocks noChangeAspect="1"/>
          </p:cNvPicPr>
          <p:nvPr/>
        </p:nvPicPr>
        <p:blipFill rotWithShape="1">
          <a:blip r:embed="rId2">
            <a:extLst>
              <a:ext uri="{BEBA8EAE-BF5A-486C-A8C5-ECC9F3942E4B}">
                <a14:imgProps xmlns:a14="http://schemas.microsoft.com/office/drawing/2010/main">
                  <a14:imgLayer r:embed="rId3">
                    <a14:imgEffect>
                      <a14:backgroundRemoval t="44252" b="91606" l="47512" r="90877">
                        <a14:foregroundMark x1="52666" y1="72810" x2="52666" y2="72810"/>
                        <a14:foregroundMark x1="73697" y1="84763" x2="73697" y2="84763"/>
                        <a14:foregroundMark x1="87915" y1="75912" x2="87915" y2="75912"/>
                        <a14:foregroundMark x1="87618" y1="79106" x2="87618" y2="79106"/>
                        <a14:foregroundMark x1="88922" y1="79380" x2="88922" y2="79380"/>
                        <a14:backgroundMark x1="56220" y1="63686" x2="56220" y2="63686"/>
                        <a14:backgroundMark x1="57050" y1="68431" x2="57050" y2="68431"/>
                        <a14:backgroundMark x1="86552" y1="68066" x2="86552" y2="68066"/>
                      </a14:backgroundRemoval>
                    </a14:imgEffect>
                  </a14:imgLayer>
                </a14:imgProps>
              </a:ext>
              <a:ext uri="{28A0092B-C50C-407E-A947-70E740481C1C}">
                <a14:useLocalDpi xmlns:a14="http://schemas.microsoft.com/office/drawing/2010/main" val="0"/>
              </a:ext>
            </a:extLst>
          </a:blip>
          <a:srcRect l="47108" t="44162" r="8087" b="6249"/>
          <a:stretch>
            <a:fillRect/>
          </a:stretch>
        </p:blipFill>
        <p:spPr>
          <a:xfrm>
            <a:off x="7409094" y="3837289"/>
            <a:ext cx="4186990" cy="3008759"/>
          </a:xfrm>
          <a:prstGeom prst="rect">
            <a:avLst/>
          </a:prstGeom>
        </p:spPr>
      </p:pic>
      <p:sp>
        <p:nvSpPr>
          <p:cNvPr id="11" name="文本框 10"/>
          <p:cNvSpPr txBox="1"/>
          <p:nvPr/>
        </p:nvSpPr>
        <p:spPr>
          <a:xfrm>
            <a:off x="3968584" y="4327370"/>
            <a:ext cx="4552105" cy="829945"/>
          </a:xfrm>
          <a:prstGeom prst="rect">
            <a:avLst/>
          </a:prstGeom>
          <a:noFill/>
        </p:spPr>
        <p:txBody>
          <a:bodyPr wrap="square" rtlCol="0">
            <a:spAutoFit/>
          </a:bodyPr>
          <a:lstStyle/>
          <a:p>
            <a:pPr algn="ctr" defTabSz="457200" fontAlgn="auto">
              <a:spcBef>
                <a:spcPts val="0"/>
              </a:spcBef>
              <a:spcAft>
                <a:spcPts val="0"/>
              </a:spcAft>
            </a:pPr>
            <a:r>
              <a:rPr lang="zh-CN" altLang="en-US" sz="4800">
                <a:ln w="19050">
                  <a:solidFill>
                    <a:srgbClr val="FFFFFF"/>
                  </a:solidFill>
                </a:ln>
                <a:solidFill>
                  <a:srgbClr val="231F20"/>
                </a:solidFill>
                <a:latin typeface="微软雅黑" panose="020B0503020204020204" charset="-122"/>
                <a:ea typeface="微软雅黑" panose="020B0503020204020204" charset="-122"/>
              </a:rPr>
              <a:t>第</a:t>
            </a:r>
            <a:r>
              <a:rPr lang="en-US" altLang="zh-CN" sz="4800">
                <a:ln w="19050">
                  <a:solidFill>
                    <a:srgbClr val="FFFFFF"/>
                  </a:solidFill>
                </a:ln>
                <a:solidFill>
                  <a:srgbClr val="231F20"/>
                </a:solidFill>
                <a:latin typeface="微软雅黑" panose="020B0503020204020204" charset="-122"/>
                <a:ea typeface="微软雅黑" panose="020B0503020204020204" charset="-122"/>
              </a:rPr>
              <a:t>5</a:t>
            </a:r>
            <a:r>
              <a:rPr lang="zh-CN" altLang="en-US" sz="4800">
                <a:ln w="19050">
                  <a:solidFill>
                    <a:srgbClr val="FFFFFF"/>
                  </a:solidFill>
                </a:ln>
                <a:solidFill>
                  <a:srgbClr val="231F20"/>
                </a:solidFill>
                <a:latin typeface="微软雅黑" panose="020B0503020204020204" charset="-122"/>
                <a:ea typeface="微软雅黑" panose="020B0503020204020204" charset="-122"/>
              </a:rPr>
              <a:t>章  递 归</a:t>
            </a: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rcRect l="13489" t="303" r="21834"/>
          <a:stretch>
            <a:fillRect/>
          </a:stretch>
        </p:blipFill>
        <p:spPr>
          <a:xfrm>
            <a:off x="1302107" y="1108354"/>
            <a:ext cx="510761" cy="2465554"/>
          </a:xfrm>
          <a:custGeom>
            <a:avLst/>
            <a:gdLst>
              <a:gd name="connsiteX0" fmla="*/ 370542 w 741084"/>
              <a:gd name="connsiteY0" fmla="*/ 0 h 3577373"/>
              <a:gd name="connsiteX1" fmla="*/ 741084 w 741084"/>
              <a:gd name="connsiteY1" fmla="*/ 370542 h 3577373"/>
              <a:gd name="connsiteX2" fmla="*/ 741083 w 741084"/>
              <a:gd name="connsiteY2" fmla="*/ 3206832 h 3577373"/>
              <a:gd name="connsiteX3" fmla="*/ 514773 w 741084"/>
              <a:gd name="connsiteY3" fmla="*/ 3548255 h 3577373"/>
              <a:gd name="connsiteX4" fmla="*/ 370546 w 741084"/>
              <a:gd name="connsiteY4" fmla="*/ 3577373 h 3577373"/>
              <a:gd name="connsiteX5" fmla="*/ 370542 w 741084"/>
              <a:gd name="connsiteY5" fmla="*/ 3577373 h 3577373"/>
              <a:gd name="connsiteX6" fmla="*/ 0 w 741084"/>
              <a:gd name="connsiteY6" fmla="*/ 3206831 h 3577373"/>
              <a:gd name="connsiteX7" fmla="*/ 0 w 741084"/>
              <a:gd name="connsiteY7" fmla="*/ 370542 h 3577373"/>
              <a:gd name="connsiteX8" fmla="*/ 370542 w 741084"/>
              <a:gd name="connsiteY8" fmla="*/ 0 h 357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084" h="3577373">
                <a:moveTo>
                  <a:pt x="370542" y="0"/>
                </a:moveTo>
                <a:cubicBezTo>
                  <a:pt x="575187" y="0"/>
                  <a:pt x="741084" y="165897"/>
                  <a:pt x="741084" y="370542"/>
                </a:cubicBezTo>
                <a:cubicBezTo>
                  <a:pt x="741084" y="1315972"/>
                  <a:pt x="741083" y="2261402"/>
                  <a:pt x="741083" y="3206832"/>
                </a:cubicBezTo>
                <a:cubicBezTo>
                  <a:pt x="741083" y="3360316"/>
                  <a:pt x="647766" y="3492004"/>
                  <a:pt x="514773" y="3548255"/>
                </a:cubicBezTo>
                <a:lnTo>
                  <a:pt x="370546" y="3577373"/>
                </a:lnTo>
                <a:lnTo>
                  <a:pt x="370542" y="3577373"/>
                </a:lnTo>
                <a:cubicBezTo>
                  <a:pt x="165897" y="3577373"/>
                  <a:pt x="0" y="3411476"/>
                  <a:pt x="0" y="3206831"/>
                </a:cubicBezTo>
                <a:lnTo>
                  <a:pt x="0" y="370542"/>
                </a:lnTo>
                <a:cubicBezTo>
                  <a:pt x="0" y="165897"/>
                  <a:pt x="165897" y="0"/>
                  <a:pt x="370542" y="0"/>
                </a:cubicBezTo>
                <a:close/>
              </a:path>
            </a:pathLst>
          </a:custGeom>
        </p:spPr>
      </p:pic>
      <p:pic>
        <p:nvPicPr>
          <p:cNvPr id="15" name="图片 14"/>
          <p:cNvPicPr>
            <a:picLocks noChangeAspect="1"/>
          </p:cNvPicPr>
          <p:nvPr/>
        </p:nvPicPr>
        <p:blipFill rotWithShape="1">
          <a:blip r:embed="rId5">
            <a:clrChange>
              <a:clrFrom>
                <a:srgbClr val="C0262E"/>
              </a:clrFrom>
              <a:clrTo>
                <a:srgbClr val="C0262E">
                  <a:alpha val="0"/>
                </a:srgbClr>
              </a:clrTo>
            </a:clrChange>
            <a:extLst>
              <a:ext uri="{28A0092B-C50C-407E-A947-70E740481C1C}">
                <a14:useLocalDpi xmlns:a14="http://schemas.microsoft.com/office/drawing/2010/main" val="0"/>
              </a:ext>
            </a:extLst>
          </a:blip>
          <a:srcRect l="18499"/>
          <a:stretch>
            <a:fillRect/>
          </a:stretch>
        </p:blipFill>
        <p:spPr>
          <a:xfrm>
            <a:off x="2885562" y="886846"/>
            <a:ext cx="6647195" cy="306699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250"/>
                                        <p:tgtEl>
                                          <p:spTgt spid="1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2.imgtn.bdimg.com/it/u=2453346877,1101521077&amp;fm=15&amp;gp=0.jpg"/>
          <p:cNvPicPr>
            <a:picLocks noChangeAspect="1" noChangeArrowheads="1"/>
          </p:cNvPicPr>
          <p:nvPr/>
        </p:nvPicPr>
        <p:blipFill>
          <a:blip r:embed="rId2" cstate="print"/>
          <a:srcRect/>
          <a:stretch>
            <a:fillRect/>
          </a:stretch>
        </p:blipFill>
        <p:spPr bwMode="auto">
          <a:xfrm>
            <a:off x="7141925" y="1180803"/>
            <a:ext cx="4214842" cy="1855592"/>
          </a:xfrm>
          <a:prstGeom prst="rect">
            <a:avLst/>
          </a:prstGeom>
          <a:noFill/>
          <a:ln w="127000">
            <a:solidFill>
              <a:schemeClr val="bg1">
                <a:lumMod val="85000"/>
              </a:schemeClr>
            </a:solidFill>
          </a:ln>
        </p:spPr>
      </p:pic>
      <p:sp>
        <p:nvSpPr>
          <p:cNvPr id="7" name="TextBox 6"/>
          <p:cNvSpPr txBox="1"/>
          <p:nvPr/>
        </p:nvSpPr>
        <p:spPr>
          <a:xfrm>
            <a:off x="2163119" y="2156952"/>
            <a:ext cx="2517685" cy="400110"/>
          </a:xfrm>
          <a:prstGeom prst="rect">
            <a:avLst/>
          </a:prstGeom>
          <a:noFill/>
        </p:spPr>
        <p:txBody>
          <a:bodyPr wrap="square" rtlCol="0">
            <a:spAutoFit/>
          </a:bodyPr>
          <a:lstStyle/>
          <a:p>
            <a:r>
              <a:rPr lang="en-US" altLang="zh-CN" sz="2000" b="1" dirty="0">
                <a:solidFill>
                  <a:srgbClr val="525252"/>
                </a:solidFill>
                <a:latin typeface="微软雅黑" panose="020B0503020204020204" charset="-122"/>
                <a:ea typeface="微软雅黑" panose="020B0503020204020204" charset="-122"/>
                <a:cs typeface="Consolas" panose="020B0609020204030204" pitchFamily="49" charset="0"/>
              </a:rPr>
              <a:t>Hanoi</a:t>
            </a:r>
            <a:r>
              <a:rPr lang="zh-CN" altLang="zh-CN" sz="2000" b="1" dirty="0">
                <a:solidFill>
                  <a:srgbClr val="525252"/>
                </a:solidFill>
                <a:latin typeface="微软雅黑" panose="020B0503020204020204" charset="-122"/>
                <a:ea typeface="微软雅黑" panose="020B0503020204020204" charset="-122"/>
                <a:cs typeface="Consolas" panose="020B0609020204030204" pitchFamily="49" charset="0"/>
              </a:rPr>
              <a:t>问题</a:t>
            </a:r>
            <a:endParaRPr lang="zh-CN" altLang="en-US" sz="2000" b="1"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32" name="Rectangle 8"/>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文本框 12"/>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4"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5.1.2 </a:t>
            </a:r>
            <a:r>
              <a:rPr lang="zh-CN" altLang="en-US">
                <a:latin typeface="微软雅黑" panose="020B0503020204020204" charset="-122"/>
                <a:ea typeface="微软雅黑" panose="020B0503020204020204" charset="-122"/>
              </a:rPr>
              <a:t>何时使用递归</a:t>
            </a:r>
          </a:p>
        </p:txBody>
      </p:sp>
      <p:grpSp>
        <p:nvGrpSpPr>
          <p:cNvPr id="17" name="组合 16"/>
          <p:cNvGrpSpPr/>
          <p:nvPr/>
        </p:nvGrpSpPr>
        <p:grpSpPr>
          <a:xfrm>
            <a:off x="1450481" y="1484853"/>
            <a:ext cx="3794940" cy="517274"/>
            <a:chOff x="1396240" y="2304668"/>
            <a:chExt cx="2126459" cy="480002"/>
          </a:xfrm>
        </p:grpSpPr>
        <p:sp>
          <p:nvSpPr>
            <p:cNvPr id="18" name="矩形: 圆角 17"/>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33294" y="2360437"/>
              <a:ext cx="2089405"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3. </a:t>
              </a:r>
              <a:r>
                <a:rPr lang="zh-CN" altLang="en-US" sz="2000" b="1">
                  <a:solidFill>
                    <a:schemeClr val="bg1"/>
                  </a:solidFill>
                  <a:latin typeface="微软雅黑" panose="020B0503020204020204" charset="-122"/>
                  <a:ea typeface="微软雅黑" panose="020B0503020204020204" charset="-122"/>
                </a:rPr>
                <a:t>问题的求解方法是递归的</a:t>
              </a:r>
            </a:p>
          </p:txBody>
        </p:sp>
      </p:grpSp>
      <p:sp>
        <p:nvSpPr>
          <p:cNvPr id="21" name="TextBox 4"/>
          <p:cNvSpPr txBox="1"/>
          <p:nvPr/>
        </p:nvSpPr>
        <p:spPr>
          <a:xfrm>
            <a:off x="809652" y="2481699"/>
            <a:ext cx="2071702" cy="460375"/>
          </a:xfrm>
          <a:prstGeom prst="rect">
            <a:avLst/>
          </a:prstGeom>
          <a:noFill/>
        </p:spPr>
        <p:txBody>
          <a:bodyPr wrap="square" rtlCol="0">
            <a:spAutoFit/>
          </a:bodyPr>
          <a:lstStyle/>
          <a:p>
            <a:pPr algn="just">
              <a:spcBef>
                <a:spcPct val="50000"/>
              </a:spcBef>
            </a:pPr>
            <a:r>
              <a:rPr lang="zh-CN" altLang="en-US" sz="240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移动规则：</a:t>
            </a:r>
          </a:p>
        </p:txBody>
      </p:sp>
      <p:sp>
        <p:nvSpPr>
          <p:cNvPr id="22" name="TextBox 5"/>
          <p:cNvSpPr txBox="1"/>
          <p:nvPr/>
        </p:nvSpPr>
        <p:spPr>
          <a:xfrm>
            <a:off x="342228" y="3130716"/>
            <a:ext cx="8677151" cy="1323439"/>
          </a:xfrm>
          <a:prstGeom prst="rect">
            <a:avLst/>
          </a:prstGeom>
          <a:noFill/>
        </p:spPr>
        <p:txBody>
          <a:bodyPr wrap="square" rtlCol="0">
            <a:spAutoFit/>
          </a:bodyPr>
          <a:lstStyle/>
          <a:p>
            <a:pPr marL="457200" indent="-457200" algn="l">
              <a:lnSpc>
                <a:spcPts val="3200"/>
              </a:lnSpc>
              <a:buBlip>
                <a:blip r:embed="rId3"/>
              </a:buBlip>
            </a:pPr>
            <a:r>
              <a:rPr lang="zh-CN" altLang="en-US"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每次只能移动一个盘片；</a:t>
            </a:r>
            <a:endParaRPr lang="en-US" altLang="zh-CN"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l">
              <a:lnSpc>
                <a:spcPts val="3200"/>
              </a:lnSpc>
              <a:buBlip>
                <a:blip r:embed="rId3"/>
              </a:buBlip>
            </a:pPr>
            <a:r>
              <a:rPr lang="zh-CN" altLang="en-US"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盘片可以插在</a:t>
            </a:r>
            <a:r>
              <a:rPr lang="en-US" altLang="zh-CN" sz="24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X</a:t>
            </a:r>
            <a:r>
              <a:rPr lang="zh-CN" altLang="en-US"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4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Y</a:t>
            </a:r>
            <a:r>
              <a:rPr lang="zh-CN" altLang="en-US"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400" i="1"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Z</a:t>
            </a:r>
            <a:r>
              <a:rPr lang="zh-CN" altLang="en-US"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中任一塔座上；</a:t>
            </a:r>
            <a:endParaRPr lang="en-US" altLang="zh-CN"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l">
              <a:lnSpc>
                <a:spcPts val="3200"/>
              </a:lnSpc>
              <a:buBlip>
                <a:blip r:embed="rId3"/>
              </a:buBlip>
            </a:pPr>
            <a:r>
              <a:rPr lang="zh-CN" altLang="en-US" sz="24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任何时候都不能将一个较大的盘片放在较小的盘片上方。</a:t>
            </a:r>
          </a:p>
        </p:txBody>
      </p:sp>
      <p:sp>
        <p:nvSpPr>
          <p:cNvPr id="23" name="Rectangle 4"/>
          <p:cNvSpPr>
            <a:spLocks noChangeArrowheads="1"/>
          </p:cNvSpPr>
          <p:nvPr/>
        </p:nvSpPr>
        <p:spPr bwMode="auto">
          <a:xfrm>
            <a:off x="809652" y="4665638"/>
            <a:ext cx="8893175" cy="5794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b="1">
                <a:solidFill>
                  <a:schemeClr val="tx1"/>
                </a:solidFill>
                <a:latin typeface="Times New Roman" pitchFamily="18" charset="0"/>
                <a:ea typeface="楷体_GB2312" charset="-122"/>
              </a:defRPr>
            </a:lvl1pPr>
            <a:lvl2pPr eaLnBrk="0" hangingPunct="0">
              <a:defRPr sz="2400" b="1">
                <a:solidFill>
                  <a:schemeClr val="tx1"/>
                </a:solidFill>
                <a:latin typeface="Times New Roman" pitchFamily="18" charset="0"/>
                <a:ea typeface="楷体_GB2312" charset="-122"/>
              </a:defRPr>
            </a:lvl2pPr>
            <a:lvl3pPr eaLnBrk="0" hangingPunct="0">
              <a:defRPr sz="2400" b="1">
                <a:solidFill>
                  <a:schemeClr val="tx1"/>
                </a:solidFill>
                <a:latin typeface="Times New Roman" pitchFamily="18" charset="0"/>
                <a:ea typeface="楷体_GB2312" charset="-122"/>
              </a:defRPr>
            </a:lvl3pPr>
            <a:lvl4pPr eaLnBrk="0" hangingPunct="0">
              <a:defRPr sz="2400" b="1">
                <a:solidFill>
                  <a:schemeClr val="tx1"/>
                </a:solidFill>
                <a:latin typeface="Times New Roman" pitchFamily="18" charset="0"/>
                <a:ea typeface="楷体_GB2312" charset="-122"/>
              </a:defRPr>
            </a:lvl4pPr>
            <a:lvl5pPr eaLnBrk="0" hangingPunct="0">
              <a:defRPr sz="2400" b="1">
                <a:solidFill>
                  <a:schemeClr val="tx1"/>
                </a:solidFill>
                <a:latin typeface="Times New Roman" pitchFamily="18" charset="0"/>
                <a:ea typeface="楷体_GB2312" charset="-122"/>
              </a:defRPr>
            </a:lvl5pPr>
            <a:lvl6pPr eaLnBrk="0" fontAlgn="base" hangingPunct="0">
              <a:spcBef>
                <a:spcPct val="20000"/>
              </a:spcBef>
              <a:spcAft>
                <a:spcPct val="0"/>
              </a:spcAft>
              <a:buSzPct val="100000"/>
              <a:buFont typeface="Times New Roman" pitchFamily="18" charset="0"/>
              <a:defRPr sz="2400" b="1">
                <a:solidFill>
                  <a:schemeClr val="tx1"/>
                </a:solidFill>
                <a:latin typeface="Times New Roman" pitchFamily="18" charset="0"/>
                <a:ea typeface="楷体_GB2312" charset="-122"/>
              </a:defRPr>
            </a:lvl6pPr>
            <a:lvl7pPr eaLnBrk="0" fontAlgn="base" hangingPunct="0">
              <a:spcBef>
                <a:spcPct val="20000"/>
              </a:spcBef>
              <a:spcAft>
                <a:spcPct val="0"/>
              </a:spcAft>
              <a:buSzPct val="100000"/>
              <a:buFont typeface="Times New Roman" pitchFamily="18" charset="0"/>
              <a:defRPr sz="2400" b="1">
                <a:solidFill>
                  <a:schemeClr val="tx1"/>
                </a:solidFill>
                <a:latin typeface="Times New Roman" pitchFamily="18" charset="0"/>
                <a:ea typeface="楷体_GB2312" charset="-122"/>
              </a:defRPr>
            </a:lvl7pPr>
            <a:lvl8pPr eaLnBrk="0" fontAlgn="base" hangingPunct="0">
              <a:spcBef>
                <a:spcPct val="20000"/>
              </a:spcBef>
              <a:spcAft>
                <a:spcPct val="0"/>
              </a:spcAft>
              <a:buSzPct val="100000"/>
              <a:buFont typeface="Times New Roman" pitchFamily="18" charset="0"/>
              <a:defRPr sz="2400" b="1">
                <a:solidFill>
                  <a:schemeClr val="tx1"/>
                </a:solidFill>
                <a:latin typeface="Times New Roman" pitchFamily="18" charset="0"/>
                <a:ea typeface="楷体_GB2312" charset="-122"/>
              </a:defRPr>
            </a:lvl8pPr>
            <a:lvl9pPr eaLnBrk="0" fontAlgn="base" hangingPunct="0">
              <a:spcBef>
                <a:spcPct val="20000"/>
              </a:spcBef>
              <a:spcAft>
                <a:spcPct val="0"/>
              </a:spcAft>
              <a:buSzPct val="100000"/>
              <a:buFont typeface="Times New Roman" pitchFamily="18" charset="0"/>
              <a:defRPr sz="2400" b="1">
                <a:solidFill>
                  <a:schemeClr val="tx1"/>
                </a:solidFill>
                <a:latin typeface="Times New Roman" pitchFamily="18" charset="0"/>
                <a:ea typeface="楷体_GB2312" charset="-122"/>
              </a:defRPr>
            </a:lvl9pPr>
          </a:lstStyle>
          <a:p>
            <a:pPr eaLnBrk="1" hangingPunct="1">
              <a:spcBef>
                <a:spcPct val="0"/>
              </a:spcBef>
              <a:defRPr/>
            </a:pPr>
            <a:r>
              <a:rPr lang="zh-CN" altLang="zh-CN" sz="3200" dirty="0" smtClean="0">
                <a:solidFill>
                  <a:schemeClr val="accent2"/>
                </a:solidFill>
                <a:latin typeface="楷体_GB2312" charset="-122"/>
              </a:rPr>
              <a:t>64片金片移动次数：</a:t>
            </a:r>
            <a:r>
              <a:rPr lang="zh-CN" altLang="zh-CN" sz="2800" dirty="0" smtClean="0">
                <a:solidFill>
                  <a:srgbClr val="FF0000"/>
                </a:solidFill>
                <a:effectLst>
                  <a:outerShdw blurRad="38100" dist="38100" dir="2700000" algn="tl">
                    <a:srgbClr val="000000"/>
                  </a:outerShdw>
                </a:effectLst>
                <a:ea typeface="宋体" pitchFamily="2" charset="-122"/>
              </a:rPr>
              <a:t>2</a:t>
            </a:r>
            <a:r>
              <a:rPr lang="zh-CN" altLang="zh-CN" sz="2800" baseline="30000" dirty="0" smtClean="0">
                <a:solidFill>
                  <a:srgbClr val="FF0000"/>
                </a:solidFill>
                <a:effectLst>
                  <a:outerShdw blurRad="38100" dist="38100" dir="2700000" algn="tl">
                    <a:srgbClr val="000000"/>
                  </a:outerShdw>
                </a:effectLst>
                <a:ea typeface="宋体" pitchFamily="2" charset="-122"/>
              </a:rPr>
              <a:t>64</a:t>
            </a:r>
            <a:r>
              <a:rPr lang="zh-CN" altLang="zh-CN" sz="2800" dirty="0" smtClean="0">
                <a:solidFill>
                  <a:srgbClr val="FF0000"/>
                </a:solidFill>
                <a:effectLst>
                  <a:outerShdw blurRad="38100" dist="38100" dir="2700000" algn="tl">
                    <a:srgbClr val="000000"/>
                  </a:outerShdw>
                </a:effectLst>
                <a:ea typeface="宋体" pitchFamily="2" charset="-122"/>
              </a:rPr>
              <a:t>-1=18446744073709551615</a:t>
            </a:r>
            <a:r>
              <a:rPr lang="zh-CN" altLang="zh-CN" sz="2800" dirty="0" smtClean="0">
                <a:solidFill>
                  <a:srgbClr val="FF0000"/>
                </a:solidFill>
                <a:effectLst>
                  <a:outerShdw blurRad="38100" dist="38100" dir="2700000" algn="tl">
                    <a:srgbClr val="000000"/>
                  </a:outerShdw>
                </a:effectLst>
              </a:rPr>
              <a:t> </a:t>
            </a:r>
          </a:p>
        </p:txBody>
      </p:sp>
      <p:sp>
        <p:nvSpPr>
          <p:cNvPr id="24" name="Rectangle 6"/>
          <p:cNvSpPr>
            <a:spLocks noChangeArrowheads="1"/>
          </p:cNvSpPr>
          <p:nvPr/>
        </p:nvSpPr>
        <p:spPr bwMode="auto">
          <a:xfrm>
            <a:off x="809652" y="5300638"/>
            <a:ext cx="8820150" cy="1323439"/>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eaLnBrk="1" hangingPunct="1">
              <a:spcBef>
                <a:spcPct val="0"/>
              </a:spcBef>
            </a:pPr>
            <a:r>
              <a:rPr lang="zh-CN" altLang="zh-CN" sz="2400" dirty="0">
                <a:solidFill>
                  <a:schemeClr val="accent2"/>
                </a:solidFill>
              </a:rPr>
              <a:t>假如每秒钟一</a:t>
            </a:r>
            <a:r>
              <a:rPr lang="zh-CN" altLang="zh-CN" sz="2400" dirty="0" smtClean="0">
                <a:solidFill>
                  <a:schemeClr val="accent2"/>
                </a:solidFill>
              </a:rPr>
              <a:t>次</a:t>
            </a:r>
            <a:r>
              <a:rPr lang="zh-CN" altLang="en-US" sz="2400" dirty="0" smtClean="0">
                <a:solidFill>
                  <a:schemeClr val="accent2"/>
                </a:solidFill>
              </a:rPr>
              <a:t>，</a:t>
            </a:r>
            <a:r>
              <a:rPr lang="zh-CN" altLang="zh-CN" sz="2400" dirty="0" smtClean="0">
                <a:solidFill>
                  <a:schemeClr val="accent2"/>
                </a:solidFill>
              </a:rPr>
              <a:t>共</a:t>
            </a:r>
            <a:r>
              <a:rPr lang="zh-CN" altLang="zh-CN" sz="2400" dirty="0">
                <a:solidFill>
                  <a:schemeClr val="accent2"/>
                </a:solidFill>
              </a:rPr>
              <a:t>需多长时间呢？</a:t>
            </a:r>
          </a:p>
          <a:p>
            <a:pPr eaLnBrk="1" hangingPunct="1">
              <a:spcBef>
                <a:spcPct val="0"/>
              </a:spcBef>
            </a:pPr>
            <a:r>
              <a:rPr lang="zh-CN" altLang="zh-CN" sz="2400" dirty="0">
                <a:solidFill>
                  <a:schemeClr val="accent2"/>
                </a:solidFill>
              </a:rPr>
              <a:t>一年大约有</a:t>
            </a:r>
            <a:r>
              <a:rPr lang="zh-CN" altLang="zh-CN" sz="2400" dirty="0" smtClean="0">
                <a:solidFill>
                  <a:srgbClr val="FF0000"/>
                </a:solidFill>
              </a:rPr>
              <a:t>31536926</a:t>
            </a:r>
            <a:r>
              <a:rPr lang="zh-CN" altLang="zh-CN" sz="2400" dirty="0" smtClean="0">
                <a:solidFill>
                  <a:schemeClr val="accent2"/>
                </a:solidFill>
              </a:rPr>
              <a:t>秒</a:t>
            </a:r>
            <a:r>
              <a:rPr lang="zh-CN" altLang="en-US" sz="2400" dirty="0" smtClean="0">
                <a:solidFill>
                  <a:schemeClr val="accent2"/>
                </a:solidFill>
              </a:rPr>
              <a:t>，</a:t>
            </a:r>
            <a:r>
              <a:rPr lang="zh-CN" altLang="zh-CN" sz="2400" dirty="0" smtClean="0">
                <a:solidFill>
                  <a:schemeClr val="accent2"/>
                </a:solidFill>
              </a:rPr>
              <a:t>移</a:t>
            </a:r>
            <a:r>
              <a:rPr lang="zh-CN" altLang="zh-CN" sz="2400" dirty="0">
                <a:solidFill>
                  <a:schemeClr val="accent2"/>
                </a:solidFill>
              </a:rPr>
              <a:t>完这些金片需要</a:t>
            </a:r>
            <a:r>
              <a:rPr lang="zh-CN" altLang="zh-CN" sz="2400" dirty="0">
                <a:solidFill>
                  <a:srgbClr val="FF0000"/>
                </a:solidFill>
              </a:rPr>
              <a:t>５８００</a:t>
            </a:r>
            <a:r>
              <a:rPr lang="zh-CN" altLang="zh-CN" sz="2400" dirty="0">
                <a:solidFill>
                  <a:schemeClr val="accent2"/>
                </a:solidFill>
              </a:rPr>
              <a:t>多亿年</a:t>
            </a:r>
          </a:p>
          <a:p>
            <a:pPr eaLnBrk="1" hangingPunct="1">
              <a:spcBef>
                <a:spcPct val="0"/>
              </a:spcBef>
            </a:pPr>
            <a:r>
              <a:rPr lang="zh-CN" altLang="zh-CN" sz="2400" dirty="0">
                <a:solidFill>
                  <a:schemeClr val="accent2"/>
                </a:solidFill>
              </a:rPr>
              <a:t>世界、梵塔、庙宇和众生都已经灰飞烟灭</a:t>
            </a:r>
            <a:r>
              <a:rPr lang="zh-CN" altLang="zh-CN" sz="3200" dirty="0">
                <a:solidFill>
                  <a:schemeClr val="accent2"/>
                </a:solidFill>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in)">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21" grpId="0"/>
      <p:bldP spid="22" grpId="0"/>
      <p:bldP spid="23" grpId="0" animBg="1" autoUpdateAnimBg="0"/>
      <p:bldP spid="2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1995489" y="6240463"/>
            <a:ext cx="3781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algn="ctr">
              <a:spcBef>
                <a:spcPct val="50000"/>
              </a:spcBef>
            </a:pPr>
            <a:endParaRPr lang="zh-CN" altLang="zh-CN" sz="1400">
              <a:solidFill>
                <a:srgbClr val="00B050"/>
              </a:solidFill>
              <a:latin typeface="华文行楷" pitchFamily="2" charset="-122"/>
              <a:ea typeface="华文行楷" pitchFamily="2" charset="-122"/>
            </a:endParaRPr>
          </a:p>
        </p:txBody>
      </p:sp>
      <p:sp>
        <p:nvSpPr>
          <p:cNvPr id="62468" name="Rectangle 4"/>
          <p:cNvSpPr>
            <a:spLocks noChangeArrowheads="1"/>
          </p:cNvSpPr>
          <p:nvPr/>
        </p:nvSpPr>
        <p:spPr bwMode="auto">
          <a:xfrm>
            <a:off x="1678782" y="1196752"/>
            <a:ext cx="8196263" cy="94615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eaLnBrk="1" hangingPunct="1">
              <a:spcBef>
                <a:spcPct val="50000"/>
              </a:spcBef>
            </a:pPr>
            <a:r>
              <a:rPr lang="zh-CN" altLang="zh-CN" sz="2800" dirty="0">
                <a:solidFill>
                  <a:srgbClr val="FF3300"/>
                </a:solidFill>
              </a:rPr>
              <a:t>分治法：</a:t>
            </a:r>
            <a:r>
              <a:rPr lang="zh-CN" altLang="zh-CN" sz="2800" dirty="0"/>
              <a:t>对于一个较为复杂的问题</a:t>
            </a:r>
            <a:r>
              <a:rPr lang="zh-CN" altLang="en-US" sz="2800" dirty="0"/>
              <a:t>，</a:t>
            </a:r>
            <a:r>
              <a:rPr lang="zh-CN" altLang="zh-CN" sz="2800" dirty="0"/>
              <a:t>能够分解成几个相对简单的且解法相同或类似的子问题来求解</a:t>
            </a:r>
            <a:endParaRPr lang="zh-CN" altLang="zh-CN" sz="2800" dirty="0">
              <a:solidFill>
                <a:schemeClr val="tx2"/>
              </a:solidFill>
            </a:endParaRPr>
          </a:p>
        </p:txBody>
      </p:sp>
      <p:sp>
        <p:nvSpPr>
          <p:cNvPr id="63493" name="Text Box 5"/>
          <p:cNvSpPr txBox="1">
            <a:spLocks noChangeArrowheads="1"/>
          </p:cNvSpPr>
          <p:nvPr/>
        </p:nvSpPr>
        <p:spPr bwMode="auto">
          <a:xfrm>
            <a:off x="1856581" y="2722341"/>
            <a:ext cx="8077200" cy="3108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eaLnBrk="1" hangingPunct="1">
              <a:spcBef>
                <a:spcPct val="0"/>
              </a:spcBef>
              <a:buClr>
                <a:srgbClr val="FF3399"/>
              </a:buClr>
              <a:buFont typeface="Times New Roman" pitchFamily="18" charset="0"/>
              <a:buChar char="•"/>
            </a:pPr>
            <a:r>
              <a:rPr lang="zh-CN" altLang="zh-CN" sz="2800" dirty="0">
                <a:latin typeface="楷体_GB2312" charset="-122"/>
              </a:rPr>
              <a:t>1、能将一个问题转变成一个新问题</a:t>
            </a:r>
            <a:r>
              <a:rPr lang="zh-CN" altLang="en-US" sz="2800" dirty="0">
                <a:latin typeface="楷体_GB2312" charset="-122"/>
              </a:rPr>
              <a:t>，</a:t>
            </a:r>
            <a:r>
              <a:rPr lang="zh-CN" altLang="zh-CN" sz="2800" dirty="0">
                <a:latin typeface="楷体_GB2312" charset="-122"/>
              </a:rPr>
              <a:t>而新问题与原问题的解法相同或类同</a:t>
            </a:r>
            <a:r>
              <a:rPr lang="zh-CN" altLang="en-US" sz="2800" dirty="0">
                <a:latin typeface="楷体_GB2312" charset="-122"/>
              </a:rPr>
              <a:t>，</a:t>
            </a:r>
            <a:r>
              <a:rPr lang="zh-CN" altLang="zh-CN" sz="2800" dirty="0">
                <a:latin typeface="楷体_GB2312" charset="-122"/>
              </a:rPr>
              <a:t>不同的仅是处理的对象</a:t>
            </a:r>
            <a:r>
              <a:rPr lang="zh-CN" altLang="en-US" sz="2800" dirty="0">
                <a:latin typeface="楷体_GB2312" charset="-122"/>
              </a:rPr>
              <a:t>，</a:t>
            </a:r>
            <a:r>
              <a:rPr lang="zh-CN" altLang="zh-CN" sz="2800" dirty="0">
                <a:latin typeface="楷体_GB2312" charset="-122"/>
              </a:rPr>
              <a:t>且这些处理对象是变化有规律的</a:t>
            </a:r>
          </a:p>
          <a:p>
            <a:pPr eaLnBrk="1" hangingPunct="1">
              <a:spcBef>
                <a:spcPct val="0"/>
              </a:spcBef>
              <a:buClr>
                <a:srgbClr val="FF3399"/>
              </a:buClr>
              <a:buFont typeface="Times New Roman" pitchFamily="18" charset="0"/>
              <a:buChar char="•"/>
            </a:pPr>
            <a:endParaRPr lang="zh-CN" altLang="zh-CN" sz="2800" dirty="0">
              <a:latin typeface="楷体_GB2312" charset="-122"/>
            </a:endParaRPr>
          </a:p>
          <a:p>
            <a:pPr eaLnBrk="1" hangingPunct="1">
              <a:spcBef>
                <a:spcPct val="0"/>
              </a:spcBef>
              <a:buClr>
                <a:srgbClr val="FF3399"/>
              </a:buClr>
              <a:buFont typeface="Times New Roman" pitchFamily="18" charset="0"/>
              <a:buChar char="•"/>
            </a:pPr>
            <a:r>
              <a:rPr lang="zh-CN" altLang="zh-CN" sz="2800" dirty="0">
                <a:latin typeface="楷体_GB2312" charset="-122"/>
              </a:rPr>
              <a:t>2、可以通过上述转化而使问题简化</a:t>
            </a:r>
          </a:p>
          <a:p>
            <a:pPr eaLnBrk="1" hangingPunct="1">
              <a:spcBef>
                <a:spcPct val="0"/>
              </a:spcBef>
              <a:buClr>
                <a:srgbClr val="FF3399"/>
              </a:buClr>
              <a:buFont typeface="Times New Roman" pitchFamily="18" charset="0"/>
              <a:buChar char="•"/>
            </a:pPr>
            <a:endParaRPr lang="zh-CN" altLang="zh-CN" sz="2800" dirty="0">
              <a:latin typeface="楷体_GB2312" charset="-122"/>
            </a:endParaRPr>
          </a:p>
          <a:p>
            <a:pPr eaLnBrk="1" hangingPunct="1">
              <a:spcBef>
                <a:spcPct val="0"/>
              </a:spcBef>
              <a:buClr>
                <a:srgbClr val="FF3399"/>
              </a:buClr>
              <a:buFont typeface="Times New Roman" pitchFamily="18" charset="0"/>
              <a:buChar char="•"/>
            </a:pPr>
            <a:r>
              <a:rPr lang="zh-CN" altLang="zh-CN" sz="2800" dirty="0">
                <a:latin typeface="楷体_GB2312" charset="-122"/>
              </a:rPr>
              <a:t>3、必须有一个明确的递归出口</a:t>
            </a:r>
            <a:r>
              <a:rPr lang="zh-CN" altLang="en-US" sz="2800" dirty="0">
                <a:latin typeface="楷体_GB2312" charset="-122"/>
              </a:rPr>
              <a:t>，</a:t>
            </a:r>
            <a:r>
              <a:rPr lang="zh-CN" altLang="zh-CN" sz="2800" dirty="0">
                <a:latin typeface="楷体_GB2312" charset="-122"/>
              </a:rPr>
              <a:t>或称递归的边界</a:t>
            </a:r>
          </a:p>
        </p:txBody>
      </p:sp>
      <p:sp>
        <p:nvSpPr>
          <p:cNvPr id="62470" name="Rectangle 6"/>
          <p:cNvSpPr>
            <a:spLocks noChangeArrowheads="1"/>
          </p:cNvSpPr>
          <p:nvPr/>
        </p:nvSpPr>
        <p:spPr bwMode="auto">
          <a:xfrm>
            <a:off x="2855640" y="54878"/>
            <a:ext cx="4264025" cy="57943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r>
              <a:rPr lang="zh-CN" altLang="zh-CN" sz="3200" dirty="0">
                <a:solidFill>
                  <a:schemeClr val="hlink"/>
                </a:solidFill>
                <a:latin typeface="楷体_GB2312" charset="-122"/>
              </a:rPr>
              <a:t>用分治法求解递归问题</a:t>
            </a:r>
          </a:p>
        </p:txBody>
      </p:sp>
      <p:sp>
        <p:nvSpPr>
          <p:cNvPr id="63495" name="Rectangle 7"/>
          <p:cNvSpPr>
            <a:spLocks noChangeArrowheads="1"/>
          </p:cNvSpPr>
          <p:nvPr/>
        </p:nvSpPr>
        <p:spPr bwMode="auto">
          <a:xfrm>
            <a:off x="1856582" y="2142903"/>
            <a:ext cx="305724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r>
              <a:rPr lang="zh-CN" altLang="zh-CN" sz="3200">
                <a:solidFill>
                  <a:srgbClr val="FF3300"/>
                </a:solidFill>
                <a:ea typeface="华文行楷" pitchFamily="2" charset="-122"/>
              </a:rPr>
              <a:t>必备的三个条件</a:t>
            </a:r>
          </a:p>
        </p:txBody>
      </p:sp>
    </p:spTree>
    <p:extLst>
      <p:ext uri="{BB962C8B-B14F-4D97-AF65-F5344CB8AC3E}">
        <p14:creationId xmlns:p14="http://schemas.microsoft.com/office/powerpoint/2010/main" val="975133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box(in)">
                                      <p:cBhvr>
                                        <p:cTn id="7" dur="500"/>
                                        <p:tgtEl>
                                          <p:spTgt spid="6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3493">
                                            <p:txEl>
                                              <p:pRg st="0" end="0"/>
                                            </p:txEl>
                                          </p:spTgt>
                                        </p:tgtEl>
                                        <p:attrNameLst>
                                          <p:attrName>style.visibility</p:attrName>
                                        </p:attrNameLst>
                                      </p:cBhvr>
                                      <p:to>
                                        <p:strVal val="visible"/>
                                      </p:to>
                                    </p:set>
                                    <p:anim calcmode="lin" valueType="num">
                                      <p:cBhvr additive="base">
                                        <p:cTn id="12" dur="500" fill="hold"/>
                                        <p:tgtEl>
                                          <p:spTgt spid="6349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34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3493">
                                            <p:txEl>
                                              <p:pRg st="2" end="2"/>
                                            </p:txEl>
                                          </p:spTgt>
                                        </p:tgtEl>
                                        <p:attrNameLst>
                                          <p:attrName>style.visibility</p:attrName>
                                        </p:attrNameLst>
                                      </p:cBhvr>
                                      <p:to>
                                        <p:strVal val="visible"/>
                                      </p:to>
                                    </p:set>
                                    <p:anim calcmode="lin" valueType="num">
                                      <p:cBhvr additive="base">
                                        <p:cTn id="18" dur="500" fill="hold"/>
                                        <p:tgtEl>
                                          <p:spTgt spid="6349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34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3493">
                                            <p:txEl>
                                              <p:pRg st="4" end="4"/>
                                            </p:txEl>
                                          </p:spTgt>
                                        </p:tgtEl>
                                        <p:attrNameLst>
                                          <p:attrName>style.visibility</p:attrName>
                                        </p:attrNameLst>
                                      </p:cBhvr>
                                      <p:to>
                                        <p:strVal val="visible"/>
                                      </p:to>
                                    </p:set>
                                    <p:anim calcmode="lin" valueType="num">
                                      <p:cBhvr additive="base">
                                        <p:cTn id="24" dur="500" fill="hold"/>
                                        <p:tgtEl>
                                          <p:spTgt spid="63493">
                                            <p:txEl>
                                              <p:pRg st="4" end="4"/>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349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animBg="1" autoUpdateAnimBg="0"/>
      <p:bldP spid="6349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461125" y="6240463"/>
            <a:ext cx="441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a:spcBef>
                <a:spcPct val="50000"/>
              </a:spcBef>
            </a:pPr>
            <a:r>
              <a:rPr lang="zh-CN" altLang="en-US" sz="1400" b="0">
                <a:ea typeface="仿宋_GB2312" charset="-122"/>
              </a:rPr>
              <a:t>                    </a:t>
            </a:r>
            <a:fld id="{651A4E0E-23E3-482D-8908-3026431B7C5C}" type="datetime2">
              <a:rPr lang="zh-CN" altLang="en-US" sz="1400" b="0">
                <a:ea typeface="仿宋_GB2312" charset="-122"/>
              </a:rPr>
              <a:pPr>
                <a:spcBef>
                  <a:spcPct val="50000"/>
                </a:spcBef>
              </a:pPr>
              <a:t>2024年10月31日</a:t>
            </a:fld>
            <a:r>
              <a:rPr lang="zh-CN" altLang="en-US" sz="1400" b="0">
                <a:ea typeface="仿宋_GB2312" charset="-122"/>
              </a:rPr>
              <a:t>        </a:t>
            </a:r>
          </a:p>
        </p:txBody>
      </p:sp>
      <p:sp>
        <p:nvSpPr>
          <p:cNvPr id="63491" name="Text Box 3"/>
          <p:cNvSpPr txBox="1">
            <a:spLocks noChangeArrowheads="1"/>
          </p:cNvSpPr>
          <p:nvPr/>
        </p:nvSpPr>
        <p:spPr bwMode="auto">
          <a:xfrm>
            <a:off x="1995489" y="6240463"/>
            <a:ext cx="3781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algn="ctr">
              <a:spcBef>
                <a:spcPct val="50000"/>
              </a:spcBef>
            </a:pPr>
            <a:endParaRPr lang="zh-CN" altLang="zh-CN" sz="1400">
              <a:solidFill>
                <a:srgbClr val="00B050"/>
              </a:solidFill>
              <a:latin typeface="华文行楷" pitchFamily="2" charset="-122"/>
              <a:ea typeface="华文行楷" pitchFamily="2" charset="-122"/>
            </a:endParaRPr>
          </a:p>
        </p:txBody>
      </p:sp>
      <p:sp>
        <p:nvSpPr>
          <p:cNvPr id="64516" name="Text Box 4"/>
          <p:cNvSpPr txBox="1">
            <a:spLocks noChangeArrowheads="1"/>
          </p:cNvSpPr>
          <p:nvPr/>
        </p:nvSpPr>
        <p:spPr bwMode="auto">
          <a:xfrm>
            <a:off x="2063552" y="969763"/>
            <a:ext cx="6316153" cy="2739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eaLnBrk="1" hangingPunct="1">
              <a:spcBef>
                <a:spcPct val="0"/>
              </a:spcBef>
            </a:pPr>
            <a:r>
              <a:rPr lang="zh-CN" altLang="zh-CN" sz="2800" dirty="0">
                <a:solidFill>
                  <a:srgbClr val="FF3300"/>
                </a:solidFill>
              </a:rPr>
              <a:t>分治法求解递归问题算法的一般形式：</a:t>
            </a:r>
          </a:p>
          <a:p>
            <a:pPr eaLnBrk="1" hangingPunct="1">
              <a:spcBef>
                <a:spcPct val="0"/>
              </a:spcBef>
            </a:pPr>
            <a:r>
              <a:rPr lang="zh-CN" altLang="zh-CN" sz="2400" dirty="0">
                <a:ea typeface="宋体" pitchFamily="2" charset="-122"/>
              </a:rPr>
              <a:t>     </a:t>
            </a:r>
            <a:r>
              <a:rPr lang="en-US" altLang="zh-CN" sz="2400" dirty="0" err="1" smtClean="0">
                <a:ea typeface="宋体" pitchFamily="2" charset="-122"/>
              </a:rPr>
              <a:t>def</a:t>
            </a:r>
            <a:r>
              <a:rPr lang="en-US" altLang="zh-CN" sz="2400" dirty="0" smtClean="0">
                <a:ea typeface="宋体" pitchFamily="2" charset="-122"/>
              </a:rPr>
              <a:t>  </a:t>
            </a:r>
            <a:r>
              <a:rPr lang="zh-CN" altLang="zh-CN" sz="2400" dirty="0" smtClean="0">
                <a:ea typeface="宋体" pitchFamily="2" charset="-122"/>
              </a:rPr>
              <a:t> </a:t>
            </a:r>
            <a:r>
              <a:rPr lang="zh-CN" altLang="zh-CN" sz="2400" dirty="0">
                <a:ea typeface="宋体" pitchFamily="2" charset="-122"/>
              </a:rPr>
              <a:t>p (参数表) </a:t>
            </a:r>
            <a:r>
              <a:rPr lang="zh-CN" altLang="en-US" sz="2400" dirty="0" smtClean="0">
                <a:ea typeface="宋体" pitchFamily="2" charset="-122"/>
              </a:rPr>
              <a:t>：</a:t>
            </a:r>
            <a:endParaRPr lang="zh-CN" altLang="zh-CN" sz="2400" dirty="0">
              <a:ea typeface="宋体" pitchFamily="2" charset="-122"/>
            </a:endParaRPr>
          </a:p>
          <a:p>
            <a:pPr eaLnBrk="1" hangingPunct="1">
              <a:spcBef>
                <a:spcPct val="0"/>
              </a:spcBef>
            </a:pPr>
            <a:r>
              <a:rPr lang="zh-CN" altLang="zh-CN" sz="2400" dirty="0">
                <a:ea typeface="宋体" pitchFamily="2" charset="-122"/>
              </a:rPr>
              <a:t>        if   （递归结束条件</a:t>
            </a:r>
            <a:r>
              <a:rPr lang="zh-CN" altLang="zh-CN" sz="2400" dirty="0" smtClean="0">
                <a:ea typeface="宋体" pitchFamily="2" charset="-122"/>
              </a:rPr>
              <a:t>）</a:t>
            </a:r>
            <a:r>
              <a:rPr lang="zh-CN" altLang="en-US" sz="2400" dirty="0" smtClean="0">
                <a:ea typeface="宋体" pitchFamily="2" charset="-122"/>
              </a:rPr>
              <a:t>：</a:t>
            </a:r>
            <a:endParaRPr lang="en-US" altLang="zh-CN" sz="2400" dirty="0" smtClean="0">
              <a:ea typeface="宋体" pitchFamily="2" charset="-122"/>
            </a:endParaRPr>
          </a:p>
          <a:p>
            <a:pPr eaLnBrk="1" hangingPunct="1">
              <a:spcBef>
                <a:spcPct val="0"/>
              </a:spcBef>
            </a:pPr>
            <a:r>
              <a:rPr lang="en-US" altLang="zh-CN" sz="2400" dirty="0">
                <a:ea typeface="宋体" pitchFamily="2" charset="-122"/>
              </a:rPr>
              <a:t>	</a:t>
            </a:r>
            <a:r>
              <a:rPr lang="en-US" altLang="zh-CN" sz="2400" dirty="0" smtClean="0">
                <a:ea typeface="宋体" pitchFamily="2" charset="-122"/>
              </a:rPr>
              <a:t>		</a:t>
            </a:r>
            <a:r>
              <a:rPr lang="zh-CN" altLang="zh-CN" sz="2400" dirty="0" smtClean="0">
                <a:ea typeface="宋体" pitchFamily="2" charset="-122"/>
              </a:rPr>
              <a:t>可</a:t>
            </a:r>
            <a:r>
              <a:rPr lang="zh-CN" altLang="zh-CN" sz="2400" dirty="0">
                <a:ea typeface="宋体" pitchFamily="2" charset="-122"/>
              </a:rPr>
              <a:t>直接求解</a:t>
            </a:r>
            <a:r>
              <a:rPr lang="zh-CN" altLang="zh-CN" sz="2400" dirty="0" smtClean="0">
                <a:ea typeface="宋体" pitchFamily="2" charset="-122"/>
              </a:rPr>
              <a:t>步骤</a:t>
            </a:r>
            <a:r>
              <a:rPr lang="en-US" altLang="zh-CN" sz="2400" dirty="0" smtClean="0">
                <a:ea typeface="宋体" pitchFamily="2" charset="-122"/>
              </a:rPr>
              <a:t>   </a:t>
            </a:r>
            <a:r>
              <a:rPr lang="zh-CN" altLang="zh-CN" sz="2400" dirty="0" smtClean="0">
                <a:solidFill>
                  <a:schemeClr val="accent2"/>
                </a:solidFill>
              </a:rPr>
              <a:t>-----</a:t>
            </a:r>
            <a:r>
              <a:rPr lang="zh-CN" altLang="zh-CN" sz="2400" dirty="0">
                <a:solidFill>
                  <a:schemeClr val="accent2"/>
                </a:solidFill>
              </a:rPr>
              <a:t>基本项</a:t>
            </a:r>
          </a:p>
          <a:p>
            <a:pPr eaLnBrk="1" hangingPunct="1">
              <a:spcBef>
                <a:spcPct val="0"/>
              </a:spcBef>
            </a:pPr>
            <a:r>
              <a:rPr lang="zh-CN" altLang="zh-CN" sz="2400" dirty="0">
                <a:ea typeface="宋体" pitchFamily="2" charset="-122"/>
              </a:rPr>
              <a:t>        </a:t>
            </a:r>
            <a:r>
              <a:rPr lang="zh-CN" altLang="zh-CN" sz="2400" dirty="0" smtClean="0">
                <a:ea typeface="宋体" pitchFamily="2" charset="-122"/>
              </a:rPr>
              <a:t>else</a:t>
            </a:r>
            <a:r>
              <a:rPr lang="zh-CN" altLang="en-US" sz="2400" dirty="0" smtClean="0">
                <a:ea typeface="宋体" pitchFamily="2" charset="-122"/>
              </a:rPr>
              <a:t>：</a:t>
            </a:r>
            <a:r>
              <a:rPr lang="zh-CN" altLang="zh-CN" sz="2400" dirty="0" smtClean="0">
                <a:ea typeface="宋体" pitchFamily="2" charset="-122"/>
              </a:rPr>
              <a:t>  </a:t>
            </a:r>
            <a:endParaRPr lang="en-US" altLang="zh-CN" sz="2400" dirty="0" smtClean="0">
              <a:ea typeface="宋体" pitchFamily="2" charset="-122"/>
            </a:endParaRPr>
          </a:p>
          <a:p>
            <a:pPr eaLnBrk="1" hangingPunct="1">
              <a:spcBef>
                <a:spcPct val="0"/>
              </a:spcBef>
            </a:pPr>
            <a:r>
              <a:rPr lang="en-US" altLang="zh-CN" sz="2400" dirty="0">
                <a:ea typeface="宋体" pitchFamily="2" charset="-122"/>
              </a:rPr>
              <a:t>	</a:t>
            </a:r>
            <a:r>
              <a:rPr lang="en-US" altLang="zh-CN" sz="2400" dirty="0" smtClean="0">
                <a:ea typeface="宋体" pitchFamily="2" charset="-122"/>
              </a:rPr>
              <a:t>		</a:t>
            </a:r>
            <a:r>
              <a:rPr lang="zh-CN" altLang="zh-CN" sz="2400" dirty="0" smtClean="0">
                <a:ea typeface="宋体" pitchFamily="2" charset="-122"/>
              </a:rPr>
              <a:t>p</a:t>
            </a:r>
            <a:r>
              <a:rPr lang="zh-CN" altLang="zh-CN" sz="2400" dirty="0">
                <a:ea typeface="宋体" pitchFamily="2" charset="-122"/>
              </a:rPr>
              <a:t>（较小的参数</a:t>
            </a:r>
            <a:r>
              <a:rPr lang="zh-CN" altLang="zh-CN" sz="2400" dirty="0" smtClean="0">
                <a:ea typeface="宋体" pitchFamily="2" charset="-122"/>
              </a:rPr>
              <a:t>）</a:t>
            </a:r>
            <a:r>
              <a:rPr lang="zh-CN" altLang="zh-CN" sz="2400" dirty="0" smtClean="0">
                <a:solidFill>
                  <a:schemeClr val="accent2"/>
                </a:solidFill>
              </a:rPr>
              <a:t>------</a:t>
            </a:r>
            <a:r>
              <a:rPr lang="zh-CN" altLang="zh-CN" sz="2400" dirty="0">
                <a:solidFill>
                  <a:schemeClr val="accent2"/>
                </a:solidFill>
              </a:rPr>
              <a:t>归纳项</a:t>
            </a:r>
          </a:p>
          <a:p>
            <a:pPr eaLnBrk="1" hangingPunct="1">
              <a:spcBef>
                <a:spcPct val="0"/>
              </a:spcBef>
            </a:pPr>
            <a:endParaRPr lang="zh-CN" altLang="zh-CN" sz="2400" dirty="0">
              <a:ea typeface="宋体" pitchFamily="2" charset="-122"/>
            </a:endParaRPr>
          </a:p>
        </p:txBody>
      </p:sp>
      <p:sp>
        <p:nvSpPr>
          <p:cNvPr id="64517" name="Rectangle 5"/>
          <p:cNvSpPr>
            <a:spLocks noChangeArrowheads="1"/>
          </p:cNvSpPr>
          <p:nvPr/>
        </p:nvSpPr>
        <p:spPr bwMode="auto">
          <a:xfrm>
            <a:off x="2217738" y="3635891"/>
            <a:ext cx="7802563" cy="2677656"/>
          </a:xfrm>
          <a:prstGeom prst="rect">
            <a:avLst/>
          </a:prstGeom>
          <a:solidFill>
            <a:srgbClr val="FFFFE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eaLnBrk="1" hangingPunct="1">
              <a:lnSpc>
                <a:spcPct val="80000"/>
              </a:lnSpc>
              <a:spcBef>
                <a:spcPct val="50000"/>
              </a:spcBef>
            </a:pPr>
            <a:r>
              <a:rPr lang="en-US" altLang="zh-CN" sz="2800" b="0" dirty="0" err="1" smtClean="0">
                <a:solidFill>
                  <a:srgbClr val="CC3300"/>
                </a:solidFill>
                <a:ea typeface="仿宋_GB2312" charset="-122"/>
              </a:rPr>
              <a:t>def</a:t>
            </a:r>
            <a:r>
              <a:rPr lang="zh-CN" altLang="zh-CN" sz="2800" b="0" dirty="0" smtClean="0">
                <a:solidFill>
                  <a:srgbClr val="CC3300"/>
                </a:solidFill>
                <a:ea typeface="仿宋_GB2312" charset="-122"/>
              </a:rPr>
              <a:t> </a:t>
            </a:r>
            <a:r>
              <a:rPr lang="zh-CN" altLang="zh-CN" sz="2800" b="0" dirty="0">
                <a:solidFill>
                  <a:srgbClr val="CC3300"/>
                </a:solidFill>
                <a:ea typeface="仿宋_GB2312" charset="-122"/>
              </a:rPr>
              <a:t>Fact ( </a:t>
            </a:r>
            <a:r>
              <a:rPr lang="zh-CN" altLang="zh-CN" sz="2800" b="0" dirty="0" smtClean="0">
                <a:solidFill>
                  <a:srgbClr val="CC3300"/>
                </a:solidFill>
                <a:ea typeface="仿宋_GB2312" charset="-122"/>
              </a:rPr>
              <a:t> </a:t>
            </a:r>
            <a:r>
              <a:rPr lang="zh-CN" altLang="zh-CN" sz="2800" b="0" dirty="0">
                <a:solidFill>
                  <a:srgbClr val="CC3300"/>
                </a:solidFill>
                <a:ea typeface="仿宋_GB2312" charset="-122"/>
              </a:rPr>
              <a:t>n </a:t>
            </a:r>
            <a:r>
              <a:rPr lang="zh-CN" altLang="zh-CN" sz="2800" b="0" dirty="0" smtClean="0">
                <a:solidFill>
                  <a:srgbClr val="CC3300"/>
                </a:solidFill>
                <a:ea typeface="仿宋_GB2312" charset="-122"/>
              </a:rPr>
              <a:t>)</a:t>
            </a:r>
            <a:r>
              <a:rPr lang="zh-CN" altLang="en-US" sz="2800" b="0" dirty="0" smtClean="0">
                <a:solidFill>
                  <a:srgbClr val="CC3300"/>
                </a:solidFill>
                <a:ea typeface="仿宋_GB2312" charset="-122"/>
              </a:rPr>
              <a:t>：</a:t>
            </a:r>
            <a:endParaRPr lang="zh-CN" altLang="zh-CN" sz="2800" b="0" dirty="0">
              <a:solidFill>
                <a:srgbClr val="CC3300"/>
              </a:solidFill>
              <a:ea typeface="仿宋_GB2312" charset="-122"/>
            </a:endParaRPr>
          </a:p>
          <a:p>
            <a:pPr eaLnBrk="1" hangingPunct="1">
              <a:lnSpc>
                <a:spcPct val="80000"/>
              </a:lnSpc>
              <a:spcBef>
                <a:spcPct val="50000"/>
              </a:spcBef>
            </a:pPr>
            <a:r>
              <a:rPr lang="zh-CN" altLang="zh-CN" sz="2800" dirty="0">
                <a:solidFill>
                  <a:srgbClr val="CC3300"/>
                </a:solidFill>
                <a:ea typeface="仿宋_GB2312" charset="-122"/>
              </a:rPr>
              <a:t>    if</a:t>
            </a:r>
            <a:r>
              <a:rPr lang="zh-CN" altLang="zh-CN" sz="2800" b="0" dirty="0">
                <a:solidFill>
                  <a:srgbClr val="CC3300"/>
                </a:solidFill>
                <a:ea typeface="仿宋_GB2312" charset="-122"/>
              </a:rPr>
              <a:t> </a:t>
            </a:r>
            <a:r>
              <a:rPr lang="zh-CN" altLang="zh-CN" sz="2800" b="0" dirty="0" smtClean="0">
                <a:solidFill>
                  <a:srgbClr val="CC3300"/>
                </a:solidFill>
                <a:ea typeface="仿宋_GB2312" charset="-122"/>
              </a:rPr>
              <a:t> </a:t>
            </a:r>
            <a:r>
              <a:rPr lang="zh-CN" altLang="zh-CN" sz="2800" b="0" dirty="0">
                <a:solidFill>
                  <a:srgbClr val="CC3300"/>
                </a:solidFill>
                <a:ea typeface="仿宋_GB2312" charset="-122"/>
              </a:rPr>
              <a:t>n</a:t>
            </a:r>
            <a:r>
              <a:rPr lang="zh-CN" altLang="zh-CN" sz="2800" b="0" i="1" dirty="0">
                <a:solidFill>
                  <a:srgbClr val="CC3300"/>
                </a:solidFill>
                <a:ea typeface="仿宋_GB2312" charset="-122"/>
              </a:rPr>
              <a:t> ==</a:t>
            </a:r>
            <a:r>
              <a:rPr lang="zh-CN" altLang="zh-CN" sz="2800" b="0" dirty="0">
                <a:solidFill>
                  <a:srgbClr val="CC3300"/>
                </a:solidFill>
                <a:ea typeface="仿宋_GB2312" charset="-122"/>
              </a:rPr>
              <a:t> </a:t>
            </a:r>
            <a:r>
              <a:rPr lang="zh-CN" altLang="zh-CN" sz="2800" b="0" dirty="0" smtClean="0">
                <a:solidFill>
                  <a:srgbClr val="CC3300"/>
                </a:solidFill>
                <a:ea typeface="仿宋_GB2312" charset="-122"/>
              </a:rPr>
              <a:t>0</a:t>
            </a:r>
            <a:r>
              <a:rPr lang="zh-CN" altLang="en-US" sz="2800" b="0" dirty="0" smtClean="0">
                <a:solidFill>
                  <a:srgbClr val="CC3300"/>
                </a:solidFill>
                <a:ea typeface="仿宋_GB2312" charset="-122"/>
              </a:rPr>
              <a:t>：</a:t>
            </a:r>
            <a:endParaRPr lang="en-US" altLang="zh-CN" sz="2800" b="0" dirty="0" smtClean="0">
              <a:solidFill>
                <a:srgbClr val="CC3300"/>
              </a:solidFill>
              <a:ea typeface="仿宋_GB2312" charset="-122"/>
            </a:endParaRPr>
          </a:p>
          <a:p>
            <a:pPr eaLnBrk="1" hangingPunct="1">
              <a:lnSpc>
                <a:spcPct val="80000"/>
              </a:lnSpc>
              <a:spcBef>
                <a:spcPct val="50000"/>
              </a:spcBef>
            </a:pPr>
            <a:r>
              <a:rPr lang="en-US" altLang="zh-CN" sz="2800" b="0" dirty="0">
                <a:solidFill>
                  <a:srgbClr val="CC3300"/>
                </a:solidFill>
                <a:ea typeface="仿宋_GB2312" charset="-122"/>
              </a:rPr>
              <a:t>	</a:t>
            </a:r>
            <a:r>
              <a:rPr lang="en-US" altLang="zh-CN" sz="2800" b="0" dirty="0" smtClean="0">
                <a:solidFill>
                  <a:srgbClr val="CC3300"/>
                </a:solidFill>
                <a:ea typeface="仿宋_GB2312" charset="-122"/>
              </a:rPr>
              <a:t>	</a:t>
            </a:r>
            <a:r>
              <a:rPr lang="zh-CN" altLang="zh-CN" sz="2800" dirty="0" smtClean="0">
                <a:solidFill>
                  <a:srgbClr val="CC3300"/>
                </a:solidFill>
                <a:ea typeface="仿宋_GB2312" charset="-122"/>
              </a:rPr>
              <a:t>return </a:t>
            </a:r>
            <a:r>
              <a:rPr lang="zh-CN" altLang="zh-CN" sz="2800" b="0" dirty="0" smtClean="0">
                <a:solidFill>
                  <a:srgbClr val="CC3300"/>
                </a:solidFill>
                <a:ea typeface="仿宋_GB2312" charset="-122"/>
              </a:rPr>
              <a:t>1</a:t>
            </a:r>
            <a:r>
              <a:rPr lang="en-US" altLang="zh-CN" sz="2800" dirty="0">
                <a:solidFill>
                  <a:srgbClr val="CC3300"/>
                </a:solidFill>
                <a:ea typeface="仿宋_GB2312" charset="-122"/>
              </a:rPr>
              <a:t> </a:t>
            </a:r>
            <a:r>
              <a:rPr lang="en-US" altLang="zh-CN" sz="2800" dirty="0" smtClean="0">
                <a:solidFill>
                  <a:srgbClr val="CC3300"/>
                </a:solidFill>
                <a:ea typeface="仿宋_GB2312" charset="-122"/>
              </a:rPr>
              <a:t>                        #</a:t>
            </a:r>
            <a:r>
              <a:rPr lang="zh-CN" altLang="zh-CN" sz="2400" dirty="0" smtClean="0">
                <a:solidFill>
                  <a:schemeClr val="accent2"/>
                </a:solidFill>
              </a:rPr>
              <a:t>基本</a:t>
            </a:r>
            <a:r>
              <a:rPr lang="zh-CN" altLang="zh-CN" sz="2400" dirty="0">
                <a:solidFill>
                  <a:schemeClr val="accent2"/>
                </a:solidFill>
              </a:rPr>
              <a:t>项</a:t>
            </a:r>
          </a:p>
          <a:p>
            <a:pPr eaLnBrk="1" hangingPunct="1">
              <a:lnSpc>
                <a:spcPct val="80000"/>
              </a:lnSpc>
              <a:spcBef>
                <a:spcPct val="50000"/>
              </a:spcBef>
            </a:pPr>
            <a:r>
              <a:rPr lang="zh-CN" altLang="zh-CN" sz="2800" b="0" dirty="0">
                <a:solidFill>
                  <a:srgbClr val="CC3300"/>
                </a:solidFill>
                <a:ea typeface="仿宋_GB2312" charset="-122"/>
              </a:rPr>
              <a:t>    </a:t>
            </a:r>
            <a:r>
              <a:rPr lang="zh-CN" altLang="zh-CN" sz="2800" dirty="0">
                <a:solidFill>
                  <a:srgbClr val="CC3300"/>
                </a:solidFill>
                <a:ea typeface="仿宋_GB2312" charset="-122"/>
              </a:rPr>
              <a:t>else </a:t>
            </a:r>
            <a:r>
              <a:rPr lang="zh-CN" altLang="en-US" sz="2800" dirty="0" smtClean="0">
                <a:solidFill>
                  <a:srgbClr val="CC3300"/>
                </a:solidFill>
                <a:ea typeface="仿宋_GB2312" charset="-122"/>
              </a:rPr>
              <a:t>：</a:t>
            </a:r>
            <a:endParaRPr lang="en-US" altLang="zh-CN" sz="2800" dirty="0" smtClean="0">
              <a:solidFill>
                <a:srgbClr val="CC3300"/>
              </a:solidFill>
              <a:ea typeface="仿宋_GB2312" charset="-122"/>
            </a:endParaRPr>
          </a:p>
          <a:p>
            <a:pPr eaLnBrk="1" hangingPunct="1">
              <a:lnSpc>
                <a:spcPct val="80000"/>
              </a:lnSpc>
              <a:spcBef>
                <a:spcPct val="50000"/>
              </a:spcBef>
            </a:pPr>
            <a:r>
              <a:rPr lang="en-US" altLang="zh-CN" sz="2800" dirty="0">
                <a:solidFill>
                  <a:srgbClr val="CC3300"/>
                </a:solidFill>
                <a:ea typeface="仿宋_GB2312" charset="-122"/>
              </a:rPr>
              <a:t>	</a:t>
            </a:r>
            <a:r>
              <a:rPr lang="en-US" altLang="zh-CN" sz="2800" dirty="0" smtClean="0">
                <a:solidFill>
                  <a:srgbClr val="CC3300"/>
                </a:solidFill>
                <a:ea typeface="仿宋_GB2312" charset="-122"/>
              </a:rPr>
              <a:t>	</a:t>
            </a:r>
            <a:r>
              <a:rPr lang="zh-CN" altLang="zh-CN" sz="2800" dirty="0" smtClean="0">
                <a:solidFill>
                  <a:srgbClr val="CC3300"/>
                </a:solidFill>
                <a:ea typeface="仿宋_GB2312" charset="-122"/>
              </a:rPr>
              <a:t>return</a:t>
            </a:r>
            <a:r>
              <a:rPr lang="zh-CN" altLang="zh-CN" sz="2800" b="0" dirty="0" smtClean="0">
                <a:solidFill>
                  <a:srgbClr val="CC3300"/>
                </a:solidFill>
                <a:ea typeface="仿宋_GB2312" charset="-122"/>
              </a:rPr>
              <a:t> </a:t>
            </a:r>
            <a:r>
              <a:rPr lang="zh-CN" altLang="zh-CN" sz="2800" b="0" dirty="0">
                <a:solidFill>
                  <a:srgbClr val="CC3300"/>
                </a:solidFill>
                <a:ea typeface="仿宋_GB2312" charset="-122"/>
              </a:rPr>
              <a:t>n * Fact (n</a:t>
            </a:r>
            <a:r>
              <a:rPr lang="zh-CN" altLang="zh-CN" sz="2800" b="0" i="1" dirty="0">
                <a:solidFill>
                  <a:srgbClr val="CC3300"/>
                </a:solidFill>
                <a:latin typeface="仿宋_GB2312" charset="-122"/>
                <a:ea typeface="仿宋_GB2312" charset="-122"/>
              </a:rPr>
              <a:t>-</a:t>
            </a:r>
            <a:r>
              <a:rPr lang="zh-CN" altLang="zh-CN" sz="2800" b="0" dirty="0">
                <a:solidFill>
                  <a:srgbClr val="CC3300"/>
                </a:solidFill>
                <a:ea typeface="仿宋_GB2312" charset="-122"/>
              </a:rPr>
              <a:t>1</a:t>
            </a:r>
            <a:r>
              <a:rPr lang="zh-CN" altLang="zh-CN" sz="2800" b="0" dirty="0" smtClean="0">
                <a:solidFill>
                  <a:srgbClr val="CC3300"/>
                </a:solidFill>
                <a:ea typeface="仿宋_GB2312" charset="-122"/>
              </a:rPr>
              <a:t>)</a:t>
            </a:r>
            <a:r>
              <a:rPr lang="en-US" altLang="zh-CN" sz="2800" dirty="0">
                <a:solidFill>
                  <a:srgbClr val="CC3300"/>
                </a:solidFill>
                <a:ea typeface="仿宋_GB2312" charset="-122"/>
              </a:rPr>
              <a:t> </a:t>
            </a:r>
            <a:r>
              <a:rPr lang="en-US" altLang="zh-CN" sz="2800" dirty="0" smtClean="0">
                <a:solidFill>
                  <a:srgbClr val="CC3300"/>
                </a:solidFill>
                <a:ea typeface="仿宋_GB2312" charset="-122"/>
              </a:rPr>
              <a:t>   #</a:t>
            </a:r>
            <a:r>
              <a:rPr lang="zh-CN" altLang="zh-CN" sz="2400" dirty="0" smtClean="0">
                <a:solidFill>
                  <a:schemeClr val="accent2"/>
                </a:solidFill>
              </a:rPr>
              <a:t>归纳项</a:t>
            </a:r>
            <a:endParaRPr lang="zh-CN" altLang="zh-CN" sz="2800" dirty="0">
              <a:solidFill>
                <a:srgbClr val="CC3300"/>
              </a:solidFill>
              <a:ea typeface="仿宋_GB2312" charset="-122"/>
            </a:endParaRPr>
          </a:p>
        </p:txBody>
      </p:sp>
    </p:spTree>
    <p:extLst>
      <p:ext uri="{BB962C8B-B14F-4D97-AF65-F5344CB8AC3E}">
        <p14:creationId xmlns:p14="http://schemas.microsoft.com/office/powerpoint/2010/main" val="160529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0-#ppt_w/2"/>
                                          </p:val>
                                        </p:tav>
                                        <p:tav tm="100000">
                                          <p:val>
                                            <p:strVal val="ppt_x"/>
                                          </p:val>
                                        </p:tav>
                                      </p:tavLst>
                                    </p:anim>
                                    <p:anim calcmode="lin" valueType="num">
                                      <p:cBhvr additive="base">
                                        <p:cTn id="8"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4517"/>
                                        </p:tgtEl>
                                        <p:attrNameLst>
                                          <p:attrName>style.visibility</p:attrName>
                                        </p:attrNameLst>
                                      </p:cBhvr>
                                      <p:to>
                                        <p:strVal val="visible"/>
                                      </p:to>
                                    </p:set>
                                    <p:animEffect transition="in" filter="blinds(horizontal)">
                                      <p:cBhvr>
                                        <p:cTn id="13"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autoUpdateAnimBg="0"/>
      <p:bldP spid="6451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2.imgtn.bdimg.com/it/u=2453346877,1101521077&amp;fm=15&amp;gp=0.jpg"/>
          <p:cNvPicPr>
            <a:picLocks noChangeAspect="1" noChangeArrowheads="1"/>
          </p:cNvPicPr>
          <p:nvPr/>
        </p:nvPicPr>
        <p:blipFill>
          <a:blip r:embed="rId2" cstate="print"/>
          <a:srcRect/>
          <a:stretch>
            <a:fillRect/>
          </a:stretch>
        </p:blipFill>
        <p:spPr bwMode="auto">
          <a:xfrm>
            <a:off x="6255026" y="2133289"/>
            <a:ext cx="4214842" cy="1855592"/>
          </a:xfrm>
          <a:prstGeom prst="rect">
            <a:avLst/>
          </a:prstGeom>
          <a:noFill/>
          <a:ln w="127000">
            <a:solidFill>
              <a:schemeClr val="bg1">
                <a:lumMod val="85000"/>
              </a:schemeClr>
            </a:solidFill>
          </a:ln>
        </p:spPr>
      </p:pic>
      <p:sp>
        <p:nvSpPr>
          <p:cNvPr id="7" name="TextBox 6"/>
          <p:cNvSpPr txBox="1"/>
          <p:nvPr/>
        </p:nvSpPr>
        <p:spPr>
          <a:xfrm>
            <a:off x="2155915" y="2673587"/>
            <a:ext cx="2517685" cy="400110"/>
          </a:xfrm>
          <a:prstGeom prst="rect">
            <a:avLst/>
          </a:prstGeom>
          <a:noFill/>
        </p:spPr>
        <p:txBody>
          <a:bodyPr wrap="square" rtlCol="0">
            <a:spAutoFit/>
          </a:bodyPr>
          <a:lstStyle/>
          <a:p>
            <a:r>
              <a:rPr lang="en-US" altLang="zh-CN" sz="2000" b="1" dirty="0">
                <a:solidFill>
                  <a:srgbClr val="525252"/>
                </a:solidFill>
                <a:latin typeface="微软雅黑" panose="020B0503020204020204" charset="-122"/>
                <a:ea typeface="微软雅黑" panose="020B0503020204020204" charset="-122"/>
                <a:cs typeface="Consolas" panose="020B0609020204030204" pitchFamily="49" charset="0"/>
              </a:rPr>
              <a:t>Hanoi</a:t>
            </a:r>
            <a:r>
              <a:rPr lang="zh-CN" altLang="zh-CN" sz="2000" b="1" dirty="0">
                <a:solidFill>
                  <a:srgbClr val="525252"/>
                </a:solidFill>
                <a:latin typeface="微软雅黑" panose="020B0503020204020204" charset="-122"/>
                <a:ea typeface="微软雅黑" panose="020B0503020204020204" charset="-122"/>
                <a:cs typeface="Consolas" panose="020B0609020204030204" pitchFamily="49" charset="0"/>
              </a:rPr>
              <a:t>问题</a:t>
            </a:r>
            <a:endParaRPr lang="zh-CN" altLang="en-US" sz="2000" b="1"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32" name="Rectangle 8"/>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6" name="组合 15"/>
          <p:cNvGrpSpPr/>
          <p:nvPr/>
        </p:nvGrpSpPr>
        <p:grpSpPr>
          <a:xfrm>
            <a:off x="1894662" y="4409629"/>
            <a:ext cx="8670706" cy="1865390"/>
            <a:chOff x="357158" y="3786190"/>
            <a:chExt cx="8670706" cy="1865390"/>
          </a:xfrm>
        </p:grpSpPr>
        <p:sp>
          <p:nvSpPr>
            <p:cNvPr id="8" name="TextBox 7"/>
            <p:cNvSpPr txBox="1"/>
            <p:nvPr/>
          </p:nvSpPr>
          <p:spPr>
            <a:xfrm>
              <a:off x="357158" y="3786190"/>
              <a:ext cx="8215370" cy="398780"/>
            </a:xfrm>
            <a:prstGeom prst="rect">
              <a:avLst/>
            </a:prstGeom>
            <a:noFill/>
          </p:spPr>
          <p:txBody>
            <a:bodyPr wrap="square" rtlCol="0">
              <a:spAutoFit/>
            </a:bodyPr>
            <a:lstStyle/>
            <a:p>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设</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Hanoi(</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y</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z</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表示将</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个盘片从</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塔座借助</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y</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塔座移动到</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z</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塔座上</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30" name="Rectangle 6"/>
            <p:cNvSpPr>
              <a:spLocks noChangeArrowheads="1"/>
            </p:cNvSpPr>
            <p:nvPr/>
          </p:nvSpPr>
          <p:spPr bwMode="auto">
            <a:xfrm>
              <a:off x="727722" y="4853510"/>
              <a:ext cx="2264130" cy="533506"/>
            </a:xfrm>
            <a:prstGeom prst="rect">
              <a:avLst/>
            </a:prstGeom>
            <a:noFill/>
            <a:ln w="50800">
              <a:solidFill>
                <a:srgbClr val="CD5158"/>
              </a:solidFill>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fontAlgn="base">
                <a:lnSpc>
                  <a:spcPct val="150000"/>
                </a:lnSpc>
                <a:spcBef>
                  <a:spcPct val="0"/>
                </a:spcBef>
                <a:spcAft>
                  <a:spcPct val="0"/>
                </a:spcAft>
              </a:pPr>
              <a:r>
                <a:rPr lang="en-US" altLang="zh-CN">
                  <a:solidFill>
                    <a:srgbClr val="525252"/>
                  </a:solidFill>
                  <a:latin typeface="微软雅黑" panose="020B0503020204020204" charset="-122"/>
                  <a:ea typeface="微软雅黑" panose="020B0503020204020204" charset="-122"/>
                  <a:cs typeface="Consolas" panose="020B0609020204030204" pitchFamily="49" charset="0"/>
                </a:rPr>
                <a:t>Hanoi(n</a:t>
              </a:r>
              <a:r>
                <a:rPr lang="zh-CN" altLang="en-US">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en-US">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y</a:t>
              </a:r>
              <a:r>
                <a:rPr lang="zh-CN" altLang="en-US">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z)</a:t>
              </a:r>
            </a:p>
          </p:txBody>
        </p:sp>
        <p:sp>
          <p:nvSpPr>
            <p:cNvPr id="1029" name="Rectangle 5"/>
            <p:cNvSpPr>
              <a:spLocks noChangeArrowheads="1"/>
            </p:cNvSpPr>
            <p:nvPr/>
          </p:nvSpPr>
          <p:spPr bwMode="auto">
            <a:xfrm>
              <a:off x="4248195" y="4564006"/>
              <a:ext cx="4779669" cy="1087574"/>
            </a:xfrm>
            <a:prstGeom prst="rect">
              <a:avLst/>
            </a:prstGeom>
            <a:gradFill>
              <a:gsLst>
                <a:gs pos="0">
                  <a:srgbClr val="CD5158"/>
                </a:gs>
                <a:gs pos="100000">
                  <a:srgbClr val="CD5158"/>
                </a:gs>
              </a:gsLst>
            </a:gradFill>
          </p:spPr>
          <p:style>
            <a:lnRef idx="1">
              <a:schemeClr val="accent2"/>
            </a:lnRef>
            <a:fillRef idx="2">
              <a:schemeClr val="accent2"/>
            </a:fillRef>
            <a:effectRef idx="1">
              <a:schemeClr val="accent2"/>
            </a:effectRef>
            <a:fontRef idx="minor">
              <a:schemeClr val="dk1"/>
            </a:fontRef>
          </p:style>
          <p:txBody>
            <a:bodyPr vert="horz" wrap="square" lIns="180000" tIns="108000" rIns="91440" bIns="45720" numCol="1" anchor="t" anchorCtr="0" compatLnSpc="1"/>
            <a:lstStyle/>
            <a:p>
              <a:pPr fontAlgn="base">
                <a:lnSpc>
                  <a:spcPts val="2100"/>
                </a:lnSpc>
                <a:spcBef>
                  <a:spcPct val="0"/>
                </a:spcBef>
                <a:spcAft>
                  <a:spcPct val="0"/>
                </a:spcAft>
              </a:pP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Hanoi(n-1</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x</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z</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y</a:t>
              </a:r>
              <a:r>
                <a:rPr lang="en-US" altLang="zh-CN" dirty="0" smtClean="0">
                  <a:solidFill>
                    <a:schemeClr val="bg1"/>
                  </a:solidFill>
                  <a:latin typeface="微软雅黑" panose="020B0503020204020204" charset="-122"/>
                  <a:ea typeface="微软雅黑" panose="020B0503020204020204" charset="-122"/>
                  <a:cs typeface="Consolas" panose="020B0609020204030204" pitchFamily="49" charset="0"/>
                </a:rPr>
                <a:t>)</a:t>
              </a:r>
              <a:endParaRPr lang="zh-CN" altLang="en-US" dirty="0">
                <a:solidFill>
                  <a:schemeClr val="bg1"/>
                </a:solidFill>
                <a:latin typeface="微软雅黑" panose="020B0503020204020204" charset="-122"/>
                <a:ea typeface="微软雅黑" panose="020B0503020204020204" charset="-122"/>
                <a:cs typeface="Consolas" panose="020B0609020204030204" pitchFamily="49" charset="0"/>
              </a:endParaRPr>
            </a:p>
            <a:p>
              <a:pPr eaLnBrk="0" fontAlgn="base" hangingPunct="0">
                <a:lnSpc>
                  <a:spcPts val="2100"/>
                </a:lnSpc>
                <a:spcBef>
                  <a:spcPct val="0"/>
                </a:spcBef>
                <a:spcAft>
                  <a:spcPct val="0"/>
                </a:spcAft>
              </a:pP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move(n</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x</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z</a:t>
              </a:r>
              <a:r>
                <a:rPr lang="en-US" altLang="zh-CN" dirty="0" smtClean="0">
                  <a:solidFill>
                    <a:schemeClr val="bg1"/>
                  </a:solidFill>
                  <a:latin typeface="微软雅黑" panose="020B0503020204020204" charset="-122"/>
                  <a:ea typeface="微软雅黑" panose="020B0503020204020204" charset="-122"/>
                  <a:cs typeface="Consolas" panose="020B0609020204030204" pitchFamily="49" charset="0"/>
                </a:rPr>
                <a:t>)     #</a:t>
              </a:r>
              <a:r>
                <a:rPr lang="zh-CN" altLang="en-US" dirty="0" smtClean="0">
                  <a:solidFill>
                    <a:schemeClr val="bg1"/>
                  </a:solidFill>
                  <a:latin typeface="微软雅黑" panose="020B0503020204020204" charset="-122"/>
                  <a:ea typeface="微软雅黑" panose="020B0503020204020204" charset="-122"/>
                  <a:cs typeface="Consolas" panose="020B0609020204030204" pitchFamily="49" charset="0"/>
                </a:rPr>
                <a:t>将</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第</a:t>
              </a:r>
              <a:r>
                <a:rPr lang="en-US" altLang="zh-CN" i="1" dirty="0">
                  <a:solidFill>
                    <a:schemeClr val="bg1"/>
                  </a:solidFill>
                  <a:latin typeface="微软雅黑" panose="020B0503020204020204" charset="-122"/>
                  <a:ea typeface="微软雅黑" panose="020B0503020204020204" charset="-122"/>
                  <a:cs typeface="Consolas" panose="020B0609020204030204" pitchFamily="49" charset="0"/>
                </a:rPr>
                <a:t>n</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个圆盘从</a:t>
              </a:r>
              <a:r>
                <a:rPr lang="en-US" altLang="zh-CN" i="1" dirty="0">
                  <a:solidFill>
                    <a:schemeClr val="bg1"/>
                  </a:solidFill>
                  <a:latin typeface="微软雅黑" panose="020B0503020204020204" charset="-122"/>
                  <a:ea typeface="微软雅黑" panose="020B0503020204020204" charset="-122"/>
                  <a:cs typeface="Consolas" panose="020B0609020204030204" pitchFamily="49" charset="0"/>
                </a:rPr>
                <a:t>x</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移到</a:t>
              </a:r>
              <a:r>
                <a:rPr lang="en-US" altLang="zh-CN" i="1" dirty="0">
                  <a:solidFill>
                    <a:schemeClr val="bg1"/>
                  </a:solidFill>
                  <a:latin typeface="微软雅黑" panose="020B0503020204020204" charset="-122"/>
                  <a:ea typeface="微软雅黑" panose="020B0503020204020204" charset="-122"/>
                  <a:cs typeface="Consolas" panose="020B0609020204030204" pitchFamily="49" charset="0"/>
                </a:rPr>
                <a:t>z</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p>
            <a:p>
              <a:pPr eaLnBrk="0" fontAlgn="base" hangingPunct="0">
                <a:lnSpc>
                  <a:spcPts val="2100"/>
                </a:lnSpc>
                <a:spcBef>
                  <a:spcPct val="0"/>
                </a:spcBef>
                <a:spcAft>
                  <a:spcPct val="0"/>
                </a:spcAft>
              </a:pP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Hanoi(n-1</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y</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x</a:t>
              </a:r>
              <a:r>
                <a:rPr lang="zh-CN" altLang="en-US" dirty="0">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z)</a:t>
              </a:r>
            </a:p>
          </p:txBody>
        </p:sp>
        <p:sp>
          <p:nvSpPr>
            <p:cNvPr id="15" name="右箭头 14"/>
            <p:cNvSpPr/>
            <p:nvPr/>
          </p:nvSpPr>
          <p:spPr bwMode="auto">
            <a:xfrm>
              <a:off x="3529322" y="5000636"/>
              <a:ext cx="357190" cy="214314"/>
            </a:xfrm>
            <a:prstGeom prst="rightArrow">
              <a:avLst/>
            </a:prstGeom>
            <a:gradFill>
              <a:gsLst>
                <a:gs pos="0">
                  <a:srgbClr val="CD5158"/>
                </a:gs>
                <a:gs pos="100000">
                  <a:srgbClr val="CD5158"/>
                </a:gs>
              </a:gsLst>
            </a:gradFill>
          </p:spPr>
          <p:style>
            <a:lnRef idx="1">
              <a:schemeClr val="accent2"/>
            </a:lnRef>
            <a:fillRef idx="2">
              <a:schemeClr val="accent2"/>
            </a:fillRef>
            <a:effectRef idx="1">
              <a:schemeClr val="accent2"/>
            </a:effectRef>
            <a:fontRef idx="minor">
              <a:schemeClr val="dk1"/>
            </a:fontRef>
          </p:style>
          <p:txBody>
            <a:bodyPr vert="horz" wrap="square" lIns="180000" tIns="108000" rIns="91440" bIns="45720" numCol="1" anchor="t" anchorCtr="0" compatLnSpc="1"/>
            <a:lstStyle/>
            <a:p>
              <a:pPr fontAlgn="base">
                <a:lnSpc>
                  <a:spcPts val="2100"/>
                </a:lnSpc>
                <a:spcBef>
                  <a:spcPct val="0"/>
                </a:spcBef>
                <a:spcAft>
                  <a:spcPct val="0"/>
                </a:spcAft>
              </a:pPr>
              <a:endParaRPr lang="zh-CN" altLang="en-US">
                <a:solidFill>
                  <a:schemeClr val="bg1"/>
                </a:solidFill>
                <a:latin typeface="Consolas" panose="020B0609020204030204" pitchFamily="49" charset="0"/>
                <a:ea typeface="楷体" panose="02010609060101010101" pitchFamily="49" charset="-122"/>
              </a:endParaRPr>
            </a:p>
          </p:txBody>
        </p:sp>
      </p:grpSp>
      <p:sp>
        <p:nvSpPr>
          <p:cNvPr id="13" name="文本框 12"/>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4"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5.1.2 </a:t>
            </a:r>
            <a:r>
              <a:rPr lang="zh-CN" altLang="en-US">
                <a:latin typeface="微软雅黑" panose="020B0503020204020204" charset="-122"/>
                <a:ea typeface="微软雅黑" panose="020B0503020204020204" charset="-122"/>
              </a:rPr>
              <a:t>何时使用递归</a:t>
            </a:r>
          </a:p>
        </p:txBody>
      </p:sp>
      <p:grpSp>
        <p:nvGrpSpPr>
          <p:cNvPr id="17" name="组合 16"/>
          <p:cNvGrpSpPr/>
          <p:nvPr/>
        </p:nvGrpSpPr>
        <p:grpSpPr>
          <a:xfrm>
            <a:off x="1450481" y="1484853"/>
            <a:ext cx="3794940" cy="517274"/>
            <a:chOff x="1396240" y="2304668"/>
            <a:chExt cx="2126459" cy="480002"/>
          </a:xfrm>
        </p:grpSpPr>
        <p:sp>
          <p:nvSpPr>
            <p:cNvPr id="18" name="矩形: 圆角 17"/>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33294" y="2360437"/>
              <a:ext cx="2089405"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3. </a:t>
              </a:r>
              <a:r>
                <a:rPr lang="zh-CN" altLang="en-US" sz="2000" b="1">
                  <a:solidFill>
                    <a:schemeClr val="bg1"/>
                  </a:solidFill>
                  <a:latin typeface="微软雅黑" panose="020B0503020204020204" charset="-122"/>
                  <a:ea typeface="微软雅黑" panose="020B0503020204020204" charset="-122"/>
                </a:rPr>
                <a:t>问题的求解方法是递归的</a:t>
              </a:r>
            </a:p>
          </p:txBody>
        </p:sp>
      </p:grpSp>
    </p:spTree>
    <p:extLst>
      <p:ext uri="{BB962C8B-B14F-4D97-AF65-F5344CB8AC3E}">
        <p14:creationId xmlns:p14="http://schemas.microsoft.com/office/powerpoint/2010/main" val="3039948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卡通人物&#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183756" y="936369"/>
            <a:ext cx="2521045" cy="2624413"/>
          </a:xfrm>
          <a:prstGeom prst="rect">
            <a:avLst/>
          </a:prstGeom>
        </p:spPr>
      </p:pic>
      <p:sp>
        <p:nvSpPr>
          <p:cNvPr id="5" name="TextBox 4"/>
          <p:cNvSpPr txBox="1"/>
          <p:nvPr/>
        </p:nvSpPr>
        <p:spPr>
          <a:xfrm>
            <a:off x="886728" y="3307929"/>
            <a:ext cx="9823949" cy="35185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err="1">
                <a:latin typeface="微软雅黑" panose="020B0503020204020204" charset="-122"/>
                <a:ea typeface="微软雅黑" panose="020B0503020204020204" charset="-122"/>
              </a:rPr>
              <a:t>def</a:t>
            </a:r>
            <a:r>
              <a:rPr lang="en-US" altLang="zh-CN" dirty="0">
                <a:latin typeface="微软雅黑" panose="020B0503020204020204" charset="-122"/>
                <a:ea typeface="微软雅黑" panose="020B0503020204020204" charset="-122"/>
              </a:rPr>
              <a:t> </a:t>
            </a:r>
            <a:r>
              <a:rPr lang="en-US" altLang="zh-CN" dirty="0">
                <a:solidFill>
                  <a:srgbClr val="C0262E"/>
                </a:solidFill>
                <a:latin typeface="微软雅黑" panose="020B0503020204020204" charset="-122"/>
                <a:ea typeface="微软雅黑" panose="020B0503020204020204" charset="-122"/>
              </a:rPr>
              <a:t>Hanoi</a:t>
            </a:r>
            <a:r>
              <a:rPr lang="en-US" altLang="zh-CN"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n,X,Y,Z</a:t>
            </a:r>
            <a:r>
              <a:rPr lang="en-US" altLang="zh-CN" dirty="0">
                <a:latin typeface="微软雅黑" panose="020B0503020204020204" charset="-122"/>
                <a:ea typeface="微软雅黑" panose="020B0503020204020204" charset="-122"/>
              </a:rPr>
              <a:t>):                        	</a:t>
            </a:r>
            <a:r>
              <a:rPr lang="en-US" altLang="zh-CN" dirty="0" smtClean="0">
                <a:latin typeface="微软雅黑" panose="020B0503020204020204" charset="-122"/>
                <a:ea typeface="微软雅黑" panose="020B0503020204020204" charset="-122"/>
              </a:rPr>
              <a:t>	         </a:t>
            </a:r>
            <a:r>
              <a:rPr lang="en-US" altLang="zh-CN" dirty="0" smtClean="0">
                <a:solidFill>
                  <a:srgbClr val="CD5158"/>
                </a:solidFill>
                <a:latin typeface="微软雅黑" panose="020B0503020204020204" charset="-122"/>
                <a:ea typeface="微软雅黑" panose="020B0503020204020204" charset="-122"/>
              </a:rPr>
              <a:t>#</a:t>
            </a:r>
            <a:r>
              <a:rPr lang="en-US" altLang="zh-CN" dirty="0">
                <a:solidFill>
                  <a:srgbClr val="CD5158"/>
                </a:solidFill>
                <a:latin typeface="微软雅黑" panose="020B0503020204020204" charset="-122"/>
                <a:ea typeface="微软雅黑" panose="020B0503020204020204" charset="-122"/>
              </a:rPr>
              <a:t>Hanoi</a:t>
            </a:r>
            <a:r>
              <a:rPr lang="zh-CN" altLang="zh-CN" dirty="0">
                <a:solidFill>
                  <a:srgbClr val="CD5158"/>
                </a:solidFill>
                <a:latin typeface="微软雅黑" panose="020B0503020204020204" charset="-122"/>
                <a:ea typeface="微软雅黑" panose="020B0503020204020204" charset="-122"/>
              </a:rPr>
              <a:t>递归算法</a:t>
            </a:r>
          </a:p>
          <a:p>
            <a:r>
              <a:rPr lang="en-US" altLang="zh-CN" dirty="0">
                <a:latin typeface="微软雅黑" panose="020B0503020204020204" charset="-122"/>
                <a:ea typeface="微软雅黑" panose="020B0503020204020204" charset="-122"/>
              </a:rPr>
              <a:t>  </a:t>
            </a:r>
            <a:r>
              <a:rPr lang="en-US" altLang="zh-CN" dirty="0" smtClean="0">
                <a:latin typeface="微软雅黑" panose="020B0503020204020204" charset="-122"/>
                <a:ea typeface="微软雅黑" panose="020B0503020204020204" charset="-122"/>
              </a:rPr>
              <a:t>	if </a:t>
            </a:r>
            <a:r>
              <a:rPr lang="en-US" altLang="zh-CN" dirty="0">
                <a:latin typeface="微软雅黑" panose="020B0503020204020204" charset="-122"/>
                <a:ea typeface="微软雅黑" panose="020B0503020204020204" charset="-122"/>
              </a:rPr>
              <a:t>n==1: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只有一个盘片的情况</a:t>
            </a:r>
          </a:p>
          <a:p>
            <a:r>
              <a:rPr lang="en-US" altLang="zh-CN" dirty="0">
                <a:latin typeface="微软雅黑" panose="020B0503020204020204" charset="-122"/>
                <a:ea typeface="微软雅黑" panose="020B0503020204020204" charset="-122"/>
              </a:rPr>
              <a:t>    </a:t>
            </a:r>
            <a:r>
              <a:rPr lang="en-US" altLang="zh-CN" dirty="0" smtClean="0">
                <a:latin typeface="微软雅黑" panose="020B0503020204020204" charset="-122"/>
                <a:ea typeface="微软雅黑" panose="020B0503020204020204" charset="-122"/>
              </a:rPr>
              <a:t>		print</a:t>
            </a:r>
            <a:r>
              <a:rPr lang="en-US" altLang="zh-CN"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将第</a:t>
            </a:r>
            <a:r>
              <a:rPr lang="en-US" altLang="zh-CN" dirty="0">
                <a:latin typeface="微软雅黑" panose="020B0503020204020204" charset="-122"/>
                <a:ea typeface="微软雅黑" panose="020B0503020204020204" charset="-122"/>
              </a:rPr>
              <a:t>%d</a:t>
            </a:r>
            <a:r>
              <a:rPr lang="zh-CN" altLang="zh-CN" dirty="0">
                <a:latin typeface="微软雅黑" panose="020B0503020204020204" charset="-122"/>
                <a:ea typeface="微软雅黑" panose="020B0503020204020204" charset="-122"/>
              </a:rPr>
              <a:t>个盘片从</a:t>
            </a:r>
            <a:r>
              <a:rPr lang="en-US" altLang="zh-CN" dirty="0">
                <a:latin typeface="微软雅黑" panose="020B0503020204020204" charset="-122"/>
                <a:ea typeface="微软雅黑" panose="020B0503020204020204" charset="-122"/>
              </a:rPr>
              <a:t>%c</a:t>
            </a:r>
            <a:r>
              <a:rPr lang="zh-CN" altLang="zh-CN" dirty="0">
                <a:latin typeface="微软雅黑" panose="020B0503020204020204" charset="-122"/>
                <a:ea typeface="微软雅黑" panose="020B0503020204020204" charset="-122"/>
              </a:rPr>
              <a:t>移动到</a:t>
            </a:r>
            <a:r>
              <a:rPr lang="en-US" altLang="zh-CN" dirty="0">
                <a:latin typeface="微软雅黑" panose="020B0503020204020204" charset="-122"/>
                <a:ea typeface="微软雅黑" panose="020B0503020204020204" charset="-122"/>
              </a:rPr>
              <a:t>%c" %(</a:t>
            </a:r>
            <a:r>
              <a:rPr lang="en-US" altLang="zh-CN" dirty="0" err="1">
                <a:latin typeface="微软雅黑" panose="020B0503020204020204" charset="-122"/>
                <a:ea typeface="微软雅黑" panose="020B0503020204020204" charset="-122"/>
              </a:rPr>
              <a:t>n,X,Z</a:t>
            </a:r>
            <a:r>
              <a:rPr lang="en-US" altLang="zh-CN" dirty="0">
                <a:latin typeface="微软雅黑" panose="020B0503020204020204" charset="-122"/>
                <a:ea typeface="微软雅黑" panose="020B0503020204020204" charset="-122"/>
              </a:rPr>
              <a:t>))</a:t>
            </a:r>
            <a:endParaRPr lang="zh-CN"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 </a:t>
            </a:r>
            <a:r>
              <a:rPr lang="en-US" altLang="zh-CN" dirty="0" smtClean="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else: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有两个或多个盘片的情况</a:t>
            </a:r>
          </a:p>
          <a:p>
            <a:r>
              <a:rPr lang="en-US" altLang="zh-CN" dirty="0">
                <a:solidFill>
                  <a:srgbClr val="C0262E"/>
                </a:solidFill>
                <a:latin typeface="微软雅黑" panose="020B0503020204020204" charset="-122"/>
                <a:ea typeface="微软雅黑" panose="020B0503020204020204" charset="-122"/>
              </a:rPr>
              <a:t>    </a:t>
            </a:r>
            <a:r>
              <a:rPr lang="en-US" altLang="zh-CN" dirty="0" smtClean="0">
                <a:solidFill>
                  <a:srgbClr val="C0262E"/>
                </a:solidFill>
                <a:latin typeface="微软雅黑" panose="020B0503020204020204" charset="-122"/>
                <a:ea typeface="微软雅黑" panose="020B0503020204020204" charset="-122"/>
              </a:rPr>
              <a:t>		Hanoi</a:t>
            </a:r>
            <a:r>
              <a:rPr lang="en-US" altLang="zh-CN" dirty="0" smtClean="0">
                <a:latin typeface="微软雅黑" panose="020B0503020204020204" charset="-122"/>
                <a:ea typeface="微软雅黑" panose="020B0503020204020204" charset="-122"/>
              </a:rPr>
              <a:t>(n-1,X,Z,Y</a:t>
            </a:r>
            <a:r>
              <a:rPr lang="en-US" altLang="zh-CN" dirty="0">
                <a:latin typeface="微软雅黑" panose="020B0503020204020204" charset="-122"/>
                <a:ea typeface="微软雅黑" panose="020B0503020204020204" charset="-122"/>
              </a:rPr>
              <a:t>)</a:t>
            </a:r>
            <a:endParaRPr lang="zh-CN"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   </a:t>
            </a:r>
            <a:r>
              <a:rPr lang="en-US" altLang="zh-CN" dirty="0" smtClean="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print("</a:t>
            </a:r>
            <a:r>
              <a:rPr lang="zh-CN" altLang="zh-CN" dirty="0">
                <a:latin typeface="微软雅黑" panose="020B0503020204020204" charset="-122"/>
                <a:ea typeface="微软雅黑" panose="020B0503020204020204" charset="-122"/>
              </a:rPr>
              <a:t>将第</a:t>
            </a:r>
            <a:r>
              <a:rPr lang="en-US" altLang="zh-CN" dirty="0">
                <a:latin typeface="微软雅黑" panose="020B0503020204020204" charset="-122"/>
                <a:ea typeface="微软雅黑" panose="020B0503020204020204" charset="-122"/>
              </a:rPr>
              <a:t>%d</a:t>
            </a:r>
            <a:r>
              <a:rPr lang="zh-CN" altLang="zh-CN" dirty="0">
                <a:latin typeface="微软雅黑" panose="020B0503020204020204" charset="-122"/>
                <a:ea typeface="微软雅黑" panose="020B0503020204020204" charset="-122"/>
              </a:rPr>
              <a:t>个盘片从</a:t>
            </a:r>
            <a:r>
              <a:rPr lang="en-US" altLang="zh-CN" dirty="0">
                <a:latin typeface="微软雅黑" panose="020B0503020204020204" charset="-122"/>
                <a:ea typeface="微软雅黑" panose="020B0503020204020204" charset="-122"/>
              </a:rPr>
              <a:t>%c</a:t>
            </a:r>
            <a:r>
              <a:rPr lang="zh-CN" altLang="zh-CN" dirty="0">
                <a:latin typeface="微软雅黑" panose="020B0503020204020204" charset="-122"/>
                <a:ea typeface="微软雅黑" panose="020B0503020204020204" charset="-122"/>
              </a:rPr>
              <a:t>移动到</a:t>
            </a:r>
            <a:r>
              <a:rPr lang="en-US" altLang="zh-CN" dirty="0">
                <a:latin typeface="微软雅黑" panose="020B0503020204020204" charset="-122"/>
                <a:ea typeface="微软雅黑" panose="020B0503020204020204" charset="-122"/>
              </a:rPr>
              <a:t>%c" %(</a:t>
            </a:r>
            <a:r>
              <a:rPr lang="en-US" altLang="zh-CN" dirty="0" err="1">
                <a:latin typeface="微软雅黑" panose="020B0503020204020204" charset="-122"/>
                <a:ea typeface="微软雅黑" panose="020B0503020204020204" charset="-122"/>
              </a:rPr>
              <a:t>n,X,Z</a:t>
            </a:r>
            <a:r>
              <a:rPr lang="en-US" altLang="zh-CN" dirty="0">
                <a:latin typeface="微软雅黑" panose="020B0503020204020204" charset="-122"/>
                <a:ea typeface="微软雅黑" panose="020B0503020204020204" charset="-122"/>
              </a:rPr>
              <a:t>))</a:t>
            </a:r>
            <a:endParaRPr lang="zh-CN"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   </a:t>
            </a:r>
            <a:r>
              <a:rPr lang="en-US" altLang="zh-CN" dirty="0" smtClean="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Hanoi(n-1,Y,X,Z)</a:t>
            </a:r>
            <a:endParaRPr lang="zh-CN" altLang="zh-CN" dirty="0">
              <a:latin typeface="微软雅黑" panose="020B0503020204020204" charset="-122"/>
              <a:ea typeface="微软雅黑" panose="020B0503020204020204" charset="-122"/>
            </a:endParaRPr>
          </a:p>
        </p:txBody>
      </p:sp>
      <p:pic>
        <p:nvPicPr>
          <p:cNvPr id="6" name="Picture 2" descr="http://img2.imgtn.bdimg.com/it/u=2453346877,1101521077&amp;fm=15&amp;gp=0.jpg"/>
          <p:cNvPicPr>
            <a:picLocks noChangeAspect="1" noChangeArrowheads="1"/>
          </p:cNvPicPr>
          <p:nvPr/>
        </p:nvPicPr>
        <p:blipFill>
          <a:blip r:embed="rId3" cstate="print"/>
          <a:srcRect/>
          <a:stretch>
            <a:fillRect/>
          </a:stretch>
        </p:blipFill>
        <p:spPr bwMode="auto">
          <a:xfrm>
            <a:off x="1583860" y="896229"/>
            <a:ext cx="4214842" cy="1855592"/>
          </a:xfrm>
          <a:prstGeom prst="rect">
            <a:avLst/>
          </a:prstGeom>
          <a:noFill/>
        </p:spPr>
      </p:pic>
      <p:sp>
        <p:nvSpPr>
          <p:cNvPr id="7" name="下箭头 6"/>
          <p:cNvSpPr/>
          <p:nvPr/>
        </p:nvSpPr>
        <p:spPr bwMode="auto">
          <a:xfrm>
            <a:off x="3492153" y="2818757"/>
            <a:ext cx="398255" cy="422235"/>
          </a:xfrm>
          <a:prstGeom prst="downArrow">
            <a:avLst/>
          </a:prstGeom>
          <a:solidFill>
            <a:srgbClr val="C0262E"/>
          </a:solidFill>
          <a:ln>
            <a:noFill/>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10" name="文本框 9"/>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USER-20130101ZG\Desktop\IMG_1394.GIF"/>
          <p:cNvPicPr>
            <a:picLocks noChangeAspect="1" noChangeArrowheads="1" noCrop="1"/>
          </p:cNvPicPr>
          <p:nvPr/>
        </p:nvPicPr>
        <p:blipFill>
          <a:blip r:embed="rId2" cstate="print"/>
          <a:srcRect/>
          <a:stretch>
            <a:fillRect/>
          </a:stretch>
        </p:blipFill>
        <p:spPr bwMode="auto">
          <a:xfrm>
            <a:off x="6294731" y="2607463"/>
            <a:ext cx="4206269" cy="1643074"/>
          </a:xfrm>
          <a:prstGeom prst="rect">
            <a:avLst/>
          </a:prstGeom>
          <a:noFill/>
        </p:spPr>
      </p:pic>
      <p:sp>
        <p:nvSpPr>
          <p:cNvPr id="7" name="TextBox 6"/>
          <p:cNvSpPr txBox="1"/>
          <p:nvPr/>
        </p:nvSpPr>
        <p:spPr>
          <a:xfrm>
            <a:off x="8123531" y="1409423"/>
            <a:ext cx="785818" cy="398780"/>
          </a:xfrm>
          <a:prstGeom prst="rect">
            <a:avLst/>
          </a:prstGeom>
          <a:solidFill>
            <a:srgbClr val="CD5158"/>
          </a:solidFill>
        </p:spPr>
        <p:txBody>
          <a:bodyPr wrap="square" rtlCol="0">
            <a:spAutoFit/>
          </a:bodyPr>
          <a:lstStyle/>
          <a:p>
            <a:r>
              <a:rPr lang="en-US" altLang="zh-CN" sz="2000" i="1">
                <a:solidFill>
                  <a:schemeClr val="bg1"/>
                </a:solidFill>
                <a:latin typeface="微软雅黑" panose="020B0503020204020204" charset="-122"/>
                <a:ea typeface="微软雅黑" panose="020B0503020204020204" charset="-122"/>
                <a:cs typeface="Consolas" panose="020B0609020204030204" pitchFamily="49" charset="0"/>
              </a:rPr>
              <a:t>n</a:t>
            </a:r>
            <a:r>
              <a:rPr lang="en-US" altLang="zh-CN" sz="2000">
                <a:solidFill>
                  <a:schemeClr val="bg1"/>
                </a:solidFill>
                <a:latin typeface="微软雅黑" panose="020B0503020204020204" charset="-122"/>
                <a:ea typeface="微软雅黑" panose="020B0503020204020204" charset="-122"/>
                <a:cs typeface="Consolas" panose="020B0609020204030204" pitchFamily="49" charset="0"/>
              </a:rPr>
              <a:t>=4</a:t>
            </a:r>
            <a:endParaRPr lang="zh-CN" altLang="en-US" sz="20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8" name="TextBox 7"/>
          <p:cNvSpPr txBox="1"/>
          <p:nvPr/>
        </p:nvSpPr>
        <p:spPr>
          <a:xfrm>
            <a:off x="8123531" y="5048467"/>
            <a:ext cx="785818" cy="398780"/>
          </a:xfrm>
          <a:prstGeom prst="rect">
            <a:avLst/>
          </a:prstGeom>
          <a:solidFill>
            <a:srgbClr val="CD5158"/>
          </a:solidFill>
        </p:spPr>
        <p:txBody>
          <a:bodyPr wrap="square" rtlCol="0">
            <a:spAutoFit/>
          </a:bodyPr>
          <a:lstStyle/>
          <a:p>
            <a:r>
              <a:rPr lang="zh-CN" altLang="en-US" sz="2000" b="1">
                <a:solidFill>
                  <a:schemeClr val="bg1"/>
                </a:solidFill>
                <a:latin typeface="微软雅黑" panose="020B0503020204020204" charset="-122"/>
                <a:ea typeface="微软雅黑" panose="020B0503020204020204" charset="-122"/>
                <a:cs typeface="Consolas" panose="020B0609020204030204" pitchFamily="49" charset="0"/>
              </a:rPr>
              <a:t>结束</a:t>
            </a:r>
          </a:p>
        </p:txBody>
      </p:sp>
      <p:sp>
        <p:nvSpPr>
          <p:cNvPr id="9" name="文本框 8"/>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pic>
        <p:nvPicPr>
          <p:cNvPr id="5" name="图片 4" descr="卡通人物&#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33184" y="1434282"/>
            <a:ext cx="3752850" cy="402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5373" y="1351233"/>
            <a:ext cx="7572428" cy="398780"/>
          </a:xfrm>
          <a:prstGeom prst="rect">
            <a:avLst/>
          </a:prstGeom>
          <a:noFill/>
        </p:spPr>
        <p:txBody>
          <a:bodyPr wrap="square" rtlCol="0">
            <a:spAutoFit/>
          </a:bodyPr>
          <a:lstStyle/>
          <a:p>
            <a:r>
              <a:rPr lang="zh-CN" altLang="zh-CN" sz="2000" b="1">
                <a:solidFill>
                  <a:srgbClr val="525252"/>
                </a:solidFill>
                <a:latin typeface="微软雅黑" panose="020B0503020204020204" charset="-122"/>
                <a:ea typeface="微软雅黑" panose="020B0503020204020204" charset="-122"/>
              </a:rPr>
              <a:t>递归模型是递归算法的抽象，它反映一个递归问题的递归结构。</a:t>
            </a:r>
            <a:endParaRPr lang="zh-CN" altLang="zh-CN" sz="2000" b="1">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 name="TextBox 6"/>
          <p:cNvSpPr txBox="1"/>
          <p:nvPr/>
        </p:nvSpPr>
        <p:spPr>
          <a:xfrm>
            <a:off x="1559687" y="5572395"/>
            <a:ext cx="5948018" cy="121031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f(n)=1				</a:t>
            </a:r>
            <a:r>
              <a:rPr lang="en-US" altLang="zh-CN">
                <a:solidFill>
                  <a:srgbClr val="CD5158"/>
                </a:solidFill>
                <a:latin typeface="微软雅黑" panose="020B0503020204020204" charset="-122"/>
                <a:ea typeface="微软雅黑" panose="020B0503020204020204" charset="-122"/>
              </a:rPr>
              <a:t>n=1</a:t>
            </a:r>
            <a:endParaRPr lang="zh-CN" altLang="zh-CN">
              <a:solidFill>
                <a:srgbClr val="CD5158"/>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f(n)=n*f(n-1)			</a:t>
            </a:r>
            <a:r>
              <a:rPr lang="en-US" altLang="zh-CN">
                <a:solidFill>
                  <a:srgbClr val="CD5158"/>
                </a:solidFill>
                <a:latin typeface="微软雅黑" panose="020B0503020204020204" charset="-122"/>
                <a:ea typeface="微软雅黑" panose="020B0503020204020204" charset="-122"/>
              </a:rPr>
              <a:t>n&gt;1</a:t>
            </a:r>
            <a:endParaRPr lang="zh-CN" altLang="zh-CN">
              <a:solidFill>
                <a:srgbClr val="CD5158"/>
              </a:solidFill>
              <a:latin typeface="微软雅黑" panose="020B0503020204020204" charset="-122"/>
              <a:ea typeface="微软雅黑" panose="020B0503020204020204" charset="-122"/>
            </a:endParaRPr>
          </a:p>
        </p:txBody>
      </p:sp>
      <p:sp>
        <p:nvSpPr>
          <p:cNvPr id="8" name="下箭头 7"/>
          <p:cNvSpPr/>
          <p:nvPr/>
        </p:nvSpPr>
        <p:spPr bwMode="auto">
          <a:xfrm>
            <a:off x="3845703" y="4782965"/>
            <a:ext cx="398306" cy="571504"/>
          </a:xfrm>
          <a:prstGeom prst="downArrow">
            <a:avLst/>
          </a:prstGeom>
          <a:gradFill>
            <a:gsLst>
              <a:gs pos="0">
                <a:srgbClr val="CD5158"/>
              </a:gs>
              <a:gs pos="100000">
                <a:srgbClr val="C0262E"/>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4339386" y="4863372"/>
            <a:ext cx="1428760" cy="398780"/>
          </a:xfrm>
          <a:prstGeom prst="rect">
            <a:avLst/>
          </a:prstGeom>
          <a:noFill/>
        </p:spPr>
        <p:txBody>
          <a:bodyPr wrap="square" rtlCol="0">
            <a:spAutoFit/>
          </a:bodyPr>
          <a:lstStyle/>
          <a:p>
            <a:r>
              <a:rPr lang="zh-CN" altLang="zh-CN" sz="2000">
                <a:solidFill>
                  <a:srgbClr val="525252"/>
                </a:solidFill>
                <a:latin typeface="微软雅黑" panose="020B0503020204020204" charset="-122"/>
                <a:ea typeface="微软雅黑" panose="020B0503020204020204" charset="-122"/>
              </a:rPr>
              <a:t>递归模型</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1" name="TextBox 10"/>
          <p:cNvSpPr txBox="1"/>
          <p:nvPr/>
        </p:nvSpPr>
        <p:spPr>
          <a:xfrm>
            <a:off x="1559687" y="2035390"/>
            <a:ext cx="5948018" cy="2599137"/>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fun</a:t>
            </a:r>
            <a:r>
              <a:rPr lang="en-US" altLang="zh-CN">
                <a:latin typeface="微软雅黑" panose="020B0503020204020204" charset="-122"/>
                <a:ea typeface="微软雅黑" panose="020B0503020204020204" charset="-122"/>
              </a:rPr>
              <a:t>(n):</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if n==1: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语句</a:t>
            </a:r>
            <a:r>
              <a:rPr lang="en-US" altLang="zh-CN">
                <a:solidFill>
                  <a:srgbClr val="CD5158"/>
                </a:solidFill>
                <a:latin typeface="微软雅黑" panose="020B0503020204020204" charset="-122"/>
                <a:ea typeface="微软雅黑" panose="020B0503020204020204" charset="-122"/>
              </a:rPr>
              <a:t>1</a:t>
            </a:r>
            <a:endParaRPr lang="zh-CN" altLang="zh-CN">
              <a:solidFill>
                <a:srgbClr val="CD5158"/>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1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语句</a:t>
            </a:r>
            <a:r>
              <a:rPr lang="en-US" altLang="zh-CN">
                <a:solidFill>
                  <a:srgbClr val="CD5158"/>
                </a:solidFill>
                <a:latin typeface="微软雅黑" panose="020B0503020204020204" charset="-122"/>
                <a:ea typeface="微软雅黑" panose="020B0503020204020204" charset="-122"/>
              </a:rPr>
              <a:t>2</a:t>
            </a:r>
            <a:endParaRPr lang="zh-CN" altLang="zh-CN">
              <a:solidFill>
                <a:srgbClr val="CD5158"/>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语句</a:t>
            </a:r>
            <a:r>
              <a:rPr lang="en-US" altLang="zh-CN">
                <a:solidFill>
                  <a:srgbClr val="CD5158"/>
                </a:solidFill>
                <a:latin typeface="微软雅黑" panose="020B0503020204020204" charset="-122"/>
                <a:ea typeface="微软雅黑" panose="020B0503020204020204" charset="-122"/>
              </a:rPr>
              <a:t>3</a:t>
            </a:r>
            <a:endParaRPr lang="zh-CN" altLang="zh-CN">
              <a:solidFill>
                <a:srgbClr val="CD5158"/>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fun(n-1)*n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语句</a:t>
            </a:r>
            <a:r>
              <a:rPr lang="en-US" altLang="zh-CN">
                <a:solidFill>
                  <a:srgbClr val="CD5158"/>
                </a:solidFill>
                <a:latin typeface="微软雅黑" panose="020B0503020204020204" charset="-122"/>
                <a:ea typeface="微软雅黑" panose="020B0503020204020204" charset="-122"/>
              </a:rPr>
              <a:t>4</a:t>
            </a:r>
            <a:endParaRPr lang="zh-CN" altLang="zh-CN">
              <a:solidFill>
                <a:srgbClr val="CD5158"/>
              </a:solidFill>
              <a:latin typeface="微软雅黑" panose="020B0503020204020204" charset="-122"/>
              <a:ea typeface="微软雅黑" panose="020B0503020204020204" charset="-122"/>
            </a:endParaRPr>
          </a:p>
        </p:txBody>
      </p:sp>
      <p:sp>
        <p:nvSpPr>
          <p:cNvPr id="12" name="文本框 11"/>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3"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5.1.3 </a:t>
            </a:r>
            <a:r>
              <a:rPr lang="zh-CN" altLang="en-US">
                <a:latin typeface="微软雅黑" panose="020B0503020204020204" charset="-122"/>
                <a:ea typeface="微软雅黑" panose="020B0503020204020204" charset="-122"/>
              </a:rPr>
              <a:t>递归模型</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224" y="2389221"/>
            <a:ext cx="3500438" cy="34909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animBg="1"/>
      <p:bldP spid="9" grpId="0"/>
      <p:bldP spid="11" grpId="0" bldLvl="0" animBg="1"/>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2760" y="2065110"/>
            <a:ext cx="4786346" cy="121031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f(n)=1				</a:t>
            </a:r>
            <a:r>
              <a:rPr lang="en-US" altLang="zh-CN">
                <a:solidFill>
                  <a:srgbClr val="CD5158"/>
                </a:solidFill>
                <a:latin typeface="微软雅黑" panose="020B0503020204020204" charset="-122"/>
                <a:ea typeface="微软雅黑" panose="020B0503020204020204" charset="-122"/>
              </a:rPr>
              <a:t>n=1</a:t>
            </a:r>
            <a:endParaRPr lang="zh-CN" altLang="zh-CN">
              <a:solidFill>
                <a:srgbClr val="CD5158"/>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f(n)=n*f(n-1)			</a:t>
            </a:r>
            <a:r>
              <a:rPr lang="en-US" altLang="zh-CN">
                <a:solidFill>
                  <a:srgbClr val="CD5158"/>
                </a:solidFill>
                <a:latin typeface="微软雅黑" panose="020B0503020204020204" charset="-122"/>
                <a:ea typeface="微软雅黑" panose="020B0503020204020204" charset="-122"/>
              </a:rPr>
              <a:t>n&gt;1</a:t>
            </a:r>
            <a:endParaRPr lang="zh-CN" altLang="zh-CN">
              <a:solidFill>
                <a:srgbClr val="CD5158"/>
              </a:solidFill>
              <a:latin typeface="微软雅黑" panose="020B0503020204020204" charset="-122"/>
              <a:ea typeface="微软雅黑" panose="020B0503020204020204" charset="-122"/>
            </a:endParaRPr>
          </a:p>
        </p:txBody>
      </p:sp>
      <p:sp>
        <p:nvSpPr>
          <p:cNvPr id="6" name="TextBox 5"/>
          <p:cNvSpPr txBox="1"/>
          <p:nvPr/>
        </p:nvSpPr>
        <p:spPr>
          <a:xfrm>
            <a:off x="10401974" y="2246660"/>
            <a:ext cx="1214446" cy="368300"/>
          </a:xfrm>
          <a:prstGeom prst="rect">
            <a:avLst/>
          </a:prstGeom>
          <a:noFill/>
        </p:spPr>
        <p:txBody>
          <a:bodyPr wrap="square" rtlCol="0">
            <a:spAutoFit/>
          </a:bodyPr>
          <a:lstStyle/>
          <a:p>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递归出口</a:t>
            </a:r>
          </a:p>
        </p:txBody>
      </p:sp>
      <p:sp>
        <p:nvSpPr>
          <p:cNvPr id="7" name="TextBox 6"/>
          <p:cNvSpPr txBox="1"/>
          <p:nvPr/>
        </p:nvSpPr>
        <p:spPr>
          <a:xfrm>
            <a:off x="10401974" y="2742885"/>
            <a:ext cx="1214446" cy="368300"/>
          </a:xfrm>
          <a:prstGeom prst="rect">
            <a:avLst/>
          </a:prstGeom>
          <a:noFill/>
        </p:spPr>
        <p:txBody>
          <a:bodyPr wrap="square" rtlCol="0">
            <a:spAutoFit/>
          </a:bodyPr>
          <a:lstStyle/>
          <a:p>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递归体</a:t>
            </a:r>
          </a:p>
        </p:txBody>
      </p:sp>
      <p:cxnSp>
        <p:nvCxnSpPr>
          <p:cNvPr id="9" name="直接箭头连接符 8"/>
          <p:cNvCxnSpPr/>
          <p:nvPr/>
        </p:nvCxnSpPr>
        <p:spPr>
          <a:xfrm rot="10800000" flipV="1">
            <a:off x="9687594" y="2432399"/>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rot="10800000" flipV="1">
            <a:off x="9687594" y="2923861"/>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552760" y="3934140"/>
            <a:ext cx="7643866" cy="1754505"/>
          </a:xfrm>
          <a:prstGeom prst="rect">
            <a:avLst/>
          </a:prstGeom>
          <a:noFill/>
          <a:ln w="19050">
            <a:no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Arial" panose="020B0604020202020204" pitchFamily="34" charset="0"/>
              <a:buChar char="•"/>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zh-CN" altLang="zh-CN" b="1">
                <a:latin typeface="微软雅黑" panose="020B0503020204020204" charset="-122"/>
                <a:ea typeface="微软雅黑" panose="020B0503020204020204" charset="-122"/>
              </a:rPr>
              <a:t>一般地，一个递归模型是由递归出口和递归体两部分组成。</a:t>
            </a:r>
            <a:endParaRPr lang="en-US" altLang="zh-CN" b="1">
              <a:latin typeface="微软雅黑" panose="020B0503020204020204" charset="-122"/>
              <a:ea typeface="微软雅黑" panose="020B0503020204020204" charset="-122"/>
            </a:endParaRPr>
          </a:p>
          <a:p>
            <a:r>
              <a:rPr lang="zh-CN" altLang="zh-CN" b="1">
                <a:solidFill>
                  <a:srgbClr val="C0262E"/>
                </a:solidFill>
                <a:latin typeface="微软雅黑" panose="020B0503020204020204" charset="-122"/>
                <a:ea typeface="微软雅黑" panose="020B0503020204020204" charset="-122"/>
              </a:rPr>
              <a:t>递归出口</a:t>
            </a:r>
            <a:r>
              <a:rPr lang="zh-CN" altLang="zh-CN" b="1">
                <a:latin typeface="微软雅黑" panose="020B0503020204020204" charset="-122"/>
                <a:ea typeface="微软雅黑" panose="020B0503020204020204" charset="-122"/>
              </a:rPr>
              <a:t>确定递归到何时结束，即指出明确的递归结束条件。</a:t>
            </a:r>
            <a:endParaRPr lang="en-US" altLang="zh-CN" b="1">
              <a:latin typeface="微软雅黑" panose="020B0503020204020204" charset="-122"/>
              <a:ea typeface="微软雅黑" panose="020B0503020204020204" charset="-122"/>
            </a:endParaRPr>
          </a:p>
          <a:p>
            <a:r>
              <a:rPr lang="zh-CN" altLang="zh-CN" b="1">
                <a:solidFill>
                  <a:srgbClr val="C0262E"/>
                </a:solidFill>
                <a:latin typeface="微软雅黑" panose="020B0503020204020204" charset="-122"/>
                <a:ea typeface="微软雅黑" panose="020B0503020204020204" charset="-122"/>
              </a:rPr>
              <a:t>递归体</a:t>
            </a:r>
            <a:r>
              <a:rPr lang="zh-CN" altLang="zh-CN" b="1">
                <a:latin typeface="微软雅黑" panose="020B0503020204020204" charset="-122"/>
                <a:ea typeface="微软雅黑" panose="020B0503020204020204" charset="-122"/>
              </a:rPr>
              <a:t>确定递归求解时的递推关系。</a:t>
            </a:r>
            <a:endParaRPr lang="zh-CN" altLang="en-US" b="1">
              <a:latin typeface="微软雅黑" panose="020B0503020204020204" charset="-122"/>
              <a:ea typeface="微软雅黑" panose="020B0503020204020204" charset="-122"/>
            </a:endParaRPr>
          </a:p>
        </p:txBody>
      </p:sp>
      <p:sp>
        <p:nvSpPr>
          <p:cNvPr id="13" name="文本框 12"/>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4"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5.1.3 </a:t>
            </a:r>
            <a:r>
              <a:rPr lang="zh-CN" altLang="en-US">
                <a:latin typeface="微软雅黑" panose="020B0503020204020204" charset="-122"/>
                <a:ea typeface="微软雅黑" panose="020B0503020204020204" charset="-122"/>
              </a:rPr>
              <a:t>递归模型</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78" y="1362255"/>
            <a:ext cx="3367088" cy="46482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1" grpId="0" bldLvl="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 name="Rectangle 28"/>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1038674" y="1653907"/>
            <a:ext cx="3571900" cy="398780"/>
          </a:xfrm>
          <a:prstGeom prst="rect">
            <a:avLst/>
          </a:prstGeom>
          <a:noFill/>
        </p:spPr>
        <p:txBody>
          <a:bodyPr wrap="square" rtlCol="0">
            <a:spAutoFit/>
          </a:bodyPr>
          <a:lstStyle/>
          <a:p>
            <a:pPr algn="l">
              <a:lnSpc>
                <a:spcPct val="100000"/>
              </a:lnSpc>
            </a:pP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递归出口的一般格式如下：</a:t>
            </a:r>
          </a:p>
        </p:txBody>
      </p:sp>
      <p:sp>
        <p:nvSpPr>
          <p:cNvPr id="5" name="TextBox 4"/>
          <p:cNvSpPr txBox="1"/>
          <p:nvPr/>
        </p:nvSpPr>
        <p:spPr>
          <a:xfrm>
            <a:off x="1070187" y="3556983"/>
            <a:ext cx="3571900" cy="398780"/>
          </a:xfrm>
          <a:prstGeom prst="rect">
            <a:avLst/>
          </a:prstGeom>
          <a:noFill/>
        </p:spPr>
        <p:txBody>
          <a:bodyPr wrap="square" rtlCol="0">
            <a:spAutoFit/>
          </a:bodyPr>
          <a:lstStyle/>
          <a:p>
            <a:pPr algn="l">
              <a:lnSpc>
                <a:spcPct val="100000"/>
              </a:lnSpc>
            </a:pP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递归</a:t>
            </a:r>
            <a:r>
              <a:rPr lang="zh-CN" altLang="en-US" sz="2000" b="1">
                <a:solidFill>
                  <a:srgbClr val="525252"/>
                </a:solidFill>
                <a:latin typeface="微软雅黑" panose="020B0503020204020204" charset="-122"/>
                <a:ea typeface="微软雅黑" panose="020B0503020204020204" charset="-122"/>
                <a:cs typeface="Consolas" panose="020B0609020204030204" pitchFamily="49" charset="0"/>
              </a:rPr>
              <a:t>体</a:t>
            </a: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的一般格式如下：</a:t>
            </a:r>
          </a:p>
        </p:txBody>
      </p:sp>
      <p:sp>
        <p:nvSpPr>
          <p:cNvPr id="7" name="TextBox 6"/>
          <p:cNvSpPr txBox="1"/>
          <p:nvPr/>
        </p:nvSpPr>
        <p:spPr>
          <a:xfrm>
            <a:off x="1290746" y="2462508"/>
            <a:ext cx="1500198" cy="492760"/>
          </a:xfrm>
          <a:prstGeom prst="rect">
            <a:avLst/>
          </a:prstGeom>
          <a:solidFill>
            <a:schemeClr val="bg1"/>
          </a:solidFill>
          <a:ln w="25400">
            <a:solidFill>
              <a:srgbClr val="CD5158"/>
            </a:solidFill>
          </a:ln>
          <a:effectLst>
            <a:glow>
              <a:schemeClr val="accent1"/>
            </a:glow>
          </a:effectLst>
        </p:spPr>
        <p:style>
          <a:lnRef idx="3">
            <a:schemeClr val="lt1"/>
          </a:lnRef>
          <a:fillRef idx="1">
            <a:schemeClr val="accent5"/>
          </a:fillRef>
          <a:effectRef idx="1">
            <a:schemeClr val="accent5"/>
          </a:effectRef>
          <a:fontRef idx="minor">
            <a:schemeClr val="lt1"/>
          </a:fontRef>
        </p:style>
        <p:txBody>
          <a:bodyPr wrap="square" lIns="180000" tIns="108000" bIns="108000" rtlCol="0">
            <a:spAutoFit/>
            <a:scene3d>
              <a:camera prst="orthographicFront"/>
              <a:lightRig rig="soft" dir="tl">
                <a:rot lat="0" lon="0" rev="0"/>
              </a:lightRig>
            </a:scene3d>
            <a:sp3d prstMaterial="matte">
              <a:contourClr>
                <a:srgbClr val="525252"/>
              </a:contourClr>
            </a:sp3d>
          </a:bodyPr>
          <a:lstStyle/>
          <a:p>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b="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1</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m</a:t>
            </a:r>
            <a:r>
              <a:rPr lang="en-US" altLang="zh-CN" b="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1</a:t>
            </a:r>
            <a:endParaRPr lang="zh-CN" altLang="zh-CN" b="1" spc="50">
              <a:ln w="1143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TextBox 7"/>
          <p:cNvSpPr txBox="1"/>
          <p:nvPr/>
        </p:nvSpPr>
        <p:spPr>
          <a:xfrm>
            <a:off x="1290746" y="4343236"/>
            <a:ext cx="6715172" cy="492760"/>
          </a:xfrm>
          <a:prstGeom prst="rect">
            <a:avLst/>
          </a:prstGeom>
          <a:solidFill>
            <a:schemeClr val="bg1"/>
          </a:solidFill>
          <a:ln w="25400">
            <a:solidFill>
              <a:srgbClr val="CD5158"/>
            </a:solidFill>
          </a:ln>
          <a:effectLst>
            <a:glow>
              <a:schemeClr val="accent1"/>
            </a:glow>
          </a:effectLst>
        </p:spPr>
        <p:style>
          <a:lnRef idx="3">
            <a:schemeClr val="lt1"/>
          </a:lnRef>
          <a:fillRef idx="1">
            <a:schemeClr val="accent5"/>
          </a:fillRef>
          <a:effectRef idx="1">
            <a:schemeClr val="accent5"/>
          </a:effectRef>
          <a:fontRef idx="minor">
            <a:schemeClr val="lt1"/>
          </a:fontRef>
        </p:style>
        <p:txBody>
          <a:bodyPr wrap="square" lIns="180000" tIns="108000" bIns="108000" rtlCol="0">
            <a:spAutoFit/>
            <a:scene3d>
              <a:camera prst="orthographicFront"/>
              <a:lightRig rig="soft" dir="tl">
                <a:rot lat="0" lon="0" rev="0"/>
              </a:lightRig>
            </a:scene3d>
            <a:sp3d prstMaterial="matte">
              <a:contourClr>
                <a:srgbClr val="525252"/>
              </a:contourClr>
            </a:sp3d>
          </a:bodyPr>
          <a:lstStyle/>
          <a:p>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b="1" i="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g</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b="1" i="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i</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b="1" i="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i</a:t>
            </a:r>
            <a:r>
              <a:rPr lang="en-US" altLang="zh-CN" b="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+1</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b="1" i="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b="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-1</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c</a:t>
            </a:r>
            <a:r>
              <a:rPr lang="en-US" altLang="zh-CN" b="1" i="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j</a:t>
            </a:r>
            <a:r>
              <a:rPr lang="zh-CN"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c</a:t>
            </a:r>
            <a:r>
              <a:rPr lang="en-US" altLang="zh-CN" b="1" i="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j</a:t>
            </a:r>
            <a:r>
              <a:rPr lang="en-US" altLang="zh-CN" b="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b="1" i="1" spc="50">
                <a:ln w="11430"/>
                <a:solidFill>
                  <a:srgbClr val="525252"/>
                </a:solidFill>
                <a:latin typeface="微软雅黑" panose="020B0503020204020204" charset="-122"/>
                <a:ea typeface="微软雅黑" panose="020B0503020204020204" charset="-122"/>
                <a:cs typeface="Consolas" panose="020B0609020204030204" pitchFamily="49" charset="0"/>
              </a:rPr>
              <a:t>c</a:t>
            </a:r>
            <a:r>
              <a:rPr lang="en-US" altLang="zh-CN" b="1" i="1" spc="50" baseline="-25000">
                <a:ln w="11430"/>
                <a:solidFill>
                  <a:srgbClr val="525252"/>
                </a:solidFill>
                <a:latin typeface="微软雅黑" panose="020B0503020204020204" charset="-122"/>
                <a:ea typeface="微软雅黑" panose="020B0503020204020204" charset="-122"/>
                <a:cs typeface="Consolas" panose="020B0609020204030204" pitchFamily="49" charset="0"/>
              </a:rPr>
              <a:t>m</a:t>
            </a:r>
            <a:r>
              <a:rPr lang="en-US" altLang="zh-CN" b="1" spc="50">
                <a:ln w="1143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zh-CN" b="1" spc="50">
              <a:ln w="11430"/>
              <a:solidFill>
                <a:srgbClr val="525252"/>
              </a:solidFill>
              <a:latin typeface="微软雅黑" panose="020B0503020204020204" charset="-122"/>
              <a:ea typeface="微软雅黑" panose="020B0503020204020204" charset="-122"/>
              <a:cs typeface="Consolas" panose="020B0609020204030204" pitchFamily="49" charset="0"/>
            </a:endParaRPr>
          </a:p>
        </p:txBody>
      </p:sp>
      <p:grpSp>
        <p:nvGrpSpPr>
          <p:cNvPr id="22" name="组合 21"/>
          <p:cNvGrpSpPr/>
          <p:nvPr/>
        </p:nvGrpSpPr>
        <p:grpSpPr>
          <a:xfrm>
            <a:off x="7024484" y="1590560"/>
            <a:ext cx="4740185" cy="3931516"/>
            <a:chOff x="500034" y="3502025"/>
            <a:chExt cx="4608513" cy="3931516"/>
          </a:xfrm>
        </p:grpSpPr>
        <p:sp>
          <p:nvSpPr>
            <p:cNvPr id="10" name="Oval 7"/>
            <p:cNvSpPr>
              <a:spLocks noChangeArrowheads="1"/>
            </p:cNvSpPr>
            <p:nvPr/>
          </p:nvSpPr>
          <p:spPr bwMode="auto">
            <a:xfrm>
              <a:off x="2228822" y="3502025"/>
              <a:ext cx="1008063" cy="647700"/>
            </a:xfrm>
            <a:prstGeom prst="ellipse">
              <a:avLst/>
            </a:prstGeom>
            <a:solidFill>
              <a:srgbClr val="CD5158"/>
            </a:solidFill>
            <a:ln>
              <a:noFill/>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chemeClr val="bg1"/>
                  </a:solidFill>
                  <a:latin typeface="微软雅黑" panose="020B0503020204020204" charset="-122"/>
                  <a:ea typeface="微软雅黑" panose="020B0503020204020204" charset="-122"/>
                  <a:cs typeface="Consolas" panose="020B0609020204030204" pitchFamily="49" charset="0"/>
                </a:rPr>
                <a:t>f</a:t>
              </a:r>
              <a:r>
                <a:rPr lang="en-US" altLang="zh-CN">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i="1">
                  <a:solidFill>
                    <a:schemeClr val="bg1"/>
                  </a:solidFill>
                  <a:latin typeface="微软雅黑" panose="020B0503020204020204" charset="-122"/>
                  <a:ea typeface="微软雅黑" panose="020B0503020204020204" charset="-122"/>
                  <a:cs typeface="Consolas" panose="020B0609020204030204" pitchFamily="49" charset="0"/>
                </a:rPr>
                <a:t>s</a:t>
              </a:r>
              <a:r>
                <a:rPr lang="en-US" altLang="zh-CN" i="1" baseline="-25000">
                  <a:solidFill>
                    <a:schemeClr val="bg1"/>
                  </a:solidFill>
                  <a:latin typeface="微软雅黑" panose="020B0503020204020204" charset="-122"/>
                  <a:ea typeface="微软雅黑" panose="020B0503020204020204" charset="-122"/>
                  <a:cs typeface="Consolas" panose="020B0609020204030204" pitchFamily="49" charset="0"/>
                </a:rPr>
                <a:t>n</a:t>
              </a:r>
              <a:r>
                <a:rPr lang="en-US" altLang="zh-CN">
                  <a:solidFill>
                    <a:schemeClr val="bg1"/>
                  </a:solidFill>
                  <a:latin typeface="微软雅黑" panose="020B0503020204020204" charset="-122"/>
                  <a:ea typeface="微软雅黑" panose="020B0503020204020204" charset="-122"/>
                  <a:cs typeface="Consolas" panose="020B0609020204030204" pitchFamily="49" charset="0"/>
                </a:rPr>
                <a:t>)</a:t>
              </a:r>
              <a:endParaRPr lang="en-US" altLang="zh-CN" dirty="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11" name="Oval 8"/>
            <p:cNvSpPr>
              <a:spLocks noChangeArrowheads="1"/>
            </p:cNvSpPr>
            <p:nvPr/>
          </p:nvSpPr>
          <p:spPr bwMode="auto">
            <a:xfrm>
              <a:off x="500034" y="4652963"/>
              <a:ext cx="1008063" cy="647700"/>
            </a:xfrm>
            <a:prstGeom prst="ellipse">
              <a:avLst/>
            </a:prstGeom>
            <a:noFill/>
            <a:ln w="25400">
              <a:solidFill>
                <a:srgbClr val="CD5158"/>
              </a:solidFill>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sz="1600" i="1" baseline="-25000">
                  <a:solidFill>
                    <a:srgbClr val="525252"/>
                  </a:solidFill>
                  <a:latin typeface="微软雅黑" panose="020B0503020204020204" charset="-122"/>
                  <a:ea typeface="微软雅黑" panose="020B0503020204020204" charset="-122"/>
                  <a:cs typeface="Consolas" panose="020B0609020204030204" pitchFamily="49" charset="0"/>
                </a:rPr>
                <a:t>i</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2" name="Oval 9"/>
            <p:cNvSpPr>
              <a:spLocks noChangeArrowheads="1"/>
            </p:cNvSpPr>
            <p:nvPr/>
          </p:nvSpPr>
          <p:spPr bwMode="auto">
            <a:xfrm>
              <a:off x="1723997" y="4652963"/>
              <a:ext cx="1008063" cy="647700"/>
            </a:xfrm>
            <a:prstGeom prst="ellipse">
              <a:avLst/>
            </a:prstGeom>
            <a:noFill/>
            <a:ln w="25400">
              <a:solidFill>
                <a:srgbClr val="CD5158"/>
              </a:solidFill>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sz="1600" i="1" baseline="-25000">
                  <a:solidFill>
                    <a:srgbClr val="525252"/>
                  </a:solidFill>
                  <a:latin typeface="微软雅黑" panose="020B0503020204020204" charset="-122"/>
                  <a:ea typeface="微软雅黑" panose="020B0503020204020204" charset="-122"/>
                  <a:cs typeface="Consolas" panose="020B0609020204030204" pitchFamily="49" charset="0"/>
                </a:rPr>
                <a:t>i</a:t>
              </a:r>
              <a:r>
                <a:rPr lang="en-US"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+1</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3" name="Oval 10"/>
            <p:cNvSpPr>
              <a:spLocks noChangeArrowheads="1"/>
            </p:cNvSpPr>
            <p:nvPr/>
          </p:nvSpPr>
          <p:spPr bwMode="auto">
            <a:xfrm>
              <a:off x="4100484" y="4652963"/>
              <a:ext cx="1008063" cy="647700"/>
            </a:xfrm>
            <a:prstGeom prst="ellipse">
              <a:avLst/>
            </a:prstGeom>
            <a:noFill/>
            <a:ln w="25400">
              <a:solidFill>
                <a:srgbClr val="CD5158"/>
              </a:solidFill>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sz="1600" i="1" baseline="-25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-1</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4" name="Text Box 11"/>
            <p:cNvSpPr txBox="1">
              <a:spLocks noChangeArrowheads="1"/>
            </p:cNvSpPr>
            <p:nvPr/>
          </p:nvSpPr>
          <p:spPr bwMode="auto">
            <a:xfrm>
              <a:off x="2947960" y="4827152"/>
              <a:ext cx="766784" cy="368300"/>
            </a:xfrm>
            <a:prstGeom prst="rect">
              <a:avLst/>
            </a:prstGeom>
            <a:noFill/>
            <a:ln w="38100" algn="ctr">
              <a:noFill/>
              <a:miter lim="800000"/>
              <a:tailEnd type="none" w="lg" len="lg"/>
            </a:ln>
            <a:effectLst/>
          </p:spPr>
          <p:txBody>
            <a:bodyPr wrap="square">
              <a:spAutoFit/>
            </a:bodyPr>
            <a:lstStyle/>
            <a:p>
              <a:pPr>
                <a:spcBef>
                  <a:spcPct val="50000"/>
                </a:spcBef>
              </a:pPr>
              <a:r>
                <a:rPr lang="en-US" altLang="zh-CN">
                  <a:latin typeface="微软雅黑" panose="020B0503020204020204" charset="-122"/>
                  <a:ea typeface="微软雅黑" panose="020B0503020204020204" charset="-122"/>
                  <a:cs typeface="Times New Roman" panose="02020603050405020304" pitchFamily="18" charset="0"/>
                </a:rPr>
                <a:t>…</a:t>
              </a:r>
            </a:p>
          </p:txBody>
        </p:sp>
        <p:sp>
          <p:nvSpPr>
            <p:cNvPr id="15" name="Line 12"/>
            <p:cNvSpPr>
              <a:spLocks noChangeShapeType="1"/>
            </p:cNvSpPr>
            <p:nvPr/>
          </p:nvSpPr>
          <p:spPr bwMode="auto">
            <a:xfrm flipH="1">
              <a:off x="1292197" y="4005263"/>
              <a:ext cx="1008063" cy="720725"/>
            </a:xfrm>
            <a:prstGeom prst="line">
              <a:avLst/>
            </a:prstGeom>
            <a:ln w="28575">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6" name="Line 13"/>
            <p:cNvSpPr>
              <a:spLocks noChangeShapeType="1"/>
            </p:cNvSpPr>
            <p:nvPr/>
          </p:nvSpPr>
          <p:spPr bwMode="auto">
            <a:xfrm flipH="1">
              <a:off x="2371697" y="4149725"/>
              <a:ext cx="215900" cy="503238"/>
            </a:xfrm>
            <a:prstGeom prst="line">
              <a:avLst/>
            </a:prstGeom>
            <a:ln w="28575">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7" name="Freeform 14"/>
            <p:cNvSpPr/>
            <p:nvPr/>
          </p:nvSpPr>
          <p:spPr bwMode="auto">
            <a:xfrm>
              <a:off x="3194022" y="3989388"/>
              <a:ext cx="1054100" cy="774700"/>
            </a:xfrm>
            <a:custGeom>
              <a:avLst/>
              <a:gdLst/>
              <a:ahLst/>
              <a:cxnLst>
                <a:cxn ang="0">
                  <a:pos x="0" y="0"/>
                </a:cxn>
                <a:cxn ang="0">
                  <a:pos x="664" y="488"/>
                </a:cxn>
              </a:cxnLst>
              <a:rect l="0" t="0" r="r" b="b"/>
              <a:pathLst>
                <a:path w="664" h="488">
                  <a:moveTo>
                    <a:pt x="0" y="0"/>
                  </a:moveTo>
                  <a:lnTo>
                    <a:pt x="664" y="488"/>
                  </a:lnTo>
                </a:path>
              </a:pathLst>
            </a:custGeom>
            <a:ln w="28575">
              <a:headEnd type="none" w="med" len="med"/>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8" name="Text Box 15"/>
            <p:cNvSpPr txBox="1">
              <a:spLocks noChangeArrowheads="1"/>
            </p:cNvSpPr>
            <p:nvPr/>
          </p:nvSpPr>
          <p:spPr bwMode="auto">
            <a:xfrm>
              <a:off x="2041472" y="5772298"/>
              <a:ext cx="2016125" cy="398780"/>
            </a:xfrm>
            <a:prstGeom prst="rect">
              <a:avLst/>
            </a:prstGeom>
            <a:noFill/>
            <a:ln w="38100" algn="ctr">
              <a:noFill/>
              <a:miter lim="800000"/>
              <a:tailEnd type="none" w="lg" len="lg"/>
            </a:ln>
            <a:effectLst/>
          </p:spPr>
          <p:txBody>
            <a:bodyPr>
              <a:spAutoFit/>
            </a:bodyPr>
            <a:lstStyle/>
            <a:p>
              <a:pPr algn="l">
                <a:spcBef>
                  <a:spcPct val="50000"/>
                </a:spcBef>
              </a:pPr>
              <a:r>
                <a:rPr lang="zh-CN" altLang="en-US" sz="2000" dirty="0">
                  <a:solidFill>
                    <a:srgbClr val="525252"/>
                  </a:solidFill>
                  <a:latin typeface="微软雅黑" panose="020B0503020204020204" charset="-122"/>
                  <a:ea typeface="微软雅黑" panose="020B0503020204020204" charset="-122"/>
                </a:rPr>
                <a:t>大问题求解</a:t>
              </a:r>
            </a:p>
          </p:txBody>
        </p:sp>
        <p:sp>
          <p:nvSpPr>
            <p:cNvPr id="19" name="AutoShape 16"/>
            <p:cNvSpPr>
              <a:spLocks noChangeArrowheads="1"/>
            </p:cNvSpPr>
            <p:nvPr/>
          </p:nvSpPr>
          <p:spPr bwMode="auto">
            <a:xfrm>
              <a:off x="2643174" y="6272364"/>
              <a:ext cx="215900" cy="504825"/>
            </a:xfrm>
            <a:prstGeom prst="downArrow">
              <a:avLst>
                <a:gd name="adj1" fmla="val 50000"/>
                <a:gd name="adj2" fmla="val 58456"/>
              </a:avLst>
            </a:prstGeom>
            <a:gradFill>
              <a:gsLst>
                <a:gs pos="0">
                  <a:srgbClr val="CD5158"/>
                </a:gs>
                <a:gs pos="100000">
                  <a:srgbClr val="C0262E"/>
                </a:gs>
              </a:gsLst>
            </a:gradFill>
            <a:ln>
              <a:tailEnd type="none" w="lg" len="lg"/>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0" name="Text Box 17"/>
            <p:cNvSpPr txBox="1">
              <a:spLocks noChangeArrowheads="1"/>
            </p:cNvSpPr>
            <p:nvPr/>
          </p:nvSpPr>
          <p:spPr bwMode="auto">
            <a:xfrm>
              <a:off x="1609671" y="7034761"/>
              <a:ext cx="2676577" cy="398780"/>
            </a:xfrm>
            <a:prstGeom prst="rect">
              <a:avLst/>
            </a:prstGeom>
            <a:noFill/>
            <a:ln w="38100" algn="ctr">
              <a:noFill/>
              <a:miter lim="800000"/>
              <a:tailEnd type="none" w="lg" len="lg"/>
            </a:ln>
            <a:effectLst/>
          </p:spPr>
          <p:txBody>
            <a:bodyPr wrap="square">
              <a:spAutoFit/>
            </a:bodyPr>
            <a:lstStyle/>
            <a:p>
              <a:pPr algn="l">
                <a:spcBef>
                  <a:spcPct val="50000"/>
                </a:spcBef>
              </a:pPr>
              <a:r>
                <a:rPr lang="zh-CN" altLang="en-US" sz="2000">
                  <a:solidFill>
                    <a:srgbClr val="525252"/>
                  </a:solidFill>
                  <a:latin typeface="微软雅黑" panose="020B0503020204020204" charset="-122"/>
                  <a:ea typeface="微软雅黑" panose="020B0503020204020204" charset="-122"/>
                </a:rPr>
                <a:t>若干个相似子问题求解</a:t>
              </a:r>
            </a:p>
          </p:txBody>
        </p:sp>
        <p:sp>
          <p:nvSpPr>
            <p:cNvPr id="21" name="TextBox 20"/>
            <p:cNvSpPr txBox="1"/>
            <p:nvPr/>
          </p:nvSpPr>
          <p:spPr>
            <a:xfrm>
              <a:off x="2928926" y="6343802"/>
              <a:ext cx="928694" cy="368300"/>
            </a:xfrm>
            <a:prstGeom prst="rect">
              <a:avLst/>
            </a:prstGeom>
            <a:noFill/>
          </p:spPr>
          <p:txBody>
            <a:bodyPr wrap="square" rtlCol="0">
              <a:spAutoFit/>
            </a:bodyPr>
            <a:lstStyle/>
            <a:p>
              <a:pPr algn="l"/>
              <a:r>
                <a:rPr lang="zh-CN" altLang="en-US">
                  <a:solidFill>
                    <a:srgbClr val="525252"/>
                  </a:solidFill>
                  <a:latin typeface="微软雅黑" panose="020B0503020204020204" charset="-122"/>
                  <a:ea typeface="微软雅黑" panose="020B0503020204020204" charset="-122"/>
                </a:rPr>
                <a:t>转化</a:t>
              </a:r>
            </a:p>
          </p:txBody>
        </p:sp>
      </p:grpSp>
      <p:sp>
        <p:nvSpPr>
          <p:cNvPr id="23" name="TextBox 22"/>
          <p:cNvSpPr txBox="1"/>
          <p:nvPr/>
        </p:nvSpPr>
        <p:spPr>
          <a:xfrm>
            <a:off x="1706536" y="5299445"/>
            <a:ext cx="1492275" cy="368300"/>
          </a:xfrm>
          <a:prstGeom prst="rect">
            <a:avLst/>
          </a:prstGeom>
          <a:noFill/>
        </p:spPr>
        <p:txBody>
          <a:bodyPr wrap="square" rtlCol="0">
            <a:spAutoFit/>
          </a:bodyPr>
          <a:lstStyle/>
          <a:p>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非递归函数</a:t>
            </a:r>
          </a:p>
        </p:txBody>
      </p:sp>
      <p:cxnSp>
        <p:nvCxnSpPr>
          <p:cNvPr id="25" name="直接箭头连接符 24"/>
          <p:cNvCxnSpPr/>
          <p:nvPr/>
        </p:nvCxnSpPr>
        <p:spPr>
          <a:xfrm rot="5400000" flipH="1" flipV="1">
            <a:off x="2113734" y="5104249"/>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6" name="文本框 25"/>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27"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5.1.3 </a:t>
            </a:r>
            <a:r>
              <a:rPr lang="zh-CN" altLang="en-US">
                <a:latin typeface="微软雅黑" panose="020B0503020204020204" charset="-122"/>
                <a:ea typeface="微软雅黑" panose="020B0503020204020204" charset="-122"/>
              </a:rPr>
              <a:t>递归模型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par>
                                <p:cTn id="33" presetID="22" presetClass="entr" presetSubtype="4"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bldLvl="0" animBg="1"/>
      <p:bldP spid="8" grpId="0" bldLvl="0" animBg="1"/>
      <p:bldP spid="23"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75356" y="1477357"/>
            <a:ext cx="5143536" cy="398780"/>
          </a:xfrm>
          <a:prstGeom prst="rect">
            <a:avLst/>
          </a:prstGeom>
          <a:noFill/>
        </p:spPr>
        <p:txBody>
          <a:bodyPr wrap="square" rtlCol="0">
            <a:spAutoFit/>
          </a:bodyPr>
          <a:lstStyle/>
          <a:p>
            <a:pPr algn="l"/>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采用数学归纳法证明</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1+2+</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+1)/2</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 name="TextBox 9"/>
          <p:cNvSpPr txBox="1"/>
          <p:nvPr/>
        </p:nvSpPr>
        <p:spPr>
          <a:xfrm>
            <a:off x="2095472" y="2200696"/>
            <a:ext cx="8001056" cy="221615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Arial" panose="020B0604020202020204" pitchFamily="34" charset="0"/>
              <a:buChar char="•"/>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zh-CN" altLang="zh-CN">
                <a:latin typeface="微软雅黑" panose="020B0503020204020204" charset="-122"/>
                <a:ea typeface="微软雅黑" panose="020B0503020204020204" charset="-122"/>
              </a:rPr>
              <a:t>当</a:t>
            </a:r>
            <a:r>
              <a:rPr lang="en-US" altLang="zh-CN">
                <a:latin typeface="微软雅黑" panose="020B0503020204020204" charset="-122"/>
                <a:ea typeface="微软雅黑" panose="020B0503020204020204" charset="-122"/>
              </a:rPr>
              <a:t>n=1</a:t>
            </a:r>
            <a:r>
              <a:rPr lang="zh-CN" altLang="zh-CN">
                <a:latin typeface="微软雅黑" panose="020B0503020204020204" charset="-122"/>
                <a:ea typeface="微软雅黑" panose="020B0503020204020204" charset="-122"/>
              </a:rPr>
              <a:t>时，左式</a:t>
            </a:r>
            <a:r>
              <a:rPr lang="en-US" altLang="zh-CN">
                <a:latin typeface="微软雅黑" panose="020B0503020204020204" charset="-122"/>
                <a:ea typeface="微软雅黑" panose="020B0503020204020204" charset="-122"/>
              </a:rPr>
              <a:t>=1</a:t>
            </a:r>
            <a:r>
              <a:rPr lang="zh-CN" altLang="zh-CN">
                <a:latin typeface="微软雅黑" panose="020B0503020204020204" charset="-122"/>
                <a:ea typeface="微软雅黑" panose="020B0503020204020204" charset="-122"/>
              </a:rPr>
              <a:t>，右式</a:t>
            </a:r>
            <a:r>
              <a:rPr lang="en-US" altLang="zh-CN">
                <a:latin typeface="微软雅黑" panose="020B0503020204020204" charset="-122"/>
                <a:ea typeface="微软雅黑" panose="020B0503020204020204" charset="-122"/>
              </a:rPr>
              <a:t>=(1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2)/2=1</a:t>
            </a:r>
            <a:r>
              <a:rPr lang="zh-CN" altLang="zh-CN">
                <a:latin typeface="微软雅黑" panose="020B0503020204020204" charset="-122"/>
                <a:ea typeface="微软雅黑" panose="020B0503020204020204" charset="-122"/>
              </a:rPr>
              <a:t>，左右两式相等，等式成立。</a:t>
            </a:r>
          </a:p>
          <a:p>
            <a:r>
              <a:rPr lang="zh-CN" altLang="zh-CN">
                <a:latin typeface="微软雅黑" panose="020B0503020204020204" charset="-122"/>
                <a:ea typeface="微软雅黑" panose="020B0503020204020204" charset="-122"/>
              </a:rPr>
              <a:t>假设当</a:t>
            </a:r>
            <a:r>
              <a:rPr lang="en-US" altLang="zh-CN">
                <a:latin typeface="微软雅黑" panose="020B0503020204020204" charset="-122"/>
                <a:ea typeface="微软雅黑" panose="020B0503020204020204" charset="-122"/>
              </a:rPr>
              <a:t>n=k-1</a:t>
            </a:r>
            <a:r>
              <a:rPr lang="zh-CN" altLang="zh-CN">
                <a:latin typeface="微软雅黑" panose="020B0503020204020204" charset="-122"/>
                <a:ea typeface="微软雅黑" panose="020B0503020204020204" charset="-122"/>
              </a:rPr>
              <a:t>时等式成立，有</a:t>
            </a:r>
            <a:r>
              <a:rPr lang="en-US" altLang="zh-CN">
                <a:latin typeface="微软雅黑" panose="020B0503020204020204" charset="-122"/>
                <a:ea typeface="微软雅黑" panose="020B0503020204020204" charset="-122"/>
              </a:rPr>
              <a:t>1+2+</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+(k-1)=k(k-1)/2</a:t>
            </a:r>
            <a:r>
              <a:rPr lang="zh-CN" altLang="zh-CN">
                <a:latin typeface="微软雅黑" panose="020B0503020204020204" charset="-122"/>
                <a:ea typeface="微软雅黑" panose="020B0503020204020204" charset="-122"/>
              </a:rPr>
              <a:t>。</a:t>
            </a:r>
          </a:p>
          <a:p>
            <a:r>
              <a:rPr lang="zh-CN" altLang="zh-CN">
                <a:latin typeface="微软雅黑" panose="020B0503020204020204" charset="-122"/>
                <a:ea typeface="微软雅黑" panose="020B0503020204020204" charset="-122"/>
              </a:rPr>
              <a:t>当</a:t>
            </a:r>
            <a:r>
              <a:rPr lang="en-US" altLang="zh-CN">
                <a:latin typeface="微软雅黑" panose="020B0503020204020204" charset="-122"/>
                <a:ea typeface="微软雅黑" panose="020B0503020204020204" charset="-122"/>
              </a:rPr>
              <a:t>n=k</a:t>
            </a:r>
            <a:r>
              <a:rPr lang="zh-CN" altLang="zh-CN">
                <a:latin typeface="微软雅黑" panose="020B0503020204020204" charset="-122"/>
                <a:ea typeface="微软雅黑" panose="020B0503020204020204" charset="-122"/>
              </a:rPr>
              <a:t>时，左式</a:t>
            </a:r>
            <a:r>
              <a:rPr lang="en-US" altLang="zh-CN">
                <a:latin typeface="微软雅黑" panose="020B0503020204020204" charset="-122"/>
                <a:ea typeface="微软雅黑" panose="020B0503020204020204" charset="-122"/>
              </a:rPr>
              <a:t>=1+2+</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+k=[1+2+</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+(k-1)+k=k(k-1)/2+k=k(k+1)/2</a:t>
            </a:r>
            <a:r>
              <a:rPr lang="zh-CN" altLang="zh-CN">
                <a:latin typeface="微软雅黑" panose="020B0503020204020204" charset="-122"/>
                <a:ea typeface="微软雅黑" panose="020B0503020204020204" charset="-122"/>
              </a:rPr>
              <a:t>。</a:t>
            </a:r>
          </a:p>
        </p:txBody>
      </p:sp>
      <p:sp>
        <p:nvSpPr>
          <p:cNvPr id="11" name="TextBox 10"/>
          <p:cNvSpPr txBox="1"/>
          <p:nvPr/>
        </p:nvSpPr>
        <p:spPr>
          <a:xfrm>
            <a:off x="1750598" y="4715559"/>
            <a:ext cx="8690804" cy="1677670"/>
          </a:xfrm>
          <a:prstGeom prst="rect">
            <a:avLst/>
          </a:prstGeom>
          <a:noFill/>
          <a:ln w="19050">
            <a:no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Arial" panose="020B0604020202020204" pitchFamily="34" charset="0"/>
              <a:buChar char="•"/>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u"/>
            </a:pPr>
            <a:r>
              <a:rPr lang="zh-CN" altLang="zh-CN">
                <a:latin typeface="微软雅黑" panose="020B0503020204020204" charset="-122"/>
                <a:ea typeface="微软雅黑" panose="020B0503020204020204" charset="-122"/>
              </a:rPr>
              <a:t>先考虑特殊情况</a:t>
            </a:r>
            <a:r>
              <a:rPr lang="zh-CN" altLang="en-US">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a:buFont typeface="Wingdings" panose="05000000000000000000" pitchFamily="2" charset="2"/>
              <a:buChar char="u"/>
            </a:pPr>
            <a:r>
              <a:rPr lang="zh-CN" altLang="zh-CN">
                <a:latin typeface="微软雅黑" panose="020B0503020204020204" charset="-122"/>
                <a:ea typeface="微软雅黑" panose="020B0503020204020204" charset="-122"/>
              </a:rPr>
              <a:t>然后假设</a:t>
            </a:r>
            <a:r>
              <a:rPr lang="en-US" altLang="zh-CN">
                <a:latin typeface="微软雅黑" panose="020B0503020204020204" charset="-122"/>
                <a:ea typeface="微软雅黑" panose="020B0503020204020204" charset="-122"/>
              </a:rPr>
              <a:t>n=k-1</a:t>
            </a:r>
            <a:r>
              <a:rPr lang="zh-CN" altLang="zh-CN">
                <a:latin typeface="微软雅黑" panose="020B0503020204020204" charset="-122"/>
                <a:ea typeface="微软雅黑" panose="020B0503020204020204" charset="-122"/>
              </a:rPr>
              <a:t>成立（第二数学归纳法是假设</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k-1</a:t>
            </a:r>
            <a:r>
              <a:rPr lang="zh-CN" altLang="zh-CN">
                <a:latin typeface="微软雅黑" panose="020B0503020204020204" charset="-122"/>
                <a:ea typeface="微软雅黑" panose="020B0503020204020204" charset="-122"/>
              </a:rPr>
              <a:t>均成立），再证明</a:t>
            </a:r>
            <a:r>
              <a:rPr lang="en-US" altLang="zh-CN">
                <a:latin typeface="微软雅黑" panose="020B0503020204020204" charset="-122"/>
                <a:ea typeface="微软雅黑" panose="020B0503020204020204" charset="-122"/>
              </a:rPr>
              <a:t>n=k</a:t>
            </a:r>
            <a:r>
              <a:rPr lang="zh-CN" altLang="zh-CN">
                <a:latin typeface="微软雅黑" panose="020B0503020204020204" charset="-122"/>
                <a:ea typeface="微软雅黑" panose="020B0503020204020204" charset="-122"/>
              </a:rPr>
              <a:t>时成立，即假设“小问题”成立，再推导出“大问题”成立。</a:t>
            </a:r>
            <a:endParaRPr lang="zh-CN" altLang="en-US">
              <a:latin typeface="微软雅黑" panose="020B0503020204020204" charset="-122"/>
              <a:ea typeface="微软雅黑" panose="020B0503020204020204" charset="-122"/>
            </a:endParaRPr>
          </a:p>
        </p:txBody>
      </p:sp>
      <p:sp>
        <p:nvSpPr>
          <p:cNvPr id="12" name="下箭头 11"/>
          <p:cNvSpPr/>
          <p:nvPr/>
        </p:nvSpPr>
        <p:spPr bwMode="auto">
          <a:xfrm>
            <a:off x="5953124" y="4286931"/>
            <a:ext cx="285752" cy="428628"/>
          </a:xfrm>
          <a:prstGeom prst="downArrow">
            <a:avLst/>
          </a:prstGeom>
          <a:gradFill>
            <a:gsLst>
              <a:gs pos="0">
                <a:srgbClr val="C0262E"/>
              </a:gs>
              <a:gs pos="100000">
                <a:srgbClr val="CD5158"/>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9" name="文本框 8"/>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3"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5.1.4 </a:t>
            </a:r>
            <a:r>
              <a:rPr lang="zh-CN" altLang="en-US">
                <a:latin typeface="微软雅黑" panose="020B0503020204020204" charset="-122"/>
                <a:ea typeface="微软雅黑" panose="020B0503020204020204" charset="-122"/>
              </a:rPr>
              <a:t>递归与数学归纳法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ldLvl="0" animBg="1"/>
      <p:bldP spid="11" grpId="0" bldLvl="0" animBg="1"/>
      <p:bldP spid="12" grpId="0" animBg="1"/>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白板&#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52" y="1647825"/>
            <a:ext cx="5386388" cy="5210175"/>
          </a:xfrm>
          <a:prstGeom prst="rect">
            <a:avLst/>
          </a:prstGeom>
        </p:spPr>
      </p:pic>
      <p:sp>
        <p:nvSpPr>
          <p:cNvPr id="12" name="TextBox 11">
            <a:hlinkClick r:id="rId3" action="ppaction://hlinksldjump"/>
          </p:cNvPr>
          <p:cNvSpPr txBox="1"/>
          <p:nvPr/>
        </p:nvSpPr>
        <p:spPr>
          <a:xfrm>
            <a:off x="5037364" y="3010605"/>
            <a:ext cx="3013332" cy="47625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prstMaterial="matte">
              <a:contourClr>
                <a:schemeClr val="bg1"/>
              </a:contourClr>
            </a:sp3d>
          </a:bodyPr>
          <a:lstStyle/>
          <a:p>
            <a:pPr>
              <a:lnSpc>
                <a:spcPct val="100000"/>
              </a:lnSpc>
            </a:pPr>
            <a:r>
              <a:rPr lang="en-US" altLang="zh-CN" sz="2400" b="1" spc="50">
                <a:ln w="11430"/>
                <a:solidFill>
                  <a:srgbClr val="C0262E"/>
                </a:solidFill>
                <a:latin typeface="微软雅黑" panose="020B0503020204020204" charset="-122"/>
                <a:ea typeface="微软雅黑" panose="020B0503020204020204" charset="-122"/>
                <a:cs typeface="Consolas" panose="020B0609020204030204" pitchFamily="49" charset="0"/>
              </a:rPr>
              <a:t>5.1 </a:t>
            </a:r>
            <a:r>
              <a:rPr lang="zh-CN" altLang="zh-CN" sz="2400" b="1" spc="50">
                <a:ln w="11430"/>
                <a:solidFill>
                  <a:srgbClr val="C0262E"/>
                </a:solidFill>
                <a:latin typeface="微软雅黑" panose="020B0503020204020204" charset="-122"/>
                <a:ea typeface="微软雅黑" panose="020B0503020204020204" charset="-122"/>
                <a:cs typeface="Consolas" panose="020B0609020204030204" pitchFamily="49" charset="0"/>
              </a:rPr>
              <a:t>什么是递归</a:t>
            </a:r>
            <a:endParaRPr lang="zh-CN" altLang="en-US" sz="2400" b="1" spc="50">
              <a:ln w="11430"/>
              <a:solidFill>
                <a:srgbClr val="C0262E"/>
              </a:solidFill>
              <a:latin typeface="微软雅黑" panose="020B0503020204020204" charset="-122"/>
              <a:ea typeface="微软雅黑" panose="020B0503020204020204" charset="-122"/>
              <a:cs typeface="Consolas" panose="020B0609020204030204" pitchFamily="49" charset="0"/>
            </a:endParaRPr>
          </a:p>
        </p:txBody>
      </p:sp>
      <p:sp>
        <p:nvSpPr>
          <p:cNvPr id="14" name="TextBox 13">
            <a:hlinkClick r:id="" action="ppaction://noaction"/>
          </p:cNvPr>
          <p:cNvSpPr txBox="1"/>
          <p:nvPr/>
        </p:nvSpPr>
        <p:spPr>
          <a:xfrm>
            <a:off x="5037362" y="3995544"/>
            <a:ext cx="3013333" cy="51244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prstMaterial="matte">
              <a:contourClr>
                <a:schemeClr val="bg1"/>
              </a:contourClr>
            </a:sp3d>
          </a:bodyPr>
          <a:lstStyle/>
          <a:p>
            <a:pPr>
              <a:lnSpc>
                <a:spcPct val="100000"/>
              </a:lnSpc>
            </a:pPr>
            <a:r>
              <a:rPr lang="en-US" altLang="zh-CN" sz="2400" b="1" spc="50">
                <a:ln w="11430"/>
                <a:solidFill>
                  <a:srgbClr val="C0262E"/>
                </a:solidFill>
                <a:latin typeface="微软雅黑" panose="020B0503020204020204" charset="-122"/>
                <a:ea typeface="微软雅黑" panose="020B0503020204020204" charset="-122"/>
                <a:cs typeface="Consolas" panose="020B0609020204030204" pitchFamily="49" charset="0"/>
              </a:rPr>
              <a:t>5.2 </a:t>
            </a:r>
            <a:r>
              <a:rPr lang="zh-CN" altLang="zh-CN" sz="2400" b="1" spc="50">
                <a:ln w="11430"/>
                <a:solidFill>
                  <a:srgbClr val="C0262E"/>
                </a:solidFill>
                <a:latin typeface="微软雅黑" panose="020B0503020204020204" charset="-122"/>
                <a:ea typeface="微软雅黑" panose="020B0503020204020204" charset="-122"/>
                <a:cs typeface="Consolas" panose="020B0609020204030204" pitchFamily="49" charset="0"/>
              </a:rPr>
              <a:t>递归算法的设计</a:t>
            </a:r>
            <a:endParaRPr lang="zh-CN" altLang="en-US" sz="2400" b="1" spc="50">
              <a:ln w="11430"/>
              <a:solidFill>
                <a:srgbClr val="C0262E"/>
              </a:solidFill>
              <a:latin typeface="微软雅黑" panose="020B0503020204020204" charset="-122"/>
              <a:ea typeface="微软雅黑" panose="020B0503020204020204" charset="-122"/>
              <a:cs typeface="Consolas" panose="020B0609020204030204" pitchFamily="49" charset="0"/>
            </a:endParaRPr>
          </a:p>
        </p:txBody>
      </p:sp>
      <p:sp>
        <p:nvSpPr>
          <p:cNvPr id="15" name="文本框 14"/>
          <p:cNvSpPr txBox="1"/>
          <p:nvPr/>
        </p:nvSpPr>
        <p:spPr>
          <a:xfrm>
            <a:off x="1073369" y="144242"/>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提纲</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14" name="Rectangle 30"/>
          <p:cNvSpPr>
            <a:spLocks noChangeArrowheads="1"/>
          </p:cNvSpPr>
          <p:nvPr/>
        </p:nvSpPr>
        <p:spPr bwMode="auto">
          <a:xfrm>
            <a:off x="1533940" y="640282"/>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4" name="TextBox 33"/>
          <p:cNvSpPr txBox="1"/>
          <p:nvPr/>
        </p:nvSpPr>
        <p:spPr>
          <a:xfrm>
            <a:off x="10559312" y="1833960"/>
            <a:ext cx="1214446" cy="368300"/>
          </a:xfrm>
          <a:prstGeom prst="rect">
            <a:avLst/>
          </a:prstGeom>
          <a:noFill/>
        </p:spPr>
        <p:txBody>
          <a:bodyPr wrap="square" rtlCol="0">
            <a:spAutoFit/>
          </a:bodyPr>
          <a:lstStyle/>
          <a:p>
            <a:r>
              <a:rPr lang="zh-CN" altLang="en-US">
                <a:solidFill>
                  <a:srgbClr val="525252"/>
                </a:solidFill>
                <a:latin typeface="微软雅黑" panose="020B0503020204020204" charset="-122"/>
                <a:ea typeface="微软雅黑" panose="020B0503020204020204" charset="-122"/>
                <a:cs typeface="Consolas" panose="020B0609020204030204" pitchFamily="49" charset="0"/>
              </a:rPr>
              <a:t>递归出口</a:t>
            </a:r>
          </a:p>
        </p:txBody>
      </p:sp>
      <p:sp>
        <p:nvSpPr>
          <p:cNvPr id="35" name="TextBox 34"/>
          <p:cNvSpPr txBox="1"/>
          <p:nvPr/>
        </p:nvSpPr>
        <p:spPr>
          <a:xfrm>
            <a:off x="10559312" y="2666647"/>
            <a:ext cx="1214446" cy="368300"/>
          </a:xfrm>
          <a:prstGeom prst="rect">
            <a:avLst/>
          </a:prstGeom>
          <a:noFill/>
        </p:spPr>
        <p:txBody>
          <a:bodyPr wrap="square" rtlCol="0">
            <a:spAutoFit/>
          </a:bodyPr>
          <a:lstStyle/>
          <a:p>
            <a:r>
              <a:rPr lang="zh-CN" altLang="en-US">
                <a:solidFill>
                  <a:srgbClr val="525252"/>
                </a:solidFill>
                <a:latin typeface="微软雅黑" panose="020B0503020204020204" charset="-122"/>
                <a:ea typeface="微软雅黑" panose="020B0503020204020204" charset="-122"/>
                <a:cs typeface="Consolas" panose="020B0609020204030204" pitchFamily="49" charset="0"/>
              </a:rPr>
              <a:t>递归体</a:t>
            </a:r>
          </a:p>
        </p:txBody>
      </p:sp>
      <p:cxnSp>
        <p:nvCxnSpPr>
          <p:cNvPr id="36" name="直接箭头连接符 35"/>
          <p:cNvCxnSpPr/>
          <p:nvPr/>
        </p:nvCxnSpPr>
        <p:spPr>
          <a:xfrm rot="10800000" flipV="1">
            <a:off x="9844932" y="2019699"/>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rot="10800000" flipV="1">
            <a:off x="9844932" y="2847623"/>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171161" y="4111699"/>
            <a:ext cx="9849678" cy="2292985"/>
          </a:xfrm>
          <a:prstGeom prst="rect">
            <a:avLst/>
          </a:prstGeom>
          <a:noFill/>
          <a:ln w="19050">
            <a:no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zh-CN" altLang="en-US" b="1">
                <a:solidFill>
                  <a:srgbClr val="C0262E"/>
                </a:solidFill>
                <a:latin typeface="微软雅黑" panose="020B0503020204020204" charset="-122"/>
                <a:ea typeface="微软雅黑" panose="020B0503020204020204" charset="-122"/>
              </a:rPr>
              <a:t>递归出口</a:t>
            </a:r>
            <a:r>
              <a:rPr lang="zh-CN" altLang="zh-CN" b="1">
                <a:solidFill>
                  <a:srgbClr val="C0262E"/>
                </a:solidFill>
                <a:latin typeface="微软雅黑" panose="020B0503020204020204" charset="-122"/>
                <a:ea typeface="微软雅黑" panose="020B0503020204020204" charset="-122"/>
              </a:rPr>
              <a:t>相当于数学归纳法的</a:t>
            </a:r>
            <a:r>
              <a:rPr lang="zh-CN" altLang="en-US" b="1">
                <a:solidFill>
                  <a:srgbClr val="C0262E"/>
                </a:solidFill>
                <a:latin typeface="微软雅黑" panose="020B0503020204020204" charset="-122"/>
                <a:ea typeface="微软雅黑" panose="020B0503020204020204" charset="-122"/>
              </a:rPr>
              <a:t>特殊情况</a:t>
            </a:r>
            <a:r>
              <a:rPr lang="zh-CN" altLang="zh-CN" b="1">
                <a:solidFill>
                  <a:srgbClr val="C0262E"/>
                </a:solidFill>
                <a:latin typeface="微软雅黑" panose="020B0503020204020204" charset="-122"/>
                <a:ea typeface="微软雅黑" panose="020B0503020204020204" charset="-122"/>
              </a:rPr>
              <a:t>。</a:t>
            </a:r>
            <a:endParaRPr lang="en-US" altLang="zh-CN" b="1">
              <a:solidFill>
                <a:srgbClr val="C0262E"/>
              </a:solidFill>
              <a:latin typeface="微软雅黑" panose="020B0503020204020204" charset="-122"/>
              <a:ea typeface="微软雅黑" panose="020B0503020204020204" charset="-122"/>
            </a:endParaRPr>
          </a:p>
          <a:p>
            <a:r>
              <a:rPr lang="zh-CN" altLang="en-US" b="1">
                <a:solidFill>
                  <a:srgbClr val="C0262E"/>
                </a:solidFill>
                <a:latin typeface="微软雅黑" panose="020B0503020204020204" charset="-122"/>
                <a:ea typeface="微软雅黑" panose="020B0503020204020204" charset="-122"/>
              </a:rPr>
              <a:t>递归体</a:t>
            </a:r>
            <a:r>
              <a:rPr lang="zh-CN" altLang="zh-CN" b="1">
                <a:solidFill>
                  <a:srgbClr val="C0262E"/>
                </a:solidFill>
                <a:latin typeface="微软雅黑" panose="020B0503020204020204" charset="-122"/>
                <a:ea typeface="微软雅黑" panose="020B0503020204020204" charset="-122"/>
              </a:rPr>
              <a:t>相当于数学归纳法的归纳步骤。</a:t>
            </a:r>
            <a:endParaRPr lang="en-US" altLang="zh-CN" b="1">
              <a:solidFill>
                <a:srgbClr val="C0262E"/>
              </a:solidFill>
              <a:latin typeface="微软雅黑" panose="020B0503020204020204" charset="-122"/>
              <a:ea typeface="微软雅黑" panose="020B0503020204020204" charset="-122"/>
            </a:endParaRPr>
          </a:p>
          <a:p>
            <a:r>
              <a:rPr lang="zh-CN" altLang="en-US" b="1">
                <a:solidFill>
                  <a:srgbClr val="C0262E"/>
                </a:solidFill>
                <a:latin typeface="微软雅黑" panose="020B0503020204020204" charset="-122"/>
                <a:ea typeface="微软雅黑" panose="020B0503020204020204" charset="-122"/>
              </a:rPr>
              <a:t>区别：</a:t>
            </a:r>
            <a:r>
              <a:rPr lang="zh-CN" altLang="zh-CN" b="1">
                <a:solidFill>
                  <a:srgbClr val="C0262E"/>
                </a:solidFill>
                <a:latin typeface="微软雅黑" panose="020B0503020204020204" charset="-122"/>
                <a:ea typeface="微软雅黑" panose="020B0503020204020204" charset="-122"/>
              </a:rPr>
              <a:t>数学归纳法是一种论证方法，递归是算法和程序设计的一种实现技术</a:t>
            </a:r>
            <a:r>
              <a:rPr lang="zh-CN" altLang="en-US" b="1">
                <a:solidFill>
                  <a:srgbClr val="C0262E"/>
                </a:solidFill>
                <a:latin typeface="微软雅黑" panose="020B0503020204020204" charset="-122"/>
                <a:ea typeface="微软雅黑" panose="020B0503020204020204" charset="-122"/>
              </a:rPr>
              <a:t>。</a:t>
            </a:r>
            <a:endParaRPr lang="en-US" altLang="zh-CN" b="1">
              <a:solidFill>
                <a:srgbClr val="C0262E"/>
              </a:solidFill>
              <a:latin typeface="微软雅黑" panose="020B0503020204020204" charset="-122"/>
              <a:ea typeface="微软雅黑" panose="020B0503020204020204" charset="-122"/>
            </a:endParaRPr>
          </a:p>
          <a:p>
            <a:r>
              <a:rPr lang="zh-CN" altLang="zh-CN" b="1">
                <a:solidFill>
                  <a:srgbClr val="C0262E"/>
                </a:solidFill>
                <a:latin typeface="微软雅黑" panose="020B0503020204020204" charset="-122"/>
                <a:ea typeface="微软雅黑" panose="020B0503020204020204" charset="-122"/>
              </a:rPr>
              <a:t>数学归纳法是递归求解问题的理论基础。</a:t>
            </a:r>
            <a:endParaRPr lang="zh-CN" altLang="en-US" b="1">
              <a:solidFill>
                <a:srgbClr val="C0262E"/>
              </a:solidFill>
              <a:latin typeface="微软雅黑" panose="020B0503020204020204" charset="-122"/>
              <a:ea typeface="微软雅黑" panose="020B0503020204020204" charset="-122"/>
            </a:endParaRPr>
          </a:p>
        </p:txBody>
      </p:sp>
      <p:sp>
        <p:nvSpPr>
          <p:cNvPr id="39" name="下箭头 38"/>
          <p:cNvSpPr/>
          <p:nvPr/>
        </p:nvSpPr>
        <p:spPr bwMode="auto">
          <a:xfrm>
            <a:off x="5931894" y="3774873"/>
            <a:ext cx="348090" cy="479075"/>
          </a:xfrm>
          <a:prstGeom prst="downArrow">
            <a:avLst/>
          </a:prstGeom>
          <a:gradFill>
            <a:gsLst>
              <a:gs pos="0">
                <a:srgbClr val="C0262E"/>
              </a:gs>
              <a:gs pos="100000">
                <a:srgbClr val="CD5158"/>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endParaRPr>
          </a:p>
        </p:txBody>
      </p:sp>
      <p:sp>
        <p:nvSpPr>
          <p:cNvPr id="12" name="TextBox 10"/>
          <p:cNvSpPr txBox="1"/>
          <p:nvPr/>
        </p:nvSpPr>
        <p:spPr>
          <a:xfrm>
            <a:off x="935589" y="1705248"/>
            <a:ext cx="8690804" cy="1677670"/>
          </a:xfrm>
          <a:prstGeom prst="rect">
            <a:avLst/>
          </a:prstGeom>
          <a:noFill/>
          <a:ln w="19050">
            <a:solidFill>
              <a:srgbClr val="525252"/>
            </a:solidFill>
            <a:prstDash val="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Arial" panose="020B0604020202020204" pitchFamily="34" charset="0"/>
              <a:buChar char="•"/>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u"/>
            </a:pPr>
            <a:r>
              <a:rPr lang="zh-CN" altLang="zh-CN">
                <a:latin typeface="微软雅黑" panose="020B0503020204020204" charset="-122"/>
                <a:ea typeface="微软雅黑" panose="020B0503020204020204" charset="-122"/>
              </a:rPr>
              <a:t>先考虑特殊情况</a:t>
            </a:r>
            <a:r>
              <a:rPr lang="zh-CN" altLang="en-US">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a:buFont typeface="Wingdings" panose="05000000000000000000" pitchFamily="2" charset="2"/>
              <a:buChar char="u"/>
            </a:pPr>
            <a:r>
              <a:rPr lang="zh-CN" altLang="zh-CN">
                <a:latin typeface="微软雅黑" panose="020B0503020204020204" charset="-122"/>
                <a:ea typeface="微软雅黑" panose="020B0503020204020204" charset="-122"/>
              </a:rPr>
              <a:t>然后假设</a:t>
            </a:r>
            <a:r>
              <a:rPr lang="en-US" altLang="zh-CN">
                <a:latin typeface="微软雅黑" panose="020B0503020204020204" charset="-122"/>
                <a:ea typeface="微软雅黑" panose="020B0503020204020204" charset="-122"/>
              </a:rPr>
              <a:t>n=k-1</a:t>
            </a:r>
            <a:r>
              <a:rPr lang="zh-CN" altLang="zh-CN">
                <a:latin typeface="微软雅黑" panose="020B0503020204020204" charset="-122"/>
                <a:ea typeface="微软雅黑" panose="020B0503020204020204" charset="-122"/>
              </a:rPr>
              <a:t>成立（第二数学归纳法是假设</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k-1</a:t>
            </a:r>
            <a:r>
              <a:rPr lang="zh-CN" altLang="zh-CN">
                <a:latin typeface="微软雅黑" panose="020B0503020204020204" charset="-122"/>
                <a:ea typeface="微软雅黑" panose="020B0503020204020204" charset="-122"/>
              </a:rPr>
              <a:t>均成立），再证明</a:t>
            </a:r>
            <a:r>
              <a:rPr lang="en-US" altLang="zh-CN">
                <a:latin typeface="微软雅黑" panose="020B0503020204020204" charset="-122"/>
                <a:ea typeface="微软雅黑" panose="020B0503020204020204" charset="-122"/>
              </a:rPr>
              <a:t>n=k</a:t>
            </a:r>
            <a:r>
              <a:rPr lang="zh-CN" altLang="zh-CN">
                <a:latin typeface="微软雅黑" panose="020B0503020204020204" charset="-122"/>
                <a:ea typeface="微软雅黑" panose="020B0503020204020204" charset="-122"/>
              </a:rPr>
              <a:t>时成立，即假设“小问题”成立，再推导出“大问题”成立。</a:t>
            </a:r>
            <a:endParaRPr lang="zh-CN" altLang="en-US">
              <a:latin typeface="微软雅黑" panose="020B0503020204020204" charset="-122"/>
              <a:ea typeface="微软雅黑" panose="020B0503020204020204" charset="-122"/>
            </a:endParaRPr>
          </a:p>
        </p:txBody>
      </p:sp>
      <p:sp>
        <p:nvSpPr>
          <p:cNvPr id="13" name="文本框 12"/>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4"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5.1.4 </a:t>
            </a:r>
            <a:r>
              <a:rPr lang="zh-CN" altLang="en-US">
                <a:latin typeface="微软雅黑" panose="020B0503020204020204" charset="-122"/>
                <a:ea typeface="微软雅黑" panose="020B0503020204020204" charset="-122"/>
              </a:rPr>
              <a:t>递归与数学归纳法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par>
                                <p:cTn id="23" presetID="22" presetClass="entr" presetSubtype="2"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right)">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right)">
                                      <p:cBhvr>
                                        <p:cTn id="30" dur="500"/>
                                        <p:tgtEl>
                                          <p:spTgt spid="3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1000"/>
                                        <p:tgtEl>
                                          <p:spTgt spid="38"/>
                                        </p:tgtEl>
                                      </p:cBhvr>
                                    </p:animEffect>
                                    <p:anim calcmode="lin" valueType="num">
                                      <p:cBhvr>
                                        <p:cTn id="44" dur="1000" fill="hold"/>
                                        <p:tgtEl>
                                          <p:spTgt spid="38"/>
                                        </p:tgtEl>
                                        <p:attrNameLst>
                                          <p:attrName>ppt_x</p:attrName>
                                        </p:attrNameLst>
                                      </p:cBhvr>
                                      <p:tavLst>
                                        <p:tav tm="0">
                                          <p:val>
                                            <p:strVal val="#ppt_x"/>
                                          </p:val>
                                        </p:tav>
                                        <p:tav tm="100000">
                                          <p:val>
                                            <p:strVal val="#ppt_x"/>
                                          </p:val>
                                        </p:tav>
                                      </p:tavLst>
                                    </p:anim>
                                    <p:anim calcmode="lin" valueType="num">
                                      <p:cBhvr>
                                        <p:cTn id="4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8" grpId="0" bldLvl="0" animBg="1"/>
      <p:bldP spid="39" grpId="0" animBg="1"/>
      <p:bldP spid="12" grpId="0" bldLvl="0" animBg="1"/>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239" y="2494438"/>
            <a:ext cx="4372700" cy="4363562"/>
          </a:xfrm>
          <a:prstGeom prst="rect">
            <a:avLst/>
          </a:prstGeom>
        </p:spPr>
      </p:pic>
      <p:sp>
        <p:nvSpPr>
          <p:cNvPr id="93214" name="Rectangle 30"/>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4" name="TextBox 33"/>
          <p:cNvSpPr txBox="1"/>
          <p:nvPr/>
        </p:nvSpPr>
        <p:spPr>
          <a:xfrm>
            <a:off x="1524001" y="1289883"/>
            <a:ext cx="2071702" cy="398780"/>
          </a:xfrm>
          <a:prstGeom prst="rect">
            <a:avLst/>
          </a:prstGeom>
          <a:noFill/>
        </p:spPr>
        <p:txBody>
          <a:bodyPr wrap="square" rtlCol="0">
            <a:spAutoFit/>
          </a:bodyPr>
          <a:lstStyle/>
          <a:p>
            <a:pPr>
              <a:spcBef>
                <a:spcPts val="600"/>
              </a:spcBef>
            </a:pPr>
            <a:r>
              <a:rPr lang="zh-CN" altLang="zh-CN" sz="2000">
                <a:solidFill>
                  <a:srgbClr val="525252"/>
                </a:solidFill>
                <a:latin typeface="微软雅黑" panose="020B0503020204020204" charset="-122"/>
                <a:ea typeface="微软雅黑" panose="020B0503020204020204" charset="-122"/>
              </a:rPr>
              <a:t>简化</a:t>
            </a:r>
            <a:r>
              <a:rPr lang="zh-CN" altLang="en-US" sz="2000">
                <a:solidFill>
                  <a:srgbClr val="525252"/>
                </a:solidFill>
                <a:latin typeface="微软雅黑" panose="020B0503020204020204" charset="-122"/>
                <a:ea typeface="微软雅黑" panose="020B0503020204020204" charset="-122"/>
              </a:rPr>
              <a:t>的</a:t>
            </a:r>
            <a:r>
              <a:rPr lang="zh-CN" altLang="zh-CN" sz="2000">
                <a:solidFill>
                  <a:srgbClr val="525252"/>
                </a:solidFill>
                <a:latin typeface="微软雅黑" panose="020B0503020204020204" charset="-122"/>
                <a:ea typeface="微软雅黑" panose="020B0503020204020204" charset="-122"/>
              </a:rPr>
              <a:t>递归模型</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 name="TextBox 6"/>
          <p:cNvSpPr txBox="1"/>
          <p:nvPr/>
        </p:nvSpPr>
        <p:spPr>
          <a:xfrm>
            <a:off x="2309787" y="1741146"/>
            <a:ext cx="3500462" cy="121031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f(s1)=m1	</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f(sn)=g(f(sn-1)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cn-1)</a:t>
            </a:r>
            <a:endParaRPr lang="zh-CN" altLang="zh-CN">
              <a:latin typeface="微软雅黑" panose="020B0503020204020204" charset="-122"/>
              <a:ea typeface="微软雅黑" panose="020B0503020204020204" charset="-122"/>
            </a:endParaRPr>
          </a:p>
        </p:txBody>
      </p:sp>
      <p:sp>
        <p:nvSpPr>
          <p:cNvPr id="8" name="Text Box 3"/>
          <p:cNvSpPr txBox="1">
            <a:spLocks noChangeArrowheads="1"/>
          </p:cNvSpPr>
          <p:nvPr/>
        </p:nvSpPr>
        <p:spPr bwMode="auto">
          <a:xfrm>
            <a:off x="3131632" y="3867031"/>
            <a:ext cx="1400611" cy="2852420"/>
          </a:xfrm>
          <a:prstGeom prst="rect">
            <a:avLst/>
          </a:prstGeom>
          <a:noFill/>
          <a:ln w="19050">
            <a:solidFill>
              <a:srgbClr val="525252"/>
            </a:solidFill>
            <a:tailEnd type="none" w="lg" len="lg"/>
          </a:ln>
        </p:spPr>
        <p:style>
          <a:lnRef idx="1">
            <a:schemeClr val="dk1"/>
          </a:lnRef>
          <a:fillRef idx="2">
            <a:schemeClr val="dk1"/>
          </a:fillRef>
          <a:effectRef idx="1">
            <a:schemeClr val="dk1"/>
          </a:effectRef>
          <a:fontRef idx="minor">
            <a:schemeClr val="dk1"/>
          </a:fontRef>
        </p:style>
        <p:txBody>
          <a:bodyPr wrap="square" tIns="180000" bIns="180000">
            <a:spAutoFit/>
          </a:bodyPr>
          <a:lstStyle/>
          <a:p>
            <a:r>
              <a:rPr kumimoji="1" lang="en-US" altLang="zh-CN" b="1" i="1" dirty="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b="1" i="1" dirty="0" err="1">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1" i="1" baseline="-25000" dirty="0" err="1">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a:t>
            </a:r>
          </a:p>
          <a:p>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 ↓</a:t>
            </a:r>
          </a:p>
          <a:p>
            <a:r>
              <a:rPr kumimoji="1" lang="en-US" altLang="zh-CN" b="1">
                <a:solidFill>
                  <a:srgbClr val="525252"/>
                </a:solidFill>
                <a:latin typeface="微软雅黑" panose="020B0503020204020204" charset="-122"/>
                <a:ea typeface="微软雅黑" panose="020B0503020204020204" charset="-122"/>
                <a:cs typeface="Consolas" panose="020B0609020204030204" pitchFamily="49" charset="0"/>
              </a:rPr>
              <a:t> </a:t>
            </a:r>
            <a:r>
              <a:rPr kumimoji="1" lang="en-US" altLang="zh-CN" b="1" i="1">
                <a:solidFill>
                  <a:srgbClr val="525252"/>
                </a:solidFill>
                <a:latin typeface="微软雅黑" panose="020B0503020204020204" charset="-122"/>
                <a:ea typeface="微软雅黑" panose="020B0503020204020204" charset="-122"/>
                <a:cs typeface="Consolas" panose="020B0609020204030204" pitchFamily="49" charset="0"/>
              </a:rPr>
              <a:t>f</a:t>
            </a:r>
            <a:r>
              <a:rPr kumimoji="1" lang="en-US" altLang="zh-CN" b="1">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b="1" i="1">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1" i="1" baseline="-25000">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b="1" baseline="-25000">
                <a:solidFill>
                  <a:srgbClr val="525252"/>
                </a:solidFill>
                <a:latin typeface="微软雅黑" panose="020B0503020204020204" charset="-122"/>
                <a:ea typeface="微软雅黑" panose="020B0503020204020204" charset="-122"/>
                <a:cs typeface="Consolas" panose="020B0609020204030204" pitchFamily="49" charset="0"/>
              </a:rPr>
              <a:t>-1</a:t>
            </a:r>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a:t>
            </a:r>
          </a:p>
          <a:p>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 ↓</a:t>
            </a:r>
          </a:p>
          <a:p>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 …</a:t>
            </a:r>
          </a:p>
          <a:p>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 ↓</a:t>
            </a:r>
          </a:p>
          <a:p>
            <a:r>
              <a:rPr kumimoji="1" lang="en-US" altLang="zh-CN" b="1" i="1">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b="1">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b="1" i="1">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1" baseline="-25000">
                <a:solidFill>
                  <a:srgbClr val="525252"/>
                </a:solidFill>
                <a:latin typeface="微软雅黑" panose="020B0503020204020204" charset="-122"/>
                <a:ea typeface="微软雅黑" panose="020B0503020204020204" charset="-122"/>
                <a:cs typeface="Consolas" panose="020B0609020204030204" pitchFamily="49" charset="0"/>
              </a:rPr>
              <a:t>2</a:t>
            </a:r>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a:t>
            </a:r>
          </a:p>
          <a:p>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 ↓</a:t>
            </a:r>
          </a:p>
          <a:p>
            <a:r>
              <a:rPr kumimoji="1" lang="en-US" altLang="zh-CN" b="1" i="1" dirty="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b="1" i="1" dirty="0" err="1">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1" baseline="-25000" dirty="0" err="1">
                <a:solidFill>
                  <a:srgbClr val="525252"/>
                </a:solidFill>
                <a:latin typeface="微软雅黑" panose="020B0503020204020204" charset="-122"/>
                <a:ea typeface="微软雅黑" panose="020B0503020204020204" charset="-122"/>
                <a:cs typeface="Consolas" panose="020B0609020204030204" pitchFamily="49" charset="0"/>
              </a:rPr>
              <a:t>1</a:t>
            </a:r>
            <a:r>
              <a:rPr kumimoji="1" lang="en-US" altLang="zh-CN" b="1" dirty="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b="1"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9" name="Text Box 4"/>
          <p:cNvSpPr txBox="1">
            <a:spLocks noChangeArrowheads="1"/>
          </p:cNvSpPr>
          <p:nvPr/>
        </p:nvSpPr>
        <p:spPr bwMode="auto">
          <a:xfrm>
            <a:off x="1616366" y="3386584"/>
            <a:ext cx="3030532" cy="398780"/>
          </a:xfrm>
          <a:prstGeom prst="rect">
            <a:avLst/>
          </a:prstGeom>
          <a:noFill/>
          <a:ln w="38100" algn="ctr">
            <a:noFill/>
            <a:miter lim="800000"/>
            <a:tailEnd type="none" w="lg" len="lg"/>
          </a:ln>
          <a:effectLst/>
        </p:spPr>
        <p:txBody>
          <a:bodyPr wrap="square">
            <a:spAutoFit/>
          </a:bodyPr>
          <a:lstStyle/>
          <a:p>
            <a:pPr algn="l">
              <a:spcBef>
                <a:spcPct val="50000"/>
              </a:spcBef>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求</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f</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err="1">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sz="2000" i="1" baseline="-25000" dirty="0" err="1">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的分解过程如下：</a:t>
            </a:r>
          </a:p>
        </p:txBody>
      </p:sp>
      <p:sp>
        <p:nvSpPr>
          <p:cNvPr id="10" name="右箭头 9"/>
          <p:cNvSpPr/>
          <p:nvPr/>
        </p:nvSpPr>
        <p:spPr bwMode="auto">
          <a:xfrm>
            <a:off x="6328158" y="2071678"/>
            <a:ext cx="428628" cy="285752"/>
          </a:xfrm>
          <a:prstGeom prst="rightArrow">
            <a:avLst/>
          </a:prstGeom>
          <a:gradFill>
            <a:gsLst>
              <a:gs pos="0">
                <a:srgbClr val="C0262E"/>
              </a:gs>
              <a:gs pos="100000">
                <a:srgbClr val="CD5158"/>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endParaRPr>
          </a:p>
        </p:txBody>
      </p:sp>
      <p:sp>
        <p:nvSpPr>
          <p:cNvPr id="11" name="TextBox 10"/>
          <p:cNvSpPr txBox="1"/>
          <p:nvPr/>
        </p:nvSpPr>
        <p:spPr>
          <a:xfrm>
            <a:off x="7274696" y="1599065"/>
            <a:ext cx="2643206" cy="1322070"/>
          </a:xfrm>
          <a:prstGeom prst="rect">
            <a:avLst/>
          </a:prstGeom>
          <a:noFill/>
        </p:spPr>
        <p:txBody>
          <a:bodyPr wrap="square" rtlCol="0">
            <a:spAutoFit/>
          </a:bodyPr>
          <a:lstStyle/>
          <a:p>
            <a:pPr>
              <a:lnSpc>
                <a:spcPct val="2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求大问题</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s</a:t>
            </a:r>
            <a:r>
              <a:rPr lang="en-US" altLang="zh-CN" sz="2000" i="1" baseline="-25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nSpc>
                <a:spcPct val="2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分解（递推）和求值</a:t>
            </a:r>
          </a:p>
        </p:txBody>
      </p:sp>
      <p:sp>
        <p:nvSpPr>
          <p:cNvPr id="12" name="文本框 11"/>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4"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5.1.5  </a:t>
            </a:r>
            <a:r>
              <a:rPr lang="zh-CN" altLang="en-US">
                <a:latin typeface="微软雅黑" panose="020B0503020204020204" charset="-122"/>
                <a:ea typeface="微软雅黑" panose="020B0503020204020204" charset="-122"/>
              </a:rPr>
              <a:t>递归的执行过程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7" grpId="0" bldLvl="0" animBg="1"/>
      <p:bldP spid="8" grpId="0" bldLvl="0" animBg="1"/>
      <p:bldP spid="9" grpId="0" bldLvl="0" animBg="1"/>
      <p:bldP spid="10" grpId="0" animBg="1"/>
      <p:bldP spid="11" grpId="0"/>
      <p:bldP spid="12"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731523" y="1670332"/>
            <a:ext cx="8929992" cy="398780"/>
          </a:xfrm>
          <a:prstGeom prst="rect">
            <a:avLst/>
          </a:prstGeom>
          <a:noFill/>
          <a:ln w="9525">
            <a:noFill/>
            <a:miter lim="800000"/>
          </a:ln>
          <a:effectLst/>
        </p:spPr>
        <p:txBody>
          <a:bodyPr wrap="square">
            <a:spAutoFit/>
          </a:bodyPr>
          <a:lstStyle/>
          <a:p>
            <a:pPr algn="just">
              <a:lnSpc>
                <a:spcPct val="100000"/>
              </a:lnSpc>
              <a:spcBef>
                <a:spcPct val="50000"/>
              </a:spcBef>
            </a:pP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遇到</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递归出口发生“质</a:t>
            </a: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变”，原</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递归问题便</a:t>
            </a: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转化成可以直接求解的问题。</a:t>
            </a:r>
            <a:endPar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6" name="Text Box 3"/>
          <p:cNvSpPr txBox="1">
            <a:spLocks noChangeArrowheads="1"/>
          </p:cNvSpPr>
          <p:nvPr/>
        </p:nvSpPr>
        <p:spPr bwMode="auto">
          <a:xfrm>
            <a:off x="7322496" y="2973651"/>
            <a:ext cx="2949577" cy="3558818"/>
          </a:xfrm>
          <a:prstGeom prst="rect">
            <a:avLst/>
          </a:prstGeom>
          <a:solidFill>
            <a:schemeClr val="bg1"/>
          </a:solidFill>
          <a:ln w="19050">
            <a:solidFill>
              <a:srgbClr val="525252"/>
            </a:solidFill>
            <a:tailEnd type="none" w="lg" len="lg"/>
          </a:ln>
        </p:spPr>
        <p:style>
          <a:lnRef idx="1">
            <a:schemeClr val="dk1"/>
          </a:lnRef>
          <a:fillRef idx="2">
            <a:schemeClr val="dk1"/>
          </a:fillRef>
          <a:effectRef idx="1">
            <a:schemeClr val="dk1"/>
          </a:effectRef>
          <a:fontRef idx="minor">
            <a:schemeClr val="dk1"/>
          </a:fontRef>
        </p:style>
        <p:txBody>
          <a:bodyPr wrap="square" tIns="144000" bIns="180000">
            <a:spAutoFit/>
          </a:bodyPr>
          <a:lstStyle/>
          <a:p>
            <a:pPr>
              <a:lnSpc>
                <a:spcPts val="2800"/>
              </a:lnSpc>
            </a:pPr>
            <a:r>
              <a:rPr kumimoji="1" lang="en-US" altLang="zh-CN" i="1" dirty="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m</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1</a:t>
            </a:r>
          </a:p>
          <a:p>
            <a:pPr>
              <a:lnSpc>
                <a:spcPts val="2800"/>
              </a:lnSpc>
            </a:pPr>
            <a:r>
              <a:rPr kumimoji="1" lang="en-US" altLang="zh-CN" dirty="0" smtClean="0">
                <a:solidFill>
                  <a:srgbClr val="525252"/>
                </a:solidFill>
                <a:latin typeface="微软雅黑" panose="020B0503020204020204" charset="-122"/>
                <a:ea typeface="微软雅黑" panose="020B0503020204020204" charset="-122"/>
                <a:cs typeface="Consolas" panose="020B0609020204030204" pitchFamily="49" charset="0"/>
              </a:rPr>
              <a:t>↓</a:t>
            </a:r>
          </a:p>
          <a:p>
            <a:pPr>
              <a:lnSpc>
                <a:spcPts val="2800"/>
              </a:lnSpc>
            </a:pPr>
            <a:r>
              <a:rPr kumimoji="1" lang="en-US" altLang="zh-CN" i="1" dirty="0" smtClean="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dirty="0" smtClean="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smtClean="0">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aseline="-25000" dirty="0" smtClean="0">
                <a:solidFill>
                  <a:srgbClr val="525252"/>
                </a:solidFill>
                <a:latin typeface="微软雅黑" panose="020B0503020204020204" charset="-122"/>
                <a:ea typeface="微软雅黑" panose="020B0503020204020204" charset="-122"/>
                <a:cs typeface="Consolas" panose="020B0609020204030204" pitchFamily="49" charset="0"/>
              </a:rPr>
              <a:t>2</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g</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c</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p>
          <a:p>
            <a:pPr>
              <a:lnSpc>
                <a:spcPts val="2800"/>
              </a:lnSpc>
            </a:pP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p>
          <a:p>
            <a:pPr>
              <a:lnSpc>
                <a:spcPts val="2800"/>
              </a:lnSpc>
            </a:pPr>
            <a:r>
              <a:rPr kumimoji="1" lang="en-US" altLang="zh-CN" i="1" dirty="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3</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g</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2</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c</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2</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p>
          <a:p>
            <a:pPr>
              <a:lnSpc>
                <a:spcPts val="2800"/>
              </a:lnSpc>
            </a:pP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p>
          <a:p>
            <a:pPr>
              <a:lnSpc>
                <a:spcPts val="2800"/>
              </a:lnSpc>
            </a:pP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p>
          <a:p>
            <a:pPr>
              <a:lnSpc>
                <a:spcPts val="2800"/>
              </a:lnSpc>
            </a:pP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p>
          <a:p>
            <a:pPr>
              <a:lnSpc>
                <a:spcPts val="2800"/>
              </a:lnSpc>
            </a:pPr>
            <a:r>
              <a:rPr kumimoji="1" lang="en-US" altLang="zh-CN" i="1" dirty="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err="1">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i="1" baseline="-25000" dirty="0" err="1">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g</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C0262E"/>
                </a:solidFill>
                <a:latin typeface="微软雅黑" panose="020B0503020204020204" charset="-122"/>
                <a:ea typeface="微软雅黑" panose="020B0503020204020204" charset="-122"/>
                <a:cs typeface="Consolas" panose="020B0609020204030204" pitchFamily="49" charset="0"/>
              </a:rPr>
              <a:t>f</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s</a:t>
            </a:r>
            <a:r>
              <a:rPr kumimoji="1" lang="en-US" altLang="zh-CN" i="1" baseline="-25000" dirty="0">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i="1" dirty="0">
                <a:solidFill>
                  <a:srgbClr val="525252"/>
                </a:solidFill>
                <a:latin typeface="微软雅黑" panose="020B0503020204020204" charset="-122"/>
                <a:ea typeface="微软雅黑" panose="020B0503020204020204" charset="-122"/>
                <a:cs typeface="Consolas" panose="020B0609020204030204" pitchFamily="49" charset="0"/>
              </a:rPr>
              <a:t>c</a:t>
            </a:r>
            <a:r>
              <a:rPr kumimoji="1" lang="en-US" altLang="zh-CN" i="1" baseline="-25000" dirty="0">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kumimoji="1" lang="en-US" altLang="zh-CN" dirty="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8" name="文本框 7"/>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9"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5.1.5  </a:t>
            </a:r>
            <a:r>
              <a:rPr lang="zh-CN" altLang="en-US">
                <a:latin typeface="微软雅黑" panose="020B0503020204020204" charset="-122"/>
                <a:ea typeface="微软雅黑" panose="020B0503020204020204" charset="-122"/>
              </a:rPr>
              <a:t>递归的执行过程</a:t>
            </a:r>
          </a:p>
        </p:txBody>
      </p:sp>
      <p:sp>
        <p:nvSpPr>
          <p:cNvPr id="10" name="文本框 9"/>
          <p:cNvSpPr txBox="1"/>
          <p:nvPr/>
        </p:nvSpPr>
        <p:spPr>
          <a:xfrm>
            <a:off x="7189259" y="2392454"/>
            <a:ext cx="1608025" cy="398780"/>
          </a:xfrm>
          <a:prstGeom prst="rect">
            <a:avLst/>
          </a:prstGeom>
          <a:noFill/>
        </p:spPr>
        <p:txBody>
          <a:bodyPr wrap="square">
            <a:spAutoFit/>
          </a:bodyPr>
          <a:lstStyle/>
          <a:p>
            <a:pPr algn="just">
              <a:lnSpc>
                <a:spcPct val="100000"/>
              </a:lnSpc>
              <a:spcBef>
                <a:spcPct val="50000"/>
              </a:spcBef>
            </a:pP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求值过程：    </a:t>
            </a:r>
            <a:endPar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endParaRPr>
          </a:p>
        </p:txBody>
      </p:sp>
      <p:pic>
        <p:nvPicPr>
          <p:cNvPr id="4" name="图片 3"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20750" y="2592509"/>
            <a:ext cx="3752850" cy="402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1327" y="1672860"/>
            <a:ext cx="1857388" cy="398780"/>
          </a:xfrm>
          <a:prstGeom prst="rect">
            <a:avLst/>
          </a:prstGeom>
          <a:noFill/>
        </p:spPr>
        <p:txBody>
          <a:bodyPr wrap="square" rtlCol="0">
            <a:spAutoFit/>
          </a:bodyPr>
          <a:lstStyle/>
          <a:p>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例如求</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5!</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6826" name="Rectangle 26"/>
          <p:cNvSpPr>
            <a:spLocks noChangeArrowheads="1"/>
          </p:cNvSpPr>
          <p:nvPr/>
        </p:nvSpPr>
        <p:spPr bwMode="auto">
          <a:xfrm>
            <a:off x="3491949" y="849004"/>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32" name="组合 31"/>
          <p:cNvGrpSpPr/>
          <p:nvPr/>
        </p:nvGrpSpPr>
        <p:grpSpPr>
          <a:xfrm>
            <a:off x="1261327" y="2407119"/>
            <a:ext cx="5500726" cy="3857652"/>
            <a:chOff x="1428728" y="1214422"/>
            <a:chExt cx="5500726" cy="3857652"/>
          </a:xfrm>
        </p:grpSpPr>
        <p:sp>
          <p:nvSpPr>
            <p:cNvPr id="76824" name="Text Box 24"/>
            <p:cNvSpPr txBox="1">
              <a:spLocks noChangeArrowheads="1"/>
            </p:cNvSpPr>
            <p:nvPr/>
          </p:nvSpPr>
          <p:spPr bwMode="auto">
            <a:xfrm>
              <a:off x="1428728" y="1240474"/>
              <a:ext cx="727194" cy="25834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fun(5)</a:t>
              </a:r>
            </a:p>
          </p:txBody>
        </p:sp>
        <p:sp>
          <p:nvSpPr>
            <p:cNvPr id="76823" name="Text Box 23"/>
            <p:cNvSpPr txBox="1">
              <a:spLocks noChangeArrowheads="1"/>
            </p:cNvSpPr>
            <p:nvPr/>
          </p:nvSpPr>
          <p:spPr bwMode="auto">
            <a:xfrm>
              <a:off x="1928794" y="1918908"/>
              <a:ext cx="744365" cy="281143"/>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fun(4)</a:t>
              </a:r>
            </a:p>
          </p:txBody>
        </p:sp>
        <p:sp>
          <p:nvSpPr>
            <p:cNvPr id="76822" name="Line 22"/>
            <p:cNvSpPr>
              <a:spLocks noChangeShapeType="1"/>
            </p:cNvSpPr>
            <p:nvPr/>
          </p:nvSpPr>
          <p:spPr bwMode="auto">
            <a:xfrm>
              <a:off x="1884482" y="1554182"/>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21" name="Text Box 21"/>
            <p:cNvSpPr txBox="1">
              <a:spLocks noChangeArrowheads="1"/>
            </p:cNvSpPr>
            <p:nvPr/>
          </p:nvSpPr>
          <p:spPr bwMode="auto">
            <a:xfrm>
              <a:off x="2374104" y="2595171"/>
              <a:ext cx="840574" cy="265946"/>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fun(3)</a:t>
              </a:r>
            </a:p>
          </p:txBody>
        </p:sp>
        <p:sp>
          <p:nvSpPr>
            <p:cNvPr id="76820" name="Line 20"/>
            <p:cNvSpPr>
              <a:spLocks noChangeShapeType="1"/>
            </p:cNvSpPr>
            <p:nvPr/>
          </p:nvSpPr>
          <p:spPr bwMode="auto">
            <a:xfrm>
              <a:off x="2340449" y="2230445"/>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19" name="Text Box 19"/>
            <p:cNvSpPr txBox="1">
              <a:spLocks noChangeArrowheads="1"/>
            </p:cNvSpPr>
            <p:nvPr/>
          </p:nvSpPr>
          <p:spPr bwMode="auto">
            <a:xfrm>
              <a:off x="2795330" y="3273605"/>
              <a:ext cx="705099" cy="276801"/>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fun(2)</a:t>
              </a:r>
            </a:p>
          </p:txBody>
        </p:sp>
        <p:sp>
          <p:nvSpPr>
            <p:cNvPr id="76818" name="Line 18"/>
            <p:cNvSpPr>
              <a:spLocks noChangeShapeType="1"/>
            </p:cNvSpPr>
            <p:nvPr/>
          </p:nvSpPr>
          <p:spPr bwMode="auto">
            <a:xfrm>
              <a:off x="2682425" y="2908879"/>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17" name="Text Box 17"/>
            <p:cNvSpPr txBox="1">
              <a:spLocks noChangeArrowheads="1"/>
            </p:cNvSpPr>
            <p:nvPr/>
          </p:nvSpPr>
          <p:spPr bwMode="auto">
            <a:xfrm>
              <a:off x="3548764" y="3923817"/>
              <a:ext cx="625327" cy="2735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C0262E"/>
                  </a:solidFill>
                  <a:latin typeface="微软雅黑" panose="020B0503020204020204" charset="-122"/>
                  <a:ea typeface="微软雅黑" panose="020B0503020204020204" charset="-122"/>
                  <a:cs typeface="Consolas" panose="020B0609020204030204" pitchFamily="49" charset="0"/>
                </a:rPr>
                <a:t>fun(1)</a:t>
              </a:r>
            </a:p>
          </p:txBody>
        </p:sp>
        <p:sp>
          <p:nvSpPr>
            <p:cNvPr id="76816" name="Line 16"/>
            <p:cNvSpPr>
              <a:spLocks noChangeShapeType="1"/>
            </p:cNvSpPr>
            <p:nvPr/>
          </p:nvSpPr>
          <p:spPr bwMode="auto">
            <a:xfrm>
              <a:off x="3233929" y="3602510"/>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15" name="AutoShape 15"/>
            <p:cNvSpPr>
              <a:spLocks noChangeArrowheads="1"/>
            </p:cNvSpPr>
            <p:nvPr/>
          </p:nvSpPr>
          <p:spPr bwMode="auto">
            <a:xfrm>
              <a:off x="3481454" y="4431828"/>
              <a:ext cx="682866" cy="170423"/>
            </a:xfrm>
            <a:prstGeom prst="curvedUpArrow">
              <a:avLst>
                <a:gd name="adj1" fmla="val 80127"/>
                <a:gd name="adj2" fmla="val 160255"/>
                <a:gd name="adj3" fmla="val 33333"/>
              </a:avLst>
            </a:prstGeom>
            <a:solidFill>
              <a:srgbClr val="FFFFFF"/>
            </a:solidFill>
            <a:ln w="9525">
              <a:solidFill>
                <a:srgbClr val="000000"/>
              </a:solidFill>
              <a:miter lim="800000"/>
              <a:tailEnd type="none" w="sm" len="sm"/>
            </a:ln>
          </p:spPr>
          <p:txBody>
            <a:bodyPr vert="horz" wrap="square" lIns="85039" tIns="42520" rIns="85039" bIns="4252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r</a:t>
              </a:r>
            </a:p>
          </p:txBody>
        </p:sp>
        <p:sp>
          <p:nvSpPr>
            <p:cNvPr id="76814" name="Text Box 14"/>
            <p:cNvSpPr txBox="1">
              <a:spLocks noChangeArrowheads="1"/>
            </p:cNvSpPr>
            <p:nvPr/>
          </p:nvSpPr>
          <p:spPr bwMode="auto">
            <a:xfrm>
              <a:off x="3557449" y="4732314"/>
              <a:ext cx="568874" cy="339760"/>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zh-CN" altLang="en-US" sz="1600">
                  <a:solidFill>
                    <a:srgbClr val="C0262E"/>
                  </a:solidFill>
                  <a:latin typeface="微软雅黑" panose="020B0503020204020204" charset="-122"/>
                  <a:ea typeface="微软雅黑" panose="020B0503020204020204" charset="-122"/>
                  <a:cs typeface="Consolas" panose="020B0609020204030204" pitchFamily="49" charset="0"/>
                </a:rPr>
                <a:t>返回</a:t>
              </a:r>
              <a:r>
                <a:rPr lang="en-US" altLang="zh-CN" sz="1600">
                  <a:solidFill>
                    <a:srgbClr val="C0262E"/>
                  </a:solidFill>
                  <a:latin typeface="微软雅黑" panose="020B0503020204020204" charset="-122"/>
                  <a:ea typeface="微软雅黑" panose="020B0503020204020204" charset="-122"/>
                  <a:cs typeface="Consolas" panose="020B0609020204030204" pitchFamily="49" charset="0"/>
                </a:rPr>
                <a:t>1</a:t>
              </a:r>
            </a:p>
          </p:txBody>
        </p:sp>
        <p:sp>
          <p:nvSpPr>
            <p:cNvPr id="76813" name="Text Box 13"/>
            <p:cNvSpPr txBox="1">
              <a:spLocks noChangeArrowheads="1"/>
            </p:cNvSpPr>
            <p:nvPr/>
          </p:nvSpPr>
          <p:spPr bwMode="auto">
            <a:xfrm>
              <a:off x="4278312" y="3299657"/>
              <a:ext cx="1079506" cy="260519"/>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fun(2)=2</a:t>
              </a:r>
            </a:p>
          </p:txBody>
        </p:sp>
        <p:sp>
          <p:nvSpPr>
            <p:cNvPr id="76812" name="Line 12"/>
            <p:cNvSpPr>
              <a:spLocks noChangeShapeType="1"/>
            </p:cNvSpPr>
            <p:nvPr/>
          </p:nvSpPr>
          <p:spPr bwMode="auto">
            <a:xfrm flipV="1">
              <a:off x="4164320" y="3585142"/>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11" name="Text Box 11"/>
            <p:cNvSpPr txBox="1">
              <a:spLocks noChangeArrowheads="1"/>
            </p:cNvSpPr>
            <p:nvPr/>
          </p:nvSpPr>
          <p:spPr bwMode="auto">
            <a:xfrm>
              <a:off x="4734280" y="2612539"/>
              <a:ext cx="1052166" cy="29199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fun(3)=6</a:t>
              </a:r>
            </a:p>
          </p:txBody>
        </p:sp>
        <p:sp>
          <p:nvSpPr>
            <p:cNvPr id="76810" name="Line 10"/>
            <p:cNvSpPr>
              <a:spLocks noChangeShapeType="1"/>
            </p:cNvSpPr>
            <p:nvPr/>
          </p:nvSpPr>
          <p:spPr bwMode="auto">
            <a:xfrm flipV="1">
              <a:off x="4620288" y="2908879"/>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09" name="Text Box 9"/>
            <p:cNvSpPr txBox="1">
              <a:spLocks noChangeArrowheads="1"/>
            </p:cNvSpPr>
            <p:nvPr/>
          </p:nvSpPr>
          <p:spPr bwMode="auto">
            <a:xfrm>
              <a:off x="5190248" y="1927592"/>
              <a:ext cx="1024826" cy="30719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fun(4)=24</a:t>
              </a:r>
            </a:p>
          </p:txBody>
        </p:sp>
        <p:sp>
          <p:nvSpPr>
            <p:cNvPr id="76808" name="Line 8"/>
            <p:cNvSpPr>
              <a:spLocks noChangeShapeType="1"/>
            </p:cNvSpPr>
            <p:nvPr/>
          </p:nvSpPr>
          <p:spPr bwMode="auto">
            <a:xfrm flipV="1">
              <a:off x="5076256" y="2230445"/>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07" name="Text Box 7"/>
            <p:cNvSpPr txBox="1">
              <a:spLocks noChangeArrowheads="1"/>
            </p:cNvSpPr>
            <p:nvPr/>
          </p:nvSpPr>
          <p:spPr bwMode="auto">
            <a:xfrm>
              <a:off x="5648387" y="1214422"/>
              <a:ext cx="1281067" cy="339760"/>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fun(5)=120</a:t>
              </a:r>
            </a:p>
          </p:txBody>
        </p:sp>
        <p:sp>
          <p:nvSpPr>
            <p:cNvPr id="76806" name="Line 6"/>
            <p:cNvSpPr>
              <a:spLocks noChangeShapeType="1"/>
            </p:cNvSpPr>
            <p:nvPr/>
          </p:nvSpPr>
          <p:spPr bwMode="auto">
            <a:xfrm flipV="1">
              <a:off x="5532223" y="1554182"/>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05" name="Freeform 5"/>
            <p:cNvSpPr/>
            <p:nvPr/>
          </p:nvSpPr>
          <p:spPr bwMode="auto">
            <a:xfrm>
              <a:off x="1508851" y="2318370"/>
              <a:ext cx="1579602" cy="2214409"/>
            </a:xfrm>
            <a:custGeom>
              <a:avLst/>
              <a:gdLst/>
              <a:ahLst/>
              <a:cxnLst>
                <a:cxn ang="0">
                  <a:pos x="0" y="0"/>
                </a:cxn>
                <a:cxn ang="0">
                  <a:pos x="1455" y="2040"/>
                </a:cxn>
              </a:cxnLst>
              <a:rect l="0" t="0" r="r" b="b"/>
              <a:pathLst>
                <a:path w="1455" h="2040">
                  <a:moveTo>
                    <a:pt x="0" y="0"/>
                  </a:moveTo>
                  <a:lnTo>
                    <a:pt x="1455" y="2040"/>
                  </a:lnTo>
                </a:path>
              </a:pathLst>
            </a:custGeom>
            <a:ln>
              <a:solidFill>
                <a:srgbClr val="CD5158"/>
              </a:solidFill>
              <a:tailEnd type="arrow" w="sm" len="lg"/>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04" name="Freeform 4"/>
            <p:cNvSpPr/>
            <p:nvPr/>
          </p:nvSpPr>
          <p:spPr bwMode="auto">
            <a:xfrm>
              <a:off x="4739479" y="2303173"/>
              <a:ext cx="1547033" cy="2213324"/>
            </a:xfrm>
            <a:custGeom>
              <a:avLst/>
              <a:gdLst/>
              <a:ahLst/>
              <a:cxnLst>
                <a:cxn ang="0">
                  <a:pos x="0" y="2040"/>
                </a:cxn>
                <a:cxn ang="0">
                  <a:pos x="1425" y="0"/>
                </a:cxn>
              </a:cxnLst>
              <a:rect l="0" t="0" r="r" b="b"/>
              <a:pathLst>
                <a:path w="1425" h="2040">
                  <a:moveTo>
                    <a:pt x="0" y="2040"/>
                  </a:moveTo>
                  <a:lnTo>
                    <a:pt x="1425" y="0"/>
                  </a:lnTo>
                </a:path>
              </a:pathLst>
            </a:custGeom>
            <a:ln>
              <a:solidFill>
                <a:srgbClr val="CD5158"/>
              </a:solidFill>
              <a:tailEnd type="arrow" w="sm" len="lg"/>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76803" name="WordArt 3"/>
            <p:cNvSpPr>
              <a:spLocks noChangeArrowheads="1" noChangeShapeType="1" noTextEdit="1"/>
            </p:cNvSpPr>
            <p:nvPr/>
          </p:nvSpPr>
          <p:spPr bwMode="auto">
            <a:xfrm rot="3438153">
              <a:off x="1570788" y="3312673"/>
              <a:ext cx="846686" cy="147647"/>
            </a:xfrm>
            <a:prstGeom prst="rect">
              <a:avLst/>
            </a:prstGeom>
          </p:spPr>
          <p:txBody>
            <a:bodyPr vert="eaVert" wrap="none" fromWordArt="1">
              <a:prstTxWarp prst="textPlain">
                <a:avLst>
                  <a:gd name="adj" fmla="val 50000"/>
                </a:avLst>
              </a:prstTxWarp>
            </a:bodyPr>
            <a:lstStyle/>
            <a:p>
              <a:pPr algn="ctr" rtl="0" fontAlgn="auto"/>
              <a:r>
                <a:rPr lang="zh-CN" altLang="en-US" sz="1600" kern="10">
                  <a:ln w="9525">
                    <a:solidFill>
                      <a:srgbClr val="000000"/>
                    </a:solidFill>
                    <a:round/>
                    <a:tailEnd type="none" w="sm" len="sm"/>
                  </a:ln>
                  <a:solidFill>
                    <a:srgbClr val="0000FF"/>
                  </a:solidFill>
                  <a:latin typeface="微软雅黑" panose="020B0503020204020204" charset="-122"/>
                  <a:ea typeface="微软雅黑" panose="020B0503020204020204" charset="-122"/>
                  <a:cs typeface="Consolas" panose="020B0609020204030204" pitchFamily="49" charset="0"/>
                </a:rPr>
                <a:t>分 解 过 程</a:t>
              </a:r>
            </a:p>
          </p:txBody>
        </p:sp>
        <p:sp>
          <p:nvSpPr>
            <p:cNvPr id="76802" name="WordArt 2"/>
            <p:cNvSpPr>
              <a:spLocks noChangeArrowheads="1" noChangeShapeType="1" noTextEdit="1"/>
            </p:cNvSpPr>
            <p:nvPr/>
          </p:nvSpPr>
          <p:spPr bwMode="auto">
            <a:xfrm rot="7491102">
              <a:off x="5274913" y="3509148"/>
              <a:ext cx="846686" cy="147647"/>
            </a:xfrm>
            <a:prstGeom prst="rect">
              <a:avLst/>
            </a:prstGeom>
          </p:spPr>
          <p:txBody>
            <a:bodyPr vert="eaVert" wrap="none" fromWordArt="1">
              <a:prstTxWarp prst="textPlain">
                <a:avLst>
                  <a:gd name="adj" fmla="val 50000"/>
                </a:avLst>
              </a:prstTxWarp>
            </a:bodyPr>
            <a:lstStyle/>
            <a:p>
              <a:pPr algn="ctr" rtl="0" fontAlgn="auto"/>
              <a:r>
                <a:rPr lang="zh-CN" altLang="en-US" sz="1600" kern="10">
                  <a:ln w="9525">
                    <a:solidFill>
                      <a:srgbClr val="000000"/>
                    </a:solidFill>
                    <a:round/>
                    <a:tailEnd type="none" w="sm" len="sm"/>
                  </a:ln>
                  <a:solidFill>
                    <a:srgbClr val="0000FF"/>
                  </a:solidFill>
                  <a:latin typeface="微软雅黑" panose="020B0503020204020204" charset="-122"/>
                  <a:ea typeface="微软雅黑" panose="020B0503020204020204" charset="-122"/>
                  <a:cs typeface="Consolas" panose="020B0609020204030204" pitchFamily="49" charset="0"/>
                </a:rPr>
                <a:t>求 值 过 程</a:t>
              </a:r>
            </a:p>
          </p:txBody>
        </p:sp>
      </p:grpSp>
      <p:sp>
        <p:nvSpPr>
          <p:cNvPr id="30" name="文本框 29"/>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31"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5.1.5  </a:t>
            </a:r>
            <a:r>
              <a:rPr lang="zh-CN" altLang="en-US">
                <a:latin typeface="微软雅黑" panose="020B0503020204020204" charset="-122"/>
                <a:ea typeface="微软雅黑" panose="020B0503020204020204" charset="-122"/>
              </a:rPr>
              <a:t>递归的执行过程</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521" y="2133612"/>
            <a:ext cx="3500438" cy="34909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31191" y="1673957"/>
            <a:ext cx="7929618" cy="1677670"/>
          </a:xfrm>
          <a:prstGeom prst="rect">
            <a:avLst/>
          </a:prstGeom>
          <a:noFill/>
          <a:ln w="19050">
            <a:solidFill>
              <a:srgbClr val="525252"/>
            </a:solidFill>
            <a:prstDash val="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zh-CN" altLang="zh-CN">
                <a:latin typeface="微软雅黑" panose="020B0503020204020204" charset="-122"/>
                <a:ea typeface="微软雅黑" panose="020B0503020204020204" charset="-122"/>
              </a:rPr>
              <a:t>一个递归函数的调用过程类似于多个函数的嵌套的调用，只不过调用函数和被调用函数是同一个函数。</a:t>
            </a:r>
            <a:endParaRPr lang="en-US" altLang="zh-CN">
              <a:latin typeface="微软雅黑" panose="020B0503020204020204" charset="-122"/>
              <a:ea typeface="微软雅黑" panose="020B0503020204020204" charset="-122"/>
            </a:endParaRPr>
          </a:p>
          <a:p>
            <a:r>
              <a:rPr lang="zh-CN" altLang="zh-CN">
                <a:latin typeface="微软雅黑" panose="020B0503020204020204" charset="-122"/>
                <a:ea typeface="微软雅黑" panose="020B0503020204020204" charset="-122"/>
              </a:rPr>
              <a:t>为了保证递归函数的正确执行，系统需设立一个工作栈。</a:t>
            </a:r>
            <a:endParaRPr lang="zh-CN" altLang="en-US">
              <a:latin typeface="微软雅黑" panose="020B0503020204020204" charset="-122"/>
              <a:ea typeface="微软雅黑" panose="020B0503020204020204" charset="-122"/>
            </a:endParaRPr>
          </a:p>
        </p:txBody>
      </p:sp>
      <p:sp>
        <p:nvSpPr>
          <p:cNvPr id="8" name="TextBox 7"/>
          <p:cNvSpPr txBox="1"/>
          <p:nvPr/>
        </p:nvSpPr>
        <p:spPr>
          <a:xfrm>
            <a:off x="585624" y="3627557"/>
            <a:ext cx="11418454" cy="2218657"/>
          </a:xfrm>
          <a:prstGeom prst="rect">
            <a:avLst/>
          </a:prstGeom>
          <a:noFill/>
          <a:ln w="19050">
            <a:noFill/>
            <a:prstDash val="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marL="0" indent="0">
              <a:buNone/>
            </a:pPr>
            <a:r>
              <a:rPr lang="en-US" altLang="zh-CN" dirty="0">
                <a:latin typeface="微软雅黑" panose="020B0503020204020204" charset="-122"/>
                <a:ea typeface="微软雅黑" panose="020B0503020204020204" charset="-122"/>
              </a:rPr>
              <a:t>  </a:t>
            </a:r>
            <a:r>
              <a:rPr lang="zh-CN" altLang="zh-CN"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1</a:t>
            </a:r>
            <a:r>
              <a:rPr lang="zh-CN" altLang="zh-CN" dirty="0">
                <a:latin typeface="微软雅黑" panose="020B0503020204020204" charset="-122"/>
                <a:ea typeface="微软雅黑" panose="020B0503020204020204" charset="-122"/>
              </a:rPr>
              <a:t>）执行开始时，首先为递归调用建立一个工作栈，其结构包括值参、局部变量和返回地址。</a:t>
            </a:r>
          </a:p>
          <a:p>
            <a:pPr marL="0" indent="0">
              <a:buNone/>
            </a:pPr>
            <a:r>
              <a:rPr lang="en-US" altLang="zh-CN" dirty="0">
                <a:latin typeface="微软雅黑" panose="020B0503020204020204" charset="-122"/>
                <a:ea typeface="微软雅黑" panose="020B0503020204020204" charset="-122"/>
              </a:rPr>
              <a:t>  </a:t>
            </a:r>
            <a:r>
              <a:rPr lang="zh-CN" altLang="zh-CN"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2</a:t>
            </a:r>
            <a:r>
              <a:rPr lang="zh-CN" altLang="zh-CN" dirty="0">
                <a:latin typeface="微软雅黑" panose="020B0503020204020204" charset="-122"/>
                <a:ea typeface="微软雅黑" panose="020B0503020204020204" charset="-122"/>
              </a:rPr>
              <a:t>）每次执行递归调用之前，把递归函数的值参和局部变量的当前值以及调用后的返回地址进栈。</a:t>
            </a:r>
          </a:p>
          <a:p>
            <a:pPr marL="0" indent="0">
              <a:buNone/>
            </a:pPr>
            <a:r>
              <a:rPr lang="en-US" altLang="zh-CN" dirty="0">
                <a:latin typeface="微软雅黑" panose="020B0503020204020204" charset="-122"/>
                <a:ea typeface="微软雅黑" panose="020B0503020204020204" charset="-122"/>
              </a:rPr>
              <a:t>  </a:t>
            </a:r>
            <a:r>
              <a:rPr lang="zh-CN" altLang="zh-CN"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3</a:t>
            </a:r>
            <a:r>
              <a:rPr lang="zh-CN" altLang="zh-CN" dirty="0">
                <a:latin typeface="微软雅黑" panose="020B0503020204020204" charset="-122"/>
                <a:ea typeface="微软雅黑" panose="020B0503020204020204" charset="-122"/>
              </a:rPr>
              <a:t>）每次递归调用结束后，将栈顶元素出栈，使相应的值参和局部变量恢复为调用前的值，然后转向返回地址指定的位置继续执行。</a:t>
            </a:r>
          </a:p>
        </p:txBody>
      </p:sp>
      <p:sp>
        <p:nvSpPr>
          <p:cNvPr id="10" name="文本框 9"/>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grpSp>
        <p:nvGrpSpPr>
          <p:cNvPr id="11" name="组合 10"/>
          <p:cNvGrpSpPr/>
          <p:nvPr/>
        </p:nvGrpSpPr>
        <p:grpSpPr>
          <a:xfrm>
            <a:off x="1073369" y="848466"/>
            <a:ext cx="3652671" cy="517274"/>
            <a:chOff x="1396240" y="2304668"/>
            <a:chExt cx="2107000" cy="480002"/>
          </a:xfrm>
        </p:grpSpPr>
        <p:sp>
          <p:nvSpPr>
            <p:cNvPr id="12" name="矩形: 圆角 11"/>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396240" y="2349239"/>
              <a:ext cx="2089405" cy="370046"/>
            </a:xfrm>
            <a:prstGeom prst="rect">
              <a:avLst/>
            </a:prstGeom>
            <a:noFill/>
          </p:spPr>
          <p:txBody>
            <a:bodyPr wrap="square" rtlCol="0">
              <a:spAutoFit/>
            </a:bodyPr>
            <a:lstStyle/>
            <a:p>
              <a:pPr algn="ctr"/>
              <a:r>
                <a:rPr lang="zh-CN" altLang="en-US" sz="2000" b="1">
                  <a:solidFill>
                    <a:schemeClr val="bg1"/>
                  </a:solidFill>
                  <a:latin typeface="微软雅黑" panose="020B0503020204020204" charset="-122"/>
                  <a:ea typeface="微软雅黑" panose="020B0503020204020204" charset="-122"/>
                </a:rPr>
                <a:t>系统内部如何执行递归算法</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876424" y="2380030"/>
            <a:ext cx="4287296" cy="2553335"/>
          </a:xfrm>
          <a:prstGeom prst="rect">
            <a:avLst/>
          </a:prstGeom>
          <a:noFill/>
        </p:spPr>
        <p:txBody>
          <a:bodyPr wrap="square" rtlCol="0">
            <a:spAutoFit/>
          </a:bodyPr>
          <a:lstStyle/>
          <a:p>
            <a:pPr>
              <a:lnSpc>
                <a:spcPct val="20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程序执行时使用一个栈来保存调用过程的信息，这些信息用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main()</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S(0)</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和</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S(1)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表示，那么自栈底到栈顶保存的信息的顺序是怎么样呢？</a:t>
            </a:r>
          </a:p>
        </p:txBody>
      </p:sp>
      <p:sp>
        <p:nvSpPr>
          <p:cNvPr id="17" name="TextBox 17"/>
          <p:cNvSpPr txBox="1"/>
          <p:nvPr/>
        </p:nvSpPr>
        <p:spPr>
          <a:xfrm>
            <a:off x="1100703" y="1298116"/>
            <a:ext cx="4767534" cy="450215"/>
          </a:xfrm>
          <a:prstGeom prst="rect">
            <a:avLst/>
          </a:prstGeom>
          <a:noFill/>
        </p:spPr>
        <p:txBody>
          <a:bodyPr wrap="square" rtlCol="0">
            <a:spAutoFit/>
          </a:bodyPr>
          <a:lstStyle/>
          <a:p>
            <a:pPr>
              <a:lnSpc>
                <a:spcPts val="2800"/>
              </a:lnSpc>
            </a:pPr>
            <a:r>
              <a:rPr lang="zh-CN" altLang="en-US" sz="2000" b="1">
                <a:solidFill>
                  <a:srgbClr val="525252"/>
                </a:solidFill>
                <a:latin typeface="微软雅黑" panose="020B0503020204020204" charset="-122"/>
                <a:ea typeface="微软雅黑" panose="020B0503020204020204" charset="-122"/>
                <a:cs typeface="Consolas" panose="020B0609020204030204" pitchFamily="49" charset="0"/>
              </a:rPr>
              <a:t>例如，有以下程序段：</a:t>
            </a:r>
          </a:p>
        </p:txBody>
      </p:sp>
      <p:sp>
        <p:nvSpPr>
          <p:cNvPr id="18" name="TextBox 23"/>
          <p:cNvSpPr txBox="1"/>
          <p:nvPr/>
        </p:nvSpPr>
        <p:spPr>
          <a:xfrm>
            <a:off x="1179888" y="2218328"/>
            <a:ext cx="4453703" cy="305689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S</a:t>
            </a:r>
            <a:r>
              <a:rPr lang="en-US" altLang="zh-CN">
                <a:latin typeface="微软雅黑" panose="020B0503020204020204" charset="-122"/>
                <a:ea typeface="微软雅黑" panose="020B0503020204020204" charset="-122"/>
              </a:rPr>
              <a:t>(n):</a:t>
            </a:r>
          </a:p>
          <a:p>
            <a:r>
              <a:rPr lang="en-US" altLang="zh-CN">
                <a:latin typeface="微软雅黑" panose="020B0503020204020204" charset="-122"/>
                <a:ea typeface="微软雅黑" panose="020B0503020204020204" charset="-122"/>
              </a:rPr>
              <a:t>  if n&lt;=0: return 0</a:t>
            </a:r>
          </a:p>
          <a:p>
            <a:r>
              <a:rPr lang="en-US" altLang="zh-CN">
                <a:latin typeface="微软雅黑" panose="020B0503020204020204" charset="-122"/>
                <a:ea typeface="微软雅黑" panose="020B0503020204020204" charset="-122"/>
              </a:rPr>
              <a:t>  else: return S(n-1)+n</a:t>
            </a:r>
          </a:p>
          <a:p>
            <a:r>
              <a:rPr lang="en-US" altLang="zh-CN">
                <a:latin typeface="微软雅黑" panose="020B0503020204020204" charset="-122"/>
                <a:ea typeface="微软雅黑" panose="020B0503020204020204" charset="-122"/>
              </a:rPr>
              <a:t> </a:t>
            </a:r>
          </a:p>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main</a:t>
            </a:r>
            <a:r>
              <a:rPr lang="en-US" altLang="zh-CN">
                <a:latin typeface="微软雅黑" panose="020B0503020204020204" charset="-122"/>
                <a:ea typeface="微软雅黑" panose="020B0503020204020204" charset="-122"/>
              </a:rPr>
              <a:t>():</a:t>
            </a:r>
          </a:p>
          <a:p>
            <a:r>
              <a:rPr lang="en-US" altLang="zh-CN">
                <a:latin typeface="微软雅黑" panose="020B0503020204020204" charset="-122"/>
                <a:ea typeface="微软雅黑" panose="020B0503020204020204" charset="-122"/>
              </a:rPr>
              <a:t>  print(S(1))</a:t>
            </a:r>
          </a:p>
        </p:txBody>
      </p:sp>
      <p:sp>
        <p:nvSpPr>
          <p:cNvPr id="19" name="文本框 18"/>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bldLvl="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9396747" y="4399019"/>
            <a:ext cx="1071570" cy="500066"/>
          </a:xfrm>
          <a:prstGeom prst="rect">
            <a:avLst/>
          </a:prstGeom>
          <a:ln>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lstStyle/>
          <a:p>
            <a:pPr algn="ct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main()</a:t>
            </a:r>
          </a:p>
        </p:txBody>
      </p:sp>
      <p:sp>
        <p:nvSpPr>
          <p:cNvPr id="7" name="矩形 6"/>
          <p:cNvSpPr/>
          <p:nvPr/>
        </p:nvSpPr>
        <p:spPr bwMode="auto">
          <a:xfrm>
            <a:off x="9396747" y="3898953"/>
            <a:ext cx="1071570" cy="500066"/>
          </a:xfrm>
          <a:prstGeom prst="rect">
            <a:avLst/>
          </a:prstGeom>
          <a:ln>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lstStyle/>
          <a:p>
            <a:pPr algn="ct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S(1)</a:t>
            </a:r>
          </a:p>
        </p:txBody>
      </p:sp>
      <p:sp>
        <p:nvSpPr>
          <p:cNvPr id="8" name="矩形 7"/>
          <p:cNvSpPr/>
          <p:nvPr/>
        </p:nvSpPr>
        <p:spPr bwMode="auto">
          <a:xfrm>
            <a:off x="9396747" y="3398887"/>
            <a:ext cx="1071570" cy="500066"/>
          </a:xfrm>
          <a:prstGeom prst="rect">
            <a:avLst/>
          </a:prstGeom>
          <a:ln>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lstStyle/>
          <a:p>
            <a:pPr algn="ct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S(0)</a:t>
            </a:r>
          </a:p>
        </p:txBody>
      </p:sp>
      <p:grpSp>
        <p:nvGrpSpPr>
          <p:cNvPr id="16" name="组合 15"/>
          <p:cNvGrpSpPr/>
          <p:nvPr/>
        </p:nvGrpSpPr>
        <p:grpSpPr>
          <a:xfrm>
            <a:off x="9396747" y="3041697"/>
            <a:ext cx="1928826" cy="1857388"/>
            <a:chOff x="3643306" y="3571876"/>
            <a:chExt cx="1928826" cy="1857388"/>
          </a:xfrm>
        </p:grpSpPr>
        <p:sp>
          <p:nvSpPr>
            <p:cNvPr id="9" name="矩形 8"/>
            <p:cNvSpPr/>
            <p:nvPr/>
          </p:nvSpPr>
          <p:spPr bwMode="auto">
            <a:xfrm>
              <a:off x="3643306" y="3571876"/>
              <a:ext cx="1071570" cy="1857388"/>
            </a:xfrm>
            <a:prstGeom prst="rect">
              <a:avLst/>
            </a:prstGeom>
            <a:noFill/>
            <a:ln>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lstStyle/>
            <a:p>
              <a:pPr algn="ctr"/>
              <a:endParaRPr lang="zh-CN" altLang="en-US" sz="1600">
                <a:solidFill>
                  <a:srgbClr val="525252"/>
                </a:solidFill>
                <a:latin typeface="Consolas" panose="020B0609020204030204" pitchFamily="49" charset="0"/>
                <a:cs typeface="Consolas" panose="020B0609020204030204" pitchFamily="49" charset="0"/>
              </a:endParaRPr>
            </a:p>
          </p:txBody>
        </p:sp>
        <p:sp>
          <p:nvSpPr>
            <p:cNvPr id="12" name="TextBox 11"/>
            <p:cNvSpPr txBox="1"/>
            <p:nvPr/>
          </p:nvSpPr>
          <p:spPr>
            <a:xfrm>
              <a:off x="4786314" y="3571876"/>
              <a:ext cx="785818" cy="368300"/>
            </a:xfrm>
            <a:prstGeom prst="rect">
              <a:avLst/>
            </a:prstGeom>
            <a:noFill/>
          </p:spPr>
          <p:txBody>
            <a:bodyPr wrap="square" rtlCol="0">
              <a:spAutoFit/>
            </a:bodyPr>
            <a:lstStyle/>
            <a:p>
              <a:r>
                <a:rPr lang="zh-CN" altLang="en-US">
                  <a:solidFill>
                    <a:srgbClr val="525252"/>
                  </a:solidFill>
                  <a:latin typeface="微软雅黑" panose="020B0503020204020204" charset="-122"/>
                  <a:ea typeface="微软雅黑" panose="020B0503020204020204" charset="-122"/>
                  <a:cs typeface="Consolas" panose="020B0609020204030204" pitchFamily="49" charset="0"/>
                </a:rPr>
                <a:t>栈顶</a:t>
              </a:r>
            </a:p>
          </p:txBody>
        </p:sp>
        <p:sp>
          <p:nvSpPr>
            <p:cNvPr id="13" name="TextBox 12"/>
            <p:cNvSpPr txBox="1"/>
            <p:nvPr/>
          </p:nvSpPr>
          <p:spPr>
            <a:xfrm>
              <a:off x="4786314" y="5000636"/>
              <a:ext cx="785818" cy="368300"/>
            </a:xfrm>
            <a:prstGeom prst="rect">
              <a:avLst/>
            </a:prstGeom>
            <a:noFill/>
          </p:spPr>
          <p:txBody>
            <a:bodyPr wrap="square" rtlCol="0">
              <a:spAutoFit/>
            </a:bodyPr>
            <a:lstStyle/>
            <a:p>
              <a:r>
                <a:rPr lang="zh-CN" altLang="en-US">
                  <a:solidFill>
                    <a:srgbClr val="525252"/>
                  </a:solidFill>
                  <a:latin typeface="微软雅黑" panose="020B0503020204020204" charset="-122"/>
                  <a:ea typeface="微软雅黑" panose="020B0503020204020204" charset="-122"/>
                  <a:cs typeface="Consolas" panose="020B0609020204030204" pitchFamily="49" charset="0"/>
                </a:rPr>
                <a:t>栈底</a:t>
              </a:r>
            </a:p>
          </p:txBody>
        </p:sp>
      </p:grpSp>
      <p:sp>
        <p:nvSpPr>
          <p:cNvPr id="14" name="TextBox 13"/>
          <p:cNvSpPr txBox="1"/>
          <p:nvPr/>
        </p:nvSpPr>
        <p:spPr>
          <a:xfrm>
            <a:off x="6234348" y="2339548"/>
            <a:ext cx="1807381" cy="398780"/>
          </a:xfrm>
          <a:prstGeom prst="rect">
            <a:avLst/>
          </a:prstGeom>
          <a:noFill/>
        </p:spPr>
        <p:txBody>
          <a:bodyPr wrap="square" rtlCol="0">
            <a:spAutoFit/>
          </a:bodyPr>
          <a:lstStyle/>
          <a:p>
            <a:r>
              <a:rPr lang="zh-CN" altLang="en-US" sz="2000" b="1">
                <a:solidFill>
                  <a:srgbClr val="C0262E"/>
                </a:solidFill>
                <a:latin typeface="微软雅黑" panose="020B0503020204020204" charset="-122"/>
                <a:ea typeface="微软雅黑" panose="020B0503020204020204" charset="-122"/>
                <a:cs typeface="Consolas" panose="020B0609020204030204" pitchFamily="49" charset="0"/>
              </a:rPr>
              <a:t>执行过程：</a:t>
            </a:r>
          </a:p>
        </p:txBody>
      </p:sp>
      <p:sp>
        <p:nvSpPr>
          <p:cNvPr id="15" name="TextBox 14"/>
          <p:cNvSpPr txBox="1"/>
          <p:nvPr/>
        </p:nvSpPr>
        <p:spPr>
          <a:xfrm>
            <a:off x="6096000" y="3041697"/>
            <a:ext cx="2357454" cy="1938020"/>
          </a:xfrm>
          <a:prstGeom prst="rect">
            <a:avLst/>
          </a:prstGeom>
          <a:noFill/>
        </p:spPr>
        <p:txBody>
          <a:bodyPr wrap="square" rtlCol="0">
            <a:spAutoFit/>
          </a:bodyPr>
          <a:lstStyle/>
          <a:p>
            <a:pPr>
              <a:lnSpc>
                <a:spcPts val="24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调用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main()</a:t>
            </a:r>
          </a:p>
          <a:p>
            <a:pPr>
              <a:lnSpc>
                <a:spcPts val="24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调用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S(1)</a:t>
            </a:r>
          </a:p>
          <a:p>
            <a:pPr>
              <a:lnSpc>
                <a:spcPts val="24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调用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S(0)</a:t>
            </a:r>
          </a:p>
          <a:p>
            <a:pPr>
              <a:lnSpc>
                <a:spcPts val="24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从</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S(0)</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返回</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endParaRPr>
          </a:p>
          <a:p>
            <a:pPr>
              <a:lnSpc>
                <a:spcPts val="24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从</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S(1)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返回</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endParaRPr>
          </a:p>
          <a:p>
            <a:pPr>
              <a:lnSpc>
                <a:spcPts val="24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从</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main()</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返回</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9" name="TextBox 23"/>
          <p:cNvSpPr txBox="1"/>
          <p:nvPr/>
        </p:nvSpPr>
        <p:spPr>
          <a:xfrm>
            <a:off x="1090001" y="2339548"/>
            <a:ext cx="4453703" cy="305689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S</a:t>
            </a:r>
            <a:r>
              <a:rPr lang="en-US" altLang="zh-CN">
                <a:latin typeface="微软雅黑" panose="020B0503020204020204" charset="-122"/>
                <a:ea typeface="微软雅黑" panose="020B0503020204020204" charset="-122"/>
              </a:rPr>
              <a:t>(n):</a:t>
            </a:r>
          </a:p>
          <a:p>
            <a:r>
              <a:rPr lang="en-US" altLang="zh-CN">
                <a:latin typeface="微软雅黑" panose="020B0503020204020204" charset="-122"/>
                <a:ea typeface="微软雅黑" panose="020B0503020204020204" charset="-122"/>
              </a:rPr>
              <a:t>  if n&lt;=0: return 0</a:t>
            </a:r>
          </a:p>
          <a:p>
            <a:r>
              <a:rPr lang="en-US" altLang="zh-CN">
                <a:latin typeface="微软雅黑" panose="020B0503020204020204" charset="-122"/>
                <a:ea typeface="微软雅黑" panose="020B0503020204020204" charset="-122"/>
              </a:rPr>
              <a:t>  else: return S(n-1)+n</a:t>
            </a:r>
          </a:p>
          <a:p>
            <a:r>
              <a:rPr lang="en-US" altLang="zh-CN">
                <a:latin typeface="微软雅黑" panose="020B0503020204020204" charset="-122"/>
                <a:ea typeface="微软雅黑" panose="020B0503020204020204" charset="-122"/>
              </a:rPr>
              <a:t> </a:t>
            </a:r>
          </a:p>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main</a:t>
            </a:r>
            <a:r>
              <a:rPr lang="en-US" altLang="zh-CN">
                <a:latin typeface="微软雅黑" panose="020B0503020204020204" charset="-122"/>
                <a:ea typeface="微软雅黑" panose="020B0503020204020204" charset="-122"/>
              </a:rPr>
              <a:t>():</a:t>
            </a:r>
          </a:p>
          <a:p>
            <a:r>
              <a:rPr lang="en-US" altLang="zh-CN">
                <a:latin typeface="微软雅黑" panose="020B0503020204020204" charset="-122"/>
                <a:ea typeface="微软雅黑" panose="020B0503020204020204" charset="-122"/>
              </a:rPr>
              <a:t>  print(S(1))</a:t>
            </a:r>
          </a:p>
        </p:txBody>
      </p:sp>
      <p:sp>
        <p:nvSpPr>
          <p:cNvPr id="20" name="文本框 19"/>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7"/>
                                        </p:tgtEl>
                                      </p:cBhvr>
                                    </p:animEffect>
                                    <p:set>
                                      <p:cBhvr>
                                        <p:cTn id="61" dur="1" fill="hold">
                                          <p:stCondLst>
                                            <p:cond delay="499"/>
                                          </p:stCondLst>
                                        </p:cTn>
                                        <p:tgtEl>
                                          <p:spTgt spid="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1" nodeType="clickEffect">
                                  <p:stCondLst>
                                    <p:cond delay="0"/>
                                  </p:stCondLst>
                                  <p:childTnLst>
                                    <p:animEffect transition="out" filter="wipe(down)">
                                      <p:cBhvr>
                                        <p:cTn id="69" dur="500"/>
                                        <p:tgtEl>
                                          <p:spTgt spid="6"/>
                                        </p:tgtEl>
                                      </p:cBhvr>
                                    </p:animEffect>
                                    <p:set>
                                      <p:cBhvr>
                                        <p:cTn id="7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4" grpId="0"/>
      <p:bldP spid="19" grpId="0" bldLvl="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3368" y="1921214"/>
            <a:ext cx="4695133" cy="4139565"/>
          </a:xfrm>
          <a:prstGeom prst="rect">
            <a:avLst/>
          </a:prstGeom>
          <a:noFill/>
          <a:ln w="19050">
            <a:solidFill>
              <a:srgbClr val="525252"/>
            </a:solidFill>
            <a:prstDash val="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250000"/>
              </a:lnSpc>
            </a:pPr>
            <a:r>
              <a:rPr lang="zh-CN" altLang="zh-CN">
                <a:latin typeface="微软雅黑" panose="020B0503020204020204" charset="-122"/>
                <a:ea typeface="微软雅黑" panose="020B0503020204020204" charset="-122"/>
              </a:rPr>
              <a:t>用递归算法的形参值表示</a:t>
            </a:r>
            <a:r>
              <a:rPr lang="zh-CN" altLang="zh-CN" b="1">
                <a:solidFill>
                  <a:srgbClr val="C0262E"/>
                </a:solidFill>
                <a:latin typeface="微软雅黑" panose="020B0503020204020204" charset="-122"/>
                <a:ea typeface="微软雅黑" panose="020B0503020204020204" charset="-122"/>
              </a:rPr>
              <a:t>状态</a:t>
            </a:r>
            <a:r>
              <a:rPr lang="zh-CN" altLang="zh-CN">
                <a:latin typeface="微软雅黑" panose="020B0503020204020204" charset="-122"/>
                <a:ea typeface="微软雅黑" panose="020B0503020204020204" charset="-122"/>
              </a:rPr>
              <a:t>，由于递归算法执行中系统栈保存了递归调用的值参、局部变量和返回地址</a:t>
            </a:r>
            <a:r>
              <a:rPr lang="zh-CN" altLang="en-US">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a:lnSpc>
                <a:spcPct val="250000"/>
              </a:lnSpc>
            </a:pPr>
            <a:r>
              <a:rPr lang="zh-CN" altLang="en-US">
                <a:latin typeface="微软雅黑" panose="020B0503020204020204" charset="-122"/>
                <a:ea typeface="微软雅黑" panose="020B0503020204020204" charset="-122"/>
              </a:rPr>
              <a:t>所以</a:t>
            </a:r>
            <a:r>
              <a:rPr lang="zh-CN" altLang="zh-CN">
                <a:latin typeface="微软雅黑" panose="020B0503020204020204" charset="-122"/>
                <a:ea typeface="微软雅黑" panose="020B0503020204020204" charset="-122"/>
              </a:rPr>
              <a:t>在递归算法中一次递归调用后会自动恢复该次递归调用前的状态。</a:t>
            </a:r>
            <a:endParaRPr lang="zh-CN" altLang="en-US">
              <a:latin typeface="微软雅黑" panose="020B0503020204020204" charset="-122"/>
              <a:ea typeface="微软雅黑" panose="020B0503020204020204" charset="-122"/>
            </a:endParaRPr>
          </a:p>
        </p:txBody>
      </p:sp>
      <p:sp>
        <p:nvSpPr>
          <p:cNvPr id="6" name="TextBox 5"/>
          <p:cNvSpPr txBox="1"/>
          <p:nvPr/>
        </p:nvSpPr>
        <p:spPr>
          <a:xfrm>
            <a:off x="6229820" y="1921214"/>
            <a:ext cx="5471024" cy="398018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f</a:t>
            </a:r>
            <a:r>
              <a:rPr lang="en-US" altLang="zh-CN">
                <a:latin typeface="微软雅黑" panose="020B0503020204020204" charset="-122"/>
                <a:ea typeface="微软雅黑" panose="020B0503020204020204" charset="-122"/>
              </a:rPr>
              <a:t>(n):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递归函数</a:t>
            </a:r>
          </a:p>
          <a:p>
            <a:r>
              <a:rPr lang="en-US" altLang="zh-CN">
                <a:latin typeface="微软雅黑" panose="020B0503020204020204" charset="-122"/>
                <a:ea typeface="微软雅黑" panose="020B0503020204020204" charset="-122"/>
              </a:rPr>
              <a:t>  if (n==0):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递归出口</a:t>
            </a:r>
          </a:p>
          <a:p>
            <a:r>
              <a:rPr lang="en-US" altLang="zh-CN">
                <a:latin typeface="微软雅黑" panose="020B0503020204020204" charset="-122"/>
                <a:ea typeface="微软雅黑" panose="020B0503020204020204" charset="-122"/>
              </a:rPr>
              <a:t>    return</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递归体</a:t>
            </a:r>
          </a:p>
          <a:p>
            <a:r>
              <a:rPr lang="en-US" altLang="zh-CN">
                <a:latin typeface="微软雅黑" panose="020B0503020204020204" charset="-122"/>
                <a:ea typeface="微软雅黑" panose="020B0503020204020204" charset="-122"/>
              </a:rPr>
              <a:t>    print("Pre:  n=%d" %(n))</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执行</a:t>
            </a:r>
            <a:r>
              <a:rPr lang="en-US" altLang="zh-CN">
                <a:latin typeface="微软雅黑" panose="020B0503020204020204" charset="-122"/>
                <a:ea typeface="微软雅黑" panose="020B0503020204020204" charset="-122"/>
              </a:rPr>
              <a:t>f(%d)" %(n-1))</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f</a:t>
            </a:r>
            <a:r>
              <a:rPr lang="en-US" altLang="zh-CN">
                <a:latin typeface="微软雅黑" panose="020B0503020204020204" charset="-122"/>
                <a:ea typeface="微软雅黑" panose="020B0503020204020204" charset="-122"/>
              </a:rPr>
              <a:t>(n-1)</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print("Post: n=%d" %(n))</a:t>
            </a:r>
            <a:endParaRPr lang="zh-CN" altLang="zh-CN">
              <a:latin typeface="微软雅黑" panose="020B0503020204020204" charset="-122"/>
              <a:ea typeface="微软雅黑" panose="020B0503020204020204" charset="-122"/>
            </a:endParaRPr>
          </a:p>
        </p:txBody>
      </p:sp>
      <p:sp>
        <p:nvSpPr>
          <p:cNvPr id="8" name="文本框 7"/>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3"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5.1.5  </a:t>
            </a:r>
            <a:r>
              <a:rPr lang="zh-CN" altLang="en-US">
                <a:latin typeface="微软雅黑" panose="020B0503020204020204" charset="-122"/>
                <a:ea typeface="微软雅黑" panose="020B0503020204020204" charset="-122"/>
              </a:rPr>
              <a:t>递归的执行过程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8"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10069" y="1489938"/>
            <a:ext cx="2071702" cy="398780"/>
          </a:xfrm>
          <a:prstGeom prst="rect">
            <a:avLst/>
          </a:prstGeom>
          <a:noFill/>
        </p:spPr>
        <p:txBody>
          <a:bodyPr wrap="square" rtlCol="0">
            <a:spAutoFit/>
          </a:bodyPr>
          <a:lstStyle/>
          <a:p>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执行</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的结果</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6" name="TextBox 5"/>
          <p:cNvSpPr txBox="1"/>
          <p:nvPr/>
        </p:nvSpPr>
        <p:spPr>
          <a:xfrm>
            <a:off x="5805837" y="972884"/>
            <a:ext cx="5929354" cy="582676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C0262E"/>
                </a:solidFill>
                <a:latin typeface="微软雅黑" panose="020B0503020204020204" charset="-122"/>
                <a:ea typeface="微软雅黑" panose="020B0503020204020204" charset="-122"/>
              </a:rPr>
              <a:t>Pre: n=4</a:t>
            </a:r>
            <a:endParaRPr lang="zh-CN" altLang="zh-CN">
              <a:solidFill>
                <a:srgbClr val="C0262E"/>
              </a:solidFill>
              <a:latin typeface="微软雅黑" panose="020B0503020204020204" charset="-122"/>
              <a:ea typeface="微软雅黑" panose="020B0503020204020204" charset="-122"/>
            </a:endParaRPr>
          </a:p>
          <a:p>
            <a:r>
              <a:rPr lang="zh-CN" altLang="zh-CN">
                <a:latin typeface="微软雅黑" panose="020B0503020204020204" charset="-122"/>
                <a:ea typeface="微软雅黑" panose="020B0503020204020204" charset="-122"/>
              </a:rPr>
              <a:t>执行</a:t>
            </a:r>
            <a:r>
              <a:rPr lang="en-US" altLang="zh-CN">
                <a:latin typeface="微软雅黑" panose="020B0503020204020204" charset="-122"/>
                <a:ea typeface="微软雅黑" panose="020B0503020204020204" charset="-122"/>
              </a:rPr>
              <a:t>f(3)		//</a:t>
            </a:r>
            <a:r>
              <a:rPr lang="zh-CN" altLang="zh-CN">
                <a:latin typeface="微软雅黑" panose="020B0503020204020204" charset="-122"/>
                <a:ea typeface="微软雅黑" panose="020B0503020204020204" charset="-122"/>
              </a:rPr>
              <a:t>递归调用</a:t>
            </a:r>
            <a:r>
              <a:rPr lang="en-US" altLang="zh-CN">
                <a:latin typeface="微软雅黑" panose="020B0503020204020204" charset="-122"/>
                <a:ea typeface="微软雅黑" panose="020B0503020204020204" charset="-122"/>
              </a:rPr>
              <a:t>f(3)</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Pre: n=3</a:t>
            </a:r>
            <a:endParaRPr lang="zh-CN" altLang="zh-CN">
              <a:latin typeface="微软雅黑" panose="020B0503020204020204" charset="-122"/>
              <a:ea typeface="微软雅黑" panose="020B0503020204020204" charset="-122"/>
            </a:endParaRPr>
          </a:p>
          <a:p>
            <a:r>
              <a:rPr lang="zh-CN" altLang="zh-CN">
                <a:latin typeface="微软雅黑" panose="020B0503020204020204" charset="-122"/>
                <a:ea typeface="微软雅黑" panose="020B0503020204020204" charset="-122"/>
              </a:rPr>
              <a:t>执行</a:t>
            </a:r>
            <a:r>
              <a:rPr lang="en-US" altLang="zh-CN">
                <a:latin typeface="微软雅黑" panose="020B0503020204020204" charset="-122"/>
                <a:ea typeface="微软雅黑" panose="020B0503020204020204" charset="-122"/>
              </a:rPr>
              <a:t>f(2)		//</a:t>
            </a:r>
            <a:r>
              <a:rPr lang="zh-CN" altLang="zh-CN">
                <a:latin typeface="微软雅黑" panose="020B0503020204020204" charset="-122"/>
                <a:ea typeface="微软雅黑" panose="020B0503020204020204" charset="-122"/>
              </a:rPr>
              <a:t>递归调用</a:t>
            </a:r>
            <a:r>
              <a:rPr lang="en-US" altLang="zh-CN">
                <a:latin typeface="微软雅黑" panose="020B0503020204020204" charset="-122"/>
                <a:ea typeface="微软雅黑" panose="020B0503020204020204" charset="-122"/>
              </a:rPr>
              <a:t>f(2)</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Pre: n=2</a:t>
            </a:r>
            <a:endParaRPr lang="zh-CN" altLang="zh-CN">
              <a:latin typeface="微软雅黑" panose="020B0503020204020204" charset="-122"/>
              <a:ea typeface="微软雅黑" panose="020B0503020204020204" charset="-122"/>
            </a:endParaRPr>
          </a:p>
          <a:p>
            <a:r>
              <a:rPr lang="zh-CN" altLang="zh-CN">
                <a:latin typeface="微软雅黑" panose="020B0503020204020204" charset="-122"/>
                <a:ea typeface="微软雅黑" panose="020B0503020204020204" charset="-122"/>
              </a:rPr>
              <a:t>执行</a:t>
            </a:r>
            <a:r>
              <a:rPr lang="en-US" altLang="zh-CN">
                <a:latin typeface="微软雅黑" panose="020B0503020204020204" charset="-122"/>
                <a:ea typeface="微软雅黑" panose="020B0503020204020204" charset="-122"/>
              </a:rPr>
              <a:t>f(1)		//</a:t>
            </a:r>
            <a:r>
              <a:rPr lang="zh-CN" altLang="zh-CN">
                <a:latin typeface="微软雅黑" panose="020B0503020204020204" charset="-122"/>
                <a:ea typeface="微软雅黑" panose="020B0503020204020204" charset="-122"/>
              </a:rPr>
              <a:t>递归调用</a:t>
            </a:r>
            <a:r>
              <a:rPr lang="en-US" altLang="zh-CN">
                <a:latin typeface="微软雅黑" panose="020B0503020204020204" charset="-122"/>
                <a:ea typeface="微软雅黑" panose="020B0503020204020204" charset="-122"/>
              </a:rPr>
              <a:t>f(1)</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Pre: n=1</a:t>
            </a:r>
            <a:endParaRPr lang="zh-CN" altLang="zh-CN">
              <a:latin typeface="微软雅黑" panose="020B0503020204020204" charset="-122"/>
              <a:ea typeface="微软雅黑" panose="020B0503020204020204" charset="-122"/>
            </a:endParaRPr>
          </a:p>
          <a:p>
            <a:r>
              <a:rPr lang="zh-CN" altLang="zh-CN">
                <a:latin typeface="微软雅黑" panose="020B0503020204020204" charset="-122"/>
                <a:ea typeface="微软雅黑" panose="020B0503020204020204" charset="-122"/>
              </a:rPr>
              <a:t>执行</a:t>
            </a:r>
            <a:r>
              <a:rPr lang="en-US" altLang="zh-CN">
                <a:latin typeface="微软雅黑" panose="020B0503020204020204" charset="-122"/>
                <a:ea typeface="微软雅黑" panose="020B0503020204020204" charset="-122"/>
              </a:rPr>
              <a:t>f(0)		//</a:t>
            </a:r>
            <a:r>
              <a:rPr lang="zh-CN" altLang="zh-CN">
                <a:latin typeface="微软雅黑" panose="020B0503020204020204" charset="-122"/>
                <a:ea typeface="微软雅黑" panose="020B0503020204020204" charset="-122"/>
              </a:rPr>
              <a:t>递归调用</a:t>
            </a:r>
            <a:r>
              <a:rPr lang="en-US" altLang="zh-CN">
                <a:latin typeface="微软雅黑" panose="020B0503020204020204" charset="-122"/>
                <a:ea typeface="微软雅黑" panose="020B0503020204020204" charset="-122"/>
              </a:rPr>
              <a:t>f(0)</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Post:n=1		//</a:t>
            </a:r>
            <a:r>
              <a:rPr lang="zh-CN" altLang="zh-CN">
                <a:latin typeface="微软雅黑" panose="020B0503020204020204" charset="-122"/>
                <a:ea typeface="微软雅黑" panose="020B0503020204020204" charset="-122"/>
              </a:rPr>
              <a:t>恢复</a:t>
            </a:r>
            <a:r>
              <a:rPr lang="en-US" altLang="zh-CN">
                <a:latin typeface="微软雅黑" panose="020B0503020204020204" charset="-122"/>
                <a:ea typeface="微软雅黑" panose="020B0503020204020204" charset="-122"/>
              </a:rPr>
              <a:t>f(0)</a:t>
            </a:r>
            <a:r>
              <a:rPr lang="zh-CN" altLang="zh-CN">
                <a:latin typeface="微软雅黑" panose="020B0503020204020204" charset="-122"/>
                <a:ea typeface="微软雅黑" panose="020B0503020204020204" charset="-122"/>
              </a:rPr>
              <a:t>调用前的</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值</a:t>
            </a:r>
          </a:p>
          <a:p>
            <a:r>
              <a:rPr lang="en-US" altLang="zh-CN">
                <a:latin typeface="微软雅黑" panose="020B0503020204020204" charset="-122"/>
                <a:ea typeface="微软雅黑" panose="020B0503020204020204" charset="-122"/>
              </a:rPr>
              <a:t>Post:n=2		//</a:t>
            </a:r>
            <a:r>
              <a:rPr lang="zh-CN" altLang="zh-CN">
                <a:latin typeface="微软雅黑" panose="020B0503020204020204" charset="-122"/>
                <a:ea typeface="微软雅黑" panose="020B0503020204020204" charset="-122"/>
              </a:rPr>
              <a:t>恢复</a:t>
            </a:r>
            <a:r>
              <a:rPr lang="en-US" altLang="zh-CN">
                <a:latin typeface="微软雅黑" panose="020B0503020204020204" charset="-122"/>
                <a:ea typeface="微软雅黑" panose="020B0503020204020204" charset="-122"/>
              </a:rPr>
              <a:t>f(1)</a:t>
            </a:r>
            <a:r>
              <a:rPr lang="zh-CN" altLang="zh-CN">
                <a:latin typeface="微软雅黑" panose="020B0503020204020204" charset="-122"/>
                <a:ea typeface="微软雅黑" panose="020B0503020204020204" charset="-122"/>
              </a:rPr>
              <a:t>调用前的</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值</a:t>
            </a:r>
          </a:p>
          <a:p>
            <a:r>
              <a:rPr lang="en-US" altLang="zh-CN">
                <a:latin typeface="微软雅黑" panose="020B0503020204020204" charset="-122"/>
                <a:ea typeface="微软雅黑" panose="020B0503020204020204" charset="-122"/>
              </a:rPr>
              <a:t>Post:n=3		//</a:t>
            </a:r>
            <a:r>
              <a:rPr lang="zh-CN" altLang="zh-CN">
                <a:latin typeface="微软雅黑" panose="020B0503020204020204" charset="-122"/>
                <a:ea typeface="微软雅黑" panose="020B0503020204020204" charset="-122"/>
              </a:rPr>
              <a:t>恢复</a:t>
            </a:r>
            <a:r>
              <a:rPr lang="en-US" altLang="zh-CN">
                <a:latin typeface="微软雅黑" panose="020B0503020204020204" charset="-122"/>
                <a:ea typeface="微软雅黑" panose="020B0503020204020204" charset="-122"/>
              </a:rPr>
              <a:t>f(2)</a:t>
            </a:r>
            <a:r>
              <a:rPr lang="zh-CN" altLang="zh-CN">
                <a:latin typeface="微软雅黑" panose="020B0503020204020204" charset="-122"/>
                <a:ea typeface="微软雅黑" panose="020B0503020204020204" charset="-122"/>
              </a:rPr>
              <a:t>调用前的</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值</a:t>
            </a:r>
          </a:p>
          <a:p>
            <a:r>
              <a:rPr lang="en-US" altLang="zh-CN">
                <a:solidFill>
                  <a:srgbClr val="C0262E"/>
                </a:solidFill>
                <a:latin typeface="微软雅黑" panose="020B0503020204020204" charset="-122"/>
                <a:ea typeface="微软雅黑" panose="020B0503020204020204" charset="-122"/>
              </a:rPr>
              <a:t>Post:n=4</a:t>
            </a:r>
            <a:r>
              <a:rPr lang="en-US" altLang="zh-CN">
                <a:latin typeface="微软雅黑" panose="020B0503020204020204" charset="-122"/>
                <a:ea typeface="微软雅黑" panose="020B0503020204020204" charset="-122"/>
              </a:rPr>
              <a:t>		//</a:t>
            </a:r>
            <a:r>
              <a:rPr lang="zh-CN" altLang="zh-CN">
                <a:latin typeface="微软雅黑" panose="020B0503020204020204" charset="-122"/>
                <a:ea typeface="微软雅黑" panose="020B0503020204020204" charset="-122"/>
              </a:rPr>
              <a:t>恢复</a:t>
            </a:r>
            <a:r>
              <a:rPr lang="en-US" altLang="zh-CN">
                <a:latin typeface="微软雅黑" panose="020B0503020204020204" charset="-122"/>
                <a:ea typeface="微软雅黑" panose="020B0503020204020204" charset="-122"/>
              </a:rPr>
              <a:t>f(3)</a:t>
            </a:r>
            <a:r>
              <a:rPr lang="zh-CN" altLang="zh-CN">
                <a:latin typeface="微软雅黑" panose="020B0503020204020204" charset="-122"/>
                <a:ea typeface="微软雅黑" panose="020B0503020204020204" charset="-122"/>
              </a:rPr>
              <a:t>调用前的</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值</a:t>
            </a:r>
          </a:p>
        </p:txBody>
      </p:sp>
      <p:sp>
        <p:nvSpPr>
          <p:cNvPr id="9"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5.1.5  </a:t>
            </a:r>
            <a:r>
              <a:rPr lang="zh-CN" altLang="en-US">
                <a:latin typeface="微软雅黑" panose="020B0503020204020204" charset="-122"/>
                <a:ea typeface="微软雅黑" panose="020B0503020204020204" charset="-122"/>
              </a:rPr>
              <a:t>递归的执行过程</a:t>
            </a:r>
          </a:p>
        </p:txBody>
      </p:sp>
      <p:sp>
        <p:nvSpPr>
          <p:cNvPr id="10" name="文本框 9"/>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74" y="1958142"/>
            <a:ext cx="4181475" cy="43529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53333" y="2207506"/>
            <a:ext cx="9481537" cy="4372199"/>
            <a:chOff x="1113577" y="2485801"/>
            <a:chExt cx="9481537" cy="4372199"/>
          </a:xfrm>
        </p:grpSpPr>
        <p:pic>
          <p:nvPicPr>
            <p:cNvPr id="3" name="图片 2" descr="图片包含 白板&#10;&#10;描述已自动生成"/>
            <p:cNvPicPr>
              <a:picLocks noChangeAspect="1"/>
            </p:cNvPicPr>
            <p:nvPr/>
          </p:nvPicPr>
          <p:blipFill rotWithShape="1">
            <a:blip r:embed="rId2">
              <a:extLst>
                <a:ext uri="{28A0092B-C50C-407E-A947-70E740481C1C}">
                  <a14:useLocalDpi xmlns:a14="http://schemas.microsoft.com/office/drawing/2010/main" val="0"/>
                </a:ext>
              </a:extLst>
            </a:blip>
            <a:srcRect t="21254" r="57008"/>
            <a:stretch>
              <a:fillRect/>
            </a:stretch>
          </p:blipFill>
          <p:spPr>
            <a:xfrm>
              <a:off x="1113577" y="2755172"/>
              <a:ext cx="2315690" cy="4102828"/>
            </a:xfrm>
            <a:prstGeom prst="rect">
              <a:avLst/>
            </a:prstGeom>
          </p:spPr>
        </p:pic>
        <p:sp>
          <p:nvSpPr>
            <p:cNvPr id="30" name="TextBox 29"/>
            <p:cNvSpPr txBox="1"/>
            <p:nvPr/>
          </p:nvSpPr>
          <p:spPr>
            <a:xfrm>
              <a:off x="3306673" y="2485801"/>
              <a:ext cx="7288441" cy="2677795"/>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en-US" altLang="zh-CN">
                  <a:latin typeface="微软雅黑" panose="020B0503020204020204" charset="-122"/>
                  <a:ea typeface="微软雅黑" panose="020B0503020204020204" charset="-122"/>
                </a:rPr>
                <a:t>Python</a:t>
              </a:r>
              <a:r>
                <a:rPr lang="zh-CN" altLang="zh-CN">
                  <a:latin typeface="微软雅黑" panose="020B0503020204020204" charset="-122"/>
                  <a:ea typeface="微软雅黑" panose="020B0503020204020204" charset="-122"/>
                </a:rPr>
                <a:t>递归函数中的参数分为可变类型和不可变类型</a:t>
              </a:r>
              <a:r>
                <a:rPr lang="zh-CN" altLang="en-US">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a:buFont typeface="Wingdings" panose="05000000000000000000" pitchFamily="2" charset="2"/>
                <a:buChar char="n"/>
              </a:pPr>
              <a:r>
                <a:rPr lang="zh-CN" altLang="zh-CN">
                  <a:latin typeface="微软雅黑" panose="020B0503020204020204" charset="-122"/>
                  <a:ea typeface="微软雅黑" panose="020B0503020204020204" charset="-122"/>
                </a:rPr>
                <a:t>不可变类型的参数保存在系统栈中，具有自动回退</a:t>
              </a:r>
              <a:r>
                <a:rPr lang="zh-CN" altLang="en-US">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a:buFont typeface="Wingdings" panose="05000000000000000000" pitchFamily="2" charset="2"/>
                <a:buChar char="n"/>
              </a:pPr>
              <a:r>
                <a:rPr lang="zh-CN" altLang="zh-CN">
                  <a:latin typeface="微软雅黑" panose="020B0503020204020204" charset="-122"/>
                  <a:ea typeface="微软雅黑" panose="020B0503020204020204" charset="-122"/>
                </a:rPr>
                <a:t>可变类型的参数类似全局变量，不具有自动回退的功能。</a:t>
              </a:r>
              <a:endParaRPr lang="zh-CN" altLang="en-US">
                <a:latin typeface="微软雅黑" panose="020B0503020204020204" charset="-122"/>
                <a:ea typeface="微软雅黑" panose="020B0503020204020204" charset="-122"/>
              </a:endParaRPr>
            </a:p>
          </p:txBody>
        </p:sp>
      </p:grpSp>
      <p:sp>
        <p:nvSpPr>
          <p:cNvPr id="6" name="Text Box 5"/>
          <p:cNvSpPr txBox="1">
            <a:spLocks noChangeArrowheads="1"/>
          </p:cNvSpPr>
          <p:nvPr/>
        </p:nvSpPr>
        <p:spPr bwMode="auto">
          <a:xfrm>
            <a:off x="1038673" y="847545"/>
            <a:ext cx="4292083"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5.1.6 Python</a:t>
            </a:r>
            <a:r>
              <a:rPr lang="zh-CN" altLang="en-US">
                <a:latin typeface="微软雅黑" panose="020B0503020204020204" charset="-122"/>
                <a:ea typeface="微软雅黑" panose="020B0503020204020204" charset="-122"/>
              </a:rPr>
              <a:t>中递归函数的参数</a:t>
            </a:r>
          </a:p>
        </p:txBody>
      </p:sp>
      <p:sp>
        <p:nvSpPr>
          <p:cNvPr id="7" name="文本框 6"/>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3529091" y="1917943"/>
            <a:ext cx="7929618" cy="4144645"/>
          </a:xfrm>
          <a:prstGeom prst="rect">
            <a:avLst/>
          </a:prstGeom>
          <a:ln>
            <a:noFill/>
          </a:ln>
          <a:effectLst/>
          <a:scene3d>
            <a:camera prst="orthographicFront">
              <a:rot lat="0" lon="0" rev="0"/>
            </a:camera>
            <a:lightRig rig="threePt" dir="t"/>
          </a:scene3d>
          <a:sp3d prstMaterial="clear"/>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nSpc>
                <a:spcPct val="150000"/>
              </a:lnSpc>
              <a:spcBef>
                <a:spcPts val="600"/>
              </a:spcBef>
              <a:buClr>
                <a:srgbClr val="525252"/>
              </a:buClr>
              <a:buFont typeface="Wingdings" panose="05000000000000000000" pitchFamily="2" charset="2"/>
              <a:buChar char="Ø"/>
            </a:pP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在定义一个过程或函数时出现调用本过程或本函数的成分，称之为</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递归</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marL="342900" indent="-342900">
              <a:lnSpc>
                <a:spcPct val="150000"/>
              </a:lnSpc>
              <a:spcBef>
                <a:spcPts val="600"/>
              </a:spcBef>
              <a:buClr>
                <a:srgbClr val="525252"/>
              </a:buClr>
              <a:buFont typeface="Wingdings" panose="05000000000000000000" pitchFamily="2" charset="2"/>
              <a:buChar char="Ø"/>
            </a:pP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若调用自身，称之为</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直接递归</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marL="342900" indent="-342900">
              <a:lnSpc>
                <a:spcPct val="150000"/>
              </a:lnSpc>
              <a:spcBef>
                <a:spcPts val="600"/>
              </a:spcBef>
              <a:buClr>
                <a:srgbClr val="525252"/>
              </a:buClr>
              <a:buFont typeface="Wingdings" panose="05000000000000000000" pitchFamily="2" charset="2"/>
              <a:buChar char="Ø"/>
            </a:pP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若过程或函数</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调用过程或函数</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B</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，而</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B</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又调用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，称之为</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间接递归</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marL="342900" indent="-342900">
              <a:lnSpc>
                <a:spcPct val="150000"/>
              </a:lnSpc>
              <a:spcBef>
                <a:spcPts val="600"/>
              </a:spcBef>
              <a:buClr>
                <a:srgbClr val="525252"/>
              </a:buClr>
              <a:buFont typeface="Wingdings" panose="05000000000000000000" pitchFamily="2" charset="2"/>
              <a:buChar char="Ø"/>
            </a:pP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在算法设计中，任何间接递归算法都可以转换为直接递归算法来实现，所以主要讨论直接递归。</a:t>
            </a:r>
          </a:p>
          <a:p>
            <a:pPr marL="342900" indent="-342900">
              <a:lnSpc>
                <a:spcPct val="150000"/>
              </a:lnSpc>
              <a:spcBef>
                <a:spcPts val="600"/>
              </a:spcBef>
              <a:buClr>
                <a:srgbClr val="525252"/>
              </a:buClr>
              <a:buFont typeface="Wingdings" panose="05000000000000000000" pitchFamily="2" charset="2"/>
              <a:buChar char="Ø"/>
            </a:pP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如果一个递归过程或递归函数中递归调用语句是最后一条执行语句，称为</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尾递归</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7" name="文本框 6"/>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8"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5.1.1 </a:t>
            </a:r>
            <a:r>
              <a:rPr lang="zh-CN" altLang="en-US">
                <a:latin typeface="微软雅黑" panose="020B0503020204020204" charset="-122"/>
                <a:ea typeface="微软雅黑" panose="020B0503020204020204" charset="-122"/>
              </a:rPr>
              <a:t>递归的定义</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03" y="1489938"/>
            <a:ext cx="3367088" cy="46482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16811" y="1948682"/>
            <a:ext cx="3571900" cy="444182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C0262E"/>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525252"/>
                </a:solidFill>
                <a:latin typeface="微软雅黑" panose="020B0503020204020204" charset="-122"/>
                <a:ea typeface="微软雅黑" panose="020B0503020204020204" charset="-122"/>
              </a:rPr>
              <a:t>def </a:t>
            </a:r>
            <a:r>
              <a:rPr lang="en-US" altLang="zh-CN">
                <a:latin typeface="微软雅黑" panose="020B0503020204020204" charset="-122"/>
                <a:ea typeface="微软雅黑" panose="020B0503020204020204" charset="-122"/>
              </a:rPr>
              <a:t>fun</a:t>
            </a:r>
            <a:r>
              <a:rPr lang="en-US" altLang="zh-CN">
                <a:solidFill>
                  <a:srgbClr val="525252"/>
                </a:solidFill>
                <a:latin typeface="微软雅黑" panose="020B0503020204020204" charset="-122"/>
                <a:ea typeface="微软雅黑" panose="020B0503020204020204" charset="-122"/>
              </a:rPr>
              <a:t>(i,lst):</a:t>
            </a:r>
            <a:endParaRPr lang="zh-CN"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print(</a:t>
            </a:r>
            <a:r>
              <a:rPr lang="en-US" altLang="zh-CN">
                <a:solidFill>
                  <a:srgbClr val="006600"/>
                </a:solidFill>
                <a:latin typeface="微软雅黑" panose="020B0503020204020204" charset="-122"/>
                <a:ea typeface="微软雅黑" panose="020B0503020204020204" charset="-122"/>
              </a:rPr>
              <a:t>id</a:t>
            </a:r>
            <a:r>
              <a:rPr lang="en-US" altLang="zh-CN">
                <a:solidFill>
                  <a:srgbClr val="525252"/>
                </a:solidFill>
                <a:latin typeface="微软雅黑" panose="020B0503020204020204" charset="-122"/>
                <a:ea typeface="微软雅黑" panose="020B0503020204020204" charset="-122"/>
              </a:rPr>
              <a:t>(i),</a:t>
            </a:r>
            <a:r>
              <a:rPr lang="en-US" altLang="zh-CN">
                <a:solidFill>
                  <a:srgbClr val="006600"/>
                </a:solidFill>
                <a:latin typeface="微软雅黑" panose="020B0503020204020204" charset="-122"/>
                <a:ea typeface="微软雅黑" panose="020B0503020204020204" charset="-122"/>
              </a:rPr>
              <a:t>id</a:t>
            </a:r>
            <a:r>
              <a:rPr lang="en-US" altLang="zh-CN">
                <a:solidFill>
                  <a:srgbClr val="525252"/>
                </a:solidFill>
                <a:latin typeface="微软雅黑" panose="020B0503020204020204" charset="-122"/>
                <a:ea typeface="微软雅黑" panose="020B0503020204020204" charset="-122"/>
              </a:rPr>
              <a:t>(lst))</a:t>
            </a:r>
            <a:endParaRPr lang="zh-CN"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if i&gt;=0:</a:t>
            </a:r>
            <a:endParaRPr lang="zh-CN"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print(lst[i],end=' ')</a:t>
            </a:r>
            <a:endParaRPr lang="zh-CN"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fun</a:t>
            </a:r>
            <a:r>
              <a:rPr lang="en-US" altLang="zh-CN">
                <a:solidFill>
                  <a:srgbClr val="525252"/>
                </a:solidFill>
                <a:latin typeface="微软雅黑" panose="020B0503020204020204" charset="-122"/>
                <a:ea typeface="微软雅黑" panose="020B0503020204020204" charset="-122"/>
              </a:rPr>
              <a:t>(i-1,lst)</a:t>
            </a:r>
            <a:endParaRPr lang="zh-CN" altLang="zh-CN">
              <a:solidFill>
                <a:srgbClr val="525252"/>
              </a:solidFill>
              <a:latin typeface="微软雅黑" panose="020B0503020204020204" charset="-122"/>
              <a:ea typeface="微软雅黑" panose="020B0503020204020204" charset="-122"/>
            </a:endParaRPr>
          </a:p>
          <a:p>
            <a:endParaRPr lang="en-US" altLang="zh-CN">
              <a:solidFill>
                <a:srgbClr val="525252"/>
              </a:solidFill>
              <a:latin typeface="微软雅黑" panose="020B0503020204020204" charset="-122"/>
              <a:ea typeface="微软雅黑" panose="020B0503020204020204" charset="-122"/>
            </a:endParaRPr>
          </a:p>
          <a:p>
            <a:r>
              <a:rPr lang="en-US" altLang="zh-CN">
                <a:solidFill>
                  <a:srgbClr val="7030A0"/>
                </a:solidFill>
                <a:latin typeface="微软雅黑" panose="020B0503020204020204" charset="-122"/>
                <a:ea typeface="微软雅黑" panose="020B0503020204020204" charset="-122"/>
              </a:rPr>
              <a:t>#</a:t>
            </a:r>
            <a:r>
              <a:rPr lang="zh-CN" altLang="zh-CN">
                <a:solidFill>
                  <a:srgbClr val="7030A0"/>
                </a:solidFill>
                <a:latin typeface="微软雅黑" panose="020B0503020204020204" charset="-122"/>
                <a:ea typeface="微软雅黑" panose="020B0503020204020204" charset="-122"/>
              </a:rPr>
              <a:t>主程序</a:t>
            </a:r>
          </a:p>
          <a:p>
            <a:r>
              <a:rPr lang="en-US" altLang="zh-CN">
                <a:solidFill>
                  <a:srgbClr val="525252"/>
                </a:solidFill>
                <a:latin typeface="微软雅黑" panose="020B0503020204020204" charset="-122"/>
                <a:ea typeface="微软雅黑" panose="020B0503020204020204" charset="-122"/>
              </a:rPr>
              <a:t>L=[1,2,3]</a:t>
            </a:r>
            <a:endParaRPr lang="zh-CN" altLang="zh-CN">
              <a:solidFill>
                <a:srgbClr val="525252"/>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fun</a:t>
            </a:r>
            <a:r>
              <a:rPr lang="en-US" altLang="zh-CN">
                <a:solidFill>
                  <a:srgbClr val="525252"/>
                </a:solidFill>
                <a:latin typeface="微软雅黑" panose="020B0503020204020204" charset="-122"/>
                <a:ea typeface="微软雅黑" panose="020B0503020204020204" charset="-122"/>
              </a:rPr>
              <a:t>(len(L)-1,L)</a:t>
            </a:r>
            <a:endParaRPr lang="zh-CN" altLang="zh-CN">
              <a:solidFill>
                <a:srgbClr val="525252"/>
              </a:solidFill>
              <a:latin typeface="微软雅黑" panose="020B0503020204020204" charset="-122"/>
              <a:ea typeface="微软雅黑" panose="020B0503020204020204" charset="-122"/>
            </a:endParaRPr>
          </a:p>
        </p:txBody>
      </p:sp>
      <p:grpSp>
        <p:nvGrpSpPr>
          <p:cNvPr id="27" name="组合 26"/>
          <p:cNvGrpSpPr/>
          <p:nvPr/>
        </p:nvGrpSpPr>
        <p:grpSpPr>
          <a:xfrm>
            <a:off x="1416811" y="1369564"/>
            <a:ext cx="6429420" cy="1335593"/>
            <a:chOff x="422001" y="1093275"/>
            <a:chExt cx="6429420" cy="1335593"/>
          </a:xfrm>
        </p:grpSpPr>
        <p:sp>
          <p:nvSpPr>
            <p:cNvPr id="6" name="TextBox 5"/>
            <p:cNvSpPr txBox="1"/>
            <p:nvPr/>
          </p:nvSpPr>
          <p:spPr>
            <a:xfrm>
              <a:off x="422001" y="1093275"/>
              <a:ext cx="6429420" cy="398780"/>
            </a:xfrm>
            <a:prstGeom prst="rect">
              <a:avLst/>
            </a:prstGeom>
            <a:noFill/>
          </p:spPr>
          <p:txBody>
            <a:bodyPr wrap="square" rtlCol="0">
              <a:spAutoFit/>
            </a:bodyPr>
            <a:lstStyle/>
            <a:p>
              <a:r>
                <a:rPr lang="en-US" altLang="zh-CN" sz="2000" b="1">
                  <a:solidFill>
                    <a:srgbClr val="006600"/>
                  </a:solidFill>
                  <a:latin typeface="微软雅黑" panose="020B0503020204020204" charset="-122"/>
                  <a:ea typeface="微软雅黑" panose="020B0503020204020204" charset="-122"/>
                  <a:cs typeface="Consolas" panose="020B0609020204030204" pitchFamily="49" charset="0"/>
                </a:rPr>
                <a:t>id()</a:t>
              </a:r>
              <a:r>
                <a:rPr lang="zh-CN" altLang="en-US" sz="2000" b="1">
                  <a:solidFill>
                    <a:srgbClr val="006600"/>
                  </a:solidFill>
                  <a:latin typeface="微软雅黑" panose="020B0503020204020204" charset="-122"/>
                  <a:ea typeface="微软雅黑" panose="020B0503020204020204" charset="-122"/>
                  <a:cs typeface="Consolas" panose="020B0609020204030204" pitchFamily="49" charset="0"/>
                </a:rPr>
                <a:t>返回对象的唯一身份标识（相当于对象地址）</a:t>
              </a:r>
            </a:p>
          </p:txBody>
        </p:sp>
        <p:cxnSp>
          <p:nvCxnSpPr>
            <p:cNvPr id="24" name="直接箭头连接符 23"/>
            <p:cNvCxnSpPr/>
            <p:nvPr/>
          </p:nvCxnSpPr>
          <p:spPr>
            <a:xfrm rot="16200000" flipH="1">
              <a:off x="1393009" y="2035959"/>
              <a:ext cx="714380" cy="71438"/>
            </a:xfrm>
            <a:prstGeom prst="straightConnector1">
              <a:avLst/>
            </a:prstGeom>
            <a:ln w="19050">
              <a:solidFill>
                <a:srgbClr val="C0262E"/>
              </a:solidFill>
              <a:tailEnd type="arrow"/>
            </a:ln>
          </p:spPr>
          <p:style>
            <a:lnRef idx="2">
              <a:schemeClr val="dk1"/>
            </a:lnRef>
            <a:fillRef idx="0">
              <a:schemeClr val="dk1"/>
            </a:fillRef>
            <a:effectRef idx="1">
              <a:schemeClr val="dk1"/>
            </a:effectRef>
            <a:fontRef idx="minor">
              <a:schemeClr val="tx1"/>
            </a:fontRef>
          </p:style>
        </p:cxnSp>
      </p:grpSp>
      <p:sp>
        <p:nvSpPr>
          <p:cNvPr id="25" name="TextBox 24"/>
          <p:cNvSpPr txBox="1"/>
          <p:nvPr/>
        </p:nvSpPr>
        <p:spPr>
          <a:xfrm>
            <a:off x="7101098" y="2883574"/>
            <a:ext cx="3571900" cy="2133600"/>
          </a:xfrm>
          <a:prstGeom prst="rect">
            <a:avLst/>
          </a:prstGeom>
          <a:noFill/>
          <a:ln w="19050">
            <a:solidFill>
              <a:schemeClr val="bg1">
                <a:lumMod val="50000"/>
              </a:schemeClr>
            </a:solidFill>
            <a:prstDash val="solid"/>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1518494912  </a:t>
            </a:r>
            <a:r>
              <a:rPr lang="en-US" altLang="zh-CN">
                <a:solidFill>
                  <a:srgbClr val="C0262E"/>
                </a:solidFill>
                <a:latin typeface="微软雅黑" panose="020B0503020204020204" charset="-122"/>
                <a:ea typeface="微软雅黑" panose="020B0503020204020204" charset="-122"/>
              </a:rPr>
              <a:t>1721848</a:t>
            </a:r>
            <a:endParaRPr lang="zh-CN" altLang="zh-CN">
              <a:solidFill>
                <a:srgbClr val="C0262E"/>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3 1518494896  </a:t>
            </a:r>
            <a:r>
              <a:rPr lang="en-US" altLang="zh-CN">
                <a:solidFill>
                  <a:srgbClr val="C0262E"/>
                </a:solidFill>
                <a:latin typeface="微软雅黑" panose="020B0503020204020204" charset="-122"/>
                <a:ea typeface="微软雅黑" panose="020B0503020204020204" charset="-122"/>
              </a:rPr>
              <a:t>1721848</a:t>
            </a:r>
            <a:endParaRPr lang="zh-CN" altLang="zh-CN">
              <a:solidFill>
                <a:srgbClr val="C0262E"/>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2 1518494880  </a:t>
            </a:r>
            <a:r>
              <a:rPr lang="en-US" altLang="zh-CN">
                <a:solidFill>
                  <a:srgbClr val="C0262E"/>
                </a:solidFill>
                <a:latin typeface="微软雅黑" panose="020B0503020204020204" charset="-122"/>
                <a:ea typeface="微软雅黑" panose="020B0503020204020204" charset="-122"/>
              </a:rPr>
              <a:t>1721848</a:t>
            </a:r>
            <a:endParaRPr lang="zh-CN" altLang="zh-CN">
              <a:solidFill>
                <a:srgbClr val="C0262E"/>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1 1518494864  </a:t>
            </a:r>
            <a:r>
              <a:rPr lang="en-US" altLang="zh-CN">
                <a:solidFill>
                  <a:srgbClr val="C0262E"/>
                </a:solidFill>
                <a:latin typeface="微软雅黑" panose="020B0503020204020204" charset="-122"/>
                <a:ea typeface="微软雅黑" panose="020B0503020204020204" charset="-122"/>
              </a:rPr>
              <a:t>1721848</a:t>
            </a:r>
            <a:endParaRPr lang="zh-CN" altLang="zh-CN">
              <a:solidFill>
                <a:srgbClr val="C0262E"/>
              </a:solidFill>
              <a:latin typeface="微软雅黑" panose="020B0503020204020204" charset="-122"/>
              <a:ea typeface="微软雅黑" panose="020B0503020204020204" charset="-122"/>
            </a:endParaRPr>
          </a:p>
        </p:txBody>
      </p:sp>
      <p:sp>
        <p:nvSpPr>
          <p:cNvPr id="26" name="右箭头 25"/>
          <p:cNvSpPr/>
          <p:nvPr/>
        </p:nvSpPr>
        <p:spPr bwMode="auto">
          <a:xfrm>
            <a:off x="5817704" y="3716187"/>
            <a:ext cx="556592" cy="400110"/>
          </a:xfrm>
          <a:prstGeom prst="rightArrow">
            <a:avLst/>
          </a:prstGeom>
          <a:gradFill>
            <a:gsLst>
              <a:gs pos="0">
                <a:srgbClr val="C0262E"/>
              </a:gs>
              <a:gs pos="100000">
                <a:srgbClr val="CD5158"/>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endParaRPr>
          </a:p>
        </p:txBody>
      </p:sp>
      <p:sp>
        <p:nvSpPr>
          <p:cNvPr id="28" name="文本框 27"/>
          <p:cNvSpPr txBox="1"/>
          <p:nvPr/>
        </p:nvSpPr>
        <p:spPr>
          <a:xfrm>
            <a:off x="1100703" y="166638"/>
            <a:ext cx="970915"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r>
              <a:rPr lang="en-US" altLang="zh-CN" sz="2400">
                <a:solidFill>
                  <a:srgbClr val="525252"/>
                </a:solidFill>
                <a:latin typeface="微软雅黑" panose="020B0503020204020204" charset="-122"/>
                <a:ea typeface="微软雅黑" panose="020B0503020204020204" charset="-122"/>
                <a:cs typeface="Arial" panose="020B0604020202020204"/>
              </a:rPr>
              <a:t>1</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27"/>
                                        </p:tgtEl>
                                      </p:cBhvr>
                                    </p:animEffect>
                                    <p:set>
                                      <p:cBhvr>
                                        <p:cTn id="16" dur="1" fill="hold">
                                          <p:stCondLst>
                                            <p:cond delay="499"/>
                                          </p:stCondLst>
                                        </p:cTn>
                                        <p:tgtEl>
                                          <p:spTgt spid="27"/>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animBg="1"/>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4656" y="1967395"/>
            <a:ext cx="3571900" cy="444182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lst=[1,2,3]</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fun</a:t>
            </a:r>
            <a:r>
              <a:rPr lang="en-US" altLang="zh-CN">
                <a:latin typeface="微软雅黑" panose="020B0503020204020204" charset="-122"/>
                <a:ea typeface="微软雅黑" panose="020B0503020204020204" charset="-122"/>
              </a:rPr>
              <a:t>(i):</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print(id(i),id(lst))</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if i&gt;=0:</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print(lst[i],end=' ')</a:t>
            </a:r>
            <a:endParaRPr lang="zh-CN" altLang="zh-CN">
              <a:latin typeface="微软雅黑" panose="020B0503020204020204" charset="-122"/>
              <a:ea typeface="微软雅黑" panose="020B0503020204020204" charset="-122"/>
            </a:endParaRPr>
          </a:p>
          <a:p>
            <a:r>
              <a:rPr lang="en-US" altLang="zh-CN">
                <a:solidFill>
                  <a:srgbClr val="C0262E"/>
                </a:solidFill>
                <a:latin typeface="微软雅黑" panose="020B0503020204020204" charset="-122"/>
                <a:ea typeface="微软雅黑" panose="020B0503020204020204" charset="-122"/>
              </a:rPr>
              <a:t>     fun</a:t>
            </a:r>
            <a:r>
              <a:rPr lang="en-US" altLang="zh-CN">
                <a:latin typeface="微软雅黑" panose="020B0503020204020204" charset="-122"/>
                <a:ea typeface="微软雅黑" panose="020B0503020204020204" charset="-122"/>
              </a:rPr>
              <a:t>(i-1)</a:t>
            </a:r>
            <a:endParaRPr lang="zh-CN" altLang="zh-CN">
              <a:latin typeface="微软雅黑" panose="020B0503020204020204" charset="-122"/>
              <a:ea typeface="微软雅黑" panose="020B0503020204020204" charset="-122"/>
            </a:endParaRPr>
          </a:p>
          <a:p>
            <a:endParaRPr lang="en-US" altLang="zh-CN">
              <a:latin typeface="微软雅黑" panose="020B0503020204020204" charset="-122"/>
              <a:ea typeface="微软雅黑" panose="020B0503020204020204" charset="-122"/>
            </a:endParaRPr>
          </a:p>
          <a:p>
            <a:r>
              <a:rPr lang="en-US" altLang="zh-CN">
                <a:solidFill>
                  <a:srgbClr val="7030A0"/>
                </a:solidFill>
                <a:latin typeface="微软雅黑" panose="020B0503020204020204" charset="-122"/>
                <a:ea typeface="微软雅黑" panose="020B0503020204020204" charset="-122"/>
              </a:rPr>
              <a:t>#</a:t>
            </a:r>
            <a:r>
              <a:rPr lang="zh-CN" altLang="zh-CN">
                <a:solidFill>
                  <a:srgbClr val="7030A0"/>
                </a:solidFill>
                <a:latin typeface="微软雅黑" panose="020B0503020204020204" charset="-122"/>
                <a:ea typeface="微软雅黑" panose="020B0503020204020204" charset="-122"/>
              </a:rPr>
              <a:t>主程序</a:t>
            </a:r>
          </a:p>
          <a:p>
            <a:r>
              <a:rPr lang="en-US" altLang="zh-CN">
                <a:solidFill>
                  <a:srgbClr val="C0262E"/>
                </a:solidFill>
                <a:latin typeface="微软雅黑" panose="020B0503020204020204" charset="-122"/>
                <a:ea typeface="微软雅黑" panose="020B0503020204020204" charset="-122"/>
              </a:rPr>
              <a:t>fun</a:t>
            </a:r>
            <a:r>
              <a:rPr lang="en-US" altLang="zh-CN">
                <a:latin typeface="微软雅黑" panose="020B0503020204020204" charset="-122"/>
                <a:ea typeface="微软雅黑" panose="020B0503020204020204" charset="-122"/>
              </a:rPr>
              <a:t>(len(lst)-1)</a:t>
            </a:r>
            <a:endParaRPr lang="zh-CN" altLang="zh-CN">
              <a:latin typeface="微软雅黑" panose="020B0503020204020204" charset="-122"/>
              <a:ea typeface="微软雅黑" panose="020B0503020204020204" charset="-122"/>
            </a:endParaRPr>
          </a:p>
        </p:txBody>
      </p:sp>
      <p:sp>
        <p:nvSpPr>
          <p:cNvPr id="25" name="TextBox 24"/>
          <p:cNvSpPr txBox="1"/>
          <p:nvPr/>
        </p:nvSpPr>
        <p:spPr>
          <a:xfrm>
            <a:off x="6738942" y="2839470"/>
            <a:ext cx="3571900" cy="2133600"/>
          </a:xfrm>
          <a:prstGeom prst="rect">
            <a:avLst/>
          </a:prstGeom>
          <a:noFill/>
          <a:ln w="19050">
            <a:solidFill>
              <a:schemeClr val="bg1">
                <a:lumMod val="50000"/>
              </a:schemeClr>
            </a:solidFill>
            <a:prstDash val="solid"/>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1518494912  </a:t>
            </a:r>
            <a:r>
              <a:rPr lang="en-US" altLang="zh-CN">
                <a:solidFill>
                  <a:srgbClr val="C0262E"/>
                </a:solidFill>
                <a:latin typeface="微软雅黑" panose="020B0503020204020204" charset="-122"/>
                <a:ea typeface="微软雅黑" panose="020B0503020204020204" charset="-122"/>
              </a:rPr>
              <a:t>1721848</a:t>
            </a:r>
            <a:endParaRPr lang="zh-CN" altLang="zh-CN">
              <a:solidFill>
                <a:srgbClr val="C0262E"/>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3 1518494896  </a:t>
            </a:r>
            <a:r>
              <a:rPr lang="en-US" altLang="zh-CN">
                <a:solidFill>
                  <a:srgbClr val="C0262E"/>
                </a:solidFill>
                <a:latin typeface="微软雅黑" panose="020B0503020204020204" charset="-122"/>
                <a:ea typeface="微软雅黑" panose="020B0503020204020204" charset="-122"/>
              </a:rPr>
              <a:t>1721848</a:t>
            </a:r>
            <a:endParaRPr lang="zh-CN" altLang="zh-CN">
              <a:solidFill>
                <a:srgbClr val="C0262E"/>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2 1518494880  </a:t>
            </a:r>
            <a:r>
              <a:rPr lang="en-US" altLang="zh-CN">
                <a:solidFill>
                  <a:srgbClr val="C0262E"/>
                </a:solidFill>
                <a:latin typeface="微软雅黑" panose="020B0503020204020204" charset="-122"/>
                <a:ea typeface="微软雅黑" panose="020B0503020204020204" charset="-122"/>
              </a:rPr>
              <a:t>1721848</a:t>
            </a:r>
            <a:endParaRPr lang="zh-CN" altLang="zh-CN">
              <a:solidFill>
                <a:srgbClr val="C0262E"/>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1 1518494864  </a:t>
            </a:r>
            <a:r>
              <a:rPr lang="en-US" altLang="zh-CN">
                <a:solidFill>
                  <a:srgbClr val="C0262E"/>
                </a:solidFill>
                <a:latin typeface="微软雅黑" panose="020B0503020204020204" charset="-122"/>
                <a:ea typeface="微软雅黑" panose="020B0503020204020204" charset="-122"/>
              </a:rPr>
              <a:t>1721848</a:t>
            </a:r>
            <a:endParaRPr lang="zh-CN" altLang="zh-CN">
              <a:solidFill>
                <a:srgbClr val="C0262E"/>
              </a:solidFill>
              <a:latin typeface="微软雅黑" panose="020B0503020204020204" charset="-122"/>
              <a:ea typeface="微软雅黑" panose="020B0503020204020204" charset="-122"/>
            </a:endParaRPr>
          </a:p>
        </p:txBody>
      </p:sp>
      <p:sp>
        <p:nvSpPr>
          <p:cNvPr id="26" name="右箭头 25"/>
          <p:cNvSpPr/>
          <p:nvPr/>
        </p:nvSpPr>
        <p:spPr bwMode="auto">
          <a:xfrm>
            <a:off x="5830334" y="3429000"/>
            <a:ext cx="531332" cy="400110"/>
          </a:xfrm>
          <a:prstGeom prst="rightArrow">
            <a:avLst/>
          </a:prstGeom>
          <a:gradFill>
            <a:gsLst>
              <a:gs pos="0">
                <a:srgbClr val="C0262E"/>
              </a:gs>
              <a:gs pos="100000">
                <a:srgbClr val="CD5158"/>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endParaRPr>
          </a:p>
        </p:txBody>
      </p:sp>
      <p:sp>
        <p:nvSpPr>
          <p:cNvPr id="22" name="TextBox 21"/>
          <p:cNvSpPr txBox="1"/>
          <p:nvPr/>
        </p:nvSpPr>
        <p:spPr>
          <a:xfrm>
            <a:off x="1312144" y="1287724"/>
            <a:ext cx="4857784" cy="398780"/>
          </a:xfrm>
          <a:prstGeom prst="rect">
            <a:avLst/>
          </a:prstGeom>
          <a:noFill/>
        </p:spPr>
        <p:txBody>
          <a:bodyPr wrap="square" rtlCol="0">
            <a:spAutoFit/>
          </a:bodyPr>
          <a:lstStyle/>
          <a:p>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可以直接用全局变量</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lst</a:t>
            </a: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替代形参</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lst</a:t>
            </a:r>
            <a:endParaRPr lang="zh-CN" altLang="en-US" sz="2000" b="1">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24" name="文本框 23"/>
          <p:cNvSpPr txBox="1"/>
          <p:nvPr/>
        </p:nvSpPr>
        <p:spPr>
          <a:xfrm>
            <a:off x="1100703" y="166638"/>
            <a:ext cx="970915"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r>
              <a:rPr lang="en-US" altLang="zh-CN" sz="2400">
                <a:solidFill>
                  <a:srgbClr val="525252"/>
                </a:solidFill>
                <a:latin typeface="微软雅黑" panose="020B0503020204020204" charset="-122"/>
                <a:ea typeface="微软雅黑" panose="020B0503020204020204" charset="-122"/>
                <a:cs typeface="Arial" panose="020B0604020202020204"/>
              </a:rPr>
              <a:t>2</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5" grpId="0" bldLvl="0" animBg="1"/>
      <p:bldP spid="26" grpId="0" animBg="1"/>
      <p:bldP spid="22"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8673" y="847545"/>
            <a:ext cx="4292083"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5.1.7 </a:t>
            </a:r>
            <a:r>
              <a:rPr lang="zh-CN" altLang="en-US">
                <a:latin typeface="微软雅黑" panose="020B0503020204020204" charset="-122"/>
                <a:ea typeface="微软雅黑" panose="020B0503020204020204" charset="-122"/>
              </a:rPr>
              <a:t>递归算法的时空分析</a:t>
            </a:r>
          </a:p>
        </p:txBody>
      </p:sp>
      <p:sp>
        <p:nvSpPr>
          <p:cNvPr id="7" name="文本框 6"/>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grpSp>
        <p:nvGrpSpPr>
          <p:cNvPr id="8" name="组合 7"/>
          <p:cNvGrpSpPr/>
          <p:nvPr/>
        </p:nvGrpSpPr>
        <p:grpSpPr>
          <a:xfrm>
            <a:off x="359514" y="2127119"/>
            <a:ext cx="11246332" cy="4362151"/>
            <a:chOff x="1113577" y="2495849"/>
            <a:chExt cx="11246332" cy="4362151"/>
          </a:xfrm>
        </p:grpSpPr>
        <p:pic>
          <p:nvPicPr>
            <p:cNvPr id="9" name="图片 8" descr="图片包含 白板&#10;&#10;描述已自动生成"/>
            <p:cNvPicPr>
              <a:picLocks noChangeAspect="1"/>
            </p:cNvPicPr>
            <p:nvPr/>
          </p:nvPicPr>
          <p:blipFill rotWithShape="1">
            <a:blip r:embed="rId2">
              <a:extLst>
                <a:ext uri="{28A0092B-C50C-407E-A947-70E740481C1C}">
                  <a14:useLocalDpi xmlns:a14="http://schemas.microsoft.com/office/drawing/2010/main" val="0"/>
                </a:ext>
              </a:extLst>
            </a:blip>
            <a:srcRect t="21254" r="57008"/>
            <a:stretch>
              <a:fillRect/>
            </a:stretch>
          </p:blipFill>
          <p:spPr>
            <a:xfrm>
              <a:off x="1113577" y="2755172"/>
              <a:ext cx="2315690" cy="4102828"/>
            </a:xfrm>
            <a:prstGeom prst="rect">
              <a:avLst/>
            </a:prstGeom>
          </p:spPr>
        </p:pic>
        <p:sp>
          <p:nvSpPr>
            <p:cNvPr id="10" name="TextBox 29"/>
            <p:cNvSpPr txBox="1"/>
            <p:nvPr/>
          </p:nvSpPr>
          <p:spPr>
            <a:xfrm>
              <a:off x="3306673" y="2495849"/>
              <a:ext cx="9053236" cy="2677795"/>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en-US">
                  <a:latin typeface="微软雅黑" panose="020B0503020204020204" charset="-122"/>
                  <a:ea typeface="微软雅黑" panose="020B0503020204020204" charset="-122"/>
                </a:rPr>
                <a:t>递归算法执行过程不同于非递归算法，所以其时空分析也不同于非递归算法。</a:t>
              </a:r>
            </a:p>
            <a:p>
              <a:pPr>
                <a:buFont typeface="Wingdings" panose="05000000000000000000" pitchFamily="2" charset="2"/>
                <a:buChar char="n"/>
              </a:pPr>
              <a:r>
                <a:rPr lang="zh-CN" altLang="en-US">
                  <a:latin typeface="微软雅黑" panose="020B0503020204020204" charset="-122"/>
                  <a:ea typeface="微软雅黑" panose="020B0503020204020204" charset="-122"/>
                </a:rPr>
                <a:t>非递归算法分析是定长时空分析。</a:t>
              </a:r>
            </a:p>
            <a:p>
              <a:pPr>
                <a:buFont typeface="Wingdings" panose="05000000000000000000" pitchFamily="2" charset="2"/>
                <a:buChar char="n"/>
              </a:pPr>
              <a:r>
                <a:rPr lang="zh-CN" altLang="en-US">
                  <a:latin typeface="微软雅黑" panose="020B0503020204020204" charset="-122"/>
                  <a:ea typeface="微软雅黑" panose="020B0503020204020204" charset="-122"/>
                </a:rPr>
                <a:t>递归算法分析就是</a:t>
              </a:r>
              <a:r>
                <a:rPr lang="zh-CN" altLang="en-US" b="1">
                  <a:solidFill>
                    <a:srgbClr val="C0262E"/>
                  </a:solidFill>
                  <a:latin typeface="微软雅黑" panose="020B0503020204020204" charset="-122"/>
                  <a:ea typeface="微软雅黑" panose="020B0503020204020204" charset="-122"/>
                </a:rPr>
                <a:t>变长时空分析</a:t>
              </a:r>
              <a:r>
                <a:rPr lang="zh-CN" altLang="en-US">
                  <a:latin typeface="微软雅黑" panose="020B0503020204020204" charset="-122"/>
                  <a:ea typeface="微软雅黑" panose="020B0503020204020204" charset="-122"/>
                </a:rPr>
                <a:t>。</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09138" y="6220634"/>
            <a:ext cx="5357850" cy="398780"/>
          </a:xfrm>
          <a:prstGeom prst="rect">
            <a:avLst/>
          </a:prstGeom>
          <a:noFill/>
        </p:spPr>
        <p:txBody>
          <a:bodyPr wrap="square" rtlCol="0">
            <a:spAutoFit/>
          </a:bodyPr>
          <a:lstStyle/>
          <a:p>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执行</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Hanoi(</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y</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z</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的时间复杂度为</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O(1)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吗？</a:t>
            </a:r>
          </a:p>
        </p:txBody>
      </p:sp>
      <p:sp>
        <p:nvSpPr>
          <p:cNvPr id="10" name="椭圆 80"/>
          <p:cNvSpPr/>
          <p:nvPr/>
        </p:nvSpPr>
        <p:spPr bwMode="auto">
          <a:xfrm>
            <a:off x="1292029" y="6102005"/>
            <a:ext cx="825995" cy="637367"/>
          </a:xfrm>
          <a:prstGeom prst="ellipse">
            <a:avLst/>
          </a:prstGeom>
          <a:solidFill>
            <a:srgbClr val="CD515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sz="5400" kern="0" dirty="0">
                <a:solidFill>
                  <a:srgbClr val="FFFFFF"/>
                </a:solidFill>
              </a:rPr>
              <a:t>?</a:t>
            </a:r>
            <a:endParaRPr lang="en-US" sz="5400" b="1" kern="0" dirty="0">
              <a:solidFill>
                <a:srgbClr val="FFFFFF"/>
              </a:solidFill>
            </a:endParaRPr>
          </a:p>
        </p:txBody>
      </p:sp>
      <p:sp>
        <p:nvSpPr>
          <p:cNvPr id="14" name="TextBox 13"/>
          <p:cNvSpPr txBox="1"/>
          <p:nvPr/>
        </p:nvSpPr>
        <p:spPr>
          <a:xfrm>
            <a:off x="1388870" y="2388757"/>
            <a:ext cx="9836849" cy="35185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(n,X,Y,Z):         	</a:t>
            </a:r>
            <a:r>
              <a:rPr lang="en-US" altLang="zh-CN">
                <a:solidFill>
                  <a:srgbClr val="CD5158"/>
                </a:solidFill>
                <a:latin typeface="微软雅黑" panose="020B0503020204020204" charset="-122"/>
                <a:ea typeface="微软雅黑" panose="020B0503020204020204" charset="-122"/>
              </a:rPr>
              <a:t>                      #Hanoi</a:t>
            </a:r>
            <a:r>
              <a:rPr lang="zh-CN" altLang="zh-CN">
                <a:solidFill>
                  <a:srgbClr val="CD5158"/>
                </a:solidFill>
                <a:latin typeface="微软雅黑" panose="020B0503020204020204" charset="-122"/>
                <a:ea typeface="微软雅黑" panose="020B0503020204020204" charset="-122"/>
              </a:rPr>
              <a:t>递归算法</a:t>
            </a:r>
          </a:p>
          <a:p>
            <a:r>
              <a:rPr lang="en-US" altLang="zh-CN">
                <a:latin typeface="微软雅黑" panose="020B0503020204020204" charset="-122"/>
                <a:ea typeface="微软雅黑" panose="020B0503020204020204" charset="-122"/>
              </a:rPr>
              <a:t>  if n==1: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只有一个盘片的情况</a:t>
            </a: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将第</a:t>
            </a:r>
            <a:r>
              <a:rPr lang="en-US" altLang="zh-CN">
                <a:latin typeface="微软雅黑" panose="020B0503020204020204" charset="-122"/>
                <a:ea typeface="微软雅黑" panose="020B0503020204020204" charset="-122"/>
              </a:rPr>
              <a:t>%d</a:t>
            </a:r>
            <a:r>
              <a:rPr lang="zh-CN" altLang="zh-CN">
                <a:latin typeface="微软雅黑" panose="020B0503020204020204" charset="-122"/>
                <a:ea typeface="微软雅黑" panose="020B0503020204020204" charset="-122"/>
              </a:rPr>
              <a:t>个盘片从</a:t>
            </a:r>
            <a:r>
              <a:rPr lang="en-US" altLang="zh-CN">
                <a:latin typeface="微软雅黑" panose="020B0503020204020204" charset="-122"/>
                <a:ea typeface="微软雅黑" panose="020B0503020204020204" charset="-122"/>
              </a:rPr>
              <a:t>%c</a:t>
            </a:r>
            <a:r>
              <a:rPr lang="zh-CN" altLang="zh-CN">
                <a:latin typeface="微软雅黑" panose="020B0503020204020204" charset="-122"/>
                <a:ea typeface="微软雅黑" panose="020B0503020204020204" charset="-122"/>
              </a:rPr>
              <a:t>移动到</a:t>
            </a:r>
            <a:r>
              <a:rPr lang="en-US" altLang="zh-CN">
                <a:latin typeface="微软雅黑" panose="020B0503020204020204" charset="-122"/>
                <a:ea typeface="微软雅黑" panose="020B0503020204020204" charset="-122"/>
              </a:rPr>
              <a:t>%c" %(n,X,Z))</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有两个或多个盘片的情况</a:t>
            </a: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(n-1,X,Z,Y)</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将第</a:t>
            </a:r>
            <a:r>
              <a:rPr lang="en-US" altLang="zh-CN">
                <a:latin typeface="微软雅黑" panose="020B0503020204020204" charset="-122"/>
                <a:ea typeface="微软雅黑" panose="020B0503020204020204" charset="-122"/>
              </a:rPr>
              <a:t>%d</a:t>
            </a:r>
            <a:r>
              <a:rPr lang="zh-CN" altLang="zh-CN">
                <a:latin typeface="微软雅黑" panose="020B0503020204020204" charset="-122"/>
                <a:ea typeface="微软雅黑" panose="020B0503020204020204" charset="-122"/>
              </a:rPr>
              <a:t>个盘片从</a:t>
            </a:r>
            <a:r>
              <a:rPr lang="en-US" altLang="zh-CN">
                <a:latin typeface="微软雅黑" panose="020B0503020204020204" charset="-122"/>
                <a:ea typeface="微软雅黑" panose="020B0503020204020204" charset="-122"/>
              </a:rPr>
              <a:t>%c</a:t>
            </a:r>
            <a:r>
              <a:rPr lang="zh-CN" altLang="zh-CN">
                <a:latin typeface="微软雅黑" panose="020B0503020204020204" charset="-122"/>
                <a:ea typeface="微软雅黑" panose="020B0503020204020204" charset="-122"/>
              </a:rPr>
              <a:t>移动到</a:t>
            </a:r>
            <a:r>
              <a:rPr lang="en-US" altLang="zh-CN">
                <a:latin typeface="微软雅黑" panose="020B0503020204020204" charset="-122"/>
                <a:ea typeface="微软雅黑" panose="020B0503020204020204" charset="-122"/>
              </a:rPr>
              <a:t>%c" %(n,X,Z))</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(n-1,Y,X,Z)</a:t>
            </a:r>
            <a:endParaRPr lang="zh-CN" altLang="zh-CN">
              <a:latin typeface="微软雅黑" panose="020B0503020204020204" charset="-122"/>
              <a:ea typeface="微软雅黑" panose="020B0503020204020204" charset="-122"/>
            </a:endParaRPr>
          </a:p>
        </p:txBody>
      </p:sp>
      <p:sp>
        <p:nvSpPr>
          <p:cNvPr id="15" name="Text Box 5"/>
          <p:cNvSpPr txBox="1">
            <a:spLocks noChangeArrowheads="1"/>
          </p:cNvSpPr>
          <p:nvPr/>
        </p:nvSpPr>
        <p:spPr bwMode="auto">
          <a:xfrm>
            <a:off x="1038673" y="847545"/>
            <a:ext cx="4292083"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5.1.7 </a:t>
            </a:r>
            <a:r>
              <a:rPr lang="zh-CN" altLang="en-US">
                <a:latin typeface="微软雅黑" panose="020B0503020204020204" charset="-122"/>
                <a:ea typeface="微软雅黑" panose="020B0503020204020204" charset="-122"/>
              </a:rPr>
              <a:t>递归算法的时空分析</a:t>
            </a:r>
          </a:p>
        </p:txBody>
      </p:sp>
      <p:sp>
        <p:nvSpPr>
          <p:cNvPr id="16" name="文本框 15"/>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grpSp>
        <p:nvGrpSpPr>
          <p:cNvPr id="17" name="组合 16"/>
          <p:cNvGrpSpPr/>
          <p:nvPr/>
        </p:nvGrpSpPr>
        <p:grpSpPr>
          <a:xfrm>
            <a:off x="1388870" y="1489938"/>
            <a:ext cx="3105310" cy="517274"/>
            <a:chOff x="1396240" y="2304668"/>
            <a:chExt cx="2107000" cy="480002"/>
          </a:xfrm>
        </p:grpSpPr>
        <p:sp>
          <p:nvSpPr>
            <p:cNvPr id="18" name="矩形: 圆角 17"/>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396240" y="2349239"/>
              <a:ext cx="2089405"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1. </a:t>
              </a:r>
              <a:r>
                <a:rPr lang="zh-CN" altLang="en-US" sz="2000" b="1">
                  <a:solidFill>
                    <a:schemeClr val="bg1"/>
                  </a:solidFill>
                  <a:latin typeface="微软雅黑" panose="020B0503020204020204" charset="-122"/>
                  <a:ea typeface="微软雅黑" panose="020B0503020204020204" charset="-122"/>
                </a:rPr>
                <a:t>递归算法的时间分析</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4" grpId="0" bldLvl="0" animBg="1"/>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50724" y="4457401"/>
            <a:ext cx="10147673" cy="1014730"/>
          </a:xfrm>
          <a:prstGeom prst="rect">
            <a:avLst/>
          </a:prstGeom>
          <a:noFill/>
        </p:spPr>
        <p:txBody>
          <a:bodyPr wrap="square" rtlCol="0">
            <a:spAutoFit/>
          </a:bodyPr>
          <a:lstStyle/>
          <a:p>
            <a:pPr>
              <a:lnSpc>
                <a:spcPct val="150000"/>
              </a:lnSpc>
            </a:pP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设大问题</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Hanoi(</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y</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z</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的执行时间为</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，则小问题</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Hanoi(</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y</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z</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的执行时间为</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递推式</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7" name="TextBox 6"/>
          <p:cNvSpPr txBox="1"/>
          <p:nvPr/>
        </p:nvSpPr>
        <p:spPr>
          <a:xfrm>
            <a:off x="3631386" y="5091173"/>
            <a:ext cx="6413263" cy="1214142"/>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T(n)=1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n=1</a:t>
            </a:r>
            <a:r>
              <a:rPr lang="zh-CN" altLang="zh-CN">
                <a:solidFill>
                  <a:srgbClr val="CD5158"/>
                </a:solidFill>
                <a:latin typeface="微软雅黑" panose="020B0503020204020204" charset="-122"/>
                <a:ea typeface="微软雅黑" panose="020B0503020204020204" charset="-122"/>
              </a:rPr>
              <a:t>时</a:t>
            </a:r>
          </a:p>
          <a:p>
            <a:r>
              <a:rPr lang="en-US" altLang="zh-CN">
                <a:latin typeface="微软雅黑" panose="020B0503020204020204" charset="-122"/>
                <a:ea typeface="微软雅黑" panose="020B0503020204020204" charset="-122"/>
              </a:rPr>
              <a:t>T(n)=2T(n-1)+1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n&gt;1</a:t>
            </a:r>
            <a:r>
              <a:rPr lang="zh-CN" altLang="zh-CN">
                <a:solidFill>
                  <a:srgbClr val="CD5158"/>
                </a:solidFill>
                <a:latin typeface="微软雅黑" panose="020B0503020204020204" charset="-122"/>
                <a:ea typeface="微软雅黑" panose="020B0503020204020204" charset="-122"/>
              </a:rPr>
              <a:t>时</a:t>
            </a:r>
          </a:p>
        </p:txBody>
      </p:sp>
      <p:sp>
        <p:nvSpPr>
          <p:cNvPr id="10" name="TextBox 13"/>
          <p:cNvSpPr txBox="1"/>
          <p:nvPr/>
        </p:nvSpPr>
        <p:spPr>
          <a:xfrm>
            <a:off x="1106137" y="860584"/>
            <a:ext cx="9836849" cy="35185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(n,X,Y,Z):         	</a:t>
            </a:r>
            <a:r>
              <a:rPr lang="en-US" altLang="zh-CN">
                <a:solidFill>
                  <a:srgbClr val="CD5158"/>
                </a:solidFill>
                <a:latin typeface="微软雅黑" panose="020B0503020204020204" charset="-122"/>
                <a:ea typeface="微软雅黑" panose="020B0503020204020204" charset="-122"/>
              </a:rPr>
              <a:t>                      #Hanoi</a:t>
            </a:r>
            <a:r>
              <a:rPr lang="zh-CN" altLang="zh-CN">
                <a:solidFill>
                  <a:srgbClr val="CD5158"/>
                </a:solidFill>
                <a:latin typeface="微软雅黑" panose="020B0503020204020204" charset="-122"/>
                <a:ea typeface="微软雅黑" panose="020B0503020204020204" charset="-122"/>
              </a:rPr>
              <a:t>递归算法</a:t>
            </a:r>
          </a:p>
          <a:p>
            <a:r>
              <a:rPr lang="en-US" altLang="zh-CN">
                <a:latin typeface="微软雅黑" panose="020B0503020204020204" charset="-122"/>
                <a:ea typeface="微软雅黑" panose="020B0503020204020204" charset="-122"/>
              </a:rPr>
              <a:t>  if n==1: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只有一个盘片的情况</a:t>
            </a: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将第</a:t>
            </a:r>
            <a:r>
              <a:rPr lang="en-US" altLang="zh-CN">
                <a:latin typeface="微软雅黑" panose="020B0503020204020204" charset="-122"/>
                <a:ea typeface="微软雅黑" panose="020B0503020204020204" charset="-122"/>
              </a:rPr>
              <a:t>%d</a:t>
            </a:r>
            <a:r>
              <a:rPr lang="zh-CN" altLang="zh-CN">
                <a:latin typeface="微软雅黑" panose="020B0503020204020204" charset="-122"/>
                <a:ea typeface="微软雅黑" panose="020B0503020204020204" charset="-122"/>
              </a:rPr>
              <a:t>个盘片从</a:t>
            </a:r>
            <a:r>
              <a:rPr lang="en-US" altLang="zh-CN">
                <a:latin typeface="微软雅黑" panose="020B0503020204020204" charset="-122"/>
                <a:ea typeface="微软雅黑" panose="020B0503020204020204" charset="-122"/>
              </a:rPr>
              <a:t>%c</a:t>
            </a:r>
            <a:r>
              <a:rPr lang="zh-CN" altLang="zh-CN">
                <a:latin typeface="微软雅黑" panose="020B0503020204020204" charset="-122"/>
                <a:ea typeface="微软雅黑" panose="020B0503020204020204" charset="-122"/>
              </a:rPr>
              <a:t>移动到</a:t>
            </a:r>
            <a:r>
              <a:rPr lang="en-US" altLang="zh-CN">
                <a:latin typeface="微软雅黑" panose="020B0503020204020204" charset="-122"/>
                <a:ea typeface="微软雅黑" panose="020B0503020204020204" charset="-122"/>
              </a:rPr>
              <a:t>%c" %(n,X,Z))</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有两个或多个盘片的情况</a:t>
            </a: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(n-1,X,Z,Y)</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将第</a:t>
            </a:r>
            <a:r>
              <a:rPr lang="en-US" altLang="zh-CN">
                <a:latin typeface="微软雅黑" panose="020B0503020204020204" charset="-122"/>
                <a:ea typeface="微软雅黑" panose="020B0503020204020204" charset="-122"/>
              </a:rPr>
              <a:t>%d</a:t>
            </a:r>
            <a:r>
              <a:rPr lang="zh-CN" altLang="zh-CN">
                <a:latin typeface="微软雅黑" panose="020B0503020204020204" charset="-122"/>
                <a:ea typeface="微软雅黑" panose="020B0503020204020204" charset="-122"/>
              </a:rPr>
              <a:t>个盘片从</a:t>
            </a:r>
            <a:r>
              <a:rPr lang="en-US" altLang="zh-CN">
                <a:latin typeface="微软雅黑" panose="020B0503020204020204" charset="-122"/>
                <a:ea typeface="微软雅黑" panose="020B0503020204020204" charset="-122"/>
              </a:rPr>
              <a:t>%c</a:t>
            </a:r>
            <a:r>
              <a:rPr lang="zh-CN" altLang="zh-CN">
                <a:latin typeface="微软雅黑" panose="020B0503020204020204" charset="-122"/>
                <a:ea typeface="微软雅黑" panose="020B0503020204020204" charset="-122"/>
              </a:rPr>
              <a:t>移动到</a:t>
            </a:r>
            <a:r>
              <a:rPr lang="en-US" altLang="zh-CN">
                <a:latin typeface="微软雅黑" panose="020B0503020204020204" charset="-122"/>
                <a:ea typeface="微软雅黑" panose="020B0503020204020204" charset="-122"/>
              </a:rPr>
              <a:t>%c" %(n,X,Z))</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(n-1,Y,X,Z)</a:t>
            </a:r>
            <a:endParaRPr lang="zh-CN" altLang="zh-CN">
              <a:latin typeface="微软雅黑" panose="020B0503020204020204" charset="-122"/>
              <a:ea typeface="微软雅黑" panose="020B0503020204020204" charset="-122"/>
            </a:endParaRPr>
          </a:p>
        </p:txBody>
      </p:sp>
      <p:sp>
        <p:nvSpPr>
          <p:cNvPr id="11" name="文本框 10"/>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10" grpId="0" bldLvl="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2616" y="3176732"/>
            <a:ext cx="5286412" cy="2861310"/>
          </a:xfrm>
          <a:prstGeom prst="rect">
            <a:avLst/>
          </a:prstGeom>
          <a:noFill/>
        </p:spPr>
        <p:txBody>
          <a:bodyPr wrap="square" rtlCol="0">
            <a:spAutoFit/>
          </a:bodyPr>
          <a:lstStyle/>
          <a:p>
            <a:pPr algn="l">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-1)+1=2(2T(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-2)+1)+1</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=2</a:t>
            </a:r>
            <a:r>
              <a:rPr lang="en-US" altLang="zh-CN" sz="2000" baseline="30000">
                <a:solidFill>
                  <a:srgbClr val="525252"/>
                </a:solidFill>
                <a:latin typeface="微软雅黑" panose="020B0503020204020204" charset="-122"/>
                <a:ea typeface="微软雅黑" panose="020B0503020204020204" charset="-122"/>
                <a:cs typeface="Consolas" panose="020B0609020204030204" pitchFamily="49" charset="0"/>
              </a:rPr>
              <a:t>2</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-2)+2+1=2</a:t>
            </a:r>
            <a:r>
              <a:rPr lang="en-US" altLang="zh-CN" sz="2000" baseline="30000">
                <a:solidFill>
                  <a:srgbClr val="525252"/>
                </a:solidFill>
                <a:latin typeface="微软雅黑" panose="020B0503020204020204" charset="-122"/>
                <a:ea typeface="微软雅黑" panose="020B0503020204020204" charset="-122"/>
                <a:cs typeface="Consolas" panose="020B0609020204030204" pitchFamily="49" charset="0"/>
              </a:rPr>
              <a:t>2</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-3)+1)+2+1</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=2</a:t>
            </a:r>
            <a:r>
              <a:rPr lang="en-US" altLang="zh-CN" sz="2000" baseline="30000">
                <a:solidFill>
                  <a:srgbClr val="525252"/>
                </a:solidFill>
                <a:latin typeface="微软雅黑" panose="020B0503020204020204" charset="-122"/>
                <a:ea typeface="微软雅黑" panose="020B0503020204020204" charset="-122"/>
                <a:cs typeface="Consolas" panose="020B0609020204030204" pitchFamily="49" charset="0"/>
              </a:rPr>
              <a:t>3</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-3)+2</a:t>
            </a:r>
            <a:r>
              <a:rPr lang="en-US" altLang="zh-CN" sz="2000" baseline="30000">
                <a:solidFill>
                  <a:srgbClr val="525252"/>
                </a:solidFill>
                <a:latin typeface="微软雅黑" panose="020B0503020204020204" charset="-122"/>
                <a:ea typeface="微软雅黑" panose="020B0503020204020204" charset="-122"/>
                <a:cs typeface="Consolas" panose="020B0609020204030204" pitchFamily="49" charset="0"/>
              </a:rPr>
              <a:t>2</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+2+1</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p>
          <a:p>
            <a:pPr algn="l">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=2</a:t>
            </a:r>
            <a:r>
              <a:rPr lang="en-US" altLang="zh-CN" sz="2000" i="1" baseline="30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baseline="30000">
                <a:solidFill>
                  <a:srgbClr val="525252"/>
                </a:solidFill>
                <a:latin typeface="微软雅黑" panose="020B0503020204020204" charset="-122"/>
                <a:ea typeface="微软雅黑" panose="020B0503020204020204" charset="-122"/>
                <a:cs typeface="Consolas" panose="020B0609020204030204" pitchFamily="49" charset="0"/>
              </a:rPr>
              <a:t>-1</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T(1)+2</a:t>
            </a:r>
            <a:r>
              <a:rPr lang="en-US" altLang="zh-CN" sz="2000" i="1" baseline="30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baseline="30000">
                <a:solidFill>
                  <a:srgbClr val="525252"/>
                </a:solidFill>
                <a:latin typeface="微软雅黑" panose="020B0503020204020204" charset="-122"/>
                <a:ea typeface="微软雅黑" panose="020B0503020204020204" charset="-122"/>
                <a:cs typeface="Consolas" panose="020B0609020204030204" pitchFamily="49" charset="0"/>
              </a:rPr>
              <a:t>-2</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a:t>
            </a:r>
            <a:r>
              <a:rPr lang="en-US" altLang="zh-CN" sz="2000" baseline="30000">
                <a:solidFill>
                  <a:srgbClr val="525252"/>
                </a:solidFill>
                <a:latin typeface="微软雅黑" panose="020B0503020204020204" charset="-122"/>
                <a:ea typeface="微软雅黑" panose="020B0503020204020204" charset="-122"/>
                <a:cs typeface="Consolas" panose="020B0609020204030204" pitchFamily="49" charset="0"/>
              </a:rPr>
              <a:t>2</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+2+1</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=2</a:t>
            </a:r>
            <a:r>
              <a:rPr lang="en-US" altLang="zh-CN" sz="2000" i="1" baseline="30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-1=O(2</a:t>
            </a:r>
            <a:r>
              <a:rPr lang="en-US" altLang="zh-CN" sz="2000" i="1" baseline="30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 name="文本框 6"/>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8" name="TextBox 6"/>
          <p:cNvSpPr txBox="1"/>
          <p:nvPr/>
        </p:nvSpPr>
        <p:spPr>
          <a:xfrm>
            <a:off x="1309653" y="1411004"/>
            <a:ext cx="5434905" cy="1214142"/>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latin typeface="微软雅黑" panose="020B0503020204020204" charset="-122"/>
                <a:ea typeface="微软雅黑" panose="020B0503020204020204" charset="-122"/>
              </a:rPr>
              <a:t>T(n)=1			</a:t>
            </a:r>
            <a:r>
              <a:rPr lang="zh-CN" altLang="zh-CN" dirty="0">
                <a:solidFill>
                  <a:srgbClr val="CD5158"/>
                </a:solidFill>
                <a:latin typeface="微软雅黑" panose="020B0503020204020204" charset="-122"/>
                <a:ea typeface="微软雅黑" panose="020B0503020204020204" charset="-122"/>
              </a:rPr>
              <a:t>当</a:t>
            </a:r>
            <a:r>
              <a:rPr lang="en-US" altLang="zh-CN" dirty="0">
                <a:solidFill>
                  <a:srgbClr val="CD5158"/>
                </a:solidFill>
                <a:latin typeface="微软雅黑" panose="020B0503020204020204" charset="-122"/>
                <a:ea typeface="微软雅黑" panose="020B0503020204020204" charset="-122"/>
              </a:rPr>
              <a:t>n=1</a:t>
            </a:r>
            <a:r>
              <a:rPr lang="zh-CN" altLang="zh-CN" dirty="0">
                <a:solidFill>
                  <a:srgbClr val="CD5158"/>
                </a:solidFill>
                <a:latin typeface="微软雅黑" panose="020B0503020204020204" charset="-122"/>
                <a:ea typeface="微软雅黑" panose="020B0503020204020204" charset="-122"/>
              </a:rPr>
              <a:t>时</a:t>
            </a:r>
          </a:p>
          <a:p>
            <a:r>
              <a:rPr lang="en-US" altLang="zh-CN" dirty="0">
                <a:latin typeface="微软雅黑" panose="020B0503020204020204" charset="-122"/>
                <a:ea typeface="微软雅黑" panose="020B0503020204020204" charset="-122"/>
              </a:rPr>
              <a:t>T(n)=2T(n-1)+1		</a:t>
            </a:r>
            <a:r>
              <a:rPr lang="zh-CN" altLang="zh-CN" dirty="0">
                <a:solidFill>
                  <a:srgbClr val="CD5158"/>
                </a:solidFill>
                <a:latin typeface="微软雅黑" panose="020B0503020204020204" charset="-122"/>
                <a:ea typeface="微软雅黑" panose="020B0503020204020204" charset="-122"/>
              </a:rPr>
              <a:t>当</a:t>
            </a:r>
            <a:r>
              <a:rPr lang="en-US" altLang="zh-CN" dirty="0">
                <a:solidFill>
                  <a:srgbClr val="CD5158"/>
                </a:solidFill>
                <a:latin typeface="微软雅黑" panose="020B0503020204020204" charset="-122"/>
                <a:ea typeface="微软雅黑" panose="020B0503020204020204" charset="-122"/>
              </a:rPr>
              <a:t>n&gt;1</a:t>
            </a:r>
            <a:r>
              <a:rPr lang="zh-CN" altLang="zh-CN" dirty="0">
                <a:solidFill>
                  <a:srgbClr val="CD5158"/>
                </a:solidFill>
                <a:latin typeface="微软雅黑" panose="020B0503020204020204" charset="-122"/>
                <a:ea typeface="微软雅黑" panose="020B0503020204020204" charset="-122"/>
              </a:rPr>
              <a:t>时</a:t>
            </a:r>
          </a:p>
        </p:txBody>
      </p:sp>
      <p:pic>
        <p:nvPicPr>
          <p:cNvPr id="4" name="图片 3" descr="形状, 正方形&#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055" y="1729189"/>
            <a:ext cx="4829175" cy="47053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1995489" y="6240463"/>
            <a:ext cx="37814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algn="ctr">
              <a:spcBef>
                <a:spcPct val="50000"/>
              </a:spcBef>
            </a:pPr>
            <a:endParaRPr lang="zh-CN" altLang="zh-CN" sz="1400">
              <a:solidFill>
                <a:srgbClr val="00B050"/>
              </a:solidFill>
              <a:latin typeface="华文行楷" pitchFamily="2" charset="-122"/>
              <a:ea typeface="华文行楷" pitchFamily="2" charset="-122"/>
            </a:endParaRPr>
          </a:p>
        </p:txBody>
      </p:sp>
      <p:sp>
        <p:nvSpPr>
          <p:cNvPr id="77828" name="Rectangle 4"/>
          <p:cNvSpPr>
            <a:spLocks noChangeArrowheads="1"/>
          </p:cNvSpPr>
          <p:nvPr/>
        </p:nvSpPr>
        <p:spPr bwMode="auto">
          <a:xfrm>
            <a:off x="1868561" y="1715403"/>
            <a:ext cx="8207375" cy="345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lvl="1"/>
            <a:r>
              <a:rPr lang="zh-CN" altLang="zh-CN" sz="3200" dirty="0">
                <a:latin typeface="楷体_GB2312" charset="-122"/>
              </a:rPr>
              <a:t>优点：结构清晰</a:t>
            </a:r>
            <a:r>
              <a:rPr lang="zh-CN" altLang="en-US" sz="3200" dirty="0">
                <a:latin typeface="楷体_GB2312" charset="-122"/>
              </a:rPr>
              <a:t>，</a:t>
            </a:r>
            <a:r>
              <a:rPr lang="zh-CN" altLang="zh-CN" sz="3200" dirty="0">
                <a:latin typeface="楷体_GB2312" charset="-122"/>
              </a:rPr>
              <a:t>程序易读</a:t>
            </a:r>
          </a:p>
          <a:p>
            <a:pPr lvl="1"/>
            <a:endParaRPr lang="zh-CN" altLang="zh-CN" sz="3200" dirty="0">
              <a:latin typeface="楷体_GB2312" charset="-122"/>
            </a:endParaRPr>
          </a:p>
          <a:p>
            <a:pPr lvl="1"/>
            <a:r>
              <a:rPr lang="zh-CN" altLang="zh-CN" sz="3200" dirty="0">
                <a:latin typeface="楷体_GB2312" charset="-122"/>
              </a:rPr>
              <a:t>缺点：每次调用要生成工作记录</a:t>
            </a:r>
            <a:r>
              <a:rPr lang="zh-CN" altLang="en-US" sz="3200" dirty="0">
                <a:latin typeface="楷体_GB2312" charset="-122"/>
              </a:rPr>
              <a:t>，</a:t>
            </a:r>
            <a:r>
              <a:rPr lang="zh-CN" altLang="zh-CN" sz="3200" dirty="0">
                <a:latin typeface="楷体_GB2312" charset="-122"/>
              </a:rPr>
              <a:t>保存状态信息</a:t>
            </a:r>
            <a:r>
              <a:rPr lang="zh-CN" altLang="en-US" sz="3200" dirty="0">
                <a:latin typeface="楷体_GB2312" charset="-122"/>
              </a:rPr>
              <a:t>，</a:t>
            </a:r>
            <a:r>
              <a:rPr lang="zh-CN" altLang="zh-CN" sz="3200" dirty="0">
                <a:latin typeface="楷体_GB2312" charset="-122"/>
              </a:rPr>
              <a:t>入栈；返回时要出栈</a:t>
            </a:r>
            <a:r>
              <a:rPr lang="zh-CN" altLang="en-US" sz="3200" dirty="0">
                <a:latin typeface="楷体_GB2312" charset="-122"/>
              </a:rPr>
              <a:t>，</a:t>
            </a:r>
            <a:r>
              <a:rPr lang="zh-CN" altLang="zh-CN" sz="3200" dirty="0">
                <a:latin typeface="楷体_GB2312" charset="-122"/>
              </a:rPr>
              <a:t>恢复状态信息。时间开销大。</a:t>
            </a:r>
          </a:p>
          <a:p>
            <a:pPr lvl="1"/>
            <a:endParaRPr lang="zh-CN" altLang="zh-CN" sz="3200" dirty="0">
              <a:latin typeface="楷体_GB2312" charset="-122"/>
            </a:endParaRPr>
          </a:p>
        </p:txBody>
      </p:sp>
      <p:sp>
        <p:nvSpPr>
          <p:cNvPr id="76805" name="Rectangle 5"/>
          <p:cNvSpPr>
            <a:spLocks noChangeArrowheads="1"/>
          </p:cNvSpPr>
          <p:nvPr/>
        </p:nvSpPr>
        <p:spPr bwMode="auto">
          <a:xfrm>
            <a:off x="1494209" y="0"/>
            <a:ext cx="4601792" cy="646331"/>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wrap="square">
            <a:spAutoFit/>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pPr eaLnBrk="1" hangingPunct="1">
              <a:spcBef>
                <a:spcPct val="50000"/>
              </a:spcBef>
            </a:pPr>
            <a:r>
              <a:rPr lang="zh-CN" altLang="zh-CN" sz="3600" dirty="0">
                <a:solidFill>
                  <a:schemeClr val="hlink"/>
                </a:solidFill>
                <a:latin typeface="Arial" pitchFamily="34" charset="0"/>
              </a:rPr>
              <a:t>递归的优缺点</a:t>
            </a:r>
            <a:endParaRPr lang="zh-CN" altLang="zh-CN" sz="3600" b="0" dirty="0">
              <a:solidFill>
                <a:schemeClr val="hlink"/>
              </a:solidFill>
              <a:latin typeface="Arial" pitchFamily="34" charset="0"/>
            </a:endParaRPr>
          </a:p>
        </p:txBody>
      </p:sp>
      <p:sp>
        <p:nvSpPr>
          <p:cNvPr id="77830" name="Rectangle 6"/>
          <p:cNvSpPr>
            <a:spLocks noChangeArrowheads="1"/>
          </p:cNvSpPr>
          <p:nvPr/>
        </p:nvSpPr>
        <p:spPr bwMode="auto">
          <a:xfrm>
            <a:off x="4903728" y="4586615"/>
            <a:ext cx="264687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r>
              <a:rPr lang="zh-CN" altLang="zh-CN" sz="3200" dirty="0">
                <a:solidFill>
                  <a:schemeClr val="hlink"/>
                </a:solidFill>
              </a:rPr>
              <a:t>递归</a:t>
            </a:r>
            <a:r>
              <a:rPr lang="zh-CN" altLang="zh-CN" sz="3200" dirty="0">
                <a:solidFill>
                  <a:schemeClr val="hlink"/>
                </a:solidFill>
                <a:sym typeface="Wingdings" pitchFamily="2" charset="2"/>
              </a:rPr>
              <a:t></a:t>
            </a:r>
            <a:r>
              <a:rPr lang="zh-CN" altLang="zh-CN" sz="3200" dirty="0">
                <a:solidFill>
                  <a:schemeClr val="hlink"/>
                </a:solidFill>
              </a:rPr>
              <a:t>非递归</a:t>
            </a:r>
          </a:p>
        </p:txBody>
      </p:sp>
    </p:spTree>
    <p:extLst>
      <p:ext uri="{BB962C8B-B14F-4D97-AF65-F5344CB8AC3E}">
        <p14:creationId xmlns:p14="http://schemas.microsoft.com/office/powerpoint/2010/main" val="38154001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animEffect transition="in" filter="box(in)">
                                      <p:cBhvr>
                                        <p:cTn id="7" dur="500"/>
                                        <p:tgtEl>
                                          <p:spTgt spid="778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7828">
                                            <p:txEl>
                                              <p:pRg st="2" end="2"/>
                                            </p:txEl>
                                          </p:spTgt>
                                        </p:tgtEl>
                                        <p:attrNameLst>
                                          <p:attrName>style.visibility</p:attrName>
                                        </p:attrNameLst>
                                      </p:cBhvr>
                                      <p:to>
                                        <p:strVal val="visible"/>
                                      </p:to>
                                    </p:set>
                                    <p:animEffect transition="in" filter="box(in)">
                                      <p:cBhvr>
                                        <p:cTn id="12" dur="500"/>
                                        <p:tgtEl>
                                          <p:spTgt spid="778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7830"/>
                                        </p:tgtEl>
                                        <p:attrNameLst>
                                          <p:attrName>style.visibility</p:attrName>
                                        </p:attrNameLst>
                                      </p:cBhvr>
                                      <p:to>
                                        <p:strVal val="visible"/>
                                      </p:to>
                                    </p:set>
                                    <p:animEffect transition="in" filter="box(in)">
                                      <p:cBhvr>
                                        <p:cTn id="17"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bldLvl="2" autoUpdateAnimBg="0"/>
      <p:bldP spid="7783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6"/>
          <p:cNvSpPr txBox="1"/>
          <p:nvPr/>
        </p:nvSpPr>
        <p:spPr>
          <a:xfrm>
            <a:off x="2309138" y="6220634"/>
            <a:ext cx="5357850" cy="398780"/>
          </a:xfrm>
          <a:prstGeom prst="rect">
            <a:avLst/>
          </a:prstGeom>
          <a:noFill/>
        </p:spPr>
        <p:txBody>
          <a:bodyPr wrap="square" rtlCol="0">
            <a:spAutoFit/>
          </a:bodyPr>
          <a:lstStyle/>
          <a:p>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执行</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Hanoi(n,x,y,z)</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的空间复杂度为</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O(1)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吗？</a:t>
            </a:r>
          </a:p>
        </p:txBody>
      </p:sp>
      <p:sp>
        <p:nvSpPr>
          <p:cNvPr id="15" name="椭圆 80"/>
          <p:cNvSpPr/>
          <p:nvPr/>
        </p:nvSpPr>
        <p:spPr bwMode="auto">
          <a:xfrm>
            <a:off x="1292029" y="6102005"/>
            <a:ext cx="825995" cy="637367"/>
          </a:xfrm>
          <a:prstGeom prst="ellipse">
            <a:avLst/>
          </a:prstGeom>
          <a:solidFill>
            <a:srgbClr val="CD515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sz="5400" kern="0" dirty="0">
                <a:solidFill>
                  <a:srgbClr val="FFFFFF"/>
                </a:solidFill>
              </a:rPr>
              <a:t>?</a:t>
            </a:r>
            <a:endParaRPr lang="en-US" sz="5400" b="1" kern="0" dirty="0">
              <a:solidFill>
                <a:srgbClr val="FFFFFF"/>
              </a:solidFill>
            </a:endParaRPr>
          </a:p>
        </p:txBody>
      </p:sp>
      <p:sp>
        <p:nvSpPr>
          <p:cNvPr id="16" name="TextBox 13"/>
          <p:cNvSpPr txBox="1"/>
          <p:nvPr/>
        </p:nvSpPr>
        <p:spPr>
          <a:xfrm>
            <a:off x="1388870" y="2388757"/>
            <a:ext cx="9836849" cy="35185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(n,X,Y,Z):         	</a:t>
            </a:r>
            <a:r>
              <a:rPr lang="en-US" altLang="zh-CN">
                <a:solidFill>
                  <a:srgbClr val="CD5158"/>
                </a:solidFill>
                <a:latin typeface="微软雅黑" panose="020B0503020204020204" charset="-122"/>
                <a:ea typeface="微软雅黑" panose="020B0503020204020204" charset="-122"/>
              </a:rPr>
              <a:t>                      #Hanoi</a:t>
            </a:r>
            <a:r>
              <a:rPr lang="zh-CN" altLang="zh-CN">
                <a:solidFill>
                  <a:srgbClr val="CD5158"/>
                </a:solidFill>
                <a:latin typeface="微软雅黑" panose="020B0503020204020204" charset="-122"/>
                <a:ea typeface="微软雅黑" panose="020B0503020204020204" charset="-122"/>
              </a:rPr>
              <a:t>递归算法</a:t>
            </a:r>
          </a:p>
          <a:p>
            <a:r>
              <a:rPr lang="en-US" altLang="zh-CN">
                <a:latin typeface="微软雅黑" panose="020B0503020204020204" charset="-122"/>
                <a:ea typeface="微软雅黑" panose="020B0503020204020204" charset="-122"/>
              </a:rPr>
              <a:t>  if n==1: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只有一个盘片的情况</a:t>
            </a: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将第</a:t>
            </a:r>
            <a:r>
              <a:rPr lang="en-US" altLang="zh-CN">
                <a:latin typeface="微软雅黑" panose="020B0503020204020204" charset="-122"/>
                <a:ea typeface="微软雅黑" panose="020B0503020204020204" charset="-122"/>
              </a:rPr>
              <a:t>%d</a:t>
            </a:r>
            <a:r>
              <a:rPr lang="zh-CN" altLang="zh-CN">
                <a:latin typeface="微软雅黑" panose="020B0503020204020204" charset="-122"/>
                <a:ea typeface="微软雅黑" panose="020B0503020204020204" charset="-122"/>
              </a:rPr>
              <a:t>个盘片从</a:t>
            </a:r>
            <a:r>
              <a:rPr lang="en-US" altLang="zh-CN">
                <a:latin typeface="微软雅黑" panose="020B0503020204020204" charset="-122"/>
                <a:ea typeface="微软雅黑" panose="020B0503020204020204" charset="-122"/>
              </a:rPr>
              <a:t>%c</a:t>
            </a:r>
            <a:r>
              <a:rPr lang="zh-CN" altLang="zh-CN">
                <a:latin typeface="微软雅黑" panose="020B0503020204020204" charset="-122"/>
                <a:ea typeface="微软雅黑" panose="020B0503020204020204" charset="-122"/>
              </a:rPr>
              <a:t>移动到</a:t>
            </a:r>
            <a:r>
              <a:rPr lang="en-US" altLang="zh-CN">
                <a:latin typeface="微软雅黑" panose="020B0503020204020204" charset="-122"/>
                <a:ea typeface="微软雅黑" panose="020B0503020204020204" charset="-122"/>
              </a:rPr>
              <a:t>%c" %(n,X,Z))</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有两个或多个盘片的情况</a:t>
            </a: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(n-1,X,Z,Y)</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将第</a:t>
            </a:r>
            <a:r>
              <a:rPr lang="en-US" altLang="zh-CN">
                <a:latin typeface="微软雅黑" panose="020B0503020204020204" charset="-122"/>
                <a:ea typeface="微软雅黑" panose="020B0503020204020204" charset="-122"/>
              </a:rPr>
              <a:t>%d</a:t>
            </a:r>
            <a:r>
              <a:rPr lang="zh-CN" altLang="zh-CN">
                <a:latin typeface="微软雅黑" panose="020B0503020204020204" charset="-122"/>
                <a:ea typeface="微软雅黑" panose="020B0503020204020204" charset="-122"/>
              </a:rPr>
              <a:t>个盘片从</a:t>
            </a:r>
            <a:r>
              <a:rPr lang="en-US" altLang="zh-CN">
                <a:latin typeface="微软雅黑" panose="020B0503020204020204" charset="-122"/>
                <a:ea typeface="微软雅黑" panose="020B0503020204020204" charset="-122"/>
              </a:rPr>
              <a:t>%c</a:t>
            </a:r>
            <a:r>
              <a:rPr lang="zh-CN" altLang="zh-CN">
                <a:latin typeface="微软雅黑" panose="020B0503020204020204" charset="-122"/>
                <a:ea typeface="微软雅黑" panose="020B0503020204020204" charset="-122"/>
              </a:rPr>
              <a:t>移动到</a:t>
            </a:r>
            <a:r>
              <a:rPr lang="en-US" altLang="zh-CN">
                <a:latin typeface="微软雅黑" panose="020B0503020204020204" charset="-122"/>
                <a:ea typeface="微软雅黑" panose="020B0503020204020204" charset="-122"/>
              </a:rPr>
              <a:t>%c" %(n,X,Z))</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(n-1,Y,X,Z)</a:t>
            </a:r>
            <a:endParaRPr lang="zh-CN" altLang="zh-CN">
              <a:latin typeface="微软雅黑" panose="020B0503020204020204" charset="-122"/>
              <a:ea typeface="微软雅黑" panose="020B0503020204020204" charset="-122"/>
            </a:endParaRPr>
          </a:p>
        </p:txBody>
      </p:sp>
      <p:sp>
        <p:nvSpPr>
          <p:cNvPr id="17" name="Text Box 5"/>
          <p:cNvSpPr txBox="1">
            <a:spLocks noChangeArrowheads="1"/>
          </p:cNvSpPr>
          <p:nvPr/>
        </p:nvSpPr>
        <p:spPr bwMode="auto">
          <a:xfrm>
            <a:off x="1038673" y="847545"/>
            <a:ext cx="4292083"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5.1.7 </a:t>
            </a:r>
            <a:r>
              <a:rPr lang="zh-CN" altLang="en-US">
                <a:latin typeface="微软雅黑" panose="020B0503020204020204" charset="-122"/>
                <a:ea typeface="微软雅黑" panose="020B0503020204020204" charset="-122"/>
              </a:rPr>
              <a:t>递归算法的时空分析</a:t>
            </a:r>
          </a:p>
        </p:txBody>
      </p:sp>
      <p:sp>
        <p:nvSpPr>
          <p:cNvPr id="18" name="文本框 17"/>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grpSp>
        <p:nvGrpSpPr>
          <p:cNvPr id="19" name="组合 18"/>
          <p:cNvGrpSpPr/>
          <p:nvPr/>
        </p:nvGrpSpPr>
        <p:grpSpPr>
          <a:xfrm>
            <a:off x="1388870" y="1489938"/>
            <a:ext cx="3105310" cy="517274"/>
            <a:chOff x="1396240" y="2304668"/>
            <a:chExt cx="2107000" cy="480002"/>
          </a:xfrm>
        </p:grpSpPr>
        <p:sp>
          <p:nvSpPr>
            <p:cNvPr id="20" name="矩形: 圆角 19"/>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96240" y="2349239"/>
              <a:ext cx="2089405"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2. </a:t>
              </a:r>
              <a:r>
                <a:rPr lang="zh-CN" altLang="en-US" sz="2000" b="1">
                  <a:solidFill>
                    <a:schemeClr val="bg1"/>
                  </a:solidFill>
                  <a:latin typeface="微软雅黑" panose="020B0503020204020204" charset="-122"/>
                  <a:ea typeface="微软雅黑" panose="020B0503020204020204" charset="-122"/>
                </a:rPr>
                <a:t>递归算法的空间分析</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bldLvl="0" animBg="1"/>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5"/>
          <p:cNvSpPr txBox="1"/>
          <p:nvPr/>
        </p:nvSpPr>
        <p:spPr>
          <a:xfrm>
            <a:off x="950724" y="4457401"/>
            <a:ext cx="10147673" cy="1014730"/>
          </a:xfrm>
          <a:prstGeom prst="rect">
            <a:avLst/>
          </a:prstGeom>
          <a:noFill/>
        </p:spPr>
        <p:txBody>
          <a:bodyPr wrap="square" rtlCol="0">
            <a:spAutoFit/>
          </a:bodyPr>
          <a:lstStyle/>
          <a:p>
            <a:pPr>
              <a:lnSpc>
                <a:spcPct val="15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设大问题</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Hanoi(n</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y</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z)</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的占用空间为</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S(n)</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，则小问题</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Hanoi(n-1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y</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z)</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的占用空间为</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S(n-1)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递推式</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10" name="TextBox 6"/>
          <p:cNvSpPr txBox="1"/>
          <p:nvPr/>
        </p:nvSpPr>
        <p:spPr>
          <a:xfrm>
            <a:off x="3631387" y="4988925"/>
            <a:ext cx="4786346" cy="167195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S(n)=1			</a:t>
            </a:r>
            <a:r>
              <a:rPr lang="zh-CN" altLang="en-US">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n=1</a:t>
            </a:r>
            <a:r>
              <a:rPr lang="zh-CN" altLang="en-US">
                <a:solidFill>
                  <a:srgbClr val="CD5158"/>
                </a:solidFill>
                <a:latin typeface="微软雅黑" panose="020B0503020204020204" charset="-122"/>
                <a:ea typeface="微软雅黑" panose="020B0503020204020204" charset="-122"/>
              </a:rPr>
              <a:t>时</a:t>
            </a:r>
          </a:p>
          <a:p>
            <a:r>
              <a:rPr lang="en-US" altLang="zh-CN">
                <a:latin typeface="微软雅黑" panose="020B0503020204020204" charset="-122"/>
                <a:ea typeface="微软雅黑" panose="020B0503020204020204" charset="-122"/>
              </a:rPr>
              <a:t>S(n)=S(n-1)+1		</a:t>
            </a:r>
            <a:r>
              <a:rPr lang="zh-CN" altLang="en-US">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n&gt;1</a:t>
            </a:r>
            <a:r>
              <a:rPr lang="zh-CN" altLang="en-US">
                <a:solidFill>
                  <a:srgbClr val="CD5158"/>
                </a:solidFill>
                <a:latin typeface="微软雅黑" panose="020B0503020204020204" charset="-122"/>
                <a:ea typeface="微软雅黑" panose="020B0503020204020204" charset="-122"/>
              </a:rPr>
              <a:t>时</a:t>
            </a:r>
          </a:p>
        </p:txBody>
      </p:sp>
      <p:sp>
        <p:nvSpPr>
          <p:cNvPr id="11" name="TextBox 13"/>
          <p:cNvSpPr txBox="1"/>
          <p:nvPr/>
        </p:nvSpPr>
        <p:spPr>
          <a:xfrm>
            <a:off x="1106137" y="860584"/>
            <a:ext cx="9836849" cy="35185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(n,X,Y,Z):         	</a:t>
            </a:r>
            <a:r>
              <a:rPr lang="en-US" altLang="zh-CN">
                <a:solidFill>
                  <a:srgbClr val="CD5158"/>
                </a:solidFill>
                <a:latin typeface="微软雅黑" panose="020B0503020204020204" charset="-122"/>
                <a:ea typeface="微软雅黑" panose="020B0503020204020204" charset="-122"/>
              </a:rPr>
              <a:t>                      #Hanoi</a:t>
            </a:r>
            <a:r>
              <a:rPr lang="zh-CN" altLang="zh-CN">
                <a:solidFill>
                  <a:srgbClr val="CD5158"/>
                </a:solidFill>
                <a:latin typeface="微软雅黑" panose="020B0503020204020204" charset="-122"/>
                <a:ea typeface="微软雅黑" panose="020B0503020204020204" charset="-122"/>
              </a:rPr>
              <a:t>递归算法</a:t>
            </a:r>
          </a:p>
          <a:p>
            <a:r>
              <a:rPr lang="en-US" altLang="zh-CN">
                <a:latin typeface="微软雅黑" panose="020B0503020204020204" charset="-122"/>
                <a:ea typeface="微软雅黑" panose="020B0503020204020204" charset="-122"/>
              </a:rPr>
              <a:t>  if n==1: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只有一个盘片的情况</a:t>
            </a: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将第</a:t>
            </a:r>
            <a:r>
              <a:rPr lang="en-US" altLang="zh-CN">
                <a:latin typeface="微软雅黑" panose="020B0503020204020204" charset="-122"/>
                <a:ea typeface="微软雅黑" panose="020B0503020204020204" charset="-122"/>
              </a:rPr>
              <a:t>%d</a:t>
            </a:r>
            <a:r>
              <a:rPr lang="zh-CN" altLang="zh-CN">
                <a:latin typeface="微软雅黑" panose="020B0503020204020204" charset="-122"/>
                <a:ea typeface="微软雅黑" panose="020B0503020204020204" charset="-122"/>
              </a:rPr>
              <a:t>个盘片从</a:t>
            </a:r>
            <a:r>
              <a:rPr lang="en-US" altLang="zh-CN">
                <a:latin typeface="微软雅黑" panose="020B0503020204020204" charset="-122"/>
                <a:ea typeface="微软雅黑" panose="020B0503020204020204" charset="-122"/>
              </a:rPr>
              <a:t>%c</a:t>
            </a:r>
            <a:r>
              <a:rPr lang="zh-CN" altLang="zh-CN">
                <a:latin typeface="微软雅黑" panose="020B0503020204020204" charset="-122"/>
                <a:ea typeface="微软雅黑" panose="020B0503020204020204" charset="-122"/>
              </a:rPr>
              <a:t>移动到</a:t>
            </a:r>
            <a:r>
              <a:rPr lang="en-US" altLang="zh-CN">
                <a:latin typeface="微软雅黑" panose="020B0503020204020204" charset="-122"/>
                <a:ea typeface="微软雅黑" panose="020B0503020204020204" charset="-122"/>
              </a:rPr>
              <a:t>%c" %(n,X,Z))</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有两个或多个盘片的情况</a:t>
            </a: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(n-1,X,Z,Y)</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a:t>
            </a:r>
            <a:r>
              <a:rPr lang="zh-CN" altLang="zh-CN">
                <a:latin typeface="微软雅黑" panose="020B0503020204020204" charset="-122"/>
                <a:ea typeface="微软雅黑" panose="020B0503020204020204" charset="-122"/>
              </a:rPr>
              <a:t>将第</a:t>
            </a:r>
            <a:r>
              <a:rPr lang="en-US" altLang="zh-CN">
                <a:latin typeface="微软雅黑" panose="020B0503020204020204" charset="-122"/>
                <a:ea typeface="微软雅黑" panose="020B0503020204020204" charset="-122"/>
              </a:rPr>
              <a:t>%d</a:t>
            </a:r>
            <a:r>
              <a:rPr lang="zh-CN" altLang="zh-CN">
                <a:latin typeface="微软雅黑" panose="020B0503020204020204" charset="-122"/>
                <a:ea typeface="微软雅黑" panose="020B0503020204020204" charset="-122"/>
              </a:rPr>
              <a:t>个盘片从</a:t>
            </a:r>
            <a:r>
              <a:rPr lang="en-US" altLang="zh-CN">
                <a:latin typeface="微软雅黑" panose="020B0503020204020204" charset="-122"/>
                <a:ea typeface="微软雅黑" panose="020B0503020204020204" charset="-122"/>
              </a:rPr>
              <a:t>%c</a:t>
            </a:r>
            <a:r>
              <a:rPr lang="zh-CN" altLang="zh-CN">
                <a:latin typeface="微软雅黑" panose="020B0503020204020204" charset="-122"/>
                <a:ea typeface="微软雅黑" panose="020B0503020204020204" charset="-122"/>
              </a:rPr>
              <a:t>移动到</a:t>
            </a:r>
            <a:r>
              <a:rPr lang="en-US" altLang="zh-CN">
                <a:latin typeface="微软雅黑" panose="020B0503020204020204" charset="-122"/>
                <a:ea typeface="微软雅黑" panose="020B0503020204020204" charset="-122"/>
              </a:rPr>
              <a:t>%c" %(n,X,Z))</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Hanoi</a:t>
            </a:r>
            <a:r>
              <a:rPr lang="en-US" altLang="zh-CN">
                <a:latin typeface="微软雅黑" panose="020B0503020204020204" charset="-122"/>
                <a:ea typeface="微软雅黑" panose="020B0503020204020204" charset="-122"/>
              </a:rPr>
              <a:t>(n-1,Y,X,Z)</a:t>
            </a:r>
            <a:endParaRPr lang="zh-CN" altLang="zh-CN">
              <a:latin typeface="微软雅黑" panose="020B0503020204020204" charset="-122"/>
              <a:ea typeface="微软雅黑" panose="020B0503020204020204" charset="-122"/>
            </a:endParaRPr>
          </a:p>
        </p:txBody>
      </p:sp>
      <p:sp>
        <p:nvSpPr>
          <p:cNvPr id="12" name="文本框 11"/>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bldLvl="0" animBg="1"/>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
          <p:cNvSpPr txBox="1"/>
          <p:nvPr/>
        </p:nvSpPr>
        <p:spPr>
          <a:xfrm>
            <a:off x="1182616" y="3176732"/>
            <a:ext cx="5286412" cy="2399665"/>
          </a:xfrm>
          <a:prstGeom prst="rect">
            <a:avLst/>
          </a:prstGeom>
          <a:noFill/>
        </p:spPr>
        <p:txBody>
          <a:bodyPr wrap="square" rtlCol="0">
            <a:spAutoFit/>
          </a:bodyPr>
          <a:lstStyle/>
          <a:p>
            <a:pPr>
              <a:lnSpc>
                <a:spcPct val="150000"/>
              </a:lnSpc>
            </a:pP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S(n)=S(n-1)+1</a:t>
            </a:r>
          </a:p>
          <a:p>
            <a:pPr>
              <a:lnSpc>
                <a:spcPct val="150000"/>
              </a:lnSpc>
            </a:pP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    =S(n-2)+1+1=S(n-2)+2</a:t>
            </a:r>
          </a:p>
          <a:p>
            <a:pPr>
              <a:lnSpc>
                <a:spcPct val="150000"/>
              </a:lnSpc>
            </a:pP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    =…</a:t>
            </a:r>
          </a:p>
          <a:p>
            <a:pPr>
              <a:lnSpc>
                <a:spcPct val="150000"/>
              </a:lnSpc>
            </a:pP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    =S(1)+(n-1)=1+(n-1)</a:t>
            </a:r>
          </a:p>
          <a:p>
            <a:pPr>
              <a:lnSpc>
                <a:spcPct val="150000"/>
              </a:lnSpc>
            </a:pP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    =n=O(n)</a:t>
            </a:r>
          </a:p>
        </p:txBody>
      </p:sp>
      <p:sp>
        <p:nvSpPr>
          <p:cNvPr id="9" name="文本框 8"/>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0" name="TextBox 6"/>
          <p:cNvSpPr txBox="1"/>
          <p:nvPr/>
        </p:nvSpPr>
        <p:spPr>
          <a:xfrm>
            <a:off x="1309654" y="1411004"/>
            <a:ext cx="4786346" cy="167195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S(n)=1			</a:t>
            </a:r>
            <a:r>
              <a:rPr lang="zh-CN" altLang="en-US">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n=1</a:t>
            </a:r>
            <a:r>
              <a:rPr lang="zh-CN" altLang="en-US">
                <a:solidFill>
                  <a:srgbClr val="CD5158"/>
                </a:solidFill>
                <a:latin typeface="微软雅黑" panose="020B0503020204020204" charset="-122"/>
                <a:ea typeface="微软雅黑" panose="020B0503020204020204" charset="-122"/>
              </a:rPr>
              <a:t>时</a:t>
            </a:r>
          </a:p>
          <a:p>
            <a:r>
              <a:rPr lang="en-US" altLang="zh-CN">
                <a:latin typeface="微软雅黑" panose="020B0503020204020204" charset="-122"/>
                <a:ea typeface="微软雅黑" panose="020B0503020204020204" charset="-122"/>
              </a:rPr>
              <a:t>S(n)=S(n-1)+1		</a:t>
            </a:r>
            <a:r>
              <a:rPr lang="zh-CN" altLang="en-US">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n&gt;1</a:t>
            </a:r>
            <a:r>
              <a:rPr lang="zh-CN" altLang="en-US">
                <a:solidFill>
                  <a:srgbClr val="CD5158"/>
                </a:solidFill>
                <a:latin typeface="微软雅黑" panose="020B0503020204020204" charset="-122"/>
                <a:ea typeface="微软雅黑" panose="020B0503020204020204" charset="-122"/>
              </a:rPr>
              <a:t>时</a:t>
            </a:r>
          </a:p>
        </p:txBody>
      </p:sp>
      <p:pic>
        <p:nvPicPr>
          <p:cNvPr id="11" name="图片 10" descr="形状, 正方形&#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055" y="1729189"/>
            <a:ext cx="4829175" cy="47053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73369" y="5432111"/>
            <a:ext cx="9171133" cy="475615"/>
          </a:xfrm>
          <a:prstGeom prst="rect">
            <a:avLst/>
          </a:prstGeom>
          <a:noFill/>
        </p:spPr>
        <p:txBody>
          <a:bodyPr wrap="square" rtlCol="0">
            <a:spAutoFit/>
          </a:bodyPr>
          <a:lstStyle/>
          <a:p>
            <a:pPr>
              <a:lnSpc>
                <a:spcPts val="3000"/>
              </a:lnSpc>
            </a:pPr>
            <a:r>
              <a:rPr lang="en-US" altLang="zh-CN" sz="2000" b="1">
                <a:solidFill>
                  <a:srgbClr val="C0262E"/>
                </a:solidFill>
                <a:latin typeface="微软雅黑" panose="020B0503020204020204" charset="-122"/>
                <a:ea typeface="微软雅黑" panose="020B0503020204020204" charset="-122"/>
                <a:cs typeface="Consolas" panose="020B0609020204030204" pitchFamily="49" charset="0"/>
              </a:rPr>
              <a:t>       </a:t>
            </a:r>
            <a:r>
              <a:rPr lang="zh-CN" altLang="zh-CN" sz="2000" b="1">
                <a:solidFill>
                  <a:srgbClr val="C0262E"/>
                </a:solidFill>
                <a:latin typeface="微软雅黑" panose="020B0503020204020204" charset="-122"/>
                <a:ea typeface="微软雅黑" panose="020B0503020204020204" charset="-122"/>
                <a:cs typeface="Consolas" panose="020B0609020204030204" pitchFamily="49" charset="0"/>
              </a:rPr>
              <a:t>解：</a:t>
            </a: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直接递归函数。又由于递归调用是最后一条语句，所以它又属于尾递归。</a:t>
            </a:r>
            <a:endParaRPr lang="zh-CN" altLang="en-US" sz="2000" b="1">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 name="TextBox 3"/>
          <p:cNvSpPr txBox="1"/>
          <p:nvPr/>
        </p:nvSpPr>
        <p:spPr>
          <a:xfrm>
            <a:off x="2666976" y="2500357"/>
            <a:ext cx="6858048" cy="259524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nSpc>
                <a:spcPct val="150000"/>
              </a:lnSpc>
            </a:pP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def </a:t>
            </a:r>
            <a:r>
              <a:rPr lang="en-US" altLang="zh-CN" sz="2000" b="1">
                <a:solidFill>
                  <a:srgbClr val="C0262E"/>
                </a:solidFill>
                <a:latin typeface="微软雅黑" panose="020B0503020204020204" charset="-122"/>
                <a:ea typeface="微软雅黑" panose="020B0503020204020204" charset="-122"/>
                <a:cs typeface="Consolas" panose="020B0609020204030204" pitchFamily="49" charset="0"/>
              </a:rPr>
              <a:t>fun</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(n):</a:t>
            </a:r>
          </a:p>
          <a:p>
            <a:pPr>
              <a:lnSpc>
                <a:spcPct val="150000"/>
              </a:lnSpc>
            </a:pP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  if n==1:			</a:t>
            </a:r>
            <a:r>
              <a:rPr lang="en-US" altLang="zh-CN" sz="2000"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en-US" sz="2000" b="1">
                <a:solidFill>
                  <a:srgbClr val="CD5158"/>
                </a:solidFill>
                <a:latin typeface="微软雅黑" panose="020B0503020204020204" charset="-122"/>
                <a:ea typeface="微软雅黑" panose="020B0503020204020204" charset="-122"/>
                <a:cs typeface="Consolas" panose="020B0609020204030204" pitchFamily="49" charset="0"/>
              </a:rPr>
              <a:t>语句</a:t>
            </a:r>
            <a:r>
              <a:rPr lang="en-US" altLang="zh-CN" sz="2000" b="1">
                <a:solidFill>
                  <a:srgbClr val="CD5158"/>
                </a:solidFill>
                <a:latin typeface="微软雅黑" panose="020B0503020204020204" charset="-122"/>
                <a:ea typeface="微软雅黑" panose="020B0503020204020204" charset="-122"/>
                <a:cs typeface="Consolas" panose="020B0609020204030204" pitchFamily="49" charset="0"/>
              </a:rPr>
              <a:t>1</a:t>
            </a:r>
          </a:p>
          <a:p>
            <a:pPr>
              <a:lnSpc>
                <a:spcPct val="150000"/>
              </a:lnSpc>
            </a:pP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    return 1			</a:t>
            </a:r>
            <a:r>
              <a:rPr lang="en-US" altLang="zh-CN" sz="2000"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en-US" sz="2000" b="1">
                <a:solidFill>
                  <a:srgbClr val="CD5158"/>
                </a:solidFill>
                <a:latin typeface="微软雅黑" panose="020B0503020204020204" charset="-122"/>
                <a:ea typeface="微软雅黑" panose="020B0503020204020204" charset="-122"/>
                <a:cs typeface="Consolas" panose="020B0609020204030204" pitchFamily="49" charset="0"/>
              </a:rPr>
              <a:t>语句</a:t>
            </a:r>
            <a:r>
              <a:rPr lang="en-US" altLang="zh-CN" sz="2000" b="1">
                <a:solidFill>
                  <a:srgbClr val="CD5158"/>
                </a:solidFill>
                <a:latin typeface="微软雅黑" panose="020B0503020204020204" charset="-122"/>
                <a:ea typeface="微软雅黑" panose="020B0503020204020204" charset="-122"/>
                <a:cs typeface="Consolas" panose="020B0609020204030204" pitchFamily="49" charset="0"/>
              </a:rPr>
              <a:t>2</a:t>
            </a:r>
          </a:p>
          <a:p>
            <a:pPr>
              <a:lnSpc>
                <a:spcPct val="150000"/>
              </a:lnSpc>
            </a:pP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  else:				</a:t>
            </a:r>
            <a:r>
              <a:rPr lang="en-US" altLang="zh-CN" sz="2000"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en-US" sz="2000" b="1">
                <a:solidFill>
                  <a:srgbClr val="CD5158"/>
                </a:solidFill>
                <a:latin typeface="微软雅黑" panose="020B0503020204020204" charset="-122"/>
                <a:ea typeface="微软雅黑" panose="020B0503020204020204" charset="-122"/>
                <a:cs typeface="Consolas" panose="020B0609020204030204" pitchFamily="49" charset="0"/>
              </a:rPr>
              <a:t>语句</a:t>
            </a:r>
            <a:r>
              <a:rPr lang="en-US" altLang="zh-CN" sz="2000" b="1">
                <a:solidFill>
                  <a:srgbClr val="CD5158"/>
                </a:solidFill>
                <a:latin typeface="微软雅黑" panose="020B0503020204020204" charset="-122"/>
                <a:ea typeface="微软雅黑" panose="020B0503020204020204" charset="-122"/>
                <a:cs typeface="Consolas" panose="020B0609020204030204" pitchFamily="49" charset="0"/>
              </a:rPr>
              <a:t>3</a:t>
            </a:r>
          </a:p>
          <a:p>
            <a:pPr>
              <a:lnSpc>
                <a:spcPct val="150000"/>
              </a:lnSpc>
            </a:pP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    return fun(n-1)*n		</a:t>
            </a:r>
            <a:r>
              <a:rPr lang="en-US" altLang="zh-CN" sz="2000"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en-US" sz="2000" b="1">
                <a:solidFill>
                  <a:srgbClr val="CD5158"/>
                </a:solidFill>
                <a:latin typeface="微软雅黑" panose="020B0503020204020204" charset="-122"/>
                <a:ea typeface="微软雅黑" panose="020B0503020204020204" charset="-122"/>
                <a:cs typeface="Consolas" panose="020B0609020204030204" pitchFamily="49" charset="0"/>
              </a:rPr>
              <a:t>语句</a:t>
            </a:r>
            <a:r>
              <a:rPr lang="en-US" altLang="zh-CN" sz="2000" b="1">
                <a:solidFill>
                  <a:srgbClr val="CD5158"/>
                </a:solidFill>
                <a:latin typeface="微软雅黑" panose="020B0503020204020204" charset="-122"/>
                <a:ea typeface="微软雅黑" panose="020B0503020204020204" charset="-122"/>
                <a:cs typeface="Consolas" panose="020B0609020204030204" pitchFamily="49" charset="0"/>
              </a:rPr>
              <a:t>4</a:t>
            </a:r>
          </a:p>
        </p:txBody>
      </p:sp>
      <p:sp>
        <p:nvSpPr>
          <p:cNvPr id="8" name="TextBox 4"/>
          <p:cNvSpPr txBox="1"/>
          <p:nvPr/>
        </p:nvSpPr>
        <p:spPr>
          <a:xfrm>
            <a:off x="1286100" y="1652407"/>
            <a:ext cx="9171134" cy="475615"/>
          </a:xfrm>
          <a:prstGeom prst="rect">
            <a:avLst/>
          </a:prstGeom>
          <a:noFill/>
        </p:spPr>
        <p:txBody>
          <a:bodyPr wrap="square" rtlCol="0">
            <a:spAutoFit/>
          </a:bodyPr>
          <a:lstStyle/>
          <a:p>
            <a:pPr>
              <a:lnSpc>
                <a:spcPts val="3000"/>
              </a:lnSpc>
            </a:pPr>
            <a:r>
              <a:rPr lang="zh-CN" altLang="zh-CN" sz="2000" b="1">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b="1">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b="1">
                <a:solidFill>
                  <a:srgbClr val="C0262E"/>
                </a:solidFill>
                <a:latin typeface="微软雅黑" panose="020B0503020204020204" charset="-122"/>
                <a:ea typeface="微软雅黑" panose="020B0503020204020204" charset="-122"/>
                <a:cs typeface="Consolas" panose="020B0609020204030204" pitchFamily="49" charset="0"/>
              </a:rPr>
              <a:t>5.1</a:t>
            </a:r>
            <a:r>
              <a:rPr lang="zh-CN" altLang="zh-CN" sz="2000" b="1">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b="1">
                <a:solidFill>
                  <a:srgbClr val="525252"/>
                </a:solidFill>
                <a:latin typeface="微软雅黑" panose="020B0503020204020204" charset="-122"/>
                <a:ea typeface="微软雅黑" panose="020B0503020204020204" charset="-122"/>
                <a:cs typeface="Consolas" panose="020B0609020204030204" pitchFamily="49" charset="0"/>
              </a:rPr>
              <a:t>以下是求</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en-US" sz="2000" b="1">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en-US" sz="2000" b="1">
                <a:solidFill>
                  <a:srgbClr val="525252"/>
                </a:solidFill>
                <a:latin typeface="微软雅黑" panose="020B0503020204020204" charset="-122"/>
                <a:ea typeface="微软雅黑" panose="020B0503020204020204" charset="-122"/>
                <a:cs typeface="Consolas" panose="020B0609020204030204" pitchFamily="49" charset="0"/>
              </a:rPr>
              <a:t>为正整数）的递归函数。它属于什么类型的递归。</a:t>
            </a:r>
            <a:endParaRPr lang="zh-CN" altLang="zh-CN" sz="2000" b="1"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9" name="文本框 8"/>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0"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5.1.1 </a:t>
            </a:r>
            <a:r>
              <a:rPr lang="zh-CN" altLang="en-US">
                <a:latin typeface="微软雅黑" panose="020B0503020204020204" charset="-122"/>
                <a:ea typeface="微软雅黑" panose="020B0503020204020204" charset="-122"/>
              </a:rPr>
              <a:t>递归的定义</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0-#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250"/>
                                        <p:tgtEl>
                                          <p:spTgt spid="8"/>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500"/>
                                        <p:tgtEl>
                                          <p:spTgt spid="7"/>
                                        </p:tgtEl>
                                      </p:cBhvr>
                                    </p:animEffect>
                                  </p:childTnLst>
                                </p:cTn>
                              </p:par>
                            </p:childTnLst>
                          </p:cTn>
                        </p:par>
                        <p:par>
                          <p:cTn id="20" fill="hold">
                            <p:stCondLst>
                              <p:cond delay="350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bldLvl="0" animBg="1"/>
      <p:bldP spid="8"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5254" y="1687373"/>
            <a:ext cx="2428892" cy="398780"/>
          </a:xfrm>
          <a:prstGeom prst="rect">
            <a:avLst/>
          </a:prstGeom>
          <a:gradFill>
            <a:gsLst>
              <a:gs pos="0">
                <a:srgbClr val="CD5158">
                  <a:alpha val="10000"/>
                </a:srgbClr>
              </a:gs>
              <a:gs pos="100000">
                <a:srgbClr val="C0262E">
                  <a:alpha val="30000"/>
                </a:srgbClr>
              </a:gs>
            </a:gsLst>
          </a:gradFill>
          <a:ln>
            <a:noFill/>
          </a:ln>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确定问题规模</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endParaRPr lang="zh-CN" altLang="en-US" sz="2000" i="1">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 name="下箭头 6"/>
          <p:cNvSpPr/>
          <p:nvPr/>
        </p:nvSpPr>
        <p:spPr>
          <a:xfrm>
            <a:off x="5828262" y="2241489"/>
            <a:ext cx="142876" cy="285752"/>
          </a:xfrm>
          <a:prstGeom prst="downArrow">
            <a:avLst/>
          </a:prstGeom>
          <a:gradFill>
            <a:gsLst>
              <a:gs pos="0">
                <a:srgbClr val="C0262E"/>
              </a:gs>
              <a:gs pos="50000">
                <a:srgbClr val="CD5158"/>
              </a:gs>
              <a:gs pos="100000">
                <a:schemeClr val="accent2">
                  <a:lumMod val="99000"/>
                  <a:satMod val="120000"/>
                  <a:shade val="78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4685254" y="2681247"/>
            <a:ext cx="2428892" cy="398780"/>
          </a:xfrm>
          <a:prstGeom prst="rect">
            <a:avLst/>
          </a:prstGeom>
          <a:gradFill>
            <a:gsLst>
              <a:gs pos="0">
                <a:srgbClr val="CD5158">
                  <a:alpha val="30000"/>
                </a:srgbClr>
              </a:gs>
              <a:gs pos="100000">
                <a:srgbClr val="C0262E">
                  <a:alpha val="50000"/>
                </a:srgbClr>
              </a:gs>
            </a:gsLst>
          </a:gradFill>
          <a:ln>
            <a:noFill/>
          </a:ln>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确定终止情况</a:t>
            </a:r>
          </a:p>
        </p:txBody>
      </p:sp>
      <p:sp>
        <p:nvSpPr>
          <p:cNvPr id="10" name="下箭头 9"/>
          <p:cNvSpPr/>
          <p:nvPr/>
        </p:nvSpPr>
        <p:spPr>
          <a:xfrm>
            <a:off x="5828262" y="3235363"/>
            <a:ext cx="142876" cy="285752"/>
          </a:xfrm>
          <a:prstGeom prst="downArrow">
            <a:avLst/>
          </a:prstGeom>
          <a:gradFill>
            <a:gsLst>
              <a:gs pos="0">
                <a:srgbClr val="C0262E"/>
              </a:gs>
              <a:gs pos="50000">
                <a:srgbClr val="CD5158"/>
              </a:gs>
              <a:gs pos="100000">
                <a:schemeClr val="accent2">
                  <a:lumMod val="99000"/>
                  <a:satMod val="120000"/>
                  <a:shade val="78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11" name="TextBox 10"/>
          <p:cNvSpPr txBox="1"/>
          <p:nvPr/>
        </p:nvSpPr>
        <p:spPr>
          <a:xfrm>
            <a:off x="4685254" y="3675121"/>
            <a:ext cx="2428892" cy="398780"/>
          </a:xfrm>
          <a:prstGeom prst="rect">
            <a:avLst/>
          </a:prstGeom>
          <a:gradFill>
            <a:gsLst>
              <a:gs pos="0">
                <a:srgbClr val="CD5158">
                  <a:alpha val="50000"/>
                </a:srgbClr>
              </a:gs>
              <a:gs pos="100000">
                <a:srgbClr val="C0262E">
                  <a:alpha val="70000"/>
                </a:srgbClr>
              </a:gs>
            </a:gsLst>
          </a:gradFill>
          <a:ln>
            <a:noFill/>
          </a:ln>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确定递推情况</a:t>
            </a:r>
          </a:p>
        </p:txBody>
      </p:sp>
      <p:sp>
        <p:nvSpPr>
          <p:cNvPr id="13" name="右大括号 12"/>
          <p:cNvSpPr/>
          <p:nvPr/>
        </p:nvSpPr>
        <p:spPr>
          <a:xfrm>
            <a:off x="7457669" y="2868609"/>
            <a:ext cx="142876" cy="1047757"/>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14" name="折角形 13"/>
          <p:cNvSpPr/>
          <p:nvPr/>
        </p:nvSpPr>
        <p:spPr>
          <a:xfrm>
            <a:off x="7857944" y="3110536"/>
            <a:ext cx="1214446" cy="516608"/>
          </a:xfrm>
          <a:prstGeom prst="foldedCorner">
            <a:avLst>
              <a:gd name="adj" fmla="val 30580"/>
            </a:avLst>
          </a:prstGeom>
          <a:noFill/>
          <a:ln w="50800">
            <a:solidFill>
              <a:srgbClr val="C026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zh-CN" altLang="en-US" sz="2000" b="1" spc="50">
                <a:ln w="11430"/>
                <a:solidFill>
                  <a:srgbClr val="525252"/>
                </a:solidFill>
                <a:latin typeface="微软雅黑" panose="020B0503020204020204" charset="-122"/>
                <a:ea typeface="微软雅黑" panose="020B0503020204020204" charset="-122"/>
                <a:cs typeface="Consolas" panose="020B0609020204030204" pitchFamily="49" charset="0"/>
              </a:rPr>
              <a:t>递推式</a:t>
            </a:r>
          </a:p>
        </p:txBody>
      </p:sp>
      <p:sp>
        <p:nvSpPr>
          <p:cNvPr id="16" name="下箭头 15"/>
          <p:cNvSpPr/>
          <p:nvPr/>
        </p:nvSpPr>
        <p:spPr>
          <a:xfrm>
            <a:off x="5828262" y="4229237"/>
            <a:ext cx="142876" cy="285752"/>
          </a:xfrm>
          <a:prstGeom prst="downArrow">
            <a:avLst/>
          </a:prstGeom>
          <a:gradFill>
            <a:gsLst>
              <a:gs pos="0">
                <a:srgbClr val="C0262E"/>
              </a:gs>
              <a:gs pos="50000">
                <a:srgbClr val="CD5158"/>
              </a:gs>
              <a:gs pos="100000">
                <a:schemeClr val="accent2">
                  <a:lumMod val="99000"/>
                  <a:satMod val="120000"/>
                  <a:shade val="78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17" name="TextBox 16"/>
          <p:cNvSpPr txBox="1"/>
          <p:nvPr/>
        </p:nvSpPr>
        <p:spPr>
          <a:xfrm>
            <a:off x="4578097" y="4668995"/>
            <a:ext cx="2643206" cy="706755"/>
          </a:xfrm>
          <a:prstGeom prst="rect">
            <a:avLst/>
          </a:prstGeom>
          <a:gradFill>
            <a:gsLst>
              <a:gs pos="0">
                <a:srgbClr val="CD5158">
                  <a:alpha val="70000"/>
                </a:srgbClr>
              </a:gs>
              <a:gs pos="100000">
                <a:srgbClr val="C0262E">
                  <a:alpha val="90000"/>
                </a:srgbClr>
              </a:gs>
            </a:gsLst>
          </a:gradFill>
          <a:ln>
            <a:noFill/>
          </a:ln>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zh-CN" altLang="en-US" sz="2000">
                <a:solidFill>
                  <a:schemeClr val="bg1">
                    <a:lumMod val="95000"/>
                  </a:schemeClr>
                </a:solidFill>
                <a:latin typeface="微软雅黑" panose="020B0503020204020204" charset="-122"/>
                <a:ea typeface="微软雅黑" panose="020B0503020204020204" charset="-122"/>
                <a:cs typeface="Consolas" panose="020B0609020204030204" pitchFamily="49" charset="0"/>
              </a:rPr>
              <a:t>由递推式求出</a:t>
            </a:r>
            <a:r>
              <a:rPr lang="en-US" altLang="zh-CN" sz="2000">
                <a:solidFill>
                  <a:schemeClr val="bg1">
                    <a:lumMod val="95000"/>
                  </a:schemeClr>
                </a:solidFill>
                <a:latin typeface="微软雅黑" panose="020B0503020204020204" charset="-122"/>
                <a:ea typeface="微软雅黑" panose="020B0503020204020204" charset="-122"/>
                <a:cs typeface="Consolas" panose="020B0609020204030204" pitchFamily="49" charset="0"/>
              </a:rPr>
              <a:t>T(</a:t>
            </a:r>
            <a:r>
              <a:rPr lang="en-US" altLang="zh-CN" sz="2000" i="1">
                <a:solidFill>
                  <a:schemeClr val="bg1">
                    <a:lumMod val="95000"/>
                  </a:schemeClr>
                </a:solidFill>
                <a:latin typeface="微软雅黑" panose="020B0503020204020204" charset="-122"/>
                <a:ea typeface="微软雅黑" panose="020B0503020204020204" charset="-122"/>
                <a:cs typeface="Consolas" panose="020B0609020204030204" pitchFamily="49" charset="0"/>
              </a:rPr>
              <a:t>n</a:t>
            </a:r>
            <a:r>
              <a:rPr lang="en-US" altLang="zh-CN" sz="2000">
                <a:solidFill>
                  <a:schemeClr val="bg1">
                    <a:lumMod val="95000"/>
                  </a:schemeClr>
                </a:solidFill>
                <a:latin typeface="微软雅黑" panose="020B0503020204020204" charset="-122"/>
                <a:ea typeface="微软雅黑" panose="020B0503020204020204" charset="-122"/>
                <a:cs typeface="Consolas" panose="020B0609020204030204" pitchFamily="49" charset="0"/>
              </a:rPr>
              <a:t>)/S(n)</a:t>
            </a:r>
            <a:endParaRPr lang="zh-CN" altLang="en-US" sz="2000">
              <a:solidFill>
                <a:schemeClr val="bg1">
                  <a:lumMod val="95000"/>
                </a:schemeClr>
              </a:solidFill>
              <a:latin typeface="微软雅黑" panose="020B0503020204020204" charset="-122"/>
              <a:ea typeface="微软雅黑" panose="020B0503020204020204" charset="-122"/>
              <a:cs typeface="Consolas" panose="020B0609020204030204" pitchFamily="49" charset="0"/>
            </a:endParaRPr>
          </a:p>
        </p:txBody>
      </p:sp>
      <p:sp>
        <p:nvSpPr>
          <p:cNvPr id="19" name="TextBox 18"/>
          <p:cNvSpPr txBox="1"/>
          <p:nvPr/>
        </p:nvSpPr>
        <p:spPr>
          <a:xfrm>
            <a:off x="4470940" y="5970643"/>
            <a:ext cx="2857520" cy="398780"/>
          </a:xfrm>
          <a:prstGeom prst="rect">
            <a:avLst/>
          </a:prstGeom>
          <a:gradFill>
            <a:gsLst>
              <a:gs pos="0">
                <a:srgbClr val="CD5158"/>
              </a:gs>
              <a:gs pos="100000">
                <a:srgbClr val="C0262E"/>
              </a:gs>
            </a:gsLst>
          </a:gradFill>
          <a:ln>
            <a:noFill/>
          </a:ln>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lnSpc>
                <a:spcPct val="100000"/>
              </a:lnSpc>
            </a:pPr>
            <a:r>
              <a:rPr lang="zh-CN" altLang="en-US" sz="2000">
                <a:latin typeface="微软雅黑" panose="020B0503020204020204" charset="-122"/>
                <a:ea typeface="微软雅黑" panose="020B0503020204020204" charset="-122"/>
                <a:cs typeface="Consolas" panose="020B0609020204030204" pitchFamily="49" charset="0"/>
              </a:rPr>
              <a:t>用复杂度表示</a:t>
            </a:r>
            <a:r>
              <a:rPr lang="en-US" altLang="zh-CN" sz="2000" i="1">
                <a:latin typeface="微软雅黑" panose="020B0503020204020204" charset="-122"/>
                <a:ea typeface="微软雅黑" panose="020B0503020204020204" charset="-122"/>
                <a:cs typeface="Consolas" panose="020B0609020204030204" pitchFamily="49" charset="0"/>
              </a:rPr>
              <a:t>T</a:t>
            </a:r>
            <a:r>
              <a:rPr lang="en-US" altLang="zh-CN" sz="2000">
                <a:latin typeface="微软雅黑" panose="020B0503020204020204" charset="-122"/>
                <a:ea typeface="微软雅黑" panose="020B0503020204020204" charset="-122"/>
                <a:cs typeface="Consolas" panose="020B0609020204030204" pitchFamily="49" charset="0"/>
              </a:rPr>
              <a:t>(</a:t>
            </a:r>
            <a:r>
              <a:rPr lang="en-US" altLang="zh-CN" sz="2000" i="1">
                <a:latin typeface="微软雅黑" panose="020B0503020204020204" charset="-122"/>
                <a:ea typeface="微软雅黑" panose="020B0503020204020204" charset="-122"/>
                <a:cs typeface="Consolas" panose="020B0609020204030204" pitchFamily="49" charset="0"/>
              </a:rPr>
              <a:t>n</a:t>
            </a:r>
            <a:r>
              <a:rPr lang="en-US" altLang="zh-CN" sz="2000">
                <a:latin typeface="微软雅黑" panose="020B0503020204020204" charset="-122"/>
                <a:ea typeface="微软雅黑" panose="020B0503020204020204" charset="-122"/>
                <a:cs typeface="Consolas" panose="020B0609020204030204" pitchFamily="49" charset="0"/>
              </a:rPr>
              <a:t>)/S(</a:t>
            </a:r>
            <a:r>
              <a:rPr lang="en-US" altLang="zh-CN" sz="2000" i="1">
                <a:latin typeface="微软雅黑" panose="020B0503020204020204" charset="-122"/>
                <a:ea typeface="微软雅黑" panose="020B0503020204020204" charset="-122"/>
                <a:cs typeface="Consolas" panose="020B0609020204030204" pitchFamily="49" charset="0"/>
              </a:rPr>
              <a:t>n</a:t>
            </a:r>
            <a:r>
              <a:rPr lang="en-US" altLang="zh-CN" sz="2000">
                <a:latin typeface="微软雅黑" panose="020B0503020204020204" charset="-122"/>
                <a:ea typeface="微软雅黑" panose="020B0503020204020204" charset="-122"/>
                <a:cs typeface="Consolas" panose="020B0609020204030204" pitchFamily="49" charset="0"/>
              </a:rPr>
              <a:t>)</a:t>
            </a:r>
            <a:endParaRPr lang="zh-CN" altLang="en-US" sz="2000">
              <a:latin typeface="微软雅黑" panose="020B0503020204020204" charset="-122"/>
              <a:ea typeface="微软雅黑" panose="020B0503020204020204" charset="-122"/>
              <a:cs typeface="Consolas" panose="020B0609020204030204" pitchFamily="49" charset="0"/>
            </a:endParaRPr>
          </a:p>
        </p:txBody>
      </p:sp>
      <p:sp>
        <p:nvSpPr>
          <p:cNvPr id="20" name="下箭头 19"/>
          <p:cNvSpPr/>
          <p:nvPr/>
        </p:nvSpPr>
        <p:spPr>
          <a:xfrm>
            <a:off x="5828262" y="5530887"/>
            <a:ext cx="142876" cy="285752"/>
          </a:xfrm>
          <a:prstGeom prst="downArrow">
            <a:avLst/>
          </a:prstGeom>
          <a:gradFill>
            <a:gsLst>
              <a:gs pos="0">
                <a:srgbClr val="C0262E"/>
              </a:gs>
              <a:gs pos="50000">
                <a:srgbClr val="CD5158"/>
              </a:gs>
              <a:gs pos="100000">
                <a:schemeClr val="accent2">
                  <a:lumMod val="99000"/>
                  <a:satMod val="120000"/>
                  <a:shade val="78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18" name="文本框 17"/>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grpSp>
        <p:nvGrpSpPr>
          <p:cNvPr id="22" name="组合 21"/>
          <p:cNvGrpSpPr/>
          <p:nvPr/>
        </p:nvGrpSpPr>
        <p:grpSpPr>
          <a:xfrm>
            <a:off x="1164986" y="1170099"/>
            <a:ext cx="2050069" cy="517274"/>
            <a:chOff x="1396240" y="2304669"/>
            <a:chExt cx="2107000" cy="480002"/>
          </a:xfrm>
        </p:grpSpPr>
        <p:sp>
          <p:nvSpPr>
            <p:cNvPr id="23" name="矩形: 圆角 22"/>
            <p:cNvSpPr/>
            <p:nvPr/>
          </p:nvSpPr>
          <p:spPr>
            <a:xfrm>
              <a:off x="1396240" y="2304669"/>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396240" y="2349238"/>
              <a:ext cx="2089405" cy="370046"/>
            </a:xfrm>
            <a:prstGeom prst="rect">
              <a:avLst/>
            </a:prstGeom>
            <a:noFill/>
          </p:spPr>
          <p:txBody>
            <a:bodyPr wrap="square" rtlCol="0">
              <a:spAutoFit/>
            </a:bodyPr>
            <a:lstStyle/>
            <a:p>
              <a:pPr algn="ctr"/>
              <a:r>
                <a:rPr lang="zh-CN" altLang="en-US" sz="2000" b="1">
                  <a:solidFill>
                    <a:schemeClr val="bg1"/>
                  </a:solidFill>
                  <a:latin typeface="微软雅黑" panose="020B0503020204020204" charset="-122"/>
                  <a:ea typeface="微软雅黑" panose="020B0503020204020204" charset="-122"/>
                </a:rPr>
                <a:t>递归算法分析</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animBg="1"/>
      <p:bldP spid="8" grpId="0" bldLvl="0" animBg="1"/>
      <p:bldP spid="10" grpId="0" animBg="1"/>
      <p:bldP spid="11" grpId="0" bldLvl="0" animBg="1"/>
      <p:bldP spid="13" grpId="0" animBg="1"/>
      <p:bldP spid="14" grpId="0" animBg="1"/>
      <p:bldP spid="16" grpId="0" animBg="1"/>
      <p:bldP spid="17" grpId="0" bldLvl="0" animBg="1"/>
      <p:bldP spid="19" grpId="0" bldLvl="0" animBg="1"/>
      <p:bldP spid="20" grpId="0" animBg="1"/>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1499758" y="2739462"/>
            <a:ext cx="3632577" cy="1831340"/>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n"/>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u"/>
            </a:pPr>
            <a:r>
              <a:rPr lang="zh-CN" altLang="en-US" dirty="0">
                <a:latin typeface="微软雅黑" panose="020B0503020204020204" charset="-122"/>
                <a:ea typeface="微软雅黑" panose="020B0503020204020204" charset="-122"/>
              </a:rPr>
              <a:t>设计求解问题的递归</a:t>
            </a:r>
            <a:r>
              <a:rPr lang="zh-CN" altLang="en-US">
                <a:latin typeface="微软雅黑" panose="020B0503020204020204" charset="-122"/>
                <a:ea typeface="微软雅黑" panose="020B0503020204020204" charset="-122"/>
              </a:rPr>
              <a:t>模型。</a:t>
            </a:r>
            <a:endParaRPr lang="en-US" altLang="zh-CN" dirty="0">
              <a:latin typeface="微软雅黑" panose="020B0503020204020204" charset="-122"/>
              <a:ea typeface="微软雅黑" panose="020B0503020204020204" charset="-122"/>
            </a:endParaRPr>
          </a:p>
          <a:p>
            <a:pPr>
              <a:buFont typeface="Wingdings" panose="05000000000000000000" pitchFamily="2" charset="2"/>
              <a:buChar char="u"/>
            </a:pPr>
            <a:r>
              <a:rPr lang="zh-CN" altLang="en-US" dirty="0">
                <a:latin typeface="微软雅黑" panose="020B0503020204020204" charset="-122"/>
                <a:ea typeface="微软雅黑" panose="020B0503020204020204" charset="-122"/>
              </a:rPr>
              <a:t>转换成</a:t>
            </a:r>
            <a:r>
              <a:rPr lang="zh-CN" altLang="en-US">
                <a:latin typeface="微软雅黑" panose="020B0503020204020204" charset="-122"/>
                <a:ea typeface="微软雅黑" panose="020B0503020204020204" charset="-122"/>
              </a:rPr>
              <a:t>对应的递归算法。</a:t>
            </a:r>
            <a:endParaRPr lang="zh-CN" altLang="en-US" dirty="0">
              <a:latin typeface="微软雅黑" panose="020B0503020204020204" charset="-122"/>
              <a:ea typeface="微软雅黑" panose="020B0503020204020204" charset="-122"/>
            </a:endParaRPr>
          </a:p>
        </p:txBody>
      </p:sp>
      <p:sp>
        <p:nvSpPr>
          <p:cNvPr id="13" name="Text Box 5"/>
          <p:cNvSpPr txBox="1">
            <a:spLocks noChangeArrowheads="1"/>
          </p:cNvSpPr>
          <p:nvPr/>
        </p:nvSpPr>
        <p:spPr bwMode="auto">
          <a:xfrm>
            <a:off x="1038673" y="847545"/>
            <a:ext cx="4292083"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5.2.1 </a:t>
            </a:r>
            <a:r>
              <a:rPr lang="zh-CN" altLang="en-US">
                <a:latin typeface="微软雅黑" panose="020B0503020204020204" charset="-122"/>
                <a:ea typeface="微软雅黑" panose="020B0503020204020204" charset="-122"/>
              </a:rPr>
              <a:t>递归算法设计的步骤</a:t>
            </a:r>
          </a:p>
        </p:txBody>
      </p:sp>
      <p:sp>
        <p:nvSpPr>
          <p:cNvPr id="14" name="文本框 13"/>
          <p:cNvSpPr txBox="1"/>
          <p:nvPr/>
        </p:nvSpPr>
        <p:spPr>
          <a:xfrm>
            <a:off x="1073369" y="144242"/>
            <a:ext cx="28371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5.2 </a:t>
            </a:r>
            <a:r>
              <a:rPr lang="zh-CN" altLang="en-US" sz="2400">
                <a:solidFill>
                  <a:srgbClr val="525252"/>
                </a:solidFill>
                <a:latin typeface="微软雅黑" panose="020B0503020204020204" charset="-122"/>
                <a:ea typeface="微软雅黑" panose="020B0503020204020204" charset="-122"/>
                <a:cs typeface="Arial" panose="020B0604020202020204"/>
              </a:rPr>
              <a:t>递归算法的设计</a:t>
            </a:r>
          </a:p>
        </p:txBody>
      </p:sp>
      <p:grpSp>
        <p:nvGrpSpPr>
          <p:cNvPr id="3" name="组合 2"/>
          <p:cNvGrpSpPr/>
          <p:nvPr/>
        </p:nvGrpSpPr>
        <p:grpSpPr>
          <a:xfrm>
            <a:off x="6370983" y="2739462"/>
            <a:ext cx="4810539" cy="1739355"/>
            <a:chOff x="6370983" y="2739462"/>
            <a:chExt cx="4810539" cy="1739355"/>
          </a:xfrm>
        </p:grpSpPr>
        <p:grpSp>
          <p:nvGrpSpPr>
            <p:cNvPr id="8" name="组合 7"/>
            <p:cNvGrpSpPr/>
            <p:nvPr/>
          </p:nvGrpSpPr>
          <p:grpSpPr>
            <a:xfrm>
              <a:off x="6633112" y="3359106"/>
              <a:ext cx="4286280" cy="500066"/>
              <a:chOff x="1428728" y="4429132"/>
              <a:chExt cx="4286280" cy="500066"/>
            </a:xfrm>
          </p:grpSpPr>
          <p:sp>
            <p:nvSpPr>
              <p:cNvPr id="9" name="圆角矩形 8"/>
              <p:cNvSpPr/>
              <p:nvPr/>
            </p:nvSpPr>
            <p:spPr>
              <a:xfrm>
                <a:off x="1428728" y="4429132"/>
                <a:ext cx="1643074" cy="500066"/>
              </a:xfrm>
              <a:prstGeom prst="roundRect">
                <a:avLst/>
              </a:prstGeom>
              <a:solidFill>
                <a:srgbClr val="CD5158"/>
              </a:solidFill>
              <a:scene3d>
                <a:camera prst="perspectiveAbove"/>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zh-CN" altLang="en-US" sz="2000">
                    <a:solidFill>
                      <a:schemeClr val="bg1"/>
                    </a:solidFill>
                    <a:latin typeface="微软雅黑" panose="020B0503020204020204" charset="-122"/>
                    <a:ea typeface="微软雅黑" panose="020B0503020204020204" charset="-122"/>
                    <a:cs typeface="Times New Roman" panose="02020603050405020304" pitchFamily="18" charset="0"/>
                  </a:rPr>
                  <a:t>递归模型</a:t>
                </a:r>
              </a:p>
            </p:txBody>
          </p:sp>
          <p:sp>
            <p:nvSpPr>
              <p:cNvPr id="10" name="右箭头 9"/>
              <p:cNvSpPr/>
              <p:nvPr/>
            </p:nvSpPr>
            <p:spPr>
              <a:xfrm>
                <a:off x="3214678" y="4572008"/>
                <a:ext cx="714380" cy="214314"/>
              </a:xfrm>
              <a:prstGeom prst="rightArrow">
                <a:avLst/>
              </a:prstGeom>
              <a:gradFill flip="none" rotWithShape="1">
                <a:gsLst>
                  <a:gs pos="0">
                    <a:srgbClr val="CD5158"/>
                  </a:gs>
                  <a:gs pos="100000">
                    <a:srgbClr val="C0262E"/>
                  </a:gs>
                </a:gsLst>
                <a:lin ang="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1" name="圆角矩形 10"/>
              <p:cNvSpPr/>
              <p:nvPr/>
            </p:nvSpPr>
            <p:spPr>
              <a:xfrm>
                <a:off x="4071934" y="4429132"/>
                <a:ext cx="1643074" cy="500066"/>
              </a:xfrm>
              <a:prstGeom prst="roundRect">
                <a:avLst/>
              </a:prstGeom>
              <a:solidFill>
                <a:srgbClr val="C0262E"/>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zh-CN" altLang="en-US" sz="2000">
                    <a:solidFill>
                      <a:schemeClr val="bg1"/>
                    </a:solidFill>
                    <a:latin typeface="微软雅黑" panose="020B0503020204020204" charset="-122"/>
                    <a:ea typeface="微软雅黑" panose="020B0503020204020204" charset="-122"/>
                    <a:cs typeface="Times New Roman" panose="02020603050405020304" pitchFamily="18" charset="0"/>
                  </a:rPr>
                  <a:t>递归算法</a:t>
                </a:r>
              </a:p>
            </p:txBody>
          </p:sp>
        </p:grpSp>
        <p:sp>
          <p:nvSpPr>
            <p:cNvPr id="2" name="矩形 1"/>
            <p:cNvSpPr/>
            <p:nvPr/>
          </p:nvSpPr>
          <p:spPr>
            <a:xfrm>
              <a:off x="6370983" y="2739462"/>
              <a:ext cx="4810539" cy="1739355"/>
            </a:xfrm>
            <a:prstGeom prst="rect">
              <a:avLst/>
            </a:prstGeom>
            <a:noFill/>
            <a:ln w="38100">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13467" y="1462619"/>
            <a:ext cx="7266565" cy="1014730"/>
          </a:xfrm>
          <a:prstGeom prst="rect">
            <a:avLst/>
          </a:prstGeom>
          <a:gradFill>
            <a:gsLst>
              <a:gs pos="0">
                <a:srgbClr val="CD5158"/>
              </a:gs>
              <a:gs pos="100000">
                <a:srgbClr val="C0262E"/>
              </a:gs>
            </a:gsLst>
          </a:gradFill>
          <a:ln>
            <a:noFill/>
          </a:ln>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lnSpc>
                <a:spcPct val="150000"/>
              </a:lnSpc>
              <a:spcBef>
                <a:spcPct val="50000"/>
              </a:spcBef>
              <a:defRPr/>
            </a:pP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1</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）对原问题</a:t>
            </a:r>
            <a:r>
              <a:rPr kumimoji="1" lang="en-US" altLang="zh-CN" sz="2000" i="1" dirty="0">
                <a:solidFill>
                  <a:schemeClr val="bg1"/>
                </a:solidFill>
                <a:latin typeface="微软雅黑" panose="020B0503020204020204" charset="-122"/>
                <a:ea typeface="微软雅黑" panose="020B0503020204020204" charset="-122"/>
                <a:cs typeface="Consolas" panose="020B0609020204030204" pitchFamily="49" charset="0"/>
              </a:rPr>
              <a:t>f</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(s)</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进行分析，称为“大问题”，假设</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出合理的“小问题”</a:t>
            </a:r>
            <a:r>
              <a:rPr kumimoji="1" lang="en-US" altLang="zh-CN" sz="2000" i="1">
                <a:solidFill>
                  <a:schemeClr val="bg1"/>
                </a:solidFill>
                <a:latin typeface="微软雅黑" panose="020B0503020204020204" charset="-122"/>
                <a:ea typeface="微软雅黑" panose="020B0503020204020204" charset="-122"/>
                <a:cs typeface="Consolas" panose="020B0609020204030204" pitchFamily="49" charset="0"/>
              </a:rPr>
              <a:t>f</a:t>
            </a:r>
            <a:r>
              <a:rPr kumimoji="1" lang="en-US" altLang="zh-CN" sz="2000">
                <a:solidFill>
                  <a:schemeClr val="bg1"/>
                </a:solidFill>
                <a:latin typeface="微软雅黑" panose="020B0503020204020204" charset="-122"/>
                <a:ea typeface="微软雅黑" panose="020B0503020204020204" charset="-122"/>
                <a:cs typeface="Consolas" panose="020B0609020204030204" pitchFamily="49" charset="0"/>
              </a:rPr>
              <a:t>(s’)</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 ；</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　</a:t>
            </a:r>
          </a:p>
        </p:txBody>
      </p:sp>
      <p:sp>
        <p:nvSpPr>
          <p:cNvPr id="6" name="Text Box 2"/>
          <p:cNvSpPr txBox="1">
            <a:spLocks noChangeArrowheads="1"/>
          </p:cNvSpPr>
          <p:nvPr/>
        </p:nvSpPr>
        <p:spPr bwMode="auto">
          <a:xfrm>
            <a:off x="913468" y="5315186"/>
            <a:ext cx="7266565" cy="553085"/>
          </a:xfrm>
          <a:prstGeom prst="rect">
            <a:avLst/>
          </a:prstGeom>
          <a:gradFill>
            <a:gsLst>
              <a:gs pos="0">
                <a:srgbClr val="CD5158"/>
              </a:gs>
              <a:gs pos="100000">
                <a:srgbClr val="C0262E"/>
              </a:gs>
            </a:gsLst>
          </a:gradFill>
          <a:ln>
            <a:noFill/>
          </a:ln>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spcBef>
                <a:spcPct val="50000"/>
              </a:spcBef>
              <a:defRPr/>
            </a:pP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3</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）确定一个特定情况（如</a:t>
            </a:r>
            <a:r>
              <a:rPr kumimoji="1" lang="en-US" altLang="zh-CN" sz="2000" i="1" dirty="0">
                <a:solidFill>
                  <a:schemeClr val="bg1"/>
                </a:solidFill>
                <a:latin typeface="微软雅黑" panose="020B0503020204020204" charset="-122"/>
                <a:ea typeface="微软雅黑" panose="020B0503020204020204" charset="-122"/>
                <a:cs typeface="Consolas" panose="020B0609020204030204" pitchFamily="49" charset="0"/>
              </a:rPr>
              <a:t>f</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(1)</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或</a:t>
            </a:r>
            <a:r>
              <a:rPr kumimoji="1" lang="en-US" altLang="zh-CN" sz="2000" i="1" dirty="0">
                <a:solidFill>
                  <a:schemeClr val="bg1"/>
                </a:solidFill>
                <a:latin typeface="微软雅黑" panose="020B0503020204020204" charset="-122"/>
                <a:ea typeface="微软雅黑" panose="020B0503020204020204" charset="-122"/>
                <a:cs typeface="Consolas" panose="020B0609020204030204" pitchFamily="49" charset="0"/>
              </a:rPr>
              <a:t>f</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(0)</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的解  </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kumimoji="1" lang="zh-CN" altLang="en-US" sz="200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Consolas" panose="020B0609020204030204" pitchFamily="49" charset="0"/>
              </a:rPr>
              <a:t>递归出口</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a:t>
            </a:r>
            <a:endPar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7" name="Text Box 2"/>
          <p:cNvSpPr txBox="1">
            <a:spLocks noChangeArrowheads="1"/>
          </p:cNvSpPr>
          <p:nvPr/>
        </p:nvSpPr>
        <p:spPr bwMode="auto">
          <a:xfrm>
            <a:off x="913467" y="3388454"/>
            <a:ext cx="7266565" cy="1014730"/>
          </a:xfrm>
          <a:prstGeom prst="rect">
            <a:avLst/>
          </a:prstGeom>
          <a:gradFill>
            <a:gsLst>
              <a:gs pos="0">
                <a:srgbClr val="CD5158"/>
              </a:gs>
              <a:gs pos="100000">
                <a:srgbClr val="C0262E"/>
              </a:gs>
            </a:gsLst>
          </a:gradFill>
          <a:ln>
            <a:noFill/>
          </a:ln>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lnSpc>
                <a:spcPct val="150000"/>
              </a:lnSpc>
              <a:spcBef>
                <a:spcPct val="50000"/>
              </a:spcBef>
              <a:defRPr/>
            </a:pP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2</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）假设</a:t>
            </a:r>
            <a:r>
              <a:rPr kumimoji="1" lang="en-US" altLang="zh-CN" sz="2000" i="1" dirty="0">
                <a:solidFill>
                  <a:schemeClr val="bg1"/>
                </a:solidFill>
                <a:latin typeface="微软雅黑" panose="020B0503020204020204" charset="-122"/>
                <a:ea typeface="微软雅黑" panose="020B0503020204020204" charset="-122"/>
                <a:cs typeface="Consolas" panose="020B0609020204030204" pitchFamily="49" charset="0"/>
              </a:rPr>
              <a:t>f</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(s’)</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是可</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解的，在此</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基础上确定</a:t>
            </a:r>
            <a:r>
              <a:rPr kumimoji="1" lang="en-US" altLang="zh-CN" sz="2000" i="1" dirty="0">
                <a:solidFill>
                  <a:schemeClr val="bg1"/>
                </a:solidFill>
                <a:latin typeface="微软雅黑" panose="020B0503020204020204" charset="-122"/>
                <a:ea typeface="微软雅黑" panose="020B0503020204020204" charset="-122"/>
                <a:cs typeface="Consolas" panose="020B0609020204030204" pitchFamily="49" charset="0"/>
              </a:rPr>
              <a:t>f</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(s)</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的解，即</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给出</a:t>
            </a:r>
            <a:r>
              <a:rPr kumimoji="1" lang="en-US" altLang="zh-CN" sz="2000" i="1" dirty="0">
                <a:solidFill>
                  <a:schemeClr val="bg1"/>
                </a:solidFill>
                <a:latin typeface="微软雅黑" panose="020B0503020204020204" charset="-122"/>
                <a:ea typeface="微软雅黑" panose="020B0503020204020204" charset="-122"/>
                <a:cs typeface="Consolas" panose="020B0609020204030204" pitchFamily="49" charset="0"/>
              </a:rPr>
              <a:t>f</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(s)</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与</a:t>
            </a:r>
            <a:r>
              <a:rPr kumimoji="1" lang="en-US" altLang="zh-CN" sz="2000" i="1" dirty="0">
                <a:solidFill>
                  <a:schemeClr val="bg1"/>
                </a:solidFill>
                <a:latin typeface="微软雅黑" panose="020B0503020204020204" charset="-122"/>
                <a:ea typeface="微软雅黑" panose="020B0503020204020204" charset="-122"/>
                <a:cs typeface="Consolas" panose="020B0609020204030204" pitchFamily="49" charset="0"/>
              </a:rPr>
              <a:t>f</a:t>
            </a:r>
            <a:r>
              <a:rPr kumimoji="1" lang="en-US" altLang="zh-CN" sz="2000" dirty="0">
                <a:solidFill>
                  <a:schemeClr val="bg1"/>
                </a:solidFill>
                <a:latin typeface="微软雅黑" panose="020B0503020204020204" charset="-122"/>
                <a:ea typeface="微软雅黑" panose="020B0503020204020204" charset="-122"/>
                <a:cs typeface="Consolas" panose="020B0609020204030204" pitchFamily="49" charset="0"/>
              </a:rPr>
              <a:t>(s’)</a:t>
            </a:r>
            <a:r>
              <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rPr>
              <a:t>之间</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rPr>
              <a:t>的关系 </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kumimoji="1" lang="zh-CN" altLang="en-US" sz="200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Consolas" panose="020B0609020204030204" pitchFamily="49" charset="0"/>
                <a:sym typeface="Wingdings" panose="05000000000000000000"/>
              </a:rPr>
              <a:t>递归体</a:t>
            </a:r>
            <a:r>
              <a:rPr kumimoji="1" lang="zh-CN" altLang="en-US" sz="2000">
                <a:solidFill>
                  <a:schemeClr val="bg1"/>
                </a:solidFill>
                <a:latin typeface="微软雅黑" panose="020B0503020204020204" charset="-122"/>
                <a:ea typeface="微软雅黑" panose="020B0503020204020204" charset="-122"/>
                <a:cs typeface="Consolas" panose="020B0609020204030204" pitchFamily="49" charset="0"/>
                <a:sym typeface="Wingdings" panose="05000000000000000000"/>
              </a:rPr>
              <a:t>。</a:t>
            </a:r>
            <a:endParaRPr kumimoji="1" lang="zh-CN" altLang="en-US" sz="2000" dirty="0">
              <a:solidFill>
                <a:schemeClr val="bg1"/>
              </a:solidFill>
              <a:latin typeface="微软雅黑" panose="020B0503020204020204" charset="-122"/>
              <a:ea typeface="微软雅黑" panose="020B0503020204020204" charset="-122"/>
              <a:cs typeface="Consolas" panose="020B0609020204030204" pitchFamily="49" charset="0"/>
            </a:endParaRPr>
          </a:p>
        </p:txBody>
      </p:sp>
      <p:grpSp>
        <p:nvGrpSpPr>
          <p:cNvPr id="8" name="组合 7"/>
          <p:cNvGrpSpPr/>
          <p:nvPr/>
        </p:nvGrpSpPr>
        <p:grpSpPr>
          <a:xfrm>
            <a:off x="8450267" y="2024183"/>
            <a:ext cx="3154521" cy="3845899"/>
            <a:chOff x="5765877" y="1703790"/>
            <a:chExt cx="3154521" cy="3845899"/>
          </a:xfrm>
        </p:grpSpPr>
        <p:sp>
          <p:nvSpPr>
            <p:cNvPr id="9" name="TextBox 8"/>
            <p:cNvSpPr txBox="1"/>
            <p:nvPr/>
          </p:nvSpPr>
          <p:spPr>
            <a:xfrm>
              <a:off x="6920134" y="1703790"/>
              <a:ext cx="2000264" cy="398780"/>
            </a:xfrm>
            <a:prstGeom prst="rect">
              <a:avLst/>
            </a:prstGeom>
            <a:noFill/>
          </p:spPr>
          <p:txBody>
            <a:bodyPr wrap="square" rtlCol="0">
              <a:spAutoFit/>
            </a:bodyPr>
            <a:lstStyle/>
            <a:p>
              <a:pPr>
                <a:lnSpc>
                  <a:spcPct val="100000"/>
                </a:lnSpc>
              </a:pPr>
              <a:r>
                <a:rPr kumimoji="1" lang="zh-CN" altLang="en-US" sz="2000" b="1">
                  <a:solidFill>
                    <a:srgbClr val="C0262E"/>
                  </a:solidFill>
                  <a:latin typeface="微软雅黑" panose="020B0503020204020204" charset="-122"/>
                  <a:ea typeface="微软雅黑" panose="020B0503020204020204" charset="-122"/>
                  <a:cs typeface="Consolas" panose="020B0609020204030204" pitchFamily="49" charset="0"/>
                </a:rPr>
                <a:t>数学归纳法</a:t>
              </a:r>
            </a:p>
          </p:txBody>
        </p:sp>
        <p:sp>
          <p:nvSpPr>
            <p:cNvPr id="10" name="TextBox 9"/>
            <p:cNvSpPr txBox="1"/>
            <p:nvPr/>
          </p:nvSpPr>
          <p:spPr>
            <a:xfrm>
              <a:off x="6786578" y="2919609"/>
              <a:ext cx="1857388" cy="1322070"/>
            </a:xfrm>
            <a:prstGeom prst="rect">
              <a:avLst/>
            </a:prstGeom>
            <a:noFill/>
            <a:ln w="38100">
              <a:solidFill>
                <a:srgbClr val="C0262E"/>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pP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假设</a:t>
              </a:r>
              <a:r>
                <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k</a:t>
              </a:r>
              <a:r>
                <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时等式成立</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a:p>
              <a:pPr>
                <a:lnSpc>
                  <a:spcPct val="100000"/>
                </a:lnSpc>
              </a:pP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求证</a:t>
              </a:r>
              <a:r>
                <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k</a:t>
              </a: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时等式成立</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1" name="TextBox 10"/>
            <p:cNvSpPr txBox="1"/>
            <p:nvPr/>
          </p:nvSpPr>
          <p:spPr>
            <a:xfrm>
              <a:off x="6786578" y="4842934"/>
              <a:ext cx="1857388" cy="706755"/>
            </a:xfrm>
            <a:prstGeom prst="rect">
              <a:avLst/>
            </a:prstGeom>
            <a:noFill/>
            <a:ln w="38100">
              <a:solidFill>
                <a:srgbClr val="C0262E"/>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pP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求证</a:t>
              </a:r>
              <a:r>
                <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时等式成立</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2" name="左右箭头 11"/>
            <p:cNvSpPr/>
            <p:nvPr/>
          </p:nvSpPr>
          <p:spPr>
            <a:xfrm>
              <a:off x="5765877" y="3624050"/>
              <a:ext cx="571504" cy="142876"/>
            </a:xfrm>
            <a:prstGeom prst="leftRightArrow">
              <a:avLst/>
            </a:prstGeom>
            <a:solidFill>
              <a:srgbClr val="CD5158"/>
            </a:solidFill>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13" name="左右箭头 12"/>
            <p:cNvSpPr/>
            <p:nvPr/>
          </p:nvSpPr>
          <p:spPr>
            <a:xfrm>
              <a:off x="5765877" y="5102370"/>
              <a:ext cx="571504" cy="142876"/>
            </a:xfrm>
            <a:prstGeom prst="leftRightArrow">
              <a:avLst/>
            </a:prstGeom>
            <a:solidFill>
              <a:srgbClr val="CD5158"/>
            </a:solidFill>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grpSp>
      <p:sp>
        <p:nvSpPr>
          <p:cNvPr id="15" name="文本框 14"/>
          <p:cNvSpPr txBox="1"/>
          <p:nvPr/>
        </p:nvSpPr>
        <p:spPr>
          <a:xfrm>
            <a:off x="1073369" y="144242"/>
            <a:ext cx="35356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求递归模型的步骤如下：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P spid="7" grpId="0" bldLvl="0" animBg="1"/>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0703" y="1262494"/>
            <a:ext cx="7000924" cy="398780"/>
          </a:xfrm>
          <a:prstGeom prst="rect">
            <a:avLst/>
          </a:prstGeom>
          <a:noFill/>
        </p:spPr>
        <p:txBody>
          <a:bodyPr wrap="square" rtlCol="0">
            <a:spAutoFit/>
          </a:bodyPr>
          <a:lstStyle/>
          <a:p>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5.2</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采用递归算法求整数数组</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[0..</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中的最小值。</a:t>
            </a:r>
          </a:p>
        </p:txBody>
      </p:sp>
      <p:sp>
        <p:nvSpPr>
          <p:cNvPr id="5" name="TextBox 4"/>
          <p:cNvSpPr txBox="1"/>
          <p:nvPr/>
        </p:nvSpPr>
        <p:spPr>
          <a:xfrm>
            <a:off x="2120943" y="2825756"/>
            <a:ext cx="7715304" cy="1677670"/>
          </a:xfrm>
          <a:prstGeom prst="rect">
            <a:avLst/>
          </a:prstGeom>
          <a:noFill/>
          <a:ln w="19050">
            <a:solidFill>
              <a:srgbClr val="525252"/>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n"/>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pPr>
            <a:r>
              <a:rPr lang="zh-CN" altLang="zh-CN">
                <a:latin typeface="微软雅黑" panose="020B0503020204020204" charset="-122"/>
                <a:ea typeface="微软雅黑" panose="020B0503020204020204" charset="-122"/>
              </a:rPr>
              <a:t>当</a:t>
            </a:r>
            <a:r>
              <a:rPr lang="en-US" altLang="zh-CN">
                <a:latin typeface="微软雅黑" panose="020B0503020204020204" charset="-122"/>
                <a:ea typeface="微软雅黑" panose="020B0503020204020204" charset="-122"/>
              </a:rPr>
              <a:t>i=0</a:t>
            </a:r>
            <a:r>
              <a:rPr lang="zh-CN" altLang="zh-CN">
                <a:latin typeface="微软雅黑" panose="020B0503020204020204" charset="-122"/>
                <a:ea typeface="微软雅黑" panose="020B0503020204020204" charset="-122"/>
              </a:rPr>
              <a:t>时，有</a:t>
            </a:r>
            <a:r>
              <a:rPr lang="en-US" altLang="zh-CN">
                <a:latin typeface="微软雅黑" panose="020B0503020204020204" charset="-122"/>
                <a:ea typeface="微软雅黑" panose="020B0503020204020204" charset="-122"/>
              </a:rPr>
              <a:t>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i)=a[0]</a:t>
            </a:r>
            <a:r>
              <a:rPr lang="zh-CN" altLang="en-US">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a:lnSpc>
                <a:spcPct val="150000"/>
              </a:lnSpc>
            </a:pPr>
            <a:r>
              <a:rPr lang="zh-CN" altLang="zh-CN">
                <a:latin typeface="微软雅黑" panose="020B0503020204020204" charset="-122"/>
                <a:ea typeface="微软雅黑" panose="020B0503020204020204" charset="-122"/>
              </a:rPr>
              <a:t>假设</a:t>
            </a:r>
            <a:r>
              <a:rPr lang="en-US" altLang="zh-CN">
                <a:latin typeface="微软雅黑" panose="020B0503020204020204" charset="-122"/>
                <a:ea typeface="微软雅黑" panose="020B0503020204020204" charset="-122"/>
              </a:rPr>
              <a:t>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i-1)</a:t>
            </a:r>
            <a:r>
              <a:rPr lang="zh-CN" altLang="zh-CN">
                <a:latin typeface="微软雅黑" panose="020B0503020204020204" charset="-122"/>
                <a:ea typeface="微软雅黑" panose="020B0503020204020204" charset="-122"/>
              </a:rPr>
              <a:t>已求出，显然有</a:t>
            </a:r>
            <a:r>
              <a:rPr lang="en-US" altLang="zh-CN">
                <a:latin typeface="微软雅黑" panose="020B0503020204020204" charset="-122"/>
                <a:ea typeface="微软雅黑" panose="020B0503020204020204" charset="-122"/>
              </a:rPr>
              <a:t>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i)=MIN(f(a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a[i])</a:t>
            </a:r>
            <a:r>
              <a:rPr lang="zh-CN" altLang="zh-CN">
                <a:latin typeface="微软雅黑" panose="020B0503020204020204" charset="-122"/>
                <a:ea typeface="微软雅黑" panose="020B0503020204020204" charset="-122"/>
              </a:rPr>
              <a:t>，其中</a:t>
            </a:r>
            <a:r>
              <a:rPr lang="en-US" altLang="zh-CN">
                <a:latin typeface="微软雅黑" panose="020B0503020204020204" charset="-122"/>
                <a:ea typeface="微软雅黑" panose="020B0503020204020204" charset="-122"/>
              </a:rPr>
              <a:t>MIN()</a:t>
            </a:r>
            <a:r>
              <a:rPr lang="zh-CN" altLang="zh-CN">
                <a:latin typeface="微软雅黑" panose="020B0503020204020204" charset="-122"/>
                <a:ea typeface="微软雅黑" panose="020B0503020204020204" charset="-122"/>
              </a:rPr>
              <a:t>为求两个值较小值函数。</a:t>
            </a:r>
            <a:endParaRPr lang="en-US" altLang="zh-CN">
              <a:latin typeface="微软雅黑" panose="020B0503020204020204" charset="-122"/>
              <a:ea typeface="微软雅黑" panose="020B0503020204020204" charset="-122"/>
            </a:endParaRPr>
          </a:p>
        </p:txBody>
      </p:sp>
      <p:sp>
        <p:nvSpPr>
          <p:cNvPr id="6" name="TextBox 5"/>
          <p:cNvSpPr txBox="1"/>
          <p:nvPr/>
        </p:nvSpPr>
        <p:spPr>
          <a:xfrm>
            <a:off x="2948341" y="5313398"/>
            <a:ext cx="6533858" cy="121031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i)=a[0]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i=0</a:t>
            </a:r>
            <a:r>
              <a:rPr lang="zh-CN" altLang="zh-CN">
                <a:solidFill>
                  <a:srgbClr val="CD5158"/>
                </a:solidFill>
                <a:latin typeface="微软雅黑" panose="020B0503020204020204" charset="-122"/>
                <a:ea typeface="微软雅黑" panose="020B0503020204020204" charset="-122"/>
              </a:rPr>
              <a:t>时</a:t>
            </a:r>
          </a:p>
          <a:p>
            <a:r>
              <a:rPr lang="en-US" altLang="zh-CN">
                <a:latin typeface="微软雅黑" panose="020B0503020204020204" charset="-122"/>
                <a:ea typeface="微软雅黑" panose="020B0503020204020204" charset="-122"/>
              </a:rPr>
              <a:t>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i)=MIN(f(a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a[i]) 	</a:t>
            </a:r>
            <a:r>
              <a:rPr lang="zh-CN" altLang="zh-CN">
                <a:solidFill>
                  <a:srgbClr val="CD5158"/>
                </a:solidFill>
                <a:latin typeface="微软雅黑" panose="020B0503020204020204" charset="-122"/>
                <a:ea typeface="微软雅黑" panose="020B0503020204020204" charset="-122"/>
              </a:rPr>
              <a:t>其他情况</a:t>
            </a:r>
          </a:p>
        </p:txBody>
      </p:sp>
      <p:sp>
        <p:nvSpPr>
          <p:cNvPr id="9" name="TextBox 8"/>
          <p:cNvSpPr txBox="1"/>
          <p:nvPr/>
        </p:nvSpPr>
        <p:spPr>
          <a:xfrm>
            <a:off x="1900922" y="1996960"/>
            <a:ext cx="7858180" cy="398780"/>
          </a:xfrm>
          <a:prstGeom prst="rect">
            <a:avLst/>
          </a:prstGeom>
          <a:noFill/>
        </p:spPr>
        <p:txBody>
          <a:bodyPr wrap="square" rtlCol="0">
            <a:spAutoFit/>
          </a:bodyPr>
          <a:lstStyle/>
          <a:p>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解：</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假设</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a</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i</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求数组元素</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[0..</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i</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（共</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i</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个元素）中的最小值。</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 name="TextBox 9"/>
          <p:cNvSpPr txBox="1"/>
          <p:nvPr/>
        </p:nvSpPr>
        <p:spPr>
          <a:xfrm>
            <a:off x="5830012" y="4744011"/>
            <a:ext cx="1643074" cy="368300"/>
          </a:xfrm>
          <a:prstGeom prst="rect">
            <a:avLst/>
          </a:prstGeom>
          <a:noFill/>
        </p:spPr>
        <p:txBody>
          <a:bodyPr wrap="square" rtlCol="0">
            <a:spAutoFit/>
          </a:bodyPr>
          <a:lstStyle/>
          <a:p>
            <a:r>
              <a:rPr lang="zh-CN" altLang="zh-CN">
                <a:solidFill>
                  <a:srgbClr val="525252"/>
                </a:solidFill>
                <a:latin typeface="微软雅黑" panose="020B0503020204020204" charset="-122"/>
                <a:ea typeface="微软雅黑" panose="020B0503020204020204" charset="-122"/>
                <a:cs typeface="Consolas" panose="020B0609020204030204" pitchFamily="49" charset="0"/>
              </a:rPr>
              <a:t>得到递归模型</a:t>
            </a:r>
          </a:p>
        </p:txBody>
      </p:sp>
      <p:sp>
        <p:nvSpPr>
          <p:cNvPr id="11" name="下箭头 10"/>
          <p:cNvSpPr/>
          <p:nvPr/>
        </p:nvSpPr>
        <p:spPr bwMode="auto">
          <a:xfrm>
            <a:off x="5575852" y="4672573"/>
            <a:ext cx="254160" cy="571504"/>
          </a:xfrm>
          <a:prstGeom prst="downArrow">
            <a:avLst/>
          </a:prstGeom>
          <a:gradFill>
            <a:gsLst>
              <a:gs pos="0">
                <a:srgbClr val="CD5158"/>
              </a:gs>
              <a:gs pos="100000">
                <a:srgbClr val="C0262E"/>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13" name="文本框 12"/>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bldLvl="0" animBg="1"/>
      <p:bldP spid="9" grpId="0"/>
      <p:bldP spid="10" grpId="0"/>
      <p:bldP spid="11" grpId="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8386" y="3281559"/>
            <a:ext cx="6572296" cy="35185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Min</a:t>
            </a:r>
            <a:r>
              <a:rPr lang="en-US" altLang="zh-CN">
                <a:latin typeface="微软雅黑" panose="020B0503020204020204" charset="-122"/>
                <a:ea typeface="微软雅黑" panose="020B0503020204020204" charset="-122"/>
              </a:rPr>
              <a:t>(a,i):          	#</a:t>
            </a:r>
            <a:r>
              <a:rPr lang="zh-CN" altLang="zh-CN">
                <a:latin typeface="微软雅黑" panose="020B0503020204020204" charset="-122"/>
                <a:ea typeface="微软雅黑" panose="020B0503020204020204" charset="-122"/>
              </a:rPr>
              <a:t>求</a:t>
            </a:r>
            <a:r>
              <a:rPr lang="en-US" altLang="zh-CN">
                <a:latin typeface="微软雅黑" panose="020B0503020204020204" charset="-122"/>
                <a:ea typeface="微软雅黑" panose="020B0503020204020204" charset="-122"/>
              </a:rPr>
              <a:t>a[0..i]</a:t>
            </a:r>
            <a:r>
              <a:rPr lang="zh-CN" altLang="zh-CN">
                <a:latin typeface="微软雅黑" panose="020B0503020204020204" charset="-122"/>
                <a:ea typeface="微软雅黑" panose="020B0503020204020204" charset="-122"/>
              </a:rPr>
              <a:t>中的最小值</a:t>
            </a:r>
          </a:p>
          <a:p>
            <a:r>
              <a:rPr lang="en-US" altLang="zh-CN">
                <a:latin typeface="微软雅黑" panose="020B0503020204020204" charset="-122"/>
                <a:ea typeface="微软雅黑" panose="020B0503020204020204" charset="-122"/>
              </a:rPr>
              <a:t>  if i==0:			#</a:t>
            </a:r>
            <a:r>
              <a:rPr lang="zh-CN" altLang="zh-CN">
                <a:latin typeface="微软雅黑" panose="020B0503020204020204" charset="-122"/>
                <a:ea typeface="微软雅黑" panose="020B0503020204020204" charset="-122"/>
              </a:rPr>
              <a:t>递归出口</a:t>
            </a:r>
          </a:p>
          <a:p>
            <a:r>
              <a:rPr lang="en-US" altLang="zh-CN">
                <a:latin typeface="微软雅黑" panose="020B0503020204020204" charset="-122"/>
                <a:ea typeface="微软雅黑" panose="020B0503020204020204" charset="-122"/>
              </a:rPr>
              <a:t>    return a[0]</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				#</a:t>
            </a:r>
            <a:r>
              <a:rPr lang="zh-CN" altLang="zh-CN">
                <a:latin typeface="微软雅黑" panose="020B0503020204020204" charset="-122"/>
                <a:ea typeface="微软雅黑" panose="020B0503020204020204" charset="-122"/>
              </a:rPr>
              <a:t>递归体</a:t>
            </a:r>
          </a:p>
          <a:p>
            <a:r>
              <a:rPr lang="en-US" altLang="zh-CN">
                <a:latin typeface="微软雅黑" panose="020B0503020204020204" charset="-122"/>
                <a:ea typeface="微软雅黑" panose="020B0503020204020204" charset="-122"/>
              </a:rPr>
              <a:t>    min=</a:t>
            </a:r>
            <a:r>
              <a:rPr lang="en-US" altLang="zh-CN">
                <a:solidFill>
                  <a:srgbClr val="C0262E"/>
                </a:solidFill>
                <a:latin typeface="微软雅黑" panose="020B0503020204020204" charset="-122"/>
                <a:ea typeface="微软雅黑" panose="020B0503020204020204" charset="-122"/>
              </a:rPr>
              <a:t>Min</a:t>
            </a:r>
            <a:r>
              <a:rPr lang="en-US" altLang="zh-CN">
                <a:latin typeface="微软雅黑" panose="020B0503020204020204" charset="-122"/>
                <a:ea typeface="微软雅黑" panose="020B0503020204020204" charset="-122"/>
              </a:rPr>
              <a:t>(a,i-1)</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if (min&gt;a[i]): return a[i]</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 return min</a:t>
            </a:r>
            <a:endParaRPr lang="zh-CN" altLang="zh-CN">
              <a:latin typeface="微软雅黑" panose="020B0503020204020204" charset="-122"/>
              <a:ea typeface="微软雅黑" panose="020B0503020204020204" charset="-122"/>
            </a:endParaRPr>
          </a:p>
        </p:txBody>
      </p:sp>
      <p:sp>
        <p:nvSpPr>
          <p:cNvPr id="6" name="下箭头 5"/>
          <p:cNvSpPr/>
          <p:nvPr/>
        </p:nvSpPr>
        <p:spPr bwMode="auto">
          <a:xfrm>
            <a:off x="5885157" y="2769489"/>
            <a:ext cx="421685" cy="401728"/>
          </a:xfrm>
          <a:prstGeom prst="downArrow">
            <a:avLst/>
          </a:prstGeom>
          <a:gradFill>
            <a:gsLst>
              <a:gs pos="0">
                <a:srgbClr val="CD5158"/>
              </a:gs>
              <a:gs pos="100000">
                <a:srgbClr val="C0262E"/>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endParaRPr>
          </a:p>
        </p:txBody>
      </p:sp>
      <p:sp>
        <p:nvSpPr>
          <p:cNvPr id="8" name="TextBox 5"/>
          <p:cNvSpPr txBox="1"/>
          <p:nvPr/>
        </p:nvSpPr>
        <p:spPr>
          <a:xfrm>
            <a:off x="2829071" y="1333681"/>
            <a:ext cx="6533858" cy="121031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i)=a[0]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i=0</a:t>
            </a:r>
            <a:r>
              <a:rPr lang="zh-CN" altLang="zh-CN">
                <a:solidFill>
                  <a:srgbClr val="CD5158"/>
                </a:solidFill>
                <a:latin typeface="微软雅黑" panose="020B0503020204020204" charset="-122"/>
                <a:ea typeface="微软雅黑" panose="020B0503020204020204" charset="-122"/>
              </a:rPr>
              <a:t>时</a:t>
            </a:r>
          </a:p>
          <a:p>
            <a:r>
              <a:rPr lang="en-US" altLang="zh-CN">
                <a:latin typeface="微软雅黑" panose="020B0503020204020204" charset="-122"/>
                <a:ea typeface="微软雅黑" panose="020B0503020204020204" charset="-122"/>
              </a:rPr>
              <a:t>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i)=MIN(f(a</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i-1)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a[i]) 	</a:t>
            </a:r>
            <a:r>
              <a:rPr lang="zh-CN" altLang="zh-CN">
                <a:solidFill>
                  <a:srgbClr val="CD5158"/>
                </a:solidFill>
                <a:latin typeface="微软雅黑" panose="020B0503020204020204" charset="-122"/>
                <a:ea typeface="微软雅黑" panose="020B0503020204020204" charset="-122"/>
              </a:rPr>
              <a:t>其他情况</a:t>
            </a:r>
          </a:p>
        </p:txBody>
      </p:sp>
      <p:sp>
        <p:nvSpPr>
          <p:cNvPr id="9" name="文本框 8"/>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8" grpId="0" bldLvl="0" animBg="1"/>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0140" y="1459418"/>
            <a:ext cx="6595996" cy="398780"/>
          </a:xfrm>
          <a:prstGeom prst="rect">
            <a:avLst/>
          </a:prstGeom>
          <a:noFill/>
        </p:spPr>
        <p:txBody>
          <a:bodyPr wrap="square" rtlCol="0">
            <a:spAutoFit/>
          </a:bodyPr>
          <a:lstStyle/>
          <a:p>
            <a:pPr algn="l">
              <a:lnSpc>
                <a:spcPct val="100000"/>
              </a:lnSpc>
            </a:pPr>
            <a:r>
              <a:rPr lang="zh-CN" altLang="en-US" sz="2000">
                <a:solidFill>
                  <a:srgbClr val="525252"/>
                </a:solidFill>
                <a:latin typeface="微软雅黑" panose="020B0503020204020204" charset="-122"/>
                <a:ea typeface="微软雅黑" panose="020B0503020204020204" charset="-122"/>
              </a:rPr>
              <a:t>递归数据结构的数据特别适合递归处理 </a:t>
            </a:r>
            <a:r>
              <a:rPr lang="zh-CN" altLang="en-US" sz="2000" b="1">
                <a:solidFill>
                  <a:srgbClr val="525252"/>
                </a:solidFill>
                <a:latin typeface="微软雅黑" panose="020B0503020204020204" charset="-122"/>
                <a:ea typeface="微软雅黑" panose="020B0503020204020204" charset="-122"/>
                <a:sym typeface="Wingdings" panose="05000000000000000000"/>
              </a:rPr>
              <a:t>递归</a:t>
            </a:r>
            <a:r>
              <a:rPr lang="zh-CN" altLang="en-US" sz="2000" b="1">
                <a:solidFill>
                  <a:srgbClr val="525252"/>
                </a:solidFill>
                <a:latin typeface="微软雅黑" panose="020B0503020204020204" charset="-122"/>
                <a:ea typeface="微软雅黑" panose="020B0503020204020204" charset="-122"/>
              </a:rPr>
              <a:t>算法</a:t>
            </a:r>
            <a:endParaRPr lang="zh-CN" altLang="en-US" sz="2000" b="1" dirty="0">
              <a:solidFill>
                <a:srgbClr val="525252"/>
              </a:solidFill>
              <a:latin typeface="微软雅黑" panose="020B0503020204020204" charset="-122"/>
              <a:ea typeface="微软雅黑" panose="020B0503020204020204" charset="-122"/>
            </a:endParaRPr>
          </a:p>
        </p:txBody>
      </p:sp>
      <p:grpSp>
        <p:nvGrpSpPr>
          <p:cNvPr id="6" name="组合 9"/>
          <p:cNvGrpSpPr/>
          <p:nvPr/>
        </p:nvGrpSpPr>
        <p:grpSpPr>
          <a:xfrm>
            <a:off x="2676500" y="1993913"/>
            <a:ext cx="2500330" cy="4500594"/>
            <a:chOff x="1000100" y="1071546"/>
            <a:chExt cx="2678925" cy="4500594"/>
          </a:xfrm>
        </p:grpSpPr>
        <p:pic>
          <p:nvPicPr>
            <p:cNvPr id="7" name="Picture 3"/>
            <p:cNvPicPr>
              <a:picLocks noChangeAspect="1" noChangeArrowheads="1"/>
            </p:cNvPicPr>
            <p:nvPr/>
          </p:nvPicPr>
          <p:blipFill>
            <a:blip r:embed="rId2" cstate="print"/>
            <a:srcRect/>
            <a:stretch>
              <a:fillRect/>
            </a:stretch>
          </p:blipFill>
          <p:spPr bwMode="auto">
            <a:xfrm>
              <a:off x="1000100" y="4000504"/>
              <a:ext cx="2357454" cy="1571636"/>
            </a:xfrm>
            <a:prstGeom prst="rect">
              <a:avLst/>
            </a:prstGeom>
            <a:noFill/>
            <a:ln w="9525">
              <a:noFill/>
              <a:miter lim="800000"/>
              <a:headEnd/>
              <a:tailEnd/>
            </a:ln>
            <a:effectLst/>
          </p:spPr>
        </p:pic>
        <p:sp>
          <p:nvSpPr>
            <p:cNvPr id="8" name="TextBox 7"/>
            <p:cNvSpPr txBox="1"/>
            <p:nvPr/>
          </p:nvSpPr>
          <p:spPr>
            <a:xfrm>
              <a:off x="1000100" y="1071546"/>
              <a:ext cx="2678925" cy="398780"/>
            </a:xfrm>
            <a:prstGeom prst="rect">
              <a:avLst/>
            </a:prstGeom>
            <a:noFill/>
          </p:spPr>
          <p:txBody>
            <a:bodyPr wrap="square" rtlCol="0">
              <a:spAutoFit/>
            </a:bodyPr>
            <a:lstStyle/>
            <a:p>
              <a:pPr algn="l"/>
              <a:r>
                <a:rPr lang="zh-CN" altLang="en-US" sz="2000" dirty="0">
                  <a:solidFill>
                    <a:srgbClr val="525252"/>
                  </a:solidFill>
                  <a:latin typeface="微软雅黑" panose="020B0503020204020204" charset="-122"/>
                  <a:ea typeface="微软雅黑" panose="020B0503020204020204" charset="-122"/>
                </a:rPr>
                <a:t>种瓜得瓜</a:t>
              </a:r>
              <a:r>
                <a:rPr lang="zh-CN" altLang="en-US" sz="2000">
                  <a:solidFill>
                    <a:srgbClr val="525252"/>
                  </a:solidFill>
                  <a:latin typeface="微软雅黑" panose="020B0503020204020204" charset="-122"/>
                  <a:ea typeface="微软雅黑" panose="020B0503020204020204" charset="-122"/>
                </a:rPr>
                <a:t>：递归性</a:t>
              </a:r>
              <a:endParaRPr lang="zh-CN" altLang="en-US" sz="2000" dirty="0">
                <a:solidFill>
                  <a:srgbClr val="525252"/>
                </a:solidFill>
                <a:latin typeface="微软雅黑" panose="020B0503020204020204" charset="-122"/>
                <a:ea typeface="微软雅黑" panose="020B0503020204020204" charset="-122"/>
              </a:endParaRPr>
            </a:p>
          </p:txBody>
        </p:sp>
        <p:pic>
          <p:nvPicPr>
            <p:cNvPr id="9" name="Picture 4"/>
            <p:cNvPicPr>
              <a:picLocks noChangeAspect="1" noChangeArrowheads="1"/>
            </p:cNvPicPr>
            <p:nvPr/>
          </p:nvPicPr>
          <p:blipFill>
            <a:blip r:embed="rId3" cstate="print"/>
            <a:srcRect/>
            <a:stretch>
              <a:fillRect/>
            </a:stretch>
          </p:blipFill>
          <p:spPr bwMode="auto">
            <a:xfrm>
              <a:off x="1000100" y="1785926"/>
              <a:ext cx="2357443" cy="1571629"/>
            </a:xfrm>
            <a:prstGeom prst="rect">
              <a:avLst/>
            </a:prstGeom>
            <a:noFill/>
            <a:ln w="9525">
              <a:noFill/>
              <a:miter lim="800000"/>
              <a:headEnd/>
              <a:tailEnd/>
            </a:ln>
            <a:effectLst/>
          </p:spPr>
        </p:pic>
        <p:sp>
          <p:nvSpPr>
            <p:cNvPr id="10" name="下箭头 9"/>
            <p:cNvSpPr/>
            <p:nvPr/>
          </p:nvSpPr>
          <p:spPr bwMode="auto">
            <a:xfrm>
              <a:off x="2000232" y="3500438"/>
              <a:ext cx="285752" cy="428628"/>
            </a:xfrm>
            <a:prstGeom prst="downArrow">
              <a:avLst/>
            </a:prstGeom>
            <a:gradFill>
              <a:gsLst>
                <a:gs pos="0">
                  <a:srgbClr val="CD5158"/>
                </a:gs>
                <a:gs pos="100000">
                  <a:srgbClr val="C0262E"/>
                </a:gs>
              </a:gsLs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fontAlgn="base">
                <a:spcBef>
                  <a:spcPct val="0"/>
                </a:spcBef>
                <a:spcAft>
                  <a:spcPct val="0"/>
                </a:spcAft>
              </a:pPr>
              <a:endParaRPr lang="zh-CN" altLang="en-US" sz="2000" b="1">
                <a:solidFill>
                  <a:srgbClr val="0033CC"/>
                </a:solidFill>
                <a:latin typeface="Times New Roman" panose="02020603050405020304" pitchFamily="18" charset="0"/>
                <a:ea typeface="楷体_GB2312" pitchFamily="49" charset="-122"/>
              </a:endParaRPr>
            </a:p>
          </p:txBody>
        </p:sp>
      </p:grpSp>
      <p:grpSp>
        <p:nvGrpSpPr>
          <p:cNvPr id="11" name="组合 10"/>
          <p:cNvGrpSpPr/>
          <p:nvPr/>
        </p:nvGrpSpPr>
        <p:grpSpPr>
          <a:xfrm>
            <a:off x="5834058" y="2708293"/>
            <a:ext cx="5118247" cy="3857652"/>
            <a:chOff x="3929058" y="2000240"/>
            <a:chExt cx="5118247" cy="3857652"/>
          </a:xfrm>
        </p:grpSpPr>
        <p:sp>
          <p:nvSpPr>
            <p:cNvPr id="12" name="TextBox 11"/>
            <p:cNvSpPr txBox="1"/>
            <p:nvPr/>
          </p:nvSpPr>
          <p:spPr>
            <a:xfrm>
              <a:off x="5100640" y="3217397"/>
              <a:ext cx="3946665" cy="1476375"/>
            </a:xfrm>
            <a:prstGeom prst="rect">
              <a:avLst/>
            </a:prstGeom>
            <a:gradFill>
              <a:gsLst>
                <a:gs pos="0">
                  <a:srgbClr val="CD5158"/>
                </a:gs>
                <a:gs pos="100000">
                  <a:srgbClr val="C0262E"/>
                </a:gs>
              </a:gsLs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sz="2000">
                  <a:solidFill>
                    <a:srgbClr val="FFFFFF"/>
                  </a:solidFill>
                  <a:latin typeface="微软雅黑" panose="020B0503020204020204" charset="-122"/>
                  <a:ea typeface="微软雅黑" panose="020B0503020204020204" charset="-122"/>
                  <a:cs typeface="Consolas" panose="020B0609020204030204" pitchFamily="49" charset="0"/>
                </a:rPr>
                <a:t>数据：</a:t>
              </a:r>
              <a:r>
                <a:rPr lang="en-US" altLang="zh-CN" sz="2000" i="1">
                  <a:solidFill>
                    <a:schemeClr val="bg2">
                      <a:lumMod val="10000"/>
                    </a:schemeClr>
                  </a:solidFill>
                  <a:latin typeface="微软雅黑" panose="020B0503020204020204" charset="-122"/>
                  <a:ea typeface="微软雅黑" panose="020B0503020204020204" charset="-122"/>
                  <a:cs typeface="Consolas" panose="020B0609020204030204" pitchFamily="49" charset="0"/>
                </a:rPr>
                <a:t>D</a:t>
              </a:r>
              <a:r>
                <a:rPr lang="en-US" altLang="zh-CN" sz="2000"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瓜的集合</a:t>
              </a:r>
              <a:r>
                <a:rPr lang="en-US" altLang="zh-CN" sz="2000"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a:t>
              </a:r>
            </a:p>
            <a:p>
              <a:pPr algn="l">
                <a:lnSpc>
                  <a:spcPct val="150000"/>
                </a:lnSpc>
              </a:pPr>
              <a:r>
                <a:rPr lang="zh-CN" altLang="en-US" sz="2000">
                  <a:solidFill>
                    <a:srgbClr val="FFFFFF"/>
                  </a:solidFill>
                  <a:latin typeface="微软雅黑" panose="020B0503020204020204" charset="-122"/>
                  <a:ea typeface="微软雅黑" panose="020B0503020204020204" charset="-122"/>
                  <a:cs typeface="Consolas" panose="020B0609020204030204" pitchFamily="49" charset="0"/>
                </a:rPr>
                <a:t>运算：</a:t>
              </a:r>
              <a:r>
                <a:rPr lang="en-US" altLang="zh-CN" sz="2000">
                  <a:solidFill>
                    <a:schemeClr val="bg2">
                      <a:lumMod val="10000"/>
                    </a:schemeClr>
                  </a:solidFill>
                  <a:latin typeface="微软雅黑" panose="020B0503020204020204" charset="-122"/>
                  <a:ea typeface="微软雅黑" panose="020B0503020204020204" charset="-122"/>
                  <a:cs typeface="Consolas" panose="020B0609020204030204" pitchFamily="49" charset="0"/>
                </a:rPr>
                <a:t>Op</a:t>
              </a:r>
              <a:r>
                <a:rPr lang="en-US" altLang="zh-CN" sz="2000"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种瓜</a:t>
              </a:r>
              <a:r>
                <a:rPr lang="en-US" altLang="zh-CN" sz="2000"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a:t>
              </a:r>
            </a:p>
            <a:p>
              <a:pPr algn="l">
                <a:lnSpc>
                  <a:spcPct val="150000"/>
                </a:lnSpc>
              </a:pPr>
              <a:r>
                <a:rPr lang="zh-CN" altLang="en-US" sz="2000">
                  <a:solidFill>
                    <a:srgbClr val="FFFFFF"/>
                  </a:solidFill>
                  <a:latin typeface="微软雅黑" panose="020B0503020204020204" charset="-122"/>
                  <a:ea typeface="微软雅黑" panose="020B0503020204020204" charset="-122"/>
                  <a:cs typeface="Consolas" panose="020B0609020204030204" pitchFamily="49" charset="0"/>
                </a:rPr>
                <a:t>递归性：</a:t>
              </a:r>
              <a:r>
                <a:rPr lang="en-US" altLang="zh-CN" sz="2000">
                  <a:solidFill>
                    <a:schemeClr val="bg2">
                      <a:lumMod val="10000"/>
                    </a:schemeClr>
                  </a:solidFill>
                  <a:latin typeface="微软雅黑" panose="020B0503020204020204" charset="-122"/>
                  <a:ea typeface="微软雅黑" panose="020B0503020204020204" charset="-122"/>
                  <a:cs typeface="Consolas" panose="020B0609020204030204" pitchFamily="49" charset="0"/>
                </a:rPr>
                <a:t>Op(</a:t>
              </a:r>
              <a:r>
                <a:rPr lang="en-US" altLang="zh-CN" sz="2000" i="1">
                  <a:solidFill>
                    <a:schemeClr val="bg2">
                      <a:lumMod val="10000"/>
                    </a:schemeClr>
                  </a:solidFill>
                  <a:latin typeface="微软雅黑" panose="020B0503020204020204" charset="-122"/>
                  <a:ea typeface="微软雅黑" panose="020B0503020204020204" charset="-122"/>
                  <a:cs typeface="Consolas" panose="020B0609020204030204" pitchFamily="49" charset="0"/>
                </a:rPr>
                <a:t>x</a:t>
              </a:r>
              <a:r>
                <a:rPr lang="zh-CN" altLang="en-US" sz="2000">
                  <a:solidFill>
                    <a:schemeClr val="bg2">
                      <a:lumMod val="10000"/>
                    </a:schemeClr>
                  </a:solidFill>
                  <a:latin typeface="微软雅黑" panose="020B0503020204020204" charset="-122"/>
                  <a:ea typeface="微软雅黑" panose="020B0503020204020204" charset="-122"/>
                  <a:cs typeface="Consolas" panose="020B0609020204030204" pitchFamily="49" charset="0"/>
                </a:rPr>
                <a:t> ∈ </a:t>
              </a:r>
              <a:r>
                <a:rPr lang="en-US" altLang="zh-CN" sz="2000" i="1">
                  <a:solidFill>
                    <a:schemeClr val="bg2">
                      <a:lumMod val="10000"/>
                    </a:schemeClr>
                  </a:solidFill>
                  <a:latin typeface="微软雅黑" panose="020B0503020204020204" charset="-122"/>
                  <a:ea typeface="微软雅黑" panose="020B0503020204020204" charset="-122"/>
                  <a:cs typeface="Consolas" panose="020B0609020204030204" pitchFamily="49" charset="0"/>
                </a:rPr>
                <a:t>D</a:t>
              </a:r>
              <a:r>
                <a:rPr lang="en-US" altLang="zh-CN" sz="2000"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 ∈</a:t>
              </a:r>
              <a:r>
                <a:rPr lang="en-US" altLang="zh-CN" sz="2000" i="1" dirty="0">
                  <a:solidFill>
                    <a:schemeClr val="bg2">
                      <a:lumMod val="10000"/>
                    </a:schemeClr>
                  </a:solidFill>
                  <a:latin typeface="微软雅黑" panose="020B0503020204020204" charset="-122"/>
                  <a:ea typeface="微软雅黑" panose="020B0503020204020204" charset="-122"/>
                  <a:cs typeface="Consolas" panose="020B0609020204030204" pitchFamily="49" charset="0"/>
                </a:rPr>
                <a:t>D</a:t>
              </a:r>
              <a:endParaRPr lang="zh-CN" altLang="en-US" sz="2000" i="1" dirty="0">
                <a:solidFill>
                  <a:schemeClr val="bg2">
                    <a:lumMod val="10000"/>
                  </a:schemeClr>
                </a:solidFill>
                <a:latin typeface="微软雅黑" panose="020B0503020204020204" charset="-122"/>
                <a:ea typeface="微软雅黑" panose="020B0503020204020204" charset="-122"/>
                <a:cs typeface="Consolas" panose="020B0609020204030204" pitchFamily="49" charset="0"/>
              </a:endParaRPr>
            </a:p>
          </p:txBody>
        </p:sp>
        <p:sp>
          <p:nvSpPr>
            <p:cNvPr id="13" name="右大括号 12"/>
            <p:cNvSpPr/>
            <p:nvPr/>
          </p:nvSpPr>
          <p:spPr>
            <a:xfrm>
              <a:off x="3929058" y="2000240"/>
              <a:ext cx="214314" cy="3857652"/>
            </a:xfrm>
            <a:prstGeom prst="rightBrace">
              <a:avLst/>
            </a:prstGeom>
            <a:ln w="19050">
              <a:solidFill>
                <a:srgbClr val="C0262E"/>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solidFill>
                  <a:srgbClr val="C0262E"/>
                </a:solidFill>
              </a:endParaRPr>
            </a:p>
          </p:txBody>
        </p:sp>
      </p:grpSp>
      <p:sp>
        <p:nvSpPr>
          <p:cNvPr id="14" name="灯片编号占位符 17"/>
          <p:cNvSpPr txBox="1"/>
          <p:nvPr/>
        </p:nvSpPr>
        <p:spPr>
          <a:xfrm>
            <a:off x="8229600" y="6850090"/>
            <a:ext cx="2133600" cy="365125"/>
          </a:xfrm>
          <a:prstGeom prst="rect">
            <a:avLst/>
          </a:prstGeom>
        </p:spPr>
        <p:txBody>
          <a:bodyPr vert="horz" lIns="91440" tIns="45720" rIns="91440" bIns="45720" rtlCol="0" anchor="ctr"/>
          <a:lstStyle/>
          <a:p>
            <a:pPr algn="r" fontAlgn="base">
              <a:lnSpc>
                <a:spcPct val="80000"/>
              </a:lnSpc>
              <a:spcBef>
                <a:spcPct val="50000"/>
              </a:spcBef>
              <a:spcAft>
                <a:spcPct val="0"/>
              </a:spcAft>
              <a:defRPr/>
            </a:pPr>
            <a:fld id="{4626E92E-01F2-48FC-B402-901219CBF1DF}" type="slidenum">
              <a:rPr kumimoji="1" lang="en-US" altLang="zh-CN" sz="1400" b="1">
                <a:solidFill>
                  <a:srgbClr val="FF0000"/>
                </a:solidFill>
                <a:latin typeface="微软雅黑" panose="020B0503020204020204" charset="-122"/>
                <a:ea typeface="微软雅黑" panose="020B0503020204020204" charset="-122"/>
                <a:cs typeface="Consolas" panose="020B0609020204030204" pitchFamily="49" charset="0"/>
              </a:rPr>
              <a:t>45</a:t>
            </a:fld>
            <a:r>
              <a:rPr kumimoji="1" lang="en-US" altLang="zh-CN" sz="1400" b="1">
                <a:solidFill>
                  <a:srgbClr val="FF0000"/>
                </a:solidFill>
                <a:latin typeface="微软雅黑" panose="020B0503020204020204" charset="-122"/>
                <a:ea typeface="微软雅黑" panose="020B0503020204020204" charset="-122"/>
                <a:cs typeface="Consolas" panose="020B0609020204030204" pitchFamily="49" charset="0"/>
              </a:rPr>
              <a:t>/22</a:t>
            </a:r>
          </a:p>
        </p:txBody>
      </p:sp>
      <p:sp>
        <p:nvSpPr>
          <p:cNvPr id="16" name="Text Box 5"/>
          <p:cNvSpPr txBox="1">
            <a:spLocks noChangeArrowheads="1"/>
          </p:cNvSpPr>
          <p:nvPr/>
        </p:nvSpPr>
        <p:spPr bwMode="auto">
          <a:xfrm>
            <a:off x="1038673" y="847545"/>
            <a:ext cx="5994425"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5.2.2 </a:t>
            </a:r>
            <a:r>
              <a:rPr lang="zh-CN" altLang="en-US">
                <a:latin typeface="微软雅黑" panose="020B0503020204020204" charset="-122"/>
                <a:ea typeface="微软雅黑" panose="020B0503020204020204" charset="-122"/>
              </a:rPr>
              <a:t>基于递归数据结构的递归算法设计</a:t>
            </a:r>
          </a:p>
        </p:txBody>
      </p:sp>
      <p:sp>
        <p:nvSpPr>
          <p:cNvPr id="17" name="文本框 16"/>
          <p:cNvSpPr txBox="1"/>
          <p:nvPr/>
        </p:nvSpPr>
        <p:spPr>
          <a:xfrm>
            <a:off x="1073369" y="144242"/>
            <a:ext cx="28371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5.2 </a:t>
            </a:r>
            <a:r>
              <a:rPr lang="zh-CN" altLang="en-US" sz="2400">
                <a:solidFill>
                  <a:srgbClr val="525252"/>
                </a:solidFill>
                <a:latin typeface="微软雅黑" panose="020B0503020204020204" charset="-122"/>
                <a:ea typeface="微软雅黑" panose="020B0503020204020204" charset="-122"/>
                <a:cs typeface="Arial" panose="020B0604020202020204"/>
              </a:rPr>
              <a:t>递归算法的设计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953388" y="1828069"/>
            <a:ext cx="4181475" cy="4352925"/>
          </a:xfrm>
          <a:prstGeom prst="rect">
            <a:avLst/>
          </a:prstGeom>
        </p:spPr>
      </p:pic>
      <p:grpSp>
        <p:nvGrpSpPr>
          <p:cNvPr id="30" name="组合 29"/>
          <p:cNvGrpSpPr/>
          <p:nvPr/>
        </p:nvGrpSpPr>
        <p:grpSpPr>
          <a:xfrm>
            <a:off x="1900922" y="2881010"/>
            <a:ext cx="5429288" cy="1837383"/>
            <a:chOff x="1142976" y="2000240"/>
            <a:chExt cx="5429288" cy="1837383"/>
          </a:xfrm>
        </p:grpSpPr>
        <p:sp>
          <p:nvSpPr>
            <p:cNvPr id="6" name="Text Box 42"/>
            <p:cNvSpPr txBox="1">
              <a:spLocks noChangeArrowheads="1"/>
            </p:cNvSpPr>
            <p:nvPr/>
          </p:nvSpPr>
          <p:spPr bwMode="auto">
            <a:xfrm>
              <a:off x="1789978" y="2725407"/>
              <a:ext cx="540000" cy="360000"/>
            </a:xfrm>
            <a:prstGeom prst="rect">
              <a:avLst/>
            </a:prstGeom>
            <a:solidFill>
              <a:srgbClr val="CD5158"/>
            </a:solidFill>
            <a:ln>
              <a:solidFill>
                <a:schemeClr val="accent3"/>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chemeClr val="bg1"/>
                  </a:solidFill>
                  <a:latin typeface="微软雅黑" panose="020B0503020204020204" charset="-122"/>
                  <a:ea typeface="微软雅黑" panose="020B0503020204020204" charset="-122"/>
                  <a:cs typeface="Consolas" panose="020B0609020204030204" pitchFamily="49" charset="0"/>
                </a:rPr>
                <a:t>0</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7" name="Text Box 41"/>
            <p:cNvSpPr txBox="1">
              <a:spLocks noChangeArrowheads="1"/>
            </p:cNvSpPr>
            <p:nvPr/>
          </p:nvSpPr>
          <p:spPr bwMode="auto">
            <a:xfrm>
              <a:off x="2336538" y="2725407"/>
              <a:ext cx="540000" cy="360000"/>
            </a:xfrm>
            <a:prstGeom prst="rect">
              <a:avLst/>
            </a:prstGeom>
            <a:solidFill>
              <a:srgbClr val="CD5158"/>
            </a:solidFill>
            <a:ln>
              <a:solidFill>
                <a:schemeClr val="accent3"/>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 Box 40"/>
            <p:cNvSpPr txBox="1">
              <a:spLocks noChangeArrowheads="1"/>
            </p:cNvSpPr>
            <p:nvPr/>
          </p:nvSpPr>
          <p:spPr bwMode="auto">
            <a:xfrm>
              <a:off x="5494949"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1600" i="1" baseline="-30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baseline="-30000">
                  <a:solidFill>
                    <a:srgbClr val="525252"/>
                  </a:solidFill>
                  <a:latin typeface="微软雅黑" panose="020B0503020204020204" charset="-122"/>
                  <a:ea typeface="微软雅黑" panose="020B0503020204020204" charset="-122"/>
                  <a:cs typeface="Consolas" panose="020B0609020204030204" pitchFamily="49" charset="0"/>
                </a:rPr>
                <a:t>-1</a:t>
              </a:r>
              <a:endParaRPr lang="en-US"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9" name="Text Box 39"/>
            <p:cNvSpPr txBox="1">
              <a:spLocks noChangeArrowheads="1"/>
            </p:cNvSpPr>
            <p:nvPr/>
          </p:nvSpPr>
          <p:spPr bwMode="auto">
            <a:xfrm>
              <a:off x="6032264"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algn="ctr" fontAlgn="base">
                <a:lnSpc>
                  <a:spcPts val="2300"/>
                </a:lnSpc>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10" name="Text Box 37"/>
            <p:cNvSpPr txBox="1">
              <a:spLocks noChangeArrowheads="1"/>
            </p:cNvSpPr>
            <p:nvPr/>
          </p:nvSpPr>
          <p:spPr bwMode="auto">
            <a:xfrm>
              <a:off x="3174650"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rgbClr val="525252"/>
                  </a:solidFill>
                  <a:latin typeface="微软雅黑" panose="020B0503020204020204" charset="-122"/>
                  <a:ea typeface="微软雅黑" panose="020B0503020204020204" charset="-122"/>
                  <a:cs typeface="Consolas" panose="020B0609020204030204" pitchFamily="49" charset="0"/>
                </a:rPr>
                <a:t>1</a:t>
              </a:r>
              <a:endParaRPr lang="en-US"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1" name="Text Box 36"/>
            <p:cNvSpPr txBox="1">
              <a:spLocks noChangeArrowheads="1"/>
            </p:cNvSpPr>
            <p:nvPr/>
          </p:nvSpPr>
          <p:spPr bwMode="auto">
            <a:xfrm>
              <a:off x="3714744"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Line 35"/>
            <p:cNvSpPr>
              <a:spLocks noChangeShapeType="1"/>
            </p:cNvSpPr>
            <p:nvPr/>
          </p:nvSpPr>
          <p:spPr bwMode="auto">
            <a:xfrm>
              <a:off x="4080408" y="2914160"/>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Line 34"/>
            <p:cNvSpPr>
              <a:spLocks noChangeShapeType="1"/>
            </p:cNvSpPr>
            <p:nvPr/>
          </p:nvSpPr>
          <p:spPr bwMode="auto">
            <a:xfrm>
              <a:off x="2690799" y="2914160"/>
              <a:ext cx="46800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Text Box 33"/>
            <p:cNvSpPr txBox="1">
              <a:spLocks noChangeArrowheads="1"/>
            </p:cNvSpPr>
            <p:nvPr/>
          </p:nvSpPr>
          <p:spPr bwMode="auto">
            <a:xfrm>
              <a:off x="4674955" y="2782558"/>
              <a:ext cx="468549" cy="302275"/>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15" name="Line 32"/>
            <p:cNvSpPr>
              <a:spLocks noChangeShapeType="1"/>
            </p:cNvSpPr>
            <p:nvPr/>
          </p:nvSpPr>
          <p:spPr bwMode="auto">
            <a:xfrm>
              <a:off x="5209154" y="2914160"/>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Text Box 31"/>
            <p:cNvSpPr txBox="1">
              <a:spLocks noChangeArrowheads="1"/>
            </p:cNvSpPr>
            <p:nvPr/>
          </p:nvSpPr>
          <p:spPr bwMode="auto">
            <a:xfrm>
              <a:off x="1142976" y="2734933"/>
              <a:ext cx="357190"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i="1">
                  <a:solidFill>
                    <a:srgbClr val="525252"/>
                  </a:solidFill>
                  <a:latin typeface="微软雅黑" panose="020B0503020204020204" charset="-122"/>
                  <a:ea typeface="微软雅黑" panose="020B0503020204020204" charset="-122"/>
                  <a:cs typeface="Consolas" panose="020B0609020204030204" pitchFamily="49" charset="0"/>
                </a:rPr>
                <a:t>p</a:t>
              </a:r>
            </a:p>
          </p:txBody>
        </p:sp>
        <p:sp>
          <p:nvSpPr>
            <p:cNvPr id="17" name="Line 30"/>
            <p:cNvSpPr>
              <a:spLocks noChangeShapeType="1"/>
            </p:cNvSpPr>
            <p:nvPr/>
          </p:nvSpPr>
          <p:spPr bwMode="auto">
            <a:xfrm>
              <a:off x="1499151" y="2885585"/>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Text Box 31"/>
            <p:cNvSpPr txBox="1">
              <a:spLocks noChangeArrowheads="1"/>
            </p:cNvSpPr>
            <p:nvPr/>
          </p:nvSpPr>
          <p:spPr bwMode="auto">
            <a:xfrm>
              <a:off x="2500298" y="3500438"/>
              <a:ext cx="114300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i="1">
                  <a:solidFill>
                    <a:srgbClr val="525252"/>
                  </a:solidFill>
                  <a:latin typeface="微软雅黑" panose="020B0503020204020204" charset="-122"/>
                  <a:ea typeface="微软雅黑" panose="020B0503020204020204" charset="-122"/>
                  <a:cs typeface="Consolas" panose="020B0609020204030204" pitchFamily="49" charset="0"/>
                </a:rPr>
                <a:t>p</a:t>
              </a:r>
              <a:r>
                <a:rPr lang="en-US" altLang="zh-CN" sz="1700">
                  <a:solidFill>
                    <a:srgbClr val="525252"/>
                  </a:solidFill>
                  <a:latin typeface="微软雅黑" panose="020B0503020204020204" charset="-122"/>
                  <a:ea typeface="微软雅黑" panose="020B0503020204020204" charset="-122"/>
                  <a:cs typeface="Consolas" panose="020B0609020204030204" pitchFamily="49" charset="0"/>
                </a:rPr>
                <a:t>.next</a:t>
              </a:r>
            </a:p>
          </p:txBody>
        </p:sp>
        <p:sp>
          <p:nvSpPr>
            <p:cNvPr id="20" name="TextBox 19"/>
            <p:cNvSpPr txBox="1"/>
            <p:nvPr/>
          </p:nvSpPr>
          <p:spPr>
            <a:xfrm>
              <a:off x="3428992" y="2000240"/>
              <a:ext cx="1500198" cy="337185"/>
            </a:xfrm>
            <a:prstGeom prst="rect">
              <a:avLst/>
            </a:prstGeom>
            <a:noFill/>
          </p:spPr>
          <p:txBody>
            <a:bodyPr wrap="square" rtlCol="0">
              <a:spAutoFit/>
            </a:bodyPr>
            <a:lstStyle/>
            <a:p>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大问题：</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pt-BR"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p</a:t>
              </a:r>
              <a:r>
                <a:rPr lang="pt-BR" altLang="zh-CN" sz="160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21" name="TextBox 20"/>
            <p:cNvSpPr txBox="1"/>
            <p:nvPr/>
          </p:nvSpPr>
          <p:spPr>
            <a:xfrm>
              <a:off x="4500562" y="3500438"/>
              <a:ext cx="1214446" cy="337185"/>
            </a:xfrm>
            <a:prstGeom prst="rect">
              <a:avLst/>
            </a:prstGeom>
            <a:noFill/>
          </p:spPr>
          <p:txBody>
            <a:bodyPr wrap="square" rtlCol="0">
              <a:spAutoFit/>
            </a:bodyPr>
            <a:lstStyle/>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(p.next)</a:t>
              </a:r>
              <a:endParaRPr lang="zh-CN"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cxnSp>
          <p:nvCxnSpPr>
            <p:cNvPr id="23" name="直接箭头连接符 22"/>
            <p:cNvCxnSpPr>
              <a:endCxn id="10"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5" name="右大括号 24"/>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26" name="右大括号 25"/>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grpSp>
      <p:sp>
        <p:nvSpPr>
          <p:cNvPr id="32" name="TextBox 2"/>
          <p:cNvSpPr txBox="1"/>
          <p:nvPr/>
        </p:nvSpPr>
        <p:spPr>
          <a:xfrm>
            <a:off x="1123178" y="1005234"/>
            <a:ext cx="8802635" cy="1938020"/>
          </a:xfrm>
          <a:prstGeom prst="rect">
            <a:avLst/>
          </a:prstGeom>
          <a:noFill/>
        </p:spPr>
        <p:txBody>
          <a:bodyPr wrap="square" rtlCol="0">
            <a:spAutoFit/>
          </a:bodyPr>
          <a:lstStyle/>
          <a:p>
            <a:pPr>
              <a:lnSpc>
                <a:spcPct val="150000"/>
              </a:lnSpc>
            </a:pP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5.3</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假设有一个不带头结点的单链表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p</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，完成以下两个算法设计：</a:t>
            </a:r>
          </a:p>
          <a:p>
            <a:pPr>
              <a:lnSpc>
                <a:spcPct val="15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）设计一个算法正向输出所有结点值。</a:t>
            </a:r>
          </a:p>
          <a:p>
            <a:pPr>
              <a:lnSpc>
                <a:spcPct val="15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）设计一个算法反向输出所有结点值。</a:t>
            </a:r>
          </a:p>
          <a:p>
            <a:pPr>
              <a:lnSpc>
                <a:spcPct val="150000"/>
              </a:lnSpc>
            </a:pP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34" name="文本框 33"/>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
        <p:nvSpPr>
          <p:cNvPr id="35" name="TextBox 6"/>
          <p:cNvSpPr txBox="1"/>
          <p:nvPr/>
        </p:nvSpPr>
        <p:spPr>
          <a:xfrm>
            <a:off x="2553888" y="5310462"/>
            <a:ext cx="7878471" cy="1322070"/>
          </a:xfrm>
          <a:prstGeom prst="rect">
            <a:avLst/>
          </a:prstGeom>
          <a:noFill/>
        </p:spPr>
        <p:txBody>
          <a:bodyPr wrap="square" rtlCol="0">
            <a:spAutoFit/>
          </a:bodyPr>
          <a:lstStyle/>
          <a:p>
            <a:pPr>
              <a:lnSpc>
                <a:spcPct val="2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为什么在这里设计单链表的递归算法时不带头结点？</a:t>
            </a:r>
          </a:p>
          <a:p>
            <a:pPr>
              <a:lnSpc>
                <a:spcPct val="2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如何将带头结点转换为不带头结点的单链表？</a:t>
            </a:r>
          </a:p>
        </p:txBody>
      </p:sp>
      <p:sp>
        <p:nvSpPr>
          <p:cNvPr id="36" name="椭圆 80"/>
          <p:cNvSpPr/>
          <p:nvPr/>
        </p:nvSpPr>
        <p:spPr bwMode="auto">
          <a:xfrm>
            <a:off x="1363010" y="5490007"/>
            <a:ext cx="825995" cy="637367"/>
          </a:xfrm>
          <a:prstGeom prst="ellipse">
            <a:avLst/>
          </a:prstGeom>
          <a:solidFill>
            <a:srgbClr val="CD515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sz="5400" kern="0" dirty="0">
                <a:solidFill>
                  <a:srgbClr val="FFFFFF"/>
                </a:solidFill>
              </a:rPr>
              <a:t>?</a:t>
            </a:r>
            <a:endParaRPr lang="en-US" sz="5400" b="1" kern="0" dirty="0">
              <a:solidFill>
                <a:srgbClr val="FFFFFF"/>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04482" y="830385"/>
            <a:ext cx="5429288" cy="1837383"/>
            <a:chOff x="1142976" y="2000240"/>
            <a:chExt cx="5429288" cy="1837383"/>
          </a:xfrm>
        </p:grpSpPr>
        <p:sp>
          <p:nvSpPr>
            <p:cNvPr id="5" name="Text Box 42"/>
            <p:cNvSpPr txBox="1">
              <a:spLocks noChangeArrowheads="1"/>
            </p:cNvSpPr>
            <p:nvPr/>
          </p:nvSpPr>
          <p:spPr bwMode="auto">
            <a:xfrm>
              <a:off x="1789978" y="2725407"/>
              <a:ext cx="540000" cy="360000"/>
            </a:xfrm>
            <a:prstGeom prst="rect">
              <a:avLst/>
            </a:prstGeom>
            <a:gradFill>
              <a:gsLst>
                <a:gs pos="0">
                  <a:srgbClr val="CD5158"/>
                </a:gs>
                <a:gs pos="100000">
                  <a:srgbClr val="C0262E"/>
                </a:gs>
              </a:gsLst>
            </a:gradFill>
            <a:ln>
              <a:noFill/>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chemeClr val="bg1"/>
                  </a:solidFill>
                  <a:latin typeface="微软雅黑" panose="020B0503020204020204" charset="-122"/>
                  <a:ea typeface="微软雅黑" panose="020B0503020204020204" charset="-122"/>
                  <a:cs typeface="Consolas" panose="020B0609020204030204" pitchFamily="49" charset="0"/>
                </a:rPr>
                <a:t>0</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6" name="Text Box 41"/>
            <p:cNvSpPr txBox="1">
              <a:spLocks noChangeArrowheads="1"/>
            </p:cNvSpPr>
            <p:nvPr/>
          </p:nvSpPr>
          <p:spPr bwMode="auto">
            <a:xfrm>
              <a:off x="2336538" y="2725407"/>
              <a:ext cx="540000" cy="360000"/>
            </a:xfrm>
            <a:prstGeom prst="rect">
              <a:avLst/>
            </a:prstGeom>
            <a:gradFill>
              <a:gsLst>
                <a:gs pos="0">
                  <a:srgbClr val="CD5158"/>
                </a:gs>
                <a:gs pos="100000">
                  <a:srgbClr val="C0262E"/>
                </a:gs>
              </a:gsLst>
            </a:gradFill>
            <a:ln>
              <a:noFill/>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 Box 40"/>
            <p:cNvSpPr txBox="1">
              <a:spLocks noChangeArrowheads="1"/>
            </p:cNvSpPr>
            <p:nvPr/>
          </p:nvSpPr>
          <p:spPr bwMode="auto">
            <a:xfrm>
              <a:off x="5494949"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1600" i="1" baseline="-30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baseline="-30000">
                  <a:solidFill>
                    <a:srgbClr val="525252"/>
                  </a:solidFill>
                  <a:latin typeface="微软雅黑" panose="020B0503020204020204" charset="-122"/>
                  <a:ea typeface="微软雅黑" panose="020B0503020204020204" charset="-122"/>
                  <a:cs typeface="Consolas" panose="020B0609020204030204" pitchFamily="49" charset="0"/>
                </a:rPr>
                <a:t>-1</a:t>
              </a:r>
              <a:endParaRPr lang="en-US"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Text Box 39"/>
            <p:cNvSpPr txBox="1">
              <a:spLocks noChangeArrowheads="1"/>
            </p:cNvSpPr>
            <p:nvPr/>
          </p:nvSpPr>
          <p:spPr bwMode="auto">
            <a:xfrm>
              <a:off x="6032264"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algn="ctr" fontAlgn="base">
                <a:lnSpc>
                  <a:spcPts val="2300"/>
                </a:lnSpc>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9" name="Text Box 37"/>
            <p:cNvSpPr txBox="1">
              <a:spLocks noChangeArrowheads="1"/>
            </p:cNvSpPr>
            <p:nvPr/>
          </p:nvSpPr>
          <p:spPr bwMode="auto">
            <a:xfrm>
              <a:off x="3174650"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rgbClr val="525252"/>
                  </a:solidFill>
                  <a:latin typeface="微软雅黑" panose="020B0503020204020204" charset="-122"/>
                  <a:ea typeface="微软雅黑" panose="020B0503020204020204" charset="-122"/>
                  <a:cs typeface="Consolas" panose="020B0609020204030204" pitchFamily="49" charset="0"/>
                </a:rPr>
                <a:t>1</a:t>
              </a:r>
              <a:endParaRPr lang="en-US"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 name="Text Box 36"/>
            <p:cNvSpPr txBox="1">
              <a:spLocks noChangeArrowheads="1"/>
            </p:cNvSpPr>
            <p:nvPr/>
          </p:nvSpPr>
          <p:spPr bwMode="auto">
            <a:xfrm>
              <a:off x="3714744"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Line 35"/>
            <p:cNvSpPr>
              <a:spLocks noChangeShapeType="1"/>
            </p:cNvSpPr>
            <p:nvPr/>
          </p:nvSpPr>
          <p:spPr bwMode="auto">
            <a:xfrm>
              <a:off x="4080408" y="2914160"/>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Line 34"/>
            <p:cNvSpPr>
              <a:spLocks noChangeShapeType="1"/>
            </p:cNvSpPr>
            <p:nvPr/>
          </p:nvSpPr>
          <p:spPr bwMode="auto">
            <a:xfrm>
              <a:off x="2690799" y="2914160"/>
              <a:ext cx="46800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Text Box 33"/>
            <p:cNvSpPr txBox="1">
              <a:spLocks noChangeArrowheads="1"/>
            </p:cNvSpPr>
            <p:nvPr/>
          </p:nvSpPr>
          <p:spPr bwMode="auto">
            <a:xfrm>
              <a:off x="4674955" y="2782558"/>
              <a:ext cx="468549" cy="302275"/>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14" name="Line 32"/>
            <p:cNvSpPr>
              <a:spLocks noChangeShapeType="1"/>
            </p:cNvSpPr>
            <p:nvPr/>
          </p:nvSpPr>
          <p:spPr bwMode="auto">
            <a:xfrm>
              <a:off x="5209154" y="2914160"/>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Text Box 31"/>
            <p:cNvSpPr txBox="1">
              <a:spLocks noChangeArrowheads="1"/>
            </p:cNvSpPr>
            <p:nvPr/>
          </p:nvSpPr>
          <p:spPr bwMode="auto">
            <a:xfrm>
              <a:off x="1142976" y="2734933"/>
              <a:ext cx="357190"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i="1">
                  <a:solidFill>
                    <a:srgbClr val="525252"/>
                  </a:solidFill>
                  <a:latin typeface="微软雅黑" panose="020B0503020204020204" charset="-122"/>
                  <a:ea typeface="微软雅黑" panose="020B0503020204020204" charset="-122"/>
                  <a:cs typeface="Consolas" panose="020B0609020204030204" pitchFamily="49" charset="0"/>
                </a:rPr>
                <a:t>p</a:t>
              </a:r>
            </a:p>
          </p:txBody>
        </p:sp>
        <p:sp>
          <p:nvSpPr>
            <p:cNvPr id="16" name="Line 30"/>
            <p:cNvSpPr>
              <a:spLocks noChangeShapeType="1"/>
            </p:cNvSpPr>
            <p:nvPr/>
          </p:nvSpPr>
          <p:spPr bwMode="auto">
            <a:xfrm>
              <a:off x="1499151" y="2885585"/>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Text Box 31"/>
            <p:cNvSpPr txBox="1">
              <a:spLocks noChangeArrowheads="1"/>
            </p:cNvSpPr>
            <p:nvPr/>
          </p:nvSpPr>
          <p:spPr bwMode="auto">
            <a:xfrm>
              <a:off x="2500298" y="3500438"/>
              <a:ext cx="114300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i="1">
                  <a:solidFill>
                    <a:srgbClr val="525252"/>
                  </a:solidFill>
                  <a:latin typeface="微软雅黑" panose="020B0503020204020204" charset="-122"/>
                  <a:ea typeface="微软雅黑" panose="020B0503020204020204" charset="-122"/>
                  <a:cs typeface="Consolas" panose="020B0609020204030204" pitchFamily="49" charset="0"/>
                </a:rPr>
                <a:t>p</a:t>
              </a:r>
              <a:r>
                <a:rPr lang="en-US" altLang="zh-CN" sz="1700">
                  <a:solidFill>
                    <a:srgbClr val="525252"/>
                  </a:solidFill>
                  <a:latin typeface="微软雅黑" panose="020B0503020204020204" charset="-122"/>
                  <a:ea typeface="微软雅黑" panose="020B0503020204020204" charset="-122"/>
                  <a:cs typeface="Consolas" panose="020B0609020204030204" pitchFamily="49" charset="0"/>
                </a:rPr>
                <a:t>.next</a:t>
              </a:r>
            </a:p>
          </p:txBody>
        </p:sp>
        <p:sp>
          <p:nvSpPr>
            <p:cNvPr id="18" name="TextBox 17"/>
            <p:cNvSpPr txBox="1"/>
            <p:nvPr/>
          </p:nvSpPr>
          <p:spPr>
            <a:xfrm>
              <a:off x="2714612" y="2000240"/>
              <a:ext cx="3000396" cy="337185"/>
            </a:xfrm>
            <a:prstGeom prst="rect">
              <a:avLst/>
            </a:prstGeom>
            <a:noFill/>
          </p:spPr>
          <p:txBody>
            <a:bodyPr wrap="square" rtlCol="0">
              <a:spAutoFit/>
            </a:bodyPr>
            <a:lstStyle/>
            <a:p>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大问题：</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pt-BR"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p</a:t>
              </a:r>
              <a:r>
                <a:rPr lang="pt-BR"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输出</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pt-BR"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0</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到</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pt-BR" altLang="zh-CN" sz="1600" i="1" baseline="-25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-1</a:t>
              </a:r>
              <a:endParaRPr lang="zh-CN" altLang="en-US"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9" name="TextBox 18"/>
            <p:cNvSpPr txBox="1"/>
            <p:nvPr/>
          </p:nvSpPr>
          <p:spPr>
            <a:xfrm>
              <a:off x="3857620" y="3500438"/>
              <a:ext cx="2571768" cy="337185"/>
            </a:xfrm>
            <a:prstGeom prst="rect">
              <a:avLst/>
            </a:prstGeom>
            <a:noFill/>
          </p:spPr>
          <p:txBody>
            <a:bodyPr wrap="square" rtlCol="0">
              <a:spAutoFit/>
            </a:bodyPr>
            <a:lstStyle/>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(p.next)</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输出</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到</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1600" i="1" baseline="-25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-1</a:t>
              </a:r>
              <a:endParaRPr lang="zh-CN"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cxnSp>
          <p:nvCxnSpPr>
            <p:cNvPr id="20" name="直接箭头连接符 19"/>
            <p:cNvCxnSpPr>
              <a:endCxn id="9"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1" name="右大括号 20"/>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22" name="右大括号 21"/>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grpSp>
      <p:sp>
        <p:nvSpPr>
          <p:cNvPr id="23" name="TextBox 22"/>
          <p:cNvSpPr txBox="1"/>
          <p:nvPr/>
        </p:nvSpPr>
        <p:spPr>
          <a:xfrm>
            <a:off x="3308903" y="3173556"/>
            <a:ext cx="6929486" cy="9023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latin typeface="微软雅黑" panose="020B0503020204020204" charset="-122"/>
                <a:ea typeface="微软雅黑" panose="020B0503020204020204" charset="-122"/>
              </a:rPr>
              <a:t>f(p) </a:t>
            </a:r>
            <a:r>
              <a:rPr lang="en-US" altLang="zh-CN">
                <a:latin typeface="微软雅黑" panose="020B0503020204020204" charset="-122"/>
                <a:ea typeface="微软雅黑" panose="020B0503020204020204" charset="-122"/>
                <a:sym typeface="Symbol" panose="05050102010706020507"/>
              </a:rPr>
              <a:t></a:t>
            </a:r>
            <a:r>
              <a:rPr lang="en-US" altLang="zh-CN">
                <a:latin typeface="微软雅黑" panose="020B0503020204020204" charset="-122"/>
                <a:ea typeface="微软雅黑" panose="020B0503020204020204" charset="-122"/>
              </a:rPr>
              <a:t> </a:t>
            </a:r>
            <a:r>
              <a:rPr lang="zh-CN" altLang="zh-CN">
                <a:latin typeface="微软雅黑" panose="020B0503020204020204" charset="-122"/>
                <a:ea typeface="微软雅黑" panose="020B0503020204020204" charset="-122"/>
              </a:rPr>
              <a:t>不做任何事件</a:t>
            </a:r>
            <a:r>
              <a:rPr lang="en-US" altLang="zh-CN">
                <a:latin typeface="微软雅黑" panose="020B0503020204020204" charset="-122"/>
                <a:ea typeface="微软雅黑" panose="020B0503020204020204" charset="-122"/>
              </a:rPr>
              <a:t>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p=None</a:t>
            </a:r>
            <a:r>
              <a:rPr lang="zh-CN" altLang="zh-CN">
                <a:solidFill>
                  <a:srgbClr val="CD5158"/>
                </a:solidFill>
                <a:latin typeface="微软雅黑" panose="020B0503020204020204" charset="-122"/>
                <a:ea typeface="微软雅黑" panose="020B0503020204020204" charset="-122"/>
              </a:rPr>
              <a:t>时</a:t>
            </a:r>
          </a:p>
          <a:p>
            <a:pPr>
              <a:lnSpc>
                <a:spcPct val="100000"/>
              </a:lnSpc>
            </a:pPr>
            <a:r>
              <a:rPr lang="en-US" altLang="zh-CN">
                <a:latin typeface="微软雅黑" panose="020B0503020204020204" charset="-122"/>
                <a:ea typeface="微软雅黑" panose="020B0503020204020204" charset="-122"/>
              </a:rPr>
              <a:t>f(p) </a:t>
            </a:r>
            <a:r>
              <a:rPr lang="en-US" altLang="zh-CN">
                <a:latin typeface="微软雅黑" panose="020B0503020204020204" charset="-122"/>
                <a:ea typeface="微软雅黑" panose="020B0503020204020204" charset="-122"/>
                <a:sym typeface="Symbol" panose="05050102010706020507"/>
              </a:rPr>
              <a:t></a:t>
            </a:r>
            <a:r>
              <a:rPr lang="en-US" altLang="zh-CN">
                <a:latin typeface="微软雅黑" panose="020B0503020204020204" charset="-122"/>
                <a:ea typeface="微软雅黑" panose="020B0503020204020204" charset="-122"/>
              </a:rPr>
              <a:t> </a:t>
            </a:r>
            <a:r>
              <a:rPr lang="zh-CN" altLang="zh-CN">
                <a:latin typeface="微软雅黑" panose="020B0503020204020204" charset="-122"/>
                <a:ea typeface="微软雅黑" panose="020B0503020204020204" charset="-122"/>
              </a:rPr>
              <a:t>输出</a:t>
            </a:r>
            <a:r>
              <a:rPr lang="en-US" altLang="zh-CN">
                <a:latin typeface="微软雅黑" panose="020B0503020204020204" charset="-122"/>
                <a:ea typeface="微软雅黑" panose="020B0503020204020204" charset="-122"/>
              </a:rPr>
              <a:t>p</a:t>
            </a:r>
            <a:r>
              <a:rPr lang="zh-CN" altLang="zh-CN">
                <a:latin typeface="微软雅黑" panose="020B0503020204020204" charset="-122"/>
                <a:ea typeface="微软雅黑" panose="020B0503020204020204" charset="-122"/>
              </a:rPr>
              <a:t>结点值</a:t>
            </a:r>
            <a:r>
              <a:rPr lang="en-US" altLang="zh-CN">
                <a:latin typeface="微软雅黑" panose="020B0503020204020204" charset="-122"/>
                <a:ea typeface="微软雅黑" panose="020B0503020204020204" charset="-122"/>
              </a:rPr>
              <a:t>; f(p.next)	</a:t>
            </a:r>
            <a:r>
              <a:rPr lang="zh-CN" altLang="zh-CN">
                <a:solidFill>
                  <a:srgbClr val="CD5158"/>
                </a:solidFill>
                <a:latin typeface="微软雅黑" panose="020B0503020204020204" charset="-122"/>
                <a:ea typeface="微软雅黑" panose="020B0503020204020204" charset="-122"/>
              </a:rPr>
              <a:t>其他情况</a:t>
            </a:r>
          </a:p>
        </p:txBody>
      </p:sp>
      <p:sp>
        <p:nvSpPr>
          <p:cNvPr id="24" name="TextBox 23"/>
          <p:cNvSpPr txBox="1"/>
          <p:nvPr/>
        </p:nvSpPr>
        <p:spPr>
          <a:xfrm>
            <a:off x="3308903" y="4584341"/>
            <a:ext cx="6929486" cy="213360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Positive</a:t>
            </a:r>
            <a:r>
              <a:rPr lang="en-US" altLang="zh-CN">
                <a:latin typeface="微软雅黑" panose="020B0503020204020204" charset="-122"/>
                <a:ea typeface="微软雅黑" panose="020B0503020204020204" charset="-122"/>
              </a:rPr>
              <a:t>(p):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正向输出所有结点值</a:t>
            </a:r>
          </a:p>
          <a:p>
            <a:pPr>
              <a:lnSpc>
                <a:spcPct val="100000"/>
              </a:lnSpc>
            </a:pPr>
            <a:r>
              <a:rPr lang="en-US" altLang="zh-CN">
                <a:latin typeface="微软雅黑" panose="020B0503020204020204" charset="-122"/>
                <a:ea typeface="微软雅黑" panose="020B0503020204020204" charset="-122"/>
              </a:rPr>
              <a:t>  if p==None:</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return</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else:</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print("%d" %(p.data),end=' ')</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Positive</a:t>
            </a:r>
            <a:r>
              <a:rPr lang="en-US" altLang="zh-CN">
                <a:latin typeface="微软雅黑" panose="020B0503020204020204" charset="-122"/>
                <a:ea typeface="微软雅黑" panose="020B0503020204020204" charset="-122"/>
              </a:rPr>
              <a:t>(p.next)</a:t>
            </a:r>
            <a:endParaRPr lang="zh-CN" altLang="zh-CN">
              <a:latin typeface="微软雅黑" panose="020B0503020204020204" charset="-122"/>
              <a:ea typeface="微软雅黑" panose="020B0503020204020204" charset="-122"/>
            </a:endParaRPr>
          </a:p>
        </p:txBody>
      </p:sp>
      <p:sp>
        <p:nvSpPr>
          <p:cNvPr id="25" name="左弧形箭头 24"/>
          <p:cNvSpPr/>
          <p:nvPr/>
        </p:nvSpPr>
        <p:spPr bwMode="auto">
          <a:xfrm>
            <a:off x="1983389" y="1704772"/>
            <a:ext cx="781578" cy="1428318"/>
          </a:xfrm>
          <a:prstGeom prst="curvedRightArrow">
            <a:avLst/>
          </a:prstGeom>
          <a:gradFill>
            <a:gsLst>
              <a:gs pos="0">
                <a:srgbClr val="CD5158"/>
              </a:gs>
              <a:gs pos="54400">
                <a:srgbClr val="E94A47"/>
              </a:gs>
              <a:gs pos="100000">
                <a:srgbClr val="C0262E"/>
              </a:gs>
            </a:gsLst>
          </a:gradFill>
          <a:ln>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26" name="左弧形箭头 25"/>
          <p:cNvSpPr/>
          <p:nvPr/>
        </p:nvSpPr>
        <p:spPr bwMode="auto">
          <a:xfrm>
            <a:off x="1988027" y="3870182"/>
            <a:ext cx="781578" cy="1428318"/>
          </a:xfrm>
          <a:prstGeom prst="curvedRightArrow">
            <a:avLst/>
          </a:prstGeom>
          <a:gradFill>
            <a:gsLst>
              <a:gs pos="0">
                <a:srgbClr val="CD5158"/>
              </a:gs>
              <a:gs pos="54400">
                <a:srgbClr val="E94A47"/>
              </a:gs>
              <a:gs pos="100000">
                <a:srgbClr val="C0262E"/>
              </a:gs>
            </a:gsLst>
          </a:gradFill>
          <a:ln>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1050455" y="885115"/>
            <a:ext cx="1714512" cy="398780"/>
          </a:xfrm>
          <a:prstGeom prst="rect">
            <a:avLst/>
          </a:prstGeom>
          <a:noFill/>
        </p:spPr>
        <p:txBody>
          <a:bodyPr wrap="square" rtlCol="0">
            <a:spAutoFit/>
          </a:bodyPr>
          <a:lstStyle/>
          <a:p>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(1)</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正向输出</a:t>
            </a:r>
          </a:p>
        </p:txBody>
      </p:sp>
      <p:sp>
        <p:nvSpPr>
          <p:cNvPr id="48" name="文本框 47"/>
          <p:cNvSpPr txBox="1"/>
          <p:nvPr/>
        </p:nvSpPr>
        <p:spPr>
          <a:xfrm>
            <a:off x="1073369" y="144242"/>
            <a:ext cx="28371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5.2 </a:t>
            </a:r>
            <a:r>
              <a:rPr lang="zh-CN" altLang="en-US" sz="2400">
                <a:solidFill>
                  <a:srgbClr val="525252"/>
                </a:solidFill>
                <a:latin typeface="微软雅黑" panose="020B0503020204020204" charset="-122"/>
                <a:ea typeface="微软雅黑" panose="020B0503020204020204" charset="-122"/>
                <a:cs typeface="Arial" panose="020B0604020202020204"/>
              </a:rPr>
              <a:t>递归算法的设计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animBg="1"/>
      <p:bldP spid="26" grpId="0" animBg="1"/>
      <p:bldP spid="27" grpId="0"/>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04482" y="830385"/>
            <a:ext cx="5429288" cy="1837383"/>
            <a:chOff x="1142976" y="2000240"/>
            <a:chExt cx="5429288" cy="1837383"/>
          </a:xfrm>
        </p:grpSpPr>
        <p:sp>
          <p:nvSpPr>
            <p:cNvPr id="5" name="Text Box 42"/>
            <p:cNvSpPr txBox="1">
              <a:spLocks noChangeArrowheads="1"/>
            </p:cNvSpPr>
            <p:nvPr/>
          </p:nvSpPr>
          <p:spPr bwMode="auto">
            <a:xfrm>
              <a:off x="1789978" y="2725407"/>
              <a:ext cx="540000" cy="360000"/>
            </a:xfrm>
            <a:prstGeom prst="rect">
              <a:avLst/>
            </a:prstGeom>
            <a:gradFill>
              <a:gsLst>
                <a:gs pos="0">
                  <a:srgbClr val="CD5158"/>
                </a:gs>
                <a:gs pos="100000">
                  <a:srgbClr val="C0262E"/>
                </a:gs>
              </a:gsLst>
            </a:gradFill>
            <a:ln>
              <a:solidFill>
                <a:schemeClr val="accent3"/>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chemeClr val="bg1"/>
                  </a:solidFill>
                  <a:latin typeface="微软雅黑" panose="020B0503020204020204" charset="-122"/>
                  <a:ea typeface="微软雅黑" panose="020B0503020204020204" charset="-122"/>
                  <a:cs typeface="Consolas" panose="020B0609020204030204" pitchFamily="49" charset="0"/>
                </a:rPr>
                <a:t>0</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6" name="Text Box 41"/>
            <p:cNvSpPr txBox="1">
              <a:spLocks noChangeArrowheads="1"/>
            </p:cNvSpPr>
            <p:nvPr/>
          </p:nvSpPr>
          <p:spPr bwMode="auto">
            <a:xfrm>
              <a:off x="2336538" y="2725407"/>
              <a:ext cx="540000" cy="360000"/>
            </a:xfrm>
            <a:prstGeom prst="rect">
              <a:avLst/>
            </a:prstGeom>
            <a:gradFill>
              <a:gsLst>
                <a:gs pos="0">
                  <a:srgbClr val="CD5158"/>
                </a:gs>
                <a:gs pos="100000">
                  <a:srgbClr val="C0262E"/>
                </a:gs>
              </a:gsLst>
            </a:gradFill>
            <a:ln>
              <a:solidFill>
                <a:schemeClr val="accent3"/>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 Box 40"/>
            <p:cNvSpPr txBox="1">
              <a:spLocks noChangeArrowheads="1"/>
            </p:cNvSpPr>
            <p:nvPr/>
          </p:nvSpPr>
          <p:spPr bwMode="auto">
            <a:xfrm>
              <a:off x="5494949"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1600" i="1" baseline="-30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baseline="-30000">
                  <a:solidFill>
                    <a:srgbClr val="525252"/>
                  </a:solidFill>
                  <a:latin typeface="微软雅黑" panose="020B0503020204020204" charset="-122"/>
                  <a:ea typeface="微软雅黑" panose="020B0503020204020204" charset="-122"/>
                  <a:cs typeface="Consolas" panose="020B0609020204030204" pitchFamily="49" charset="0"/>
                </a:rPr>
                <a:t>-1</a:t>
              </a:r>
              <a:endParaRPr lang="en-US"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Text Box 39"/>
            <p:cNvSpPr txBox="1">
              <a:spLocks noChangeArrowheads="1"/>
            </p:cNvSpPr>
            <p:nvPr/>
          </p:nvSpPr>
          <p:spPr bwMode="auto">
            <a:xfrm>
              <a:off x="6032264"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algn="ctr" fontAlgn="base">
                <a:lnSpc>
                  <a:spcPts val="2300"/>
                </a:lnSpc>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9" name="Text Box 37"/>
            <p:cNvSpPr txBox="1">
              <a:spLocks noChangeArrowheads="1"/>
            </p:cNvSpPr>
            <p:nvPr/>
          </p:nvSpPr>
          <p:spPr bwMode="auto">
            <a:xfrm>
              <a:off x="3174650"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300"/>
                </a:lnSpc>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rgbClr val="525252"/>
                  </a:solidFill>
                  <a:latin typeface="微软雅黑" panose="020B0503020204020204" charset="-122"/>
                  <a:ea typeface="微软雅黑" panose="020B0503020204020204" charset="-122"/>
                  <a:cs typeface="Consolas" panose="020B0609020204030204" pitchFamily="49" charset="0"/>
                </a:rPr>
                <a:t>1</a:t>
              </a:r>
              <a:endParaRPr lang="en-US"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 name="Text Box 36"/>
            <p:cNvSpPr txBox="1">
              <a:spLocks noChangeArrowheads="1"/>
            </p:cNvSpPr>
            <p:nvPr/>
          </p:nvSpPr>
          <p:spPr bwMode="auto">
            <a:xfrm>
              <a:off x="3714744" y="2725407"/>
              <a:ext cx="540000" cy="360000"/>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Line 35"/>
            <p:cNvSpPr>
              <a:spLocks noChangeShapeType="1"/>
            </p:cNvSpPr>
            <p:nvPr/>
          </p:nvSpPr>
          <p:spPr bwMode="auto">
            <a:xfrm>
              <a:off x="4080408" y="2914160"/>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Line 34"/>
            <p:cNvSpPr>
              <a:spLocks noChangeShapeType="1"/>
            </p:cNvSpPr>
            <p:nvPr/>
          </p:nvSpPr>
          <p:spPr bwMode="auto">
            <a:xfrm>
              <a:off x="2690799" y="2914160"/>
              <a:ext cx="46800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Text Box 33"/>
            <p:cNvSpPr txBox="1">
              <a:spLocks noChangeArrowheads="1"/>
            </p:cNvSpPr>
            <p:nvPr/>
          </p:nvSpPr>
          <p:spPr bwMode="auto">
            <a:xfrm>
              <a:off x="4674955" y="2782558"/>
              <a:ext cx="468549" cy="302275"/>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14" name="Line 32"/>
            <p:cNvSpPr>
              <a:spLocks noChangeShapeType="1"/>
            </p:cNvSpPr>
            <p:nvPr/>
          </p:nvSpPr>
          <p:spPr bwMode="auto">
            <a:xfrm>
              <a:off x="5209154" y="2914160"/>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Text Box 31"/>
            <p:cNvSpPr txBox="1">
              <a:spLocks noChangeArrowheads="1"/>
            </p:cNvSpPr>
            <p:nvPr/>
          </p:nvSpPr>
          <p:spPr bwMode="auto">
            <a:xfrm>
              <a:off x="1142976" y="2734933"/>
              <a:ext cx="357190"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i="1">
                  <a:solidFill>
                    <a:srgbClr val="525252"/>
                  </a:solidFill>
                  <a:latin typeface="微软雅黑" panose="020B0503020204020204" charset="-122"/>
                  <a:ea typeface="微软雅黑" panose="020B0503020204020204" charset="-122"/>
                  <a:cs typeface="Consolas" panose="020B0609020204030204" pitchFamily="49" charset="0"/>
                </a:rPr>
                <a:t>p</a:t>
              </a:r>
            </a:p>
          </p:txBody>
        </p:sp>
        <p:sp>
          <p:nvSpPr>
            <p:cNvPr id="16" name="Line 30"/>
            <p:cNvSpPr>
              <a:spLocks noChangeShapeType="1"/>
            </p:cNvSpPr>
            <p:nvPr/>
          </p:nvSpPr>
          <p:spPr bwMode="auto">
            <a:xfrm>
              <a:off x="1499151" y="2885585"/>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Text Box 31"/>
            <p:cNvSpPr txBox="1">
              <a:spLocks noChangeArrowheads="1"/>
            </p:cNvSpPr>
            <p:nvPr/>
          </p:nvSpPr>
          <p:spPr bwMode="auto">
            <a:xfrm>
              <a:off x="2500298" y="3500438"/>
              <a:ext cx="114300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i="1">
                  <a:solidFill>
                    <a:srgbClr val="525252"/>
                  </a:solidFill>
                  <a:latin typeface="微软雅黑" panose="020B0503020204020204" charset="-122"/>
                  <a:ea typeface="微软雅黑" panose="020B0503020204020204" charset="-122"/>
                  <a:cs typeface="Consolas" panose="020B0609020204030204" pitchFamily="49" charset="0"/>
                </a:rPr>
                <a:t>p</a:t>
              </a:r>
              <a:r>
                <a:rPr lang="en-US" altLang="zh-CN" sz="1700">
                  <a:solidFill>
                    <a:srgbClr val="525252"/>
                  </a:solidFill>
                  <a:latin typeface="微软雅黑" panose="020B0503020204020204" charset="-122"/>
                  <a:ea typeface="微软雅黑" panose="020B0503020204020204" charset="-122"/>
                  <a:cs typeface="Consolas" panose="020B0609020204030204" pitchFamily="49" charset="0"/>
                </a:rPr>
                <a:t>.next</a:t>
              </a:r>
            </a:p>
          </p:txBody>
        </p:sp>
        <p:sp>
          <p:nvSpPr>
            <p:cNvPr id="18" name="TextBox 17"/>
            <p:cNvSpPr txBox="1"/>
            <p:nvPr/>
          </p:nvSpPr>
          <p:spPr>
            <a:xfrm>
              <a:off x="2714612" y="2000240"/>
              <a:ext cx="3000396" cy="337185"/>
            </a:xfrm>
            <a:prstGeom prst="rect">
              <a:avLst/>
            </a:prstGeom>
            <a:noFill/>
          </p:spPr>
          <p:txBody>
            <a:bodyPr wrap="square" rtlCol="0">
              <a:spAutoFit/>
            </a:bodyPr>
            <a:lstStyle/>
            <a:p>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大问题：</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pt-BR"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p</a:t>
              </a:r>
              <a:r>
                <a:rPr lang="pt-BR"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输出</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pt-BR" altLang="zh-CN" sz="1600" i="1" baseline="-25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到</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pt-BR"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0</a:t>
              </a:r>
              <a:endParaRPr lang="zh-CN" altLang="en-US"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9" name="TextBox 18"/>
            <p:cNvSpPr txBox="1"/>
            <p:nvPr/>
          </p:nvSpPr>
          <p:spPr>
            <a:xfrm>
              <a:off x="3857620" y="3500438"/>
              <a:ext cx="2571768" cy="337185"/>
            </a:xfrm>
            <a:prstGeom prst="rect">
              <a:avLst/>
            </a:prstGeom>
            <a:noFill/>
          </p:spPr>
          <p:txBody>
            <a:bodyPr wrap="square" rtlCol="0">
              <a:spAutoFit/>
            </a:bodyPr>
            <a:lstStyle/>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(p.next)</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输出</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pt-BR" altLang="zh-CN" sz="1600" i="1" baseline="-2500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baseline="-25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到</a:t>
              </a:r>
              <a:r>
                <a:rPr lang="pt-BR" altLang="zh-CN" sz="1600" i="1">
                  <a:solidFill>
                    <a:srgbClr val="525252"/>
                  </a:solidFill>
                  <a:latin typeface="微软雅黑" panose="020B0503020204020204" charset="-122"/>
                  <a:ea typeface="微软雅黑" panose="020B0503020204020204" charset="-122"/>
                  <a:cs typeface="Consolas" panose="020B0609020204030204" pitchFamily="49" charset="0"/>
                </a:rPr>
                <a:t>a</a:t>
              </a:r>
              <a:r>
                <a:rPr lang="pt-BR" altLang="zh-CN" sz="1600" i="1" baseline="-25000">
                  <a:solidFill>
                    <a:srgbClr val="525252"/>
                  </a:solidFill>
                  <a:latin typeface="微软雅黑" panose="020B0503020204020204" charset="-122"/>
                  <a:ea typeface="微软雅黑" panose="020B0503020204020204" charset="-122"/>
                  <a:cs typeface="Consolas" panose="020B0609020204030204" pitchFamily="49" charset="0"/>
                </a:rPr>
                <a:t>1</a:t>
              </a:r>
              <a:endParaRPr lang="zh-CN" altLang="zh-CN" sz="1600">
                <a:solidFill>
                  <a:srgbClr val="525252"/>
                </a:solidFill>
                <a:latin typeface="微软雅黑" panose="020B0503020204020204" charset="-122"/>
                <a:ea typeface="微软雅黑" panose="020B0503020204020204" charset="-122"/>
                <a:cs typeface="Consolas" panose="020B0609020204030204" pitchFamily="49" charset="0"/>
              </a:endParaRPr>
            </a:p>
          </p:txBody>
        </p:sp>
        <p:cxnSp>
          <p:nvCxnSpPr>
            <p:cNvPr id="20" name="直接箭头连接符 19"/>
            <p:cNvCxnSpPr>
              <a:endCxn id="9"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1" name="右大括号 20"/>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22" name="右大括号 21"/>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grpSp>
      <p:sp>
        <p:nvSpPr>
          <p:cNvPr id="23" name="TextBox 22"/>
          <p:cNvSpPr txBox="1"/>
          <p:nvPr/>
        </p:nvSpPr>
        <p:spPr>
          <a:xfrm>
            <a:off x="3308903" y="3173556"/>
            <a:ext cx="6929486" cy="9023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dirty="0">
                <a:latin typeface="微软雅黑" panose="020B0503020204020204" charset="-122"/>
                <a:ea typeface="微软雅黑" panose="020B0503020204020204" charset="-122"/>
              </a:rPr>
              <a:t>f(p) </a:t>
            </a:r>
            <a:r>
              <a:rPr lang="en-US" altLang="zh-CN" dirty="0">
                <a:latin typeface="微软雅黑" panose="020B0503020204020204" charset="-122"/>
                <a:ea typeface="微软雅黑" panose="020B0503020204020204" charset="-122"/>
                <a:sym typeface="Symbol" panose="05050102010706020507"/>
              </a:rPr>
              <a:t></a:t>
            </a:r>
            <a:r>
              <a:rPr lang="en-US" altLang="zh-CN" dirty="0">
                <a:latin typeface="微软雅黑" panose="020B0503020204020204" charset="-122"/>
                <a:ea typeface="微软雅黑" panose="020B0503020204020204" charset="-122"/>
              </a:rPr>
              <a:t> </a:t>
            </a:r>
            <a:r>
              <a:rPr lang="zh-CN" altLang="zh-CN" dirty="0">
                <a:latin typeface="微软雅黑" panose="020B0503020204020204" charset="-122"/>
                <a:ea typeface="微软雅黑" panose="020B0503020204020204" charset="-122"/>
              </a:rPr>
              <a:t>不做任何事件</a:t>
            </a:r>
            <a:r>
              <a:rPr lang="en-US" altLang="zh-CN" dirty="0">
                <a:latin typeface="微软雅黑" panose="020B0503020204020204" charset="-122"/>
                <a:ea typeface="微软雅黑" panose="020B0503020204020204" charset="-122"/>
              </a:rPr>
              <a:t>		       </a:t>
            </a:r>
            <a:r>
              <a:rPr lang="zh-CN" altLang="zh-CN" dirty="0">
                <a:solidFill>
                  <a:srgbClr val="CD5158"/>
                </a:solidFill>
                <a:latin typeface="微软雅黑" panose="020B0503020204020204" charset="-122"/>
                <a:ea typeface="微软雅黑" panose="020B0503020204020204" charset="-122"/>
              </a:rPr>
              <a:t>当</a:t>
            </a:r>
            <a:r>
              <a:rPr lang="en-US" altLang="zh-CN" dirty="0">
                <a:solidFill>
                  <a:srgbClr val="CD5158"/>
                </a:solidFill>
                <a:latin typeface="微软雅黑" panose="020B0503020204020204" charset="-122"/>
                <a:ea typeface="微软雅黑" panose="020B0503020204020204" charset="-122"/>
              </a:rPr>
              <a:t>p=None</a:t>
            </a:r>
            <a:r>
              <a:rPr lang="zh-CN" altLang="zh-CN" dirty="0">
                <a:solidFill>
                  <a:srgbClr val="CD5158"/>
                </a:solidFill>
                <a:latin typeface="微软雅黑" panose="020B0503020204020204" charset="-122"/>
                <a:ea typeface="微软雅黑" panose="020B0503020204020204" charset="-122"/>
              </a:rPr>
              <a:t>时</a:t>
            </a:r>
          </a:p>
          <a:p>
            <a:pPr>
              <a:lnSpc>
                <a:spcPct val="100000"/>
              </a:lnSpc>
            </a:pPr>
            <a:r>
              <a:rPr lang="en-US" altLang="zh-CN" dirty="0">
                <a:latin typeface="微软雅黑" panose="020B0503020204020204" charset="-122"/>
                <a:ea typeface="微软雅黑" panose="020B0503020204020204" charset="-122"/>
              </a:rPr>
              <a:t>f(p) </a:t>
            </a:r>
            <a:r>
              <a:rPr lang="en-US" altLang="zh-CN" dirty="0">
                <a:latin typeface="微软雅黑" panose="020B0503020204020204" charset="-122"/>
                <a:ea typeface="微软雅黑" panose="020B0503020204020204" charset="-122"/>
                <a:sym typeface="Symbol" panose="05050102010706020507"/>
              </a:rPr>
              <a:t></a:t>
            </a:r>
            <a:r>
              <a:rPr lang="en-US" altLang="zh-CN" dirty="0">
                <a:latin typeface="微软雅黑" panose="020B0503020204020204" charset="-122"/>
                <a:ea typeface="微软雅黑" panose="020B0503020204020204" charset="-122"/>
              </a:rPr>
              <a:t> f(</a:t>
            </a:r>
            <a:r>
              <a:rPr lang="en-US" altLang="zh-CN" dirty="0" err="1">
                <a:latin typeface="微软雅黑" panose="020B0503020204020204" charset="-122"/>
                <a:ea typeface="微软雅黑" panose="020B0503020204020204" charset="-122"/>
              </a:rPr>
              <a:t>p.next</a:t>
            </a:r>
            <a:r>
              <a:rPr lang="en-US" altLang="zh-CN"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输出</a:t>
            </a:r>
            <a:r>
              <a:rPr lang="en-US" altLang="zh-CN" dirty="0">
                <a:latin typeface="微软雅黑" panose="020B0503020204020204" charset="-122"/>
                <a:ea typeface="微软雅黑" panose="020B0503020204020204" charset="-122"/>
              </a:rPr>
              <a:t>p</a:t>
            </a:r>
            <a:r>
              <a:rPr lang="zh-CN" altLang="zh-CN" dirty="0">
                <a:latin typeface="微软雅黑" panose="020B0503020204020204" charset="-122"/>
                <a:ea typeface="微软雅黑" panose="020B0503020204020204" charset="-122"/>
              </a:rPr>
              <a:t>结点值</a:t>
            </a:r>
            <a:r>
              <a:rPr lang="en-US" altLang="zh-CN" dirty="0">
                <a:latin typeface="微软雅黑" panose="020B0503020204020204" charset="-122"/>
                <a:ea typeface="微软雅黑" panose="020B0503020204020204" charset="-122"/>
              </a:rPr>
              <a:t>  	</a:t>
            </a:r>
            <a:r>
              <a:rPr lang="zh-CN" altLang="zh-CN" dirty="0">
                <a:solidFill>
                  <a:srgbClr val="CD5158"/>
                </a:solidFill>
                <a:latin typeface="微软雅黑" panose="020B0503020204020204" charset="-122"/>
                <a:ea typeface="微软雅黑" panose="020B0503020204020204" charset="-122"/>
              </a:rPr>
              <a:t>其他情况</a:t>
            </a:r>
          </a:p>
        </p:txBody>
      </p:sp>
      <p:sp>
        <p:nvSpPr>
          <p:cNvPr id="24" name="TextBox 23"/>
          <p:cNvSpPr txBox="1"/>
          <p:nvPr/>
        </p:nvSpPr>
        <p:spPr>
          <a:xfrm>
            <a:off x="3308903" y="4584341"/>
            <a:ext cx="6929486" cy="213360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Reverse</a:t>
            </a:r>
            <a:r>
              <a:rPr lang="en-US" altLang="zh-CN">
                <a:latin typeface="微软雅黑" panose="020B0503020204020204" charset="-122"/>
                <a:ea typeface="微软雅黑" panose="020B0503020204020204" charset="-122"/>
              </a:rPr>
              <a:t>(p):               </a:t>
            </a:r>
            <a:r>
              <a:rPr lang="en-US" altLang="zh-CN">
                <a:solidFill>
                  <a:srgbClr val="CD5158"/>
                </a:solidFill>
                <a:latin typeface="微软雅黑" panose="020B0503020204020204" charset="-122"/>
                <a:ea typeface="微软雅黑" panose="020B0503020204020204" charset="-122"/>
              </a:rPr>
              <a:t>#</a:t>
            </a:r>
            <a:r>
              <a:rPr lang="zh-CN" altLang="en-US">
                <a:solidFill>
                  <a:srgbClr val="CD5158"/>
                </a:solidFill>
                <a:latin typeface="微软雅黑" panose="020B0503020204020204" charset="-122"/>
                <a:ea typeface="微软雅黑" panose="020B0503020204020204" charset="-122"/>
              </a:rPr>
              <a:t>反向输出所有结点值</a:t>
            </a:r>
          </a:p>
          <a:p>
            <a:pPr>
              <a:lnSpc>
                <a:spcPct val="100000"/>
              </a:lnSpc>
            </a:pPr>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if p==None:</a:t>
            </a:r>
          </a:p>
          <a:p>
            <a:pPr>
              <a:lnSpc>
                <a:spcPct val="100000"/>
              </a:lnSpc>
            </a:pPr>
            <a:r>
              <a:rPr lang="en-US" altLang="zh-CN">
                <a:latin typeface="微软雅黑" panose="020B0503020204020204" charset="-122"/>
                <a:ea typeface="微软雅黑" panose="020B0503020204020204" charset="-122"/>
              </a:rPr>
              <a:t>    return</a:t>
            </a:r>
          </a:p>
          <a:p>
            <a:pPr>
              <a:lnSpc>
                <a:spcPct val="100000"/>
              </a:lnSpc>
            </a:pPr>
            <a:r>
              <a:rPr lang="en-US" altLang="zh-CN">
                <a:latin typeface="微软雅黑" panose="020B0503020204020204" charset="-122"/>
                <a:ea typeface="微软雅黑" panose="020B0503020204020204" charset="-122"/>
              </a:rPr>
              <a:t>  else:</a:t>
            </a:r>
          </a:p>
          <a:p>
            <a:pPr>
              <a:lnSpc>
                <a:spcPct val="100000"/>
              </a:lnSpc>
            </a:pPr>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Reverse</a:t>
            </a:r>
            <a:r>
              <a:rPr lang="en-US" altLang="zh-CN">
                <a:latin typeface="微软雅黑" panose="020B0503020204020204" charset="-122"/>
                <a:ea typeface="微软雅黑" panose="020B0503020204020204" charset="-122"/>
              </a:rPr>
              <a:t>(p.next)</a:t>
            </a:r>
          </a:p>
          <a:p>
            <a:pPr>
              <a:lnSpc>
                <a:spcPct val="100000"/>
              </a:lnSpc>
            </a:pPr>
            <a:r>
              <a:rPr lang="en-US" altLang="zh-CN">
                <a:latin typeface="微软雅黑" panose="020B0503020204020204" charset="-122"/>
                <a:ea typeface="微软雅黑" panose="020B0503020204020204" charset="-122"/>
              </a:rPr>
              <a:t>    print("%d" %(p.data),end=' ')</a:t>
            </a:r>
          </a:p>
        </p:txBody>
      </p:sp>
      <p:sp>
        <p:nvSpPr>
          <p:cNvPr id="25" name="左弧形箭头 24"/>
          <p:cNvSpPr/>
          <p:nvPr/>
        </p:nvSpPr>
        <p:spPr bwMode="auto">
          <a:xfrm>
            <a:off x="1983389" y="1704772"/>
            <a:ext cx="781578" cy="1428318"/>
          </a:xfrm>
          <a:prstGeom prst="curvedRightArrow">
            <a:avLst/>
          </a:prstGeom>
          <a:gradFill>
            <a:gsLst>
              <a:gs pos="0">
                <a:srgbClr val="CD5158"/>
              </a:gs>
              <a:gs pos="54400">
                <a:srgbClr val="E94A47"/>
              </a:gs>
              <a:gs pos="100000">
                <a:srgbClr val="C0262E"/>
              </a:gs>
            </a:gsLst>
          </a:gradFill>
          <a:ln>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26" name="左弧形箭头 25"/>
          <p:cNvSpPr/>
          <p:nvPr/>
        </p:nvSpPr>
        <p:spPr bwMode="auto">
          <a:xfrm>
            <a:off x="1988027" y="3870182"/>
            <a:ext cx="781578" cy="1428318"/>
          </a:xfrm>
          <a:prstGeom prst="curvedRightArrow">
            <a:avLst/>
          </a:prstGeom>
          <a:gradFill>
            <a:gsLst>
              <a:gs pos="0">
                <a:srgbClr val="CD5158"/>
              </a:gs>
              <a:gs pos="54400">
                <a:srgbClr val="E94A47"/>
              </a:gs>
              <a:gs pos="100000">
                <a:srgbClr val="C0262E"/>
              </a:gs>
            </a:gsLst>
          </a:gradFill>
          <a:ln>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1050455" y="885115"/>
            <a:ext cx="1714512" cy="398780"/>
          </a:xfrm>
          <a:prstGeom prst="rect">
            <a:avLst/>
          </a:prstGeom>
          <a:noFill/>
        </p:spPr>
        <p:txBody>
          <a:bodyPr wrap="square" rtlCol="0">
            <a:spAutoFit/>
          </a:bodyPr>
          <a:lstStyle/>
          <a:p>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(2)</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反向输出</a:t>
            </a:r>
          </a:p>
        </p:txBody>
      </p:sp>
      <p:sp>
        <p:nvSpPr>
          <p:cNvPr id="48" name="文本框 47"/>
          <p:cNvSpPr txBox="1"/>
          <p:nvPr/>
        </p:nvSpPr>
        <p:spPr>
          <a:xfrm>
            <a:off x="1073369" y="144242"/>
            <a:ext cx="28371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5.2 </a:t>
            </a:r>
            <a:r>
              <a:rPr lang="zh-CN" altLang="en-US" sz="2400">
                <a:solidFill>
                  <a:srgbClr val="525252"/>
                </a:solidFill>
                <a:latin typeface="微软雅黑" panose="020B0503020204020204" charset="-122"/>
                <a:ea typeface="微软雅黑" panose="020B0503020204020204" charset="-122"/>
                <a:cs typeface="Arial" panose="020B0604020202020204"/>
              </a:rPr>
              <a:t>递归算法的设计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animBg="1"/>
      <p:bldP spid="26" grpId="0" animBg="1"/>
      <p:bldP spid="27" grpId="0"/>
      <p:bldP spid="4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073369" y="144242"/>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比较</a:t>
            </a:r>
          </a:p>
        </p:txBody>
      </p:sp>
      <p:sp>
        <p:nvSpPr>
          <p:cNvPr id="13" name="TextBox 23"/>
          <p:cNvSpPr txBox="1"/>
          <p:nvPr/>
        </p:nvSpPr>
        <p:spPr>
          <a:xfrm>
            <a:off x="2631256" y="1164029"/>
            <a:ext cx="6929486" cy="213360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Positive</a:t>
            </a:r>
            <a:r>
              <a:rPr lang="en-US" altLang="zh-CN">
                <a:latin typeface="微软雅黑" panose="020B0503020204020204" charset="-122"/>
                <a:ea typeface="微软雅黑" panose="020B0503020204020204" charset="-122"/>
              </a:rPr>
              <a:t>(p):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正向输出所有结点值</a:t>
            </a:r>
          </a:p>
          <a:p>
            <a:pPr>
              <a:lnSpc>
                <a:spcPct val="100000"/>
              </a:lnSpc>
            </a:pPr>
            <a:r>
              <a:rPr lang="en-US" altLang="zh-CN">
                <a:latin typeface="微软雅黑" panose="020B0503020204020204" charset="-122"/>
                <a:ea typeface="微软雅黑" panose="020B0503020204020204" charset="-122"/>
              </a:rPr>
              <a:t>  if p==None:</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return</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else:</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print("%d" %(p.data),end=' ')</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Positive</a:t>
            </a:r>
            <a:r>
              <a:rPr lang="en-US" altLang="zh-CN">
                <a:latin typeface="微软雅黑" panose="020B0503020204020204" charset="-122"/>
                <a:ea typeface="微软雅黑" panose="020B0503020204020204" charset="-122"/>
              </a:rPr>
              <a:t>(p.next)</a:t>
            </a:r>
            <a:endParaRPr lang="zh-CN" altLang="zh-CN">
              <a:latin typeface="微软雅黑" panose="020B0503020204020204" charset="-122"/>
              <a:ea typeface="微软雅黑" panose="020B0503020204020204" charset="-122"/>
            </a:endParaRPr>
          </a:p>
        </p:txBody>
      </p:sp>
      <p:sp>
        <p:nvSpPr>
          <p:cNvPr id="16" name="TextBox 23"/>
          <p:cNvSpPr txBox="1"/>
          <p:nvPr/>
        </p:nvSpPr>
        <p:spPr>
          <a:xfrm>
            <a:off x="2631257" y="4503954"/>
            <a:ext cx="6929486" cy="213360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Reverse</a:t>
            </a:r>
            <a:r>
              <a:rPr lang="en-US" altLang="zh-CN">
                <a:latin typeface="微软雅黑" panose="020B0503020204020204" charset="-122"/>
                <a:ea typeface="微软雅黑" panose="020B0503020204020204" charset="-122"/>
              </a:rPr>
              <a:t>(p):               </a:t>
            </a:r>
            <a:r>
              <a:rPr lang="en-US" altLang="zh-CN">
                <a:solidFill>
                  <a:srgbClr val="CD5158"/>
                </a:solidFill>
                <a:latin typeface="微软雅黑" panose="020B0503020204020204" charset="-122"/>
                <a:ea typeface="微软雅黑" panose="020B0503020204020204" charset="-122"/>
              </a:rPr>
              <a:t>#</a:t>
            </a:r>
            <a:r>
              <a:rPr lang="zh-CN" altLang="en-US">
                <a:solidFill>
                  <a:srgbClr val="CD5158"/>
                </a:solidFill>
                <a:latin typeface="微软雅黑" panose="020B0503020204020204" charset="-122"/>
                <a:ea typeface="微软雅黑" panose="020B0503020204020204" charset="-122"/>
              </a:rPr>
              <a:t>反向输出所有结点值</a:t>
            </a:r>
          </a:p>
          <a:p>
            <a:pPr>
              <a:lnSpc>
                <a:spcPct val="100000"/>
              </a:lnSpc>
            </a:pPr>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if p==None:</a:t>
            </a:r>
          </a:p>
          <a:p>
            <a:pPr>
              <a:lnSpc>
                <a:spcPct val="100000"/>
              </a:lnSpc>
            </a:pPr>
            <a:r>
              <a:rPr lang="en-US" altLang="zh-CN">
                <a:latin typeface="微软雅黑" panose="020B0503020204020204" charset="-122"/>
                <a:ea typeface="微软雅黑" panose="020B0503020204020204" charset="-122"/>
              </a:rPr>
              <a:t>    return</a:t>
            </a:r>
          </a:p>
          <a:p>
            <a:pPr>
              <a:lnSpc>
                <a:spcPct val="100000"/>
              </a:lnSpc>
            </a:pPr>
            <a:r>
              <a:rPr lang="en-US" altLang="zh-CN">
                <a:latin typeface="微软雅黑" panose="020B0503020204020204" charset="-122"/>
                <a:ea typeface="微软雅黑" panose="020B0503020204020204" charset="-122"/>
              </a:rPr>
              <a:t>  else:</a:t>
            </a:r>
          </a:p>
          <a:p>
            <a:pPr>
              <a:lnSpc>
                <a:spcPct val="100000"/>
              </a:lnSpc>
            </a:pPr>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 Reverse</a:t>
            </a:r>
            <a:r>
              <a:rPr lang="en-US" altLang="zh-CN">
                <a:latin typeface="微软雅黑" panose="020B0503020204020204" charset="-122"/>
                <a:ea typeface="微软雅黑" panose="020B0503020204020204" charset="-122"/>
              </a:rPr>
              <a:t>(p.next)</a:t>
            </a:r>
          </a:p>
          <a:p>
            <a:pPr>
              <a:lnSpc>
                <a:spcPct val="100000"/>
              </a:lnSpc>
            </a:pPr>
            <a:r>
              <a:rPr lang="en-US" altLang="zh-CN">
                <a:latin typeface="微软雅黑" panose="020B0503020204020204" charset="-122"/>
                <a:ea typeface="微软雅黑" panose="020B0503020204020204" charset="-122"/>
              </a:rPr>
              <a:t>    print("%d" %(p.data),end=' ')</a:t>
            </a:r>
          </a:p>
        </p:txBody>
      </p:sp>
      <p:sp>
        <p:nvSpPr>
          <p:cNvPr id="2" name="箭头: 左右 1"/>
          <p:cNvSpPr/>
          <p:nvPr/>
        </p:nvSpPr>
        <p:spPr>
          <a:xfrm rot="5400000">
            <a:off x="5699089" y="3652716"/>
            <a:ext cx="793820" cy="422031"/>
          </a:xfrm>
          <a:prstGeom prst="leftRightArrow">
            <a:avLst/>
          </a:prstGeom>
          <a:solidFill>
            <a:srgbClr val="C0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P spid="16" grpId="0" bldLvl="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2732" y="2039042"/>
            <a:ext cx="4634886" cy="3274695"/>
          </a:xfrm>
          <a:prstGeom prst="rect">
            <a:avLst/>
          </a:prstGeom>
          <a:ln>
            <a:noFill/>
            <a:prstDash val="dash"/>
          </a:ln>
          <a:effectLst/>
          <a:scene3d>
            <a:camera prst="orthographicFront">
              <a:rot lat="0" lon="0" rev="0"/>
            </a:camera>
            <a:lightRig rig="threePt" dir="t"/>
          </a:scene3d>
          <a:sp3d prstMaterial="clear"/>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defPPr>
              <a:defRPr lang="zh-CN"/>
            </a:defPPr>
            <a:lvl1pPr marL="342900" indent="-342900">
              <a:lnSpc>
                <a:spcPct val="150000"/>
              </a:lnSpc>
              <a:spcBef>
                <a:spcPts val="600"/>
              </a:spcBef>
              <a:buClr>
                <a:srgbClr val="525252"/>
              </a:buClr>
              <a:buFont typeface="Wingdings" panose="05000000000000000000" pitchFamily="2" charset="2"/>
              <a:buChar char="Ø"/>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buFont typeface="Arial" panose="020B0604020202020204" pitchFamily="34" charset="0"/>
              <a:buChar char="•"/>
            </a:pPr>
            <a:r>
              <a:rPr lang="zh-CN" altLang="zh-CN">
                <a:latin typeface="微软雅黑" panose="020B0503020204020204" charset="-122"/>
                <a:ea typeface="微软雅黑" panose="020B0503020204020204" charset="-122"/>
              </a:rPr>
              <a:t>递归算法通常通常把一个大的复杂问题层层转化为一个或多个与原问题相似的规模较小的问题来求解</a:t>
            </a:r>
            <a:r>
              <a:rPr lang="zh-CN" altLang="en-US">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a:buFont typeface="Arial" panose="020B0604020202020204" pitchFamily="34" charset="0"/>
              <a:buChar char="•"/>
            </a:pPr>
            <a:endParaRPr lang="en-US" altLang="zh-CN" sz="900">
              <a:latin typeface="微软雅黑" panose="020B0503020204020204" charset="-122"/>
              <a:ea typeface="微软雅黑" panose="020B0503020204020204" charset="-122"/>
            </a:endParaRPr>
          </a:p>
          <a:p>
            <a:pPr>
              <a:buFont typeface="Arial" panose="020B0604020202020204" pitchFamily="34" charset="0"/>
              <a:buChar char="•"/>
            </a:pPr>
            <a:r>
              <a:rPr lang="zh-CN" altLang="zh-CN">
                <a:latin typeface="微软雅黑" panose="020B0503020204020204" charset="-122"/>
                <a:ea typeface="微软雅黑" panose="020B0503020204020204" charset="-122"/>
              </a:rPr>
              <a:t>递归策略只需少量的代码就可以描述出解题过程所需要的多次重复计算，大大减少了算法的代码量。</a:t>
            </a:r>
          </a:p>
        </p:txBody>
      </p:sp>
      <p:sp>
        <p:nvSpPr>
          <p:cNvPr id="6" name="圆角矩形 5"/>
          <p:cNvSpPr/>
          <p:nvPr/>
        </p:nvSpPr>
        <p:spPr bwMode="auto">
          <a:xfrm>
            <a:off x="8065418" y="2392718"/>
            <a:ext cx="1357322" cy="652866"/>
          </a:xfrm>
          <a:prstGeom prst="roundRect">
            <a:avLst/>
          </a:prstGeom>
          <a:gradFill>
            <a:gsLst>
              <a:gs pos="0">
                <a:srgbClr val="CD5158"/>
              </a:gs>
              <a:gs pos="100000">
                <a:srgbClr val="CD5158"/>
              </a:gs>
            </a:gsLst>
          </a:gradFill>
          <a:ln>
            <a:tailEnd type="arrow" w="sm" len="sm"/>
          </a:ln>
        </p:spPr>
        <p:style>
          <a:lnRef idx="1">
            <a:schemeClr val="accent2"/>
          </a:lnRef>
          <a:fillRef idx="2">
            <a:schemeClr val="accent2"/>
          </a:fillRef>
          <a:effectRef idx="1">
            <a:schemeClr val="accent2"/>
          </a:effectRef>
          <a:fontRef idx="minor">
            <a:schemeClr val="dk1"/>
          </a:fontRef>
        </p:style>
        <p:txBody>
          <a:bodyPr vert="horz" wrap="square" lIns="91440" tIns="144000" rIns="91440" bIns="45720" numCol="1" rtlCol="0" anchor="t" anchorCtr="0" compatLnSpc="1"/>
          <a:lstStyle/>
          <a:p>
            <a:pPr algn="ctr"/>
            <a:r>
              <a:rPr lang="zh-CN" altLang="en-US" sz="2000">
                <a:solidFill>
                  <a:schemeClr val="bg1"/>
                </a:solidFill>
                <a:latin typeface="微软雅黑" panose="020B0503020204020204" charset="-122"/>
                <a:ea typeface="微软雅黑" panose="020B0503020204020204" charset="-122"/>
                <a:cs typeface="Consolas" panose="020B0609020204030204" pitchFamily="49" charset="0"/>
              </a:rPr>
              <a:t>原问题</a:t>
            </a:r>
          </a:p>
        </p:txBody>
      </p:sp>
      <p:sp>
        <p:nvSpPr>
          <p:cNvPr id="7" name="圆角矩形 6"/>
          <p:cNvSpPr/>
          <p:nvPr/>
        </p:nvSpPr>
        <p:spPr bwMode="auto">
          <a:xfrm>
            <a:off x="6203760" y="4542679"/>
            <a:ext cx="1000132" cy="500066"/>
          </a:xfrm>
          <a:prstGeom prst="roundRect">
            <a:avLst/>
          </a:prstGeom>
          <a:noFill/>
          <a:ln w="50800">
            <a:solidFill>
              <a:srgbClr val="CD5158"/>
            </a:solidFill>
            <a:tailEnd type="arrow" w="sm" len="sm"/>
          </a:ln>
        </p:spPr>
        <p:style>
          <a:lnRef idx="1">
            <a:schemeClr val="accent5"/>
          </a:lnRef>
          <a:fillRef idx="2">
            <a:schemeClr val="accent5"/>
          </a:fillRef>
          <a:effectRef idx="1">
            <a:schemeClr val="accent5"/>
          </a:effectRef>
          <a:fontRef idx="minor">
            <a:schemeClr val="dk1"/>
          </a:fontRef>
        </p:style>
        <p:txBody>
          <a:bodyPr vert="horz" wrap="square" lIns="91440" tIns="144000" rIns="91440" bIns="45720" numCol="1" rtlCol="0" anchor="t" anchorCtr="0" compatLnSpc="1"/>
          <a:lstStyle/>
          <a:p>
            <a:pPr algn="ct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小问题</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1</a:t>
            </a:r>
            <a:endParaRPr lang="zh-CN" altLang="en-US"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圆角矩形 7"/>
          <p:cNvSpPr/>
          <p:nvPr/>
        </p:nvSpPr>
        <p:spPr bwMode="auto">
          <a:xfrm>
            <a:off x="8062930" y="4542679"/>
            <a:ext cx="1000132" cy="500066"/>
          </a:xfrm>
          <a:prstGeom prst="roundRect">
            <a:avLst/>
          </a:prstGeom>
          <a:noFill/>
          <a:ln w="50800">
            <a:solidFill>
              <a:srgbClr val="CD5158"/>
            </a:solidFill>
            <a:tailEnd type="arrow" w="sm" len="sm"/>
          </a:ln>
        </p:spPr>
        <p:style>
          <a:lnRef idx="1">
            <a:schemeClr val="accent5"/>
          </a:lnRef>
          <a:fillRef idx="2">
            <a:schemeClr val="accent5"/>
          </a:fillRef>
          <a:effectRef idx="1">
            <a:schemeClr val="accent5"/>
          </a:effectRef>
          <a:fontRef idx="minor">
            <a:schemeClr val="dk1"/>
          </a:fontRef>
        </p:style>
        <p:txBody>
          <a:bodyPr vert="horz" wrap="square" lIns="91440" tIns="144000" rIns="91440" bIns="45720" numCol="1" rtlCol="0" anchor="t" anchorCtr="0" compatLnSpc="1"/>
          <a:lstStyle/>
          <a:p>
            <a:pPr algn="ct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小问题</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a:t>
            </a:r>
            <a:endParaRPr lang="zh-CN" altLang="en-US"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9" name="圆角矩形 8"/>
          <p:cNvSpPr/>
          <p:nvPr/>
        </p:nvSpPr>
        <p:spPr bwMode="auto">
          <a:xfrm>
            <a:off x="10681868" y="4542669"/>
            <a:ext cx="1000132" cy="500066"/>
          </a:xfrm>
          <a:prstGeom prst="roundRect">
            <a:avLst/>
          </a:prstGeom>
          <a:noFill/>
          <a:ln w="50800">
            <a:solidFill>
              <a:srgbClr val="CD5158"/>
            </a:solidFill>
            <a:tailEnd type="arrow" w="sm" len="sm"/>
          </a:ln>
        </p:spPr>
        <p:style>
          <a:lnRef idx="1">
            <a:schemeClr val="accent5"/>
          </a:lnRef>
          <a:fillRef idx="2">
            <a:schemeClr val="accent5"/>
          </a:fillRef>
          <a:effectRef idx="1">
            <a:schemeClr val="accent5"/>
          </a:effectRef>
          <a:fontRef idx="minor">
            <a:schemeClr val="dk1"/>
          </a:fontRef>
        </p:style>
        <p:txBody>
          <a:bodyPr vert="horz" wrap="square" lIns="91440" tIns="144000" rIns="91440" bIns="45720" numCol="1" rtlCol="0" anchor="t" anchorCtr="0" compatLnSpc="1"/>
          <a:lstStyle/>
          <a:p>
            <a:pPr algn="ct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小问题</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k</a:t>
            </a:r>
            <a:endParaRPr lang="zh-CN" altLang="en-US" sz="1600" i="1">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 name="TextBox 9"/>
          <p:cNvSpPr txBox="1"/>
          <p:nvPr/>
        </p:nvSpPr>
        <p:spPr>
          <a:xfrm>
            <a:off x="9518723" y="4542669"/>
            <a:ext cx="553552" cy="583565"/>
          </a:xfrm>
          <a:prstGeom prst="rect">
            <a:avLst/>
          </a:prstGeom>
          <a:noFill/>
        </p:spPr>
        <p:txBody>
          <a:bodyPr wrap="square" rtlCol="0">
            <a:spAutoFit/>
          </a:bodyPr>
          <a:lstStyle/>
          <a:p>
            <a:r>
              <a:rPr lang="en-US" altLang="zh-CN" sz="3200">
                <a:solidFill>
                  <a:srgbClr val="525252"/>
                </a:solidFill>
                <a:latin typeface="微软雅黑" panose="020B0503020204020204" charset="-122"/>
                <a:ea typeface="微软雅黑" panose="020B0503020204020204" charset="-122"/>
                <a:cs typeface="Consolas" panose="020B0609020204030204" pitchFamily="49" charset="0"/>
              </a:rPr>
              <a:t>…</a:t>
            </a:r>
          </a:p>
        </p:txBody>
      </p:sp>
      <p:cxnSp>
        <p:nvCxnSpPr>
          <p:cNvPr id="12" name="直接箭头连接符 11"/>
          <p:cNvCxnSpPr>
            <a:endCxn id="7" idx="0"/>
          </p:cNvCxnSpPr>
          <p:nvPr/>
        </p:nvCxnSpPr>
        <p:spPr>
          <a:xfrm flipH="1">
            <a:off x="6703826" y="3120890"/>
            <a:ext cx="1547368" cy="1421789"/>
          </a:xfrm>
          <a:prstGeom prst="straightConnector1">
            <a:avLst/>
          </a:prstGeom>
          <a:ln w="25400">
            <a:solidFill>
              <a:srgbClr val="525252"/>
            </a:solidFill>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endCxn id="8" idx="0"/>
          </p:cNvCxnSpPr>
          <p:nvPr/>
        </p:nvCxnSpPr>
        <p:spPr>
          <a:xfrm flipH="1">
            <a:off x="8562996" y="3120890"/>
            <a:ext cx="47067" cy="1421789"/>
          </a:xfrm>
          <a:prstGeom prst="straightConnector1">
            <a:avLst/>
          </a:prstGeom>
          <a:ln w="25400">
            <a:solidFill>
              <a:srgbClr val="525252"/>
            </a:solidFill>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endCxn id="9" idx="0"/>
          </p:cNvCxnSpPr>
          <p:nvPr/>
        </p:nvCxnSpPr>
        <p:spPr>
          <a:xfrm>
            <a:off x="9275697" y="3120890"/>
            <a:ext cx="1906237" cy="1421779"/>
          </a:xfrm>
          <a:prstGeom prst="straightConnector1">
            <a:avLst/>
          </a:prstGeom>
          <a:ln w="25400">
            <a:solidFill>
              <a:srgbClr val="525252"/>
            </a:solidFill>
            <a:tailEnd type="arrow"/>
          </a:ln>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7"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5.1.1 </a:t>
            </a:r>
            <a:r>
              <a:rPr lang="zh-CN" altLang="en-US">
                <a:latin typeface="微软雅黑" panose="020B0503020204020204" charset="-122"/>
                <a:ea typeface="微软雅黑" panose="020B0503020204020204" charset="-122"/>
              </a:rPr>
              <a:t>递归的定义</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fill="hold"/>
                                        <p:tgtEl>
                                          <p:spTgt spid="17"/>
                                        </p:tgtEl>
                                        <p:attrNameLst>
                                          <p:attrName>ppt_x</p:attrName>
                                        </p:attrNameLst>
                                      </p:cBhvr>
                                      <p:tavLst>
                                        <p:tav tm="0">
                                          <p:val>
                                            <p:strVal val="0-#ppt_w/2"/>
                                          </p:val>
                                        </p:tav>
                                        <p:tav tm="100000">
                                          <p:val>
                                            <p:strVal val="#ppt_x"/>
                                          </p:val>
                                        </p:tav>
                                      </p:tavLst>
                                    </p:anim>
                                    <p:anim calcmode="lin" valueType="num">
                                      <p:cBhvr additive="base">
                                        <p:cTn id="11" dur="500" fill="hold"/>
                                        <p:tgtEl>
                                          <p:spTgt spid="17"/>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3000"/>
                            </p:stCondLst>
                            <p:childTnLst>
                              <p:par>
                                <p:cTn id="42" presetID="22" presetClass="entr" presetSubtype="1"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500"/>
                            </p:stCondLst>
                            <p:childTnLst>
                              <p:par>
                                <p:cTn id="46" presetID="22" presetClass="entr" presetSubtype="1"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animBg="1"/>
      <p:bldP spid="8" grpId="0" animBg="1"/>
      <p:bldP spid="9" grpId="0" animBg="1"/>
      <p:bldP spid="10" grpId="0"/>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0426" y="1595044"/>
            <a:ext cx="7271656" cy="3539430"/>
          </a:xfrm>
          <a:prstGeom prst="rect">
            <a:avLst/>
          </a:prstGeom>
        </p:spPr>
        <p:txBody>
          <a:bodyPr wrap="square">
            <a:spAutoFit/>
          </a:bodyPr>
          <a:lstStyle/>
          <a:p>
            <a:r>
              <a:rPr lang="zh-CN" altLang="en-US" sz="2800" b="1" dirty="0" smtClean="0">
                <a:solidFill>
                  <a:srgbClr val="525252"/>
                </a:solidFill>
                <a:latin typeface="微软雅黑" panose="020B0503020204020204" charset="-122"/>
                <a:ea typeface="微软雅黑" panose="020B0503020204020204" charset="-122"/>
                <a:cs typeface="Consolas" panose="020B0609020204030204" pitchFamily="49" charset="0"/>
              </a:rPr>
              <a:t>def </a:t>
            </a:r>
            <a:r>
              <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rPr>
              <a:t>ReverseL2(p</a:t>
            </a:r>
            <a:r>
              <a:rPr lang="zh-CN" altLang="en-US" sz="2800" b="1" dirty="0" smtClean="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2800" b="1" dirty="0">
              <a:solidFill>
                <a:srgbClr val="FF0000"/>
              </a:solidFill>
              <a:latin typeface="微软雅黑" panose="020B0503020204020204" charset="-122"/>
              <a:ea typeface="微软雅黑" panose="020B0503020204020204" charset="-122"/>
              <a:cs typeface="Consolas" panose="020B0609020204030204" pitchFamily="49" charset="0"/>
            </a:endParaRPr>
          </a:p>
          <a:p>
            <a:r>
              <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en-US" sz="2400" b="1" dirty="0">
                <a:solidFill>
                  <a:srgbClr val="525252"/>
                </a:solidFill>
                <a:latin typeface="微软雅黑" panose="020B0503020204020204" charset="-122"/>
                <a:ea typeface="微软雅黑" panose="020B0503020204020204" charset="-122"/>
                <a:cs typeface="Consolas" panose="020B0609020204030204" pitchFamily="49" charset="0"/>
              </a:rPr>
              <a:t>if p==None or p.next==None:</a:t>
            </a:r>
          </a:p>
          <a:p>
            <a:r>
              <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rPr>
              <a:t>        return p</a:t>
            </a:r>
          </a:p>
          <a:p>
            <a:r>
              <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rPr>
              <a:t>    else:</a:t>
            </a:r>
          </a:p>
          <a:p>
            <a:r>
              <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rPr>
              <a:t>        q=ReverseL2(p.next)</a:t>
            </a:r>
          </a:p>
          <a:p>
            <a:r>
              <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rPr>
              <a:t>        p.next.next=p</a:t>
            </a:r>
          </a:p>
          <a:p>
            <a:r>
              <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rPr>
              <a:t>        p.next=None</a:t>
            </a:r>
          </a:p>
          <a:p>
            <a:r>
              <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rPr>
              <a:t>        return q </a:t>
            </a:r>
          </a:p>
        </p:txBody>
      </p:sp>
      <p:sp>
        <p:nvSpPr>
          <p:cNvPr id="3" name="矩形 2"/>
          <p:cNvSpPr/>
          <p:nvPr/>
        </p:nvSpPr>
        <p:spPr>
          <a:xfrm>
            <a:off x="6155585" y="1595044"/>
            <a:ext cx="6515387" cy="3539430"/>
          </a:xfrm>
          <a:prstGeom prst="rect">
            <a:avLst/>
          </a:prstGeom>
        </p:spPr>
        <p:txBody>
          <a:bodyPr wrap="square">
            <a:spAutoFit/>
          </a:bodyPr>
          <a:lstStyle/>
          <a:p>
            <a:pPr algn="just">
              <a:spcAft>
                <a:spcPts val="0"/>
              </a:spcAft>
            </a:pPr>
            <a:r>
              <a:rPr lang="en-US" altLang="zh-CN" sz="2800" b="1" dirty="0" err="1" smtClean="0">
                <a:solidFill>
                  <a:srgbClr val="525252"/>
                </a:solidFill>
                <a:latin typeface="微软雅黑" panose="020B0503020204020204" charset="-122"/>
                <a:ea typeface="微软雅黑" panose="020B0503020204020204" charset="-122"/>
                <a:cs typeface="Consolas" panose="020B0609020204030204" pitchFamily="49" charset="0"/>
              </a:rPr>
              <a:t>def</a:t>
            </a:r>
            <a:r>
              <a:rPr lang="en-US" altLang="zh-CN" sz="2800" b="1" dirty="0" smtClean="0">
                <a:solidFill>
                  <a:srgbClr val="525252"/>
                </a:solidFill>
                <a:latin typeface="微软雅黑" panose="020B0503020204020204" charset="-122"/>
                <a:ea typeface="微软雅黑" panose="020B0503020204020204" charset="-122"/>
                <a:cs typeface="Consolas" panose="020B0609020204030204" pitchFamily="49" charset="0"/>
              </a:rPr>
              <a:t> ReverseL2(</a:t>
            </a:r>
            <a:r>
              <a:rPr lang="en-US" altLang="zh-CN" sz="2800" b="1" dirty="0" err="1" smtClean="0">
                <a:solidFill>
                  <a:srgbClr val="525252"/>
                </a:solidFill>
                <a:latin typeface="微软雅黑" panose="020B0503020204020204" charset="-122"/>
                <a:ea typeface="微软雅黑" panose="020B0503020204020204" charset="-122"/>
                <a:cs typeface="Consolas" panose="020B0609020204030204" pitchFamily="49" charset="0"/>
              </a:rPr>
              <a:t>self,p</a:t>
            </a:r>
            <a:r>
              <a:rPr lang="en-US" altLang="zh-CN" sz="2800" b="1" dirty="0" smtClean="0">
                <a:solidFill>
                  <a:srgbClr val="525252"/>
                </a:solidFill>
                <a:latin typeface="微软雅黑" panose="020B0503020204020204" charset="-122"/>
                <a:ea typeface="微软雅黑" panose="020B0503020204020204" charset="-122"/>
                <a:cs typeface="Consolas" panose="020B0609020204030204" pitchFamily="49" charset="0"/>
              </a:rPr>
              <a:t>):   </a:t>
            </a:r>
          </a:p>
          <a:p>
            <a:pPr>
              <a:spcAft>
                <a:spcPts val="0"/>
              </a:spcAft>
            </a:pPr>
            <a:r>
              <a:rPr lang="en-US" altLang="zh-CN" sz="2800" b="1" dirty="0" smtClean="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400" b="1" dirty="0" smtClean="0">
                <a:solidFill>
                  <a:srgbClr val="525252"/>
                </a:solidFill>
                <a:latin typeface="微软雅黑" panose="020B0503020204020204" charset="-122"/>
                <a:ea typeface="微软雅黑" panose="020B0503020204020204" charset="-122"/>
                <a:cs typeface="Consolas" panose="020B0609020204030204" pitchFamily="49" charset="0"/>
              </a:rPr>
              <a:t>if p==None or </a:t>
            </a:r>
            <a:r>
              <a:rPr lang="en-US" altLang="zh-CN" sz="2400" b="1" dirty="0" err="1" smtClean="0">
                <a:solidFill>
                  <a:srgbClr val="525252"/>
                </a:solidFill>
                <a:latin typeface="微软雅黑" panose="020B0503020204020204" charset="-122"/>
                <a:ea typeface="微软雅黑" panose="020B0503020204020204" charset="-122"/>
                <a:cs typeface="Consolas" panose="020B0609020204030204" pitchFamily="49" charset="0"/>
              </a:rPr>
              <a:t>p.next</a:t>
            </a:r>
            <a:r>
              <a:rPr lang="en-US" altLang="zh-CN" sz="2400" b="1" dirty="0" smtClean="0">
                <a:solidFill>
                  <a:srgbClr val="525252"/>
                </a:solidFill>
                <a:latin typeface="微软雅黑" panose="020B0503020204020204" charset="-122"/>
                <a:ea typeface="微软雅黑" panose="020B0503020204020204" charset="-122"/>
                <a:cs typeface="Consolas" panose="020B0609020204030204" pitchFamily="49" charset="0"/>
              </a:rPr>
              <a:t>==None:</a:t>
            </a:r>
            <a:endParaRPr lang="zh-CN" altLang="zh-CN" sz="2400" b="1" dirty="0" smtClean="0">
              <a:solidFill>
                <a:srgbClr val="525252"/>
              </a:solidFill>
              <a:latin typeface="微软雅黑" panose="020B0503020204020204" charset="-122"/>
              <a:ea typeface="微软雅黑" panose="020B0503020204020204" charset="-122"/>
              <a:cs typeface="Consolas" panose="020B0609020204030204" pitchFamily="49" charset="0"/>
            </a:endParaRPr>
          </a:p>
          <a:p>
            <a:pPr algn="just">
              <a:spcAft>
                <a:spcPts val="0"/>
              </a:spcAft>
            </a:pPr>
            <a:r>
              <a:rPr lang="en-US" altLang="zh-CN" sz="2800" b="1" dirty="0" smtClean="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return p</a:t>
            </a:r>
            <a:endParaRPr lang="zh-CN" altLang="zh-CN" sz="2800" b="1" dirty="0">
              <a:solidFill>
                <a:srgbClr val="525252"/>
              </a:solidFill>
              <a:latin typeface="微软雅黑" panose="020B0503020204020204" charset="-122"/>
              <a:ea typeface="微软雅黑" panose="020B0503020204020204" charset="-122"/>
              <a:cs typeface="Consolas" panose="020B0609020204030204" pitchFamily="49" charset="0"/>
            </a:endParaRPr>
          </a:p>
          <a:p>
            <a:pPr algn="just">
              <a:spcAft>
                <a:spcPts val="0"/>
              </a:spcAft>
            </a:pPr>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        else:</a:t>
            </a:r>
            <a:endParaRPr lang="zh-CN" altLang="zh-CN" sz="2800" b="1" dirty="0">
              <a:solidFill>
                <a:srgbClr val="525252"/>
              </a:solidFill>
              <a:latin typeface="微软雅黑" panose="020B0503020204020204" charset="-122"/>
              <a:ea typeface="微软雅黑" panose="020B0503020204020204" charset="-122"/>
              <a:cs typeface="Consolas" panose="020B0609020204030204" pitchFamily="49" charset="0"/>
            </a:endParaRPr>
          </a:p>
          <a:p>
            <a:pPr algn="just">
              <a:spcAft>
                <a:spcPts val="0"/>
              </a:spcAft>
            </a:pPr>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            q=self.ReverseL2(</a:t>
            </a:r>
            <a:r>
              <a:rPr lang="en-US" altLang="zh-CN" sz="2800" b="1" dirty="0" err="1">
                <a:solidFill>
                  <a:srgbClr val="525252"/>
                </a:solidFill>
                <a:latin typeface="微软雅黑" panose="020B0503020204020204" charset="-122"/>
                <a:ea typeface="微软雅黑" panose="020B0503020204020204" charset="-122"/>
                <a:cs typeface="Consolas" panose="020B0609020204030204" pitchFamily="49" charset="0"/>
              </a:rPr>
              <a:t>p.next</a:t>
            </a:r>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zh-CN" sz="2800" b="1" dirty="0">
              <a:solidFill>
                <a:srgbClr val="525252"/>
              </a:solidFill>
              <a:latin typeface="微软雅黑" panose="020B0503020204020204" charset="-122"/>
              <a:ea typeface="微软雅黑" panose="020B0503020204020204" charset="-122"/>
              <a:cs typeface="Consolas" panose="020B0609020204030204" pitchFamily="49" charset="0"/>
            </a:endParaRPr>
          </a:p>
          <a:p>
            <a:pPr algn="just">
              <a:spcAft>
                <a:spcPts val="0"/>
              </a:spcAft>
            </a:pPr>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800" b="1" dirty="0" err="1">
                <a:solidFill>
                  <a:srgbClr val="525252"/>
                </a:solidFill>
                <a:latin typeface="微软雅黑" panose="020B0503020204020204" charset="-122"/>
                <a:ea typeface="微软雅黑" panose="020B0503020204020204" charset="-122"/>
                <a:cs typeface="Consolas" panose="020B0609020204030204" pitchFamily="49" charset="0"/>
              </a:rPr>
              <a:t>p.next.next</a:t>
            </a:r>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=p</a:t>
            </a:r>
            <a:endParaRPr lang="zh-CN" altLang="zh-CN" sz="2800" b="1" dirty="0">
              <a:solidFill>
                <a:srgbClr val="525252"/>
              </a:solidFill>
              <a:latin typeface="微软雅黑" panose="020B0503020204020204" charset="-122"/>
              <a:ea typeface="微软雅黑" panose="020B0503020204020204" charset="-122"/>
              <a:cs typeface="Consolas" panose="020B0609020204030204" pitchFamily="49" charset="0"/>
            </a:endParaRPr>
          </a:p>
          <a:p>
            <a:pPr algn="just">
              <a:spcAft>
                <a:spcPts val="0"/>
              </a:spcAft>
            </a:pPr>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800" b="1" dirty="0" err="1">
                <a:solidFill>
                  <a:srgbClr val="525252"/>
                </a:solidFill>
                <a:latin typeface="微软雅黑" panose="020B0503020204020204" charset="-122"/>
                <a:ea typeface="微软雅黑" panose="020B0503020204020204" charset="-122"/>
                <a:cs typeface="Consolas" panose="020B0609020204030204" pitchFamily="49" charset="0"/>
              </a:rPr>
              <a:t>p.next</a:t>
            </a:r>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=None</a:t>
            </a:r>
            <a:endParaRPr lang="zh-CN" altLang="zh-CN" sz="2800" b="1" dirty="0">
              <a:solidFill>
                <a:srgbClr val="525252"/>
              </a:solidFill>
              <a:latin typeface="微软雅黑" panose="020B0503020204020204" charset="-122"/>
              <a:ea typeface="微软雅黑" panose="020B0503020204020204" charset="-122"/>
              <a:cs typeface="Consolas" panose="020B0609020204030204" pitchFamily="49" charset="0"/>
            </a:endParaRPr>
          </a:p>
          <a:p>
            <a:r>
              <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rPr>
              <a:t>            return q</a:t>
            </a:r>
            <a:endParaRPr lang="zh-CN" altLang="en-US" sz="2800" b="1"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4" name="矩形 3"/>
          <p:cNvSpPr/>
          <p:nvPr/>
        </p:nvSpPr>
        <p:spPr>
          <a:xfrm>
            <a:off x="558789" y="974230"/>
            <a:ext cx="4004622" cy="523220"/>
          </a:xfrm>
          <a:prstGeom prst="rect">
            <a:avLst/>
          </a:prstGeom>
        </p:spPr>
        <p:txBody>
          <a:bodyPr wrap="none">
            <a:spAutoFit/>
          </a:bodyPr>
          <a:lstStyle/>
          <a:p>
            <a:r>
              <a:rPr lang="zh-CN" altLang="en-US" sz="2800" b="1" dirty="0">
                <a:solidFill>
                  <a:srgbClr val="FF0000"/>
                </a:solidFill>
                <a:latin typeface="微软雅黑" panose="020B0503020204020204" charset="-122"/>
                <a:ea typeface="微软雅黑" panose="020B0503020204020204" charset="-122"/>
                <a:cs typeface="Consolas" panose="020B0609020204030204" pitchFamily="49" charset="0"/>
              </a:rPr>
              <a:t>#带头结点递归就地转置</a:t>
            </a:r>
            <a:endPar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5" name="矩形 4"/>
          <p:cNvSpPr/>
          <p:nvPr/>
        </p:nvSpPr>
        <p:spPr>
          <a:xfrm>
            <a:off x="6155585" y="974230"/>
            <a:ext cx="4471096" cy="523220"/>
          </a:xfrm>
          <a:prstGeom prst="rect">
            <a:avLst/>
          </a:prstGeom>
        </p:spPr>
        <p:txBody>
          <a:bodyPr wrap="none">
            <a:spAutoFit/>
          </a:bodyPr>
          <a:lstStyle/>
          <a:p>
            <a:pPr algn="just"/>
            <a:r>
              <a:rPr lang="en-US" altLang="zh-CN" sz="2800" b="1" dirty="0">
                <a:solidFill>
                  <a:srgbClr val="FF0000"/>
                </a:solidFill>
                <a:latin typeface="微软雅黑" panose="020B0503020204020204" charset="-122"/>
                <a:ea typeface="微软雅黑" panose="020B0503020204020204" charset="-122"/>
                <a:cs typeface="Consolas" panose="020B0609020204030204" pitchFamily="49" charset="0"/>
              </a:rPr>
              <a:t># </a:t>
            </a:r>
            <a:r>
              <a:rPr lang="zh-CN" altLang="zh-CN" sz="2800" b="1" dirty="0">
                <a:solidFill>
                  <a:srgbClr val="FF0000"/>
                </a:solidFill>
                <a:latin typeface="微软雅黑" panose="020B0503020204020204" charset="-122"/>
                <a:ea typeface="微软雅黑" panose="020B0503020204020204" charset="-122"/>
                <a:cs typeface="Consolas" panose="020B0609020204030204" pitchFamily="49" charset="0"/>
              </a:rPr>
              <a:t>不带头结点递归就地转置</a:t>
            </a:r>
          </a:p>
        </p:txBody>
      </p:sp>
      <p:sp>
        <p:nvSpPr>
          <p:cNvPr id="6" name="矩形 5"/>
          <p:cNvSpPr/>
          <p:nvPr/>
        </p:nvSpPr>
        <p:spPr>
          <a:xfrm>
            <a:off x="1320789" y="140603"/>
            <a:ext cx="3775393" cy="523220"/>
          </a:xfrm>
          <a:prstGeom prst="rect">
            <a:avLst/>
          </a:prstGeom>
        </p:spPr>
        <p:txBody>
          <a:bodyPr wrap="none">
            <a:spAutoFit/>
          </a:bodyPr>
          <a:lstStyle/>
          <a:p>
            <a:r>
              <a:rPr lang="zh-CN" altLang="en-US" sz="2800" b="1" dirty="0" smtClean="0">
                <a:solidFill>
                  <a:srgbClr val="FF0000"/>
                </a:solidFill>
                <a:latin typeface="微软雅黑" panose="020B0503020204020204" charset="-122"/>
                <a:ea typeface="微软雅黑" panose="020B0503020204020204" charset="-122"/>
                <a:cs typeface="Consolas" panose="020B0609020204030204" pitchFamily="49" charset="0"/>
              </a:rPr>
              <a:t>如何实现递归</a:t>
            </a:r>
            <a:r>
              <a:rPr lang="zh-CN" altLang="en-US" sz="2800" b="1" dirty="0">
                <a:solidFill>
                  <a:srgbClr val="FF0000"/>
                </a:solidFill>
                <a:latin typeface="微软雅黑" panose="020B0503020204020204" charset="-122"/>
                <a:ea typeface="微软雅黑" panose="020B0503020204020204" charset="-122"/>
                <a:cs typeface="Consolas" panose="020B0609020204030204" pitchFamily="49" charset="0"/>
              </a:rPr>
              <a:t>就地转置</a:t>
            </a:r>
            <a:endParaRPr lang="en-US" altLang="zh-CN" sz="2800" b="1" dirty="0">
              <a:solidFill>
                <a:srgbClr val="525252"/>
              </a:solidFill>
              <a:latin typeface="微软雅黑" panose="020B0503020204020204" charset="-122"/>
              <a:ea typeface="微软雅黑" panose="020B0503020204020204" charset="-122"/>
              <a:cs typeface="Consolas" panose="020B0609020204030204" pitchFamily="49" charset="0"/>
            </a:endParaRPr>
          </a:p>
        </p:txBody>
      </p:sp>
    </p:spTree>
    <p:extLst>
      <p:ext uri="{BB962C8B-B14F-4D97-AF65-F5344CB8AC3E}">
        <p14:creationId xmlns:p14="http://schemas.microsoft.com/office/powerpoint/2010/main" val="80429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2"/>
          <p:cNvSpPr txBox="1">
            <a:spLocks noChangeArrowheads="1"/>
          </p:cNvSpPr>
          <p:nvPr>
            <p:custDataLst>
              <p:tags r:id="rId2"/>
            </p:custDataLst>
          </p:nvPr>
        </p:nvSpPr>
        <p:spPr bwMode="auto">
          <a:xfrm>
            <a:off x="2279577" y="914400"/>
            <a:ext cx="7863883" cy="302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r>
              <a:rPr lang="zh-CN" altLang="zh-CN" sz="2400" dirty="0"/>
              <a:t>设有一个递归算法如下:</a:t>
            </a:r>
          </a:p>
          <a:p>
            <a:r>
              <a:rPr lang="en-US" altLang="zh-CN" sz="2400" dirty="0" err="1" smtClean="0"/>
              <a:t>def</a:t>
            </a:r>
            <a:r>
              <a:rPr lang="en-US" altLang="zh-CN" sz="2400" dirty="0" smtClean="0"/>
              <a:t>  </a:t>
            </a:r>
            <a:r>
              <a:rPr lang="zh-CN" altLang="zh-CN" sz="2400" dirty="0" smtClean="0"/>
              <a:t>X(n)</a:t>
            </a:r>
            <a:r>
              <a:rPr lang="en-US" altLang="zh-CN" sz="2400" dirty="0" smtClean="0"/>
              <a:t>:</a:t>
            </a:r>
            <a:endParaRPr lang="zh-CN" altLang="zh-CN" sz="2400" dirty="0"/>
          </a:p>
          <a:p>
            <a:r>
              <a:rPr lang="en-US" altLang="zh-CN" sz="2400" dirty="0"/>
              <a:t> </a:t>
            </a:r>
            <a:r>
              <a:rPr lang="en-US" altLang="zh-CN" sz="2400" dirty="0" smtClean="0"/>
              <a:t>   </a:t>
            </a:r>
            <a:r>
              <a:rPr lang="zh-CN" altLang="zh-CN" sz="2400" dirty="0" smtClean="0"/>
              <a:t>if</a:t>
            </a:r>
            <a:r>
              <a:rPr lang="zh-CN" altLang="zh-CN" sz="2400" dirty="0"/>
              <a:t>(n&lt;=3</a:t>
            </a:r>
            <a:r>
              <a:rPr lang="zh-CN" altLang="zh-CN" sz="2400" dirty="0" smtClean="0"/>
              <a:t>)</a:t>
            </a:r>
            <a:r>
              <a:rPr lang="en-US" altLang="zh-CN" sz="2400" dirty="0" smtClean="0"/>
              <a:t>:</a:t>
            </a:r>
            <a:r>
              <a:rPr lang="zh-CN" altLang="zh-CN" sz="2400" dirty="0" smtClean="0"/>
              <a:t> </a:t>
            </a:r>
            <a:endParaRPr lang="en-US" altLang="zh-CN" sz="2400" dirty="0" smtClean="0"/>
          </a:p>
          <a:p>
            <a:r>
              <a:rPr lang="en-US" altLang="zh-CN" sz="2400" dirty="0"/>
              <a:t>	</a:t>
            </a:r>
            <a:r>
              <a:rPr lang="zh-CN" altLang="zh-CN" sz="2400" dirty="0" smtClean="0"/>
              <a:t>return 1</a:t>
            </a:r>
            <a:endParaRPr lang="zh-CN" altLang="zh-CN" sz="2400" dirty="0"/>
          </a:p>
          <a:p>
            <a:r>
              <a:rPr lang="zh-CN" altLang="zh-CN" sz="2400" dirty="0"/>
              <a:t>  </a:t>
            </a:r>
            <a:r>
              <a:rPr lang="en-US" altLang="zh-CN" sz="2400" dirty="0" smtClean="0"/>
              <a:t>  </a:t>
            </a:r>
            <a:r>
              <a:rPr lang="zh-CN" altLang="zh-CN" sz="2400" dirty="0" smtClean="0"/>
              <a:t>else</a:t>
            </a:r>
            <a:r>
              <a:rPr lang="en-US" altLang="zh-CN" sz="2400" dirty="0" smtClean="0"/>
              <a:t>:</a:t>
            </a:r>
          </a:p>
          <a:p>
            <a:r>
              <a:rPr lang="en-US" altLang="zh-CN" sz="2400" dirty="0"/>
              <a:t>	</a:t>
            </a:r>
            <a:r>
              <a:rPr lang="zh-CN" altLang="zh-CN" sz="2400" dirty="0" smtClean="0"/>
              <a:t>return </a:t>
            </a:r>
            <a:r>
              <a:rPr lang="zh-CN" altLang="zh-CN" sz="2400" dirty="0"/>
              <a:t>X(n-2)+X(n-4)+1</a:t>
            </a:r>
          </a:p>
          <a:p>
            <a:r>
              <a:rPr lang="zh-CN" altLang="zh-CN" sz="2400" dirty="0"/>
              <a:t>}</a:t>
            </a:r>
          </a:p>
          <a:p>
            <a:r>
              <a:rPr lang="zh-CN" altLang="zh-CN" sz="2400" dirty="0"/>
              <a:t>则计算X(X(8))时需要计算X函数</a:t>
            </a:r>
            <a:r>
              <a:rPr lang="zh-CN" altLang="zh-CN" sz="2400" u="sng" dirty="0"/>
              <a:t>       </a:t>
            </a:r>
            <a:r>
              <a:rPr lang="zh-CN" altLang="zh-CN" sz="2400" dirty="0"/>
              <a:t>次.</a:t>
            </a:r>
          </a:p>
        </p:txBody>
      </p:sp>
      <p:sp>
        <p:nvSpPr>
          <p:cNvPr id="90115" name="TextBox 3"/>
          <p:cNvSpPr txBox="1">
            <a:spLocks noChangeArrowheads="1"/>
          </p:cNvSpPr>
          <p:nvPr>
            <p:custDataLst>
              <p:tags r:id="rId3"/>
            </p:custDataLst>
          </p:nvPr>
        </p:nvSpPr>
        <p:spPr bwMode="auto">
          <a:xfrm>
            <a:off x="2937646" y="4228022"/>
            <a:ext cx="65563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0116" name="TextBox 4"/>
          <p:cNvSpPr txBox="1">
            <a:spLocks noChangeArrowheads="1"/>
          </p:cNvSpPr>
          <p:nvPr>
            <p:custDataLst>
              <p:tags r:id="rId4"/>
            </p:custDataLst>
          </p:nvPr>
        </p:nvSpPr>
        <p:spPr bwMode="auto">
          <a:xfrm>
            <a:off x="4472757" y="4228022"/>
            <a:ext cx="6540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0117" name="TextBox 5"/>
          <p:cNvSpPr txBox="1">
            <a:spLocks noChangeArrowheads="1"/>
          </p:cNvSpPr>
          <p:nvPr>
            <p:custDataLst>
              <p:tags r:id="rId5"/>
            </p:custDataLst>
          </p:nvPr>
        </p:nvSpPr>
        <p:spPr bwMode="auto">
          <a:xfrm>
            <a:off x="6057082" y="4228022"/>
            <a:ext cx="6540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0118" name="TextBox 6"/>
          <p:cNvSpPr txBox="1">
            <a:spLocks noChangeArrowheads="1"/>
          </p:cNvSpPr>
          <p:nvPr>
            <p:custDataLst>
              <p:tags r:id="rId6"/>
            </p:custDataLst>
          </p:nvPr>
        </p:nvSpPr>
        <p:spPr bwMode="auto">
          <a:xfrm>
            <a:off x="8047807" y="4293108"/>
            <a:ext cx="6540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18</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0119" name="椭圆 7"/>
          <p:cNvSpPr>
            <a:spLocks noChangeAspect="1"/>
          </p:cNvSpPr>
          <p:nvPr>
            <p:custDataLst>
              <p:tags r:id="rId7"/>
            </p:custDataLst>
          </p:nvPr>
        </p:nvSpPr>
        <p:spPr bwMode="auto">
          <a:xfrm>
            <a:off x="2223270" y="429310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20000"/>
              </a:spcBef>
              <a:buSzPct val="100000"/>
              <a:buFont typeface="Times New Roman" panose="02020603050405020304" pitchFamily="18" charset="0"/>
              <a:buNone/>
            </a:pPr>
            <a:r>
              <a:rPr kumimoji="0"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0120" name="椭圆 8"/>
          <p:cNvSpPr>
            <a:spLocks noChangeAspect="1"/>
          </p:cNvSpPr>
          <p:nvPr>
            <p:custDataLst>
              <p:tags r:id="rId8"/>
            </p:custDataLst>
          </p:nvPr>
        </p:nvSpPr>
        <p:spPr bwMode="auto">
          <a:xfrm>
            <a:off x="3758382" y="429310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20000"/>
              </a:spcBef>
              <a:buSzPct val="100000"/>
              <a:buFont typeface="Times New Roman" panose="02020603050405020304" pitchFamily="18" charset="0"/>
              <a:buNone/>
            </a:pPr>
            <a:r>
              <a:rPr kumimoji="0"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0121" name="椭圆 9"/>
          <p:cNvSpPr>
            <a:spLocks noChangeAspect="1"/>
          </p:cNvSpPr>
          <p:nvPr>
            <p:custDataLst>
              <p:tags r:id="rId9"/>
            </p:custDataLst>
          </p:nvPr>
        </p:nvSpPr>
        <p:spPr bwMode="auto">
          <a:xfrm>
            <a:off x="5342707" y="429310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20000"/>
              </a:spcBef>
              <a:buSzPct val="100000"/>
              <a:buFont typeface="Times New Roman" panose="02020603050405020304" pitchFamily="18" charset="0"/>
              <a:buNone/>
            </a:pPr>
            <a:r>
              <a:rPr kumimoji="0"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0122" name="椭圆 10"/>
          <p:cNvSpPr>
            <a:spLocks noChangeAspect="1"/>
          </p:cNvSpPr>
          <p:nvPr>
            <p:custDataLst>
              <p:tags r:id="rId10"/>
            </p:custDataLst>
          </p:nvPr>
        </p:nvSpPr>
        <p:spPr bwMode="auto">
          <a:xfrm>
            <a:off x="7142932" y="4293108"/>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20000"/>
              </a:spcBef>
              <a:buSzPct val="100000"/>
              <a:buFont typeface="Times New Roman" panose="02020603050405020304" pitchFamily="18" charset="0"/>
              <a:buNone/>
            </a:pPr>
            <a:r>
              <a:rPr kumimoji="0"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0123" name="圆角矩形 11"/>
          <p:cNvSpPr>
            <a:spLocks noChangeArrowheads="1"/>
          </p:cNvSpPr>
          <p:nvPr>
            <p:custDataLst>
              <p:tags r:id="rId11"/>
            </p:custDataLst>
          </p:nvPr>
        </p:nvSpPr>
        <p:spPr bwMode="auto">
          <a:xfrm>
            <a:off x="7696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20000"/>
              </a:spcBef>
              <a:buSzPct val="100000"/>
              <a:buFont typeface="Times New Roman" panose="02020603050405020304" pitchFamily="18" charset="0"/>
              <a:buNone/>
            </a:pPr>
            <a:r>
              <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90124" name="组合 16"/>
          <p:cNvGrpSpPr>
            <a:grpSpLocks/>
          </p:cNvGrpSpPr>
          <p:nvPr>
            <p:custDataLst>
              <p:tags r:id="rId12"/>
            </p:custDataLst>
          </p:nvPr>
        </p:nvGrpSpPr>
        <p:grpSpPr bwMode="auto">
          <a:xfrm>
            <a:off x="0" y="0"/>
            <a:ext cx="9144000" cy="635000"/>
            <a:chOff x="-1524000" y="0"/>
            <a:chExt cx="9144000" cy="635000"/>
          </a:xfrm>
        </p:grpSpPr>
        <p:sp>
          <p:nvSpPr>
            <p:cNvPr id="90126" name="TitleBackground"/>
            <p:cNvSpPr>
              <a:spLocks noChangeArrowheads="1"/>
            </p:cNvSpPr>
            <p:nvPr>
              <p:custDataLst>
                <p:tags r:id="rId14"/>
              </p:custDataLst>
            </p:nvPr>
          </p:nvSpPr>
          <p:spPr bwMode="auto">
            <a:xfrm>
              <a:off x="-152400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20000"/>
                </a:spcBef>
                <a:buSzPct val="100000"/>
                <a:buFont typeface="Times New Roman" panose="02020603050405020304" pitchFamily="18" charset="0"/>
                <a:buNone/>
              </a:pPr>
              <a:endParaRPr kumimoji="0" lang="zh-CN" altLang="en-US" sz="1800">
                <a:solidFill>
                  <a:schemeClr val="tx1"/>
                </a:solidFill>
                <a:ea typeface="楷体_GB2312" pitchFamily="49" charset="-122"/>
              </a:endParaRPr>
            </a:p>
          </p:txBody>
        </p:sp>
        <p:sp>
          <p:nvSpPr>
            <p:cNvPr id="90127" name="ColorBlock"/>
            <p:cNvSpPr>
              <a:spLocks noChangeArrowheads="1"/>
            </p:cNvSpPr>
            <p:nvPr>
              <p:custDataLst>
                <p:tags r:id="rId15"/>
              </p:custDataLst>
            </p:nvPr>
          </p:nvSpPr>
          <p:spPr bwMode="auto">
            <a:xfrm>
              <a:off x="-152400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20000"/>
                </a:spcBef>
                <a:buSzPct val="100000"/>
                <a:buFont typeface="Times New Roman" panose="02020603050405020304" pitchFamily="18" charset="0"/>
                <a:buNone/>
              </a:pPr>
              <a:endParaRPr kumimoji="0" lang="zh-CN" altLang="en-US" sz="1800">
                <a:solidFill>
                  <a:schemeClr val="tx1"/>
                </a:solidFill>
                <a:ea typeface="楷体_GB2312" pitchFamily="49" charset="-122"/>
              </a:endParaRPr>
            </a:p>
          </p:txBody>
        </p:sp>
        <p:sp>
          <p:nvSpPr>
            <p:cNvPr id="90128" name="TypeText"/>
            <p:cNvSpPr txBox="1">
              <a:spLocks noChangeArrowheads="1"/>
            </p:cNvSpPr>
            <p:nvPr>
              <p:custDataLst>
                <p:tags r:id="rId16"/>
              </p:custDataLst>
            </p:nvPr>
          </p:nvSpPr>
          <p:spPr bwMode="auto">
            <a:xfrm>
              <a:off x="-1270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90129" name="TipText"/>
            <p:cNvSpPr txBox="1">
              <a:spLocks noChangeArrowheads="1"/>
            </p:cNvSpPr>
            <p:nvPr>
              <p:custDataLst>
                <p:tags r:id="rId17"/>
              </p:custDataLst>
            </p:nvPr>
          </p:nvSpPr>
          <p:spPr bwMode="auto">
            <a:xfrm>
              <a:off x="1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90125" name="图片 1"/>
          <p:cNvPicPr>
            <a:picLocks/>
          </p:cNvPicPr>
          <p:nvPr>
            <p:custDataLst>
              <p:tags r:id="rId13"/>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368424454"/>
      </p:ext>
    </p:extLst>
  </p:cSld>
  <p:clrMapOvr>
    <a:masterClrMapping/>
  </p:clrMapOvr>
  <mc:AlternateContent xmlns:mc="http://schemas.openxmlformats.org/markup-compatibility/2006" xmlns:p14="http://schemas.microsoft.com/office/powerpoint/2010/main">
    <mc:Choice Requires="p14">
      <p:transition spd="slow" p14:dur="2000"/>
    </mc:Choice>
    <mc:Fallback xmlns="" xmlns:a14="http://schemas.microsoft.com/office/drawing/2010/main">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8673" y="847545"/>
            <a:ext cx="5994425"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5.2.3 </a:t>
            </a:r>
            <a:r>
              <a:rPr lang="zh-CN" altLang="en-US">
                <a:latin typeface="微软雅黑" panose="020B0503020204020204" charset="-122"/>
                <a:ea typeface="微软雅黑" panose="020B0503020204020204" charset="-122"/>
              </a:rPr>
              <a:t>基于归纳方法的递归算法设计</a:t>
            </a:r>
          </a:p>
        </p:txBody>
      </p:sp>
      <p:sp>
        <p:nvSpPr>
          <p:cNvPr id="9" name="文本框 8"/>
          <p:cNvSpPr txBox="1"/>
          <p:nvPr/>
        </p:nvSpPr>
        <p:spPr>
          <a:xfrm>
            <a:off x="1073369" y="144242"/>
            <a:ext cx="28371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5.2 </a:t>
            </a:r>
            <a:r>
              <a:rPr lang="zh-CN" altLang="en-US" sz="2400">
                <a:solidFill>
                  <a:srgbClr val="525252"/>
                </a:solidFill>
                <a:latin typeface="微软雅黑" panose="020B0503020204020204" charset="-122"/>
                <a:ea typeface="微软雅黑" panose="020B0503020204020204" charset="-122"/>
                <a:cs typeface="Arial" panose="020B0604020202020204"/>
              </a:rPr>
              <a:t>递归算法的设计</a:t>
            </a:r>
          </a:p>
        </p:txBody>
      </p:sp>
      <p:grpSp>
        <p:nvGrpSpPr>
          <p:cNvPr id="10" name="组合 9"/>
          <p:cNvGrpSpPr/>
          <p:nvPr/>
        </p:nvGrpSpPr>
        <p:grpSpPr>
          <a:xfrm>
            <a:off x="359514" y="2127119"/>
            <a:ext cx="11246332" cy="4362151"/>
            <a:chOff x="1113577" y="2495849"/>
            <a:chExt cx="11246332" cy="4362151"/>
          </a:xfrm>
        </p:grpSpPr>
        <p:pic>
          <p:nvPicPr>
            <p:cNvPr id="11" name="图片 10" descr="图片包含 白板&#10;&#10;描述已自动生成"/>
            <p:cNvPicPr>
              <a:picLocks noChangeAspect="1"/>
            </p:cNvPicPr>
            <p:nvPr/>
          </p:nvPicPr>
          <p:blipFill rotWithShape="1">
            <a:blip r:embed="rId2">
              <a:extLst>
                <a:ext uri="{28A0092B-C50C-407E-A947-70E740481C1C}">
                  <a14:useLocalDpi xmlns:a14="http://schemas.microsoft.com/office/drawing/2010/main" val="0"/>
                </a:ext>
              </a:extLst>
            </a:blip>
            <a:srcRect t="21254" r="57008"/>
            <a:stretch>
              <a:fillRect/>
            </a:stretch>
          </p:blipFill>
          <p:spPr>
            <a:xfrm>
              <a:off x="1113577" y="2755172"/>
              <a:ext cx="2315690" cy="4102828"/>
            </a:xfrm>
            <a:prstGeom prst="rect">
              <a:avLst/>
            </a:prstGeom>
          </p:spPr>
        </p:pic>
        <p:sp>
          <p:nvSpPr>
            <p:cNvPr id="12" name="TextBox 29"/>
            <p:cNvSpPr txBox="1"/>
            <p:nvPr/>
          </p:nvSpPr>
          <p:spPr>
            <a:xfrm>
              <a:off x="3306673" y="2495849"/>
              <a:ext cx="9053236" cy="2600960"/>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en-US">
                  <a:latin typeface="微软雅黑" panose="020B0503020204020204" charset="-122"/>
                  <a:ea typeface="微软雅黑" panose="020B0503020204020204" charset="-122"/>
                </a:rPr>
                <a:t>通过对求解问题的分析归纳来转换成递归方法求解（如皇后问题等）。</a:t>
              </a:r>
            </a:p>
            <a:p>
              <a:pPr>
                <a:buFont typeface="Wingdings" panose="05000000000000000000" pitchFamily="2" charset="2"/>
                <a:buChar char="n"/>
              </a:pPr>
              <a:r>
                <a:rPr lang="zh-CN" altLang="en-US">
                  <a:latin typeface="微软雅黑" panose="020B0503020204020204" charset="-122"/>
                  <a:ea typeface="微软雅黑" panose="020B0503020204020204" charset="-122"/>
                </a:rPr>
                <a:t>关键是对问题本身进行分析，确定大、小问题解之间的关系，构造合理的递归体，而其中最重要的又是假设出“合理”的小问题。</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
        <p:nvSpPr>
          <p:cNvPr id="7" name="TextBox 2"/>
          <p:cNvSpPr txBox="1"/>
          <p:nvPr/>
        </p:nvSpPr>
        <p:spPr>
          <a:xfrm>
            <a:off x="616283" y="1853669"/>
            <a:ext cx="5585735" cy="3169285"/>
          </a:xfrm>
          <a:prstGeom prst="rect">
            <a:avLst/>
          </a:prstGeom>
          <a:noFill/>
        </p:spPr>
        <p:txBody>
          <a:bodyPr wrap="square" rtlCol="0">
            <a:spAutoFit/>
          </a:bodyPr>
          <a:lstStyle/>
          <a:p>
            <a:pPr>
              <a:lnSpc>
                <a:spcPct val="200000"/>
              </a:lnSpc>
            </a:pPr>
            <a:r>
              <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5.4</a:t>
            </a:r>
            <a:r>
              <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若算法</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pow(x</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用于计算</a:t>
            </a:r>
            <a:r>
              <a:rPr lang="en-US" altLang="zh-CN" sz="2000" dirty="0" err="1">
                <a:solidFill>
                  <a:srgbClr val="525252"/>
                </a:solidFill>
                <a:latin typeface="微软雅黑" panose="020B0503020204020204" charset="-122"/>
                <a:ea typeface="微软雅黑" panose="020B0503020204020204" charset="-122"/>
                <a:cs typeface="Consolas" panose="020B0609020204030204" pitchFamily="49" charset="0"/>
              </a:rPr>
              <a:t>x</a:t>
            </a:r>
            <a:r>
              <a:rPr lang="en-US" altLang="zh-CN" sz="2000" baseline="30000" dirty="0" err="1">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为大于</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的整数）。完成以下任务：</a:t>
            </a:r>
          </a:p>
          <a:p>
            <a:pPr>
              <a:lnSpc>
                <a:spcPct val="20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）采用递归方法设计</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pow(x</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算法。</a:t>
            </a:r>
          </a:p>
          <a:p>
            <a:pPr>
              <a:lnSpc>
                <a:spcPct val="20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）问执行</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pow(x</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10)</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发生几次递归调用？求</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pow(</a:t>
            </a:r>
            <a:r>
              <a:rPr lang="en-US" altLang="zh-CN" sz="2000" dirty="0" err="1">
                <a:solidFill>
                  <a:srgbClr val="525252"/>
                </a:solidFill>
                <a:latin typeface="微软雅黑" panose="020B0503020204020204" charset="-122"/>
                <a:ea typeface="微软雅黑" panose="020B0503020204020204" charset="-122"/>
                <a:cs typeface="Consolas" panose="020B0609020204030204" pitchFamily="49" charset="0"/>
              </a:rPr>
              <a:t>x,n</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对应的算法复杂度是多少？</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364" y="1514578"/>
            <a:ext cx="3500438" cy="34909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153" y="1060275"/>
            <a:ext cx="7500990" cy="398780"/>
          </a:xfrm>
          <a:prstGeom prst="rect">
            <a:avLst/>
          </a:prstGeom>
          <a:noFill/>
        </p:spPr>
        <p:txBody>
          <a:bodyPr wrap="square" rtlCol="0">
            <a:spAutoFit/>
          </a:bodyPr>
          <a:lstStyle/>
          <a:p>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解：</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设</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用于计算</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en-US" altLang="zh-CN" sz="2000" i="1" baseline="30000">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，则有以下递归模型：</a:t>
            </a:r>
          </a:p>
        </p:txBody>
      </p:sp>
      <p:sp>
        <p:nvSpPr>
          <p:cNvPr id="5" name="TextBox 4"/>
          <p:cNvSpPr txBox="1"/>
          <p:nvPr/>
        </p:nvSpPr>
        <p:spPr>
          <a:xfrm>
            <a:off x="2595965" y="1789761"/>
            <a:ext cx="7076158" cy="121031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n)=1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n=0</a:t>
            </a:r>
            <a:endParaRPr lang="zh-CN" altLang="zh-CN">
              <a:solidFill>
                <a:srgbClr val="CD5158"/>
              </a:solidFill>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n)=x*f(x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n/2)*f(x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n/2)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a:t>
            </a:r>
            <a:r>
              <a:rPr lang="zh-CN" altLang="zh-CN">
                <a:solidFill>
                  <a:srgbClr val="CD5158"/>
                </a:solidFill>
                <a:latin typeface="微软雅黑" panose="020B0503020204020204" charset="-122"/>
                <a:ea typeface="微软雅黑" panose="020B0503020204020204" charset="-122"/>
              </a:rPr>
              <a:t>为奇数</a:t>
            </a:r>
          </a:p>
          <a:p>
            <a:r>
              <a:rPr lang="en-US" altLang="zh-CN">
                <a:latin typeface="微软雅黑" panose="020B0503020204020204" charset="-122"/>
                <a:ea typeface="微软雅黑" panose="020B0503020204020204" charset="-122"/>
              </a:rPr>
              <a:t>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n/2)*f(x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n/2)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a:t>
            </a:r>
            <a:r>
              <a:rPr lang="zh-CN" altLang="zh-CN">
                <a:solidFill>
                  <a:srgbClr val="CD5158"/>
                </a:solidFill>
                <a:latin typeface="微软雅黑" panose="020B0503020204020204" charset="-122"/>
                <a:ea typeface="微软雅黑" panose="020B0503020204020204" charset="-122"/>
              </a:rPr>
              <a:t>为偶数</a:t>
            </a:r>
          </a:p>
        </p:txBody>
      </p:sp>
      <p:sp>
        <p:nvSpPr>
          <p:cNvPr id="6" name="TextBox 5"/>
          <p:cNvSpPr txBox="1"/>
          <p:nvPr/>
        </p:nvSpPr>
        <p:spPr>
          <a:xfrm>
            <a:off x="2595965" y="3944957"/>
            <a:ext cx="7000070" cy="274891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pow</a:t>
            </a:r>
            <a:r>
              <a:rPr lang="en-US" altLang="zh-CN">
                <a:latin typeface="微软雅黑" panose="020B0503020204020204" charset="-122"/>
                <a:ea typeface="微软雅黑" panose="020B0503020204020204" charset="-122"/>
              </a:rPr>
              <a:t>(x,n):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求</a:t>
            </a:r>
            <a:r>
              <a:rPr lang="en-US" altLang="zh-CN">
                <a:solidFill>
                  <a:srgbClr val="CD5158"/>
                </a:solidFill>
                <a:latin typeface="微软雅黑" panose="020B0503020204020204" charset="-122"/>
                <a:ea typeface="微软雅黑" panose="020B0503020204020204" charset="-122"/>
              </a:rPr>
              <a:t>x</a:t>
            </a:r>
            <a:r>
              <a:rPr lang="zh-CN" altLang="zh-CN">
                <a:solidFill>
                  <a:srgbClr val="CD5158"/>
                </a:solidFill>
                <a:latin typeface="微软雅黑" panose="020B0503020204020204" charset="-122"/>
                <a:ea typeface="微软雅黑" panose="020B0503020204020204" charset="-122"/>
              </a:rPr>
              <a:t>的</a:t>
            </a:r>
            <a:r>
              <a:rPr lang="en-US" altLang="zh-CN">
                <a:solidFill>
                  <a:srgbClr val="CD5158"/>
                </a:solidFill>
                <a:latin typeface="微软雅黑" panose="020B0503020204020204" charset="-122"/>
                <a:ea typeface="微软雅黑" panose="020B0503020204020204" charset="-122"/>
              </a:rPr>
              <a:t>n</a:t>
            </a:r>
            <a:r>
              <a:rPr lang="zh-CN" altLang="zh-CN">
                <a:solidFill>
                  <a:srgbClr val="CD5158"/>
                </a:solidFill>
                <a:latin typeface="微软雅黑" panose="020B0503020204020204" charset="-122"/>
                <a:ea typeface="微软雅黑" panose="020B0503020204020204" charset="-122"/>
              </a:rPr>
              <a:t>次幂</a:t>
            </a:r>
          </a:p>
          <a:p>
            <a:r>
              <a:rPr lang="en-US" altLang="zh-CN">
                <a:latin typeface="微软雅黑" panose="020B0503020204020204" charset="-122"/>
                <a:ea typeface="微软雅黑" panose="020B0503020204020204" charset="-122"/>
              </a:rPr>
              <a:t>  if n==1:</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x;</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a:t>
            </a:r>
            <a:r>
              <a:rPr lang="en-US" altLang="zh-CN">
                <a:solidFill>
                  <a:srgbClr val="C0262E"/>
                </a:solidFill>
                <a:latin typeface="微软雅黑" panose="020B0503020204020204" charset="-122"/>
                <a:ea typeface="微软雅黑" panose="020B0503020204020204" charset="-122"/>
              </a:rPr>
              <a:t>pow</a:t>
            </a:r>
            <a:r>
              <a:rPr lang="en-US" altLang="zh-CN">
                <a:latin typeface="微软雅黑" panose="020B0503020204020204" charset="-122"/>
                <a:ea typeface="微软雅黑" panose="020B0503020204020204" charset="-122"/>
              </a:rPr>
              <a:t>(x,n//2)</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if n%2==1:</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x*p*p	    	       </a:t>
            </a:r>
            <a:r>
              <a:rPr lang="en-US" altLang="zh-CN">
                <a:solidFill>
                  <a:srgbClr val="CD5158"/>
                </a:solidFill>
                <a:latin typeface="微软雅黑" panose="020B0503020204020204" charset="-122"/>
                <a:ea typeface="微软雅黑" panose="020B0503020204020204" charset="-122"/>
              </a:rPr>
              <a:t>#n</a:t>
            </a:r>
            <a:r>
              <a:rPr lang="zh-CN" altLang="zh-CN">
                <a:solidFill>
                  <a:srgbClr val="CD5158"/>
                </a:solidFill>
                <a:latin typeface="微软雅黑" panose="020B0503020204020204" charset="-122"/>
                <a:ea typeface="微软雅黑" panose="020B0503020204020204" charset="-122"/>
              </a:rPr>
              <a:t>为奇数</a:t>
            </a:r>
          </a:p>
          <a:p>
            <a:r>
              <a:rPr lang="en-US" altLang="zh-CN">
                <a:latin typeface="微软雅黑" panose="020B0503020204020204" charset="-122"/>
                <a:ea typeface="微软雅黑" panose="020B0503020204020204" charset="-122"/>
              </a:rPr>
              <a:t>  else:</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p*p			       </a:t>
            </a:r>
            <a:r>
              <a:rPr lang="en-US" altLang="zh-CN">
                <a:solidFill>
                  <a:srgbClr val="CD5158"/>
                </a:solidFill>
                <a:latin typeface="微软雅黑" panose="020B0503020204020204" charset="-122"/>
                <a:ea typeface="微软雅黑" panose="020B0503020204020204" charset="-122"/>
              </a:rPr>
              <a:t>#n</a:t>
            </a:r>
            <a:r>
              <a:rPr lang="zh-CN" altLang="zh-CN">
                <a:solidFill>
                  <a:srgbClr val="CD5158"/>
                </a:solidFill>
                <a:latin typeface="微软雅黑" panose="020B0503020204020204" charset="-122"/>
                <a:ea typeface="微软雅黑" panose="020B0503020204020204" charset="-122"/>
              </a:rPr>
              <a:t>为偶数</a:t>
            </a:r>
          </a:p>
        </p:txBody>
      </p:sp>
      <p:sp>
        <p:nvSpPr>
          <p:cNvPr id="9" name="下箭头 8"/>
          <p:cNvSpPr/>
          <p:nvPr/>
        </p:nvSpPr>
        <p:spPr bwMode="auto">
          <a:xfrm>
            <a:off x="5921495" y="3257687"/>
            <a:ext cx="349009" cy="428628"/>
          </a:xfrm>
          <a:prstGeom prst="downArrow">
            <a:avLst/>
          </a:prstGeom>
          <a:solidFill>
            <a:srgbClr val="C0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bldLvl="0" animBg="1"/>
      <p:bldP spid="9" grpId="0" animBg="1"/>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1424" y="1917170"/>
            <a:ext cx="7564091" cy="2784475"/>
          </a:xfrm>
          <a:prstGeom prst="rect">
            <a:avLst/>
          </a:prstGeom>
          <a:noFill/>
        </p:spPr>
        <p:txBody>
          <a:bodyPr wrap="square" rtlCol="0">
            <a:spAutoFit/>
          </a:bodyPr>
          <a:lstStyle/>
          <a:p>
            <a:pPr>
              <a:lnSpc>
                <a:spcPct val="200000"/>
              </a:lnSpc>
              <a:spcBef>
                <a:spcPts val="600"/>
              </a:spcBef>
            </a:pP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）执行</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pow(</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10)</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的递归调用顺序是：</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nSpc>
                <a:spcPct val="200000"/>
              </a:lnSpc>
              <a:spcBef>
                <a:spcPts val="600"/>
              </a:spcBef>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pow(</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10) </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 pow(</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5) </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 pow(</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2)</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 →</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 pow(</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1)</a:t>
            </a:r>
          </a:p>
          <a:p>
            <a:pPr>
              <a:lnSpc>
                <a:spcPct val="200000"/>
              </a:lnSpc>
              <a:spcBef>
                <a:spcPts val="600"/>
              </a:spcBef>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共发生</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次递归调用。</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nSpc>
                <a:spcPct val="200000"/>
              </a:lnSpc>
              <a:spcBef>
                <a:spcPts val="600"/>
              </a:spcBef>
            </a:pP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求</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pow(</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对应的算法复杂度是</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O(log</a:t>
            </a:r>
            <a:r>
              <a:rPr lang="en-US" altLang="zh-CN" sz="2000" baseline="-25000">
                <a:solidFill>
                  <a:srgbClr val="525252"/>
                </a:solidFill>
                <a:latin typeface="微软雅黑" panose="020B0503020204020204" charset="-122"/>
                <a:ea typeface="微软雅黑" panose="020B0503020204020204" charset="-122"/>
                <a:cs typeface="Consolas" panose="020B0609020204030204" pitchFamily="49" charset="0"/>
              </a:rPr>
              <a:t>2</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737" y="1249092"/>
            <a:ext cx="3752850" cy="402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50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50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50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nodeType="afterEffect">
                                  <p:stCondLst>
                                    <p:cond delay="500"/>
                                  </p:stCondLst>
                                  <p:childTnLst>
                                    <p:set>
                                      <p:cBhvr>
                                        <p:cTn id="1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320401" y="1647825"/>
            <a:ext cx="5386388" cy="5210175"/>
            <a:chOff x="3330340" y="1647825"/>
            <a:chExt cx="5386388" cy="5210175"/>
          </a:xfrm>
        </p:grpSpPr>
        <p:pic>
          <p:nvPicPr>
            <p:cNvPr id="3" name="图片 2" descr="图片包含 白板&#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30340" y="1647825"/>
              <a:ext cx="5386388" cy="5210175"/>
            </a:xfrm>
            <a:prstGeom prst="rect">
              <a:avLst/>
            </a:prstGeom>
          </p:spPr>
        </p:pic>
        <p:sp>
          <p:nvSpPr>
            <p:cNvPr id="5" name="TextBox 4"/>
            <p:cNvSpPr txBox="1"/>
            <p:nvPr/>
          </p:nvSpPr>
          <p:spPr>
            <a:xfrm>
              <a:off x="3694593" y="2913435"/>
              <a:ext cx="3292615" cy="1527175"/>
            </a:xfrm>
            <a:prstGeom prst="rect">
              <a:avLst/>
            </a:prstGeom>
            <a:noFill/>
            <a:ln>
              <a:noFill/>
            </a:ln>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ts val="2800"/>
                </a:lnSpc>
              </a:pPr>
              <a:r>
                <a:rPr lang="en-US" altLang="zh-CN" sz="2000" dirty="0" smtClean="0">
                  <a:solidFill>
                    <a:srgbClr val="C0262E"/>
                  </a:solidFill>
                  <a:latin typeface="微软雅黑" panose="020B0503020204020204" charset="-122"/>
                  <a:ea typeface="微软雅黑" panose="020B0503020204020204" charset="-122"/>
                  <a:cs typeface="Consolas" panose="020B0609020204030204" pitchFamily="49" charset="0"/>
                </a:rPr>
                <a:t> 1      2    </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3    4</a:t>
              </a:r>
              <a:endPar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endParaRPr>
            </a:p>
            <a:p>
              <a:pPr>
                <a:lnSpc>
                  <a:spcPts val="2800"/>
                </a:lnSpc>
              </a:pP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12   13   14   5</a:t>
              </a:r>
              <a:endPar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endParaRPr>
            </a:p>
            <a:p>
              <a:pPr>
                <a:lnSpc>
                  <a:spcPts val="2800"/>
                </a:lnSpc>
              </a:pP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11   16   </a:t>
              </a:r>
              <a:r>
                <a:rPr lang="en-US" altLang="zh-CN" sz="2000" dirty="0" smtClean="0">
                  <a:solidFill>
                    <a:srgbClr val="C0262E"/>
                  </a:solidFill>
                  <a:latin typeface="微软雅黑" panose="020B0503020204020204" charset="-122"/>
                  <a:ea typeface="微软雅黑" panose="020B0503020204020204" charset="-122"/>
                  <a:cs typeface="Consolas" panose="020B0609020204030204" pitchFamily="49" charset="0"/>
                </a:rPr>
                <a:t>15   </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6</a:t>
              </a:r>
              <a:endPar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endParaRPr>
            </a:p>
            <a:p>
              <a:pPr>
                <a:lnSpc>
                  <a:spcPts val="2800"/>
                </a:lnSpc>
              </a:pP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10   </a:t>
              </a:r>
              <a:r>
                <a:rPr lang="en-US" altLang="zh-CN" sz="2000" dirty="0" smtClean="0">
                  <a:solidFill>
                    <a:srgbClr val="C0262E"/>
                  </a:solidFill>
                  <a:latin typeface="微软雅黑" panose="020B0503020204020204" charset="-122"/>
                  <a:ea typeface="微软雅黑" panose="020B0503020204020204" charset="-122"/>
                  <a:cs typeface="Consolas" panose="020B0609020204030204" pitchFamily="49" charset="0"/>
                </a:rPr>
                <a:t> 9</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	    </a:t>
              </a:r>
              <a:r>
                <a:rPr lang="en-US" altLang="zh-CN" sz="2000" dirty="0" smtClean="0">
                  <a:solidFill>
                    <a:srgbClr val="C0262E"/>
                  </a:solidFill>
                  <a:latin typeface="微软雅黑" panose="020B0503020204020204" charset="-122"/>
                  <a:ea typeface="微软雅黑" panose="020B0503020204020204" charset="-122"/>
                  <a:cs typeface="Consolas" panose="020B0609020204030204" pitchFamily="49" charset="0"/>
                </a:rPr>
                <a:t>8   </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7</a:t>
              </a:r>
              <a:endParaRPr lang="zh-CN" altLang="en-US" sz="2000" dirty="0">
                <a:solidFill>
                  <a:srgbClr val="C0262E"/>
                </a:solidFill>
                <a:latin typeface="微软雅黑" panose="020B0503020204020204" charset="-122"/>
                <a:ea typeface="微软雅黑" panose="020B0503020204020204" charset="-122"/>
                <a:cs typeface="Consolas" panose="020B0609020204030204" pitchFamily="49" charset="0"/>
              </a:endParaRPr>
            </a:p>
          </p:txBody>
        </p:sp>
      </p:grpSp>
      <p:sp>
        <p:nvSpPr>
          <p:cNvPr id="6" name="文本框 5"/>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
        <p:nvSpPr>
          <p:cNvPr id="7" name="TextBox 2"/>
          <p:cNvSpPr txBox="1"/>
          <p:nvPr/>
        </p:nvSpPr>
        <p:spPr>
          <a:xfrm>
            <a:off x="893270" y="966916"/>
            <a:ext cx="9685308" cy="706755"/>
          </a:xfrm>
          <a:prstGeom prst="rect">
            <a:avLst/>
          </a:prstGeom>
          <a:noFill/>
        </p:spPr>
        <p:txBody>
          <a:bodyPr wrap="square" rtlCol="0">
            <a:spAutoFit/>
          </a:bodyPr>
          <a:lstStyle/>
          <a:p>
            <a:pPr>
              <a:lnSpc>
                <a:spcPct val="200000"/>
              </a:lnSpc>
            </a:pP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5.5</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创建一个</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n</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阶螺旋矩阵并输出。例如，</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n=4</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时的螺旋矩阵如下：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643" y="1287207"/>
            <a:ext cx="10269991" cy="2139315"/>
          </a:xfrm>
          <a:prstGeom prst="rect">
            <a:avLst/>
          </a:prstGeom>
          <a:noFill/>
          <a:ln w="38100">
            <a:no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n"/>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buFont typeface="Wingdings" panose="05000000000000000000" pitchFamily="2" charset="2"/>
              <a:buChar char="l"/>
            </a:pPr>
            <a:r>
              <a:rPr lang="zh-CN" altLang="zh-CN">
                <a:latin typeface="微软雅黑" panose="020B0503020204020204" charset="-122"/>
                <a:ea typeface="微软雅黑" panose="020B0503020204020204" charset="-122"/>
              </a:rPr>
              <a:t>设</a:t>
            </a:r>
            <a:r>
              <a:rPr lang="en-US" altLang="zh-CN">
                <a:latin typeface="微软雅黑" panose="020B0503020204020204" charset="-122"/>
                <a:ea typeface="微软雅黑" panose="020B0503020204020204" charset="-122"/>
              </a:rPr>
              <a:t>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start</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用于创建左上角为（</a:t>
            </a:r>
            <a:r>
              <a:rPr lang="en-US" altLang="zh-CN">
                <a:latin typeface="微软雅黑" panose="020B0503020204020204" charset="-122"/>
                <a:ea typeface="微软雅黑" panose="020B0503020204020204" charset="-122"/>
              </a:rPr>
              <a:t>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a:t>
            </a:r>
            <a:r>
              <a:rPr lang="zh-CN" altLang="zh-CN">
                <a:latin typeface="微软雅黑" panose="020B0503020204020204" charset="-122"/>
                <a:ea typeface="微软雅黑" panose="020B0503020204020204" charset="-122"/>
              </a:rPr>
              <a:t>）、起始元素值为</a:t>
            </a:r>
            <a:r>
              <a:rPr lang="en-US" altLang="zh-CN">
                <a:latin typeface="微软雅黑" panose="020B0503020204020204" charset="-122"/>
                <a:ea typeface="微软雅黑" panose="020B0503020204020204" charset="-122"/>
              </a:rPr>
              <a:t>start</a:t>
            </a:r>
            <a:r>
              <a:rPr lang="zh-CN" altLang="zh-CN">
                <a:latin typeface="微软雅黑" panose="020B0503020204020204" charset="-122"/>
                <a:ea typeface="微软雅黑" panose="020B0503020204020204" charset="-122"/>
              </a:rPr>
              <a:t>的</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阶螺旋矩阵，共</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行</a:t>
            </a:r>
            <a:r>
              <a:rPr lang="en-US" altLang="zh-CN">
                <a:latin typeface="微软雅黑" panose="020B0503020204020204" charset="-122"/>
                <a:ea typeface="微软雅黑" panose="020B0503020204020204" charset="-122"/>
              </a:rPr>
              <a:t>n</a:t>
            </a:r>
            <a:r>
              <a:rPr lang="zh-CN" altLang="zh-CN">
                <a:latin typeface="微软雅黑" panose="020B0503020204020204" charset="-122"/>
                <a:ea typeface="微软雅黑" panose="020B0503020204020204" charset="-122"/>
              </a:rPr>
              <a:t>列，它是大问题</a:t>
            </a:r>
            <a:r>
              <a:rPr lang="zh-CN" altLang="en-US">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a:lnSpc>
                <a:spcPct val="150000"/>
              </a:lnSpc>
              <a:buFont typeface="Wingdings" panose="05000000000000000000" pitchFamily="2" charset="2"/>
              <a:buChar char="l"/>
            </a:pPr>
            <a:r>
              <a:rPr lang="en-US" altLang="zh-CN">
                <a:latin typeface="微软雅黑" panose="020B0503020204020204" charset="-122"/>
                <a:ea typeface="微软雅黑" panose="020B0503020204020204" charset="-122"/>
              </a:rPr>
              <a:t>f(x+1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start</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n-2)</a:t>
            </a:r>
            <a:r>
              <a:rPr lang="zh-CN" altLang="zh-CN">
                <a:latin typeface="微软雅黑" panose="020B0503020204020204" charset="-122"/>
                <a:ea typeface="微软雅黑" panose="020B0503020204020204" charset="-122"/>
              </a:rPr>
              <a:t>用于创建左上角为（</a:t>
            </a:r>
            <a:r>
              <a:rPr lang="en-US" altLang="zh-CN">
                <a:latin typeface="微软雅黑" panose="020B0503020204020204" charset="-122"/>
                <a:ea typeface="微软雅黑" panose="020B0503020204020204" charset="-122"/>
              </a:rPr>
              <a:t>x+1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y+1</a:t>
            </a:r>
            <a:r>
              <a:rPr lang="zh-CN" altLang="zh-CN">
                <a:latin typeface="微软雅黑" panose="020B0503020204020204" charset="-122"/>
                <a:ea typeface="微软雅黑" panose="020B0503020204020204" charset="-122"/>
              </a:rPr>
              <a:t>）、起始元素值为</a:t>
            </a:r>
            <a:r>
              <a:rPr lang="en-US" altLang="zh-CN">
                <a:latin typeface="微软雅黑" panose="020B0503020204020204" charset="-122"/>
                <a:ea typeface="微软雅黑" panose="020B0503020204020204" charset="-122"/>
              </a:rPr>
              <a:t>start</a:t>
            </a:r>
            <a:r>
              <a:rPr lang="zh-CN" altLang="zh-CN">
                <a:latin typeface="微软雅黑" panose="020B0503020204020204" charset="-122"/>
                <a:ea typeface="微软雅黑" panose="020B0503020204020204" charset="-122"/>
              </a:rPr>
              <a:t>的</a:t>
            </a:r>
            <a:r>
              <a:rPr lang="en-US" altLang="zh-CN">
                <a:latin typeface="微软雅黑" panose="020B0503020204020204" charset="-122"/>
                <a:ea typeface="微软雅黑" panose="020B0503020204020204" charset="-122"/>
              </a:rPr>
              <a:t>n-2</a:t>
            </a:r>
            <a:r>
              <a:rPr lang="zh-CN" altLang="zh-CN">
                <a:latin typeface="微软雅黑" panose="020B0503020204020204" charset="-122"/>
                <a:ea typeface="微软雅黑" panose="020B0503020204020204" charset="-122"/>
              </a:rPr>
              <a:t>阶螺旋矩阵，共</a:t>
            </a:r>
            <a:r>
              <a:rPr lang="en-US" altLang="zh-CN">
                <a:latin typeface="微软雅黑" panose="020B0503020204020204" charset="-122"/>
                <a:ea typeface="微软雅黑" panose="020B0503020204020204" charset="-122"/>
              </a:rPr>
              <a:t>n-2</a:t>
            </a:r>
            <a:r>
              <a:rPr lang="zh-CN" altLang="zh-CN">
                <a:latin typeface="微软雅黑" panose="020B0503020204020204" charset="-122"/>
                <a:ea typeface="微软雅黑" panose="020B0503020204020204" charset="-122"/>
              </a:rPr>
              <a:t>行</a:t>
            </a:r>
            <a:r>
              <a:rPr lang="en-US" altLang="zh-CN">
                <a:latin typeface="微软雅黑" panose="020B0503020204020204" charset="-122"/>
                <a:ea typeface="微软雅黑" panose="020B0503020204020204" charset="-122"/>
              </a:rPr>
              <a:t>n-2</a:t>
            </a:r>
            <a:r>
              <a:rPr lang="zh-CN" altLang="zh-CN">
                <a:latin typeface="微软雅黑" panose="020B0503020204020204" charset="-122"/>
                <a:ea typeface="微软雅黑" panose="020B0503020204020204" charset="-122"/>
              </a:rPr>
              <a:t>列，它是小问题。</a:t>
            </a:r>
          </a:p>
        </p:txBody>
      </p:sp>
      <p:sp>
        <p:nvSpPr>
          <p:cNvPr id="13" name="TextBox 12"/>
          <p:cNvSpPr txBox="1"/>
          <p:nvPr/>
        </p:nvSpPr>
        <p:spPr>
          <a:xfrm>
            <a:off x="4859332" y="4400443"/>
            <a:ext cx="428628" cy="369332"/>
          </a:xfrm>
          <a:prstGeom prst="rect">
            <a:avLst/>
          </a:prstGeom>
          <a:noFill/>
        </p:spPr>
        <p:txBody>
          <a:bodyPr wrap="square" rtlCol="0">
            <a:spAutoFit/>
          </a:bodyPr>
          <a:lstStyle/>
          <a:p>
            <a:r>
              <a:rPr lang="en-US" altLang="zh-CN">
                <a:solidFill>
                  <a:srgbClr val="C0262E"/>
                </a:solidFill>
                <a:latin typeface="Consolas" panose="020B0609020204030204" pitchFamily="49" charset="0"/>
                <a:ea typeface="楷体" panose="02010609060101010101" pitchFamily="49" charset="-122"/>
                <a:cs typeface="Consolas" panose="020B0609020204030204" pitchFamily="49" charset="0"/>
              </a:rPr>
              <a:t>1</a:t>
            </a:r>
            <a:endParaRPr lang="zh-CN" altLang="en-US">
              <a:solidFill>
                <a:srgbClr val="C0262E"/>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TextBox 13"/>
          <p:cNvSpPr txBox="1"/>
          <p:nvPr/>
        </p:nvSpPr>
        <p:spPr>
          <a:xfrm>
            <a:off x="5573712" y="4400443"/>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2</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TextBox 14"/>
          <p:cNvSpPr txBox="1"/>
          <p:nvPr/>
        </p:nvSpPr>
        <p:spPr>
          <a:xfrm>
            <a:off x="6288092" y="4400443"/>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3</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TextBox 15"/>
          <p:cNvSpPr txBox="1"/>
          <p:nvPr/>
        </p:nvSpPr>
        <p:spPr>
          <a:xfrm>
            <a:off x="6931034" y="4400443"/>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4</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4859332" y="4900509"/>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12</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TextBox 18"/>
          <p:cNvSpPr txBox="1"/>
          <p:nvPr/>
        </p:nvSpPr>
        <p:spPr>
          <a:xfrm>
            <a:off x="5573712" y="4900509"/>
            <a:ext cx="428628" cy="369332"/>
          </a:xfrm>
          <a:prstGeom prst="rect">
            <a:avLst/>
          </a:prstGeom>
          <a:noFill/>
        </p:spPr>
        <p:txBody>
          <a:bodyPr wrap="square" lIns="0" rIns="0" rtlCol="0">
            <a:spAutoFit/>
          </a:bodyPr>
          <a:lstStyle/>
          <a:p>
            <a:r>
              <a:rPr lang="en-US" altLang="zh-CN">
                <a:solidFill>
                  <a:srgbClr val="C0262E"/>
                </a:solidFill>
                <a:latin typeface="Consolas" panose="020B0609020204030204" pitchFamily="49" charset="0"/>
                <a:ea typeface="楷体" panose="02010609060101010101" pitchFamily="49" charset="-122"/>
                <a:cs typeface="Consolas" panose="020B0609020204030204" pitchFamily="49" charset="0"/>
              </a:rPr>
              <a:t>13</a:t>
            </a:r>
            <a:endParaRPr lang="zh-CN" altLang="en-US">
              <a:solidFill>
                <a:srgbClr val="C0262E"/>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TextBox 19"/>
          <p:cNvSpPr txBox="1"/>
          <p:nvPr/>
        </p:nvSpPr>
        <p:spPr>
          <a:xfrm>
            <a:off x="6288092" y="4900509"/>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14</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TextBox 20"/>
          <p:cNvSpPr txBox="1"/>
          <p:nvPr/>
        </p:nvSpPr>
        <p:spPr>
          <a:xfrm>
            <a:off x="6931034" y="4900509"/>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5</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TextBox 21"/>
          <p:cNvSpPr txBox="1"/>
          <p:nvPr/>
        </p:nvSpPr>
        <p:spPr>
          <a:xfrm>
            <a:off x="4859332" y="5400575"/>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11</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TextBox 22"/>
          <p:cNvSpPr txBox="1"/>
          <p:nvPr/>
        </p:nvSpPr>
        <p:spPr>
          <a:xfrm>
            <a:off x="5573712" y="5400575"/>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16</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 name="TextBox 23"/>
          <p:cNvSpPr txBox="1"/>
          <p:nvPr/>
        </p:nvSpPr>
        <p:spPr>
          <a:xfrm>
            <a:off x="6288092" y="5400575"/>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15</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TextBox 24"/>
          <p:cNvSpPr txBox="1"/>
          <p:nvPr/>
        </p:nvSpPr>
        <p:spPr>
          <a:xfrm>
            <a:off x="6931034" y="5400575"/>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6</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6" name="TextBox 25"/>
          <p:cNvSpPr txBox="1"/>
          <p:nvPr/>
        </p:nvSpPr>
        <p:spPr>
          <a:xfrm>
            <a:off x="4859332" y="5888499"/>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10</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7" name="TextBox 26"/>
          <p:cNvSpPr txBox="1"/>
          <p:nvPr/>
        </p:nvSpPr>
        <p:spPr>
          <a:xfrm>
            <a:off x="5573712" y="5888499"/>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9</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TextBox 27"/>
          <p:cNvSpPr txBox="1"/>
          <p:nvPr/>
        </p:nvSpPr>
        <p:spPr>
          <a:xfrm>
            <a:off x="6288092" y="5888499"/>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8</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9" name="TextBox 28"/>
          <p:cNvSpPr txBox="1"/>
          <p:nvPr/>
        </p:nvSpPr>
        <p:spPr>
          <a:xfrm>
            <a:off x="6931034" y="5888499"/>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7</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0" name="矩形 29"/>
          <p:cNvSpPr/>
          <p:nvPr/>
        </p:nvSpPr>
        <p:spPr>
          <a:xfrm>
            <a:off x="4537861" y="4198271"/>
            <a:ext cx="2928958" cy="214314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33" name="TextBox 32"/>
          <p:cNvSpPr txBox="1"/>
          <p:nvPr/>
        </p:nvSpPr>
        <p:spPr>
          <a:xfrm>
            <a:off x="2868593" y="3757501"/>
            <a:ext cx="3357586" cy="398780"/>
          </a:xfrm>
          <a:prstGeom prst="rect">
            <a:avLst/>
          </a:prstGeom>
          <a:noFill/>
        </p:spPr>
        <p:txBody>
          <a:bodyPr wrap="square" rtlCol="0">
            <a:spAutoFit/>
          </a:bodyPr>
          <a:lstStyle/>
          <a:p>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(0</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0</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为大问题</a:t>
            </a:r>
          </a:p>
        </p:txBody>
      </p:sp>
      <p:sp>
        <p:nvSpPr>
          <p:cNvPr id="34" name="矩形 33"/>
          <p:cNvSpPr/>
          <p:nvPr/>
        </p:nvSpPr>
        <p:spPr>
          <a:xfrm>
            <a:off x="5287960" y="4871934"/>
            <a:ext cx="1428760" cy="1000132"/>
          </a:xfrm>
          <a:prstGeom prst="rect">
            <a:avLst/>
          </a:prstGeom>
          <a:solidFill>
            <a:schemeClr val="accent1">
              <a:alpha val="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35" name="TextBox 34"/>
          <p:cNvSpPr txBox="1"/>
          <p:nvPr/>
        </p:nvSpPr>
        <p:spPr>
          <a:xfrm>
            <a:off x="7632912" y="4540702"/>
            <a:ext cx="3441526" cy="398780"/>
          </a:xfrm>
          <a:prstGeom prst="rect">
            <a:avLst/>
          </a:prstGeom>
          <a:noFill/>
        </p:spPr>
        <p:txBody>
          <a:bodyPr wrap="square" rtlCol="0">
            <a:spAutoFit/>
          </a:bodyPr>
          <a:lstStyle/>
          <a:p>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13</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为小问题</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36" name="任意多边形 35"/>
          <p:cNvSpPr/>
          <p:nvPr/>
        </p:nvSpPr>
        <p:spPr>
          <a:xfrm>
            <a:off x="3704418" y="4138505"/>
            <a:ext cx="792976" cy="858843"/>
          </a:xfrm>
          <a:custGeom>
            <a:avLst/>
            <a:gdLst>
              <a:gd name="connsiteX0" fmla="*/ 12700 w 698500"/>
              <a:gd name="connsiteY0" fmla="*/ 0 h 800100"/>
              <a:gd name="connsiteX1" fmla="*/ 22225 w 698500"/>
              <a:gd name="connsiteY1" fmla="*/ 228600 h 800100"/>
              <a:gd name="connsiteX2" fmla="*/ 146050 w 698500"/>
              <a:gd name="connsiteY2" fmla="*/ 533400 h 800100"/>
              <a:gd name="connsiteX3" fmla="*/ 698500 w 698500"/>
              <a:gd name="connsiteY3" fmla="*/ 800100 h 800100"/>
              <a:gd name="connsiteX0-1" fmla="*/ 22222 w 708022"/>
              <a:gd name="connsiteY0-2" fmla="*/ 0 h 800100"/>
              <a:gd name="connsiteX1-3" fmla="*/ 31747 w 708022"/>
              <a:gd name="connsiteY1-4" fmla="*/ 228600 h 800100"/>
              <a:gd name="connsiteX2-5" fmla="*/ 212704 w 708022"/>
              <a:gd name="connsiteY2-6" fmla="*/ 647700 h 800100"/>
              <a:gd name="connsiteX3-7" fmla="*/ 708022 w 708022"/>
              <a:gd name="connsiteY3-8" fmla="*/ 800100 h 800100"/>
              <a:gd name="connsiteX0-9" fmla="*/ 22222 w 708022"/>
              <a:gd name="connsiteY0-10" fmla="*/ 0 h 815976"/>
              <a:gd name="connsiteX1-11" fmla="*/ 31747 w 708022"/>
              <a:gd name="connsiteY1-12" fmla="*/ 228600 h 815976"/>
              <a:gd name="connsiteX2-13" fmla="*/ 212704 w 708022"/>
              <a:gd name="connsiteY2-14" fmla="*/ 647700 h 815976"/>
              <a:gd name="connsiteX3-15" fmla="*/ 355580 w 708022"/>
              <a:gd name="connsiteY3-16" fmla="*/ 790576 h 815976"/>
              <a:gd name="connsiteX4" fmla="*/ 708022 w 708022"/>
              <a:gd name="connsiteY4" fmla="*/ 800100 h 815976"/>
              <a:gd name="connsiteX0-17" fmla="*/ 96858 w 782658"/>
              <a:gd name="connsiteY0-18" fmla="*/ 33342 h 849318"/>
              <a:gd name="connsiteX1-19" fmla="*/ 1588 w 782658"/>
              <a:gd name="connsiteY1-20" fmla="*/ 38100 h 849318"/>
              <a:gd name="connsiteX2-21" fmla="*/ 106383 w 782658"/>
              <a:gd name="connsiteY2-22" fmla="*/ 261942 h 849318"/>
              <a:gd name="connsiteX3-23" fmla="*/ 287340 w 782658"/>
              <a:gd name="connsiteY3-24" fmla="*/ 681042 h 849318"/>
              <a:gd name="connsiteX4-25" fmla="*/ 430216 w 782658"/>
              <a:gd name="connsiteY4-26" fmla="*/ 823918 h 849318"/>
              <a:gd name="connsiteX5" fmla="*/ 782658 w 782658"/>
              <a:gd name="connsiteY5" fmla="*/ 833442 h 849318"/>
              <a:gd name="connsiteX0-27" fmla="*/ 99242 w 785042"/>
              <a:gd name="connsiteY0-28" fmla="*/ 43660 h 859636"/>
              <a:gd name="connsiteX1-29" fmla="*/ 3972 w 785042"/>
              <a:gd name="connsiteY1-30" fmla="*/ 48418 h 859636"/>
              <a:gd name="connsiteX2-31" fmla="*/ 75410 w 785042"/>
              <a:gd name="connsiteY2-32" fmla="*/ 334170 h 859636"/>
              <a:gd name="connsiteX3-33" fmla="*/ 289724 w 785042"/>
              <a:gd name="connsiteY3-34" fmla="*/ 691360 h 859636"/>
              <a:gd name="connsiteX4-35" fmla="*/ 432600 w 785042"/>
              <a:gd name="connsiteY4-36" fmla="*/ 834236 h 859636"/>
              <a:gd name="connsiteX5-37" fmla="*/ 785042 w 785042"/>
              <a:gd name="connsiteY5-38" fmla="*/ 843760 h 859636"/>
              <a:gd name="connsiteX0-39" fmla="*/ 99242 w 785042"/>
              <a:gd name="connsiteY0-40" fmla="*/ 43660 h 859636"/>
              <a:gd name="connsiteX1-41" fmla="*/ 3972 w 785042"/>
              <a:gd name="connsiteY1-42" fmla="*/ 48418 h 859636"/>
              <a:gd name="connsiteX2-43" fmla="*/ 75410 w 785042"/>
              <a:gd name="connsiteY2-44" fmla="*/ 334170 h 859636"/>
              <a:gd name="connsiteX3-45" fmla="*/ 218286 w 785042"/>
              <a:gd name="connsiteY3-46" fmla="*/ 691360 h 859636"/>
              <a:gd name="connsiteX4-47" fmla="*/ 432600 w 785042"/>
              <a:gd name="connsiteY4-48" fmla="*/ 834236 h 859636"/>
              <a:gd name="connsiteX5-49" fmla="*/ 785042 w 785042"/>
              <a:gd name="connsiteY5-50" fmla="*/ 843760 h 859636"/>
              <a:gd name="connsiteX0-51" fmla="*/ 1587 w 854095"/>
              <a:gd name="connsiteY0-52" fmla="*/ 47625 h 858843"/>
              <a:gd name="connsiteX1-53" fmla="*/ 73025 w 854095"/>
              <a:gd name="connsiteY1-54" fmla="*/ 47625 h 858843"/>
              <a:gd name="connsiteX2-55" fmla="*/ 144463 w 854095"/>
              <a:gd name="connsiteY2-56" fmla="*/ 333377 h 858843"/>
              <a:gd name="connsiteX3-57" fmla="*/ 287339 w 854095"/>
              <a:gd name="connsiteY3-58" fmla="*/ 690567 h 858843"/>
              <a:gd name="connsiteX4-59" fmla="*/ 501653 w 854095"/>
              <a:gd name="connsiteY4-60" fmla="*/ 833443 h 858843"/>
              <a:gd name="connsiteX5-61" fmla="*/ 854095 w 854095"/>
              <a:gd name="connsiteY5-62" fmla="*/ 842967 h 858843"/>
              <a:gd name="connsiteX0-63" fmla="*/ 11907 w 792976"/>
              <a:gd name="connsiteY0-64" fmla="*/ 47625 h 858843"/>
              <a:gd name="connsiteX1-65" fmla="*/ 11906 w 792976"/>
              <a:gd name="connsiteY1-66" fmla="*/ 47625 h 858843"/>
              <a:gd name="connsiteX2-67" fmla="*/ 83344 w 792976"/>
              <a:gd name="connsiteY2-68" fmla="*/ 333377 h 858843"/>
              <a:gd name="connsiteX3-69" fmla="*/ 226220 w 792976"/>
              <a:gd name="connsiteY3-70" fmla="*/ 690567 h 858843"/>
              <a:gd name="connsiteX4-71" fmla="*/ 440534 w 792976"/>
              <a:gd name="connsiteY4-72" fmla="*/ 833443 h 858843"/>
              <a:gd name="connsiteX5-73" fmla="*/ 792976 w 792976"/>
              <a:gd name="connsiteY5-74" fmla="*/ 842967 h 858843"/>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37" y="connsiteY5-38"/>
              </a:cxn>
            </a:cxnLst>
            <a:rect l="l" t="t" r="r" b="b"/>
            <a:pathLst>
              <a:path w="792976" h="858843">
                <a:moveTo>
                  <a:pt x="11907" y="47625"/>
                </a:moveTo>
                <a:cubicBezTo>
                  <a:pt x="10320" y="49212"/>
                  <a:pt x="0" y="0"/>
                  <a:pt x="11906" y="47625"/>
                </a:cubicBezTo>
                <a:cubicBezTo>
                  <a:pt x="23812" y="95250"/>
                  <a:pt x="47625" y="226220"/>
                  <a:pt x="83344" y="333377"/>
                </a:cubicBezTo>
                <a:cubicBezTo>
                  <a:pt x="119063" y="440534"/>
                  <a:pt x="166688" y="607223"/>
                  <a:pt x="226220" y="690567"/>
                </a:cubicBezTo>
                <a:cubicBezTo>
                  <a:pt x="285752" y="773911"/>
                  <a:pt x="346075" y="808043"/>
                  <a:pt x="440534" y="833443"/>
                </a:cubicBezTo>
                <a:cubicBezTo>
                  <a:pt x="534993" y="858843"/>
                  <a:pt x="742176" y="833442"/>
                  <a:pt x="792976" y="84296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37" name="任意多边形 36"/>
          <p:cNvSpPr/>
          <p:nvPr/>
        </p:nvSpPr>
        <p:spPr>
          <a:xfrm>
            <a:off x="6811969" y="4771922"/>
            <a:ext cx="838200" cy="200025"/>
          </a:xfrm>
          <a:custGeom>
            <a:avLst/>
            <a:gdLst>
              <a:gd name="connsiteX0" fmla="*/ 0 w 838200"/>
              <a:gd name="connsiteY0" fmla="*/ 200025 h 200025"/>
              <a:gd name="connsiteX1" fmla="*/ 838200 w 838200"/>
              <a:gd name="connsiteY1" fmla="*/ 0 h 200025"/>
            </a:gdLst>
            <a:ahLst/>
            <a:cxnLst>
              <a:cxn ang="0">
                <a:pos x="connsiteX0" y="connsiteY0"/>
              </a:cxn>
              <a:cxn ang="0">
                <a:pos x="connsiteX1" y="connsiteY1"/>
              </a:cxn>
            </a:cxnLst>
            <a:rect l="l" t="t" r="r" b="b"/>
            <a:pathLst>
              <a:path w="838200" h="200025">
                <a:moveTo>
                  <a:pt x="0" y="200025"/>
                </a:moveTo>
                <a:lnTo>
                  <a:pt x="838200" y="0"/>
                </a:ln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39" name="TextBox 44"/>
          <p:cNvSpPr txBox="1"/>
          <p:nvPr/>
        </p:nvSpPr>
        <p:spPr>
          <a:xfrm>
            <a:off x="1219644" y="916863"/>
            <a:ext cx="1143008" cy="307340"/>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000" b="1">
                <a:solidFill>
                  <a:srgbClr val="C0262E"/>
                </a:solidFill>
                <a:latin typeface="微软雅黑" panose="020B0503020204020204" charset="-122"/>
                <a:ea typeface="微软雅黑" panose="020B0503020204020204" charset="-122"/>
              </a:rPr>
              <a:t>参考答案</a:t>
            </a:r>
            <a:endParaRPr lang="zh-CN" altLang="en-US" sz="2000" b="1" dirty="0">
              <a:solidFill>
                <a:srgbClr val="C0262E"/>
              </a:solidFill>
              <a:latin typeface="微软雅黑" panose="020B0503020204020204" charset="-122"/>
              <a:ea typeface="微软雅黑" panose="020B0503020204020204" charset="-122"/>
            </a:endParaRPr>
          </a:p>
        </p:txBody>
      </p:sp>
      <p:sp>
        <p:nvSpPr>
          <p:cNvPr id="32" name="文本框 31"/>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1000"/>
                                        <p:tgtEl>
                                          <p:spTgt spid="18"/>
                                        </p:tgtEl>
                                      </p:cBhvr>
                                    </p:animEffect>
                                    <p:anim calcmode="lin" valueType="num">
                                      <p:cBhvr>
                                        <p:cTn id="41" dur="1000" fill="hold"/>
                                        <p:tgtEl>
                                          <p:spTgt spid="18"/>
                                        </p:tgtEl>
                                        <p:attrNameLst>
                                          <p:attrName>ppt_x</p:attrName>
                                        </p:attrNameLst>
                                      </p:cBhvr>
                                      <p:tavLst>
                                        <p:tav tm="0">
                                          <p:val>
                                            <p:strVal val="#ppt_x"/>
                                          </p:val>
                                        </p:tav>
                                        <p:tav tm="100000">
                                          <p:val>
                                            <p:strVal val="#ppt_x"/>
                                          </p:val>
                                        </p:tav>
                                      </p:tavLst>
                                    </p:anim>
                                    <p:anim calcmode="lin" valueType="num">
                                      <p:cBhvr>
                                        <p:cTn id="42" dur="1000" fill="hold"/>
                                        <p:tgtEl>
                                          <p:spTgt spid="1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1000"/>
                                        <p:tgtEl>
                                          <p:spTgt spid="26"/>
                                        </p:tgtEl>
                                      </p:cBhvr>
                                    </p:animEffect>
                                    <p:anim calcmode="lin" valueType="num">
                                      <p:cBhvr>
                                        <p:cTn id="81" dur="1000" fill="hold"/>
                                        <p:tgtEl>
                                          <p:spTgt spid="26"/>
                                        </p:tgtEl>
                                        <p:attrNameLst>
                                          <p:attrName>ppt_x</p:attrName>
                                        </p:attrNameLst>
                                      </p:cBhvr>
                                      <p:tavLst>
                                        <p:tav tm="0">
                                          <p:val>
                                            <p:strVal val="#ppt_x"/>
                                          </p:val>
                                        </p:tav>
                                        <p:tav tm="100000">
                                          <p:val>
                                            <p:strVal val="#ppt_x"/>
                                          </p:val>
                                        </p:tav>
                                      </p:tavLst>
                                    </p:anim>
                                    <p:anim calcmode="lin" valueType="num">
                                      <p:cBhvr>
                                        <p:cTn id="82" dur="1000" fill="hold"/>
                                        <p:tgtEl>
                                          <p:spTgt spid="26"/>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1000"/>
                                        <p:tgtEl>
                                          <p:spTgt spid="28"/>
                                        </p:tgtEl>
                                      </p:cBhvr>
                                    </p:animEffect>
                                    <p:anim calcmode="lin" valueType="num">
                                      <p:cBhvr>
                                        <p:cTn id="91" dur="1000" fill="hold"/>
                                        <p:tgtEl>
                                          <p:spTgt spid="28"/>
                                        </p:tgtEl>
                                        <p:attrNameLst>
                                          <p:attrName>ppt_x</p:attrName>
                                        </p:attrNameLst>
                                      </p:cBhvr>
                                      <p:tavLst>
                                        <p:tav tm="0">
                                          <p:val>
                                            <p:strVal val="#ppt_x"/>
                                          </p:val>
                                        </p:tav>
                                        <p:tav tm="100000">
                                          <p:val>
                                            <p:strVal val="#ppt_x"/>
                                          </p:val>
                                        </p:tav>
                                      </p:tavLst>
                                    </p:anim>
                                    <p:anim calcmode="lin" valueType="num">
                                      <p:cBhvr>
                                        <p:cTn id="92" dur="1000" fill="hold"/>
                                        <p:tgtEl>
                                          <p:spTgt spid="28"/>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1000"/>
                                        <p:tgtEl>
                                          <p:spTgt spid="29"/>
                                        </p:tgtEl>
                                      </p:cBhvr>
                                    </p:animEffect>
                                    <p:anim calcmode="lin" valueType="num">
                                      <p:cBhvr>
                                        <p:cTn id="96" dur="1000" fill="hold"/>
                                        <p:tgtEl>
                                          <p:spTgt spid="29"/>
                                        </p:tgtEl>
                                        <p:attrNameLst>
                                          <p:attrName>ppt_x</p:attrName>
                                        </p:attrNameLst>
                                      </p:cBhvr>
                                      <p:tavLst>
                                        <p:tav tm="0">
                                          <p:val>
                                            <p:strVal val="#ppt_x"/>
                                          </p:val>
                                        </p:tav>
                                        <p:tav tm="100000">
                                          <p:val>
                                            <p:strVal val="#ppt_x"/>
                                          </p:val>
                                        </p:tav>
                                      </p:tavLst>
                                    </p:anim>
                                    <p:anim calcmode="lin" valueType="num">
                                      <p:cBhvr>
                                        <p:cTn id="97" dur="1000" fill="hold"/>
                                        <p:tgtEl>
                                          <p:spTgt spid="29"/>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1000"/>
                                        <p:tgtEl>
                                          <p:spTgt spid="30"/>
                                        </p:tgtEl>
                                      </p:cBhvr>
                                    </p:animEffect>
                                    <p:anim calcmode="lin" valueType="num">
                                      <p:cBhvr>
                                        <p:cTn id="101" dur="1000" fill="hold"/>
                                        <p:tgtEl>
                                          <p:spTgt spid="30"/>
                                        </p:tgtEl>
                                        <p:attrNameLst>
                                          <p:attrName>ppt_x</p:attrName>
                                        </p:attrNameLst>
                                      </p:cBhvr>
                                      <p:tavLst>
                                        <p:tav tm="0">
                                          <p:val>
                                            <p:strVal val="#ppt_x"/>
                                          </p:val>
                                        </p:tav>
                                        <p:tav tm="100000">
                                          <p:val>
                                            <p:strVal val="#ppt_x"/>
                                          </p:val>
                                        </p:tav>
                                      </p:tavLst>
                                    </p:anim>
                                    <p:anim calcmode="lin" valueType="num">
                                      <p:cBhvr>
                                        <p:cTn id="102" dur="1000" fill="hold"/>
                                        <p:tgtEl>
                                          <p:spTgt spid="30"/>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1000"/>
                                        <p:tgtEl>
                                          <p:spTgt spid="33"/>
                                        </p:tgtEl>
                                      </p:cBhvr>
                                    </p:animEffect>
                                    <p:anim calcmode="lin" valueType="num">
                                      <p:cBhvr>
                                        <p:cTn id="106" dur="1000" fill="hold"/>
                                        <p:tgtEl>
                                          <p:spTgt spid="33"/>
                                        </p:tgtEl>
                                        <p:attrNameLst>
                                          <p:attrName>ppt_x</p:attrName>
                                        </p:attrNameLst>
                                      </p:cBhvr>
                                      <p:tavLst>
                                        <p:tav tm="0">
                                          <p:val>
                                            <p:strVal val="#ppt_x"/>
                                          </p:val>
                                        </p:tav>
                                        <p:tav tm="100000">
                                          <p:val>
                                            <p:strVal val="#ppt_x"/>
                                          </p:val>
                                        </p:tav>
                                      </p:tavLst>
                                    </p:anim>
                                    <p:anim calcmode="lin" valueType="num">
                                      <p:cBhvr>
                                        <p:cTn id="107" dur="1000" fill="hold"/>
                                        <p:tgtEl>
                                          <p:spTgt spid="33"/>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1000"/>
                                        <p:tgtEl>
                                          <p:spTgt spid="34"/>
                                        </p:tgtEl>
                                      </p:cBhvr>
                                    </p:animEffect>
                                    <p:anim calcmode="lin" valueType="num">
                                      <p:cBhvr>
                                        <p:cTn id="111" dur="1000" fill="hold"/>
                                        <p:tgtEl>
                                          <p:spTgt spid="34"/>
                                        </p:tgtEl>
                                        <p:attrNameLst>
                                          <p:attrName>ppt_x</p:attrName>
                                        </p:attrNameLst>
                                      </p:cBhvr>
                                      <p:tavLst>
                                        <p:tav tm="0">
                                          <p:val>
                                            <p:strVal val="#ppt_x"/>
                                          </p:val>
                                        </p:tav>
                                        <p:tav tm="100000">
                                          <p:val>
                                            <p:strVal val="#ppt_x"/>
                                          </p:val>
                                        </p:tav>
                                      </p:tavLst>
                                    </p:anim>
                                    <p:anim calcmode="lin" valueType="num">
                                      <p:cBhvr>
                                        <p:cTn id="112" dur="1000" fill="hold"/>
                                        <p:tgtEl>
                                          <p:spTgt spid="34"/>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fade">
                                      <p:cBhvr>
                                        <p:cTn id="115" dur="1000"/>
                                        <p:tgtEl>
                                          <p:spTgt spid="35"/>
                                        </p:tgtEl>
                                      </p:cBhvr>
                                    </p:animEffect>
                                    <p:anim calcmode="lin" valueType="num">
                                      <p:cBhvr>
                                        <p:cTn id="116" dur="1000" fill="hold"/>
                                        <p:tgtEl>
                                          <p:spTgt spid="35"/>
                                        </p:tgtEl>
                                        <p:attrNameLst>
                                          <p:attrName>ppt_x</p:attrName>
                                        </p:attrNameLst>
                                      </p:cBhvr>
                                      <p:tavLst>
                                        <p:tav tm="0">
                                          <p:val>
                                            <p:strVal val="#ppt_x"/>
                                          </p:val>
                                        </p:tav>
                                        <p:tav tm="100000">
                                          <p:val>
                                            <p:strVal val="#ppt_x"/>
                                          </p:val>
                                        </p:tav>
                                      </p:tavLst>
                                    </p:anim>
                                    <p:anim calcmode="lin" valueType="num">
                                      <p:cBhvr>
                                        <p:cTn id="117" dur="1000" fill="hold"/>
                                        <p:tgtEl>
                                          <p:spTgt spid="35"/>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fade">
                                      <p:cBhvr>
                                        <p:cTn id="120" dur="1000"/>
                                        <p:tgtEl>
                                          <p:spTgt spid="36"/>
                                        </p:tgtEl>
                                      </p:cBhvr>
                                    </p:animEffect>
                                    <p:anim calcmode="lin" valueType="num">
                                      <p:cBhvr>
                                        <p:cTn id="121" dur="1000" fill="hold"/>
                                        <p:tgtEl>
                                          <p:spTgt spid="36"/>
                                        </p:tgtEl>
                                        <p:attrNameLst>
                                          <p:attrName>ppt_x</p:attrName>
                                        </p:attrNameLst>
                                      </p:cBhvr>
                                      <p:tavLst>
                                        <p:tav tm="0">
                                          <p:val>
                                            <p:strVal val="#ppt_x"/>
                                          </p:val>
                                        </p:tav>
                                        <p:tav tm="100000">
                                          <p:val>
                                            <p:strVal val="#ppt_x"/>
                                          </p:val>
                                        </p:tav>
                                      </p:tavLst>
                                    </p:anim>
                                    <p:anim calcmode="lin" valueType="num">
                                      <p:cBhvr>
                                        <p:cTn id="122" dur="1000" fill="hold"/>
                                        <p:tgtEl>
                                          <p:spTgt spid="36"/>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fade">
                                      <p:cBhvr>
                                        <p:cTn id="125" dur="1000"/>
                                        <p:tgtEl>
                                          <p:spTgt spid="37"/>
                                        </p:tgtEl>
                                      </p:cBhvr>
                                    </p:animEffect>
                                    <p:anim calcmode="lin" valueType="num">
                                      <p:cBhvr>
                                        <p:cTn id="126" dur="1000" fill="hold"/>
                                        <p:tgtEl>
                                          <p:spTgt spid="37"/>
                                        </p:tgtEl>
                                        <p:attrNameLst>
                                          <p:attrName>ppt_x</p:attrName>
                                        </p:attrNameLst>
                                      </p:cBhvr>
                                      <p:tavLst>
                                        <p:tav tm="0">
                                          <p:val>
                                            <p:strVal val="#ppt_x"/>
                                          </p:val>
                                        </p:tav>
                                        <p:tav tm="100000">
                                          <p:val>
                                            <p:strVal val="#ppt_x"/>
                                          </p:val>
                                        </p:tav>
                                      </p:tavLst>
                                    </p:anim>
                                    <p:anim calcmode="lin" valueType="num">
                                      <p:cBhvr>
                                        <p:cTn id="12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3" grpId="0"/>
      <p:bldP spid="14" grpId="0"/>
      <p:bldP spid="15" grpId="0"/>
      <p:bldP spid="16" grpId="0"/>
      <p:bldP spid="18" grpId="0"/>
      <p:bldP spid="19" grpId="0"/>
      <p:bldP spid="20" grpId="0"/>
      <p:bldP spid="21" grpId="0"/>
      <p:bldP spid="22" grpId="0"/>
      <p:bldP spid="23" grpId="0"/>
      <p:bldP spid="24" grpId="0"/>
      <p:bldP spid="25" grpId="0"/>
      <p:bldP spid="26" grpId="0"/>
      <p:bldP spid="27" grpId="0"/>
      <p:bldP spid="28" grpId="0"/>
      <p:bldP spid="29" grpId="0"/>
      <p:bldP spid="30" grpId="0" animBg="1"/>
      <p:bldP spid="33" grpId="0"/>
      <p:bldP spid="34" grpId="0" animBg="1"/>
      <p:bldP spid="35" grpId="0"/>
      <p:bldP spid="36" grpId="0" animBg="1"/>
      <p:bldP spid="37" grpId="0" animBg="1"/>
      <p:bldP spid="39" grpId="0"/>
      <p:bldP spid="3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0308" y="973026"/>
            <a:ext cx="4143404" cy="398780"/>
          </a:xfrm>
          <a:prstGeom prst="rect">
            <a:avLst/>
          </a:prstGeom>
          <a:noFill/>
        </p:spPr>
        <p:txBody>
          <a:bodyPr wrap="square" rtlCol="0">
            <a:spAutoFit/>
          </a:bodyPr>
          <a:lstStyle/>
          <a:p>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对应的递归模型如下：</a:t>
            </a:r>
          </a:p>
        </p:txBody>
      </p:sp>
      <p:sp>
        <p:nvSpPr>
          <p:cNvPr id="5" name="Text Box 4" descr="羊皮纸"/>
          <p:cNvSpPr txBox="1">
            <a:spLocks noChangeArrowheads="1"/>
          </p:cNvSpPr>
          <p:nvPr/>
        </p:nvSpPr>
        <p:spPr bwMode="auto">
          <a:xfrm>
            <a:off x="1381092" y="1501723"/>
            <a:ext cx="9429816" cy="213360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pPr>
            <a:r>
              <a:rPr lang="en-US" altLang="zh-CN">
                <a:latin typeface="微软雅黑" panose="020B0503020204020204" charset="-122"/>
                <a:ea typeface="微软雅黑" panose="020B0503020204020204" charset="-122"/>
              </a:rPr>
              <a:t>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start</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 </a:t>
            </a:r>
            <a:r>
              <a:rPr lang="en-US" altLang="zh-CN">
                <a:latin typeface="微软雅黑" panose="020B0503020204020204" charset="-122"/>
                <a:ea typeface="微软雅黑" panose="020B0503020204020204" charset="-122"/>
                <a:sym typeface="Symbol" panose="05050102010706020507"/>
              </a:rPr>
              <a:t> </a:t>
            </a:r>
            <a:r>
              <a:rPr lang="zh-CN" altLang="zh-CN">
                <a:latin typeface="微软雅黑" panose="020B0503020204020204" charset="-122"/>
                <a:ea typeface="微软雅黑" panose="020B0503020204020204" charset="-122"/>
              </a:rPr>
              <a:t>不做任何事情</a:t>
            </a:r>
            <a:r>
              <a:rPr lang="en-US" altLang="zh-CN">
                <a:latin typeface="微软雅黑" panose="020B0503020204020204" charset="-122"/>
                <a:ea typeface="微软雅黑" panose="020B0503020204020204" charset="-122"/>
              </a:rPr>
              <a:t>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a:t>
            </a:r>
            <a:r>
              <a:rPr lang="zh-CN" altLang="zh-CN">
                <a:solidFill>
                  <a:srgbClr val="CD5158"/>
                </a:solidFill>
                <a:latin typeface="微软雅黑" panose="020B0503020204020204" charset="-122"/>
                <a:ea typeface="微软雅黑" panose="020B0503020204020204" charset="-122"/>
              </a:rPr>
              <a:t>≤</a:t>
            </a:r>
            <a:r>
              <a:rPr lang="en-US" altLang="zh-CN">
                <a:solidFill>
                  <a:srgbClr val="CD5158"/>
                </a:solidFill>
                <a:latin typeface="微软雅黑" panose="020B0503020204020204" charset="-122"/>
                <a:ea typeface="微软雅黑" panose="020B0503020204020204" charset="-122"/>
              </a:rPr>
              <a:t>0</a:t>
            </a:r>
            <a:endParaRPr lang="zh-CN" altLang="zh-CN">
              <a:solidFill>
                <a:srgbClr val="CD5158"/>
              </a:solidFill>
              <a:latin typeface="微软雅黑" panose="020B0503020204020204" charset="-122"/>
              <a:ea typeface="微软雅黑" panose="020B0503020204020204" charset="-122"/>
            </a:endParaRPr>
          </a:p>
          <a:p>
            <a:pPr>
              <a:lnSpc>
                <a:spcPct val="150000"/>
              </a:lnSpc>
            </a:pPr>
            <a:r>
              <a:rPr lang="en-US" altLang="zh-CN">
                <a:latin typeface="微软雅黑" panose="020B0503020204020204" charset="-122"/>
                <a:ea typeface="微软雅黑" panose="020B0503020204020204" charset="-122"/>
              </a:rPr>
              <a:t>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start</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 </a:t>
            </a:r>
            <a:r>
              <a:rPr lang="en-US" altLang="zh-CN">
                <a:latin typeface="微软雅黑" panose="020B0503020204020204" charset="-122"/>
                <a:ea typeface="微软雅黑" panose="020B0503020204020204" charset="-122"/>
                <a:sym typeface="Symbol" panose="05050102010706020507"/>
              </a:rPr>
              <a:t></a:t>
            </a:r>
            <a:r>
              <a:rPr lang="en-US" altLang="zh-CN">
                <a:latin typeface="微软雅黑" panose="020B0503020204020204" charset="-122"/>
                <a:ea typeface="微软雅黑" panose="020B0503020204020204" charset="-122"/>
              </a:rPr>
              <a:t> </a:t>
            </a:r>
            <a:r>
              <a:rPr lang="zh-CN" altLang="zh-CN">
                <a:latin typeface="微软雅黑" panose="020B0503020204020204" charset="-122"/>
                <a:ea typeface="微软雅黑" panose="020B0503020204020204" charset="-122"/>
              </a:rPr>
              <a:t>产生只有一个元素的螺旋矩阵</a:t>
            </a:r>
            <a:r>
              <a:rPr lang="en-US" altLang="zh-CN">
                <a:latin typeface="微软雅黑" panose="020B0503020204020204" charset="-122"/>
                <a:ea typeface="微软雅黑" panose="020B0503020204020204" charset="-122"/>
              </a:rPr>
              <a:t>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n=1</a:t>
            </a:r>
            <a:endParaRPr lang="zh-CN" altLang="zh-CN">
              <a:solidFill>
                <a:srgbClr val="CD5158"/>
              </a:solidFill>
              <a:latin typeface="微软雅黑" panose="020B0503020204020204" charset="-122"/>
              <a:ea typeface="微软雅黑" panose="020B0503020204020204" charset="-122"/>
            </a:endParaRPr>
          </a:p>
          <a:p>
            <a:pPr>
              <a:lnSpc>
                <a:spcPct val="150000"/>
              </a:lnSpc>
            </a:pPr>
            <a:r>
              <a:rPr lang="en-US" altLang="zh-CN">
                <a:latin typeface="微软雅黑" panose="020B0503020204020204" charset="-122"/>
                <a:ea typeface="微软雅黑" panose="020B0503020204020204" charset="-122"/>
              </a:rPr>
              <a:t>f(x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start</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 </a:t>
            </a:r>
            <a:r>
              <a:rPr lang="en-US" altLang="zh-CN">
                <a:latin typeface="微软雅黑" panose="020B0503020204020204" charset="-122"/>
                <a:ea typeface="微软雅黑" panose="020B0503020204020204" charset="-122"/>
                <a:sym typeface="Symbol" panose="05050102010706020507"/>
              </a:rPr>
              <a:t></a:t>
            </a:r>
            <a:r>
              <a:rPr lang="en-US" altLang="zh-CN">
                <a:latin typeface="微软雅黑" panose="020B0503020204020204" charset="-122"/>
                <a:ea typeface="微软雅黑" panose="020B0503020204020204" charset="-122"/>
              </a:rPr>
              <a:t> </a:t>
            </a:r>
            <a:r>
              <a:rPr lang="zh-CN" altLang="zh-CN">
                <a:latin typeface="微软雅黑" panose="020B0503020204020204" charset="-122"/>
                <a:ea typeface="微软雅黑" panose="020B0503020204020204" charset="-122"/>
              </a:rPr>
              <a:t>产生（</a:t>
            </a:r>
            <a:r>
              <a:rPr lang="en-US" altLang="zh-CN">
                <a:latin typeface="微软雅黑" panose="020B0503020204020204" charset="-122"/>
                <a:ea typeface="微软雅黑" panose="020B0503020204020204" charset="-122"/>
              </a:rPr>
              <a:t>x</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a:t>
            </a:r>
            <a:r>
              <a:rPr lang="zh-CN" altLang="zh-CN">
                <a:latin typeface="微软雅黑" panose="020B0503020204020204" charset="-122"/>
                <a:ea typeface="微软雅黑" panose="020B0503020204020204" charset="-122"/>
              </a:rPr>
              <a:t>）的那一圈；</a:t>
            </a:r>
            <a:r>
              <a:rPr lang="en-US" altLang="zh-CN">
                <a:latin typeface="微软雅黑" panose="020B0503020204020204" charset="-122"/>
                <a:ea typeface="微软雅黑" panose="020B0503020204020204" charset="-122"/>
              </a:rPr>
              <a:t>		       </a:t>
            </a:r>
            <a:r>
              <a:rPr lang="zh-CN" altLang="zh-CN">
                <a:solidFill>
                  <a:srgbClr val="CD5158"/>
                </a:solidFill>
                <a:latin typeface="微软雅黑" panose="020B0503020204020204" charset="-122"/>
                <a:ea typeface="微软雅黑" panose="020B0503020204020204" charset="-122"/>
              </a:rPr>
              <a:t>当</a:t>
            </a:r>
            <a:r>
              <a:rPr lang="en-US" altLang="zh-CN">
                <a:solidFill>
                  <a:srgbClr val="CD5158"/>
                </a:solidFill>
                <a:latin typeface="微软雅黑" panose="020B0503020204020204" charset="-122"/>
                <a:ea typeface="微软雅黑" panose="020B0503020204020204" charset="-122"/>
              </a:rPr>
              <a:t>n&gt;1</a:t>
            </a:r>
            <a:endParaRPr lang="zh-CN" altLang="zh-CN">
              <a:solidFill>
                <a:srgbClr val="CD5158"/>
              </a:solidFill>
              <a:latin typeface="微软雅黑" panose="020B0503020204020204" charset="-122"/>
              <a:ea typeface="微软雅黑" panose="020B0503020204020204" charset="-122"/>
            </a:endParaRPr>
          </a:p>
          <a:p>
            <a:pPr>
              <a:lnSpc>
                <a:spcPct val="150000"/>
              </a:lnSpc>
            </a:pPr>
            <a:r>
              <a:rPr lang="en-US" altLang="zh-CN">
                <a:latin typeface="微软雅黑" panose="020B0503020204020204" charset="-122"/>
                <a:ea typeface="微软雅黑" panose="020B0503020204020204" charset="-122"/>
              </a:rPr>
              <a:t>		     f(x+1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y+1</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start</a:t>
            </a:r>
            <a:r>
              <a:rPr lang="zh-CN" alt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n-2)</a:t>
            </a:r>
            <a:endParaRPr lang="zh-CN" altLang="zh-CN">
              <a:latin typeface="微软雅黑" panose="020B0503020204020204" charset="-122"/>
              <a:ea typeface="微软雅黑" panose="020B0503020204020204" charset="-122"/>
            </a:endParaRPr>
          </a:p>
        </p:txBody>
      </p:sp>
      <p:sp>
        <p:nvSpPr>
          <p:cNvPr id="29" name="TextBox 12"/>
          <p:cNvSpPr txBox="1"/>
          <p:nvPr/>
        </p:nvSpPr>
        <p:spPr>
          <a:xfrm>
            <a:off x="4859332" y="4400443"/>
            <a:ext cx="428628" cy="369332"/>
          </a:xfrm>
          <a:prstGeom prst="rect">
            <a:avLst/>
          </a:prstGeom>
          <a:noFill/>
        </p:spPr>
        <p:txBody>
          <a:bodyPr wrap="square" rtlCol="0">
            <a:spAutoFit/>
          </a:bodyPr>
          <a:lstStyle/>
          <a:p>
            <a:r>
              <a:rPr lang="en-US" altLang="zh-CN">
                <a:solidFill>
                  <a:srgbClr val="C0262E"/>
                </a:solidFill>
                <a:latin typeface="Consolas" panose="020B0609020204030204" pitchFamily="49" charset="0"/>
                <a:ea typeface="楷体" panose="02010609060101010101" pitchFamily="49" charset="-122"/>
                <a:cs typeface="Consolas" panose="020B0609020204030204" pitchFamily="49" charset="0"/>
              </a:rPr>
              <a:t>1</a:t>
            </a:r>
            <a:endParaRPr lang="zh-CN" altLang="en-US">
              <a:solidFill>
                <a:srgbClr val="C0262E"/>
              </a:solidFill>
              <a:latin typeface="Consolas" panose="020B0609020204030204" pitchFamily="49" charset="0"/>
              <a:ea typeface="楷体" panose="02010609060101010101" pitchFamily="49" charset="-122"/>
              <a:cs typeface="Consolas" panose="020B0609020204030204" pitchFamily="49" charset="0"/>
            </a:endParaRPr>
          </a:p>
        </p:txBody>
      </p:sp>
      <p:sp>
        <p:nvSpPr>
          <p:cNvPr id="30" name="TextBox 13"/>
          <p:cNvSpPr txBox="1"/>
          <p:nvPr/>
        </p:nvSpPr>
        <p:spPr>
          <a:xfrm>
            <a:off x="5573712" y="4400443"/>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2</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1" name="TextBox 14"/>
          <p:cNvSpPr txBox="1"/>
          <p:nvPr/>
        </p:nvSpPr>
        <p:spPr>
          <a:xfrm>
            <a:off x="6288092" y="4400443"/>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3</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2" name="TextBox 15"/>
          <p:cNvSpPr txBox="1"/>
          <p:nvPr/>
        </p:nvSpPr>
        <p:spPr>
          <a:xfrm>
            <a:off x="6931034" y="4400443"/>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4</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3" name="TextBox 17"/>
          <p:cNvSpPr txBox="1"/>
          <p:nvPr/>
        </p:nvSpPr>
        <p:spPr>
          <a:xfrm>
            <a:off x="4859332" y="4900509"/>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12</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4" name="TextBox 18"/>
          <p:cNvSpPr txBox="1"/>
          <p:nvPr/>
        </p:nvSpPr>
        <p:spPr>
          <a:xfrm>
            <a:off x="5573712" y="4900509"/>
            <a:ext cx="428628" cy="369332"/>
          </a:xfrm>
          <a:prstGeom prst="rect">
            <a:avLst/>
          </a:prstGeom>
          <a:noFill/>
        </p:spPr>
        <p:txBody>
          <a:bodyPr wrap="square" lIns="0" rIns="0" rtlCol="0">
            <a:spAutoFit/>
          </a:bodyPr>
          <a:lstStyle/>
          <a:p>
            <a:r>
              <a:rPr lang="en-US" altLang="zh-CN">
                <a:solidFill>
                  <a:srgbClr val="C0262E"/>
                </a:solidFill>
                <a:latin typeface="Consolas" panose="020B0609020204030204" pitchFamily="49" charset="0"/>
                <a:ea typeface="楷体" panose="02010609060101010101" pitchFamily="49" charset="-122"/>
                <a:cs typeface="Consolas" panose="020B0609020204030204" pitchFamily="49" charset="0"/>
              </a:rPr>
              <a:t>13</a:t>
            </a:r>
            <a:endParaRPr lang="zh-CN" altLang="en-US">
              <a:solidFill>
                <a:srgbClr val="C0262E"/>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Box 19"/>
          <p:cNvSpPr txBox="1"/>
          <p:nvPr/>
        </p:nvSpPr>
        <p:spPr>
          <a:xfrm>
            <a:off x="6288092" y="4900509"/>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14</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20"/>
          <p:cNvSpPr txBox="1"/>
          <p:nvPr/>
        </p:nvSpPr>
        <p:spPr>
          <a:xfrm>
            <a:off x="6931034" y="4900509"/>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5</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21"/>
          <p:cNvSpPr txBox="1"/>
          <p:nvPr/>
        </p:nvSpPr>
        <p:spPr>
          <a:xfrm>
            <a:off x="4859332" y="5400575"/>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11</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22"/>
          <p:cNvSpPr txBox="1"/>
          <p:nvPr/>
        </p:nvSpPr>
        <p:spPr>
          <a:xfrm>
            <a:off x="5573712" y="5400575"/>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16</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23"/>
          <p:cNvSpPr txBox="1"/>
          <p:nvPr/>
        </p:nvSpPr>
        <p:spPr>
          <a:xfrm>
            <a:off x="6288092" y="5400575"/>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15</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24"/>
          <p:cNvSpPr txBox="1"/>
          <p:nvPr/>
        </p:nvSpPr>
        <p:spPr>
          <a:xfrm>
            <a:off x="6931034" y="5400575"/>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6</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25"/>
          <p:cNvSpPr txBox="1"/>
          <p:nvPr/>
        </p:nvSpPr>
        <p:spPr>
          <a:xfrm>
            <a:off x="4859332" y="5888499"/>
            <a:ext cx="428628" cy="369332"/>
          </a:xfrm>
          <a:prstGeom prst="rect">
            <a:avLst/>
          </a:prstGeom>
          <a:noFill/>
        </p:spPr>
        <p:txBody>
          <a:bodyPr wrap="square" lIns="0" rIns="0"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10</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26"/>
          <p:cNvSpPr txBox="1"/>
          <p:nvPr/>
        </p:nvSpPr>
        <p:spPr>
          <a:xfrm>
            <a:off x="5573712" y="5888499"/>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9</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27"/>
          <p:cNvSpPr txBox="1"/>
          <p:nvPr/>
        </p:nvSpPr>
        <p:spPr>
          <a:xfrm>
            <a:off x="6288092" y="5888499"/>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8</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28"/>
          <p:cNvSpPr txBox="1"/>
          <p:nvPr/>
        </p:nvSpPr>
        <p:spPr>
          <a:xfrm>
            <a:off x="6931034" y="5888499"/>
            <a:ext cx="428628" cy="369332"/>
          </a:xfrm>
          <a:prstGeom prst="rect">
            <a:avLst/>
          </a:prstGeom>
          <a:noFill/>
        </p:spPr>
        <p:txBody>
          <a:bodyPr wrap="square" rtlCol="0">
            <a:spAutoFit/>
          </a:bodyPr>
          <a:lstStyle/>
          <a:p>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7</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矩形 44"/>
          <p:cNvSpPr/>
          <p:nvPr/>
        </p:nvSpPr>
        <p:spPr>
          <a:xfrm>
            <a:off x="4537861" y="4198271"/>
            <a:ext cx="2928958" cy="214314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46" name="TextBox 32"/>
          <p:cNvSpPr txBox="1"/>
          <p:nvPr/>
        </p:nvSpPr>
        <p:spPr>
          <a:xfrm>
            <a:off x="2868593" y="3757501"/>
            <a:ext cx="3357586" cy="398780"/>
          </a:xfrm>
          <a:prstGeom prst="rect">
            <a:avLst/>
          </a:prstGeom>
          <a:noFill/>
        </p:spPr>
        <p:txBody>
          <a:bodyPr wrap="square" rtlCol="0">
            <a:spAutoFit/>
          </a:bodyPr>
          <a:lstStyle/>
          <a:p>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(0</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0</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为大问题</a:t>
            </a:r>
          </a:p>
        </p:txBody>
      </p:sp>
      <p:sp>
        <p:nvSpPr>
          <p:cNvPr id="47" name="矩形 46"/>
          <p:cNvSpPr/>
          <p:nvPr/>
        </p:nvSpPr>
        <p:spPr>
          <a:xfrm>
            <a:off x="5287960" y="4871934"/>
            <a:ext cx="1428760" cy="1000132"/>
          </a:xfrm>
          <a:prstGeom prst="rect">
            <a:avLst/>
          </a:prstGeom>
          <a:solidFill>
            <a:schemeClr val="accent1">
              <a:alpha val="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48" name="TextBox 34"/>
          <p:cNvSpPr txBox="1"/>
          <p:nvPr/>
        </p:nvSpPr>
        <p:spPr>
          <a:xfrm>
            <a:off x="7632912" y="4540702"/>
            <a:ext cx="3441526" cy="398780"/>
          </a:xfrm>
          <a:prstGeom prst="rect">
            <a:avLst/>
          </a:prstGeom>
          <a:noFill/>
        </p:spPr>
        <p:txBody>
          <a:bodyPr wrap="square" rtlCol="0">
            <a:spAutoFit/>
          </a:bodyPr>
          <a:lstStyle/>
          <a:p>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f</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13</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为小问题</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49" name="任意多边形 35"/>
          <p:cNvSpPr/>
          <p:nvPr/>
        </p:nvSpPr>
        <p:spPr>
          <a:xfrm>
            <a:off x="3704418" y="4138505"/>
            <a:ext cx="792976" cy="858843"/>
          </a:xfrm>
          <a:custGeom>
            <a:avLst/>
            <a:gdLst>
              <a:gd name="connsiteX0" fmla="*/ 12700 w 698500"/>
              <a:gd name="connsiteY0" fmla="*/ 0 h 800100"/>
              <a:gd name="connsiteX1" fmla="*/ 22225 w 698500"/>
              <a:gd name="connsiteY1" fmla="*/ 228600 h 800100"/>
              <a:gd name="connsiteX2" fmla="*/ 146050 w 698500"/>
              <a:gd name="connsiteY2" fmla="*/ 533400 h 800100"/>
              <a:gd name="connsiteX3" fmla="*/ 698500 w 698500"/>
              <a:gd name="connsiteY3" fmla="*/ 800100 h 800100"/>
              <a:gd name="connsiteX0-1" fmla="*/ 22222 w 708022"/>
              <a:gd name="connsiteY0-2" fmla="*/ 0 h 800100"/>
              <a:gd name="connsiteX1-3" fmla="*/ 31747 w 708022"/>
              <a:gd name="connsiteY1-4" fmla="*/ 228600 h 800100"/>
              <a:gd name="connsiteX2-5" fmla="*/ 212704 w 708022"/>
              <a:gd name="connsiteY2-6" fmla="*/ 647700 h 800100"/>
              <a:gd name="connsiteX3-7" fmla="*/ 708022 w 708022"/>
              <a:gd name="connsiteY3-8" fmla="*/ 800100 h 800100"/>
              <a:gd name="connsiteX0-9" fmla="*/ 22222 w 708022"/>
              <a:gd name="connsiteY0-10" fmla="*/ 0 h 815976"/>
              <a:gd name="connsiteX1-11" fmla="*/ 31747 w 708022"/>
              <a:gd name="connsiteY1-12" fmla="*/ 228600 h 815976"/>
              <a:gd name="connsiteX2-13" fmla="*/ 212704 w 708022"/>
              <a:gd name="connsiteY2-14" fmla="*/ 647700 h 815976"/>
              <a:gd name="connsiteX3-15" fmla="*/ 355580 w 708022"/>
              <a:gd name="connsiteY3-16" fmla="*/ 790576 h 815976"/>
              <a:gd name="connsiteX4" fmla="*/ 708022 w 708022"/>
              <a:gd name="connsiteY4" fmla="*/ 800100 h 815976"/>
              <a:gd name="connsiteX0-17" fmla="*/ 96858 w 782658"/>
              <a:gd name="connsiteY0-18" fmla="*/ 33342 h 849318"/>
              <a:gd name="connsiteX1-19" fmla="*/ 1588 w 782658"/>
              <a:gd name="connsiteY1-20" fmla="*/ 38100 h 849318"/>
              <a:gd name="connsiteX2-21" fmla="*/ 106383 w 782658"/>
              <a:gd name="connsiteY2-22" fmla="*/ 261942 h 849318"/>
              <a:gd name="connsiteX3-23" fmla="*/ 287340 w 782658"/>
              <a:gd name="connsiteY3-24" fmla="*/ 681042 h 849318"/>
              <a:gd name="connsiteX4-25" fmla="*/ 430216 w 782658"/>
              <a:gd name="connsiteY4-26" fmla="*/ 823918 h 849318"/>
              <a:gd name="connsiteX5" fmla="*/ 782658 w 782658"/>
              <a:gd name="connsiteY5" fmla="*/ 833442 h 849318"/>
              <a:gd name="connsiteX0-27" fmla="*/ 99242 w 785042"/>
              <a:gd name="connsiteY0-28" fmla="*/ 43660 h 859636"/>
              <a:gd name="connsiteX1-29" fmla="*/ 3972 w 785042"/>
              <a:gd name="connsiteY1-30" fmla="*/ 48418 h 859636"/>
              <a:gd name="connsiteX2-31" fmla="*/ 75410 w 785042"/>
              <a:gd name="connsiteY2-32" fmla="*/ 334170 h 859636"/>
              <a:gd name="connsiteX3-33" fmla="*/ 289724 w 785042"/>
              <a:gd name="connsiteY3-34" fmla="*/ 691360 h 859636"/>
              <a:gd name="connsiteX4-35" fmla="*/ 432600 w 785042"/>
              <a:gd name="connsiteY4-36" fmla="*/ 834236 h 859636"/>
              <a:gd name="connsiteX5-37" fmla="*/ 785042 w 785042"/>
              <a:gd name="connsiteY5-38" fmla="*/ 843760 h 859636"/>
              <a:gd name="connsiteX0-39" fmla="*/ 99242 w 785042"/>
              <a:gd name="connsiteY0-40" fmla="*/ 43660 h 859636"/>
              <a:gd name="connsiteX1-41" fmla="*/ 3972 w 785042"/>
              <a:gd name="connsiteY1-42" fmla="*/ 48418 h 859636"/>
              <a:gd name="connsiteX2-43" fmla="*/ 75410 w 785042"/>
              <a:gd name="connsiteY2-44" fmla="*/ 334170 h 859636"/>
              <a:gd name="connsiteX3-45" fmla="*/ 218286 w 785042"/>
              <a:gd name="connsiteY3-46" fmla="*/ 691360 h 859636"/>
              <a:gd name="connsiteX4-47" fmla="*/ 432600 w 785042"/>
              <a:gd name="connsiteY4-48" fmla="*/ 834236 h 859636"/>
              <a:gd name="connsiteX5-49" fmla="*/ 785042 w 785042"/>
              <a:gd name="connsiteY5-50" fmla="*/ 843760 h 859636"/>
              <a:gd name="connsiteX0-51" fmla="*/ 1587 w 854095"/>
              <a:gd name="connsiteY0-52" fmla="*/ 47625 h 858843"/>
              <a:gd name="connsiteX1-53" fmla="*/ 73025 w 854095"/>
              <a:gd name="connsiteY1-54" fmla="*/ 47625 h 858843"/>
              <a:gd name="connsiteX2-55" fmla="*/ 144463 w 854095"/>
              <a:gd name="connsiteY2-56" fmla="*/ 333377 h 858843"/>
              <a:gd name="connsiteX3-57" fmla="*/ 287339 w 854095"/>
              <a:gd name="connsiteY3-58" fmla="*/ 690567 h 858843"/>
              <a:gd name="connsiteX4-59" fmla="*/ 501653 w 854095"/>
              <a:gd name="connsiteY4-60" fmla="*/ 833443 h 858843"/>
              <a:gd name="connsiteX5-61" fmla="*/ 854095 w 854095"/>
              <a:gd name="connsiteY5-62" fmla="*/ 842967 h 858843"/>
              <a:gd name="connsiteX0-63" fmla="*/ 11907 w 792976"/>
              <a:gd name="connsiteY0-64" fmla="*/ 47625 h 858843"/>
              <a:gd name="connsiteX1-65" fmla="*/ 11906 w 792976"/>
              <a:gd name="connsiteY1-66" fmla="*/ 47625 h 858843"/>
              <a:gd name="connsiteX2-67" fmla="*/ 83344 w 792976"/>
              <a:gd name="connsiteY2-68" fmla="*/ 333377 h 858843"/>
              <a:gd name="connsiteX3-69" fmla="*/ 226220 w 792976"/>
              <a:gd name="connsiteY3-70" fmla="*/ 690567 h 858843"/>
              <a:gd name="connsiteX4-71" fmla="*/ 440534 w 792976"/>
              <a:gd name="connsiteY4-72" fmla="*/ 833443 h 858843"/>
              <a:gd name="connsiteX5-73" fmla="*/ 792976 w 792976"/>
              <a:gd name="connsiteY5-74" fmla="*/ 842967 h 858843"/>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37" y="connsiteY5-38"/>
              </a:cxn>
            </a:cxnLst>
            <a:rect l="l" t="t" r="r" b="b"/>
            <a:pathLst>
              <a:path w="792976" h="858843">
                <a:moveTo>
                  <a:pt x="11907" y="47625"/>
                </a:moveTo>
                <a:cubicBezTo>
                  <a:pt x="10320" y="49212"/>
                  <a:pt x="0" y="0"/>
                  <a:pt x="11906" y="47625"/>
                </a:cubicBezTo>
                <a:cubicBezTo>
                  <a:pt x="23812" y="95250"/>
                  <a:pt x="47625" y="226220"/>
                  <a:pt x="83344" y="333377"/>
                </a:cubicBezTo>
                <a:cubicBezTo>
                  <a:pt x="119063" y="440534"/>
                  <a:pt x="166688" y="607223"/>
                  <a:pt x="226220" y="690567"/>
                </a:cubicBezTo>
                <a:cubicBezTo>
                  <a:pt x="285752" y="773911"/>
                  <a:pt x="346075" y="808043"/>
                  <a:pt x="440534" y="833443"/>
                </a:cubicBezTo>
                <a:cubicBezTo>
                  <a:pt x="534993" y="858843"/>
                  <a:pt x="742176" y="833442"/>
                  <a:pt x="792976" y="84296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50" name="任意多边形 36"/>
          <p:cNvSpPr/>
          <p:nvPr/>
        </p:nvSpPr>
        <p:spPr>
          <a:xfrm>
            <a:off x="6811969" y="4771922"/>
            <a:ext cx="838200" cy="200025"/>
          </a:xfrm>
          <a:custGeom>
            <a:avLst/>
            <a:gdLst>
              <a:gd name="connsiteX0" fmla="*/ 0 w 838200"/>
              <a:gd name="connsiteY0" fmla="*/ 200025 h 200025"/>
              <a:gd name="connsiteX1" fmla="*/ 838200 w 838200"/>
              <a:gd name="connsiteY1" fmla="*/ 0 h 200025"/>
            </a:gdLst>
            <a:ahLst/>
            <a:cxnLst>
              <a:cxn ang="0">
                <a:pos x="connsiteX0" y="connsiteY0"/>
              </a:cxn>
              <a:cxn ang="0">
                <a:pos x="connsiteX1" y="connsiteY1"/>
              </a:cxn>
            </a:cxnLst>
            <a:rect l="l" t="t" r="r" b="b"/>
            <a:pathLst>
              <a:path w="838200" h="200025">
                <a:moveTo>
                  <a:pt x="0" y="200025"/>
                </a:moveTo>
                <a:lnTo>
                  <a:pt x="838200" y="0"/>
                </a:ln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51" name="文本框 50"/>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anim calcmode="lin" valueType="num">
                                      <p:cBhvr>
                                        <p:cTn id="26" dur="1000" fill="hold"/>
                                        <p:tgtEl>
                                          <p:spTgt spid="30"/>
                                        </p:tgtEl>
                                        <p:attrNameLst>
                                          <p:attrName>ppt_x</p:attrName>
                                        </p:attrNameLst>
                                      </p:cBhvr>
                                      <p:tavLst>
                                        <p:tav tm="0">
                                          <p:val>
                                            <p:strVal val="#ppt_x"/>
                                          </p:val>
                                        </p:tav>
                                        <p:tav tm="100000">
                                          <p:val>
                                            <p:strVal val="#ppt_x"/>
                                          </p:val>
                                        </p:tav>
                                      </p:tavLst>
                                    </p:anim>
                                    <p:anim calcmode="lin" valueType="num">
                                      <p:cBhvr>
                                        <p:cTn id="27" dur="1000" fill="hold"/>
                                        <p:tgtEl>
                                          <p:spTgt spid="3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1000"/>
                                        <p:tgtEl>
                                          <p:spTgt spid="31"/>
                                        </p:tgtEl>
                                      </p:cBhvr>
                                    </p:animEffect>
                                    <p:anim calcmode="lin" valueType="num">
                                      <p:cBhvr>
                                        <p:cTn id="31" dur="1000" fill="hold"/>
                                        <p:tgtEl>
                                          <p:spTgt spid="31"/>
                                        </p:tgtEl>
                                        <p:attrNameLst>
                                          <p:attrName>ppt_x</p:attrName>
                                        </p:attrNameLst>
                                      </p:cBhvr>
                                      <p:tavLst>
                                        <p:tav tm="0">
                                          <p:val>
                                            <p:strVal val="#ppt_x"/>
                                          </p:val>
                                        </p:tav>
                                        <p:tav tm="100000">
                                          <p:val>
                                            <p:strVal val="#ppt_x"/>
                                          </p:val>
                                        </p:tav>
                                      </p:tavLst>
                                    </p:anim>
                                    <p:anim calcmode="lin" valueType="num">
                                      <p:cBhvr>
                                        <p:cTn id="32" dur="1000" fill="hold"/>
                                        <p:tgtEl>
                                          <p:spTgt spid="3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1000"/>
                                        <p:tgtEl>
                                          <p:spTgt spid="34"/>
                                        </p:tgtEl>
                                      </p:cBhvr>
                                    </p:animEffect>
                                    <p:anim calcmode="lin" valueType="num">
                                      <p:cBhvr>
                                        <p:cTn id="46" dur="1000" fill="hold"/>
                                        <p:tgtEl>
                                          <p:spTgt spid="34"/>
                                        </p:tgtEl>
                                        <p:attrNameLst>
                                          <p:attrName>ppt_x</p:attrName>
                                        </p:attrNameLst>
                                      </p:cBhvr>
                                      <p:tavLst>
                                        <p:tav tm="0">
                                          <p:val>
                                            <p:strVal val="#ppt_x"/>
                                          </p:val>
                                        </p:tav>
                                        <p:tav tm="100000">
                                          <p:val>
                                            <p:strVal val="#ppt_x"/>
                                          </p:val>
                                        </p:tav>
                                      </p:tavLst>
                                    </p:anim>
                                    <p:anim calcmode="lin" valueType="num">
                                      <p:cBhvr>
                                        <p:cTn id="47" dur="1000" fill="hold"/>
                                        <p:tgtEl>
                                          <p:spTgt spid="3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1000"/>
                                        <p:tgtEl>
                                          <p:spTgt spid="36"/>
                                        </p:tgtEl>
                                      </p:cBhvr>
                                    </p:animEffect>
                                    <p:anim calcmode="lin" valueType="num">
                                      <p:cBhvr>
                                        <p:cTn id="56" dur="1000" fill="hold"/>
                                        <p:tgtEl>
                                          <p:spTgt spid="36"/>
                                        </p:tgtEl>
                                        <p:attrNameLst>
                                          <p:attrName>ppt_x</p:attrName>
                                        </p:attrNameLst>
                                      </p:cBhvr>
                                      <p:tavLst>
                                        <p:tav tm="0">
                                          <p:val>
                                            <p:strVal val="#ppt_x"/>
                                          </p:val>
                                        </p:tav>
                                        <p:tav tm="100000">
                                          <p:val>
                                            <p:strVal val="#ppt_x"/>
                                          </p:val>
                                        </p:tav>
                                      </p:tavLst>
                                    </p:anim>
                                    <p:anim calcmode="lin" valueType="num">
                                      <p:cBhvr>
                                        <p:cTn id="57" dur="1000" fill="hold"/>
                                        <p:tgtEl>
                                          <p:spTgt spid="3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1000"/>
                                        <p:tgtEl>
                                          <p:spTgt spid="37"/>
                                        </p:tgtEl>
                                      </p:cBhvr>
                                    </p:animEffect>
                                    <p:anim calcmode="lin" valueType="num">
                                      <p:cBhvr>
                                        <p:cTn id="61" dur="1000" fill="hold"/>
                                        <p:tgtEl>
                                          <p:spTgt spid="37"/>
                                        </p:tgtEl>
                                        <p:attrNameLst>
                                          <p:attrName>ppt_x</p:attrName>
                                        </p:attrNameLst>
                                      </p:cBhvr>
                                      <p:tavLst>
                                        <p:tav tm="0">
                                          <p:val>
                                            <p:strVal val="#ppt_x"/>
                                          </p:val>
                                        </p:tav>
                                        <p:tav tm="100000">
                                          <p:val>
                                            <p:strVal val="#ppt_x"/>
                                          </p:val>
                                        </p:tav>
                                      </p:tavLst>
                                    </p:anim>
                                    <p:anim calcmode="lin" valueType="num">
                                      <p:cBhvr>
                                        <p:cTn id="62" dur="1000" fill="hold"/>
                                        <p:tgtEl>
                                          <p:spTgt spid="3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1000"/>
                                        <p:tgtEl>
                                          <p:spTgt spid="38"/>
                                        </p:tgtEl>
                                      </p:cBhvr>
                                    </p:animEffect>
                                    <p:anim calcmode="lin" valueType="num">
                                      <p:cBhvr>
                                        <p:cTn id="66" dur="1000" fill="hold"/>
                                        <p:tgtEl>
                                          <p:spTgt spid="38"/>
                                        </p:tgtEl>
                                        <p:attrNameLst>
                                          <p:attrName>ppt_x</p:attrName>
                                        </p:attrNameLst>
                                      </p:cBhvr>
                                      <p:tavLst>
                                        <p:tav tm="0">
                                          <p:val>
                                            <p:strVal val="#ppt_x"/>
                                          </p:val>
                                        </p:tav>
                                        <p:tav tm="100000">
                                          <p:val>
                                            <p:strVal val="#ppt_x"/>
                                          </p:val>
                                        </p:tav>
                                      </p:tavLst>
                                    </p:anim>
                                    <p:anim calcmode="lin" valueType="num">
                                      <p:cBhvr>
                                        <p:cTn id="67" dur="1000" fill="hold"/>
                                        <p:tgtEl>
                                          <p:spTgt spid="3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1000"/>
                                        <p:tgtEl>
                                          <p:spTgt spid="39"/>
                                        </p:tgtEl>
                                      </p:cBhvr>
                                    </p:animEffect>
                                    <p:anim calcmode="lin" valueType="num">
                                      <p:cBhvr>
                                        <p:cTn id="71" dur="1000" fill="hold"/>
                                        <p:tgtEl>
                                          <p:spTgt spid="39"/>
                                        </p:tgtEl>
                                        <p:attrNameLst>
                                          <p:attrName>ppt_x</p:attrName>
                                        </p:attrNameLst>
                                      </p:cBhvr>
                                      <p:tavLst>
                                        <p:tav tm="0">
                                          <p:val>
                                            <p:strVal val="#ppt_x"/>
                                          </p:val>
                                        </p:tav>
                                        <p:tav tm="100000">
                                          <p:val>
                                            <p:strVal val="#ppt_x"/>
                                          </p:val>
                                        </p:tav>
                                      </p:tavLst>
                                    </p:anim>
                                    <p:anim calcmode="lin" valueType="num">
                                      <p:cBhvr>
                                        <p:cTn id="72" dur="1000" fill="hold"/>
                                        <p:tgtEl>
                                          <p:spTgt spid="39"/>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1000"/>
                                        <p:tgtEl>
                                          <p:spTgt spid="40"/>
                                        </p:tgtEl>
                                      </p:cBhvr>
                                    </p:animEffect>
                                    <p:anim calcmode="lin" valueType="num">
                                      <p:cBhvr>
                                        <p:cTn id="76" dur="1000" fill="hold"/>
                                        <p:tgtEl>
                                          <p:spTgt spid="40"/>
                                        </p:tgtEl>
                                        <p:attrNameLst>
                                          <p:attrName>ppt_x</p:attrName>
                                        </p:attrNameLst>
                                      </p:cBhvr>
                                      <p:tavLst>
                                        <p:tav tm="0">
                                          <p:val>
                                            <p:strVal val="#ppt_x"/>
                                          </p:val>
                                        </p:tav>
                                        <p:tav tm="100000">
                                          <p:val>
                                            <p:strVal val="#ppt_x"/>
                                          </p:val>
                                        </p:tav>
                                      </p:tavLst>
                                    </p:anim>
                                    <p:anim calcmode="lin" valueType="num">
                                      <p:cBhvr>
                                        <p:cTn id="77" dur="1000" fill="hold"/>
                                        <p:tgtEl>
                                          <p:spTgt spid="40"/>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1000"/>
                                        <p:tgtEl>
                                          <p:spTgt spid="41"/>
                                        </p:tgtEl>
                                      </p:cBhvr>
                                    </p:animEffect>
                                    <p:anim calcmode="lin" valueType="num">
                                      <p:cBhvr>
                                        <p:cTn id="81" dur="1000" fill="hold"/>
                                        <p:tgtEl>
                                          <p:spTgt spid="41"/>
                                        </p:tgtEl>
                                        <p:attrNameLst>
                                          <p:attrName>ppt_x</p:attrName>
                                        </p:attrNameLst>
                                      </p:cBhvr>
                                      <p:tavLst>
                                        <p:tav tm="0">
                                          <p:val>
                                            <p:strVal val="#ppt_x"/>
                                          </p:val>
                                        </p:tav>
                                        <p:tav tm="100000">
                                          <p:val>
                                            <p:strVal val="#ppt_x"/>
                                          </p:val>
                                        </p:tav>
                                      </p:tavLst>
                                    </p:anim>
                                    <p:anim calcmode="lin" valueType="num">
                                      <p:cBhvr>
                                        <p:cTn id="82" dur="1000" fill="hold"/>
                                        <p:tgtEl>
                                          <p:spTgt spid="41"/>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1000"/>
                                        <p:tgtEl>
                                          <p:spTgt spid="42"/>
                                        </p:tgtEl>
                                      </p:cBhvr>
                                    </p:animEffect>
                                    <p:anim calcmode="lin" valueType="num">
                                      <p:cBhvr>
                                        <p:cTn id="86" dur="1000" fill="hold"/>
                                        <p:tgtEl>
                                          <p:spTgt spid="42"/>
                                        </p:tgtEl>
                                        <p:attrNameLst>
                                          <p:attrName>ppt_x</p:attrName>
                                        </p:attrNameLst>
                                      </p:cBhvr>
                                      <p:tavLst>
                                        <p:tav tm="0">
                                          <p:val>
                                            <p:strVal val="#ppt_x"/>
                                          </p:val>
                                        </p:tav>
                                        <p:tav tm="100000">
                                          <p:val>
                                            <p:strVal val="#ppt_x"/>
                                          </p:val>
                                        </p:tav>
                                      </p:tavLst>
                                    </p:anim>
                                    <p:anim calcmode="lin" valueType="num">
                                      <p:cBhvr>
                                        <p:cTn id="87" dur="1000" fill="hold"/>
                                        <p:tgtEl>
                                          <p:spTgt spid="4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1000"/>
                                        <p:tgtEl>
                                          <p:spTgt spid="43"/>
                                        </p:tgtEl>
                                      </p:cBhvr>
                                    </p:animEffect>
                                    <p:anim calcmode="lin" valueType="num">
                                      <p:cBhvr>
                                        <p:cTn id="91" dur="1000" fill="hold"/>
                                        <p:tgtEl>
                                          <p:spTgt spid="43"/>
                                        </p:tgtEl>
                                        <p:attrNameLst>
                                          <p:attrName>ppt_x</p:attrName>
                                        </p:attrNameLst>
                                      </p:cBhvr>
                                      <p:tavLst>
                                        <p:tav tm="0">
                                          <p:val>
                                            <p:strVal val="#ppt_x"/>
                                          </p:val>
                                        </p:tav>
                                        <p:tav tm="100000">
                                          <p:val>
                                            <p:strVal val="#ppt_x"/>
                                          </p:val>
                                        </p:tav>
                                      </p:tavLst>
                                    </p:anim>
                                    <p:anim calcmode="lin" valueType="num">
                                      <p:cBhvr>
                                        <p:cTn id="92" dur="1000" fill="hold"/>
                                        <p:tgtEl>
                                          <p:spTgt spid="43"/>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1000"/>
                                        <p:tgtEl>
                                          <p:spTgt spid="44"/>
                                        </p:tgtEl>
                                      </p:cBhvr>
                                    </p:animEffect>
                                    <p:anim calcmode="lin" valueType="num">
                                      <p:cBhvr>
                                        <p:cTn id="96" dur="1000" fill="hold"/>
                                        <p:tgtEl>
                                          <p:spTgt spid="44"/>
                                        </p:tgtEl>
                                        <p:attrNameLst>
                                          <p:attrName>ppt_x</p:attrName>
                                        </p:attrNameLst>
                                      </p:cBhvr>
                                      <p:tavLst>
                                        <p:tav tm="0">
                                          <p:val>
                                            <p:strVal val="#ppt_x"/>
                                          </p:val>
                                        </p:tav>
                                        <p:tav tm="100000">
                                          <p:val>
                                            <p:strVal val="#ppt_x"/>
                                          </p:val>
                                        </p:tav>
                                      </p:tavLst>
                                    </p:anim>
                                    <p:anim calcmode="lin" valueType="num">
                                      <p:cBhvr>
                                        <p:cTn id="97" dur="1000" fill="hold"/>
                                        <p:tgtEl>
                                          <p:spTgt spid="44"/>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1000"/>
                                        <p:tgtEl>
                                          <p:spTgt spid="45"/>
                                        </p:tgtEl>
                                      </p:cBhvr>
                                    </p:animEffect>
                                    <p:anim calcmode="lin" valueType="num">
                                      <p:cBhvr>
                                        <p:cTn id="101" dur="1000" fill="hold"/>
                                        <p:tgtEl>
                                          <p:spTgt spid="45"/>
                                        </p:tgtEl>
                                        <p:attrNameLst>
                                          <p:attrName>ppt_x</p:attrName>
                                        </p:attrNameLst>
                                      </p:cBhvr>
                                      <p:tavLst>
                                        <p:tav tm="0">
                                          <p:val>
                                            <p:strVal val="#ppt_x"/>
                                          </p:val>
                                        </p:tav>
                                        <p:tav tm="100000">
                                          <p:val>
                                            <p:strVal val="#ppt_x"/>
                                          </p:val>
                                        </p:tav>
                                      </p:tavLst>
                                    </p:anim>
                                    <p:anim calcmode="lin" valueType="num">
                                      <p:cBhvr>
                                        <p:cTn id="102" dur="1000" fill="hold"/>
                                        <p:tgtEl>
                                          <p:spTgt spid="45"/>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1000"/>
                                        <p:tgtEl>
                                          <p:spTgt spid="46"/>
                                        </p:tgtEl>
                                      </p:cBhvr>
                                    </p:animEffect>
                                    <p:anim calcmode="lin" valueType="num">
                                      <p:cBhvr>
                                        <p:cTn id="106" dur="1000" fill="hold"/>
                                        <p:tgtEl>
                                          <p:spTgt spid="46"/>
                                        </p:tgtEl>
                                        <p:attrNameLst>
                                          <p:attrName>ppt_x</p:attrName>
                                        </p:attrNameLst>
                                      </p:cBhvr>
                                      <p:tavLst>
                                        <p:tav tm="0">
                                          <p:val>
                                            <p:strVal val="#ppt_x"/>
                                          </p:val>
                                        </p:tav>
                                        <p:tav tm="100000">
                                          <p:val>
                                            <p:strVal val="#ppt_x"/>
                                          </p:val>
                                        </p:tav>
                                      </p:tavLst>
                                    </p:anim>
                                    <p:anim calcmode="lin" valueType="num">
                                      <p:cBhvr>
                                        <p:cTn id="107" dur="1000" fill="hold"/>
                                        <p:tgtEl>
                                          <p:spTgt spid="4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1000"/>
                                        <p:tgtEl>
                                          <p:spTgt spid="47"/>
                                        </p:tgtEl>
                                      </p:cBhvr>
                                    </p:animEffect>
                                    <p:anim calcmode="lin" valueType="num">
                                      <p:cBhvr>
                                        <p:cTn id="111" dur="1000" fill="hold"/>
                                        <p:tgtEl>
                                          <p:spTgt spid="47"/>
                                        </p:tgtEl>
                                        <p:attrNameLst>
                                          <p:attrName>ppt_x</p:attrName>
                                        </p:attrNameLst>
                                      </p:cBhvr>
                                      <p:tavLst>
                                        <p:tav tm="0">
                                          <p:val>
                                            <p:strVal val="#ppt_x"/>
                                          </p:val>
                                        </p:tav>
                                        <p:tav tm="100000">
                                          <p:val>
                                            <p:strVal val="#ppt_x"/>
                                          </p:val>
                                        </p:tav>
                                      </p:tavLst>
                                    </p:anim>
                                    <p:anim calcmode="lin" valueType="num">
                                      <p:cBhvr>
                                        <p:cTn id="112" dur="1000" fill="hold"/>
                                        <p:tgtEl>
                                          <p:spTgt spid="4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fade">
                                      <p:cBhvr>
                                        <p:cTn id="115" dur="1000"/>
                                        <p:tgtEl>
                                          <p:spTgt spid="48"/>
                                        </p:tgtEl>
                                      </p:cBhvr>
                                    </p:animEffect>
                                    <p:anim calcmode="lin" valueType="num">
                                      <p:cBhvr>
                                        <p:cTn id="116" dur="1000" fill="hold"/>
                                        <p:tgtEl>
                                          <p:spTgt spid="48"/>
                                        </p:tgtEl>
                                        <p:attrNameLst>
                                          <p:attrName>ppt_x</p:attrName>
                                        </p:attrNameLst>
                                      </p:cBhvr>
                                      <p:tavLst>
                                        <p:tav tm="0">
                                          <p:val>
                                            <p:strVal val="#ppt_x"/>
                                          </p:val>
                                        </p:tav>
                                        <p:tav tm="100000">
                                          <p:val>
                                            <p:strVal val="#ppt_x"/>
                                          </p:val>
                                        </p:tav>
                                      </p:tavLst>
                                    </p:anim>
                                    <p:anim calcmode="lin" valueType="num">
                                      <p:cBhvr>
                                        <p:cTn id="117" dur="1000" fill="hold"/>
                                        <p:tgtEl>
                                          <p:spTgt spid="4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fade">
                                      <p:cBhvr>
                                        <p:cTn id="120" dur="1000"/>
                                        <p:tgtEl>
                                          <p:spTgt spid="49"/>
                                        </p:tgtEl>
                                      </p:cBhvr>
                                    </p:animEffect>
                                    <p:anim calcmode="lin" valueType="num">
                                      <p:cBhvr>
                                        <p:cTn id="121" dur="1000" fill="hold"/>
                                        <p:tgtEl>
                                          <p:spTgt spid="49"/>
                                        </p:tgtEl>
                                        <p:attrNameLst>
                                          <p:attrName>ppt_x</p:attrName>
                                        </p:attrNameLst>
                                      </p:cBhvr>
                                      <p:tavLst>
                                        <p:tav tm="0">
                                          <p:val>
                                            <p:strVal val="#ppt_x"/>
                                          </p:val>
                                        </p:tav>
                                        <p:tav tm="100000">
                                          <p:val>
                                            <p:strVal val="#ppt_x"/>
                                          </p:val>
                                        </p:tav>
                                      </p:tavLst>
                                    </p:anim>
                                    <p:anim calcmode="lin" valueType="num">
                                      <p:cBhvr>
                                        <p:cTn id="122" dur="1000" fill="hold"/>
                                        <p:tgtEl>
                                          <p:spTgt spid="4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fade">
                                      <p:cBhvr>
                                        <p:cTn id="125" dur="1000"/>
                                        <p:tgtEl>
                                          <p:spTgt spid="50"/>
                                        </p:tgtEl>
                                      </p:cBhvr>
                                    </p:animEffect>
                                    <p:anim calcmode="lin" valueType="num">
                                      <p:cBhvr>
                                        <p:cTn id="126" dur="1000" fill="hold"/>
                                        <p:tgtEl>
                                          <p:spTgt spid="50"/>
                                        </p:tgtEl>
                                        <p:attrNameLst>
                                          <p:attrName>ppt_x</p:attrName>
                                        </p:attrNameLst>
                                      </p:cBhvr>
                                      <p:tavLst>
                                        <p:tav tm="0">
                                          <p:val>
                                            <p:strVal val="#ppt_x"/>
                                          </p:val>
                                        </p:tav>
                                        <p:tav tm="100000">
                                          <p:val>
                                            <p:strVal val="#ppt_x"/>
                                          </p:val>
                                        </p:tav>
                                      </p:tavLst>
                                    </p:anim>
                                    <p:anim calcmode="lin" valueType="num">
                                      <p:cBhvr>
                                        <p:cTn id="12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animBg="1"/>
      <p:bldP spid="46" grpId="0"/>
      <p:bldP spid="47" grpId="0" animBg="1"/>
      <p:bldP spid="48" grpId="0"/>
      <p:bldP spid="49" grpId="0" animBg="1"/>
      <p:bldP spid="50" grpId="0" animBg="1"/>
      <p:bldP spid="5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4747779" y="908604"/>
            <a:ext cx="7129694" cy="582676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latin typeface="微软雅黑" panose="020B0503020204020204" charset="-122"/>
                <a:ea typeface="微软雅黑" panose="020B0503020204020204" charset="-122"/>
              </a:rPr>
              <a:t>def</a:t>
            </a:r>
            <a:r>
              <a:rPr lang="en-US" altLang="zh-CN">
                <a:solidFill>
                  <a:srgbClr val="C0262E"/>
                </a:solidFill>
                <a:latin typeface="微软雅黑" panose="020B0503020204020204" charset="-122"/>
                <a:ea typeface="微软雅黑" panose="020B0503020204020204" charset="-122"/>
              </a:rPr>
              <a:t> Spiral</a:t>
            </a:r>
            <a:r>
              <a:rPr lang="en-US" altLang="zh-CN">
                <a:latin typeface="微软雅黑" panose="020B0503020204020204" charset="-122"/>
                <a:ea typeface="微软雅黑" panose="020B0503020204020204" charset="-122"/>
              </a:rPr>
              <a:t>(x,y,start,n):           	#</a:t>
            </a:r>
            <a:r>
              <a:rPr lang="zh-CN" altLang="zh-CN">
                <a:latin typeface="微软雅黑" panose="020B0503020204020204" charset="-122"/>
                <a:ea typeface="微软雅黑" panose="020B0503020204020204" charset="-122"/>
              </a:rPr>
              <a:t>递归创建螺旋矩阵</a:t>
            </a:r>
          </a:p>
          <a:p>
            <a:pPr>
              <a:lnSpc>
                <a:spcPct val="100000"/>
              </a:lnSpc>
            </a:pPr>
            <a:r>
              <a:rPr lang="en-US" altLang="zh-CN">
                <a:latin typeface="微软雅黑" panose="020B0503020204020204" charset="-122"/>
                <a:ea typeface="微软雅黑" panose="020B0503020204020204" charset="-122"/>
              </a:rPr>
              <a:t>  if n&lt;=0: return			#</a:t>
            </a:r>
            <a:r>
              <a:rPr lang="zh-CN" altLang="zh-CN">
                <a:latin typeface="微软雅黑" panose="020B0503020204020204" charset="-122"/>
                <a:ea typeface="微软雅黑" panose="020B0503020204020204" charset="-122"/>
              </a:rPr>
              <a:t>递归结束条件</a:t>
            </a:r>
          </a:p>
          <a:p>
            <a:pPr>
              <a:lnSpc>
                <a:spcPct val="100000"/>
              </a:lnSpc>
            </a:pPr>
            <a:r>
              <a:rPr lang="en-US" altLang="zh-CN">
                <a:latin typeface="微软雅黑" panose="020B0503020204020204" charset="-122"/>
                <a:ea typeface="微软雅黑" panose="020B0503020204020204" charset="-122"/>
              </a:rPr>
              <a:t>  if n==1:				#</a:t>
            </a:r>
            <a:r>
              <a:rPr lang="zh-CN" altLang="zh-CN">
                <a:latin typeface="微软雅黑" panose="020B0503020204020204" charset="-122"/>
                <a:ea typeface="微软雅黑" panose="020B0503020204020204" charset="-122"/>
              </a:rPr>
              <a:t>矩阵大小为</a:t>
            </a:r>
            <a:r>
              <a:rPr lang="en-US" altLang="zh-CN">
                <a:latin typeface="微软雅黑" panose="020B0503020204020204" charset="-122"/>
                <a:ea typeface="微软雅黑" panose="020B0503020204020204" charset="-122"/>
              </a:rPr>
              <a:t>1</a:t>
            </a:r>
            <a:r>
              <a:rPr lang="zh-CN" altLang="zh-CN">
                <a:latin typeface="微软雅黑" panose="020B0503020204020204" charset="-122"/>
                <a:ea typeface="微软雅黑" panose="020B0503020204020204" charset="-122"/>
              </a:rPr>
              <a:t>时</a:t>
            </a:r>
          </a:p>
          <a:p>
            <a:pPr>
              <a:lnSpc>
                <a:spcPct val="100000"/>
              </a:lnSpc>
            </a:pPr>
            <a:r>
              <a:rPr lang="en-US" altLang="zh-CN">
                <a:latin typeface="微软雅黑" panose="020B0503020204020204" charset="-122"/>
                <a:ea typeface="微软雅黑" panose="020B0503020204020204" charset="-122"/>
              </a:rPr>
              <a:t>    a[x][y]=start</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return</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for j in range(x,x+n-1):		#</a:t>
            </a:r>
            <a:r>
              <a:rPr lang="zh-CN" altLang="zh-CN">
                <a:latin typeface="微软雅黑" panose="020B0503020204020204" charset="-122"/>
                <a:ea typeface="微软雅黑" panose="020B0503020204020204" charset="-122"/>
              </a:rPr>
              <a:t>上一行</a:t>
            </a:r>
          </a:p>
          <a:p>
            <a:pPr>
              <a:lnSpc>
                <a:spcPct val="100000"/>
              </a:lnSpc>
            </a:pPr>
            <a:r>
              <a:rPr lang="en-US" altLang="zh-CN">
                <a:latin typeface="微软雅黑" panose="020B0503020204020204" charset="-122"/>
                <a:ea typeface="微软雅黑" panose="020B0503020204020204" charset="-122"/>
              </a:rPr>
              <a:t>    a[y][j]=start</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start+=1</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for i in range(y,y+n-1):		#</a:t>
            </a:r>
            <a:r>
              <a:rPr lang="zh-CN" altLang="zh-CN">
                <a:latin typeface="微软雅黑" panose="020B0503020204020204" charset="-122"/>
                <a:ea typeface="微软雅黑" panose="020B0503020204020204" charset="-122"/>
              </a:rPr>
              <a:t>右一列</a:t>
            </a:r>
          </a:p>
          <a:p>
            <a:pPr>
              <a:lnSpc>
                <a:spcPct val="100000"/>
              </a:lnSpc>
            </a:pPr>
            <a:r>
              <a:rPr lang="en-US" altLang="zh-CN">
                <a:latin typeface="微软雅黑" panose="020B0503020204020204" charset="-122"/>
                <a:ea typeface="微软雅黑" panose="020B0503020204020204" charset="-122"/>
              </a:rPr>
              <a:t>    a[i][x+n-1]=start</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start+=1</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for j in range(x+n-1,x,-1):		#</a:t>
            </a:r>
            <a:r>
              <a:rPr lang="zh-CN" altLang="zh-CN">
                <a:latin typeface="微软雅黑" panose="020B0503020204020204" charset="-122"/>
                <a:ea typeface="微软雅黑" panose="020B0503020204020204" charset="-122"/>
              </a:rPr>
              <a:t>下一行</a:t>
            </a:r>
          </a:p>
          <a:p>
            <a:pPr>
              <a:lnSpc>
                <a:spcPct val="100000"/>
              </a:lnSpc>
            </a:pPr>
            <a:r>
              <a:rPr lang="en-US" altLang="zh-CN">
                <a:latin typeface="微软雅黑" panose="020B0503020204020204" charset="-122"/>
                <a:ea typeface="微软雅黑" panose="020B0503020204020204" charset="-122"/>
              </a:rPr>
              <a:t>    a[y+n-1][j]=start</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start+=1</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for i in range(y+n-1,y,-1):		#</a:t>
            </a:r>
            <a:r>
              <a:rPr lang="zh-CN" altLang="zh-CN">
                <a:latin typeface="微软雅黑" panose="020B0503020204020204" charset="-122"/>
                <a:ea typeface="微软雅黑" panose="020B0503020204020204" charset="-122"/>
              </a:rPr>
              <a:t>左一列</a:t>
            </a:r>
          </a:p>
          <a:p>
            <a:pPr>
              <a:lnSpc>
                <a:spcPct val="100000"/>
              </a:lnSpc>
            </a:pPr>
            <a:r>
              <a:rPr lang="en-US" altLang="zh-CN">
                <a:latin typeface="微软雅黑" panose="020B0503020204020204" charset="-122"/>
                <a:ea typeface="微软雅黑" panose="020B0503020204020204" charset="-122"/>
              </a:rPr>
              <a:t>    a[i][x]=start</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start+=1</a:t>
            </a:r>
            <a:endParaRPr lang="zh-CN" altLang="zh-CN">
              <a:latin typeface="微软雅黑" panose="020B0503020204020204" charset="-122"/>
              <a:ea typeface="微软雅黑" panose="020B0503020204020204" charset="-122"/>
            </a:endParaRPr>
          </a:p>
          <a:p>
            <a:pPr>
              <a:lnSpc>
                <a:spcPct val="100000"/>
              </a:lnSpc>
            </a:pPr>
            <a:r>
              <a:rPr lang="en-US" altLang="zh-CN">
                <a:latin typeface="微软雅黑" panose="020B0503020204020204" charset="-122"/>
                <a:ea typeface="微软雅黑" panose="020B0503020204020204" charset="-122"/>
              </a:rPr>
              <a:t>  </a:t>
            </a:r>
            <a:r>
              <a:rPr lang="en-US" altLang="zh-CN">
                <a:solidFill>
                  <a:srgbClr val="C0262E"/>
                </a:solidFill>
                <a:latin typeface="微软雅黑" panose="020B0503020204020204" charset="-122"/>
                <a:ea typeface="微软雅黑" panose="020B0503020204020204" charset="-122"/>
              </a:rPr>
              <a:t>Spiral</a:t>
            </a:r>
            <a:r>
              <a:rPr lang="en-US" altLang="zh-CN">
                <a:latin typeface="微软雅黑" panose="020B0503020204020204" charset="-122"/>
                <a:ea typeface="微软雅黑" panose="020B0503020204020204" charset="-122"/>
              </a:rPr>
              <a:t>(x+1,y+1,start,n-2)		#</a:t>
            </a:r>
            <a:r>
              <a:rPr lang="zh-CN" altLang="zh-CN">
                <a:latin typeface="微软雅黑" panose="020B0503020204020204" charset="-122"/>
                <a:ea typeface="微软雅黑" panose="020B0503020204020204" charset="-122"/>
              </a:rPr>
              <a:t>递归调用</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24" y="1610739"/>
            <a:ext cx="3367088" cy="4648200"/>
          </a:xfrm>
          <a:prstGeom prst="rect">
            <a:avLst/>
          </a:prstGeom>
        </p:spPr>
      </p:pic>
      <p:sp>
        <p:nvSpPr>
          <p:cNvPr id="6" name="文本框 5"/>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6675">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6675">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6675">
                                            <p:txEl>
                                              <p:pRg st="7" end="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56675">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56675">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56675">
                                            <p:txEl>
                                              <p:pRg st="10" end="1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6675">
                                            <p:txEl>
                                              <p:pRg st="11" end="1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6675">
                                            <p:txEl>
                                              <p:pRg st="12" end="1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6675">
                                            <p:txEl>
                                              <p:pRg st="13" end="1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6675">
                                            <p:txEl>
                                              <p:pRg st="14" end="1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6675">
                                            <p:txEl>
                                              <p:pRg st="15" end="1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56675">
                                            <p:txEl>
                                              <p:pRg st="16" end="1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667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1549" y="1585797"/>
            <a:ext cx="4829175" cy="4705350"/>
            <a:chOff x="441549" y="1776716"/>
            <a:chExt cx="4829175" cy="4705350"/>
          </a:xfrm>
        </p:grpSpPr>
        <p:pic>
          <p:nvPicPr>
            <p:cNvPr id="3" name="图片 2" descr="形状, 正方形&#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41549" y="1776716"/>
              <a:ext cx="4829175" cy="4705350"/>
            </a:xfrm>
            <a:prstGeom prst="rect">
              <a:avLst/>
            </a:prstGeom>
          </p:spPr>
        </p:pic>
        <p:sp>
          <p:nvSpPr>
            <p:cNvPr id="5" name="TextBox 4"/>
            <p:cNvSpPr txBox="1"/>
            <p:nvPr/>
          </p:nvSpPr>
          <p:spPr>
            <a:xfrm>
              <a:off x="2856136" y="2459962"/>
              <a:ext cx="1974163" cy="1990090"/>
            </a:xfrm>
            <a:prstGeom prst="rect">
              <a:avLst/>
            </a:prstGeom>
            <a:ln>
              <a:noFill/>
              <a:prstDash val="dash"/>
            </a:ln>
            <a:effectLst/>
            <a:scene3d>
              <a:camera prst="orthographicFront">
                <a:rot lat="0" lon="0" rev="0"/>
              </a:camera>
              <a:lightRig rig="threePt" dir="t"/>
            </a:scene3d>
            <a:sp3d prstMaterial="clear"/>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defPPr>
                <a:defRPr lang="zh-CN"/>
              </a:defPPr>
              <a:lvl1pPr marL="342900" indent="-342900">
                <a:lnSpc>
                  <a:spcPct val="150000"/>
                </a:lnSpc>
                <a:spcBef>
                  <a:spcPts val="600"/>
                </a:spcBef>
                <a:buClr>
                  <a:srgbClr val="525252"/>
                </a:buClr>
                <a:buFont typeface="Arial" panose="020B0604020202020204" pitchFamily="34" charset="0"/>
                <a:buChar char="•"/>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buNone/>
              </a:pPr>
              <a:r>
                <a:rPr lang="zh-CN" altLang="zh-CN" b="1">
                  <a:latin typeface="微软雅黑" panose="020B0503020204020204" charset="-122"/>
                  <a:ea typeface="微软雅黑" panose="020B0503020204020204" charset="-122"/>
                </a:rPr>
                <a:t>一般来说，能够用递归解决的问题应该满足以下</a:t>
              </a:r>
              <a:r>
                <a:rPr lang="en-US" altLang="zh-CN" b="1">
                  <a:latin typeface="微软雅黑" panose="020B0503020204020204" charset="-122"/>
                  <a:ea typeface="微软雅黑" panose="020B0503020204020204" charset="-122"/>
                </a:rPr>
                <a:t>3</a:t>
              </a:r>
              <a:r>
                <a:rPr lang="zh-CN" altLang="zh-CN" b="1">
                  <a:latin typeface="微软雅黑" panose="020B0503020204020204" charset="-122"/>
                  <a:ea typeface="微软雅黑" panose="020B0503020204020204" charset="-122"/>
                </a:rPr>
                <a:t>个条件：</a:t>
              </a:r>
            </a:p>
          </p:txBody>
        </p:sp>
      </p:grpSp>
      <p:sp>
        <p:nvSpPr>
          <p:cNvPr id="6" name="TextBox 5"/>
          <p:cNvSpPr txBox="1"/>
          <p:nvPr/>
        </p:nvSpPr>
        <p:spPr>
          <a:xfrm>
            <a:off x="6014303" y="2037942"/>
            <a:ext cx="5280045" cy="267779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ts val="2600"/>
              </a:lnSpc>
              <a:spcBef>
                <a:spcPts val="600"/>
              </a:spcBef>
              <a:buFont typeface="Arial" panose="020B0604020202020204" pitchFamily="34" charset="0"/>
              <a:buChar char="•"/>
              <a:defRPr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pPr>
            <a:r>
              <a:rPr lang="zh-CN" altLang="zh-CN" sz="2000" b="0">
                <a:latin typeface="微软雅黑" panose="020B0503020204020204" charset="-122"/>
                <a:ea typeface="微软雅黑" panose="020B0503020204020204" charset="-122"/>
              </a:rPr>
              <a:t>需要解决的问题可以转化为一个或多个子问题来求解，而这些子问题的求解方法与原问题完全相同，只是在数量规模上不同</a:t>
            </a:r>
            <a:r>
              <a:rPr lang="zh-CN" altLang="en-US" sz="2000" b="0">
                <a:latin typeface="微软雅黑" panose="020B0503020204020204" charset="-122"/>
                <a:ea typeface="微软雅黑" panose="020B0503020204020204" charset="-122"/>
              </a:rPr>
              <a:t>。</a:t>
            </a:r>
            <a:endParaRPr lang="zh-CN" altLang="zh-CN" sz="2000" b="0">
              <a:latin typeface="微软雅黑" panose="020B0503020204020204" charset="-122"/>
              <a:ea typeface="微软雅黑" panose="020B0503020204020204" charset="-122"/>
            </a:endParaRPr>
          </a:p>
          <a:p>
            <a:pPr>
              <a:lnSpc>
                <a:spcPct val="150000"/>
              </a:lnSpc>
            </a:pPr>
            <a:r>
              <a:rPr lang="zh-CN" altLang="zh-CN" sz="2000" b="0">
                <a:latin typeface="微软雅黑" panose="020B0503020204020204" charset="-122"/>
                <a:ea typeface="微软雅黑" panose="020B0503020204020204" charset="-122"/>
              </a:rPr>
              <a:t>递归调用的次数必须是有限的</a:t>
            </a:r>
            <a:r>
              <a:rPr lang="zh-CN" altLang="en-US" sz="2000" b="0">
                <a:latin typeface="微软雅黑" panose="020B0503020204020204" charset="-122"/>
                <a:ea typeface="微软雅黑" panose="020B0503020204020204" charset="-122"/>
              </a:rPr>
              <a:t>。</a:t>
            </a:r>
            <a:endParaRPr lang="zh-CN" altLang="zh-CN" sz="2000" b="0">
              <a:latin typeface="微软雅黑" panose="020B0503020204020204" charset="-122"/>
              <a:ea typeface="微软雅黑" panose="020B0503020204020204" charset="-122"/>
            </a:endParaRPr>
          </a:p>
          <a:p>
            <a:pPr>
              <a:lnSpc>
                <a:spcPct val="150000"/>
              </a:lnSpc>
            </a:pPr>
            <a:r>
              <a:rPr lang="zh-CN" altLang="zh-CN" sz="2000" b="0">
                <a:latin typeface="微软雅黑" panose="020B0503020204020204" charset="-122"/>
                <a:ea typeface="微软雅黑" panose="020B0503020204020204" charset="-122"/>
              </a:rPr>
              <a:t>必须有结束递归的条件来终止递归。</a:t>
            </a:r>
          </a:p>
        </p:txBody>
      </p:sp>
      <p:sp>
        <p:nvSpPr>
          <p:cNvPr id="8" name="文本框 7"/>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9"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5.1.1 </a:t>
            </a:r>
            <a:r>
              <a:rPr lang="zh-CN" altLang="en-US">
                <a:latin typeface="微软雅黑" panose="020B0503020204020204" charset="-122"/>
                <a:ea typeface="微软雅黑" panose="020B0503020204020204" charset="-122"/>
              </a:rPr>
              <a:t>递归的定义</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0-#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7576" y="1980221"/>
            <a:ext cx="5214974" cy="351853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7030A0"/>
                </a:solidFill>
                <a:latin typeface="微软雅黑" panose="020B0503020204020204" charset="-122"/>
                <a:ea typeface="微软雅黑" panose="020B0503020204020204" charset="-122"/>
              </a:rPr>
              <a:t>#</a:t>
            </a:r>
            <a:r>
              <a:rPr lang="zh-CN" altLang="zh-CN">
                <a:solidFill>
                  <a:srgbClr val="7030A0"/>
                </a:solidFill>
                <a:latin typeface="微软雅黑" panose="020B0503020204020204" charset="-122"/>
                <a:ea typeface="微软雅黑" panose="020B0503020204020204" charset="-122"/>
              </a:rPr>
              <a:t>主程序</a:t>
            </a:r>
          </a:p>
          <a:p>
            <a:r>
              <a:rPr lang="en-US" altLang="zh-CN">
                <a:latin typeface="微软雅黑" panose="020B0503020204020204" charset="-122"/>
                <a:ea typeface="微软雅黑" panose="020B0503020204020204" charset="-122"/>
              </a:rPr>
              <a:t>n=4</a:t>
            </a:r>
            <a:endParaRPr lang="zh-CN" altLang="zh-CN">
              <a:latin typeface="微软雅黑" panose="020B0503020204020204" charset="-122"/>
              <a:ea typeface="微软雅黑" panose="020B0503020204020204" charset="-122"/>
            </a:endParaRPr>
          </a:p>
          <a:p>
            <a:r>
              <a:rPr lang="en-US" altLang="zh-CN">
                <a:solidFill>
                  <a:srgbClr val="C0262E"/>
                </a:solidFill>
                <a:latin typeface="微软雅黑" panose="020B0503020204020204" charset="-122"/>
                <a:ea typeface="微软雅黑" panose="020B0503020204020204" charset="-122"/>
              </a:rPr>
              <a:t>Spiral</a:t>
            </a:r>
            <a:r>
              <a:rPr lang="en-US" altLang="zh-CN">
                <a:latin typeface="微软雅黑" panose="020B0503020204020204" charset="-122"/>
                <a:ea typeface="微软雅黑" panose="020B0503020204020204" charset="-122"/>
              </a:rPr>
              <a:t>(0,0,1,n)</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for i in range(0,n):</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for j in range(0,n):</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print("%3d" %(a[i][j]),end=' ')</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print()</a:t>
            </a:r>
            <a:endParaRPr lang="zh-CN" altLang="zh-CN">
              <a:latin typeface="微软雅黑" panose="020B0503020204020204" charset="-122"/>
              <a:ea typeface="微软雅黑" panose="020B0503020204020204" charset="-122"/>
            </a:endParaRPr>
          </a:p>
        </p:txBody>
      </p:sp>
      <p:pic>
        <p:nvPicPr>
          <p:cNvPr id="1026" name="Picture 2"/>
          <p:cNvPicPr>
            <a:picLocks noChangeAspect="1" noChangeArrowheads="1"/>
          </p:cNvPicPr>
          <p:nvPr/>
        </p:nvPicPr>
        <p:blipFill>
          <a:blip r:embed="rId2" cstate="print"/>
          <a:srcRect/>
          <a:stretch>
            <a:fillRect/>
          </a:stretch>
        </p:blipFill>
        <p:spPr bwMode="auto">
          <a:xfrm>
            <a:off x="7835255" y="2710023"/>
            <a:ext cx="3429000" cy="1990725"/>
          </a:xfrm>
          <a:prstGeom prst="rect">
            <a:avLst/>
          </a:prstGeom>
          <a:noFill/>
          <a:ln w="9525">
            <a:noFill/>
            <a:miter lim="800000"/>
            <a:headEnd/>
            <a:tailEnd/>
          </a:ln>
        </p:spPr>
      </p:pic>
      <p:sp>
        <p:nvSpPr>
          <p:cNvPr id="7" name="下箭头 6"/>
          <p:cNvSpPr/>
          <p:nvPr/>
        </p:nvSpPr>
        <p:spPr bwMode="auto">
          <a:xfrm rot="16200000">
            <a:off x="6382337" y="3377879"/>
            <a:ext cx="336249" cy="605027"/>
          </a:xfrm>
          <a:prstGeom prst="downArrow">
            <a:avLst/>
          </a:prstGeom>
          <a:solidFill>
            <a:srgbClr val="C0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1563653" y="1981586"/>
            <a:ext cx="1928825" cy="398780"/>
          </a:xfrm>
          <a:prstGeom prst="rect">
            <a:avLst/>
          </a:prstGeom>
          <a:noFill/>
          <a:ln w="9525">
            <a:noFill/>
            <a:miter lim="800000"/>
          </a:ln>
          <a:effectLst/>
        </p:spPr>
        <p:txBody>
          <a:bodyPr wrap="square">
            <a:spAutoFit/>
          </a:bodyPr>
          <a:lstStyle/>
          <a:p>
            <a:pPr algn="l">
              <a:lnSpc>
                <a:spcPct val="100000"/>
              </a:lnSpc>
              <a:spcBef>
                <a:spcPct val="50000"/>
              </a:spcBef>
            </a:pPr>
            <a:r>
              <a:rPr lang="zh-CN" altLang="en-US" sz="2000">
                <a:solidFill>
                  <a:srgbClr val="525252"/>
                </a:solidFill>
                <a:latin typeface="微软雅黑" panose="020B0503020204020204" charset="-122"/>
                <a:ea typeface="微软雅黑" panose="020B0503020204020204" charset="-122"/>
                <a:cs typeface="Times New Roman" panose="02020603050405020304" pitchFamily="18" charset="0"/>
              </a:rPr>
              <a:t>求解问题描述：</a:t>
            </a:r>
            <a:r>
              <a:rPr lang="en-US" altLang="zh-CN" sz="2000">
                <a:solidFill>
                  <a:srgbClr val="525252"/>
                </a:solidFill>
                <a:latin typeface="微软雅黑" panose="020B0503020204020204" charset="-122"/>
                <a:ea typeface="微软雅黑" panose="020B0503020204020204" charset="-122"/>
                <a:cs typeface="Times New Roman" panose="02020603050405020304" pitchFamily="18" charset="0"/>
              </a:rPr>
              <a:t> </a:t>
            </a:r>
            <a:endParaRPr lang="zh-CN" altLang="en-US" sz="2000" dirty="0">
              <a:solidFill>
                <a:srgbClr val="525252"/>
              </a:solidFill>
              <a:latin typeface="微软雅黑" panose="020B0503020204020204" charset="-122"/>
              <a:ea typeface="微软雅黑" panose="020B0503020204020204" charset="-122"/>
              <a:cs typeface="Times New Roman" panose="02020603050405020304" pitchFamily="18" charset="0"/>
            </a:endParaRPr>
          </a:p>
        </p:txBody>
      </p:sp>
      <p:sp>
        <p:nvSpPr>
          <p:cNvPr id="12" name="TextBox 11"/>
          <p:cNvSpPr txBox="1"/>
          <p:nvPr/>
        </p:nvSpPr>
        <p:spPr>
          <a:xfrm>
            <a:off x="1646347" y="4572636"/>
            <a:ext cx="8759922" cy="101473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mgpath(int xi</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int yi</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int xe</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int ye</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Box path)</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求从</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(xi</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yi)</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到</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(xe</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ye)</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的迷宫路径，用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path</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变量保存迷宫路径。</a:t>
            </a:r>
          </a:p>
        </p:txBody>
      </p:sp>
      <p:grpSp>
        <p:nvGrpSpPr>
          <p:cNvPr id="2" name="组合 1"/>
          <p:cNvGrpSpPr/>
          <p:nvPr/>
        </p:nvGrpSpPr>
        <p:grpSpPr>
          <a:xfrm>
            <a:off x="3240962" y="2780043"/>
            <a:ext cx="5722970" cy="1197038"/>
            <a:chOff x="3240962" y="2780043"/>
            <a:chExt cx="5722970" cy="1197038"/>
          </a:xfrm>
        </p:grpSpPr>
        <p:sp>
          <p:nvSpPr>
            <p:cNvPr id="5" name="Rectangle 5"/>
            <p:cNvSpPr>
              <a:spLocks noChangeArrowheads="1"/>
            </p:cNvSpPr>
            <p:nvPr/>
          </p:nvSpPr>
          <p:spPr bwMode="auto">
            <a:xfrm>
              <a:off x="3240962" y="3037278"/>
              <a:ext cx="1079500" cy="503237"/>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a:solidFill>
                    <a:schemeClr val="bg1"/>
                  </a:solidFill>
                  <a:latin typeface="微软雅黑" panose="020B0503020204020204" charset="-122"/>
                  <a:ea typeface="微软雅黑" panose="020B0503020204020204" charset="-122"/>
                  <a:cs typeface="Consolas" panose="020B0609020204030204" pitchFamily="49" charset="0"/>
                </a:rPr>
                <a:t>(xi</a:t>
              </a:r>
              <a:r>
                <a:rPr lang="zh-CN" altLang="en-US">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a:solidFill>
                    <a:schemeClr val="bg1"/>
                  </a:solidFill>
                  <a:latin typeface="微软雅黑" panose="020B0503020204020204" charset="-122"/>
                  <a:ea typeface="微软雅黑" panose="020B0503020204020204" charset="-122"/>
                  <a:cs typeface="Consolas" panose="020B0609020204030204" pitchFamily="49" charset="0"/>
                </a:rPr>
                <a:t>yi</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a:t>
              </a:r>
            </a:p>
          </p:txBody>
        </p:sp>
        <p:sp>
          <p:nvSpPr>
            <p:cNvPr id="6" name="Rectangle 5"/>
            <p:cNvSpPr>
              <a:spLocks noChangeArrowheads="1"/>
            </p:cNvSpPr>
            <p:nvPr/>
          </p:nvSpPr>
          <p:spPr bwMode="auto">
            <a:xfrm>
              <a:off x="7884432" y="3037278"/>
              <a:ext cx="1079500" cy="503237"/>
            </a:xfrm>
            <a:prstGeom prst="rect">
              <a:avLst/>
            </a:prstGeom>
            <a:solidFill>
              <a:srgbClr val="CD5158"/>
            </a:solidFill>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a:solidFill>
                    <a:schemeClr val="bg1"/>
                  </a:solidFill>
                  <a:latin typeface="微软雅黑" panose="020B0503020204020204" charset="-122"/>
                  <a:ea typeface="微软雅黑" panose="020B0503020204020204" charset="-122"/>
                  <a:cs typeface="Consolas" panose="020B0609020204030204" pitchFamily="49" charset="0"/>
                </a:rPr>
                <a:t>(xe</a:t>
              </a:r>
              <a:r>
                <a:rPr lang="zh-CN" altLang="en-US">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a:solidFill>
                    <a:schemeClr val="bg1"/>
                  </a:solidFill>
                  <a:latin typeface="微软雅黑" panose="020B0503020204020204" charset="-122"/>
                  <a:ea typeface="微软雅黑" panose="020B0503020204020204" charset="-122"/>
                  <a:cs typeface="Consolas" panose="020B0609020204030204" pitchFamily="49" charset="0"/>
                </a:rPr>
                <a:t>ye</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a:t>
              </a:r>
            </a:p>
          </p:txBody>
        </p:sp>
        <p:cxnSp>
          <p:nvCxnSpPr>
            <p:cNvPr id="8" name="直接箭头连接符 7"/>
            <p:cNvCxnSpPr>
              <a:stCxn id="5" idx="3"/>
              <a:endCxn id="6" idx="1"/>
            </p:cNvCxnSpPr>
            <p:nvPr/>
          </p:nvCxnSpPr>
          <p:spPr>
            <a:xfrm>
              <a:off x="4320462" y="3288896"/>
              <a:ext cx="3563970" cy="1588"/>
            </a:xfrm>
            <a:prstGeom prst="straightConnector1">
              <a:avLst/>
            </a:prstGeom>
            <a:ln>
              <a:solidFill>
                <a:srgbClr val="C0262E"/>
              </a:solidFill>
              <a:tailEnd type="arrow"/>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4383970" y="2780043"/>
              <a:ext cx="3500462" cy="337185"/>
            </a:xfrm>
            <a:prstGeom prst="rect">
              <a:avLst/>
            </a:prstGeom>
            <a:noFill/>
          </p:spPr>
          <p:txBody>
            <a:bodyPr wrap="square" rtlCol="0">
              <a:spAutoFit/>
            </a:bodyPr>
            <a:lstStyle/>
            <a:p>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mgpath(xi</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yi</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xe</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ye</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path</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 name="TextBox 9"/>
            <p:cNvSpPr txBox="1"/>
            <p:nvPr/>
          </p:nvSpPr>
          <p:spPr>
            <a:xfrm>
              <a:off x="8027308" y="3608781"/>
              <a:ext cx="857256" cy="368300"/>
            </a:xfrm>
            <a:prstGeom prst="rect">
              <a:avLst/>
            </a:prstGeom>
            <a:noFill/>
          </p:spPr>
          <p:txBody>
            <a:bodyPr wrap="square" rtlCol="0">
              <a:spAutoFit/>
            </a:bodyPr>
            <a:lstStyle/>
            <a:p>
              <a:r>
                <a:rPr lang="zh-CN" altLang="en-US" dirty="0">
                  <a:solidFill>
                    <a:srgbClr val="525252"/>
                  </a:solidFill>
                  <a:latin typeface="微软雅黑" panose="020B0503020204020204" charset="-122"/>
                  <a:ea typeface="微软雅黑" panose="020B0503020204020204" charset="-122"/>
                </a:rPr>
                <a:t>出口</a:t>
              </a:r>
            </a:p>
          </p:txBody>
        </p:sp>
        <p:sp>
          <p:nvSpPr>
            <p:cNvPr id="14" name="TextBox 13"/>
            <p:cNvSpPr txBox="1"/>
            <p:nvPr/>
          </p:nvSpPr>
          <p:spPr>
            <a:xfrm>
              <a:off x="3383838" y="3580263"/>
              <a:ext cx="857256" cy="368300"/>
            </a:xfrm>
            <a:prstGeom prst="rect">
              <a:avLst/>
            </a:prstGeom>
            <a:noFill/>
          </p:spPr>
          <p:txBody>
            <a:bodyPr wrap="square" rtlCol="0">
              <a:spAutoFit/>
            </a:bodyPr>
            <a:lstStyle/>
            <a:p>
              <a:r>
                <a:rPr lang="zh-CN" altLang="en-US" dirty="0">
                  <a:solidFill>
                    <a:srgbClr val="525252"/>
                  </a:solidFill>
                  <a:latin typeface="微软雅黑" panose="020B0503020204020204" charset="-122"/>
                  <a:ea typeface="微软雅黑" panose="020B0503020204020204" charset="-122"/>
                </a:rPr>
                <a:t>入</a:t>
              </a:r>
              <a:r>
                <a:rPr lang="zh-CN" altLang="en-US">
                  <a:solidFill>
                    <a:srgbClr val="525252"/>
                  </a:solidFill>
                  <a:latin typeface="微软雅黑" panose="020B0503020204020204" charset="-122"/>
                  <a:ea typeface="微软雅黑" panose="020B0503020204020204" charset="-122"/>
                </a:rPr>
                <a:t>口</a:t>
              </a:r>
              <a:endParaRPr lang="zh-CN" altLang="en-US" dirty="0">
                <a:solidFill>
                  <a:srgbClr val="525252"/>
                </a:solidFill>
                <a:latin typeface="微软雅黑" panose="020B0503020204020204" charset="-122"/>
                <a:ea typeface="微软雅黑" panose="020B0503020204020204" charset="-122"/>
              </a:endParaRPr>
            </a:p>
          </p:txBody>
        </p:sp>
      </p:grpSp>
      <p:sp>
        <p:nvSpPr>
          <p:cNvPr id="15" name="文本框 14"/>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
        <p:nvSpPr>
          <p:cNvPr id="17" name="TextBox 2"/>
          <p:cNvSpPr txBox="1"/>
          <p:nvPr/>
        </p:nvSpPr>
        <p:spPr>
          <a:xfrm>
            <a:off x="893270" y="966916"/>
            <a:ext cx="9685308" cy="706755"/>
          </a:xfrm>
          <a:prstGeom prst="rect">
            <a:avLst/>
          </a:prstGeom>
          <a:noFill/>
        </p:spPr>
        <p:txBody>
          <a:bodyPr wrap="square" rtlCol="0">
            <a:spAutoFit/>
          </a:bodyPr>
          <a:lstStyle/>
          <a:p>
            <a:pPr>
              <a:lnSpc>
                <a:spcPct val="200000"/>
              </a:lnSpc>
            </a:pP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5.6</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采用递归算法求解迷宫问题，并输出从入口到出口的</a:t>
            </a:r>
            <a:r>
              <a:rPr lang="zh-CN" altLang="en-US" sz="2000">
                <a:solidFill>
                  <a:srgbClr val="7030A0"/>
                </a:solidFill>
                <a:latin typeface="微软雅黑" panose="020B0503020204020204" charset="-122"/>
                <a:ea typeface="微软雅黑" panose="020B0503020204020204" charset="-122"/>
                <a:cs typeface="Consolas" panose="020B0609020204030204" pitchFamily="49" charset="0"/>
              </a:rPr>
              <a:t>所有迷宫路径</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6499"/>
                                        </p:tgtEl>
                                        <p:attrNameLst>
                                          <p:attrName>style.visibility</p:attrName>
                                        </p:attrNameLst>
                                      </p:cBhvr>
                                      <p:to>
                                        <p:strVal val="visible"/>
                                      </p:to>
                                    </p:set>
                                    <p:animEffect transition="in" filter="fade">
                                      <p:cBhvr>
                                        <p:cTn id="15" dur="500"/>
                                        <p:tgtEl>
                                          <p:spTgt spid="10649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ldLvl="0" animBg="1"/>
      <p:bldP spid="12" grpId="0" bldLvl="0" animBg="1"/>
      <p:bldP spid="15"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47136" y="1108679"/>
            <a:ext cx="7215238" cy="1586304"/>
            <a:chOff x="2447136" y="1108679"/>
            <a:chExt cx="7215238" cy="1586304"/>
          </a:xfrm>
        </p:grpSpPr>
        <p:sp>
          <p:nvSpPr>
            <p:cNvPr id="4" name="Rectangle 5"/>
            <p:cNvSpPr>
              <a:spLocks noChangeArrowheads="1"/>
            </p:cNvSpPr>
            <p:nvPr/>
          </p:nvSpPr>
          <p:spPr bwMode="auto">
            <a:xfrm>
              <a:off x="3161516" y="1255114"/>
              <a:ext cx="1079500" cy="503237"/>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a:solidFill>
                    <a:schemeClr val="bg1"/>
                  </a:solidFill>
                  <a:latin typeface="微软雅黑" panose="020B0503020204020204" charset="-122"/>
                  <a:ea typeface="微软雅黑" panose="020B0503020204020204" charset="-122"/>
                  <a:cs typeface="Consolas" panose="020B0609020204030204" pitchFamily="49" charset="0"/>
                </a:rPr>
                <a:t>(xi</a:t>
              </a:r>
              <a:r>
                <a:rPr lang="zh-CN" altLang="en-US">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a:solidFill>
                    <a:schemeClr val="bg1"/>
                  </a:solidFill>
                  <a:latin typeface="微软雅黑" panose="020B0503020204020204" charset="-122"/>
                  <a:ea typeface="微软雅黑" panose="020B0503020204020204" charset="-122"/>
                  <a:cs typeface="Consolas" panose="020B0609020204030204" pitchFamily="49" charset="0"/>
                </a:rPr>
                <a:t>yi</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a:t>
              </a:r>
            </a:p>
          </p:txBody>
        </p:sp>
        <p:sp>
          <p:nvSpPr>
            <p:cNvPr id="5" name="Rectangle 5"/>
            <p:cNvSpPr>
              <a:spLocks noChangeArrowheads="1"/>
            </p:cNvSpPr>
            <p:nvPr/>
          </p:nvSpPr>
          <p:spPr bwMode="auto">
            <a:xfrm>
              <a:off x="7804986" y="1255114"/>
              <a:ext cx="1079500" cy="503237"/>
            </a:xfrm>
            <a:prstGeom prst="rect">
              <a:avLst/>
            </a:prstGeom>
            <a:solidFill>
              <a:srgbClr val="CD5158"/>
            </a:solidFill>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a:solidFill>
                    <a:schemeClr val="bg1"/>
                  </a:solidFill>
                  <a:latin typeface="微软雅黑" panose="020B0503020204020204" charset="-122"/>
                  <a:ea typeface="微软雅黑" panose="020B0503020204020204" charset="-122"/>
                  <a:cs typeface="Consolas" panose="020B0609020204030204" pitchFamily="49" charset="0"/>
                </a:rPr>
                <a:t>(xe</a:t>
              </a:r>
              <a:r>
                <a:rPr lang="zh-CN" altLang="en-US">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a:solidFill>
                    <a:schemeClr val="bg1"/>
                  </a:solidFill>
                  <a:latin typeface="微软雅黑" panose="020B0503020204020204" charset="-122"/>
                  <a:ea typeface="微软雅黑" panose="020B0503020204020204" charset="-122"/>
                  <a:cs typeface="Consolas" panose="020B0609020204030204" pitchFamily="49" charset="0"/>
                </a:rPr>
                <a:t>ye</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a:t>
              </a:r>
            </a:p>
          </p:txBody>
        </p:sp>
        <p:cxnSp>
          <p:nvCxnSpPr>
            <p:cNvPr id="6" name="直接箭头连接符 5"/>
            <p:cNvCxnSpPr>
              <a:stCxn id="4" idx="3"/>
              <a:endCxn id="5" idx="1"/>
            </p:cNvCxnSpPr>
            <p:nvPr/>
          </p:nvCxnSpPr>
          <p:spPr>
            <a:xfrm>
              <a:off x="4241016" y="1506732"/>
              <a:ext cx="3563970" cy="1588"/>
            </a:xfrm>
            <a:prstGeom prst="straightConnector1">
              <a:avLst/>
            </a:prstGeom>
            <a:ln>
              <a:solidFill>
                <a:srgbClr val="C0262E"/>
              </a:solidFill>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4447400" y="1108679"/>
              <a:ext cx="3214710" cy="337185"/>
            </a:xfrm>
            <a:prstGeom prst="rect">
              <a:avLst/>
            </a:prstGeom>
            <a:noFill/>
          </p:spPr>
          <p:txBody>
            <a:bodyPr wrap="square" rtlCol="0">
              <a:spAutoFit/>
            </a:bodyPr>
            <a:lstStyle/>
            <a:p>
              <a:pPr>
                <a:lnSpc>
                  <a:spcPct val="100000"/>
                </a:lnSpc>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mgpath(xi</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yi</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xe</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ye</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path</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TextBox 7"/>
            <p:cNvSpPr txBox="1"/>
            <p:nvPr/>
          </p:nvSpPr>
          <p:spPr>
            <a:xfrm>
              <a:off x="8947994" y="1369809"/>
              <a:ext cx="714380" cy="368300"/>
            </a:xfrm>
            <a:prstGeom prst="rect">
              <a:avLst/>
            </a:prstGeom>
            <a:noFill/>
          </p:spPr>
          <p:txBody>
            <a:bodyPr wrap="square" rtlCol="0">
              <a:spAutoFit/>
            </a:bodyPr>
            <a:lstStyle/>
            <a:p>
              <a:pPr algn="l">
                <a:lnSpc>
                  <a:spcPct val="100000"/>
                </a:lnSpc>
              </a:pP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出口</a:t>
              </a:r>
            </a:p>
          </p:txBody>
        </p:sp>
        <p:sp>
          <p:nvSpPr>
            <p:cNvPr id="14" name="TextBox 13"/>
            <p:cNvSpPr txBox="1"/>
            <p:nvPr/>
          </p:nvSpPr>
          <p:spPr>
            <a:xfrm>
              <a:off x="5447532" y="2326683"/>
              <a:ext cx="1071570" cy="368300"/>
            </a:xfrm>
            <a:prstGeom prst="rect">
              <a:avLst/>
            </a:prstGeom>
            <a:noFill/>
          </p:spPr>
          <p:txBody>
            <a:bodyPr wrap="square" rtlCol="0">
              <a:spAutoFit/>
            </a:bodyPr>
            <a:lstStyle/>
            <a:p>
              <a:pPr algn="ctr">
                <a:lnSpc>
                  <a:spcPct val="100000"/>
                </a:lnSpc>
              </a:pP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大问题</a:t>
              </a:r>
            </a:p>
          </p:txBody>
        </p:sp>
        <p:sp>
          <p:nvSpPr>
            <p:cNvPr id="18" name="左大括号 17"/>
            <p:cNvSpPr/>
            <p:nvPr/>
          </p:nvSpPr>
          <p:spPr>
            <a:xfrm rot="16200000">
              <a:off x="5821317" y="57263"/>
              <a:ext cx="324000" cy="4071966"/>
            </a:xfrm>
            <a:prstGeom prst="leftBrace">
              <a:avLst/>
            </a:prstGeom>
            <a:ln w="19050"/>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7" name="TextBox 26"/>
            <p:cNvSpPr txBox="1"/>
            <p:nvPr/>
          </p:nvSpPr>
          <p:spPr>
            <a:xfrm>
              <a:off x="2447136" y="1369809"/>
              <a:ext cx="714380" cy="368300"/>
            </a:xfrm>
            <a:prstGeom prst="rect">
              <a:avLst/>
            </a:prstGeom>
            <a:noFill/>
          </p:spPr>
          <p:txBody>
            <a:bodyPr wrap="square" rtlCol="0">
              <a:spAutoFit/>
            </a:bodyPr>
            <a:lstStyle/>
            <a:p>
              <a:pPr algn="l">
                <a:lnSpc>
                  <a:spcPct val="100000"/>
                </a:lnSpc>
              </a:pP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入</a:t>
              </a:r>
              <a:r>
                <a:rPr lang="zh-CN" altLang="en-US">
                  <a:solidFill>
                    <a:srgbClr val="525252"/>
                  </a:solidFill>
                  <a:latin typeface="微软雅黑" panose="020B0503020204020204" charset="-122"/>
                  <a:ea typeface="微软雅黑" panose="020B0503020204020204" charset="-122"/>
                  <a:cs typeface="Consolas" panose="020B0609020204030204" pitchFamily="49" charset="0"/>
                </a:rPr>
                <a:t>口</a:t>
              </a:r>
              <a:endParaRPr lang="zh-CN" altLang="en-US" dirty="0">
                <a:solidFill>
                  <a:srgbClr val="525252"/>
                </a:solidFill>
                <a:latin typeface="微软雅黑" panose="020B0503020204020204" charset="-122"/>
                <a:ea typeface="微软雅黑" panose="020B0503020204020204" charset="-122"/>
                <a:cs typeface="Consolas" panose="020B0609020204030204" pitchFamily="49" charset="0"/>
              </a:endParaRPr>
            </a:p>
          </p:txBody>
        </p:sp>
      </p:grpSp>
      <p:grpSp>
        <p:nvGrpSpPr>
          <p:cNvPr id="33" name="组合 32"/>
          <p:cNvGrpSpPr/>
          <p:nvPr/>
        </p:nvGrpSpPr>
        <p:grpSpPr>
          <a:xfrm>
            <a:off x="2274067" y="3118396"/>
            <a:ext cx="7366044" cy="3113424"/>
            <a:chOff x="571472" y="2571744"/>
            <a:chExt cx="7366044" cy="3113424"/>
          </a:xfrm>
        </p:grpSpPr>
        <p:sp>
          <p:nvSpPr>
            <p:cNvPr id="9" name="Rectangle 5"/>
            <p:cNvSpPr>
              <a:spLocks noChangeArrowheads="1"/>
            </p:cNvSpPr>
            <p:nvPr/>
          </p:nvSpPr>
          <p:spPr bwMode="auto">
            <a:xfrm>
              <a:off x="2786050" y="3671832"/>
              <a:ext cx="1079500" cy="503237"/>
            </a:xfrm>
            <a:prstGeom prst="rect">
              <a:avLst/>
            </a:prstGeom>
            <a:solidFill>
              <a:srgbClr val="CD5158"/>
            </a:solidFill>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i="1">
                  <a:solidFill>
                    <a:schemeClr val="bg1"/>
                  </a:solidFill>
                  <a:latin typeface="微软雅黑" panose="020B0503020204020204" charset="-122"/>
                  <a:ea typeface="微软雅黑" panose="020B0503020204020204" charset="-122"/>
                  <a:cs typeface="Consolas" panose="020B0609020204030204" pitchFamily="49" charset="0"/>
                </a:rPr>
                <a:t>i</a:t>
              </a:r>
              <a:r>
                <a:rPr lang="zh-CN" altLang="en-US">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i="1">
                  <a:solidFill>
                    <a:schemeClr val="bg1"/>
                  </a:solidFill>
                  <a:latin typeface="微软雅黑" panose="020B0503020204020204" charset="-122"/>
                  <a:ea typeface="微软雅黑" panose="020B0503020204020204" charset="-122"/>
                  <a:cs typeface="Consolas" panose="020B0609020204030204" pitchFamily="49" charset="0"/>
                </a:rPr>
                <a:t>j</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a:t>
              </a:r>
            </a:p>
          </p:txBody>
        </p:sp>
        <p:sp>
          <p:nvSpPr>
            <p:cNvPr id="15" name="Rectangle 5"/>
            <p:cNvSpPr>
              <a:spLocks noChangeArrowheads="1"/>
            </p:cNvSpPr>
            <p:nvPr/>
          </p:nvSpPr>
          <p:spPr bwMode="auto">
            <a:xfrm>
              <a:off x="571472" y="3671832"/>
              <a:ext cx="1079500" cy="503237"/>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a:solidFill>
                    <a:schemeClr val="bg1"/>
                  </a:solidFill>
                  <a:latin typeface="微软雅黑" panose="020B0503020204020204" charset="-122"/>
                  <a:ea typeface="微软雅黑" panose="020B0503020204020204" charset="-122"/>
                  <a:cs typeface="Consolas" panose="020B0609020204030204" pitchFamily="49" charset="0"/>
                </a:rPr>
                <a:t>(xi</a:t>
              </a:r>
              <a:r>
                <a:rPr lang="zh-CN" altLang="en-US">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a:solidFill>
                    <a:schemeClr val="bg1"/>
                  </a:solidFill>
                  <a:latin typeface="微软雅黑" panose="020B0503020204020204" charset="-122"/>
                  <a:ea typeface="微软雅黑" panose="020B0503020204020204" charset="-122"/>
                  <a:cs typeface="Consolas" panose="020B0609020204030204" pitchFamily="49" charset="0"/>
                </a:rPr>
                <a:t>yi</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a:t>
              </a:r>
            </a:p>
          </p:txBody>
        </p:sp>
        <p:sp>
          <p:nvSpPr>
            <p:cNvPr id="17" name="TextBox 16"/>
            <p:cNvSpPr txBox="1"/>
            <p:nvPr/>
          </p:nvSpPr>
          <p:spPr>
            <a:xfrm>
              <a:off x="1643042" y="4062417"/>
              <a:ext cx="1071570" cy="368300"/>
            </a:xfrm>
            <a:prstGeom prst="rect">
              <a:avLst/>
            </a:prstGeom>
            <a:noFill/>
          </p:spPr>
          <p:txBody>
            <a:bodyPr wrap="square" rtlCol="0">
              <a:spAutoFit/>
            </a:bodyPr>
            <a:lstStyle/>
            <a:p>
              <a:pPr>
                <a:lnSpc>
                  <a:spcPct val="100000"/>
                </a:lnSpc>
              </a:pP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走一步</a:t>
              </a:r>
            </a:p>
          </p:txBody>
        </p:sp>
        <p:sp>
          <p:nvSpPr>
            <p:cNvPr id="10" name="Rectangle 5"/>
            <p:cNvSpPr>
              <a:spLocks noChangeArrowheads="1"/>
            </p:cNvSpPr>
            <p:nvPr/>
          </p:nvSpPr>
          <p:spPr bwMode="auto">
            <a:xfrm>
              <a:off x="6858016" y="3671832"/>
              <a:ext cx="1079500" cy="503237"/>
            </a:xfrm>
            <a:prstGeom prst="rect">
              <a:avLst/>
            </a:prstGeom>
            <a:solidFill>
              <a:srgbClr val="C0262E"/>
            </a:solidFill>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a:solidFill>
                    <a:schemeClr val="bg1"/>
                  </a:solidFill>
                  <a:latin typeface="微软雅黑" panose="020B0503020204020204" charset="-122"/>
                  <a:ea typeface="微软雅黑" panose="020B0503020204020204" charset="-122"/>
                  <a:cs typeface="Consolas" panose="020B0609020204030204" pitchFamily="49" charset="0"/>
                </a:rPr>
                <a:t>(xe</a:t>
              </a:r>
              <a:r>
                <a:rPr lang="zh-CN" altLang="en-US">
                  <a:solidFill>
                    <a:schemeClr val="bg1"/>
                  </a:solidFill>
                  <a:latin typeface="微软雅黑" panose="020B0503020204020204" charset="-122"/>
                  <a:ea typeface="微软雅黑" panose="020B0503020204020204" charset="-122"/>
                  <a:cs typeface="Consolas" panose="020B0609020204030204" pitchFamily="49" charset="0"/>
                </a:rPr>
                <a:t>，</a:t>
              </a:r>
              <a:r>
                <a:rPr lang="en-US" altLang="zh-CN">
                  <a:solidFill>
                    <a:schemeClr val="bg1"/>
                  </a:solidFill>
                  <a:latin typeface="微软雅黑" panose="020B0503020204020204" charset="-122"/>
                  <a:ea typeface="微软雅黑" panose="020B0503020204020204" charset="-122"/>
                  <a:cs typeface="Consolas" panose="020B0609020204030204" pitchFamily="49" charset="0"/>
                </a:rPr>
                <a:t>ye</a:t>
              </a:r>
              <a:r>
                <a:rPr lang="en-US" altLang="zh-CN" dirty="0">
                  <a:solidFill>
                    <a:schemeClr val="bg1"/>
                  </a:solidFill>
                  <a:latin typeface="微软雅黑" panose="020B0503020204020204" charset="-122"/>
                  <a:ea typeface="微软雅黑" panose="020B0503020204020204" charset="-122"/>
                  <a:cs typeface="Consolas" panose="020B0609020204030204" pitchFamily="49" charset="0"/>
                </a:rPr>
                <a:t>)</a:t>
              </a:r>
            </a:p>
          </p:txBody>
        </p:sp>
        <p:cxnSp>
          <p:nvCxnSpPr>
            <p:cNvPr id="11" name="直接箭头连接符 10"/>
            <p:cNvCxnSpPr>
              <a:stCxn id="9" idx="3"/>
              <a:endCxn id="10" idx="1"/>
            </p:cNvCxnSpPr>
            <p:nvPr/>
          </p:nvCxnSpPr>
          <p:spPr>
            <a:xfrm>
              <a:off x="3865550" y="3923451"/>
              <a:ext cx="2992466" cy="1588"/>
            </a:xfrm>
            <a:prstGeom prst="straightConnector1">
              <a:avLst/>
            </a:prstGeom>
            <a:ln>
              <a:solidFill>
                <a:srgbClr val="C0262E"/>
              </a:solidFill>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929058" y="3500438"/>
              <a:ext cx="3000396" cy="337185"/>
            </a:xfrm>
            <a:prstGeom prst="rect">
              <a:avLst/>
            </a:prstGeom>
            <a:noFill/>
          </p:spPr>
          <p:txBody>
            <a:bodyPr wrap="square" rtlCol="0">
              <a:spAutoFit/>
            </a:bodyPr>
            <a:lstStyle/>
            <a:p>
              <a:pPr>
                <a:lnSpc>
                  <a:spcPct val="100000"/>
                </a:lnSpc>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mgpath(i,j,xe,ye,path</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3" name="TextBox 12"/>
            <p:cNvSpPr txBox="1"/>
            <p:nvPr/>
          </p:nvSpPr>
          <p:spPr>
            <a:xfrm>
              <a:off x="7143768" y="3286124"/>
              <a:ext cx="642942" cy="368300"/>
            </a:xfrm>
            <a:prstGeom prst="rect">
              <a:avLst/>
            </a:prstGeom>
            <a:noFill/>
          </p:spPr>
          <p:txBody>
            <a:bodyPr wrap="square" rtlCol="0">
              <a:spAutoFit/>
            </a:bodyPr>
            <a:lstStyle/>
            <a:p>
              <a:pPr>
                <a:lnSpc>
                  <a:spcPct val="100000"/>
                </a:lnSpc>
              </a:pP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出口</a:t>
              </a:r>
            </a:p>
          </p:txBody>
        </p:sp>
        <p:sp>
          <p:nvSpPr>
            <p:cNvPr id="19" name="TextBox 18"/>
            <p:cNvSpPr txBox="1"/>
            <p:nvPr/>
          </p:nvSpPr>
          <p:spPr>
            <a:xfrm>
              <a:off x="4929190" y="4714884"/>
              <a:ext cx="1071570" cy="368300"/>
            </a:xfrm>
            <a:prstGeom prst="rect">
              <a:avLst/>
            </a:prstGeom>
            <a:noFill/>
          </p:spPr>
          <p:txBody>
            <a:bodyPr wrap="square" rtlCol="0">
              <a:spAutoFit/>
            </a:bodyPr>
            <a:lstStyle/>
            <a:p>
              <a:pPr algn="ctr">
                <a:lnSpc>
                  <a:spcPct val="100000"/>
                </a:lnSpc>
              </a:pP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小问题</a:t>
              </a:r>
            </a:p>
          </p:txBody>
        </p:sp>
        <p:sp>
          <p:nvSpPr>
            <p:cNvPr id="20" name="左大括号 19"/>
            <p:cNvSpPr/>
            <p:nvPr/>
          </p:nvSpPr>
          <p:spPr>
            <a:xfrm rot="16200000">
              <a:off x="5316182" y="2825447"/>
              <a:ext cx="288000" cy="3348000"/>
            </a:xfrm>
            <a:prstGeom prst="leftBrace">
              <a:avLst/>
            </a:prstGeom>
            <a:ln w="19050"/>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6" name="下箭头 25"/>
            <p:cNvSpPr/>
            <p:nvPr/>
          </p:nvSpPr>
          <p:spPr>
            <a:xfrm>
              <a:off x="4286248" y="2571744"/>
              <a:ext cx="214314" cy="500066"/>
            </a:xfrm>
            <a:prstGeom prst="downArrow">
              <a:avLst/>
            </a:prstGeom>
            <a:gradFill>
              <a:gsLst>
                <a:gs pos="0">
                  <a:srgbClr val="C0262E"/>
                </a:gs>
                <a:gs pos="100000">
                  <a:srgbClr val="CD5158"/>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TextBox 27"/>
            <p:cNvSpPr txBox="1"/>
            <p:nvPr/>
          </p:nvSpPr>
          <p:spPr>
            <a:xfrm>
              <a:off x="2714612" y="5286388"/>
              <a:ext cx="3429024" cy="398780"/>
            </a:xfrm>
            <a:prstGeom prst="rect">
              <a:avLst/>
            </a:prstGeom>
            <a:noFill/>
          </p:spPr>
          <p:txBody>
            <a:bodyPr wrap="square" rtlCol="0">
              <a:spAutoFit/>
            </a:bodyPr>
            <a:lstStyle/>
            <a:p>
              <a:pPr>
                <a:lnSpc>
                  <a:spcPct val="100000"/>
                </a:lnSpc>
              </a:pP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大问题 ≡ 走一步 </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 </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小问题</a:t>
              </a:r>
            </a:p>
          </p:txBody>
        </p:sp>
        <p:sp>
          <p:nvSpPr>
            <p:cNvPr id="29" name="TextBox 28"/>
            <p:cNvSpPr txBox="1"/>
            <p:nvPr/>
          </p:nvSpPr>
          <p:spPr>
            <a:xfrm>
              <a:off x="857224" y="3286124"/>
              <a:ext cx="642942" cy="368300"/>
            </a:xfrm>
            <a:prstGeom prst="rect">
              <a:avLst/>
            </a:prstGeom>
            <a:noFill/>
          </p:spPr>
          <p:txBody>
            <a:bodyPr wrap="square" rtlCol="0">
              <a:spAutoFit/>
            </a:bodyPr>
            <a:lstStyle/>
            <a:p>
              <a:pPr>
                <a:lnSpc>
                  <a:spcPct val="100000"/>
                </a:lnSpc>
              </a:pP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入</a:t>
              </a:r>
              <a:r>
                <a:rPr lang="zh-CN" altLang="en-US">
                  <a:solidFill>
                    <a:srgbClr val="525252"/>
                  </a:solidFill>
                  <a:latin typeface="微软雅黑" panose="020B0503020204020204" charset="-122"/>
                  <a:ea typeface="微软雅黑" panose="020B0503020204020204" charset="-122"/>
                  <a:cs typeface="Consolas" panose="020B0609020204030204" pitchFamily="49" charset="0"/>
                </a:rPr>
                <a:t>口</a:t>
              </a:r>
              <a:endParaRPr lang="zh-CN" altLang="en-US" dirty="0">
                <a:solidFill>
                  <a:srgbClr val="525252"/>
                </a:solidFill>
                <a:latin typeface="微软雅黑" panose="020B0503020204020204" charset="-122"/>
                <a:ea typeface="微软雅黑" panose="020B0503020204020204" charset="-122"/>
                <a:cs typeface="Consolas" panose="020B0609020204030204" pitchFamily="49" charset="0"/>
              </a:endParaRPr>
            </a:p>
          </p:txBody>
        </p:sp>
        <p:cxnSp>
          <p:nvCxnSpPr>
            <p:cNvPr id="32" name="直接连接符 31"/>
            <p:cNvCxnSpPr>
              <a:stCxn id="15" idx="3"/>
              <a:endCxn id="9" idx="1"/>
            </p:cNvCxnSpPr>
            <p:nvPr/>
          </p:nvCxnSpPr>
          <p:spPr>
            <a:xfrm>
              <a:off x="1650972" y="3923451"/>
              <a:ext cx="1135078" cy="0"/>
            </a:xfrm>
            <a:prstGeom prst="line">
              <a:avLst/>
            </a:prstGeom>
            <a:ln w="19050">
              <a:solidFill>
                <a:srgbClr val="CD5158"/>
              </a:solidFill>
              <a:tailEnd type="arrow"/>
            </a:ln>
          </p:spPr>
          <p:style>
            <a:lnRef idx="2">
              <a:schemeClr val="accent2"/>
            </a:lnRef>
            <a:fillRef idx="0">
              <a:schemeClr val="accent2"/>
            </a:fillRef>
            <a:effectRef idx="1">
              <a:schemeClr val="accent2"/>
            </a:effectRef>
            <a:fontRef idx="minor">
              <a:schemeClr val="tx1"/>
            </a:fontRef>
          </p:style>
        </p:cxnSp>
      </p:grpSp>
      <p:sp>
        <p:nvSpPr>
          <p:cNvPr id="39" name="文本框 38"/>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100703" y="1395016"/>
            <a:ext cx="10024647" cy="536511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7030A0"/>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C0262E"/>
                </a:solidFill>
                <a:latin typeface="微软雅黑" panose="020B0503020204020204" charset="-122"/>
                <a:ea typeface="微软雅黑" panose="020B0503020204020204" charset="-122"/>
              </a:rPr>
              <a:t>mgpath</a:t>
            </a:r>
            <a:r>
              <a:rPr lang="en-US" altLang="zh-CN">
                <a:solidFill>
                  <a:srgbClr val="525252"/>
                </a:solidFill>
                <a:latin typeface="微软雅黑" panose="020B0503020204020204" charset="-122"/>
                <a:ea typeface="微软雅黑" panose="020B0503020204020204" charset="-122"/>
              </a:rPr>
              <a:t>(xi,yi,xe,ye,path,d) </a:t>
            </a:r>
            <a:r>
              <a:rPr lang="en-US" altLang="zh-CN">
                <a:solidFill>
                  <a:srgbClr val="525252"/>
                </a:solidFill>
                <a:latin typeface="微软雅黑" panose="020B0503020204020204" charset="-122"/>
                <a:ea typeface="微软雅黑" panose="020B0503020204020204" charset="-122"/>
                <a:sym typeface="Symbol" panose="05050102010706020507"/>
              </a:rPr>
              <a:t></a:t>
            </a:r>
            <a:r>
              <a:rPr lang="en-US" altLang="zh-CN">
                <a:solidFill>
                  <a:srgbClr val="525252"/>
                </a:solidFill>
                <a:latin typeface="微软雅黑" panose="020B0503020204020204" charset="-122"/>
                <a:ea typeface="微软雅黑" panose="020B0503020204020204" charset="-122"/>
              </a:rPr>
              <a:t> d++;</a:t>
            </a:r>
            <a:r>
              <a:rPr lang="zh-CN" altLang="zh-CN">
                <a:solidFill>
                  <a:srgbClr val="525252"/>
                </a:solidFill>
                <a:latin typeface="微软雅黑" panose="020B0503020204020204" charset="-122"/>
                <a:ea typeface="微软雅黑" panose="020B0503020204020204" charset="-122"/>
              </a:rPr>
              <a:t>将</a:t>
            </a:r>
            <a:r>
              <a:rPr lang="en-US" altLang="zh-CN">
                <a:solidFill>
                  <a:srgbClr val="525252"/>
                </a:solidFill>
                <a:latin typeface="微软雅黑" panose="020B0503020204020204" charset="-122"/>
                <a:ea typeface="微软雅黑" panose="020B0503020204020204" charset="-122"/>
              </a:rPr>
              <a:t>(xi,yi)</a:t>
            </a:r>
            <a:r>
              <a:rPr lang="zh-CN" altLang="zh-CN">
                <a:solidFill>
                  <a:srgbClr val="525252"/>
                </a:solidFill>
                <a:latin typeface="微软雅黑" panose="020B0503020204020204" charset="-122"/>
                <a:ea typeface="微软雅黑" panose="020B0503020204020204" charset="-122"/>
              </a:rPr>
              <a:t>添加到</a:t>
            </a:r>
            <a:r>
              <a:rPr lang="en-US" altLang="zh-CN">
                <a:solidFill>
                  <a:srgbClr val="525252"/>
                </a:solidFill>
                <a:latin typeface="微软雅黑" panose="020B0503020204020204" charset="-122"/>
                <a:ea typeface="微软雅黑" panose="020B0503020204020204" charset="-122"/>
              </a:rPr>
              <a:t>path</a:t>
            </a:r>
            <a:r>
              <a:rPr lang="zh-CN" altLang="zh-CN">
                <a:solidFill>
                  <a:srgbClr val="525252"/>
                </a:solidFill>
                <a:latin typeface="微软雅黑" panose="020B0503020204020204" charset="-122"/>
                <a:ea typeface="微软雅黑" panose="020B0503020204020204" charset="-122"/>
              </a:rPr>
              <a:t>中</a:t>
            </a:r>
            <a:r>
              <a:rPr lang="en-US" altLang="zh-CN">
                <a:solidFill>
                  <a:srgbClr val="525252"/>
                </a:solidFill>
                <a:latin typeface="微软雅黑" panose="020B0503020204020204" charset="-122"/>
                <a:ea typeface="微软雅黑" panose="020B0503020204020204" charset="-122"/>
              </a:rPr>
              <a:t>;</a:t>
            </a:r>
          </a:p>
          <a:p>
            <a:r>
              <a:rPr lang="en-US" altLang="zh-CN">
                <a:solidFill>
                  <a:srgbClr val="525252"/>
                </a:solidFill>
                <a:latin typeface="微软雅黑" panose="020B0503020204020204" charset="-122"/>
                <a:ea typeface="微软雅黑" panose="020B0503020204020204" charset="-122"/>
              </a:rPr>
              <a:t>                       	</a:t>
            </a:r>
            <a:r>
              <a:rPr lang="zh-CN" altLang="zh-CN">
                <a:solidFill>
                  <a:srgbClr val="525252"/>
                </a:solidFill>
                <a:latin typeface="微软雅黑" panose="020B0503020204020204" charset="-122"/>
                <a:ea typeface="微软雅黑" panose="020B0503020204020204" charset="-122"/>
              </a:rPr>
              <a:t>置</a:t>
            </a:r>
            <a:r>
              <a:rPr lang="en-US" altLang="zh-CN">
                <a:solidFill>
                  <a:srgbClr val="525252"/>
                </a:solidFill>
                <a:latin typeface="微软雅黑" panose="020B0503020204020204" charset="-122"/>
                <a:ea typeface="微软雅黑" panose="020B0503020204020204" charset="-122"/>
              </a:rPr>
              <a:t>mg[xi][yi]=-1;</a:t>
            </a:r>
            <a:endParaRPr lang="zh-CN"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a:t>
            </a:r>
            <a:r>
              <a:rPr lang="zh-CN" altLang="zh-CN">
                <a:solidFill>
                  <a:srgbClr val="525252"/>
                </a:solidFill>
                <a:latin typeface="微软雅黑" panose="020B0503020204020204" charset="-122"/>
                <a:ea typeface="微软雅黑" panose="020B0503020204020204" charset="-122"/>
              </a:rPr>
              <a:t>输出</a:t>
            </a:r>
            <a:r>
              <a:rPr lang="en-US" altLang="zh-CN">
                <a:solidFill>
                  <a:srgbClr val="525252"/>
                </a:solidFill>
                <a:latin typeface="微软雅黑" panose="020B0503020204020204" charset="-122"/>
                <a:ea typeface="微软雅黑" panose="020B0503020204020204" charset="-122"/>
              </a:rPr>
              <a:t>path</a:t>
            </a:r>
            <a:r>
              <a:rPr lang="zh-CN" altLang="zh-CN">
                <a:solidFill>
                  <a:srgbClr val="525252"/>
                </a:solidFill>
                <a:latin typeface="微软雅黑" panose="020B0503020204020204" charset="-122"/>
                <a:ea typeface="微软雅黑" panose="020B0503020204020204" charset="-122"/>
              </a:rPr>
              <a:t>中的迷宫路径</a:t>
            </a:r>
            <a:r>
              <a:rPr lang="en-US" altLang="zh-CN">
                <a:solidFill>
                  <a:srgbClr val="525252"/>
                </a:solidFill>
                <a:latin typeface="微软雅黑" panose="020B0503020204020204" charset="-122"/>
                <a:ea typeface="微软雅黑" panose="020B0503020204020204" charset="-122"/>
              </a:rPr>
              <a:t>;</a:t>
            </a:r>
            <a:endParaRPr lang="zh-CN"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a:t>
            </a:r>
            <a:r>
              <a:rPr lang="zh-CN" altLang="zh-CN">
                <a:solidFill>
                  <a:srgbClr val="525252"/>
                </a:solidFill>
                <a:latin typeface="微软雅黑" panose="020B0503020204020204" charset="-122"/>
                <a:ea typeface="微软雅黑" panose="020B0503020204020204" charset="-122"/>
              </a:rPr>
              <a:t>恢复出口迷宫值为</a:t>
            </a:r>
            <a:r>
              <a:rPr lang="en-US" altLang="zh-CN">
                <a:solidFill>
                  <a:srgbClr val="525252"/>
                </a:solidFill>
                <a:latin typeface="微软雅黑" panose="020B0503020204020204" charset="-122"/>
                <a:ea typeface="微软雅黑" panose="020B0503020204020204" charset="-122"/>
              </a:rPr>
              <a:t>0</a:t>
            </a:r>
            <a:r>
              <a:rPr lang="zh-CN" altLang="zh-CN">
                <a:solidFill>
                  <a:srgbClr val="525252"/>
                </a:solidFill>
                <a:latin typeface="微软雅黑" panose="020B0503020204020204" charset="-122"/>
                <a:ea typeface="微软雅黑" panose="020B0503020204020204" charset="-122"/>
              </a:rPr>
              <a:t>即置</a:t>
            </a:r>
            <a:r>
              <a:rPr lang="en-US" altLang="zh-CN">
                <a:solidFill>
                  <a:srgbClr val="525252"/>
                </a:solidFill>
                <a:latin typeface="微软雅黑" panose="020B0503020204020204" charset="-122"/>
                <a:ea typeface="微软雅黑" panose="020B0503020204020204" charset="-122"/>
              </a:rPr>
              <a:t>mg[xe][ye]=0</a:t>
            </a:r>
          </a:p>
          <a:p>
            <a:r>
              <a:rPr lang="en-US" altLang="zh-CN">
                <a:solidFill>
                  <a:srgbClr val="525252"/>
                </a:solidFill>
                <a:latin typeface="微软雅黑" panose="020B0503020204020204" charset="-122"/>
                <a:ea typeface="微软雅黑" panose="020B0503020204020204" charset="-122"/>
              </a:rPr>
              <a:t>					</a:t>
            </a:r>
            <a:r>
              <a:rPr lang="zh-CN" altLang="zh-CN">
                <a:latin typeface="微软雅黑" panose="020B0503020204020204" charset="-122"/>
                <a:ea typeface="微软雅黑" panose="020B0503020204020204" charset="-122"/>
              </a:rPr>
              <a:t>若</a:t>
            </a:r>
            <a:r>
              <a:rPr lang="en-US" altLang="zh-CN">
                <a:latin typeface="微软雅黑" panose="020B0503020204020204" charset="-122"/>
                <a:ea typeface="微软雅黑" panose="020B0503020204020204" charset="-122"/>
              </a:rPr>
              <a:t>(xi,yi)=(xe,ye)</a:t>
            </a:r>
            <a:r>
              <a:rPr lang="zh-CN" altLang="zh-CN">
                <a:latin typeface="微软雅黑" panose="020B0503020204020204" charset="-122"/>
                <a:ea typeface="微软雅黑" panose="020B0503020204020204" charset="-122"/>
              </a:rPr>
              <a:t>即找到出口</a:t>
            </a:r>
          </a:p>
          <a:p>
            <a:r>
              <a:rPr lang="en-US" altLang="zh-CN">
                <a:solidFill>
                  <a:srgbClr val="C0262E"/>
                </a:solidFill>
                <a:latin typeface="微软雅黑" panose="020B0503020204020204" charset="-122"/>
                <a:ea typeface="微软雅黑" panose="020B0503020204020204" charset="-122"/>
              </a:rPr>
              <a:t>mgpath</a:t>
            </a:r>
            <a:r>
              <a:rPr lang="en-US" altLang="zh-CN">
                <a:solidFill>
                  <a:srgbClr val="525252"/>
                </a:solidFill>
                <a:latin typeface="微软雅黑" panose="020B0503020204020204" charset="-122"/>
                <a:ea typeface="微软雅黑" panose="020B0503020204020204" charset="-122"/>
              </a:rPr>
              <a:t>(xi,yi,xe,ye,path,d) </a:t>
            </a:r>
            <a:r>
              <a:rPr lang="en-US" altLang="zh-CN">
                <a:solidFill>
                  <a:srgbClr val="525252"/>
                </a:solidFill>
                <a:latin typeface="微软雅黑" panose="020B0503020204020204" charset="-122"/>
                <a:ea typeface="微软雅黑" panose="020B0503020204020204" charset="-122"/>
                <a:sym typeface="Symbol" panose="05050102010706020507"/>
              </a:rPr>
              <a:t> </a:t>
            </a:r>
            <a:r>
              <a:rPr lang="en-US" altLang="zh-CN">
                <a:solidFill>
                  <a:srgbClr val="525252"/>
                </a:solidFill>
                <a:latin typeface="微软雅黑" panose="020B0503020204020204" charset="-122"/>
                <a:ea typeface="微软雅黑" panose="020B0503020204020204" charset="-122"/>
              </a:rPr>
              <a:t>d++; </a:t>
            </a:r>
            <a:r>
              <a:rPr lang="zh-CN" altLang="zh-CN">
                <a:solidFill>
                  <a:srgbClr val="525252"/>
                </a:solidFill>
                <a:latin typeface="微软雅黑" panose="020B0503020204020204" charset="-122"/>
                <a:ea typeface="微软雅黑" panose="020B0503020204020204" charset="-122"/>
              </a:rPr>
              <a:t>将</a:t>
            </a:r>
            <a:r>
              <a:rPr lang="en-US" altLang="zh-CN">
                <a:solidFill>
                  <a:srgbClr val="525252"/>
                </a:solidFill>
                <a:latin typeface="微软雅黑" panose="020B0503020204020204" charset="-122"/>
                <a:ea typeface="微软雅黑" panose="020B0503020204020204" charset="-122"/>
              </a:rPr>
              <a:t>(xi,yi)</a:t>
            </a:r>
            <a:r>
              <a:rPr lang="zh-CN" altLang="zh-CN">
                <a:solidFill>
                  <a:srgbClr val="525252"/>
                </a:solidFill>
                <a:latin typeface="微软雅黑" panose="020B0503020204020204" charset="-122"/>
                <a:ea typeface="微软雅黑" panose="020B0503020204020204" charset="-122"/>
              </a:rPr>
              <a:t>添加到</a:t>
            </a:r>
            <a:r>
              <a:rPr lang="en-US" altLang="zh-CN">
                <a:solidFill>
                  <a:srgbClr val="525252"/>
                </a:solidFill>
                <a:latin typeface="微软雅黑" panose="020B0503020204020204" charset="-122"/>
                <a:ea typeface="微软雅黑" panose="020B0503020204020204" charset="-122"/>
              </a:rPr>
              <a:t>path</a:t>
            </a:r>
            <a:r>
              <a:rPr lang="zh-CN" altLang="zh-CN">
                <a:solidFill>
                  <a:srgbClr val="525252"/>
                </a:solidFill>
                <a:latin typeface="微软雅黑" panose="020B0503020204020204" charset="-122"/>
                <a:ea typeface="微软雅黑" panose="020B0503020204020204" charset="-122"/>
              </a:rPr>
              <a:t>中</a:t>
            </a:r>
            <a:r>
              <a:rPr lang="en-US" altLang="zh-CN">
                <a:solidFill>
                  <a:srgbClr val="525252"/>
                </a:solidFill>
                <a:latin typeface="微软雅黑" panose="020B0503020204020204" charset="-122"/>
                <a:ea typeface="微软雅黑" panose="020B0503020204020204" charset="-122"/>
              </a:rPr>
              <a:t>;</a:t>
            </a:r>
          </a:p>
          <a:p>
            <a:r>
              <a:rPr lang="en-US" altLang="zh-CN">
                <a:solidFill>
                  <a:srgbClr val="525252"/>
                </a:solidFill>
                <a:latin typeface="微软雅黑" panose="020B0503020204020204" charset="-122"/>
                <a:ea typeface="微软雅黑" panose="020B0503020204020204" charset="-122"/>
              </a:rPr>
              <a:t>                            	</a:t>
            </a:r>
            <a:r>
              <a:rPr lang="zh-CN" altLang="zh-CN">
                <a:solidFill>
                  <a:srgbClr val="525252"/>
                </a:solidFill>
                <a:latin typeface="微软雅黑" panose="020B0503020204020204" charset="-122"/>
                <a:ea typeface="微软雅黑" panose="020B0503020204020204" charset="-122"/>
              </a:rPr>
              <a:t>置</a:t>
            </a:r>
            <a:r>
              <a:rPr lang="en-US" altLang="zh-CN">
                <a:solidFill>
                  <a:srgbClr val="525252"/>
                </a:solidFill>
                <a:latin typeface="微软雅黑" panose="020B0503020204020204" charset="-122"/>
                <a:ea typeface="微软雅黑" panose="020B0503020204020204" charset="-122"/>
              </a:rPr>
              <a:t>mg[xi][yi]=-1;</a:t>
            </a:r>
            <a:endParaRPr lang="zh-CN"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a:t>
            </a:r>
            <a:r>
              <a:rPr lang="zh-CN" altLang="zh-CN">
                <a:solidFill>
                  <a:srgbClr val="525252"/>
                </a:solidFill>
                <a:latin typeface="微软雅黑" panose="020B0503020204020204" charset="-122"/>
                <a:ea typeface="微软雅黑" panose="020B0503020204020204" charset="-122"/>
              </a:rPr>
              <a:t>对于</a:t>
            </a:r>
            <a:r>
              <a:rPr lang="en-US" altLang="zh-CN">
                <a:solidFill>
                  <a:srgbClr val="525252"/>
                </a:solidFill>
                <a:latin typeface="微软雅黑" panose="020B0503020204020204" charset="-122"/>
                <a:ea typeface="微软雅黑" panose="020B0503020204020204" charset="-122"/>
              </a:rPr>
              <a:t>(xi,yi)</a:t>
            </a:r>
            <a:r>
              <a:rPr lang="zh-CN" altLang="zh-CN">
                <a:solidFill>
                  <a:srgbClr val="525252"/>
                </a:solidFill>
                <a:latin typeface="微软雅黑" panose="020B0503020204020204" charset="-122"/>
                <a:ea typeface="微软雅黑" panose="020B0503020204020204" charset="-122"/>
              </a:rPr>
              <a:t>每个相邻可走方块</a:t>
            </a:r>
            <a:r>
              <a:rPr lang="en-US" altLang="zh-CN">
                <a:solidFill>
                  <a:srgbClr val="525252"/>
                </a:solidFill>
                <a:latin typeface="微软雅黑" panose="020B0503020204020204" charset="-122"/>
                <a:ea typeface="微软雅黑" panose="020B0503020204020204" charset="-122"/>
              </a:rPr>
              <a:t>(i,j)</a:t>
            </a:r>
            <a:r>
              <a:rPr lang="zh-CN" altLang="zh-CN">
                <a:solidFill>
                  <a:srgbClr val="525252"/>
                </a:solidFill>
                <a:latin typeface="微软雅黑" panose="020B0503020204020204" charset="-122"/>
                <a:ea typeface="微软雅黑" panose="020B0503020204020204" charset="-122"/>
              </a:rPr>
              <a:t>，</a:t>
            </a:r>
            <a:endParaRPr lang="en-US"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a:t>
            </a:r>
            <a:r>
              <a:rPr lang="zh-CN" altLang="zh-CN">
                <a:solidFill>
                  <a:srgbClr val="525252"/>
                </a:solidFill>
                <a:latin typeface="微软雅黑" panose="020B0503020204020204" charset="-122"/>
                <a:ea typeface="微软雅黑" panose="020B0503020204020204" charset="-122"/>
              </a:rPr>
              <a:t>调用</a:t>
            </a:r>
            <a:r>
              <a:rPr lang="en-US" altLang="zh-CN">
                <a:solidFill>
                  <a:srgbClr val="C0262E"/>
                </a:solidFill>
                <a:latin typeface="微软雅黑" panose="020B0503020204020204" charset="-122"/>
                <a:ea typeface="微软雅黑" panose="020B0503020204020204" charset="-122"/>
              </a:rPr>
              <a:t>mgpath</a:t>
            </a:r>
            <a:r>
              <a:rPr lang="en-US" altLang="zh-CN">
                <a:solidFill>
                  <a:srgbClr val="525252"/>
                </a:solidFill>
                <a:latin typeface="微软雅黑" panose="020B0503020204020204" charset="-122"/>
                <a:ea typeface="微软雅黑" panose="020B0503020204020204" charset="-122"/>
              </a:rPr>
              <a:t>(i,j,xe,ye,path,d);</a:t>
            </a:r>
            <a:endParaRPr lang="zh-CN" altLang="zh-CN">
              <a:solidFill>
                <a:srgbClr val="525252"/>
              </a:solidFill>
              <a:latin typeface="微软雅黑" panose="020B0503020204020204" charset="-122"/>
              <a:ea typeface="微软雅黑" panose="020B0503020204020204" charset="-122"/>
            </a:endParaRPr>
          </a:p>
          <a:p>
            <a:r>
              <a:rPr lang="en-US" altLang="zh-CN">
                <a:solidFill>
                  <a:srgbClr val="525252"/>
                </a:solidFill>
                <a:latin typeface="微软雅黑" panose="020B0503020204020204" charset="-122"/>
                <a:ea typeface="微软雅黑" panose="020B0503020204020204" charset="-122"/>
              </a:rPr>
              <a:t>                             	</a:t>
            </a:r>
            <a:r>
              <a:rPr lang="zh-CN" altLang="zh-CN">
                <a:solidFill>
                  <a:srgbClr val="525252"/>
                </a:solidFill>
                <a:latin typeface="微软雅黑" panose="020B0503020204020204" charset="-122"/>
                <a:ea typeface="微软雅黑" panose="020B0503020204020204" charset="-122"/>
              </a:rPr>
              <a:t>从</a:t>
            </a:r>
            <a:r>
              <a:rPr lang="en-US" altLang="zh-CN">
                <a:solidFill>
                  <a:srgbClr val="525252"/>
                </a:solidFill>
                <a:latin typeface="微软雅黑" panose="020B0503020204020204" charset="-122"/>
                <a:ea typeface="微软雅黑" panose="020B0503020204020204" charset="-122"/>
              </a:rPr>
              <a:t>(xi,yi)</a:t>
            </a:r>
            <a:r>
              <a:rPr lang="zh-CN" altLang="zh-CN">
                <a:solidFill>
                  <a:srgbClr val="525252"/>
                </a:solidFill>
                <a:latin typeface="微软雅黑" panose="020B0503020204020204" charset="-122"/>
                <a:ea typeface="微软雅黑" panose="020B0503020204020204" charset="-122"/>
              </a:rPr>
              <a:t>回退一步即置</a:t>
            </a:r>
            <a:r>
              <a:rPr lang="en-US" altLang="zh-CN">
                <a:solidFill>
                  <a:srgbClr val="525252"/>
                </a:solidFill>
                <a:latin typeface="微软雅黑" panose="020B0503020204020204" charset="-122"/>
                <a:ea typeface="微软雅黑" panose="020B0503020204020204" charset="-122"/>
              </a:rPr>
              <a:t>mg[xi][yi]=0;</a:t>
            </a:r>
          </a:p>
          <a:p>
            <a:r>
              <a:rPr lang="en-US" altLang="zh-CN">
                <a:solidFill>
                  <a:srgbClr val="525252"/>
                </a:solidFill>
                <a:latin typeface="微软雅黑" panose="020B0503020204020204" charset="-122"/>
                <a:ea typeface="微软雅黑" panose="020B0503020204020204" charset="-122"/>
              </a:rPr>
              <a:t>					</a:t>
            </a:r>
            <a:r>
              <a:rPr lang="zh-CN" altLang="zh-CN">
                <a:latin typeface="微软雅黑" panose="020B0503020204020204" charset="-122"/>
                <a:ea typeface="微软雅黑" panose="020B0503020204020204" charset="-122"/>
              </a:rPr>
              <a:t>若</a:t>
            </a:r>
            <a:r>
              <a:rPr lang="en-US" altLang="zh-CN">
                <a:latin typeface="微软雅黑" panose="020B0503020204020204" charset="-122"/>
                <a:ea typeface="微软雅黑" panose="020B0503020204020204" charset="-122"/>
              </a:rPr>
              <a:t>(xi,yi)</a:t>
            </a:r>
            <a:r>
              <a:rPr lang="zh-CN" altLang="zh-CN">
                <a:latin typeface="微软雅黑" panose="020B0503020204020204" charset="-122"/>
                <a:ea typeface="微软雅黑" panose="020B0503020204020204" charset="-122"/>
              </a:rPr>
              <a:t>不是出口</a:t>
            </a:r>
          </a:p>
        </p:txBody>
      </p:sp>
      <p:sp>
        <p:nvSpPr>
          <p:cNvPr id="5" name="TextBox 4"/>
          <p:cNvSpPr txBox="1"/>
          <p:nvPr/>
        </p:nvSpPr>
        <p:spPr>
          <a:xfrm>
            <a:off x="1083676" y="971011"/>
            <a:ext cx="4214842" cy="398780"/>
          </a:xfrm>
          <a:prstGeom prst="rect">
            <a:avLst/>
          </a:prstGeom>
          <a:noFill/>
        </p:spPr>
        <p:txBody>
          <a:bodyPr wrap="square" rtlCol="0">
            <a:spAutoFit/>
          </a:bodyPr>
          <a:lstStyle/>
          <a:p>
            <a:pPr algn="l">
              <a:lnSpc>
                <a:spcPct val="100000"/>
              </a:lnSpc>
            </a:pPr>
            <a:r>
              <a:rPr lang="zh-CN" altLang="en-US" sz="2000" b="1" dirty="0">
                <a:solidFill>
                  <a:srgbClr val="525252"/>
                </a:solidFill>
                <a:latin typeface="微软雅黑" panose="020B0503020204020204" charset="-122"/>
                <a:ea typeface="微软雅黑" panose="020B0503020204020204" charset="-122"/>
                <a:cs typeface="Consolas" panose="020B0609020204030204" pitchFamily="49" charset="0"/>
              </a:rPr>
              <a:t>求解迷宫问题的递归模型如下：</a:t>
            </a:r>
          </a:p>
        </p:txBody>
      </p:sp>
      <p:sp>
        <p:nvSpPr>
          <p:cNvPr id="7" name="文本框 6"/>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487026" y="1218777"/>
            <a:ext cx="9379822" cy="259524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C0262E"/>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525252"/>
                </a:solidFill>
                <a:latin typeface="微软雅黑" panose="020B0503020204020204" charset="-122"/>
                <a:ea typeface="微软雅黑" panose="020B0503020204020204" charset="-122"/>
              </a:rPr>
              <a:t>mg=[[1,1,1,1,1,1],[1,0,1,0,0,1],[1,0,0,1,1,1],   </a:t>
            </a:r>
          </a:p>
          <a:p>
            <a:r>
              <a:rPr lang="en-US" altLang="zh-CN" dirty="0">
                <a:solidFill>
                  <a:srgbClr val="525252"/>
                </a:solidFill>
                <a:latin typeface="微软雅黑" panose="020B0503020204020204" charset="-122"/>
                <a:ea typeface="微软雅黑" panose="020B0503020204020204" charset="-122"/>
              </a:rPr>
              <a:t>    [1,0,1,0,0,1],[1,0,0,0,0,1],[1,1,1,1,1,1</a:t>
            </a:r>
            <a:r>
              <a:rPr lang="en-US" altLang="zh-CN" dirty="0" smtClean="0">
                <a:solidFill>
                  <a:srgbClr val="525252"/>
                </a:solidFill>
                <a:latin typeface="微软雅黑" panose="020B0503020204020204" charset="-122"/>
                <a:ea typeface="微软雅黑" panose="020B0503020204020204" charset="-122"/>
              </a:rPr>
              <a:t>]]  </a:t>
            </a:r>
            <a:r>
              <a:rPr lang="en-US" altLang="zh-CN" dirty="0" smtClean="0">
                <a:solidFill>
                  <a:srgbClr val="FF0000"/>
                </a:solidFill>
                <a:latin typeface="微软雅黑" panose="020B0503020204020204" charset="-122"/>
                <a:ea typeface="微软雅黑" panose="020B0503020204020204" charset="-122"/>
              </a:rPr>
              <a:t>#0</a:t>
            </a:r>
            <a:r>
              <a:rPr lang="zh-CN" altLang="en-US" dirty="0" smtClean="0">
                <a:solidFill>
                  <a:srgbClr val="FF0000"/>
                </a:solidFill>
                <a:latin typeface="微软雅黑" panose="020B0503020204020204" charset="-122"/>
                <a:ea typeface="微软雅黑" panose="020B0503020204020204" charset="-122"/>
              </a:rPr>
              <a:t>为空白，</a:t>
            </a:r>
            <a:r>
              <a:rPr lang="en-US" altLang="zh-CN" dirty="0" smtClean="0">
                <a:solidFill>
                  <a:srgbClr val="FF0000"/>
                </a:solidFill>
                <a:latin typeface="微软雅黑" panose="020B0503020204020204" charset="-122"/>
                <a:ea typeface="微软雅黑" panose="020B0503020204020204" charset="-122"/>
              </a:rPr>
              <a:t>#1</a:t>
            </a:r>
            <a:r>
              <a:rPr lang="zh-CN" altLang="en-US" dirty="0" smtClean="0">
                <a:solidFill>
                  <a:srgbClr val="FF0000"/>
                </a:solidFill>
                <a:latin typeface="微软雅黑" panose="020B0503020204020204" charset="-122"/>
                <a:ea typeface="微软雅黑" panose="020B0503020204020204" charset="-122"/>
              </a:rPr>
              <a:t>为障碍</a:t>
            </a:r>
            <a:endParaRPr lang="zh-CN" altLang="zh-CN" dirty="0">
              <a:solidFill>
                <a:srgbClr val="FF0000"/>
              </a:solidFill>
              <a:latin typeface="微软雅黑" panose="020B0503020204020204" charset="-122"/>
              <a:ea typeface="微软雅黑" panose="020B0503020204020204" charset="-122"/>
            </a:endParaRPr>
          </a:p>
          <a:p>
            <a:r>
              <a:rPr lang="en-US" altLang="zh-CN" dirty="0">
                <a:solidFill>
                  <a:srgbClr val="525252"/>
                </a:solidFill>
                <a:latin typeface="微软雅黑" panose="020B0503020204020204" charset="-122"/>
                <a:ea typeface="微软雅黑" panose="020B0503020204020204" charset="-122"/>
              </a:rPr>
              <a:t>dx=[-1,0,1,0]                         	        </a:t>
            </a:r>
            <a:r>
              <a:rPr lang="en-US" altLang="zh-CN" dirty="0">
                <a:solidFill>
                  <a:srgbClr val="CD5158"/>
                </a:solidFill>
                <a:latin typeface="微软雅黑" panose="020B0503020204020204" charset="-122"/>
                <a:ea typeface="微软雅黑" panose="020B0503020204020204" charset="-122"/>
              </a:rPr>
              <a:t>#x</a:t>
            </a:r>
            <a:r>
              <a:rPr lang="zh-CN" altLang="zh-CN" dirty="0">
                <a:solidFill>
                  <a:srgbClr val="CD5158"/>
                </a:solidFill>
                <a:latin typeface="微软雅黑" panose="020B0503020204020204" charset="-122"/>
                <a:ea typeface="微软雅黑" panose="020B0503020204020204" charset="-122"/>
              </a:rPr>
              <a:t>方向的偏移量</a:t>
            </a:r>
          </a:p>
          <a:p>
            <a:r>
              <a:rPr lang="en-US" altLang="zh-CN" dirty="0" err="1">
                <a:solidFill>
                  <a:srgbClr val="525252"/>
                </a:solidFill>
                <a:latin typeface="微软雅黑" panose="020B0503020204020204" charset="-122"/>
                <a:ea typeface="微软雅黑" panose="020B0503020204020204" charset="-122"/>
              </a:rPr>
              <a:t>dy</a:t>
            </a:r>
            <a:r>
              <a:rPr lang="en-US" altLang="zh-CN" dirty="0">
                <a:solidFill>
                  <a:srgbClr val="525252"/>
                </a:solidFill>
                <a:latin typeface="微软雅黑" panose="020B0503020204020204" charset="-122"/>
                <a:ea typeface="微软雅黑" panose="020B0503020204020204" charset="-122"/>
              </a:rPr>
              <a:t>=[0,1,0,-1]                         	        </a:t>
            </a:r>
            <a:r>
              <a:rPr lang="en-US" altLang="zh-CN" dirty="0">
                <a:solidFill>
                  <a:srgbClr val="CD5158"/>
                </a:solidFill>
                <a:latin typeface="微软雅黑" panose="020B0503020204020204" charset="-122"/>
                <a:ea typeface="微软雅黑" panose="020B0503020204020204" charset="-122"/>
              </a:rPr>
              <a:t>#y</a:t>
            </a:r>
            <a:r>
              <a:rPr lang="zh-CN" altLang="zh-CN" dirty="0">
                <a:solidFill>
                  <a:srgbClr val="CD5158"/>
                </a:solidFill>
                <a:latin typeface="微软雅黑" panose="020B0503020204020204" charset="-122"/>
                <a:ea typeface="微软雅黑" panose="020B0503020204020204" charset="-122"/>
              </a:rPr>
              <a:t>方向的偏移量</a:t>
            </a:r>
          </a:p>
          <a:p>
            <a:r>
              <a:rPr lang="en-US" altLang="zh-CN" dirty="0" err="1">
                <a:solidFill>
                  <a:srgbClr val="525252"/>
                </a:solidFill>
                <a:latin typeface="微软雅黑" panose="020B0503020204020204" charset="-122"/>
                <a:ea typeface="微软雅黑" panose="020B0503020204020204" charset="-122"/>
              </a:rPr>
              <a:t>cnt</a:t>
            </a:r>
            <a:r>
              <a:rPr lang="en-US" altLang="zh-CN" dirty="0">
                <a:solidFill>
                  <a:srgbClr val="525252"/>
                </a:solidFill>
                <a:latin typeface="微软雅黑" panose="020B0503020204020204" charset="-122"/>
                <a:ea typeface="微软雅黑" panose="020B0503020204020204" charset="-122"/>
              </a:rPr>
              <a:t>=0                               		</a:t>
            </a:r>
            <a:r>
              <a:rPr lang="en-US" altLang="zh-CN" dirty="0">
                <a:solidFill>
                  <a:srgbClr val="CD5158"/>
                </a:solidFill>
                <a:latin typeface="微软雅黑" panose="020B0503020204020204" charset="-122"/>
                <a:ea typeface="微软雅黑" panose="020B0503020204020204" charset="-122"/>
              </a:rPr>
              <a:t> #</a:t>
            </a:r>
            <a:r>
              <a:rPr lang="zh-CN" altLang="zh-CN" dirty="0">
                <a:solidFill>
                  <a:srgbClr val="CD5158"/>
                </a:solidFill>
                <a:latin typeface="微软雅黑" panose="020B0503020204020204" charset="-122"/>
                <a:ea typeface="微软雅黑" panose="020B0503020204020204" charset="-122"/>
              </a:rPr>
              <a:t>累计迷宫路径数</a:t>
            </a:r>
          </a:p>
        </p:txBody>
      </p:sp>
      <p:sp>
        <p:nvSpPr>
          <p:cNvPr id="6" name="文本框 5"/>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grpSp>
        <p:nvGrpSpPr>
          <p:cNvPr id="4" name="组合 3"/>
          <p:cNvGrpSpPr/>
          <p:nvPr/>
        </p:nvGrpSpPr>
        <p:grpSpPr>
          <a:xfrm>
            <a:off x="7601712" y="4114255"/>
            <a:ext cx="2079506" cy="2135764"/>
            <a:chOff x="4298354" y="2500306"/>
            <a:chExt cx="2079506" cy="2135764"/>
          </a:xfrm>
        </p:grpSpPr>
        <p:sp>
          <p:nvSpPr>
            <p:cNvPr id="7" name="Rectangle 53"/>
            <p:cNvSpPr>
              <a:spLocks noChangeArrowheads="1"/>
            </p:cNvSpPr>
            <p:nvPr/>
          </p:nvSpPr>
          <p:spPr bwMode="auto">
            <a:xfrm>
              <a:off x="4923049" y="404496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8" name="Rectangle 52"/>
            <p:cNvSpPr>
              <a:spLocks noChangeArrowheads="1"/>
            </p:cNvSpPr>
            <p:nvPr/>
          </p:nvSpPr>
          <p:spPr bwMode="auto">
            <a:xfrm>
              <a:off x="4638618" y="4044968"/>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9" name="Rectangle 51"/>
            <p:cNvSpPr>
              <a:spLocks noChangeArrowheads="1"/>
            </p:cNvSpPr>
            <p:nvPr/>
          </p:nvSpPr>
          <p:spPr bwMode="auto">
            <a:xfrm>
              <a:off x="5498231" y="404496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0" name="Rectangle 50"/>
            <p:cNvSpPr>
              <a:spLocks noChangeArrowheads="1"/>
            </p:cNvSpPr>
            <p:nvPr/>
          </p:nvSpPr>
          <p:spPr bwMode="auto">
            <a:xfrm>
              <a:off x="5210640" y="404496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1" name="Rectangle 49"/>
            <p:cNvSpPr>
              <a:spLocks noChangeArrowheads="1"/>
            </p:cNvSpPr>
            <p:nvPr/>
          </p:nvSpPr>
          <p:spPr bwMode="auto">
            <a:xfrm>
              <a:off x="5779502" y="4044968"/>
              <a:ext cx="298126" cy="297132"/>
            </a:xfrm>
            <a:prstGeom prst="rect">
              <a:avLst/>
            </a:prstGeom>
            <a:solidFill>
              <a:srgbClr val="C00000"/>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2" name="Rectangle 48"/>
            <p:cNvSpPr>
              <a:spLocks noChangeArrowheads="1"/>
            </p:cNvSpPr>
            <p:nvPr/>
          </p:nvSpPr>
          <p:spPr bwMode="auto">
            <a:xfrm>
              <a:off x="4923049" y="3738354"/>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3" name="Rectangle 47"/>
            <p:cNvSpPr>
              <a:spLocks noChangeArrowheads="1"/>
            </p:cNvSpPr>
            <p:nvPr/>
          </p:nvSpPr>
          <p:spPr bwMode="auto">
            <a:xfrm>
              <a:off x="4638618" y="3738354"/>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4" name="Rectangle 46"/>
            <p:cNvSpPr>
              <a:spLocks noChangeArrowheads="1"/>
            </p:cNvSpPr>
            <p:nvPr/>
          </p:nvSpPr>
          <p:spPr bwMode="auto">
            <a:xfrm>
              <a:off x="5498231" y="3738354"/>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5" name="Rectangle 45"/>
            <p:cNvSpPr>
              <a:spLocks noChangeArrowheads="1"/>
            </p:cNvSpPr>
            <p:nvPr/>
          </p:nvSpPr>
          <p:spPr bwMode="auto">
            <a:xfrm>
              <a:off x="5210640" y="3738354"/>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6" name="Rectangle 44"/>
            <p:cNvSpPr>
              <a:spLocks noChangeArrowheads="1"/>
            </p:cNvSpPr>
            <p:nvPr/>
          </p:nvSpPr>
          <p:spPr bwMode="auto">
            <a:xfrm>
              <a:off x="5779502" y="3738354"/>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7" name="Rectangle 43"/>
            <p:cNvSpPr>
              <a:spLocks noChangeArrowheads="1"/>
            </p:cNvSpPr>
            <p:nvPr/>
          </p:nvSpPr>
          <p:spPr bwMode="auto">
            <a:xfrm>
              <a:off x="4923049" y="342541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8" name="Rectangle 42"/>
            <p:cNvSpPr>
              <a:spLocks noChangeArrowheads="1"/>
            </p:cNvSpPr>
            <p:nvPr/>
          </p:nvSpPr>
          <p:spPr bwMode="auto">
            <a:xfrm>
              <a:off x="4638618" y="3425418"/>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9" name="Rectangle 41"/>
            <p:cNvSpPr>
              <a:spLocks noChangeArrowheads="1"/>
            </p:cNvSpPr>
            <p:nvPr/>
          </p:nvSpPr>
          <p:spPr bwMode="auto">
            <a:xfrm>
              <a:off x="5498231" y="3425418"/>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0" name="Rectangle 40"/>
            <p:cNvSpPr>
              <a:spLocks noChangeArrowheads="1"/>
            </p:cNvSpPr>
            <p:nvPr/>
          </p:nvSpPr>
          <p:spPr bwMode="auto">
            <a:xfrm>
              <a:off x="5210640" y="342541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39"/>
            <p:cNvSpPr>
              <a:spLocks noChangeArrowheads="1"/>
            </p:cNvSpPr>
            <p:nvPr/>
          </p:nvSpPr>
          <p:spPr bwMode="auto">
            <a:xfrm>
              <a:off x="5779502" y="3425418"/>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2" name="Rectangle 38"/>
            <p:cNvSpPr>
              <a:spLocks noChangeArrowheads="1"/>
            </p:cNvSpPr>
            <p:nvPr/>
          </p:nvSpPr>
          <p:spPr bwMode="auto">
            <a:xfrm>
              <a:off x="4923049" y="3118803"/>
              <a:ext cx="298126" cy="298185"/>
            </a:xfrm>
            <a:prstGeom prst="rect">
              <a:avLst/>
            </a:prstGeom>
            <a:solidFill>
              <a:srgbClr val="C00000"/>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3" name="Rectangle 37"/>
            <p:cNvSpPr>
              <a:spLocks noChangeArrowheads="1"/>
            </p:cNvSpPr>
            <p:nvPr/>
          </p:nvSpPr>
          <p:spPr bwMode="auto">
            <a:xfrm>
              <a:off x="4638618" y="3118803"/>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4" name="Rectangle 36"/>
            <p:cNvSpPr>
              <a:spLocks noChangeArrowheads="1"/>
            </p:cNvSpPr>
            <p:nvPr/>
          </p:nvSpPr>
          <p:spPr bwMode="auto">
            <a:xfrm>
              <a:off x="5498231" y="3118803"/>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5" name="Rectangle 35"/>
            <p:cNvSpPr>
              <a:spLocks noChangeArrowheads="1"/>
            </p:cNvSpPr>
            <p:nvPr/>
          </p:nvSpPr>
          <p:spPr bwMode="auto">
            <a:xfrm>
              <a:off x="5210640" y="3118803"/>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6" name="Rectangle 34"/>
            <p:cNvSpPr>
              <a:spLocks noChangeArrowheads="1"/>
            </p:cNvSpPr>
            <p:nvPr/>
          </p:nvSpPr>
          <p:spPr bwMode="auto">
            <a:xfrm>
              <a:off x="5779502" y="3118803"/>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7" name="Rectangle 33"/>
            <p:cNvSpPr>
              <a:spLocks noChangeArrowheads="1"/>
            </p:cNvSpPr>
            <p:nvPr/>
          </p:nvSpPr>
          <p:spPr bwMode="auto">
            <a:xfrm>
              <a:off x="4923049"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8" name="Rectangle 32"/>
            <p:cNvSpPr>
              <a:spLocks noChangeArrowheads="1"/>
            </p:cNvSpPr>
            <p:nvPr/>
          </p:nvSpPr>
          <p:spPr bwMode="auto">
            <a:xfrm>
              <a:off x="4638618"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9" name="Rectangle 31"/>
            <p:cNvSpPr>
              <a:spLocks noChangeArrowheads="1"/>
            </p:cNvSpPr>
            <p:nvPr/>
          </p:nvSpPr>
          <p:spPr bwMode="auto">
            <a:xfrm>
              <a:off x="5498231"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30" name="Rectangle 30"/>
            <p:cNvSpPr>
              <a:spLocks noChangeArrowheads="1"/>
            </p:cNvSpPr>
            <p:nvPr/>
          </p:nvSpPr>
          <p:spPr bwMode="auto">
            <a:xfrm>
              <a:off x="5210640"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31" name="Rectangle 29"/>
            <p:cNvSpPr>
              <a:spLocks noChangeArrowheads="1"/>
            </p:cNvSpPr>
            <p:nvPr/>
          </p:nvSpPr>
          <p:spPr bwMode="auto">
            <a:xfrm>
              <a:off x="5779502"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32" name="Rectangle 28"/>
            <p:cNvSpPr>
              <a:spLocks noChangeArrowheads="1"/>
            </p:cNvSpPr>
            <p:nvPr/>
          </p:nvSpPr>
          <p:spPr bwMode="auto">
            <a:xfrm>
              <a:off x="4923049"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1</a:t>
              </a:r>
            </a:p>
          </p:txBody>
        </p:sp>
        <p:sp>
          <p:nvSpPr>
            <p:cNvPr id="33" name="Rectangle 27"/>
            <p:cNvSpPr>
              <a:spLocks noChangeArrowheads="1"/>
            </p:cNvSpPr>
            <p:nvPr/>
          </p:nvSpPr>
          <p:spPr bwMode="auto">
            <a:xfrm>
              <a:off x="4638618"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0</a:t>
              </a:r>
            </a:p>
          </p:txBody>
        </p:sp>
        <p:sp>
          <p:nvSpPr>
            <p:cNvPr id="34" name="Rectangle 26"/>
            <p:cNvSpPr>
              <a:spLocks noChangeArrowheads="1"/>
            </p:cNvSpPr>
            <p:nvPr/>
          </p:nvSpPr>
          <p:spPr bwMode="auto">
            <a:xfrm>
              <a:off x="5498231"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3</a:t>
              </a:r>
            </a:p>
          </p:txBody>
        </p:sp>
        <p:sp>
          <p:nvSpPr>
            <p:cNvPr id="35" name="Rectangle 25"/>
            <p:cNvSpPr>
              <a:spLocks noChangeArrowheads="1"/>
            </p:cNvSpPr>
            <p:nvPr/>
          </p:nvSpPr>
          <p:spPr bwMode="auto">
            <a:xfrm>
              <a:off x="5210640"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2</a:t>
              </a:r>
            </a:p>
          </p:txBody>
        </p:sp>
        <p:sp>
          <p:nvSpPr>
            <p:cNvPr id="36" name="Rectangle 24"/>
            <p:cNvSpPr>
              <a:spLocks noChangeArrowheads="1"/>
            </p:cNvSpPr>
            <p:nvPr/>
          </p:nvSpPr>
          <p:spPr bwMode="auto">
            <a:xfrm>
              <a:off x="5779502"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4</a:t>
              </a:r>
            </a:p>
          </p:txBody>
        </p:sp>
        <p:sp>
          <p:nvSpPr>
            <p:cNvPr id="37" name="Rectangle 23"/>
            <p:cNvSpPr>
              <a:spLocks noChangeArrowheads="1"/>
            </p:cNvSpPr>
            <p:nvPr/>
          </p:nvSpPr>
          <p:spPr bwMode="auto">
            <a:xfrm>
              <a:off x="4301514" y="4047076"/>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Consolas" panose="020B0609020204030204" pitchFamily="49" charset="0"/>
                  <a:ea typeface="宋体" panose="02010600030101010101" pitchFamily="2" charset="-122"/>
                  <a:cs typeface="Consolas" panose="020B0609020204030204" pitchFamily="49" charset="0"/>
                </a:rPr>
                <a:t>4</a:t>
              </a:r>
            </a:p>
          </p:txBody>
        </p:sp>
        <p:sp>
          <p:nvSpPr>
            <p:cNvPr id="38" name="Rectangle 22"/>
            <p:cNvSpPr>
              <a:spLocks noChangeArrowheads="1"/>
            </p:cNvSpPr>
            <p:nvPr/>
          </p:nvSpPr>
          <p:spPr bwMode="auto">
            <a:xfrm>
              <a:off x="4301514" y="3740461"/>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3</a:t>
              </a:r>
            </a:p>
          </p:txBody>
        </p:sp>
        <p:sp>
          <p:nvSpPr>
            <p:cNvPr id="39" name="Rectangle 21"/>
            <p:cNvSpPr>
              <a:spLocks noChangeArrowheads="1"/>
            </p:cNvSpPr>
            <p:nvPr/>
          </p:nvSpPr>
          <p:spPr bwMode="auto">
            <a:xfrm>
              <a:off x="4301514" y="3427525"/>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2</a:t>
              </a:r>
            </a:p>
          </p:txBody>
        </p:sp>
        <p:sp>
          <p:nvSpPr>
            <p:cNvPr id="40" name="Rectangle 20"/>
            <p:cNvSpPr>
              <a:spLocks noChangeArrowheads="1"/>
            </p:cNvSpPr>
            <p:nvPr/>
          </p:nvSpPr>
          <p:spPr bwMode="auto">
            <a:xfrm>
              <a:off x="4301514" y="3187291"/>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1</a:t>
              </a:r>
            </a:p>
          </p:txBody>
        </p:sp>
        <p:sp>
          <p:nvSpPr>
            <p:cNvPr id="41" name="Rectangle 19"/>
            <p:cNvSpPr>
              <a:spLocks noChangeArrowheads="1"/>
            </p:cNvSpPr>
            <p:nvPr/>
          </p:nvSpPr>
          <p:spPr bwMode="auto">
            <a:xfrm>
              <a:off x="4301514" y="2820618"/>
              <a:ext cx="298126" cy="299239"/>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0</a:t>
              </a:r>
            </a:p>
          </p:txBody>
        </p:sp>
        <p:sp>
          <p:nvSpPr>
            <p:cNvPr id="42" name="Rectangle 17"/>
            <p:cNvSpPr>
              <a:spLocks noChangeArrowheads="1"/>
            </p:cNvSpPr>
            <p:nvPr/>
          </p:nvSpPr>
          <p:spPr bwMode="auto">
            <a:xfrm>
              <a:off x="6072198" y="404180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3" name="Rectangle 16"/>
            <p:cNvSpPr>
              <a:spLocks noChangeArrowheads="1"/>
            </p:cNvSpPr>
            <p:nvPr/>
          </p:nvSpPr>
          <p:spPr bwMode="auto">
            <a:xfrm>
              <a:off x="6072198" y="3735193"/>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4" name="Rectangle 15"/>
            <p:cNvSpPr>
              <a:spLocks noChangeArrowheads="1"/>
            </p:cNvSpPr>
            <p:nvPr/>
          </p:nvSpPr>
          <p:spPr bwMode="auto">
            <a:xfrm>
              <a:off x="6072198" y="342225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5" name="Rectangle 14"/>
            <p:cNvSpPr>
              <a:spLocks noChangeArrowheads="1"/>
            </p:cNvSpPr>
            <p:nvPr/>
          </p:nvSpPr>
          <p:spPr bwMode="auto">
            <a:xfrm>
              <a:off x="6072198" y="3115642"/>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6" name="Rectangle 13"/>
            <p:cNvSpPr>
              <a:spLocks noChangeArrowheads="1"/>
            </p:cNvSpPr>
            <p:nvPr/>
          </p:nvSpPr>
          <p:spPr bwMode="auto">
            <a:xfrm>
              <a:off x="6072198" y="2814296"/>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7" name="Rectangle 12"/>
            <p:cNvSpPr>
              <a:spLocks noChangeArrowheads="1"/>
            </p:cNvSpPr>
            <p:nvPr/>
          </p:nvSpPr>
          <p:spPr bwMode="auto">
            <a:xfrm>
              <a:off x="6079734" y="2500306"/>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dirty="0">
                  <a:solidFill>
                    <a:srgbClr val="525252"/>
                  </a:solidFill>
                  <a:latin typeface="微软雅黑" panose="020B0503020204020204" charset="-122"/>
                  <a:ea typeface="微软雅黑" panose="020B0503020204020204" charset="-122"/>
                  <a:cs typeface="Consolas" panose="020B0609020204030204" pitchFamily="49" charset="0"/>
                </a:rPr>
                <a:t>5</a:t>
              </a:r>
            </a:p>
          </p:txBody>
        </p:sp>
        <p:sp>
          <p:nvSpPr>
            <p:cNvPr id="48" name="Rectangle 11"/>
            <p:cNvSpPr>
              <a:spLocks noChangeArrowheads="1"/>
            </p:cNvSpPr>
            <p:nvPr/>
          </p:nvSpPr>
          <p:spPr bwMode="auto">
            <a:xfrm>
              <a:off x="4919888"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9" name="Rectangle 10"/>
            <p:cNvSpPr>
              <a:spLocks noChangeArrowheads="1"/>
            </p:cNvSpPr>
            <p:nvPr/>
          </p:nvSpPr>
          <p:spPr bwMode="auto">
            <a:xfrm>
              <a:off x="4635457"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0" name="Rectangle 9"/>
            <p:cNvSpPr>
              <a:spLocks noChangeArrowheads="1"/>
            </p:cNvSpPr>
            <p:nvPr/>
          </p:nvSpPr>
          <p:spPr bwMode="auto">
            <a:xfrm>
              <a:off x="5495071"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1" name="Rectangle 8"/>
            <p:cNvSpPr>
              <a:spLocks noChangeArrowheads="1"/>
            </p:cNvSpPr>
            <p:nvPr/>
          </p:nvSpPr>
          <p:spPr bwMode="auto">
            <a:xfrm>
              <a:off x="5207479"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2" name="Rectangle 7"/>
            <p:cNvSpPr>
              <a:spLocks noChangeArrowheads="1"/>
            </p:cNvSpPr>
            <p:nvPr/>
          </p:nvSpPr>
          <p:spPr bwMode="auto">
            <a:xfrm>
              <a:off x="5779502"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3" name="Rectangle 6"/>
            <p:cNvSpPr>
              <a:spLocks noChangeArrowheads="1"/>
            </p:cNvSpPr>
            <p:nvPr/>
          </p:nvSpPr>
          <p:spPr bwMode="auto">
            <a:xfrm>
              <a:off x="4298354" y="4337885"/>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Consolas" panose="020B0609020204030204" pitchFamily="49" charset="0"/>
                  <a:ea typeface="宋体" panose="02010600030101010101" pitchFamily="2" charset="-122"/>
                  <a:cs typeface="Consolas" panose="020B0609020204030204" pitchFamily="49" charset="0"/>
                </a:rPr>
                <a:t>5</a:t>
              </a:r>
            </a:p>
          </p:txBody>
        </p:sp>
        <p:sp>
          <p:nvSpPr>
            <p:cNvPr id="54" name="Rectangle 5"/>
            <p:cNvSpPr>
              <a:spLocks noChangeArrowheads="1"/>
            </p:cNvSpPr>
            <p:nvPr/>
          </p:nvSpPr>
          <p:spPr bwMode="auto">
            <a:xfrm>
              <a:off x="6072198"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420756" y="836862"/>
            <a:ext cx="11350487" cy="6104255"/>
          </a:xfrm>
          <a:prstGeom prst="rect">
            <a:avLst/>
          </a:prstGeom>
          <a:noFill/>
          <a:ln w="38100">
            <a:solidFill>
              <a:srgbClr val="525252"/>
            </a:solidFill>
            <a:prstDash val="sysDash"/>
          </a:ln>
          <a:effectLst/>
          <a:scene3d>
            <a:camera prst="orthographicFront">
              <a:rot lat="0" lon="0" rev="0"/>
            </a:camera>
            <a:lightRig rig="threePt" dir="t"/>
          </a:scene3d>
          <a:sp3d prstMaterial="metal"/>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def </a:t>
            </a:r>
            <a:r>
              <a:rPr lang="en-US" altLang="zh-CN" b="1">
                <a:solidFill>
                  <a:srgbClr val="C0262E"/>
                </a:solidFill>
                <a:latin typeface="微软雅黑" panose="020B0503020204020204" charset="-122"/>
                <a:ea typeface="微软雅黑" panose="020B0503020204020204" charset="-122"/>
                <a:cs typeface="Consolas" panose="020B0609020204030204" pitchFamily="49" charset="0"/>
              </a:rPr>
              <a:t>mgpath</a:t>
            </a: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(xi,yi,xe,ye,path,d):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求解迷宫路径为</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:(xi,yi)-&gt;(xe,ye)</a:t>
            </a:r>
            <a:endParaRPr lang="zh-CN" altLang="zh-CN" b="1">
              <a:solidFill>
                <a:srgbClr val="CD5158"/>
              </a:solidFill>
              <a:latin typeface="微软雅黑" panose="020B0503020204020204" charset="-122"/>
              <a:ea typeface="微软雅黑" panose="020B0503020204020204" charset="-122"/>
              <a:cs typeface="Consolas" panose="020B0609020204030204" pitchFamily="49" charset="0"/>
            </a:endParaRP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global cnt</a:t>
            </a:r>
            <a:endParaRPr lang="zh-CN" altLang="zh-CN" b="1">
              <a:solidFill>
                <a:srgbClr val="525252"/>
              </a:solidFill>
              <a:latin typeface="微软雅黑" panose="020B0503020204020204" charset="-122"/>
              <a:ea typeface="微软雅黑" panose="020B0503020204020204" charset="-122"/>
              <a:cs typeface="Consolas" panose="020B0609020204030204" pitchFamily="49" charset="0"/>
            </a:endParaRP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d+=1; path[d]=[xi,yi]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将</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(xi,yi)</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方块对象添加的路径中</a:t>
            </a: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mg[xi][yi]=-1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#mg[xi][yi]=-1</a:t>
            </a:r>
            <a:endParaRPr lang="zh-CN" altLang="zh-CN" b="1">
              <a:solidFill>
                <a:srgbClr val="CD5158"/>
              </a:solidFill>
              <a:latin typeface="微软雅黑" panose="020B0503020204020204" charset="-122"/>
              <a:ea typeface="微软雅黑" panose="020B0503020204020204" charset="-122"/>
              <a:cs typeface="Consolas" panose="020B0609020204030204" pitchFamily="49" charset="0"/>
            </a:endParaRPr>
          </a:p>
          <a:p>
            <a:pPr>
              <a:lnSpc>
                <a:spcPct val="200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if </a:t>
            </a:r>
            <a:r>
              <a:rPr lang="en-US" altLang="zh-CN" b="1">
                <a:solidFill>
                  <a:srgbClr val="7030A0"/>
                </a:solidFill>
                <a:latin typeface="微软雅黑" panose="020B0503020204020204" charset="-122"/>
                <a:ea typeface="微软雅黑" panose="020B0503020204020204" charset="-122"/>
                <a:cs typeface="Consolas" panose="020B0609020204030204" pitchFamily="49" charset="0"/>
              </a:rPr>
              <a:t>xi==xe and yi==ye:	</a:t>
            </a: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找到了出口</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输出一个迷宫路径</a:t>
            </a: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cnt+=1</a:t>
            </a:r>
            <a:endParaRPr lang="zh-CN" altLang="zh-CN" b="1">
              <a:solidFill>
                <a:srgbClr val="525252"/>
              </a:solidFill>
              <a:latin typeface="微软雅黑" panose="020B0503020204020204" charset="-122"/>
              <a:ea typeface="微软雅黑" panose="020B0503020204020204" charset="-122"/>
              <a:cs typeface="Consolas" panose="020B0609020204030204" pitchFamily="49" charset="0"/>
            </a:endParaRP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print("</a:t>
            </a:r>
            <a:r>
              <a:rPr lang="zh-CN" altLang="zh-CN" b="1">
                <a:solidFill>
                  <a:srgbClr val="525252"/>
                </a:solidFill>
                <a:latin typeface="微软雅黑" panose="020B0503020204020204" charset="-122"/>
                <a:ea typeface="微软雅黑" panose="020B0503020204020204" charset="-122"/>
                <a:cs typeface="Consolas" panose="020B0609020204030204" pitchFamily="49" charset="0"/>
              </a:rPr>
              <a:t>迷宫路径</a:t>
            </a: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%d: " %(cnt),end='')</a:t>
            </a:r>
            <a:endParaRPr lang="zh-CN" altLang="zh-CN" b="1">
              <a:solidFill>
                <a:srgbClr val="525252"/>
              </a:solidFill>
              <a:latin typeface="微软雅黑" panose="020B0503020204020204" charset="-122"/>
              <a:ea typeface="微软雅黑" panose="020B0503020204020204" charset="-122"/>
              <a:cs typeface="Consolas" panose="020B0609020204030204" pitchFamily="49" charset="0"/>
            </a:endParaRP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for k in range(d+1):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输出第</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cnt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条迷宫路径</a:t>
            </a: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print("(%d,%d)" %(path[k][0],path[k][1]),end=' ')</a:t>
            </a:r>
            <a:endParaRPr lang="zh-CN" altLang="zh-CN" b="1">
              <a:solidFill>
                <a:srgbClr val="525252"/>
              </a:solidFill>
              <a:latin typeface="微软雅黑" panose="020B0503020204020204" charset="-122"/>
              <a:ea typeface="微软雅黑" panose="020B0503020204020204" charset="-122"/>
              <a:cs typeface="Consolas" panose="020B0609020204030204" pitchFamily="49" charset="0"/>
            </a:endParaRP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print()</a:t>
            </a: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b="1">
                <a:solidFill>
                  <a:srgbClr val="006600"/>
                </a:solidFill>
                <a:latin typeface="微软雅黑" panose="020B0503020204020204" charset="-122"/>
                <a:ea typeface="微软雅黑" panose="020B0503020204020204" charset="-122"/>
                <a:cs typeface="Consolas" panose="020B0609020204030204" pitchFamily="49" charset="0"/>
              </a:rPr>
              <a:t>mg[xi][yi]=0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en-US" b="1">
                <a:solidFill>
                  <a:srgbClr val="CD5158"/>
                </a:solidFill>
                <a:latin typeface="微软雅黑" panose="020B0503020204020204" charset="-122"/>
                <a:ea typeface="微软雅黑" panose="020B0503020204020204" charset="-122"/>
                <a:cs typeface="Consolas" panose="020B0609020204030204" pitchFamily="49" charset="0"/>
              </a:rPr>
              <a:t>从出口回退，恢复其</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mg</a:t>
            </a:r>
            <a:r>
              <a:rPr lang="zh-CN" altLang="en-US" b="1">
                <a:solidFill>
                  <a:srgbClr val="CD5158"/>
                </a:solidFill>
                <a:latin typeface="微软雅黑" panose="020B0503020204020204" charset="-122"/>
                <a:ea typeface="微软雅黑" panose="020B0503020204020204" charset="-122"/>
                <a:cs typeface="Consolas" panose="020B0609020204030204" pitchFamily="49" charset="0"/>
              </a:rPr>
              <a:t>值</a:t>
            </a:r>
          </a:p>
          <a:p>
            <a:pPr>
              <a:lnSpc>
                <a:spcPts val="2000"/>
              </a:lnSpc>
            </a:pPr>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return    </a:t>
            </a:r>
            <a:endParaRPr lang="zh-CN" altLang="zh-CN" b="1">
              <a:solidFill>
                <a:srgbClr val="525252"/>
              </a:solidFill>
              <a:latin typeface="微软雅黑" panose="020B0503020204020204" charset="-122"/>
              <a:ea typeface="微软雅黑" panose="020B0503020204020204" charset="-122"/>
              <a:cs typeface="Consolas" panose="020B0609020204030204" pitchFamily="49" charset="0"/>
            </a:endParaRPr>
          </a:p>
          <a:p>
            <a:pPr>
              <a:lnSpc>
                <a:spcPct val="200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else: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#(xi,yi)</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不是出口</a:t>
            </a: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di=0</a:t>
            </a:r>
            <a:endParaRPr lang="zh-CN" altLang="zh-CN" b="1">
              <a:solidFill>
                <a:srgbClr val="525252"/>
              </a:solidFill>
              <a:latin typeface="微软雅黑" panose="020B0503020204020204" charset="-122"/>
              <a:ea typeface="微软雅黑" panose="020B0503020204020204" charset="-122"/>
              <a:cs typeface="Consolas" panose="020B0609020204030204" pitchFamily="49" charset="0"/>
            </a:endParaRP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while di&lt;4: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处理</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(xi,yi)</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四周的每个相邻方块</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(i,j)</a:t>
            </a:r>
            <a:endParaRPr lang="zh-CN" altLang="zh-CN" b="1">
              <a:solidFill>
                <a:srgbClr val="CD5158"/>
              </a:solidFill>
              <a:latin typeface="微软雅黑" panose="020B0503020204020204" charset="-122"/>
              <a:ea typeface="微软雅黑" panose="020B0503020204020204" charset="-122"/>
              <a:cs typeface="Consolas" panose="020B0609020204030204" pitchFamily="49" charset="0"/>
            </a:endParaRP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i,j=xi+dx[di],yi+dy[di]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找</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(xi,yi)</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的</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di</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方位的相邻方块</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(i,j)</a:t>
            </a:r>
            <a:endParaRPr lang="zh-CN" altLang="zh-CN" b="1">
              <a:solidFill>
                <a:srgbClr val="CD5158"/>
              </a:solidFill>
              <a:latin typeface="微软雅黑" panose="020B0503020204020204" charset="-122"/>
              <a:ea typeface="微软雅黑" panose="020B0503020204020204" charset="-122"/>
              <a:cs typeface="Consolas" panose="020B0609020204030204" pitchFamily="49" charset="0"/>
            </a:endParaRP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if mg[i][j]==0: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若</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(i,j)</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可走时</a:t>
            </a: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b="1">
                <a:solidFill>
                  <a:srgbClr val="C0262E"/>
                </a:solidFill>
                <a:latin typeface="微软雅黑" panose="020B0503020204020204" charset="-122"/>
                <a:ea typeface="微软雅黑" panose="020B0503020204020204" charset="-122"/>
                <a:cs typeface="Consolas" panose="020B0609020204030204" pitchFamily="49" charset="0"/>
              </a:rPr>
              <a:t>mgpath</a:t>
            </a: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(i,j,xe,ye,path,d)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从</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(i,j)</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出发查找迷宫路径</a:t>
            </a:r>
          </a:p>
          <a:p>
            <a:pPr>
              <a:lnSpc>
                <a:spcPts val="2000"/>
              </a:lnSpc>
            </a:pP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di+=1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继续处理</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(xi,yi)</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的下一个相邻方块</a:t>
            </a:r>
          </a:p>
          <a:p>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b="1">
                <a:solidFill>
                  <a:srgbClr val="006600"/>
                </a:solidFill>
                <a:latin typeface="微软雅黑" panose="020B0503020204020204" charset="-122"/>
                <a:ea typeface="微软雅黑" panose="020B0503020204020204" charset="-122"/>
                <a:cs typeface="Consolas" panose="020B0609020204030204" pitchFamily="49" charset="0"/>
              </a:rPr>
              <a:t>mg[xi][yi]=0    </a:t>
            </a:r>
            <a:r>
              <a:rPr lang="en-US" altLang="zh-CN" b="1">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b="1">
                <a:solidFill>
                  <a:srgbClr val="CD5158"/>
                </a:solidFill>
                <a:latin typeface="微软雅黑" panose="020B0503020204020204" charset="-122"/>
                <a:ea typeface="微软雅黑" panose="020B0503020204020204" charset="-122"/>
                <a:cs typeface="Consolas" panose="020B0609020204030204" pitchFamily="49" charset="0"/>
              </a:rPr>
              <a:t>#(xi,yi)</a:t>
            </a:r>
            <a:r>
              <a:rPr lang="zh-CN" altLang="zh-CN" b="1">
                <a:solidFill>
                  <a:srgbClr val="CD5158"/>
                </a:solidFill>
                <a:latin typeface="微软雅黑" panose="020B0503020204020204" charset="-122"/>
                <a:ea typeface="微软雅黑" panose="020B0503020204020204" charset="-122"/>
                <a:cs typeface="Consolas" panose="020B0609020204030204" pitchFamily="49" charset="0"/>
              </a:rPr>
              <a:t>的所有相邻方块处理完，从其回退</a:t>
            </a:r>
          </a:p>
        </p:txBody>
      </p:sp>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8" end="8"/>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11" end="1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12" end="1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14" end="1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15" end="15"/>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
                                            <p:txEl>
                                              <p:pRg st="16" end="16"/>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6">
                                            <p:txEl>
                                              <p:pRg st="17" end="17"/>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xEl>
                                              <p:pRg st="18" end="18"/>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580040" y="916650"/>
            <a:ext cx="8286808" cy="3267710"/>
          </a:xfrm>
          <a:prstGeom prst="rect">
            <a:avLst/>
          </a:prstGeom>
          <a:noFill/>
          <a:ln w="38100">
            <a:solidFill>
              <a:srgbClr val="525252"/>
            </a:solidFill>
            <a:prstDash val="sysDash"/>
          </a:ln>
          <a:effectLst/>
          <a:scene3d>
            <a:camera prst="orthographicFront">
              <a:rot lat="0" lon="0" rev="0"/>
            </a:camera>
            <a:lightRig rig="threePt" dir="t"/>
          </a:scene3d>
          <a:sp3d prstMaterial="metal"/>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defPPr>
              <a:defRPr lang="zh-CN"/>
            </a:defPPr>
            <a:lvl1pPr>
              <a:lnSpc>
                <a:spcPts val="2000"/>
              </a:lnSpc>
              <a:defRPr b="1">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lnSpc>
                <a:spcPct val="150000"/>
              </a:lnSpc>
            </a:pPr>
            <a:r>
              <a:rPr lang="en-US" altLang="zh-CN">
                <a:solidFill>
                  <a:srgbClr val="7030A0"/>
                </a:solidFill>
                <a:latin typeface="微软雅黑" panose="020B0503020204020204" charset="-122"/>
                <a:ea typeface="微软雅黑" panose="020B0503020204020204" charset="-122"/>
              </a:rPr>
              <a:t>#</a:t>
            </a:r>
            <a:r>
              <a:rPr lang="zh-CN" altLang="zh-CN">
                <a:solidFill>
                  <a:srgbClr val="7030A0"/>
                </a:solidFill>
                <a:latin typeface="微软雅黑" panose="020B0503020204020204" charset="-122"/>
                <a:ea typeface="微软雅黑" panose="020B0503020204020204" charset="-122"/>
              </a:rPr>
              <a:t>主程序</a:t>
            </a:r>
          </a:p>
          <a:p>
            <a:pPr>
              <a:lnSpc>
                <a:spcPct val="150000"/>
              </a:lnSpc>
            </a:pPr>
            <a:r>
              <a:rPr lang="en-US" altLang="zh-CN">
                <a:latin typeface="微软雅黑" panose="020B0503020204020204" charset="-122"/>
                <a:ea typeface="微软雅黑" panose="020B0503020204020204" charset="-122"/>
              </a:rPr>
              <a:t>xi,yi=1,1</a:t>
            </a:r>
            <a:endParaRPr lang="zh-CN" altLang="zh-CN">
              <a:latin typeface="微软雅黑" panose="020B0503020204020204" charset="-122"/>
              <a:ea typeface="微软雅黑" panose="020B0503020204020204" charset="-122"/>
            </a:endParaRPr>
          </a:p>
          <a:p>
            <a:pPr>
              <a:lnSpc>
                <a:spcPct val="150000"/>
              </a:lnSpc>
            </a:pPr>
            <a:r>
              <a:rPr lang="en-US" altLang="zh-CN">
                <a:latin typeface="微软雅黑" panose="020B0503020204020204" charset="-122"/>
                <a:ea typeface="微软雅黑" panose="020B0503020204020204" charset="-122"/>
              </a:rPr>
              <a:t>xe,ye=4,4</a:t>
            </a:r>
            <a:endParaRPr lang="zh-CN" altLang="zh-CN">
              <a:latin typeface="微软雅黑" panose="020B0503020204020204" charset="-122"/>
              <a:ea typeface="微软雅黑" panose="020B0503020204020204" charset="-122"/>
            </a:endParaRPr>
          </a:p>
          <a:p>
            <a:pPr>
              <a:lnSpc>
                <a:spcPct val="150000"/>
              </a:lnSpc>
            </a:pPr>
            <a:r>
              <a:rPr lang="en-US" altLang="zh-CN">
                <a:latin typeface="微软雅黑" panose="020B0503020204020204" charset="-122"/>
                <a:ea typeface="微软雅黑" panose="020B0503020204020204" charset="-122"/>
              </a:rPr>
              <a:t>print("[%d,%d]</a:t>
            </a:r>
            <a:r>
              <a:rPr lang="zh-CN" altLang="zh-CN">
                <a:latin typeface="微软雅黑" panose="020B0503020204020204" charset="-122"/>
                <a:ea typeface="微软雅黑" panose="020B0503020204020204" charset="-122"/>
              </a:rPr>
              <a:t>到</a:t>
            </a:r>
            <a:r>
              <a:rPr lang="en-US" altLang="zh-CN">
                <a:latin typeface="微软雅黑" panose="020B0503020204020204" charset="-122"/>
                <a:ea typeface="微软雅黑" panose="020B0503020204020204" charset="-122"/>
              </a:rPr>
              <a:t>[%d,%d]</a:t>
            </a:r>
            <a:r>
              <a:rPr lang="zh-CN" altLang="zh-CN">
                <a:latin typeface="微软雅黑" panose="020B0503020204020204" charset="-122"/>
                <a:ea typeface="微软雅黑" panose="020B0503020204020204" charset="-122"/>
              </a:rPr>
              <a:t>的所有的迷宫路径</a:t>
            </a:r>
            <a:r>
              <a:rPr lang="en-US" altLang="zh-CN">
                <a:latin typeface="微软雅黑" panose="020B0503020204020204" charset="-122"/>
                <a:ea typeface="微软雅黑" panose="020B0503020204020204" charset="-122"/>
              </a:rPr>
              <a:t>:" %(xi,yi,xe,ye))</a:t>
            </a:r>
            <a:endParaRPr lang="zh-CN" altLang="zh-CN">
              <a:latin typeface="微软雅黑" panose="020B0503020204020204" charset="-122"/>
              <a:ea typeface="微软雅黑" panose="020B0503020204020204" charset="-122"/>
            </a:endParaRPr>
          </a:p>
          <a:p>
            <a:pPr>
              <a:lnSpc>
                <a:spcPct val="150000"/>
              </a:lnSpc>
            </a:pPr>
            <a:r>
              <a:rPr lang="en-US" altLang="zh-CN">
                <a:latin typeface="微软雅黑" panose="020B0503020204020204" charset="-122"/>
                <a:ea typeface="微软雅黑" panose="020B0503020204020204" charset="-122"/>
              </a:rPr>
              <a:t>path=[None]*100</a:t>
            </a:r>
            <a:endParaRPr lang="zh-CN" altLang="zh-CN">
              <a:latin typeface="微软雅黑" panose="020B0503020204020204" charset="-122"/>
              <a:ea typeface="微软雅黑" panose="020B0503020204020204" charset="-122"/>
            </a:endParaRPr>
          </a:p>
          <a:p>
            <a:pPr>
              <a:lnSpc>
                <a:spcPct val="150000"/>
              </a:lnSpc>
            </a:pPr>
            <a:r>
              <a:rPr lang="en-US" altLang="zh-CN">
                <a:latin typeface="微软雅黑" panose="020B0503020204020204" charset="-122"/>
                <a:ea typeface="微软雅黑" panose="020B0503020204020204" charset="-122"/>
              </a:rPr>
              <a:t>d=-1</a:t>
            </a:r>
            <a:endParaRPr lang="zh-CN" altLang="zh-CN">
              <a:latin typeface="微软雅黑" panose="020B0503020204020204" charset="-122"/>
              <a:ea typeface="微软雅黑" panose="020B0503020204020204" charset="-122"/>
            </a:endParaRPr>
          </a:p>
          <a:p>
            <a:pPr>
              <a:lnSpc>
                <a:spcPct val="150000"/>
              </a:lnSpc>
            </a:pPr>
            <a:r>
              <a:rPr lang="en-US" altLang="zh-CN">
                <a:solidFill>
                  <a:srgbClr val="C0262E"/>
                </a:solidFill>
                <a:latin typeface="微软雅黑" panose="020B0503020204020204" charset="-122"/>
                <a:ea typeface="微软雅黑" panose="020B0503020204020204" charset="-122"/>
              </a:rPr>
              <a:t>mgpath</a:t>
            </a:r>
            <a:r>
              <a:rPr lang="en-US" altLang="zh-CN">
                <a:latin typeface="微软雅黑" panose="020B0503020204020204" charset="-122"/>
                <a:ea typeface="微软雅黑" panose="020B0503020204020204" charset="-122"/>
              </a:rPr>
              <a:t>(xi,yi,xe,ye,path,d)</a:t>
            </a:r>
            <a:endParaRPr lang="zh-CN" altLang="zh-CN">
              <a:latin typeface="微软雅黑" panose="020B0503020204020204" charset="-122"/>
              <a:ea typeface="微软雅黑" panose="020B0503020204020204" charset="-122"/>
            </a:endParaRPr>
          </a:p>
        </p:txBody>
      </p:sp>
      <p:pic>
        <p:nvPicPr>
          <p:cNvPr id="2050" name="Picture 2"/>
          <p:cNvPicPr>
            <a:picLocks noChangeAspect="1" noChangeArrowheads="1"/>
          </p:cNvPicPr>
          <p:nvPr/>
        </p:nvPicPr>
        <p:blipFill>
          <a:blip r:embed="rId3" cstate="print"/>
          <a:srcRect/>
          <a:stretch>
            <a:fillRect/>
          </a:stretch>
        </p:blipFill>
        <p:spPr bwMode="auto">
          <a:xfrm>
            <a:off x="1580040" y="4806229"/>
            <a:ext cx="5419725" cy="1828800"/>
          </a:xfrm>
          <a:prstGeom prst="rect">
            <a:avLst/>
          </a:prstGeom>
          <a:noFill/>
          <a:ln w="9525">
            <a:noFill/>
            <a:miter lim="800000"/>
            <a:headEnd/>
            <a:tailEnd/>
          </a:ln>
        </p:spPr>
      </p:pic>
      <p:grpSp>
        <p:nvGrpSpPr>
          <p:cNvPr id="7" name="组合 6"/>
          <p:cNvGrpSpPr/>
          <p:nvPr/>
        </p:nvGrpSpPr>
        <p:grpSpPr>
          <a:xfrm>
            <a:off x="7787342" y="4499265"/>
            <a:ext cx="2079506" cy="2135764"/>
            <a:chOff x="4298354" y="2500306"/>
            <a:chExt cx="2079506" cy="2135764"/>
          </a:xfrm>
        </p:grpSpPr>
        <p:sp>
          <p:nvSpPr>
            <p:cNvPr id="8" name="Rectangle 53"/>
            <p:cNvSpPr>
              <a:spLocks noChangeArrowheads="1"/>
            </p:cNvSpPr>
            <p:nvPr/>
          </p:nvSpPr>
          <p:spPr bwMode="auto">
            <a:xfrm>
              <a:off x="4923049" y="404496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9" name="Rectangle 52"/>
            <p:cNvSpPr>
              <a:spLocks noChangeArrowheads="1"/>
            </p:cNvSpPr>
            <p:nvPr/>
          </p:nvSpPr>
          <p:spPr bwMode="auto">
            <a:xfrm>
              <a:off x="4638618" y="4044968"/>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0" name="Rectangle 51"/>
            <p:cNvSpPr>
              <a:spLocks noChangeArrowheads="1"/>
            </p:cNvSpPr>
            <p:nvPr/>
          </p:nvSpPr>
          <p:spPr bwMode="auto">
            <a:xfrm>
              <a:off x="5498231" y="404496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1" name="Rectangle 50"/>
            <p:cNvSpPr>
              <a:spLocks noChangeArrowheads="1"/>
            </p:cNvSpPr>
            <p:nvPr/>
          </p:nvSpPr>
          <p:spPr bwMode="auto">
            <a:xfrm>
              <a:off x="5210640" y="404496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2" name="Rectangle 49"/>
            <p:cNvSpPr>
              <a:spLocks noChangeArrowheads="1"/>
            </p:cNvSpPr>
            <p:nvPr/>
          </p:nvSpPr>
          <p:spPr bwMode="auto">
            <a:xfrm>
              <a:off x="5779502" y="4044968"/>
              <a:ext cx="298126" cy="297132"/>
            </a:xfrm>
            <a:prstGeom prst="rect">
              <a:avLst/>
            </a:prstGeom>
            <a:solidFill>
              <a:srgbClr val="C00000"/>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3" name="Rectangle 48"/>
            <p:cNvSpPr>
              <a:spLocks noChangeArrowheads="1"/>
            </p:cNvSpPr>
            <p:nvPr/>
          </p:nvSpPr>
          <p:spPr bwMode="auto">
            <a:xfrm>
              <a:off x="4923049" y="3738354"/>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4" name="Rectangle 47"/>
            <p:cNvSpPr>
              <a:spLocks noChangeArrowheads="1"/>
            </p:cNvSpPr>
            <p:nvPr/>
          </p:nvSpPr>
          <p:spPr bwMode="auto">
            <a:xfrm>
              <a:off x="4638618" y="3738354"/>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5" name="Rectangle 46"/>
            <p:cNvSpPr>
              <a:spLocks noChangeArrowheads="1"/>
            </p:cNvSpPr>
            <p:nvPr/>
          </p:nvSpPr>
          <p:spPr bwMode="auto">
            <a:xfrm>
              <a:off x="5498231" y="3738354"/>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6" name="Rectangle 45"/>
            <p:cNvSpPr>
              <a:spLocks noChangeArrowheads="1"/>
            </p:cNvSpPr>
            <p:nvPr/>
          </p:nvSpPr>
          <p:spPr bwMode="auto">
            <a:xfrm>
              <a:off x="5210640" y="3738354"/>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7" name="Rectangle 44"/>
            <p:cNvSpPr>
              <a:spLocks noChangeArrowheads="1"/>
            </p:cNvSpPr>
            <p:nvPr/>
          </p:nvSpPr>
          <p:spPr bwMode="auto">
            <a:xfrm>
              <a:off x="5779502" y="3738354"/>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8" name="Rectangle 43"/>
            <p:cNvSpPr>
              <a:spLocks noChangeArrowheads="1"/>
            </p:cNvSpPr>
            <p:nvPr/>
          </p:nvSpPr>
          <p:spPr bwMode="auto">
            <a:xfrm>
              <a:off x="4923049" y="342541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19" name="Rectangle 42"/>
            <p:cNvSpPr>
              <a:spLocks noChangeArrowheads="1"/>
            </p:cNvSpPr>
            <p:nvPr/>
          </p:nvSpPr>
          <p:spPr bwMode="auto">
            <a:xfrm>
              <a:off x="4638618" y="3425418"/>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0" name="Rectangle 41"/>
            <p:cNvSpPr>
              <a:spLocks noChangeArrowheads="1"/>
            </p:cNvSpPr>
            <p:nvPr/>
          </p:nvSpPr>
          <p:spPr bwMode="auto">
            <a:xfrm>
              <a:off x="5498231" y="3425418"/>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40"/>
            <p:cNvSpPr>
              <a:spLocks noChangeArrowheads="1"/>
            </p:cNvSpPr>
            <p:nvPr/>
          </p:nvSpPr>
          <p:spPr bwMode="auto">
            <a:xfrm>
              <a:off x="5210640" y="3425418"/>
              <a:ext cx="298126" cy="297132"/>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2" name="Rectangle 39"/>
            <p:cNvSpPr>
              <a:spLocks noChangeArrowheads="1"/>
            </p:cNvSpPr>
            <p:nvPr/>
          </p:nvSpPr>
          <p:spPr bwMode="auto">
            <a:xfrm>
              <a:off x="5779502" y="3425418"/>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3" name="Rectangle 38"/>
            <p:cNvSpPr>
              <a:spLocks noChangeArrowheads="1"/>
            </p:cNvSpPr>
            <p:nvPr/>
          </p:nvSpPr>
          <p:spPr bwMode="auto">
            <a:xfrm>
              <a:off x="4923049" y="3118803"/>
              <a:ext cx="298126" cy="298185"/>
            </a:xfrm>
            <a:prstGeom prst="rect">
              <a:avLst/>
            </a:prstGeom>
            <a:solidFill>
              <a:srgbClr val="C00000"/>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4" name="Rectangle 37"/>
            <p:cNvSpPr>
              <a:spLocks noChangeArrowheads="1"/>
            </p:cNvSpPr>
            <p:nvPr/>
          </p:nvSpPr>
          <p:spPr bwMode="auto">
            <a:xfrm>
              <a:off x="4638618" y="3118803"/>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5" name="Rectangle 36"/>
            <p:cNvSpPr>
              <a:spLocks noChangeArrowheads="1"/>
            </p:cNvSpPr>
            <p:nvPr/>
          </p:nvSpPr>
          <p:spPr bwMode="auto">
            <a:xfrm>
              <a:off x="5498231" y="3118803"/>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6" name="Rectangle 35"/>
            <p:cNvSpPr>
              <a:spLocks noChangeArrowheads="1"/>
            </p:cNvSpPr>
            <p:nvPr/>
          </p:nvSpPr>
          <p:spPr bwMode="auto">
            <a:xfrm>
              <a:off x="5210640" y="3118803"/>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7" name="Rectangle 34"/>
            <p:cNvSpPr>
              <a:spLocks noChangeArrowheads="1"/>
            </p:cNvSpPr>
            <p:nvPr/>
          </p:nvSpPr>
          <p:spPr bwMode="auto">
            <a:xfrm>
              <a:off x="5779502" y="3118803"/>
              <a:ext cx="298126" cy="298185"/>
            </a:xfrm>
            <a:prstGeom prst="rect">
              <a:avLst/>
            </a:prstGeom>
            <a:solidFill>
              <a:srgbClr val="FFFFFF"/>
            </a:solidFill>
            <a:ln w="12700">
              <a:solidFill>
                <a:srgbClr val="000000"/>
              </a:solidFill>
              <a:miter lim="800000"/>
            </a:ln>
          </p:spPr>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8" name="Rectangle 33"/>
            <p:cNvSpPr>
              <a:spLocks noChangeArrowheads="1"/>
            </p:cNvSpPr>
            <p:nvPr/>
          </p:nvSpPr>
          <p:spPr bwMode="auto">
            <a:xfrm>
              <a:off x="4923049"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29" name="Rectangle 32"/>
            <p:cNvSpPr>
              <a:spLocks noChangeArrowheads="1"/>
            </p:cNvSpPr>
            <p:nvPr/>
          </p:nvSpPr>
          <p:spPr bwMode="auto">
            <a:xfrm>
              <a:off x="4638618"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30" name="Rectangle 31"/>
            <p:cNvSpPr>
              <a:spLocks noChangeArrowheads="1"/>
            </p:cNvSpPr>
            <p:nvPr/>
          </p:nvSpPr>
          <p:spPr bwMode="auto">
            <a:xfrm>
              <a:off x="5498231"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31" name="Rectangle 30"/>
            <p:cNvSpPr>
              <a:spLocks noChangeArrowheads="1"/>
            </p:cNvSpPr>
            <p:nvPr/>
          </p:nvSpPr>
          <p:spPr bwMode="auto">
            <a:xfrm>
              <a:off x="5210640"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32" name="Rectangle 29"/>
            <p:cNvSpPr>
              <a:spLocks noChangeArrowheads="1"/>
            </p:cNvSpPr>
            <p:nvPr/>
          </p:nvSpPr>
          <p:spPr bwMode="auto">
            <a:xfrm>
              <a:off x="5779502" y="2817457"/>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33" name="Rectangle 28"/>
            <p:cNvSpPr>
              <a:spLocks noChangeArrowheads="1"/>
            </p:cNvSpPr>
            <p:nvPr/>
          </p:nvSpPr>
          <p:spPr bwMode="auto">
            <a:xfrm>
              <a:off x="4923049"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1</a:t>
              </a:r>
            </a:p>
          </p:txBody>
        </p:sp>
        <p:sp>
          <p:nvSpPr>
            <p:cNvPr id="34" name="Rectangle 27"/>
            <p:cNvSpPr>
              <a:spLocks noChangeArrowheads="1"/>
            </p:cNvSpPr>
            <p:nvPr/>
          </p:nvSpPr>
          <p:spPr bwMode="auto">
            <a:xfrm>
              <a:off x="4638618"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0</a:t>
              </a:r>
            </a:p>
          </p:txBody>
        </p:sp>
        <p:sp>
          <p:nvSpPr>
            <p:cNvPr id="35" name="Rectangle 26"/>
            <p:cNvSpPr>
              <a:spLocks noChangeArrowheads="1"/>
            </p:cNvSpPr>
            <p:nvPr/>
          </p:nvSpPr>
          <p:spPr bwMode="auto">
            <a:xfrm>
              <a:off x="5498231"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3</a:t>
              </a:r>
            </a:p>
          </p:txBody>
        </p:sp>
        <p:sp>
          <p:nvSpPr>
            <p:cNvPr id="36" name="Rectangle 25"/>
            <p:cNvSpPr>
              <a:spLocks noChangeArrowheads="1"/>
            </p:cNvSpPr>
            <p:nvPr/>
          </p:nvSpPr>
          <p:spPr bwMode="auto">
            <a:xfrm>
              <a:off x="5210640"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2</a:t>
              </a:r>
            </a:p>
          </p:txBody>
        </p:sp>
        <p:sp>
          <p:nvSpPr>
            <p:cNvPr id="37" name="Rectangle 24"/>
            <p:cNvSpPr>
              <a:spLocks noChangeArrowheads="1"/>
            </p:cNvSpPr>
            <p:nvPr/>
          </p:nvSpPr>
          <p:spPr bwMode="auto">
            <a:xfrm>
              <a:off x="5779502" y="2503467"/>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4</a:t>
              </a:r>
            </a:p>
          </p:txBody>
        </p:sp>
        <p:sp>
          <p:nvSpPr>
            <p:cNvPr id="38" name="Rectangle 23"/>
            <p:cNvSpPr>
              <a:spLocks noChangeArrowheads="1"/>
            </p:cNvSpPr>
            <p:nvPr/>
          </p:nvSpPr>
          <p:spPr bwMode="auto">
            <a:xfrm>
              <a:off x="4301514" y="4047076"/>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Consolas" panose="020B0609020204030204" pitchFamily="49" charset="0"/>
                  <a:ea typeface="宋体" panose="02010600030101010101" pitchFamily="2" charset="-122"/>
                  <a:cs typeface="Consolas" panose="020B0609020204030204" pitchFamily="49" charset="0"/>
                </a:rPr>
                <a:t>4</a:t>
              </a:r>
            </a:p>
          </p:txBody>
        </p:sp>
        <p:sp>
          <p:nvSpPr>
            <p:cNvPr id="39" name="Rectangle 22"/>
            <p:cNvSpPr>
              <a:spLocks noChangeArrowheads="1"/>
            </p:cNvSpPr>
            <p:nvPr/>
          </p:nvSpPr>
          <p:spPr bwMode="auto">
            <a:xfrm>
              <a:off x="4301514" y="3740461"/>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3</a:t>
              </a:r>
            </a:p>
          </p:txBody>
        </p:sp>
        <p:sp>
          <p:nvSpPr>
            <p:cNvPr id="40" name="Rectangle 21"/>
            <p:cNvSpPr>
              <a:spLocks noChangeArrowheads="1"/>
            </p:cNvSpPr>
            <p:nvPr/>
          </p:nvSpPr>
          <p:spPr bwMode="auto">
            <a:xfrm>
              <a:off x="4301514" y="3427525"/>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2</a:t>
              </a:r>
            </a:p>
          </p:txBody>
        </p:sp>
        <p:sp>
          <p:nvSpPr>
            <p:cNvPr id="41" name="Rectangle 20"/>
            <p:cNvSpPr>
              <a:spLocks noChangeArrowheads="1"/>
            </p:cNvSpPr>
            <p:nvPr/>
          </p:nvSpPr>
          <p:spPr bwMode="auto">
            <a:xfrm>
              <a:off x="4301514" y="3187291"/>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1</a:t>
              </a:r>
            </a:p>
          </p:txBody>
        </p:sp>
        <p:sp>
          <p:nvSpPr>
            <p:cNvPr id="42" name="Rectangle 19"/>
            <p:cNvSpPr>
              <a:spLocks noChangeArrowheads="1"/>
            </p:cNvSpPr>
            <p:nvPr/>
          </p:nvSpPr>
          <p:spPr bwMode="auto">
            <a:xfrm>
              <a:off x="4301514" y="2820618"/>
              <a:ext cx="298126" cy="299239"/>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微软雅黑" panose="020B0503020204020204" charset="-122"/>
                  <a:ea typeface="微软雅黑" panose="020B0503020204020204" charset="-122"/>
                  <a:cs typeface="Consolas" panose="020B0609020204030204" pitchFamily="49" charset="0"/>
                </a:rPr>
                <a:t>0</a:t>
              </a:r>
            </a:p>
          </p:txBody>
        </p:sp>
        <p:sp>
          <p:nvSpPr>
            <p:cNvPr id="43" name="Rectangle 17"/>
            <p:cNvSpPr>
              <a:spLocks noChangeArrowheads="1"/>
            </p:cNvSpPr>
            <p:nvPr/>
          </p:nvSpPr>
          <p:spPr bwMode="auto">
            <a:xfrm>
              <a:off x="6072198" y="404180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4" name="Rectangle 16"/>
            <p:cNvSpPr>
              <a:spLocks noChangeArrowheads="1"/>
            </p:cNvSpPr>
            <p:nvPr/>
          </p:nvSpPr>
          <p:spPr bwMode="auto">
            <a:xfrm>
              <a:off x="6072198" y="3735193"/>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5" name="Rectangle 15"/>
            <p:cNvSpPr>
              <a:spLocks noChangeArrowheads="1"/>
            </p:cNvSpPr>
            <p:nvPr/>
          </p:nvSpPr>
          <p:spPr bwMode="auto">
            <a:xfrm>
              <a:off x="6072198" y="342225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6" name="Rectangle 14"/>
            <p:cNvSpPr>
              <a:spLocks noChangeArrowheads="1"/>
            </p:cNvSpPr>
            <p:nvPr/>
          </p:nvSpPr>
          <p:spPr bwMode="auto">
            <a:xfrm>
              <a:off x="6072198" y="3115642"/>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7" name="Rectangle 13"/>
            <p:cNvSpPr>
              <a:spLocks noChangeArrowheads="1"/>
            </p:cNvSpPr>
            <p:nvPr/>
          </p:nvSpPr>
          <p:spPr bwMode="auto">
            <a:xfrm>
              <a:off x="6072198" y="2814296"/>
              <a:ext cx="298126" cy="29818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48" name="Rectangle 12"/>
            <p:cNvSpPr>
              <a:spLocks noChangeArrowheads="1"/>
            </p:cNvSpPr>
            <p:nvPr/>
          </p:nvSpPr>
          <p:spPr bwMode="auto">
            <a:xfrm>
              <a:off x="6079734" y="2500306"/>
              <a:ext cx="298126" cy="297132"/>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dirty="0">
                  <a:solidFill>
                    <a:srgbClr val="525252"/>
                  </a:solidFill>
                  <a:latin typeface="微软雅黑" panose="020B0503020204020204" charset="-122"/>
                  <a:ea typeface="微软雅黑" panose="020B0503020204020204" charset="-122"/>
                  <a:cs typeface="Consolas" panose="020B0609020204030204" pitchFamily="49" charset="0"/>
                </a:rPr>
                <a:t>5</a:t>
              </a:r>
            </a:p>
          </p:txBody>
        </p:sp>
        <p:sp>
          <p:nvSpPr>
            <p:cNvPr id="49" name="Rectangle 11"/>
            <p:cNvSpPr>
              <a:spLocks noChangeArrowheads="1"/>
            </p:cNvSpPr>
            <p:nvPr/>
          </p:nvSpPr>
          <p:spPr bwMode="auto">
            <a:xfrm>
              <a:off x="4919888"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0" name="Rectangle 10"/>
            <p:cNvSpPr>
              <a:spLocks noChangeArrowheads="1"/>
            </p:cNvSpPr>
            <p:nvPr/>
          </p:nvSpPr>
          <p:spPr bwMode="auto">
            <a:xfrm>
              <a:off x="4635457"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1" name="Rectangle 9"/>
            <p:cNvSpPr>
              <a:spLocks noChangeArrowheads="1"/>
            </p:cNvSpPr>
            <p:nvPr/>
          </p:nvSpPr>
          <p:spPr bwMode="auto">
            <a:xfrm>
              <a:off x="5495071"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2" name="Rectangle 8"/>
            <p:cNvSpPr>
              <a:spLocks noChangeArrowheads="1"/>
            </p:cNvSpPr>
            <p:nvPr/>
          </p:nvSpPr>
          <p:spPr bwMode="auto">
            <a:xfrm>
              <a:off x="5207479"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3" name="Rectangle 7"/>
            <p:cNvSpPr>
              <a:spLocks noChangeArrowheads="1"/>
            </p:cNvSpPr>
            <p:nvPr/>
          </p:nvSpPr>
          <p:spPr bwMode="auto">
            <a:xfrm>
              <a:off x="5779502"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sp>
          <p:nvSpPr>
            <p:cNvPr id="54" name="Rectangle 6"/>
            <p:cNvSpPr>
              <a:spLocks noChangeArrowheads="1"/>
            </p:cNvSpPr>
            <p:nvPr/>
          </p:nvSpPr>
          <p:spPr bwMode="auto">
            <a:xfrm>
              <a:off x="4298354" y="4337885"/>
              <a:ext cx="298126" cy="298185"/>
            </a:xfrm>
            <a:prstGeom prst="rect">
              <a:avLst/>
            </a:prstGeom>
            <a:solidFill>
              <a:srgbClr val="FFFFFF"/>
            </a:solidFill>
            <a:ln w="19050">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525252"/>
                  </a:solidFill>
                  <a:latin typeface="Consolas" panose="020B0609020204030204" pitchFamily="49" charset="0"/>
                  <a:ea typeface="宋体" panose="02010600030101010101" pitchFamily="2" charset="-122"/>
                  <a:cs typeface="Consolas" panose="020B0609020204030204" pitchFamily="49" charset="0"/>
                </a:rPr>
                <a:t>5</a:t>
              </a:r>
            </a:p>
          </p:txBody>
        </p:sp>
        <p:sp>
          <p:nvSpPr>
            <p:cNvPr id="55" name="Rectangle 5"/>
            <p:cNvSpPr>
              <a:spLocks noChangeArrowheads="1"/>
            </p:cNvSpPr>
            <p:nvPr/>
          </p:nvSpPr>
          <p:spPr bwMode="auto">
            <a:xfrm>
              <a:off x="6072198" y="4332617"/>
              <a:ext cx="298126" cy="297132"/>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a:solidFill>
                  <a:srgbClr val="525252"/>
                </a:solidFill>
                <a:latin typeface="Arial" panose="020B0604020202020204" pitchFamily="34" charset="0"/>
                <a:ea typeface="宋体" panose="02010600030101010101" pitchFamily="2" charset="-122"/>
                <a:cs typeface="宋体" panose="02010600030101010101" pitchFamily="2" charset="-122"/>
              </a:endParaRPr>
            </a:p>
          </p:txBody>
        </p:sp>
      </p:grpSp>
      <p:sp>
        <p:nvSpPr>
          <p:cNvPr id="56" name="下箭头 55"/>
          <p:cNvSpPr/>
          <p:nvPr/>
        </p:nvSpPr>
        <p:spPr bwMode="auto">
          <a:xfrm>
            <a:off x="4371548" y="4297792"/>
            <a:ext cx="285752" cy="428628"/>
          </a:xfrm>
          <a:prstGeom prst="downArrow">
            <a:avLst/>
          </a:prstGeom>
          <a:gradFill>
            <a:gsLst>
              <a:gs pos="0">
                <a:srgbClr val="C0262E"/>
              </a:gs>
              <a:gs pos="100000">
                <a:srgbClr val="CD5158"/>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57" name="文本框 56"/>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示例</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6" grpId="0" animBg="1"/>
      <p:bldP spid="5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p:cNvSpPr txBox="1">
            <a:spLocks noChangeArrowheads="1"/>
          </p:cNvSpPr>
          <p:nvPr>
            <p:custDataLst>
              <p:tags r:id="rId2"/>
            </p:custDataLst>
          </p:nvPr>
        </p:nvSpPr>
        <p:spPr bwMode="auto">
          <a:xfrm>
            <a:off x="912285" y="842535"/>
            <a:ext cx="10367433"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imes New Roman" pitchFamily="18" charset="0"/>
                <a:ea typeface="楷体_GB2312" pitchFamily="49" charset="-122"/>
              </a:defRPr>
            </a:lvl1pPr>
            <a:lvl2pPr marL="742950" indent="-285750" eaLnBrk="0" hangingPunct="0">
              <a:defRPr b="1">
                <a:solidFill>
                  <a:schemeClr val="tx1"/>
                </a:solidFill>
                <a:latin typeface="Times New Roman" pitchFamily="18" charset="0"/>
                <a:ea typeface="楷体_GB2312" pitchFamily="49" charset="-122"/>
              </a:defRPr>
            </a:lvl2pPr>
            <a:lvl3pPr marL="1143000" indent="-228600" eaLnBrk="0" hangingPunct="0">
              <a:defRPr b="1">
                <a:solidFill>
                  <a:schemeClr val="tx1"/>
                </a:solidFill>
                <a:latin typeface="Times New Roman" pitchFamily="18" charset="0"/>
                <a:ea typeface="楷体_GB2312" pitchFamily="49" charset="-122"/>
              </a:defRPr>
            </a:lvl3pPr>
            <a:lvl4pPr marL="1600200" indent="-228600" eaLnBrk="0" hangingPunct="0">
              <a:defRPr b="1">
                <a:solidFill>
                  <a:schemeClr val="tx1"/>
                </a:solidFill>
                <a:latin typeface="Times New Roman" pitchFamily="18" charset="0"/>
                <a:ea typeface="楷体_GB2312" pitchFamily="49" charset="-122"/>
              </a:defRPr>
            </a:lvl4pPr>
            <a:lvl5pPr marL="2057400" indent="-228600" eaLnBrk="0" hangingPunct="0">
              <a:defRPr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9pPr>
          </a:lstStyle>
          <a:p>
            <a:pPr eaLnBrk="1" fontAlgn="ctr" hangingPunct="1"/>
            <a:r>
              <a:rPr lang="zh-CN" altLang="zh-CN" sz="2800" dirty="0"/>
              <a:t>已知</a:t>
            </a:r>
            <a:r>
              <a:rPr lang="en-US" altLang="zh-CN" sz="2800" dirty="0"/>
              <a:t>L</a:t>
            </a:r>
            <a:r>
              <a:rPr lang="zh-CN" altLang="zh-CN" sz="2800" dirty="0" smtClean="0"/>
              <a:t>为</a:t>
            </a:r>
            <a:r>
              <a:rPr lang="zh-CN" altLang="en-US" sz="2800" dirty="0" smtClean="0"/>
              <a:t>带表头结点</a:t>
            </a:r>
            <a:r>
              <a:rPr lang="en-US" altLang="zh-CN" sz="2800" dirty="0" smtClean="0"/>
              <a:t>(head)</a:t>
            </a:r>
            <a:r>
              <a:rPr lang="zh-CN" altLang="en-US" sz="2800" dirty="0" smtClean="0"/>
              <a:t>的</a:t>
            </a:r>
            <a:r>
              <a:rPr lang="zh-CN" altLang="zh-CN" sz="2800" dirty="0" smtClean="0"/>
              <a:t>单链表，</a:t>
            </a:r>
            <a:r>
              <a:rPr lang="zh-CN" altLang="en-US" sz="2800" dirty="0"/>
              <a:t>以下是</a:t>
            </a:r>
            <a:r>
              <a:rPr lang="zh-CN" altLang="zh-CN" sz="2800" dirty="0"/>
              <a:t>求链表的结点个数</a:t>
            </a:r>
            <a:r>
              <a:rPr lang="zh-CN" altLang="en-US" sz="2800" dirty="0"/>
              <a:t>的</a:t>
            </a:r>
            <a:r>
              <a:rPr lang="zh-CN" altLang="zh-CN" sz="2800" dirty="0"/>
              <a:t>递归</a:t>
            </a:r>
            <a:r>
              <a:rPr lang="zh-CN" altLang="zh-CN" sz="2800" dirty="0" smtClean="0"/>
              <a:t>算法</a:t>
            </a:r>
            <a:r>
              <a:rPr lang="en-US" altLang="zh-CN" sz="2800" dirty="0" smtClean="0"/>
              <a:t>,</a:t>
            </a:r>
            <a:r>
              <a:rPr lang="zh-CN" altLang="en-US" sz="2800" dirty="0" smtClean="0"/>
              <a:t>请填空：</a:t>
            </a:r>
            <a:endParaRPr lang="zh-CN" altLang="zh-CN" sz="2800" dirty="0"/>
          </a:p>
          <a:p>
            <a:pPr eaLnBrk="1" hangingPunct="1"/>
            <a:r>
              <a:rPr lang="en-US" altLang="zh-CN" sz="2800" dirty="0" err="1" smtClean="0"/>
              <a:t>def</a:t>
            </a:r>
            <a:r>
              <a:rPr lang="zh-CN" altLang="zh-CN" sz="2800" dirty="0" smtClean="0"/>
              <a:t> </a:t>
            </a:r>
            <a:r>
              <a:rPr lang="en-US" altLang="zh-CN" sz="2800" dirty="0"/>
              <a:t>F</a:t>
            </a:r>
            <a:r>
              <a:rPr lang="zh-CN" altLang="zh-CN" sz="2800" dirty="0" smtClean="0"/>
              <a:t>(</a:t>
            </a:r>
            <a:r>
              <a:rPr lang="en-US" altLang="zh-CN" sz="2800" dirty="0"/>
              <a:t>p</a:t>
            </a:r>
            <a:r>
              <a:rPr lang="zh-CN" altLang="zh-CN" sz="2800" dirty="0" smtClean="0"/>
              <a:t>)</a:t>
            </a:r>
            <a:r>
              <a:rPr lang="en-US" altLang="zh-CN" sz="2800" dirty="0" smtClean="0"/>
              <a:t>: </a:t>
            </a:r>
            <a:endParaRPr lang="zh-CN" altLang="zh-CN" sz="2800" dirty="0"/>
          </a:p>
          <a:p>
            <a:pPr eaLnBrk="1" hangingPunct="1"/>
            <a:r>
              <a:rPr lang="zh-CN" altLang="zh-CN" sz="2800" dirty="0"/>
              <a:t>	</a:t>
            </a:r>
            <a:r>
              <a:rPr lang="zh-CN" altLang="zh-CN" sz="2800" dirty="0" smtClean="0"/>
              <a:t>if</a:t>
            </a:r>
            <a:r>
              <a:rPr lang="en-US" altLang="zh-CN" sz="2800" dirty="0"/>
              <a:t> </a:t>
            </a:r>
            <a:r>
              <a:rPr lang="zh-CN" altLang="zh-CN" sz="2800" dirty="0" smtClean="0"/>
              <a:t>p</a:t>
            </a:r>
            <a:r>
              <a:rPr lang="en-US" altLang="zh-CN" sz="2800" dirty="0" smtClean="0"/>
              <a:t>==None:</a:t>
            </a:r>
            <a:endParaRPr lang="zh-CN" altLang="zh-CN" sz="2800" dirty="0"/>
          </a:p>
          <a:p>
            <a:pPr eaLnBrk="1" hangingPunct="1"/>
            <a:r>
              <a:rPr lang="zh-CN" altLang="zh-CN" sz="2800" dirty="0"/>
              <a:t>		return</a:t>
            </a:r>
            <a:r>
              <a:rPr lang="zh-CN" altLang="en-US" sz="2800" dirty="0">
                <a:solidFill>
                  <a:srgbClr val="639EF4"/>
                </a:solidFill>
              </a:rPr>
              <a:t> </a:t>
            </a:r>
            <a:r>
              <a:rPr lang="en-US" altLang="zh-CN" sz="2800" dirty="0">
                <a:solidFill>
                  <a:srgbClr val="639EF4"/>
                </a:solidFill>
              </a:rPr>
              <a:t>[</a:t>
            </a:r>
            <a:r>
              <a:rPr lang="zh-CN" altLang="en-US" sz="2800" dirty="0">
                <a:solidFill>
                  <a:srgbClr val="639EF4"/>
                </a:solidFill>
              </a:rPr>
              <a:t>填空</a:t>
            </a:r>
            <a:r>
              <a:rPr lang="en-US" altLang="zh-CN" sz="2800" dirty="0">
                <a:solidFill>
                  <a:srgbClr val="639EF4"/>
                </a:solidFill>
              </a:rPr>
              <a:t>1]</a:t>
            </a:r>
            <a:r>
              <a:rPr lang="en-US" altLang="zh-CN" sz="2800" dirty="0">
                <a:solidFill>
                  <a:srgbClr val="000000"/>
                </a:solidFill>
              </a:rPr>
              <a:t> </a:t>
            </a:r>
            <a:endParaRPr lang="zh-CN" altLang="zh-CN" sz="2800" dirty="0"/>
          </a:p>
          <a:p>
            <a:pPr eaLnBrk="1" hangingPunct="1"/>
            <a:r>
              <a:rPr lang="zh-CN" altLang="zh-CN" sz="2800" dirty="0"/>
              <a:t>	</a:t>
            </a:r>
            <a:r>
              <a:rPr lang="zh-CN" altLang="zh-CN" sz="2800" dirty="0" smtClean="0"/>
              <a:t>else</a:t>
            </a:r>
            <a:r>
              <a:rPr lang="en-US" altLang="zh-CN" sz="2800" dirty="0" smtClean="0"/>
              <a:t>:</a:t>
            </a:r>
            <a:endParaRPr lang="zh-CN" altLang="zh-CN" sz="2800" dirty="0"/>
          </a:p>
          <a:p>
            <a:pPr eaLnBrk="1" hangingPunct="1"/>
            <a:r>
              <a:rPr lang="zh-CN" altLang="zh-CN" sz="2800" dirty="0"/>
              <a:t>		return</a:t>
            </a:r>
            <a:r>
              <a:rPr lang="zh-CN" altLang="en-US" sz="2800" dirty="0">
                <a:solidFill>
                  <a:srgbClr val="639EF4"/>
                </a:solidFill>
              </a:rPr>
              <a:t> </a:t>
            </a:r>
            <a:r>
              <a:rPr lang="en-US" altLang="zh-CN" sz="2800" dirty="0">
                <a:solidFill>
                  <a:srgbClr val="639EF4"/>
                </a:solidFill>
              </a:rPr>
              <a:t>[</a:t>
            </a:r>
            <a:r>
              <a:rPr lang="zh-CN" altLang="en-US" sz="2800" dirty="0">
                <a:solidFill>
                  <a:srgbClr val="639EF4"/>
                </a:solidFill>
              </a:rPr>
              <a:t>填空</a:t>
            </a:r>
            <a:r>
              <a:rPr lang="en-US" altLang="zh-CN" sz="2800" dirty="0">
                <a:solidFill>
                  <a:srgbClr val="639EF4"/>
                </a:solidFill>
              </a:rPr>
              <a:t>2]</a:t>
            </a:r>
            <a:r>
              <a:rPr lang="en-US" altLang="zh-CN" sz="2800" dirty="0">
                <a:solidFill>
                  <a:srgbClr val="000000"/>
                </a:solidFill>
              </a:rPr>
              <a:t> </a:t>
            </a:r>
            <a:endParaRPr lang="en-US" altLang="zh-CN" sz="2800" dirty="0" smtClean="0">
              <a:solidFill>
                <a:srgbClr val="000000"/>
              </a:solidFill>
            </a:endParaRPr>
          </a:p>
          <a:p>
            <a:pPr eaLnBrk="1" hangingPunct="1"/>
            <a:endParaRPr lang="en-US" altLang="zh-CN" sz="2800" dirty="0" smtClean="0">
              <a:solidFill>
                <a:srgbClr val="000000"/>
              </a:solidFill>
            </a:endParaRPr>
          </a:p>
          <a:p>
            <a:pPr eaLnBrk="1" hangingPunct="1"/>
            <a:r>
              <a:rPr lang="en-US" altLang="zh-CN" sz="2800" dirty="0">
                <a:solidFill>
                  <a:srgbClr val="000000"/>
                </a:solidFill>
              </a:rPr>
              <a:t>p</a:t>
            </a:r>
            <a:r>
              <a:rPr lang="en-US" altLang="zh-CN" sz="2800" smtClean="0">
                <a:solidFill>
                  <a:srgbClr val="000000"/>
                </a:solidFill>
              </a:rPr>
              <a:t>rint(F(</a:t>
            </a:r>
            <a:r>
              <a:rPr lang="en-US" altLang="zh-CN" sz="2800" dirty="0" err="1" smtClean="0">
                <a:solidFill>
                  <a:srgbClr val="000000"/>
                </a:solidFill>
              </a:rPr>
              <a:t>L.head.next</a:t>
            </a:r>
            <a:r>
              <a:rPr lang="en-US" altLang="zh-CN" sz="2800" dirty="0" smtClean="0">
                <a:solidFill>
                  <a:srgbClr val="000000"/>
                </a:solidFill>
              </a:rPr>
              <a:t>))</a:t>
            </a:r>
            <a:endParaRPr lang="zh-CN" altLang="zh-CN" sz="2800" dirty="0"/>
          </a:p>
          <a:p>
            <a:pPr eaLnBrk="1" hangingPunct="1"/>
            <a:r>
              <a:rPr lang="zh-CN" altLang="zh-CN" sz="2800" dirty="0"/>
              <a:t>	</a:t>
            </a:r>
          </a:p>
        </p:txBody>
      </p:sp>
      <p:sp>
        <p:nvSpPr>
          <p:cNvPr id="6147" name="圆角矩形 3"/>
          <p:cNvSpPr>
            <a:spLocks noChangeArrowheads="1"/>
          </p:cNvSpPr>
          <p:nvPr>
            <p:custDataLst>
              <p:tags r:id="rId3"/>
            </p:custDataLst>
          </p:nvPr>
        </p:nvSpPr>
        <p:spPr bwMode="auto">
          <a:xfrm>
            <a:off x="8229600" y="6215063"/>
            <a:ext cx="205740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b="1">
                <a:solidFill>
                  <a:schemeClr val="tx1"/>
                </a:solidFill>
                <a:latin typeface="Times New Roman" pitchFamily="18" charset="0"/>
                <a:ea typeface="楷体_GB2312" pitchFamily="49" charset="-122"/>
              </a:defRPr>
            </a:lvl1pPr>
            <a:lvl2pPr marL="742950" indent="-285750" eaLnBrk="0" hangingPunct="0">
              <a:defRPr b="1">
                <a:solidFill>
                  <a:schemeClr val="tx1"/>
                </a:solidFill>
                <a:latin typeface="Times New Roman" pitchFamily="18" charset="0"/>
                <a:ea typeface="楷体_GB2312" pitchFamily="49" charset="-122"/>
              </a:defRPr>
            </a:lvl2pPr>
            <a:lvl3pPr marL="1143000" indent="-228600" eaLnBrk="0" hangingPunct="0">
              <a:defRPr b="1">
                <a:solidFill>
                  <a:schemeClr val="tx1"/>
                </a:solidFill>
                <a:latin typeface="Times New Roman" pitchFamily="18" charset="0"/>
                <a:ea typeface="楷体_GB2312" pitchFamily="49" charset="-122"/>
              </a:defRPr>
            </a:lvl3pPr>
            <a:lvl4pPr marL="1600200" indent="-228600" eaLnBrk="0" hangingPunct="0">
              <a:defRPr b="1">
                <a:solidFill>
                  <a:schemeClr val="tx1"/>
                </a:solidFill>
                <a:latin typeface="Times New Roman" pitchFamily="18" charset="0"/>
                <a:ea typeface="楷体_GB2312" pitchFamily="49" charset="-122"/>
              </a:defRPr>
            </a:lvl4pPr>
            <a:lvl5pPr marL="2057400" indent="-228600" eaLnBrk="0" hangingPunct="0">
              <a:defRPr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9pPr>
          </a:lstStyle>
          <a:p>
            <a:pPr eaLnBrk="1" hangingPunct="1"/>
            <a:r>
              <a:rPr lang="zh-CN" altLang="en-US" sz="1600">
                <a:solidFill>
                  <a:srgbClr val="FFFFFF"/>
                </a:solidFill>
                <a:latin typeface="Microsoft Yahei" pitchFamily="34" charset="-122"/>
                <a:ea typeface="Microsoft Yahei" pitchFamily="34" charset="-122"/>
                <a:sym typeface="Microsoft Yahei" pitchFamily="34" charset="-122"/>
              </a:rPr>
              <a:t>作答</a:t>
            </a:r>
          </a:p>
        </p:txBody>
      </p:sp>
      <p:sp>
        <p:nvSpPr>
          <p:cNvPr id="6148" name="矩形 9"/>
          <p:cNvSpPr>
            <a:spLocks noChangeArrowheads="1"/>
          </p:cNvSpPr>
          <p:nvPr>
            <p:custDataLst>
              <p:tags r:id="rId4"/>
            </p:custDataLst>
          </p:nvPr>
        </p:nvSpPr>
        <p:spPr bwMode="auto">
          <a:xfrm>
            <a:off x="0" y="5849939"/>
            <a:ext cx="12192000" cy="365125"/>
          </a:xfrm>
          <a:prstGeom prst="rect">
            <a:avLst/>
          </a:prstGeom>
          <a:solidFill>
            <a:srgbClr val="FBFAE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eaLnBrk="0" hangingPunct="0">
              <a:defRPr b="1">
                <a:solidFill>
                  <a:schemeClr val="tx1"/>
                </a:solidFill>
                <a:latin typeface="Times New Roman" pitchFamily="18" charset="0"/>
                <a:ea typeface="楷体_GB2312" pitchFamily="49" charset="-122"/>
              </a:defRPr>
            </a:lvl1pPr>
            <a:lvl2pPr marL="742950" indent="-285750" eaLnBrk="0" hangingPunct="0">
              <a:defRPr b="1">
                <a:solidFill>
                  <a:schemeClr val="tx1"/>
                </a:solidFill>
                <a:latin typeface="Times New Roman" pitchFamily="18" charset="0"/>
                <a:ea typeface="楷体_GB2312" pitchFamily="49" charset="-122"/>
              </a:defRPr>
            </a:lvl2pPr>
            <a:lvl3pPr marL="1143000" indent="-228600" eaLnBrk="0" hangingPunct="0">
              <a:defRPr b="1">
                <a:solidFill>
                  <a:schemeClr val="tx1"/>
                </a:solidFill>
                <a:latin typeface="Times New Roman" pitchFamily="18" charset="0"/>
                <a:ea typeface="楷体_GB2312" pitchFamily="49" charset="-122"/>
              </a:defRPr>
            </a:lvl3pPr>
            <a:lvl4pPr marL="1600200" indent="-228600" eaLnBrk="0" hangingPunct="0">
              <a:defRPr b="1">
                <a:solidFill>
                  <a:schemeClr val="tx1"/>
                </a:solidFill>
                <a:latin typeface="Times New Roman" pitchFamily="18" charset="0"/>
                <a:ea typeface="楷体_GB2312" pitchFamily="49" charset="-122"/>
              </a:defRPr>
            </a:lvl4pPr>
            <a:lvl5pPr marL="2057400" indent="-228600" eaLnBrk="0" hangingPunct="0">
              <a:defRPr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9pPr>
          </a:lstStyle>
          <a:p>
            <a:pPr eaLnBrk="1" hangingPunct="1"/>
            <a:r>
              <a:rPr lang="zh-CN" altLang="en-US" sz="1200">
                <a:solidFill>
                  <a:srgbClr val="F84F41"/>
                </a:solidFill>
                <a:latin typeface="Microsoft Yahei" pitchFamily="34" charset="-122"/>
                <a:ea typeface="Microsoft Yahei" pitchFamily="34" charset="-122"/>
                <a:sym typeface="Microsoft Yahei" pitchFamily="34" charset="-122"/>
              </a:rPr>
              <a:t>正常使用填空题需</a:t>
            </a:r>
            <a:r>
              <a:rPr lang="en-US" altLang="zh-CN" sz="1200">
                <a:solidFill>
                  <a:srgbClr val="F84F41"/>
                </a:solidFill>
                <a:latin typeface="Microsoft Yahei" pitchFamily="34" charset="-122"/>
                <a:ea typeface="Microsoft Yahei" pitchFamily="34" charset="-122"/>
                <a:sym typeface="Microsoft Yahei" pitchFamily="34" charset="-122"/>
              </a:rPr>
              <a:t>3.0</a:t>
            </a:r>
            <a:r>
              <a:rPr lang="zh-CN" altLang="en-US" sz="1200">
                <a:solidFill>
                  <a:srgbClr val="F84F41"/>
                </a:solidFill>
                <a:latin typeface="Microsoft Yahei" pitchFamily="34" charset="-122"/>
                <a:ea typeface="Microsoft Yahei" pitchFamily="34" charset="-122"/>
                <a:sym typeface="Microsoft Yahei" pitchFamily="34" charset="-122"/>
              </a:rPr>
              <a:t>以上版本雨课堂</a:t>
            </a:r>
          </a:p>
        </p:txBody>
      </p:sp>
      <p:grpSp>
        <p:nvGrpSpPr>
          <p:cNvPr id="6149" name="组合 8"/>
          <p:cNvGrpSpPr>
            <a:grpSpLocks/>
          </p:cNvGrpSpPr>
          <p:nvPr>
            <p:custDataLst>
              <p:tags r:id="rId5"/>
            </p:custDataLst>
          </p:nvPr>
        </p:nvGrpSpPr>
        <p:grpSpPr bwMode="auto">
          <a:xfrm>
            <a:off x="0" y="0"/>
            <a:ext cx="12192000" cy="635000"/>
            <a:chOff x="0" y="0"/>
            <a:chExt cx="9144000" cy="635000"/>
          </a:xfrm>
        </p:grpSpPr>
        <p:sp>
          <p:nvSpPr>
            <p:cNvPr id="6151" name="TitleBackground"/>
            <p:cNvSpPr>
              <a:spLocks noChangeArrowheads="1"/>
            </p:cNvSpPr>
            <p:nvPr>
              <p:custDataLst>
                <p:tags r:id="rId7"/>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Times New Roman" pitchFamily="18" charset="0"/>
                  <a:ea typeface="楷体_GB2312" pitchFamily="49" charset="-122"/>
                </a:defRPr>
              </a:lvl1pPr>
              <a:lvl2pPr marL="742950" indent="-285750" eaLnBrk="0" hangingPunct="0">
                <a:defRPr b="1">
                  <a:solidFill>
                    <a:schemeClr val="tx1"/>
                  </a:solidFill>
                  <a:latin typeface="Times New Roman" pitchFamily="18" charset="0"/>
                  <a:ea typeface="楷体_GB2312" pitchFamily="49" charset="-122"/>
                </a:defRPr>
              </a:lvl2pPr>
              <a:lvl3pPr marL="1143000" indent="-228600" eaLnBrk="0" hangingPunct="0">
                <a:defRPr b="1">
                  <a:solidFill>
                    <a:schemeClr val="tx1"/>
                  </a:solidFill>
                  <a:latin typeface="Times New Roman" pitchFamily="18" charset="0"/>
                  <a:ea typeface="楷体_GB2312" pitchFamily="49" charset="-122"/>
                </a:defRPr>
              </a:lvl3pPr>
              <a:lvl4pPr marL="1600200" indent="-228600" eaLnBrk="0" hangingPunct="0">
                <a:defRPr b="1">
                  <a:solidFill>
                    <a:schemeClr val="tx1"/>
                  </a:solidFill>
                  <a:latin typeface="Times New Roman" pitchFamily="18" charset="0"/>
                  <a:ea typeface="楷体_GB2312" pitchFamily="49" charset="-122"/>
                </a:defRPr>
              </a:lvl4pPr>
              <a:lvl5pPr marL="2057400" indent="-228600" eaLnBrk="0" hangingPunct="0">
                <a:defRPr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9pPr>
            </a:lstStyle>
            <a:p>
              <a:pPr eaLnBrk="1" hangingPunct="1"/>
              <a:endParaRPr lang="zh-CN" altLang="en-US"/>
            </a:p>
          </p:txBody>
        </p:sp>
        <p:sp>
          <p:nvSpPr>
            <p:cNvPr id="6152" name="ColorBlock"/>
            <p:cNvSpPr>
              <a:spLocks noChangeArrowheads="1"/>
            </p:cNvSpPr>
            <p:nvPr>
              <p:custDataLst>
                <p:tags r:id="rId8"/>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Times New Roman" pitchFamily="18" charset="0"/>
                  <a:ea typeface="楷体_GB2312" pitchFamily="49" charset="-122"/>
                </a:defRPr>
              </a:lvl1pPr>
              <a:lvl2pPr marL="742950" indent="-285750" eaLnBrk="0" hangingPunct="0">
                <a:defRPr b="1">
                  <a:solidFill>
                    <a:schemeClr val="tx1"/>
                  </a:solidFill>
                  <a:latin typeface="Times New Roman" pitchFamily="18" charset="0"/>
                  <a:ea typeface="楷体_GB2312" pitchFamily="49" charset="-122"/>
                </a:defRPr>
              </a:lvl2pPr>
              <a:lvl3pPr marL="1143000" indent="-228600" eaLnBrk="0" hangingPunct="0">
                <a:defRPr b="1">
                  <a:solidFill>
                    <a:schemeClr val="tx1"/>
                  </a:solidFill>
                  <a:latin typeface="Times New Roman" pitchFamily="18" charset="0"/>
                  <a:ea typeface="楷体_GB2312" pitchFamily="49" charset="-122"/>
                </a:defRPr>
              </a:lvl3pPr>
              <a:lvl4pPr marL="1600200" indent="-228600" eaLnBrk="0" hangingPunct="0">
                <a:defRPr b="1">
                  <a:solidFill>
                    <a:schemeClr val="tx1"/>
                  </a:solidFill>
                  <a:latin typeface="Times New Roman" pitchFamily="18" charset="0"/>
                  <a:ea typeface="楷体_GB2312" pitchFamily="49" charset="-122"/>
                </a:defRPr>
              </a:lvl4pPr>
              <a:lvl5pPr marL="2057400" indent="-228600" eaLnBrk="0" hangingPunct="0">
                <a:defRPr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9pPr>
            </a:lstStyle>
            <a:p>
              <a:pPr eaLnBrk="1" hangingPunct="1"/>
              <a:endParaRPr lang="zh-CN" altLang="en-US"/>
            </a:p>
          </p:txBody>
        </p:sp>
        <p:sp>
          <p:nvSpPr>
            <p:cNvPr id="6153" name="TypeText"/>
            <p:cNvSpPr txBox="1">
              <a:spLocks noChangeArrowheads="1"/>
            </p:cNvSpPr>
            <p:nvPr>
              <p:custDataLst>
                <p:tags r:id="rId9"/>
              </p:custDataLst>
            </p:nvPr>
          </p:nvSpPr>
          <p:spPr bwMode="auto">
            <a:xfrm>
              <a:off x="1905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imes New Roman" pitchFamily="18" charset="0"/>
                  <a:ea typeface="楷体_GB2312" pitchFamily="49" charset="-122"/>
                </a:defRPr>
              </a:lvl1pPr>
              <a:lvl2pPr marL="742950" indent="-285750" eaLnBrk="0" hangingPunct="0">
                <a:defRPr b="1">
                  <a:solidFill>
                    <a:schemeClr val="tx1"/>
                  </a:solidFill>
                  <a:latin typeface="Times New Roman" pitchFamily="18" charset="0"/>
                  <a:ea typeface="楷体_GB2312" pitchFamily="49" charset="-122"/>
                </a:defRPr>
              </a:lvl2pPr>
              <a:lvl3pPr marL="1143000" indent="-228600" eaLnBrk="0" hangingPunct="0">
                <a:defRPr b="1">
                  <a:solidFill>
                    <a:schemeClr val="tx1"/>
                  </a:solidFill>
                  <a:latin typeface="Times New Roman" pitchFamily="18" charset="0"/>
                  <a:ea typeface="楷体_GB2312" pitchFamily="49" charset="-122"/>
                </a:defRPr>
              </a:lvl3pPr>
              <a:lvl4pPr marL="1600200" indent="-228600" eaLnBrk="0" hangingPunct="0">
                <a:defRPr b="1">
                  <a:solidFill>
                    <a:schemeClr val="tx1"/>
                  </a:solidFill>
                  <a:latin typeface="Times New Roman" pitchFamily="18" charset="0"/>
                  <a:ea typeface="楷体_GB2312" pitchFamily="49" charset="-122"/>
                </a:defRPr>
              </a:lvl4pPr>
              <a:lvl5pPr marL="2057400" indent="-228600" eaLnBrk="0" hangingPunct="0">
                <a:defRPr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9pPr>
            </a:lstStyle>
            <a:p>
              <a:pPr eaLnBrk="1" hangingPunct="1"/>
              <a:r>
                <a:rPr lang="zh-CN" altLang="en-US" sz="2600">
                  <a:solidFill>
                    <a:srgbClr val="000000"/>
                  </a:solidFill>
                  <a:latin typeface="Microsoft Yahei" pitchFamily="34" charset="-122"/>
                  <a:ea typeface="Microsoft Yahei" pitchFamily="34" charset="-122"/>
                  <a:sym typeface="Microsoft Yahei" pitchFamily="34" charset="-122"/>
                </a:rPr>
                <a:t>填空题</a:t>
              </a:r>
            </a:p>
          </p:txBody>
        </p:sp>
        <p:sp>
          <p:nvSpPr>
            <p:cNvPr id="6154" name="TipText"/>
            <p:cNvSpPr txBox="1">
              <a:spLocks noChangeArrowheads="1"/>
            </p:cNvSpPr>
            <p:nvPr>
              <p:custDataLst>
                <p:tags r:id="rId10"/>
              </p:custDataLst>
            </p:nvPr>
          </p:nvSpPr>
          <p:spPr bwMode="auto">
            <a:xfrm>
              <a:off x="1144429"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imes New Roman" pitchFamily="18" charset="0"/>
                  <a:ea typeface="楷体_GB2312" pitchFamily="49" charset="-122"/>
                </a:defRPr>
              </a:lvl1pPr>
              <a:lvl2pPr marL="742950" indent="-285750" eaLnBrk="0" hangingPunct="0">
                <a:defRPr b="1">
                  <a:solidFill>
                    <a:schemeClr val="tx1"/>
                  </a:solidFill>
                  <a:latin typeface="Times New Roman" pitchFamily="18" charset="0"/>
                  <a:ea typeface="楷体_GB2312" pitchFamily="49" charset="-122"/>
                </a:defRPr>
              </a:lvl2pPr>
              <a:lvl3pPr marL="1143000" indent="-228600" eaLnBrk="0" hangingPunct="0">
                <a:defRPr b="1">
                  <a:solidFill>
                    <a:schemeClr val="tx1"/>
                  </a:solidFill>
                  <a:latin typeface="Times New Roman" pitchFamily="18" charset="0"/>
                  <a:ea typeface="楷体_GB2312" pitchFamily="49" charset="-122"/>
                </a:defRPr>
              </a:lvl3pPr>
              <a:lvl4pPr marL="1600200" indent="-228600" eaLnBrk="0" hangingPunct="0">
                <a:defRPr b="1">
                  <a:solidFill>
                    <a:schemeClr val="tx1"/>
                  </a:solidFill>
                  <a:latin typeface="Times New Roman" pitchFamily="18" charset="0"/>
                  <a:ea typeface="楷体_GB2312" pitchFamily="49" charset="-122"/>
                </a:defRPr>
              </a:lvl4pPr>
              <a:lvl5pPr marL="2057400" indent="-228600" eaLnBrk="0" hangingPunct="0">
                <a:defRPr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pitchFamily="49" charset="-122"/>
                </a:defRPr>
              </a:lvl9pPr>
            </a:lstStyle>
            <a:p>
              <a:pPr eaLnBrk="1" hangingPunct="1"/>
              <a:r>
                <a:rPr lang="en-US" altLang="zh-CN" sz="2000">
                  <a:solidFill>
                    <a:srgbClr val="808080"/>
                  </a:solidFill>
                  <a:latin typeface="Microsoft Yahei" pitchFamily="34" charset="-122"/>
                  <a:ea typeface="Microsoft Yahei" pitchFamily="34" charset="-122"/>
                  <a:sym typeface="Microsoft Yahei" pitchFamily="34" charset="-122"/>
                </a:rPr>
                <a:t>30</a:t>
              </a:r>
              <a:r>
                <a:rPr lang="zh-CN" altLang="en-US" sz="2000">
                  <a:solidFill>
                    <a:srgbClr val="808080"/>
                  </a:solidFill>
                  <a:latin typeface="Microsoft Yahei" pitchFamily="34" charset="-122"/>
                  <a:ea typeface="Microsoft Yahei" pitchFamily="34" charset="-122"/>
                  <a:sym typeface="Microsoft Yahei"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08749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小甲鱼\Desktop\20110510160912-140742838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605" y="873450"/>
            <a:ext cx="3907912" cy="390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1016314" y="-46961"/>
            <a:ext cx="32083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rtl="0" fontAlgn="base">
              <a:spcBef>
                <a:spcPct val="0"/>
              </a:spcBef>
              <a:spcAft>
                <a:spcPct val="0"/>
              </a:spcAft>
              <a:defRPr kumimoji="1" sz="60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defRPr/>
            </a:pPr>
            <a:r>
              <a:rPr lang="zh-CN" altLang="en-US" sz="4000" b="1" dirty="0">
                <a:solidFill>
                  <a:srgbClr val="CC3300"/>
                </a:solidFill>
                <a:effectLst>
                  <a:outerShdw blurRad="38100" dist="38100" dir="2700000" algn="tl">
                    <a:srgbClr val="C0C0C0"/>
                  </a:outerShdw>
                </a:effectLst>
                <a:latin typeface="仿宋_GB2312" pitchFamily="49" charset="-122"/>
                <a:ea typeface="仿宋_GB2312" pitchFamily="49" charset="-122"/>
              </a:rPr>
              <a:t>递归与回溯</a:t>
            </a:r>
            <a:endParaRPr lang="zh-CN" altLang="en-US" sz="5400" b="1" dirty="0">
              <a:solidFill>
                <a:schemeClr val="accent2"/>
              </a:solidFill>
              <a:ea typeface="长城新魏碑体" pitchFamily="49" charset="-122"/>
            </a:endParaRPr>
          </a:p>
        </p:txBody>
      </p:sp>
      <p:sp>
        <p:nvSpPr>
          <p:cNvPr id="4" name="矩形 3"/>
          <p:cNvSpPr/>
          <p:nvPr/>
        </p:nvSpPr>
        <p:spPr>
          <a:xfrm>
            <a:off x="5735906" y="1213750"/>
            <a:ext cx="6179648" cy="3514808"/>
          </a:xfrm>
          <a:prstGeom prst="rect">
            <a:avLst/>
          </a:prstGeom>
        </p:spPr>
        <p:txBody>
          <a:bodyPr wrap="square">
            <a:spAutoFit/>
          </a:bodyPr>
          <a:lstStyle/>
          <a:p>
            <a:pPr eaLnBrk="1" hangingPunct="1">
              <a:lnSpc>
                <a:spcPct val="115000"/>
              </a:lnSpc>
              <a:spcBef>
                <a:spcPct val="5000"/>
              </a:spcBef>
              <a:buFont typeface="Wingdings" panose="05000000000000000000" pitchFamily="2" charset="2"/>
              <a:buNone/>
              <a:defRPr/>
            </a:pPr>
            <a:r>
              <a:rPr lang="en-US" altLang="zh-CN" sz="3200" b="1" dirty="0">
                <a:solidFill>
                  <a:srgbClr val="333399"/>
                </a:solidFill>
                <a:effectLst>
                  <a:outerShdw blurRad="38100" dist="38100" dir="2700000" algn="tl">
                    <a:srgbClr val="C0C0C0"/>
                  </a:outerShdw>
                </a:effectLst>
                <a:ea typeface="仿宋_GB2312" pitchFamily="49" charset="-122"/>
              </a:rPr>
              <a:t>n</a:t>
            </a:r>
            <a:r>
              <a:rPr lang="zh-CN" altLang="en-US" sz="3200" b="1" dirty="0">
                <a:solidFill>
                  <a:srgbClr val="333399"/>
                </a:solidFill>
                <a:effectLst>
                  <a:outerShdw blurRad="38100" dist="38100" dir="2700000" algn="tl">
                    <a:srgbClr val="C0C0C0"/>
                  </a:outerShdw>
                </a:effectLst>
                <a:ea typeface="仿宋_GB2312" pitchFamily="49" charset="-122"/>
              </a:rPr>
              <a:t>皇后问题</a:t>
            </a:r>
          </a:p>
          <a:p>
            <a:pPr indent="541338">
              <a:lnSpc>
                <a:spcPct val="115000"/>
              </a:lnSpc>
              <a:spcBef>
                <a:spcPct val="5000"/>
              </a:spcBef>
              <a:defRPr/>
            </a:pPr>
            <a:r>
              <a:rPr lang="zh-CN" altLang="en-US" sz="3200" b="1" dirty="0">
                <a:solidFill>
                  <a:srgbClr val="333399"/>
                </a:solidFill>
                <a:effectLst>
                  <a:outerShdw blurRad="38100" dist="38100" dir="2700000" algn="tl">
                    <a:srgbClr val="C0C0C0"/>
                  </a:outerShdw>
                </a:effectLst>
                <a:ea typeface="仿宋_GB2312" pitchFamily="49" charset="-122"/>
              </a:rPr>
              <a:t>在 </a:t>
            </a:r>
            <a:r>
              <a:rPr lang="en-US" altLang="zh-CN" sz="3200" b="1" dirty="0">
                <a:solidFill>
                  <a:srgbClr val="333399"/>
                </a:solidFill>
                <a:effectLst>
                  <a:outerShdw blurRad="38100" dist="38100" dir="2700000" algn="tl">
                    <a:srgbClr val="C0C0C0"/>
                  </a:outerShdw>
                </a:effectLst>
                <a:ea typeface="仿宋_GB2312" pitchFamily="49" charset="-122"/>
              </a:rPr>
              <a:t>n </a:t>
            </a:r>
            <a:r>
              <a:rPr lang="zh-CN" altLang="zh-CN" sz="3200" b="1" dirty="0">
                <a:solidFill>
                  <a:srgbClr val="333399"/>
                </a:solidFill>
                <a:effectLst>
                  <a:outerShdw blurRad="38100" dist="38100" dir="2700000" algn="tl">
                    <a:srgbClr val="C0C0C0"/>
                  </a:outerShdw>
                </a:effectLst>
                <a:ea typeface="仿宋_GB2312" pitchFamily="49" charset="-122"/>
              </a:rPr>
              <a:t>行 </a:t>
            </a:r>
            <a:r>
              <a:rPr lang="en-US" altLang="zh-CN" sz="3200" b="1" dirty="0">
                <a:solidFill>
                  <a:srgbClr val="333399"/>
                </a:solidFill>
                <a:effectLst>
                  <a:outerShdw blurRad="38100" dist="38100" dir="2700000" algn="tl">
                    <a:srgbClr val="C0C0C0"/>
                  </a:outerShdw>
                </a:effectLst>
                <a:ea typeface="仿宋_GB2312" pitchFamily="49" charset="-122"/>
              </a:rPr>
              <a:t>n </a:t>
            </a:r>
            <a:r>
              <a:rPr lang="zh-CN" altLang="zh-CN" sz="3200" b="1" dirty="0">
                <a:solidFill>
                  <a:srgbClr val="333399"/>
                </a:solidFill>
                <a:effectLst>
                  <a:outerShdw blurRad="38100" dist="38100" dir="2700000" algn="tl">
                    <a:srgbClr val="C0C0C0"/>
                  </a:outerShdw>
                </a:effectLst>
                <a:ea typeface="仿宋_GB2312" pitchFamily="49" charset="-122"/>
              </a:rPr>
              <a:t>列的</a:t>
            </a:r>
            <a:r>
              <a:rPr lang="zh-CN" altLang="en-US" sz="3200" b="1" dirty="0">
                <a:solidFill>
                  <a:srgbClr val="333399"/>
                </a:solidFill>
                <a:effectLst>
                  <a:outerShdw blurRad="38100" dist="38100" dir="2700000" algn="tl">
                    <a:srgbClr val="C0C0C0"/>
                  </a:outerShdw>
                </a:effectLst>
                <a:ea typeface="仿宋_GB2312" pitchFamily="49" charset="-122"/>
              </a:rPr>
              <a:t>国际象棋棋盘上，若</a:t>
            </a:r>
            <a:r>
              <a:rPr lang="zh-CN" altLang="en-US" sz="3200" b="1" dirty="0">
                <a:solidFill>
                  <a:srgbClr val="CC0099"/>
                </a:solidFill>
                <a:effectLst>
                  <a:outerShdw blurRad="38100" dist="38100" dir="2700000" algn="tl">
                    <a:srgbClr val="C0C0C0"/>
                  </a:outerShdw>
                </a:effectLst>
                <a:ea typeface="仿宋_GB2312" pitchFamily="49" charset="-122"/>
              </a:rPr>
              <a:t>两个皇后</a:t>
            </a:r>
            <a:r>
              <a:rPr lang="zh-CN" altLang="en-US" sz="3200" b="1" dirty="0">
                <a:solidFill>
                  <a:srgbClr val="333399"/>
                </a:solidFill>
                <a:effectLst>
                  <a:outerShdw blurRad="38100" dist="38100" dir="2700000" algn="tl">
                    <a:srgbClr val="C0C0C0"/>
                  </a:outerShdw>
                </a:effectLst>
                <a:ea typeface="仿宋_GB2312" pitchFamily="49" charset="-122"/>
              </a:rPr>
              <a:t>位于</a:t>
            </a:r>
            <a:r>
              <a:rPr lang="zh-CN" altLang="en-US" sz="3200" b="1" dirty="0">
                <a:solidFill>
                  <a:srgbClr val="FF3300"/>
                </a:solidFill>
                <a:effectLst>
                  <a:outerShdw blurRad="38100" dist="38100" dir="2700000" algn="tl">
                    <a:srgbClr val="C0C0C0"/>
                  </a:outerShdw>
                </a:effectLst>
                <a:ea typeface="仿宋_GB2312" pitchFamily="49" charset="-122"/>
              </a:rPr>
              <a:t>同一行</a:t>
            </a:r>
            <a:r>
              <a:rPr lang="zh-CN" altLang="en-US" sz="3200" b="1" dirty="0">
                <a:solidFill>
                  <a:srgbClr val="333399"/>
                </a:solidFill>
                <a:effectLst>
                  <a:outerShdw blurRad="38100" dist="38100" dir="2700000" algn="tl">
                    <a:srgbClr val="C0C0C0"/>
                  </a:outerShdw>
                </a:effectLst>
                <a:ea typeface="仿宋_GB2312" pitchFamily="49" charset="-122"/>
              </a:rPr>
              <a:t>、</a:t>
            </a:r>
            <a:r>
              <a:rPr lang="zh-CN" altLang="en-US" sz="3200" b="1" dirty="0">
                <a:solidFill>
                  <a:srgbClr val="FF3300"/>
                </a:solidFill>
                <a:effectLst>
                  <a:outerShdw blurRad="38100" dist="38100" dir="2700000" algn="tl">
                    <a:srgbClr val="C0C0C0"/>
                  </a:outerShdw>
                </a:effectLst>
                <a:ea typeface="仿宋_GB2312" pitchFamily="49" charset="-122"/>
              </a:rPr>
              <a:t>同一列</a:t>
            </a:r>
            <a:r>
              <a:rPr lang="zh-CN" altLang="en-US" sz="3200" b="1" dirty="0">
                <a:solidFill>
                  <a:srgbClr val="333399"/>
                </a:solidFill>
                <a:effectLst>
                  <a:outerShdw blurRad="38100" dist="38100" dir="2700000" algn="tl">
                    <a:srgbClr val="C0C0C0"/>
                  </a:outerShdw>
                </a:effectLst>
                <a:ea typeface="仿宋_GB2312" pitchFamily="49" charset="-122"/>
              </a:rPr>
              <a:t>、</a:t>
            </a:r>
            <a:r>
              <a:rPr lang="zh-CN" altLang="en-US" sz="3200" b="1" dirty="0">
                <a:solidFill>
                  <a:srgbClr val="FF3300"/>
                </a:solidFill>
                <a:effectLst>
                  <a:outerShdw blurRad="38100" dist="38100" dir="2700000" algn="tl">
                    <a:srgbClr val="C0C0C0"/>
                  </a:outerShdw>
                </a:effectLst>
                <a:ea typeface="仿宋_GB2312" pitchFamily="49" charset="-122"/>
              </a:rPr>
              <a:t>同一对角线</a:t>
            </a:r>
            <a:r>
              <a:rPr lang="zh-CN" altLang="en-US" sz="3200" b="1" dirty="0">
                <a:solidFill>
                  <a:srgbClr val="333399"/>
                </a:solidFill>
                <a:effectLst>
                  <a:outerShdw blurRad="38100" dist="38100" dir="2700000" algn="tl">
                    <a:srgbClr val="C0C0C0"/>
                  </a:outerShdw>
                </a:effectLst>
                <a:ea typeface="仿宋_GB2312" pitchFamily="49" charset="-122"/>
              </a:rPr>
              <a:t>上，则称为它们为</a:t>
            </a:r>
            <a:r>
              <a:rPr lang="zh-CN" altLang="en-US" sz="3200" b="1" dirty="0">
                <a:solidFill>
                  <a:srgbClr val="FF3300"/>
                </a:solidFill>
                <a:effectLst>
                  <a:outerShdw blurRad="38100" dist="38100" dir="2700000" algn="tl">
                    <a:srgbClr val="C0C0C0"/>
                  </a:outerShdw>
                </a:effectLst>
                <a:ea typeface="仿宋_GB2312" pitchFamily="49" charset="-122"/>
              </a:rPr>
              <a:t>互相攻击</a:t>
            </a:r>
            <a:r>
              <a:rPr lang="zh-CN" altLang="en-US" sz="3200" b="1" dirty="0">
                <a:solidFill>
                  <a:srgbClr val="333399"/>
                </a:solidFill>
                <a:effectLst>
                  <a:outerShdw blurRad="38100" dist="38100" dir="2700000" algn="tl">
                    <a:srgbClr val="C0C0C0"/>
                  </a:outerShdw>
                </a:effectLst>
                <a:ea typeface="仿宋_GB2312" pitchFamily="49" charset="-122"/>
              </a:rPr>
              <a:t>。</a:t>
            </a:r>
            <a:r>
              <a:rPr lang="en-US" altLang="zh-CN" sz="3200" b="1" dirty="0">
                <a:solidFill>
                  <a:srgbClr val="333399"/>
                </a:solidFill>
                <a:effectLst>
                  <a:outerShdw blurRad="38100" dist="38100" dir="2700000" algn="tl">
                    <a:srgbClr val="C0C0C0"/>
                  </a:outerShdw>
                </a:effectLst>
                <a:ea typeface="仿宋_GB2312" pitchFamily="49" charset="-122"/>
              </a:rPr>
              <a:t>n</a:t>
            </a:r>
            <a:r>
              <a:rPr lang="zh-CN" altLang="en-US" sz="3200" b="1" dirty="0">
                <a:solidFill>
                  <a:srgbClr val="333399"/>
                </a:solidFill>
                <a:effectLst>
                  <a:outerShdw blurRad="38100" dist="38100" dir="2700000" algn="tl">
                    <a:srgbClr val="C0C0C0"/>
                  </a:outerShdw>
                </a:effectLst>
                <a:ea typeface="仿宋_GB2312" pitchFamily="49" charset="-122"/>
              </a:rPr>
              <a:t>皇后问题是指</a:t>
            </a:r>
            <a:r>
              <a:rPr lang="zh-CN" altLang="en-US" sz="3200" b="1" u="sng" dirty="0">
                <a:solidFill>
                  <a:srgbClr val="009900"/>
                </a:solidFill>
                <a:effectLst>
                  <a:outerShdw blurRad="38100" dist="38100" dir="2700000" algn="tl">
                    <a:srgbClr val="C0C0C0"/>
                  </a:outerShdw>
                </a:effectLst>
                <a:ea typeface="仿宋_GB2312" pitchFamily="49" charset="-122"/>
              </a:rPr>
              <a:t>找到这</a:t>
            </a:r>
            <a:r>
              <a:rPr lang="zh-CN" altLang="en-US" sz="3200" b="1" dirty="0">
                <a:solidFill>
                  <a:srgbClr val="009900"/>
                </a:solidFill>
                <a:effectLst>
                  <a:outerShdw blurRad="38100" dist="38100" dir="2700000" algn="tl">
                    <a:srgbClr val="C0C0C0"/>
                  </a:outerShdw>
                </a:effectLst>
                <a:ea typeface="仿宋_GB2312" pitchFamily="49" charset="-122"/>
              </a:rPr>
              <a:t> </a:t>
            </a:r>
            <a:r>
              <a:rPr lang="en-US" altLang="zh-CN" sz="3200" b="1" u="sng" dirty="0">
                <a:solidFill>
                  <a:srgbClr val="009900"/>
                </a:solidFill>
                <a:effectLst>
                  <a:outerShdw blurRad="38100" dist="38100" dir="2700000" algn="tl">
                    <a:srgbClr val="C0C0C0"/>
                  </a:outerShdw>
                </a:effectLst>
                <a:ea typeface="仿宋_GB2312" pitchFamily="49" charset="-122"/>
              </a:rPr>
              <a:t>n </a:t>
            </a:r>
            <a:r>
              <a:rPr lang="zh-CN" altLang="en-US" sz="3200" b="1" u="sng" dirty="0">
                <a:solidFill>
                  <a:srgbClr val="009900"/>
                </a:solidFill>
                <a:effectLst>
                  <a:outerShdw blurRad="38100" dist="38100" dir="2700000" algn="tl">
                    <a:srgbClr val="C0C0C0"/>
                  </a:outerShdw>
                </a:effectLst>
                <a:ea typeface="仿宋_GB2312" pitchFamily="49" charset="-122"/>
              </a:rPr>
              <a:t>个皇后的互不攻击的布局</a:t>
            </a:r>
            <a:r>
              <a:rPr lang="zh-CN" altLang="en-US" sz="3200" b="1" dirty="0">
                <a:solidFill>
                  <a:srgbClr val="333399"/>
                </a:solidFill>
                <a:effectLst>
                  <a:outerShdw blurRad="38100" dist="38100" dir="2700000" algn="tl">
                    <a:srgbClr val="C0C0C0"/>
                  </a:outerShdw>
                </a:effectLst>
                <a:ea typeface="长城新魏碑体" pitchFamily="49" charset="-122"/>
              </a:rPr>
              <a:t>。</a:t>
            </a:r>
            <a:endParaRPr lang="zh-CN" altLang="en-US" sz="3200" b="1" dirty="0">
              <a:solidFill>
                <a:schemeClr val="accent2"/>
              </a:solidFill>
              <a:ea typeface="长城新魏碑体" pitchFamily="49" charset="-122"/>
            </a:endParaRPr>
          </a:p>
        </p:txBody>
      </p:sp>
      <p:sp>
        <p:nvSpPr>
          <p:cNvPr id="5" name="TextBox 10"/>
          <p:cNvSpPr txBox="1">
            <a:spLocks noChangeArrowheads="1"/>
          </p:cNvSpPr>
          <p:nvPr/>
        </p:nvSpPr>
        <p:spPr bwMode="auto">
          <a:xfrm>
            <a:off x="302509" y="4834166"/>
            <a:ext cx="114196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t>八皇后问题，是一个古老而著名的问题，是</a:t>
            </a:r>
            <a:r>
              <a:rPr lang="zh-CN" altLang="en-US" sz="2400" b="1" dirty="0"/>
              <a:t>回溯算法</a:t>
            </a:r>
            <a:r>
              <a:rPr lang="zh-CN" altLang="en-US" sz="2400" b="1" dirty="0" smtClean="0"/>
              <a:t>的典型</a:t>
            </a:r>
            <a:r>
              <a:rPr lang="zh-CN" altLang="en-US" sz="2400" b="1" dirty="0"/>
              <a:t>案例</a:t>
            </a:r>
            <a:r>
              <a:rPr lang="zh-CN" altLang="en-US" sz="2400" dirty="0"/>
              <a:t>。该问题是国际西洋棋棋手马克斯</a:t>
            </a:r>
            <a:r>
              <a:rPr lang="en-US" altLang="zh-CN" sz="2400" dirty="0"/>
              <a:t>·</a:t>
            </a:r>
            <a:r>
              <a:rPr lang="zh-CN" altLang="en-US" sz="2400" dirty="0"/>
              <a:t>贝瑟尔</a:t>
            </a:r>
            <a:r>
              <a:rPr lang="zh-CN" altLang="en-US" sz="2400" dirty="0" smtClean="0"/>
              <a:t>于</a:t>
            </a:r>
            <a:r>
              <a:rPr lang="en-US" altLang="zh-CN" sz="2400" dirty="0" smtClean="0"/>
              <a:t>1848</a:t>
            </a:r>
            <a:r>
              <a:rPr lang="zh-CN" altLang="en-US" sz="2400" dirty="0"/>
              <a:t>年提出：</a:t>
            </a:r>
            <a:endParaRPr lang="en-US" altLang="zh-CN" sz="2400" b="1" dirty="0">
              <a:solidFill>
                <a:srgbClr val="DA0000"/>
              </a:solidFill>
            </a:endParaRPr>
          </a:p>
          <a:p>
            <a:pPr eaLnBrk="1" hangingPunct="1">
              <a:spcBef>
                <a:spcPct val="0"/>
              </a:spcBef>
              <a:buFontTx/>
              <a:buNone/>
            </a:pPr>
            <a:r>
              <a:rPr lang="zh-CN" altLang="en-US" sz="2400" dirty="0">
                <a:hlinkClick r:id="rId3"/>
              </a:rPr>
              <a:t>高斯</a:t>
            </a:r>
            <a:r>
              <a:rPr lang="zh-CN" altLang="en-US" sz="2400" dirty="0"/>
              <a:t>认为有</a:t>
            </a:r>
            <a:r>
              <a:rPr lang="en-US" altLang="zh-CN" sz="2400" dirty="0">
                <a:solidFill>
                  <a:srgbClr val="FF0000"/>
                </a:solidFill>
              </a:rPr>
              <a:t>76</a:t>
            </a:r>
            <a:r>
              <a:rPr lang="zh-CN" altLang="en-US" sz="2400" dirty="0"/>
              <a:t>种方案。</a:t>
            </a:r>
            <a:r>
              <a:rPr lang="en-US" altLang="zh-CN" sz="2400" dirty="0"/>
              <a:t>1854</a:t>
            </a:r>
            <a:r>
              <a:rPr lang="zh-CN" altLang="en-US" sz="2400" dirty="0"/>
              <a:t>年在柏林的象棋杂志上不同</a:t>
            </a:r>
            <a:r>
              <a:rPr lang="zh-CN" altLang="en-US" sz="2400" dirty="0" smtClean="0"/>
              <a:t>的作者</a:t>
            </a:r>
            <a:r>
              <a:rPr lang="zh-CN" altLang="en-US" sz="2400" dirty="0"/>
              <a:t>发表了</a:t>
            </a:r>
            <a:r>
              <a:rPr lang="en-US" altLang="zh-CN" sz="2400" dirty="0"/>
              <a:t>40</a:t>
            </a:r>
            <a:r>
              <a:rPr lang="zh-CN" altLang="en-US" sz="2400" dirty="0"/>
              <a:t>种不同的解，后来有人用图论的方法解出</a:t>
            </a:r>
            <a:r>
              <a:rPr lang="en-US" altLang="zh-CN" sz="2400" dirty="0">
                <a:solidFill>
                  <a:srgbClr val="FF0000"/>
                </a:solidFill>
              </a:rPr>
              <a:t>92</a:t>
            </a:r>
            <a:r>
              <a:rPr lang="zh-CN" altLang="en-US" sz="2400" dirty="0"/>
              <a:t>种结果</a:t>
            </a:r>
            <a:r>
              <a:rPr lang="zh-CN" altLang="en-US" sz="2400" dirty="0" smtClean="0"/>
              <a:t>。计算机</a:t>
            </a:r>
            <a:r>
              <a:rPr lang="zh-CN" altLang="en-US" sz="2400" dirty="0"/>
              <a:t>发明后，有多种计算机语言可以解决此问题</a:t>
            </a:r>
            <a:endParaRPr lang="en-US" altLang="zh-CN" sz="2400" dirty="0"/>
          </a:p>
        </p:txBody>
      </p:sp>
      <p:sp>
        <p:nvSpPr>
          <p:cNvPr id="6" name="Text Box 5"/>
          <p:cNvSpPr txBox="1">
            <a:spLocks noChangeArrowheads="1"/>
          </p:cNvSpPr>
          <p:nvPr/>
        </p:nvSpPr>
        <p:spPr bwMode="auto">
          <a:xfrm>
            <a:off x="4322202" y="29239"/>
            <a:ext cx="4933950" cy="609600"/>
          </a:xfrm>
          <a:prstGeom prst="rect">
            <a:avLst/>
          </a:prstGeom>
          <a:solidFill>
            <a:srgbClr val="92D05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b="1">
                <a:solidFill>
                  <a:schemeClr val="tx1"/>
                </a:solidFill>
                <a:latin typeface="Times New Roman" pitchFamily="18" charset="0"/>
                <a:ea typeface="楷体_GB2312" charset="-122"/>
              </a:defRPr>
            </a:lvl1pPr>
            <a:lvl2pPr marL="742950" indent="-285750" eaLnBrk="0" hangingPunct="0">
              <a:defRPr b="1">
                <a:solidFill>
                  <a:schemeClr val="tx1"/>
                </a:solidFill>
                <a:latin typeface="Times New Roman" pitchFamily="18" charset="0"/>
                <a:ea typeface="楷体_GB2312" charset="-122"/>
              </a:defRPr>
            </a:lvl2pPr>
            <a:lvl3pPr marL="1143000" indent="-228600" eaLnBrk="0" hangingPunct="0">
              <a:defRPr b="1">
                <a:solidFill>
                  <a:schemeClr val="tx1"/>
                </a:solidFill>
                <a:latin typeface="Times New Roman" pitchFamily="18" charset="0"/>
                <a:ea typeface="楷体_GB2312" charset="-122"/>
              </a:defRPr>
            </a:lvl3pPr>
            <a:lvl4pPr marL="1600200" indent="-228600" eaLnBrk="0" hangingPunct="0">
              <a:defRPr b="1">
                <a:solidFill>
                  <a:schemeClr val="tx1"/>
                </a:solidFill>
                <a:latin typeface="Times New Roman" pitchFamily="18" charset="0"/>
                <a:ea typeface="楷体_GB2312" charset="-122"/>
              </a:defRPr>
            </a:lvl4pPr>
            <a:lvl5pPr marL="2057400" indent="-228600" eaLnBrk="0" hangingPunct="0">
              <a:defRPr b="1">
                <a:solidFill>
                  <a:schemeClr val="tx1"/>
                </a:solidFill>
                <a:latin typeface="Times New Roman" pitchFamily="18" charset="0"/>
                <a:ea typeface="楷体_GB2312" charset="-122"/>
              </a:defRPr>
            </a:lvl5pPr>
            <a:lvl6pPr marL="25146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6pPr>
            <a:lvl7pPr marL="29718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7pPr>
            <a:lvl8pPr marL="34290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8pPr>
            <a:lvl9pPr marL="3886200" indent="-228600" eaLnBrk="0" fontAlgn="base" hangingPunct="0">
              <a:spcBef>
                <a:spcPct val="20000"/>
              </a:spcBef>
              <a:spcAft>
                <a:spcPct val="0"/>
              </a:spcAft>
              <a:buSzPct val="100000"/>
              <a:buFont typeface="Times New Roman" pitchFamily="18" charset="0"/>
              <a:defRPr b="1">
                <a:solidFill>
                  <a:schemeClr val="tx1"/>
                </a:solidFill>
                <a:latin typeface="Times New Roman" pitchFamily="18" charset="0"/>
                <a:ea typeface="楷体_GB2312" charset="-122"/>
              </a:defRPr>
            </a:lvl9pPr>
          </a:lstStyle>
          <a:p>
            <a:r>
              <a:rPr lang="zh-CN" altLang="en-US" sz="2800" dirty="0" smtClean="0">
                <a:latin typeface="华文楷体" pitchFamily="2" charset="-122"/>
                <a:ea typeface="华文楷体" pitchFamily="2" charset="-122"/>
              </a:rPr>
              <a:t>八</a:t>
            </a:r>
            <a:r>
              <a:rPr lang="zh-CN" altLang="en-US" sz="2800" dirty="0">
                <a:latin typeface="华文楷体" pitchFamily="2" charset="-122"/>
                <a:ea typeface="华文楷体" pitchFamily="2" charset="-122"/>
              </a:rPr>
              <a:t>皇后</a:t>
            </a:r>
            <a:r>
              <a:rPr lang="zh-CN" altLang="zh-CN" sz="2800" dirty="0">
                <a:latin typeface="华文楷体" pitchFamily="2" charset="-122"/>
                <a:ea typeface="华文楷体" pitchFamily="2" charset="-122"/>
              </a:rPr>
              <a:t>问题</a:t>
            </a:r>
          </a:p>
        </p:txBody>
      </p:sp>
    </p:spTree>
    <p:extLst>
      <p:ext uri="{BB962C8B-B14F-4D97-AF65-F5344CB8AC3E}">
        <p14:creationId xmlns:p14="http://schemas.microsoft.com/office/powerpoint/2010/main" val="35935213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638801" y="3657600"/>
            <a:ext cx="2173993"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a:solidFill>
                  <a:srgbClr val="CC3300"/>
                </a:solidFill>
                <a:ea typeface="长城新魏碑体" pitchFamily="49" charset="-122"/>
              </a:rPr>
              <a:t>1</a:t>
            </a:r>
            <a:r>
              <a:rPr lang="en-US" altLang="zh-CN" b="1" baseline="30000">
                <a:solidFill>
                  <a:srgbClr val="CC3300"/>
                </a:solidFill>
                <a:ea typeface="长城新魏碑体" pitchFamily="49" charset="-122"/>
              </a:rPr>
              <a:t>#</a:t>
            </a:r>
            <a:r>
              <a:rPr lang="zh-CN" altLang="en-US" b="1">
                <a:solidFill>
                  <a:srgbClr val="CC3300"/>
                </a:solidFill>
                <a:ea typeface="仿宋_GB2312" pitchFamily="49" charset="-122"/>
              </a:rPr>
              <a:t>主对角线</a:t>
            </a:r>
          </a:p>
          <a:p>
            <a:pPr eaLnBrk="1" hangingPunct="1">
              <a:lnSpc>
                <a:spcPct val="115000"/>
              </a:lnSpc>
              <a:spcBef>
                <a:spcPct val="0"/>
              </a:spcBef>
              <a:buFontTx/>
              <a:buNone/>
            </a:pPr>
            <a:r>
              <a:rPr lang="en-US" altLang="zh-CN" b="1">
                <a:solidFill>
                  <a:srgbClr val="CC3300"/>
                </a:solidFill>
                <a:ea typeface="仿宋_GB2312" pitchFamily="49" charset="-122"/>
              </a:rPr>
              <a:t>3</a:t>
            </a:r>
            <a:r>
              <a:rPr lang="en-US" altLang="zh-CN" b="1" baseline="30000">
                <a:solidFill>
                  <a:srgbClr val="CC3300"/>
                </a:solidFill>
                <a:ea typeface="仿宋_GB2312" pitchFamily="49" charset="-122"/>
              </a:rPr>
              <a:t>#</a:t>
            </a:r>
            <a:r>
              <a:rPr lang="zh-CN" altLang="en-US" b="1">
                <a:solidFill>
                  <a:srgbClr val="CC3300"/>
                </a:solidFill>
                <a:ea typeface="仿宋_GB2312" pitchFamily="49" charset="-122"/>
              </a:rPr>
              <a:t>主对角线</a:t>
            </a:r>
          </a:p>
          <a:p>
            <a:pPr eaLnBrk="1" hangingPunct="1">
              <a:lnSpc>
                <a:spcPct val="115000"/>
              </a:lnSpc>
              <a:spcBef>
                <a:spcPct val="0"/>
              </a:spcBef>
              <a:buFontTx/>
              <a:buNone/>
            </a:pPr>
            <a:r>
              <a:rPr lang="en-US" altLang="zh-CN" b="1">
                <a:solidFill>
                  <a:srgbClr val="CC3300"/>
                </a:solidFill>
                <a:ea typeface="仿宋_GB2312" pitchFamily="49" charset="-122"/>
              </a:rPr>
              <a:t>5</a:t>
            </a:r>
            <a:r>
              <a:rPr lang="en-US" altLang="zh-CN" b="1" baseline="30000">
                <a:solidFill>
                  <a:srgbClr val="CC3300"/>
                </a:solidFill>
                <a:ea typeface="仿宋_GB2312" pitchFamily="49" charset="-122"/>
              </a:rPr>
              <a:t>#</a:t>
            </a:r>
            <a:r>
              <a:rPr lang="zh-CN" altLang="en-US" b="1">
                <a:solidFill>
                  <a:srgbClr val="CC3300"/>
                </a:solidFill>
                <a:ea typeface="仿宋_GB2312" pitchFamily="49" charset="-122"/>
              </a:rPr>
              <a:t>主对角线</a:t>
            </a:r>
            <a:endParaRPr lang="zh-CN" altLang="en-US" b="1">
              <a:solidFill>
                <a:srgbClr val="CC3300"/>
              </a:solidFill>
              <a:ea typeface="长城新魏碑体" pitchFamily="49" charset="-122"/>
            </a:endParaRPr>
          </a:p>
        </p:txBody>
      </p:sp>
      <p:sp>
        <p:nvSpPr>
          <p:cNvPr id="34819" name="Line 3"/>
          <p:cNvSpPr>
            <a:spLocks noChangeShapeType="1"/>
          </p:cNvSpPr>
          <p:nvPr/>
        </p:nvSpPr>
        <p:spPr bwMode="auto">
          <a:xfrm>
            <a:off x="3657600" y="2057400"/>
            <a:ext cx="1905000" cy="1905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0" name="Line 4"/>
          <p:cNvSpPr>
            <a:spLocks noChangeShapeType="1"/>
          </p:cNvSpPr>
          <p:nvPr/>
        </p:nvSpPr>
        <p:spPr bwMode="auto">
          <a:xfrm flipH="1">
            <a:off x="2590800" y="17526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1" name="Line 5"/>
          <p:cNvSpPr>
            <a:spLocks noChangeShapeType="1"/>
          </p:cNvSpPr>
          <p:nvPr/>
        </p:nvSpPr>
        <p:spPr bwMode="auto">
          <a:xfrm>
            <a:off x="2743200" y="22098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Line 6"/>
          <p:cNvSpPr>
            <a:spLocks noChangeShapeType="1"/>
          </p:cNvSpPr>
          <p:nvPr/>
        </p:nvSpPr>
        <p:spPr bwMode="auto">
          <a:xfrm>
            <a:off x="27432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3" name="Line 7"/>
          <p:cNvSpPr>
            <a:spLocks noChangeShapeType="1"/>
          </p:cNvSpPr>
          <p:nvPr/>
        </p:nvSpPr>
        <p:spPr bwMode="auto">
          <a:xfrm>
            <a:off x="2743200" y="27432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4" name="Line 8"/>
          <p:cNvSpPr>
            <a:spLocks noChangeShapeType="1"/>
          </p:cNvSpPr>
          <p:nvPr/>
        </p:nvSpPr>
        <p:spPr bwMode="auto">
          <a:xfrm>
            <a:off x="2743200" y="32766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5" name="Line 9"/>
          <p:cNvSpPr>
            <a:spLocks noChangeShapeType="1"/>
          </p:cNvSpPr>
          <p:nvPr/>
        </p:nvSpPr>
        <p:spPr bwMode="auto">
          <a:xfrm>
            <a:off x="2743200" y="38100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6" name="Line 10"/>
          <p:cNvSpPr>
            <a:spLocks noChangeShapeType="1"/>
          </p:cNvSpPr>
          <p:nvPr/>
        </p:nvSpPr>
        <p:spPr bwMode="auto">
          <a:xfrm>
            <a:off x="2743200" y="43434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Line 11"/>
          <p:cNvSpPr>
            <a:spLocks noChangeShapeType="1"/>
          </p:cNvSpPr>
          <p:nvPr/>
        </p:nvSpPr>
        <p:spPr bwMode="auto">
          <a:xfrm>
            <a:off x="32766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8" name="Line 12"/>
          <p:cNvSpPr>
            <a:spLocks noChangeShapeType="1"/>
          </p:cNvSpPr>
          <p:nvPr/>
        </p:nvSpPr>
        <p:spPr bwMode="auto">
          <a:xfrm>
            <a:off x="38100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9" name="Line 13"/>
          <p:cNvSpPr>
            <a:spLocks noChangeShapeType="1"/>
          </p:cNvSpPr>
          <p:nvPr/>
        </p:nvSpPr>
        <p:spPr bwMode="auto">
          <a:xfrm>
            <a:off x="43434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Line 14"/>
          <p:cNvSpPr>
            <a:spLocks noChangeShapeType="1"/>
          </p:cNvSpPr>
          <p:nvPr/>
        </p:nvSpPr>
        <p:spPr bwMode="auto">
          <a:xfrm>
            <a:off x="48768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Text Box 15"/>
          <p:cNvSpPr txBox="1">
            <a:spLocks noChangeArrowheads="1"/>
          </p:cNvSpPr>
          <p:nvPr/>
        </p:nvSpPr>
        <p:spPr bwMode="auto">
          <a:xfrm>
            <a:off x="3810000" y="2130425"/>
            <a:ext cx="6415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a:solidFill>
                  <a:srgbClr val="800080"/>
                </a:solidFill>
                <a:sym typeface="Monotype Sorts" pitchFamily="2" charset="2"/>
              </a:rPr>
              <a:t></a:t>
            </a:r>
            <a:endParaRPr lang="en-US" altLang="zh-CN" sz="3600"/>
          </a:p>
        </p:txBody>
      </p:sp>
      <p:sp>
        <p:nvSpPr>
          <p:cNvPr id="34832" name="Text Box 16"/>
          <p:cNvSpPr txBox="1">
            <a:spLocks noChangeArrowheads="1"/>
          </p:cNvSpPr>
          <p:nvPr/>
        </p:nvSpPr>
        <p:spPr bwMode="auto">
          <a:xfrm>
            <a:off x="2727325" y="2667000"/>
            <a:ext cx="6415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a:solidFill>
                  <a:srgbClr val="800080"/>
                </a:solidFill>
                <a:sym typeface="Monotype Sorts" pitchFamily="2" charset="2"/>
              </a:rPr>
              <a:t></a:t>
            </a:r>
            <a:endParaRPr lang="en-US" altLang="zh-CN" sz="2400"/>
          </a:p>
        </p:txBody>
      </p:sp>
      <p:sp>
        <p:nvSpPr>
          <p:cNvPr id="34833" name="Text Box 17"/>
          <p:cNvSpPr txBox="1">
            <a:spLocks noChangeArrowheads="1"/>
          </p:cNvSpPr>
          <p:nvPr/>
        </p:nvSpPr>
        <p:spPr bwMode="auto">
          <a:xfrm>
            <a:off x="4327525" y="3184525"/>
            <a:ext cx="6415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a:solidFill>
                  <a:srgbClr val="800080"/>
                </a:solidFill>
                <a:sym typeface="Monotype Sorts" pitchFamily="2" charset="2"/>
              </a:rPr>
              <a:t></a:t>
            </a:r>
            <a:endParaRPr lang="en-US" altLang="zh-CN" sz="2400"/>
          </a:p>
        </p:txBody>
      </p:sp>
      <p:sp>
        <p:nvSpPr>
          <p:cNvPr id="34834" name="Line 18"/>
          <p:cNvSpPr>
            <a:spLocks noChangeShapeType="1"/>
          </p:cNvSpPr>
          <p:nvPr/>
        </p:nvSpPr>
        <p:spPr bwMode="auto">
          <a:xfrm flipH="1">
            <a:off x="2590800" y="2057400"/>
            <a:ext cx="2438400" cy="2438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5" name="Line 19"/>
          <p:cNvSpPr>
            <a:spLocks noChangeShapeType="1"/>
          </p:cNvSpPr>
          <p:nvPr/>
        </p:nvSpPr>
        <p:spPr bwMode="auto">
          <a:xfrm flipH="1">
            <a:off x="2590800" y="1447800"/>
            <a:ext cx="1981200" cy="19812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6" name="Line 20"/>
          <p:cNvSpPr>
            <a:spLocks noChangeShapeType="1"/>
          </p:cNvSpPr>
          <p:nvPr/>
        </p:nvSpPr>
        <p:spPr bwMode="auto">
          <a:xfrm flipH="1">
            <a:off x="2590800" y="1219200"/>
            <a:ext cx="1676400" cy="1676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Line 21"/>
          <p:cNvSpPr>
            <a:spLocks noChangeShapeType="1"/>
          </p:cNvSpPr>
          <p:nvPr/>
        </p:nvSpPr>
        <p:spPr bwMode="auto">
          <a:xfrm flipV="1">
            <a:off x="3124200" y="22860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8" name="Line 22"/>
          <p:cNvSpPr>
            <a:spLocks noChangeShapeType="1"/>
          </p:cNvSpPr>
          <p:nvPr/>
        </p:nvSpPr>
        <p:spPr bwMode="auto">
          <a:xfrm flipV="1">
            <a:off x="3657600" y="2590800"/>
            <a:ext cx="1905000" cy="1905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9" name="Line 23"/>
          <p:cNvSpPr>
            <a:spLocks noChangeShapeType="1"/>
          </p:cNvSpPr>
          <p:nvPr/>
        </p:nvSpPr>
        <p:spPr bwMode="auto">
          <a:xfrm flipV="1">
            <a:off x="4191000" y="3048000"/>
            <a:ext cx="1447800" cy="1447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0" name="Line 24"/>
          <p:cNvSpPr>
            <a:spLocks noChangeShapeType="1"/>
          </p:cNvSpPr>
          <p:nvPr/>
        </p:nvSpPr>
        <p:spPr bwMode="auto">
          <a:xfrm>
            <a:off x="4267200" y="1219200"/>
            <a:ext cx="1371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1" name="Text Box 25"/>
          <p:cNvSpPr txBox="1">
            <a:spLocks noChangeArrowheads="1"/>
          </p:cNvSpPr>
          <p:nvPr/>
        </p:nvSpPr>
        <p:spPr bwMode="auto">
          <a:xfrm>
            <a:off x="5638800" y="779464"/>
            <a:ext cx="2330450"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b="1">
                <a:solidFill>
                  <a:srgbClr val="008080"/>
                </a:solidFill>
                <a:ea typeface="长城新魏碑体" pitchFamily="49" charset="-122"/>
              </a:rPr>
              <a:t>0</a:t>
            </a:r>
            <a:r>
              <a:rPr lang="en-US" altLang="zh-CN" b="1" baseline="30000">
                <a:solidFill>
                  <a:srgbClr val="008080"/>
                </a:solidFill>
                <a:ea typeface="长城新魏碑体" pitchFamily="49" charset="-122"/>
              </a:rPr>
              <a:t>#</a:t>
            </a:r>
            <a:r>
              <a:rPr lang="zh-CN" altLang="en-US" b="1">
                <a:solidFill>
                  <a:srgbClr val="008080"/>
                </a:solidFill>
                <a:ea typeface="仿宋_GB2312" pitchFamily="49" charset="-122"/>
              </a:rPr>
              <a:t>次对角线</a:t>
            </a:r>
          </a:p>
          <a:p>
            <a:pPr eaLnBrk="1" hangingPunct="1">
              <a:lnSpc>
                <a:spcPct val="120000"/>
              </a:lnSpc>
              <a:spcBef>
                <a:spcPct val="0"/>
              </a:spcBef>
              <a:buFontTx/>
              <a:buNone/>
            </a:pPr>
            <a:r>
              <a:rPr lang="en-US" altLang="zh-CN" b="1">
                <a:solidFill>
                  <a:srgbClr val="008080"/>
                </a:solidFill>
                <a:ea typeface="仿宋_GB2312" pitchFamily="49" charset="-122"/>
              </a:rPr>
              <a:t>2</a:t>
            </a:r>
            <a:r>
              <a:rPr lang="en-US" altLang="zh-CN" b="1" baseline="30000">
                <a:solidFill>
                  <a:srgbClr val="008080"/>
                </a:solidFill>
                <a:ea typeface="仿宋_GB2312" pitchFamily="49" charset="-122"/>
              </a:rPr>
              <a:t>#</a:t>
            </a:r>
            <a:r>
              <a:rPr lang="zh-CN" altLang="en-US" b="1">
                <a:solidFill>
                  <a:srgbClr val="008080"/>
                </a:solidFill>
                <a:ea typeface="仿宋_GB2312" pitchFamily="49" charset="-122"/>
              </a:rPr>
              <a:t>次对角线</a:t>
            </a:r>
          </a:p>
          <a:p>
            <a:pPr eaLnBrk="1" hangingPunct="1">
              <a:lnSpc>
                <a:spcPct val="120000"/>
              </a:lnSpc>
              <a:spcBef>
                <a:spcPct val="0"/>
              </a:spcBef>
              <a:buFontTx/>
              <a:buNone/>
            </a:pPr>
            <a:r>
              <a:rPr lang="en-US" altLang="zh-CN" b="1">
                <a:solidFill>
                  <a:srgbClr val="008080"/>
                </a:solidFill>
                <a:ea typeface="仿宋_GB2312" pitchFamily="49" charset="-122"/>
              </a:rPr>
              <a:t>4</a:t>
            </a:r>
            <a:r>
              <a:rPr lang="en-US" altLang="zh-CN" b="1" baseline="30000">
                <a:solidFill>
                  <a:srgbClr val="008080"/>
                </a:solidFill>
                <a:ea typeface="仿宋_GB2312" pitchFamily="49" charset="-122"/>
              </a:rPr>
              <a:t>#</a:t>
            </a:r>
            <a:r>
              <a:rPr lang="zh-CN" altLang="en-US" b="1">
                <a:solidFill>
                  <a:srgbClr val="008080"/>
                </a:solidFill>
                <a:ea typeface="仿宋_GB2312" pitchFamily="49" charset="-122"/>
              </a:rPr>
              <a:t>次对角线</a:t>
            </a:r>
          </a:p>
          <a:p>
            <a:pPr eaLnBrk="1" hangingPunct="1">
              <a:lnSpc>
                <a:spcPct val="120000"/>
              </a:lnSpc>
              <a:spcBef>
                <a:spcPct val="0"/>
              </a:spcBef>
              <a:buFontTx/>
              <a:buNone/>
            </a:pPr>
            <a:r>
              <a:rPr lang="en-US" altLang="zh-CN" b="1">
                <a:solidFill>
                  <a:srgbClr val="008080"/>
                </a:solidFill>
                <a:ea typeface="仿宋_GB2312" pitchFamily="49" charset="-122"/>
              </a:rPr>
              <a:t>6</a:t>
            </a:r>
            <a:r>
              <a:rPr lang="en-US" altLang="zh-CN" b="1" baseline="30000">
                <a:solidFill>
                  <a:srgbClr val="008080"/>
                </a:solidFill>
                <a:ea typeface="仿宋_GB2312" pitchFamily="49" charset="-122"/>
              </a:rPr>
              <a:t>#</a:t>
            </a:r>
            <a:r>
              <a:rPr lang="zh-CN" altLang="en-US" b="1">
                <a:solidFill>
                  <a:srgbClr val="008080"/>
                </a:solidFill>
                <a:ea typeface="仿宋_GB2312" pitchFamily="49" charset="-122"/>
              </a:rPr>
              <a:t>次对角线</a:t>
            </a:r>
            <a:endParaRPr lang="zh-CN" altLang="en-US" sz="2400">
              <a:solidFill>
                <a:srgbClr val="008080"/>
              </a:solidFill>
            </a:endParaRPr>
          </a:p>
        </p:txBody>
      </p:sp>
      <p:sp>
        <p:nvSpPr>
          <p:cNvPr id="34842" name="Text Box 26"/>
          <p:cNvSpPr txBox="1">
            <a:spLocks noChangeArrowheads="1"/>
          </p:cNvSpPr>
          <p:nvPr/>
        </p:nvSpPr>
        <p:spPr bwMode="auto">
          <a:xfrm>
            <a:off x="7899401" y="1050925"/>
            <a:ext cx="2173993"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b="1">
                <a:solidFill>
                  <a:srgbClr val="008080"/>
                </a:solidFill>
                <a:ea typeface="长城新魏碑体" pitchFamily="49" charset="-122"/>
              </a:rPr>
              <a:t>1</a:t>
            </a:r>
            <a:r>
              <a:rPr lang="en-US" altLang="zh-CN" b="1" baseline="30000">
                <a:solidFill>
                  <a:srgbClr val="008080"/>
                </a:solidFill>
                <a:ea typeface="长城新魏碑体" pitchFamily="49" charset="-122"/>
              </a:rPr>
              <a:t>#</a:t>
            </a:r>
            <a:r>
              <a:rPr lang="zh-CN" altLang="en-US" b="1">
                <a:solidFill>
                  <a:srgbClr val="008080"/>
                </a:solidFill>
                <a:ea typeface="仿宋_GB2312" pitchFamily="49" charset="-122"/>
              </a:rPr>
              <a:t>次对角线</a:t>
            </a:r>
          </a:p>
          <a:p>
            <a:pPr eaLnBrk="1" hangingPunct="1">
              <a:lnSpc>
                <a:spcPct val="120000"/>
              </a:lnSpc>
              <a:spcBef>
                <a:spcPct val="0"/>
              </a:spcBef>
              <a:buFontTx/>
              <a:buNone/>
            </a:pPr>
            <a:r>
              <a:rPr lang="en-US" altLang="zh-CN" b="1">
                <a:solidFill>
                  <a:srgbClr val="008080"/>
                </a:solidFill>
                <a:ea typeface="仿宋_GB2312" pitchFamily="49" charset="-122"/>
              </a:rPr>
              <a:t>3</a:t>
            </a:r>
            <a:r>
              <a:rPr lang="en-US" altLang="zh-CN" b="1" baseline="30000">
                <a:solidFill>
                  <a:srgbClr val="008080"/>
                </a:solidFill>
                <a:ea typeface="仿宋_GB2312" pitchFamily="49" charset="-122"/>
              </a:rPr>
              <a:t>#</a:t>
            </a:r>
            <a:r>
              <a:rPr lang="zh-CN" altLang="en-US" b="1">
                <a:solidFill>
                  <a:srgbClr val="008080"/>
                </a:solidFill>
                <a:ea typeface="仿宋_GB2312" pitchFamily="49" charset="-122"/>
              </a:rPr>
              <a:t>次对角线</a:t>
            </a:r>
          </a:p>
          <a:p>
            <a:pPr eaLnBrk="1" hangingPunct="1">
              <a:lnSpc>
                <a:spcPct val="120000"/>
              </a:lnSpc>
              <a:spcBef>
                <a:spcPct val="0"/>
              </a:spcBef>
              <a:buFontTx/>
              <a:buNone/>
            </a:pPr>
            <a:r>
              <a:rPr lang="en-US" altLang="zh-CN" b="1">
                <a:solidFill>
                  <a:srgbClr val="008080"/>
                </a:solidFill>
                <a:ea typeface="仿宋_GB2312" pitchFamily="49" charset="-122"/>
              </a:rPr>
              <a:t>5</a:t>
            </a:r>
            <a:r>
              <a:rPr lang="en-US" altLang="zh-CN" b="1" baseline="30000">
                <a:solidFill>
                  <a:srgbClr val="008080"/>
                </a:solidFill>
                <a:ea typeface="仿宋_GB2312" pitchFamily="49" charset="-122"/>
              </a:rPr>
              <a:t>#</a:t>
            </a:r>
            <a:r>
              <a:rPr lang="zh-CN" altLang="en-US" b="1">
                <a:solidFill>
                  <a:srgbClr val="008080"/>
                </a:solidFill>
                <a:ea typeface="仿宋_GB2312" pitchFamily="49" charset="-122"/>
              </a:rPr>
              <a:t>次对角线</a:t>
            </a:r>
            <a:endParaRPr lang="zh-CN" altLang="en-US" sz="2400"/>
          </a:p>
        </p:txBody>
      </p:sp>
      <p:sp>
        <p:nvSpPr>
          <p:cNvPr id="34843" name="Line 27"/>
          <p:cNvSpPr>
            <a:spLocks noChangeShapeType="1"/>
          </p:cNvSpPr>
          <p:nvPr/>
        </p:nvSpPr>
        <p:spPr bwMode="auto">
          <a:xfrm flipH="1">
            <a:off x="4572000" y="1447800"/>
            <a:ext cx="3352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4" name="Line 28"/>
          <p:cNvSpPr>
            <a:spLocks noChangeShapeType="1"/>
          </p:cNvSpPr>
          <p:nvPr/>
        </p:nvSpPr>
        <p:spPr bwMode="auto">
          <a:xfrm flipH="1">
            <a:off x="4800600" y="1752600"/>
            <a:ext cx="838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5" name="Line 29"/>
          <p:cNvSpPr>
            <a:spLocks noChangeShapeType="1"/>
          </p:cNvSpPr>
          <p:nvPr/>
        </p:nvSpPr>
        <p:spPr bwMode="auto">
          <a:xfrm flipH="1">
            <a:off x="5029200" y="2057400"/>
            <a:ext cx="2895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6" name="Line 30"/>
          <p:cNvSpPr>
            <a:spLocks noChangeShapeType="1"/>
          </p:cNvSpPr>
          <p:nvPr/>
        </p:nvSpPr>
        <p:spPr bwMode="auto">
          <a:xfrm flipH="1">
            <a:off x="5334000" y="2286000"/>
            <a:ext cx="304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7" name="Line 31"/>
          <p:cNvSpPr>
            <a:spLocks noChangeShapeType="1"/>
          </p:cNvSpPr>
          <p:nvPr/>
        </p:nvSpPr>
        <p:spPr bwMode="auto">
          <a:xfrm flipH="1">
            <a:off x="5562600" y="2590800"/>
            <a:ext cx="2362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8" name="Text Box 32"/>
          <p:cNvSpPr txBox="1">
            <a:spLocks noChangeArrowheads="1"/>
          </p:cNvSpPr>
          <p:nvPr/>
        </p:nvSpPr>
        <p:spPr bwMode="auto">
          <a:xfrm>
            <a:off x="7826376" y="3333751"/>
            <a:ext cx="2173993"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b="1">
                <a:solidFill>
                  <a:srgbClr val="CC3300"/>
                </a:solidFill>
                <a:ea typeface="长城新魏碑体" pitchFamily="49" charset="-122"/>
              </a:rPr>
              <a:t>0</a:t>
            </a:r>
            <a:r>
              <a:rPr lang="en-US" altLang="zh-CN" b="1" baseline="30000">
                <a:solidFill>
                  <a:srgbClr val="CC3300"/>
                </a:solidFill>
                <a:ea typeface="长城新魏碑体" pitchFamily="49" charset="-122"/>
              </a:rPr>
              <a:t>#</a:t>
            </a:r>
            <a:r>
              <a:rPr lang="zh-CN" altLang="en-US" b="1">
                <a:solidFill>
                  <a:srgbClr val="CC3300"/>
                </a:solidFill>
                <a:ea typeface="仿宋_GB2312" pitchFamily="49" charset="-122"/>
              </a:rPr>
              <a:t>主对角线</a:t>
            </a:r>
          </a:p>
          <a:p>
            <a:pPr eaLnBrk="1" hangingPunct="1">
              <a:lnSpc>
                <a:spcPct val="120000"/>
              </a:lnSpc>
              <a:spcBef>
                <a:spcPct val="0"/>
              </a:spcBef>
              <a:buFontTx/>
              <a:buNone/>
            </a:pPr>
            <a:r>
              <a:rPr lang="en-US" altLang="zh-CN" b="1">
                <a:solidFill>
                  <a:srgbClr val="CC3300"/>
                </a:solidFill>
                <a:ea typeface="仿宋_GB2312" pitchFamily="49" charset="-122"/>
              </a:rPr>
              <a:t>2</a:t>
            </a:r>
            <a:r>
              <a:rPr lang="en-US" altLang="zh-CN" b="1" baseline="30000">
                <a:solidFill>
                  <a:srgbClr val="CC3300"/>
                </a:solidFill>
                <a:ea typeface="仿宋_GB2312" pitchFamily="49" charset="-122"/>
              </a:rPr>
              <a:t>#</a:t>
            </a:r>
            <a:r>
              <a:rPr lang="zh-CN" altLang="en-US" b="1">
                <a:solidFill>
                  <a:srgbClr val="CC3300"/>
                </a:solidFill>
                <a:ea typeface="仿宋_GB2312" pitchFamily="49" charset="-122"/>
              </a:rPr>
              <a:t>主对角线</a:t>
            </a:r>
          </a:p>
          <a:p>
            <a:pPr eaLnBrk="1" hangingPunct="1">
              <a:lnSpc>
                <a:spcPct val="120000"/>
              </a:lnSpc>
              <a:spcBef>
                <a:spcPct val="0"/>
              </a:spcBef>
              <a:buFontTx/>
              <a:buNone/>
            </a:pPr>
            <a:r>
              <a:rPr lang="en-US" altLang="zh-CN" b="1">
                <a:solidFill>
                  <a:srgbClr val="CC3300"/>
                </a:solidFill>
                <a:ea typeface="仿宋_GB2312" pitchFamily="49" charset="-122"/>
              </a:rPr>
              <a:t>4</a:t>
            </a:r>
            <a:r>
              <a:rPr lang="en-US" altLang="zh-CN" b="1" baseline="30000">
                <a:solidFill>
                  <a:srgbClr val="CC3300"/>
                </a:solidFill>
                <a:ea typeface="仿宋_GB2312" pitchFamily="49" charset="-122"/>
              </a:rPr>
              <a:t>#</a:t>
            </a:r>
            <a:r>
              <a:rPr lang="zh-CN" altLang="en-US" b="1">
                <a:solidFill>
                  <a:srgbClr val="CC3300"/>
                </a:solidFill>
                <a:ea typeface="仿宋_GB2312" pitchFamily="49" charset="-122"/>
              </a:rPr>
              <a:t>主对角线</a:t>
            </a:r>
          </a:p>
          <a:p>
            <a:pPr eaLnBrk="1" hangingPunct="1">
              <a:lnSpc>
                <a:spcPct val="120000"/>
              </a:lnSpc>
              <a:spcBef>
                <a:spcPct val="0"/>
              </a:spcBef>
              <a:buFontTx/>
              <a:buNone/>
            </a:pPr>
            <a:r>
              <a:rPr lang="en-US" altLang="zh-CN" b="1">
                <a:solidFill>
                  <a:srgbClr val="CC3300"/>
                </a:solidFill>
                <a:ea typeface="仿宋_GB2312" pitchFamily="49" charset="-122"/>
              </a:rPr>
              <a:t>6</a:t>
            </a:r>
            <a:r>
              <a:rPr lang="en-US" altLang="zh-CN" b="1" baseline="30000">
                <a:solidFill>
                  <a:srgbClr val="CC3300"/>
                </a:solidFill>
                <a:ea typeface="仿宋_GB2312" pitchFamily="49" charset="-122"/>
              </a:rPr>
              <a:t>#</a:t>
            </a:r>
            <a:r>
              <a:rPr lang="zh-CN" altLang="en-US" b="1">
                <a:solidFill>
                  <a:srgbClr val="CC3300"/>
                </a:solidFill>
                <a:ea typeface="仿宋_GB2312" pitchFamily="49" charset="-122"/>
              </a:rPr>
              <a:t>主对角线</a:t>
            </a:r>
            <a:endParaRPr lang="zh-CN" altLang="en-US" b="1">
              <a:solidFill>
                <a:srgbClr val="CC3300"/>
              </a:solidFill>
              <a:ea typeface="长城新魏碑体" pitchFamily="49" charset="-122"/>
            </a:endParaRPr>
          </a:p>
        </p:txBody>
      </p:sp>
      <p:sp>
        <p:nvSpPr>
          <p:cNvPr id="34849" name="Line 33"/>
          <p:cNvSpPr>
            <a:spLocks noChangeShapeType="1"/>
          </p:cNvSpPr>
          <p:nvPr/>
        </p:nvSpPr>
        <p:spPr bwMode="auto">
          <a:xfrm flipH="1">
            <a:off x="5867400" y="3733800"/>
            <a:ext cx="1981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0" name="Line 34"/>
          <p:cNvSpPr>
            <a:spLocks noChangeShapeType="1"/>
          </p:cNvSpPr>
          <p:nvPr/>
        </p:nvSpPr>
        <p:spPr bwMode="auto">
          <a:xfrm>
            <a:off x="4191000" y="2057400"/>
            <a:ext cx="1676400" cy="1676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1" name="Line 35"/>
          <p:cNvSpPr>
            <a:spLocks noChangeShapeType="1"/>
          </p:cNvSpPr>
          <p:nvPr/>
        </p:nvSpPr>
        <p:spPr bwMode="auto">
          <a:xfrm>
            <a:off x="3124200" y="2057400"/>
            <a:ext cx="2209800" cy="2209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Line 36"/>
          <p:cNvSpPr>
            <a:spLocks noChangeShapeType="1"/>
          </p:cNvSpPr>
          <p:nvPr/>
        </p:nvSpPr>
        <p:spPr bwMode="auto">
          <a:xfrm flipH="1">
            <a:off x="5334000" y="4267200"/>
            <a:ext cx="2514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3" name="Line 37"/>
          <p:cNvSpPr>
            <a:spLocks noChangeShapeType="1"/>
          </p:cNvSpPr>
          <p:nvPr/>
        </p:nvSpPr>
        <p:spPr bwMode="auto">
          <a:xfrm>
            <a:off x="2590800" y="2590800"/>
            <a:ext cx="2286000" cy="2286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4" name="Line 38"/>
          <p:cNvSpPr>
            <a:spLocks noChangeShapeType="1"/>
          </p:cNvSpPr>
          <p:nvPr/>
        </p:nvSpPr>
        <p:spPr bwMode="auto">
          <a:xfrm flipH="1">
            <a:off x="4876800" y="4876800"/>
            <a:ext cx="29718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5" name="Line 39"/>
          <p:cNvSpPr>
            <a:spLocks noChangeShapeType="1"/>
          </p:cNvSpPr>
          <p:nvPr/>
        </p:nvSpPr>
        <p:spPr bwMode="auto">
          <a:xfrm>
            <a:off x="2590800" y="3657600"/>
            <a:ext cx="182880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6" name="Line 40"/>
          <p:cNvSpPr>
            <a:spLocks noChangeShapeType="1"/>
          </p:cNvSpPr>
          <p:nvPr/>
        </p:nvSpPr>
        <p:spPr bwMode="auto">
          <a:xfrm flipH="1">
            <a:off x="4419600" y="5486400"/>
            <a:ext cx="3429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7" name="Text Box 41"/>
          <p:cNvSpPr txBox="1">
            <a:spLocks noChangeArrowheads="1"/>
          </p:cNvSpPr>
          <p:nvPr/>
        </p:nvSpPr>
        <p:spPr bwMode="auto">
          <a:xfrm>
            <a:off x="3260725" y="3717925"/>
            <a:ext cx="6415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a:solidFill>
                  <a:srgbClr val="800080"/>
                </a:solidFill>
                <a:sym typeface="Monotype Sorts" pitchFamily="2" charset="2"/>
              </a:rPr>
              <a:t></a:t>
            </a:r>
            <a:endParaRPr lang="en-US" altLang="zh-CN" sz="2400"/>
          </a:p>
        </p:txBody>
      </p:sp>
      <p:sp>
        <p:nvSpPr>
          <p:cNvPr id="34858" name="Line 42"/>
          <p:cNvSpPr>
            <a:spLocks noChangeShapeType="1"/>
          </p:cNvSpPr>
          <p:nvPr/>
        </p:nvSpPr>
        <p:spPr bwMode="auto">
          <a:xfrm flipH="1">
            <a:off x="5562600" y="3962400"/>
            <a:ext cx="76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9" name="Line 43"/>
          <p:cNvSpPr>
            <a:spLocks noChangeShapeType="1"/>
          </p:cNvSpPr>
          <p:nvPr/>
        </p:nvSpPr>
        <p:spPr bwMode="auto">
          <a:xfrm flipH="1">
            <a:off x="5105400" y="4572000"/>
            <a:ext cx="5334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0" name="Line 44"/>
          <p:cNvSpPr>
            <a:spLocks noChangeShapeType="1"/>
          </p:cNvSpPr>
          <p:nvPr/>
        </p:nvSpPr>
        <p:spPr bwMode="auto">
          <a:xfrm>
            <a:off x="2590800" y="2057400"/>
            <a:ext cx="2514600" cy="2514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1" name="Line 45"/>
          <p:cNvSpPr>
            <a:spLocks noChangeShapeType="1"/>
          </p:cNvSpPr>
          <p:nvPr/>
        </p:nvSpPr>
        <p:spPr bwMode="auto">
          <a:xfrm>
            <a:off x="2590800" y="3124200"/>
            <a:ext cx="2057400" cy="2057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2" name="Line 46"/>
          <p:cNvSpPr>
            <a:spLocks noChangeShapeType="1"/>
          </p:cNvSpPr>
          <p:nvPr/>
        </p:nvSpPr>
        <p:spPr bwMode="auto">
          <a:xfrm flipH="1">
            <a:off x="4648200" y="5181600"/>
            <a:ext cx="990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3" name="Text Box 47"/>
          <p:cNvSpPr txBox="1">
            <a:spLocks noChangeArrowheads="1"/>
          </p:cNvSpPr>
          <p:nvPr/>
        </p:nvSpPr>
        <p:spPr bwMode="auto">
          <a:xfrm>
            <a:off x="2838450" y="1630364"/>
            <a:ext cx="211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000099"/>
                </a:solidFill>
              </a:rPr>
              <a:t>0   1   2   3  </a:t>
            </a:r>
            <a:endParaRPr lang="en-US" altLang="zh-CN" sz="2400"/>
          </a:p>
        </p:txBody>
      </p:sp>
      <p:sp>
        <p:nvSpPr>
          <p:cNvPr id="34864" name="Text Box 48"/>
          <p:cNvSpPr txBox="1">
            <a:spLocks noChangeArrowheads="1"/>
          </p:cNvSpPr>
          <p:nvPr/>
        </p:nvSpPr>
        <p:spPr bwMode="auto">
          <a:xfrm>
            <a:off x="2286000" y="2057400"/>
            <a:ext cx="389850"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a:solidFill>
                  <a:srgbClr val="000099"/>
                </a:solidFill>
              </a:rPr>
              <a:t>0</a:t>
            </a:r>
          </a:p>
          <a:p>
            <a:pPr eaLnBrk="1" hangingPunct="1">
              <a:lnSpc>
                <a:spcPct val="115000"/>
              </a:lnSpc>
              <a:spcBef>
                <a:spcPct val="0"/>
              </a:spcBef>
              <a:buFontTx/>
              <a:buNone/>
            </a:pPr>
            <a:r>
              <a:rPr lang="en-US" altLang="zh-CN" b="1">
                <a:solidFill>
                  <a:srgbClr val="000099"/>
                </a:solidFill>
              </a:rPr>
              <a:t>1</a:t>
            </a:r>
          </a:p>
          <a:p>
            <a:pPr eaLnBrk="1" hangingPunct="1">
              <a:lnSpc>
                <a:spcPct val="115000"/>
              </a:lnSpc>
              <a:spcBef>
                <a:spcPct val="0"/>
              </a:spcBef>
              <a:buFontTx/>
              <a:buNone/>
            </a:pPr>
            <a:r>
              <a:rPr lang="en-US" altLang="zh-CN" b="1">
                <a:solidFill>
                  <a:srgbClr val="000099"/>
                </a:solidFill>
              </a:rPr>
              <a:t>2</a:t>
            </a:r>
          </a:p>
          <a:p>
            <a:pPr eaLnBrk="1" hangingPunct="1">
              <a:lnSpc>
                <a:spcPct val="115000"/>
              </a:lnSpc>
              <a:spcBef>
                <a:spcPct val="0"/>
              </a:spcBef>
              <a:buFontTx/>
              <a:buNone/>
            </a:pPr>
            <a:r>
              <a:rPr lang="en-US" altLang="zh-CN" b="1">
                <a:solidFill>
                  <a:srgbClr val="000099"/>
                </a:solidFill>
              </a:rPr>
              <a:t>3</a:t>
            </a:r>
            <a:endParaRPr lang="en-US" altLang="zh-CN" sz="2400"/>
          </a:p>
        </p:txBody>
      </p:sp>
      <p:sp>
        <p:nvSpPr>
          <p:cNvPr id="110642" name="Text Box 50"/>
          <p:cNvSpPr txBox="1">
            <a:spLocks noChangeArrowheads="1"/>
          </p:cNvSpPr>
          <p:nvPr/>
        </p:nvSpPr>
        <p:spPr bwMode="auto">
          <a:xfrm>
            <a:off x="2903539" y="5791200"/>
            <a:ext cx="71469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002060"/>
                </a:solidFill>
              </a:rPr>
              <a:t>q[i] =! q[j] </a:t>
            </a:r>
            <a:r>
              <a:rPr lang="zh-CN" altLang="en-US" sz="2800" b="1">
                <a:solidFill>
                  <a:srgbClr val="002060"/>
                </a:solidFill>
              </a:rPr>
              <a:t>不同列（</a:t>
            </a:r>
            <a:r>
              <a:rPr lang="en-US" altLang="zh-CN" sz="2800" b="1">
                <a:solidFill>
                  <a:srgbClr val="002060"/>
                </a:solidFill>
              </a:rPr>
              <a:t>i</a:t>
            </a:r>
            <a:r>
              <a:rPr lang="zh-CN" altLang="en-US" sz="2800" b="1">
                <a:solidFill>
                  <a:srgbClr val="002060"/>
                </a:solidFill>
              </a:rPr>
              <a:t>，</a:t>
            </a:r>
            <a:r>
              <a:rPr lang="en-US" altLang="zh-CN" sz="2800" b="1">
                <a:solidFill>
                  <a:srgbClr val="002060"/>
                </a:solidFill>
              </a:rPr>
              <a:t>j</a:t>
            </a:r>
            <a:r>
              <a:rPr lang="zh-CN" altLang="en-US" sz="2800" b="1">
                <a:solidFill>
                  <a:srgbClr val="002060"/>
                </a:solidFill>
              </a:rPr>
              <a:t>不同，故定不同行）</a:t>
            </a:r>
            <a:endParaRPr lang="en-US" altLang="zh-CN" sz="2800" b="1">
              <a:solidFill>
                <a:srgbClr val="002060"/>
              </a:solidFill>
            </a:endParaRPr>
          </a:p>
          <a:p>
            <a:pPr eaLnBrk="1" hangingPunct="1">
              <a:spcBef>
                <a:spcPct val="0"/>
              </a:spcBef>
              <a:buFontTx/>
              <a:buNone/>
            </a:pPr>
            <a:r>
              <a:rPr lang="en-US" altLang="zh-CN" sz="2800" b="1">
                <a:solidFill>
                  <a:srgbClr val="002060"/>
                </a:solidFill>
              </a:rPr>
              <a:t>|i-j|!=|q[i]-q[j]|         (</a:t>
            </a:r>
            <a:r>
              <a:rPr lang="zh-CN" altLang="en-US" sz="2800" b="1">
                <a:solidFill>
                  <a:srgbClr val="002060"/>
                </a:solidFill>
              </a:rPr>
              <a:t>不在对角线上）</a:t>
            </a:r>
            <a:endParaRPr lang="en-US" altLang="zh-CN" b="1"/>
          </a:p>
        </p:txBody>
      </p:sp>
      <p:sp>
        <p:nvSpPr>
          <p:cNvPr id="34866" name="文本框 1"/>
          <p:cNvSpPr txBox="1">
            <a:spLocks noChangeArrowheads="1"/>
          </p:cNvSpPr>
          <p:nvPr/>
        </p:nvSpPr>
        <p:spPr bwMode="auto">
          <a:xfrm>
            <a:off x="2562225" y="257176"/>
            <a:ext cx="7829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i</a:t>
            </a:r>
            <a:r>
              <a:rPr lang="zh-CN" altLang="en-US" sz="2400"/>
              <a:t>，</a:t>
            </a:r>
            <a:r>
              <a:rPr lang="en-US" altLang="zh-CN" sz="2400"/>
              <a:t>j</a:t>
            </a:r>
            <a:r>
              <a:rPr lang="zh-CN" altLang="en-US" sz="2400"/>
              <a:t>表示第</a:t>
            </a:r>
            <a:r>
              <a:rPr lang="en-US" altLang="zh-CN" sz="2400"/>
              <a:t>i</a:t>
            </a:r>
            <a:r>
              <a:rPr lang="zh-CN" altLang="en-US" sz="2400"/>
              <a:t>，</a:t>
            </a:r>
            <a:r>
              <a:rPr lang="en-US" altLang="zh-CN" sz="2400"/>
              <a:t>j</a:t>
            </a:r>
            <a:r>
              <a:rPr lang="zh-CN" altLang="en-US" sz="2400"/>
              <a:t>行；</a:t>
            </a:r>
            <a:r>
              <a:rPr lang="en-US" altLang="zh-CN" sz="2400"/>
              <a:t>q [i]</a:t>
            </a:r>
            <a:r>
              <a:rPr lang="zh-CN" altLang="en-US" sz="2400"/>
              <a:t>表示第</a:t>
            </a:r>
            <a:r>
              <a:rPr lang="en-US" altLang="zh-CN" sz="2400"/>
              <a:t>i</a:t>
            </a:r>
            <a:r>
              <a:rPr lang="zh-CN" altLang="en-US" sz="2400"/>
              <a:t>行，</a:t>
            </a:r>
            <a:r>
              <a:rPr lang="en-US" altLang="zh-CN" sz="2400"/>
              <a:t>q[i]</a:t>
            </a:r>
            <a:r>
              <a:rPr lang="zh-CN" altLang="en-US" sz="2400"/>
              <a:t>列</a:t>
            </a:r>
          </a:p>
        </p:txBody>
      </p:sp>
    </p:spTree>
    <p:extLst>
      <p:ext uri="{BB962C8B-B14F-4D97-AF65-F5344CB8AC3E}">
        <p14:creationId xmlns:p14="http://schemas.microsoft.com/office/powerpoint/2010/main" val="683625736"/>
      </p:ext>
    </p:extLst>
  </p:cSld>
  <p:clrMapOvr>
    <a:masterClrMapping/>
  </p:clrMapOvr>
  <mc:AlternateContent xmlns:mc="http://schemas.openxmlformats.org/markup-compatibility/2006" xmlns:p14="http://schemas.microsoft.com/office/powerpoint/2010/main">
    <mc:Choice Requires="p14">
      <p:transition spd="slow" p14:dur="2000"/>
    </mc:Choice>
    <mc:Fallback xmlns="" xmlns:a14="http://schemas.microsoft.com/office/drawing/2010/main">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卡通人物&#10;&#10;描述已自动生成"/>
          <p:cNvPicPr>
            <a:picLocks noChangeAspect="1"/>
          </p:cNvPicPr>
          <p:nvPr/>
        </p:nvPicPr>
        <p:blipFill rotWithShape="1">
          <a:blip r:embed="rId2">
            <a:extLst>
              <a:ext uri="{28A0092B-C50C-407E-A947-70E740481C1C}">
                <a14:useLocalDpi xmlns:a14="http://schemas.microsoft.com/office/drawing/2010/main" val="0"/>
              </a:ext>
            </a:extLst>
          </a:blip>
          <a:srcRect l="13995"/>
          <a:stretch>
            <a:fillRect/>
          </a:stretch>
        </p:blipFill>
        <p:spPr>
          <a:xfrm flipH="1">
            <a:off x="8454301" y="1535013"/>
            <a:ext cx="3596285" cy="4352925"/>
          </a:xfrm>
          <a:prstGeom prst="rect">
            <a:avLst/>
          </a:prstGeom>
        </p:spPr>
      </p:pic>
      <p:sp>
        <p:nvSpPr>
          <p:cNvPr id="7" name="TextBox 6"/>
          <p:cNvSpPr txBox="1"/>
          <p:nvPr/>
        </p:nvSpPr>
        <p:spPr>
          <a:xfrm>
            <a:off x="1827114" y="2219447"/>
            <a:ext cx="7863537" cy="1322070"/>
          </a:xfrm>
          <a:prstGeom prst="rect">
            <a:avLst/>
          </a:prstGeom>
          <a:noFill/>
        </p:spPr>
        <p:txBody>
          <a:bodyPr wrap="square" rtlCol="0">
            <a:spAutoFit/>
          </a:bodyPr>
          <a:lstStyle/>
          <a:p>
            <a:pPr>
              <a:lnSpc>
                <a:spcPct val="200000"/>
              </a:lnSpc>
            </a:pP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有许多数学公式、数列等的定义是递归的。</a:t>
            </a:r>
            <a:endParaRPr lang="en-US" altLang="zh-CN" sz="2000" b="1">
              <a:solidFill>
                <a:srgbClr val="525252"/>
              </a:solidFill>
              <a:latin typeface="微软雅黑" panose="020B0503020204020204" charset="-122"/>
              <a:ea typeface="微软雅黑" panose="020B0503020204020204" charset="-122"/>
              <a:cs typeface="Consolas" panose="020B0609020204030204" pitchFamily="49" charset="0"/>
            </a:endParaRPr>
          </a:p>
          <a:p>
            <a:pPr>
              <a:lnSpc>
                <a:spcPct val="200000"/>
              </a:lnSpc>
            </a:pP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例如，求</a:t>
            </a:r>
            <a:r>
              <a:rPr lang="en-US" altLang="zh-CN" sz="2000" b="1"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和</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Fibonacci</a:t>
            </a: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（斐波那契）数列等</a:t>
            </a:r>
            <a:r>
              <a:rPr lang="zh-CN" altLang="en-US" sz="2000" b="1">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8" name="TextBox 7"/>
          <p:cNvSpPr txBox="1"/>
          <p:nvPr/>
        </p:nvSpPr>
        <p:spPr>
          <a:xfrm>
            <a:off x="1939556" y="3879788"/>
            <a:ext cx="7000924" cy="305689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Fib</a:t>
            </a:r>
            <a:r>
              <a:rPr lang="en-US" altLang="zh-CN">
                <a:latin typeface="微软雅黑" panose="020B0503020204020204" charset="-122"/>
                <a:ea typeface="微软雅黑" panose="020B0503020204020204" charset="-122"/>
              </a:rPr>
              <a:t>(n):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求</a:t>
            </a:r>
            <a:r>
              <a:rPr lang="en-US" altLang="zh-CN">
                <a:solidFill>
                  <a:srgbClr val="CD5158"/>
                </a:solidFill>
                <a:latin typeface="微软雅黑" panose="020B0503020204020204" charset="-122"/>
                <a:ea typeface="微软雅黑" panose="020B0503020204020204" charset="-122"/>
              </a:rPr>
              <a:t>Fibonacci</a:t>
            </a:r>
            <a:r>
              <a:rPr lang="zh-CN" altLang="zh-CN">
                <a:solidFill>
                  <a:srgbClr val="CD5158"/>
                </a:solidFill>
                <a:latin typeface="微软雅黑" panose="020B0503020204020204" charset="-122"/>
                <a:ea typeface="微软雅黑" panose="020B0503020204020204" charset="-122"/>
              </a:rPr>
              <a:t>数列的第</a:t>
            </a:r>
            <a:r>
              <a:rPr lang="en-US" altLang="zh-CN">
                <a:solidFill>
                  <a:srgbClr val="CD5158"/>
                </a:solidFill>
                <a:latin typeface="微软雅黑" panose="020B0503020204020204" charset="-122"/>
                <a:ea typeface="微软雅黑" panose="020B0503020204020204" charset="-122"/>
              </a:rPr>
              <a:t>n</a:t>
            </a:r>
            <a:r>
              <a:rPr lang="zh-CN" altLang="zh-CN">
                <a:solidFill>
                  <a:srgbClr val="CD5158"/>
                </a:solidFill>
                <a:latin typeface="微软雅黑" panose="020B0503020204020204" charset="-122"/>
                <a:ea typeface="微软雅黑" panose="020B0503020204020204" charset="-122"/>
              </a:rPr>
              <a:t>项</a:t>
            </a:r>
          </a:p>
          <a:p>
            <a:r>
              <a:rPr lang="en-US" altLang="zh-CN">
                <a:latin typeface="微软雅黑" panose="020B0503020204020204" charset="-122"/>
                <a:ea typeface="微软雅黑" panose="020B0503020204020204" charset="-122"/>
              </a:rPr>
              <a:t>  if n==1 or n==2:</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1</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Fib(n-1)+Fib(n-2)</a:t>
            </a:r>
            <a:endParaRPr lang="zh-CN" altLang="zh-CN">
              <a:latin typeface="微软雅黑" panose="020B0503020204020204" charset="-122"/>
              <a:ea typeface="微软雅黑" panose="020B0503020204020204" charset="-122"/>
            </a:endParaRPr>
          </a:p>
        </p:txBody>
      </p:sp>
      <p:sp>
        <p:nvSpPr>
          <p:cNvPr id="10" name="文本框 9"/>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11"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5.1.2 </a:t>
            </a:r>
            <a:r>
              <a:rPr lang="zh-CN" altLang="en-US">
                <a:latin typeface="微软雅黑" panose="020B0503020204020204" charset="-122"/>
                <a:ea typeface="微软雅黑" panose="020B0503020204020204" charset="-122"/>
              </a:rPr>
              <a:t>何时使用递归</a:t>
            </a:r>
          </a:p>
        </p:txBody>
      </p:sp>
      <p:grpSp>
        <p:nvGrpSpPr>
          <p:cNvPr id="12" name="组合 11"/>
          <p:cNvGrpSpPr/>
          <p:nvPr/>
        </p:nvGrpSpPr>
        <p:grpSpPr>
          <a:xfrm>
            <a:off x="1450481" y="1484853"/>
            <a:ext cx="2415841" cy="517274"/>
            <a:chOff x="1396240" y="2304668"/>
            <a:chExt cx="2107000" cy="480002"/>
          </a:xfrm>
        </p:grpSpPr>
        <p:sp>
          <p:nvSpPr>
            <p:cNvPr id="13" name="矩形: 圆角 12"/>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文本框 13"/>
            <p:cNvSpPr txBox="1"/>
            <p:nvPr/>
          </p:nvSpPr>
          <p:spPr>
            <a:xfrm>
              <a:off x="1433295" y="2360437"/>
              <a:ext cx="1853232"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1. </a:t>
              </a:r>
              <a:r>
                <a:rPr lang="zh-CN" altLang="en-US" sz="2000" b="1">
                  <a:solidFill>
                    <a:schemeClr val="bg1"/>
                  </a:solidFill>
                  <a:latin typeface="微软雅黑" panose="020B0503020204020204" charset="-122"/>
                  <a:ea typeface="微软雅黑" panose="020B0503020204020204" charset="-122"/>
                </a:rPr>
                <a:t>定义是递归的</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10" grpId="0"/>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838700" y="855388"/>
            <a:ext cx="2667000" cy="838200"/>
          </a:xfrm>
        </p:spPr>
        <p:txBody>
          <a:bodyPr/>
          <a:lstStyle/>
          <a:p>
            <a:pPr algn="l" eaLnBrk="1" hangingPunct="1">
              <a:defRPr/>
            </a:pPr>
            <a:r>
              <a:rPr lang="zh-CN" altLang="en-US" sz="4000" b="1" dirty="0">
                <a:solidFill>
                  <a:srgbClr val="CC3300"/>
                </a:solidFill>
                <a:effectLst>
                  <a:outerShdw blurRad="38100" dist="38100" dir="2700000" algn="tl">
                    <a:srgbClr val="C0C0C0"/>
                  </a:outerShdw>
                </a:effectLst>
                <a:ea typeface="仿宋_GB2312" pitchFamily="49" charset="-122"/>
              </a:rPr>
              <a:t>解题思路</a:t>
            </a:r>
            <a:endParaRPr lang="zh-CN" altLang="en-US" dirty="0" smtClean="0"/>
          </a:p>
        </p:txBody>
      </p:sp>
      <p:sp>
        <p:nvSpPr>
          <p:cNvPr id="111619" name="Rectangle 3"/>
          <p:cNvSpPr>
            <a:spLocks noGrp="1" noChangeArrowheads="1"/>
          </p:cNvSpPr>
          <p:nvPr>
            <p:ph type="body" idx="1"/>
          </p:nvPr>
        </p:nvSpPr>
        <p:spPr>
          <a:xfrm>
            <a:off x="2286000" y="1371600"/>
            <a:ext cx="7772400" cy="4495800"/>
          </a:xfrm>
        </p:spPr>
        <p:txBody>
          <a:bodyPr/>
          <a:lstStyle/>
          <a:p>
            <a:pPr eaLnBrk="1" hangingPunct="1">
              <a:lnSpc>
                <a:spcPct val="110000"/>
              </a:lnSpc>
              <a:spcBef>
                <a:spcPct val="15000"/>
              </a:spcBef>
              <a:buClr>
                <a:srgbClr val="FF7C80"/>
              </a:buClr>
              <a:buSzPct val="50000"/>
              <a:buFont typeface="Wingdings" panose="05000000000000000000" pitchFamily="2" charset="2"/>
              <a:buChar char="n"/>
              <a:defRPr/>
            </a:pPr>
            <a:r>
              <a:rPr lang="zh-CN" altLang="en-US" b="1" smtClean="0">
                <a:solidFill>
                  <a:srgbClr val="000099"/>
                </a:solidFill>
                <a:effectLst>
                  <a:outerShdw blurRad="38100" dist="38100" dir="2700000" algn="tl">
                    <a:srgbClr val="C0C0C0"/>
                  </a:outerShdw>
                </a:effectLst>
                <a:ea typeface="仿宋_GB2312" pitchFamily="49" charset="-122"/>
              </a:rPr>
              <a:t>安放</a:t>
            </a:r>
            <a:r>
              <a:rPr lang="zh-CN" altLang="en-US" b="1" smtClean="0">
                <a:solidFill>
                  <a:srgbClr val="FF3300"/>
                </a:solidFill>
                <a:effectLst>
                  <a:outerShdw blurRad="38100" dist="38100" dir="2700000" algn="tl">
                    <a:srgbClr val="C0C0C0"/>
                  </a:outerShdw>
                </a:effectLst>
                <a:ea typeface="仿宋_GB2312" pitchFamily="49" charset="-122"/>
              </a:rPr>
              <a:t>第 </a:t>
            </a:r>
            <a:r>
              <a:rPr lang="en-US" altLang="zh-CN" b="1" smtClean="0">
                <a:solidFill>
                  <a:srgbClr val="FF3300"/>
                </a:solidFill>
                <a:effectLst>
                  <a:outerShdw blurRad="38100" dist="38100" dir="2700000" algn="tl">
                    <a:srgbClr val="C0C0C0"/>
                  </a:outerShdw>
                </a:effectLst>
                <a:ea typeface="仿宋_GB2312" pitchFamily="49" charset="-122"/>
              </a:rPr>
              <a:t>i </a:t>
            </a:r>
            <a:r>
              <a:rPr lang="zh-CN" altLang="en-US" b="1" smtClean="0">
                <a:solidFill>
                  <a:srgbClr val="FF3300"/>
                </a:solidFill>
                <a:effectLst>
                  <a:outerShdw blurRad="38100" dist="38100" dir="2700000" algn="tl">
                    <a:srgbClr val="C0C0C0"/>
                  </a:outerShdw>
                </a:effectLst>
                <a:ea typeface="仿宋_GB2312" pitchFamily="49" charset="-122"/>
              </a:rPr>
              <a:t>行</a:t>
            </a:r>
            <a:r>
              <a:rPr lang="zh-CN" altLang="en-US" b="1" smtClean="0">
                <a:solidFill>
                  <a:srgbClr val="000099"/>
                </a:solidFill>
                <a:effectLst>
                  <a:outerShdw blurRad="38100" dist="38100" dir="2700000" algn="tl">
                    <a:srgbClr val="C0C0C0"/>
                  </a:outerShdw>
                </a:effectLst>
                <a:ea typeface="仿宋_GB2312" pitchFamily="49" charset="-122"/>
              </a:rPr>
              <a:t>皇后时，需要在列的方向从 </a:t>
            </a:r>
            <a:r>
              <a:rPr lang="en-US" altLang="zh-CN" b="1" smtClean="0">
                <a:solidFill>
                  <a:srgbClr val="000099"/>
                </a:solidFill>
                <a:effectLst>
                  <a:outerShdw blurRad="38100" dist="38100" dir="2700000" algn="tl">
                    <a:srgbClr val="C0C0C0"/>
                  </a:outerShdw>
                </a:effectLst>
                <a:ea typeface="仿宋_GB2312" pitchFamily="49" charset="-122"/>
              </a:rPr>
              <a:t>0 </a:t>
            </a:r>
            <a:r>
              <a:rPr lang="zh-CN" altLang="en-US" b="1" smtClean="0">
                <a:solidFill>
                  <a:srgbClr val="000099"/>
                </a:solidFill>
                <a:effectLst>
                  <a:outerShdw blurRad="38100" dist="38100" dir="2700000" algn="tl">
                    <a:srgbClr val="C0C0C0"/>
                  </a:outerShdw>
                </a:effectLst>
                <a:ea typeface="仿宋_GB2312" pitchFamily="49" charset="-122"/>
              </a:rPr>
              <a:t>到 </a:t>
            </a:r>
            <a:r>
              <a:rPr lang="en-US" altLang="zh-CN" b="1" smtClean="0">
                <a:solidFill>
                  <a:srgbClr val="000099"/>
                </a:solidFill>
                <a:effectLst>
                  <a:outerShdw blurRad="38100" dist="38100" dir="2700000" algn="tl">
                    <a:srgbClr val="C0C0C0"/>
                  </a:outerShdw>
                </a:effectLst>
                <a:ea typeface="仿宋_GB2312" pitchFamily="49" charset="-122"/>
              </a:rPr>
              <a:t>n-1 </a:t>
            </a:r>
            <a:r>
              <a:rPr lang="zh-CN" altLang="en-US" b="1" smtClean="0">
                <a:solidFill>
                  <a:srgbClr val="000099"/>
                </a:solidFill>
                <a:effectLst>
                  <a:outerShdw blurRad="38100" dist="38100" dir="2700000" algn="tl">
                    <a:srgbClr val="C0C0C0"/>
                  </a:outerShdw>
                </a:effectLst>
                <a:ea typeface="仿宋_GB2312" pitchFamily="49" charset="-122"/>
              </a:rPr>
              <a:t>试探 </a:t>
            </a:r>
            <a:r>
              <a:rPr lang="en-US" altLang="zh-CN" b="1" smtClean="0">
                <a:solidFill>
                  <a:srgbClr val="000099"/>
                </a:solidFill>
                <a:effectLst>
                  <a:outerShdw blurRad="38100" dist="38100" dir="2700000" algn="tl">
                    <a:srgbClr val="C0C0C0"/>
                  </a:outerShdw>
                </a:effectLst>
                <a:ea typeface="仿宋_GB2312" pitchFamily="49" charset="-122"/>
              </a:rPr>
              <a:t>( j = 0, …, n-1 ) </a:t>
            </a:r>
          </a:p>
          <a:p>
            <a:pPr eaLnBrk="1" hangingPunct="1">
              <a:lnSpc>
                <a:spcPct val="110000"/>
              </a:lnSpc>
              <a:spcBef>
                <a:spcPct val="15000"/>
              </a:spcBef>
              <a:buClr>
                <a:srgbClr val="FF7C80"/>
              </a:buClr>
              <a:buSzPct val="50000"/>
              <a:buFont typeface="Wingdings" panose="05000000000000000000" pitchFamily="2" charset="2"/>
              <a:buChar char="n"/>
              <a:defRPr/>
            </a:pPr>
            <a:r>
              <a:rPr lang="zh-CN" altLang="en-US" b="1" smtClean="0">
                <a:solidFill>
                  <a:srgbClr val="000099"/>
                </a:solidFill>
                <a:effectLst>
                  <a:outerShdw blurRad="38100" dist="38100" dir="2700000" algn="tl">
                    <a:srgbClr val="C0C0C0"/>
                  </a:outerShdw>
                </a:effectLst>
                <a:ea typeface="仿宋_GB2312" pitchFamily="49" charset="-122"/>
              </a:rPr>
              <a:t>在</a:t>
            </a:r>
            <a:r>
              <a:rPr lang="zh-CN" altLang="en-US" b="1" smtClean="0">
                <a:solidFill>
                  <a:srgbClr val="FF3300"/>
                </a:solidFill>
                <a:effectLst>
                  <a:outerShdw blurRad="38100" dist="38100" dir="2700000" algn="tl">
                    <a:srgbClr val="C0C0C0"/>
                  </a:outerShdw>
                </a:effectLst>
                <a:ea typeface="仿宋_GB2312" pitchFamily="49" charset="-122"/>
              </a:rPr>
              <a:t>第</a:t>
            </a:r>
            <a:r>
              <a:rPr lang="zh-CN" altLang="en-US" b="1" smtClean="0">
                <a:solidFill>
                  <a:srgbClr val="000099"/>
                </a:solidFill>
                <a:effectLst>
                  <a:outerShdw blurRad="38100" dist="38100" dir="2700000" algn="tl">
                    <a:srgbClr val="C0C0C0"/>
                  </a:outerShdw>
                </a:effectLst>
                <a:ea typeface="仿宋_GB2312" pitchFamily="49" charset="-122"/>
              </a:rPr>
              <a:t> </a:t>
            </a:r>
            <a:r>
              <a:rPr lang="en-US" altLang="zh-CN" b="1" smtClean="0">
                <a:solidFill>
                  <a:srgbClr val="FF3300"/>
                </a:solidFill>
                <a:effectLst>
                  <a:outerShdw blurRad="38100" dist="38100" dir="2700000" algn="tl">
                    <a:srgbClr val="C0C0C0"/>
                  </a:outerShdw>
                </a:effectLst>
                <a:ea typeface="仿宋_GB2312" pitchFamily="49" charset="-122"/>
              </a:rPr>
              <a:t>j </a:t>
            </a:r>
            <a:r>
              <a:rPr lang="zh-CN" altLang="en-US" b="1" smtClean="0">
                <a:solidFill>
                  <a:srgbClr val="FF3300"/>
                </a:solidFill>
                <a:effectLst>
                  <a:outerShdw blurRad="38100" dist="38100" dir="2700000" algn="tl">
                    <a:srgbClr val="C0C0C0"/>
                  </a:outerShdw>
                </a:effectLst>
                <a:ea typeface="仿宋_GB2312" pitchFamily="49" charset="-122"/>
              </a:rPr>
              <a:t>列</a:t>
            </a:r>
            <a:r>
              <a:rPr lang="zh-CN" altLang="en-US" b="1" smtClean="0">
                <a:solidFill>
                  <a:srgbClr val="000099"/>
                </a:solidFill>
                <a:effectLst>
                  <a:outerShdw blurRad="38100" dist="38100" dir="2700000" algn="tl">
                    <a:srgbClr val="C0C0C0"/>
                  </a:outerShdw>
                </a:effectLst>
                <a:ea typeface="仿宋_GB2312" pitchFamily="49" charset="-122"/>
              </a:rPr>
              <a:t>安放一个皇后：</a:t>
            </a:r>
          </a:p>
          <a:p>
            <a:pPr marL="819150" lvl="1">
              <a:lnSpc>
                <a:spcPct val="110000"/>
              </a:lnSpc>
              <a:spcBef>
                <a:spcPct val="15000"/>
              </a:spcBef>
              <a:buClr>
                <a:schemeClr val="accent1"/>
              </a:buClr>
              <a:buSzPct val="50000"/>
              <a:buFont typeface="Wingdings" panose="05000000000000000000" pitchFamily="2" charset="2"/>
              <a:buChar char="u"/>
              <a:defRPr/>
            </a:pPr>
            <a:r>
              <a:rPr lang="zh-CN" altLang="en-US" sz="3200" b="1">
                <a:solidFill>
                  <a:srgbClr val="800080"/>
                </a:solidFill>
                <a:effectLst>
                  <a:outerShdw blurRad="38100" dist="38100" dir="2700000" algn="tl">
                    <a:srgbClr val="C0C0C0"/>
                  </a:outerShdw>
                </a:effectLst>
                <a:ea typeface="仿宋_GB2312" pitchFamily="49" charset="-122"/>
              </a:rPr>
              <a:t>如果在</a:t>
            </a:r>
            <a:r>
              <a:rPr lang="zh-CN" altLang="en-US" sz="3200" b="1">
                <a:solidFill>
                  <a:srgbClr val="009900"/>
                </a:solidFill>
                <a:effectLst>
                  <a:outerShdw blurRad="38100" dist="38100" dir="2700000" algn="tl">
                    <a:srgbClr val="C0C0C0"/>
                  </a:outerShdw>
                </a:effectLst>
                <a:ea typeface="仿宋_GB2312" pitchFamily="49" charset="-122"/>
              </a:rPr>
              <a:t>列</a:t>
            </a:r>
            <a:r>
              <a:rPr lang="zh-CN" altLang="en-US" sz="3200" b="1">
                <a:solidFill>
                  <a:srgbClr val="800080"/>
                </a:solidFill>
                <a:effectLst>
                  <a:outerShdw blurRad="38100" dist="38100" dir="2700000" algn="tl">
                    <a:srgbClr val="C0C0C0"/>
                  </a:outerShdw>
                </a:effectLst>
                <a:ea typeface="仿宋_GB2312" pitchFamily="49" charset="-122"/>
              </a:rPr>
              <a:t>、</a:t>
            </a:r>
            <a:r>
              <a:rPr lang="zh-CN" altLang="en-US" sz="3200" b="1">
                <a:solidFill>
                  <a:srgbClr val="009900"/>
                </a:solidFill>
                <a:effectLst>
                  <a:outerShdw blurRad="38100" dist="38100" dir="2700000" algn="tl">
                    <a:srgbClr val="C0C0C0"/>
                  </a:outerShdw>
                </a:effectLst>
                <a:ea typeface="仿宋_GB2312" pitchFamily="49" charset="-122"/>
              </a:rPr>
              <a:t>主对角线</a:t>
            </a:r>
            <a:r>
              <a:rPr lang="zh-CN" altLang="en-US" sz="3200" b="1">
                <a:solidFill>
                  <a:srgbClr val="800080"/>
                </a:solidFill>
                <a:effectLst>
                  <a:outerShdw blurRad="38100" dist="38100" dir="2700000" algn="tl">
                    <a:srgbClr val="C0C0C0"/>
                  </a:outerShdw>
                </a:effectLst>
                <a:ea typeface="仿宋_GB2312" pitchFamily="49" charset="-122"/>
              </a:rPr>
              <a:t>、</a:t>
            </a:r>
            <a:r>
              <a:rPr lang="zh-CN" altLang="en-US" sz="3200" b="1">
                <a:solidFill>
                  <a:srgbClr val="009900"/>
                </a:solidFill>
                <a:effectLst>
                  <a:outerShdw blurRad="38100" dist="38100" dir="2700000" algn="tl">
                    <a:srgbClr val="C0C0C0"/>
                  </a:outerShdw>
                </a:effectLst>
                <a:ea typeface="仿宋_GB2312" pitchFamily="49" charset="-122"/>
              </a:rPr>
              <a:t>次对角线</a:t>
            </a:r>
            <a:r>
              <a:rPr lang="zh-CN" altLang="en-US" sz="3200" b="1">
                <a:solidFill>
                  <a:srgbClr val="800080"/>
                </a:solidFill>
                <a:effectLst>
                  <a:outerShdw blurRad="38100" dist="38100" dir="2700000" algn="tl">
                    <a:srgbClr val="C0C0C0"/>
                  </a:outerShdw>
                </a:effectLst>
                <a:ea typeface="仿宋_GB2312" pitchFamily="49" charset="-122"/>
              </a:rPr>
              <a:t>方向有其它皇后，则出现攻击，撤消在</a:t>
            </a:r>
            <a:r>
              <a:rPr lang="zh-CN" altLang="en-US" sz="3200" b="1">
                <a:solidFill>
                  <a:srgbClr val="FF3300"/>
                </a:solidFill>
                <a:effectLst>
                  <a:outerShdw blurRad="38100" dist="38100" dir="2700000" algn="tl">
                    <a:srgbClr val="C0C0C0"/>
                  </a:outerShdw>
                </a:effectLst>
                <a:ea typeface="仿宋_GB2312" pitchFamily="49" charset="-122"/>
              </a:rPr>
              <a:t>第</a:t>
            </a:r>
            <a:r>
              <a:rPr lang="zh-CN" altLang="en-US" sz="3200" b="1">
                <a:solidFill>
                  <a:srgbClr val="800080"/>
                </a:solidFill>
                <a:effectLst>
                  <a:outerShdw blurRad="38100" dist="38100" dir="2700000" algn="tl">
                    <a:srgbClr val="C0C0C0"/>
                  </a:outerShdw>
                </a:effectLst>
                <a:ea typeface="仿宋_GB2312" pitchFamily="49" charset="-122"/>
              </a:rPr>
              <a:t> </a:t>
            </a:r>
            <a:r>
              <a:rPr lang="en-US" altLang="zh-CN" sz="3200" b="1">
                <a:solidFill>
                  <a:srgbClr val="FF3300"/>
                </a:solidFill>
                <a:effectLst>
                  <a:outerShdw blurRad="38100" dist="38100" dir="2700000" algn="tl">
                    <a:srgbClr val="C0C0C0"/>
                  </a:outerShdw>
                </a:effectLst>
                <a:ea typeface="仿宋_GB2312" pitchFamily="49" charset="-122"/>
              </a:rPr>
              <a:t>j</a:t>
            </a:r>
            <a:r>
              <a:rPr lang="en-US" altLang="zh-CN" sz="3200" b="1">
                <a:solidFill>
                  <a:srgbClr val="800080"/>
                </a:solidFill>
                <a:effectLst>
                  <a:outerShdw blurRad="38100" dist="38100" dir="2700000" algn="tl">
                    <a:srgbClr val="C0C0C0"/>
                  </a:outerShdw>
                </a:effectLst>
                <a:ea typeface="仿宋_GB2312" pitchFamily="49" charset="-122"/>
              </a:rPr>
              <a:t> </a:t>
            </a:r>
            <a:r>
              <a:rPr lang="zh-CN" altLang="en-US" sz="3200" b="1">
                <a:solidFill>
                  <a:srgbClr val="FF3300"/>
                </a:solidFill>
                <a:effectLst>
                  <a:outerShdw blurRad="38100" dist="38100" dir="2700000" algn="tl">
                    <a:srgbClr val="C0C0C0"/>
                  </a:outerShdw>
                </a:effectLst>
                <a:ea typeface="仿宋_GB2312" pitchFamily="49" charset="-122"/>
              </a:rPr>
              <a:t>列</a:t>
            </a:r>
            <a:r>
              <a:rPr lang="zh-CN" altLang="en-US" sz="3200" b="1">
                <a:solidFill>
                  <a:srgbClr val="800080"/>
                </a:solidFill>
                <a:effectLst>
                  <a:outerShdw blurRad="38100" dist="38100" dir="2700000" algn="tl">
                    <a:srgbClr val="C0C0C0"/>
                  </a:outerShdw>
                </a:effectLst>
                <a:ea typeface="仿宋_GB2312" pitchFamily="49" charset="-122"/>
              </a:rPr>
              <a:t>安放的皇后。</a:t>
            </a:r>
          </a:p>
          <a:p>
            <a:pPr marL="819150" lvl="1">
              <a:lnSpc>
                <a:spcPct val="110000"/>
              </a:lnSpc>
              <a:spcBef>
                <a:spcPct val="15000"/>
              </a:spcBef>
              <a:buClr>
                <a:schemeClr val="accent1"/>
              </a:buClr>
              <a:buSzPct val="50000"/>
              <a:buFont typeface="Wingdings" panose="05000000000000000000" pitchFamily="2" charset="2"/>
              <a:buChar char="u"/>
              <a:defRPr/>
            </a:pPr>
            <a:r>
              <a:rPr lang="zh-CN" altLang="en-US" sz="3200" b="1">
                <a:solidFill>
                  <a:srgbClr val="800080"/>
                </a:solidFill>
                <a:effectLst>
                  <a:outerShdw blurRad="38100" dist="38100" dir="2700000" algn="tl">
                    <a:srgbClr val="C0C0C0"/>
                  </a:outerShdw>
                </a:effectLst>
                <a:ea typeface="仿宋_GB2312" pitchFamily="49" charset="-122"/>
              </a:rPr>
              <a:t>如果没有出现攻击，在</a:t>
            </a:r>
            <a:r>
              <a:rPr lang="zh-CN" altLang="en-US" sz="3200" b="1">
                <a:solidFill>
                  <a:srgbClr val="FF3300"/>
                </a:solidFill>
                <a:effectLst>
                  <a:outerShdw blurRad="38100" dist="38100" dir="2700000" algn="tl">
                    <a:srgbClr val="C0C0C0"/>
                  </a:outerShdw>
                </a:effectLst>
                <a:ea typeface="仿宋_GB2312" pitchFamily="49" charset="-122"/>
              </a:rPr>
              <a:t>第</a:t>
            </a:r>
            <a:r>
              <a:rPr lang="zh-CN" altLang="en-US" sz="3200" b="1">
                <a:solidFill>
                  <a:srgbClr val="800080"/>
                </a:solidFill>
                <a:effectLst>
                  <a:outerShdw blurRad="38100" dist="38100" dir="2700000" algn="tl">
                    <a:srgbClr val="C0C0C0"/>
                  </a:outerShdw>
                </a:effectLst>
                <a:ea typeface="仿宋_GB2312" pitchFamily="49" charset="-122"/>
              </a:rPr>
              <a:t> </a:t>
            </a:r>
            <a:r>
              <a:rPr lang="en-US" altLang="zh-CN" sz="3200" b="1">
                <a:solidFill>
                  <a:srgbClr val="FF3300"/>
                </a:solidFill>
                <a:effectLst>
                  <a:outerShdw blurRad="38100" dist="38100" dir="2700000" algn="tl">
                    <a:srgbClr val="C0C0C0"/>
                  </a:outerShdw>
                </a:effectLst>
                <a:ea typeface="仿宋_GB2312" pitchFamily="49" charset="-122"/>
              </a:rPr>
              <a:t>j</a:t>
            </a:r>
            <a:r>
              <a:rPr lang="en-US" altLang="zh-CN" sz="3200" b="1">
                <a:solidFill>
                  <a:srgbClr val="800080"/>
                </a:solidFill>
                <a:effectLst>
                  <a:outerShdw blurRad="38100" dist="38100" dir="2700000" algn="tl">
                    <a:srgbClr val="C0C0C0"/>
                  </a:outerShdw>
                </a:effectLst>
                <a:ea typeface="仿宋_GB2312" pitchFamily="49" charset="-122"/>
              </a:rPr>
              <a:t> </a:t>
            </a:r>
            <a:r>
              <a:rPr lang="zh-CN" altLang="en-US" sz="3200" b="1">
                <a:solidFill>
                  <a:srgbClr val="FF3300"/>
                </a:solidFill>
                <a:effectLst>
                  <a:outerShdw blurRad="38100" dist="38100" dir="2700000" algn="tl">
                    <a:srgbClr val="C0C0C0"/>
                  </a:outerShdw>
                </a:effectLst>
                <a:ea typeface="仿宋_GB2312" pitchFamily="49" charset="-122"/>
              </a:rPr>
              <a:t>列</a:t>
            </a:r>
            <a:r>
              <a:rPr lang="zh-CN" altLang="en-US" sz="3200" b="1">
                <a:solidFill>
                  <a:srgbClr val="800080"/>
                </a:solidFill>
                <a:effectLst>
                  <a:outerShdw blurRad="38100" dist="38100" dir="2700000" algn="tl">
                    <a:srgbClr val="C0C0C0"/>
                  </a:outerShdw>
                </a:effectLst>
                <a:ea typeface="仿宋_GB2312" pitchFamily="49" charset="-122"/>
              </a:rPr>
              <a:t>安放的皇后不动，递归安放第 </a:t>
            </a:r>
            <a:r>
              <a:rPr lang="en-US" altLang="zh-CN" sz="3200" b="1">
                <a:solidFill>
                  <a:srgbClr val="800080"/>
                </a:solidFill>
                <a:effectLst>
                  <a:outerShdw blurRad="38100" dist="38100" dir="2700000" algn="tl">
                    <a:srgbClr val="C0C0C0"/>
                  </a:outerShdw>
                </a:effectLst>
                <a:ea typeface="仿宋_GB2312" pitchFamily="49" charset="-122"/>
              </a:rPr>
              <a:t>i+1</a:t>
            </a:r>
            <a:r>
              <a:rPr lang="zh-CN" altLang="en-US" sz="3200" b="1">
                <a:solidFill>
                  <a:srgbClr val="800080"/>
                </a:solidFill>
                <a:effectLst>
                  <a:outerShdw blurRad="38100" dist="38100" dir="2700000" algn="tl">
                    <a:srgbClr val="C0C0C0"/>
                  </a:outerShdw>
                </a:effectLst>
                <a:ea typeface="仿宋_GB2312" pitchFamily="49" charset="-122"/>
              </a:rPr>
              <a:t>行皇后。</a:t>
            </a:r>
            <a:endParaRPr lang="zh-CN" altLang="en-US" sz="3700" b="1">
              <a:solidFill>
                <a:srgbClr val="800080"/>
              </a:solidFill>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46811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2135188" y="1268413"/>
            <a:ext cx="7993062" cy="2501900"/>
          </a:xfrm>
        </p:spPr>
        <p:txBody>
          <a:bodyPr/>
          <a:lstStyle/>
          <a:p>
            <a:pPr eaLnBrk="1" hangingPunct="1">
              <a:lnSpc>
                <a:spcPct val="110000"/>
              </a:lnSpc>
              <a:spcBef>
                <a:spcPct val="15000"/>
              </a:spcBef>
              <a:buSzPct val="50000"/>
              <a:buFont typeface="Wingdings" panose="05000000000000000000" pitchFamily="2" charset="2"/>
              <a:buChar char="n"/>
              <a:defRPr/>
            </a:pPr>
            <a:r>
              <a:rPr lang="zh-CN" altLang="en-US" sz="3600" b="1" dirty="0">
                <a:solidFill>
                  <a:srgbClr val="800080"/>
                </a:solidFill>
                <a:effectLst>
                  <a:outerShdw blurRad="38100" dist="38100" dir="2700000" algn="tl">
                    <a:srgbClr val="C0C0C0"/>
                  </a:outerShdw>
                </a:effectLst>
                <a:ea typeface="仿宋_GB2312" pitchFamily="49" charset="-122"/>
              </a:rPr>
              <a:t>设置 </a:t>
            </a:r>
            <a:r>
              <a:rPr lang="en-US" altLang="zh-CN" sz="3600" b="1" dirty="0">
                <a:solidFill>
                  <a:srgbClr val="800080"/>
                </a:solidFill>
                <a:effectLst>
                  <a:outerShdw blurRad="38100" dist="38100" dir="2700000" algn="tl">
                    <a:srgbClr val="C0C0C0"/>
                  </a:outerShdw>
                </a:effectLst>
                <a:ea typeface="仿宋_GB2312" pitchFamily="49" charset="-122"/>
              </a:rPr>
              <a:t>1 </a:t>
            </a:r>
            <a:r>
              <a:rPr lang="zh-CN" altLang="en-US" sz="3600" b="1" dirty="0">
                <a:solidFill>
                  <a:srgbClr val="800080"/>
                </a:solidFill>
                <a:effectLst>
                  <a:outerShdw blurRad="38100" dist="38100" dir="2700000" algn="tl">
                    <a:srgbClr val="C0C0C0"/>
                  </a:outerShdw>
                </a:effectLst>
                <a:ea typeface="仿宋_GB2312" pitchFamily="49" charset="-122"/>
              </a:rPr>
              <a:t>个全局数组变量</a:t>
            </a:r>
            <a:r>
              <a:rPr lang="en-US" altLang="zh-CN" sz="3600" b="1" dirty="0">
                <a:solidFill>
                  <a:srgbClr val="800080"/>
                </a:solidFill>
                <a:effectLst>
                  <a:outerShdw blurRad="38100" dist="38100" dir="2700000" algn="tl">
                    <a:srgbClr val="C0C0C0"/>
                  </a:outerShdw>
                </a:effectLst>
                <a:ea typeface="仿宋_GB2312" pitchFamily="49" charset="-122"/>
              </a:rPr>
              <a:t>q[n]</a:t>
            </a:r>
            <a:r>
              <a:rPr lang="zh-CN" altLang="en-US" sz="3600" b="1" dirty="0">
                <a:solidFill>
                  <a:srgbClr val="800080"/>
                </a:solidFill>
                <a:effectLst>
                  <a:outerShdw blurRad="38100" dist="38100" dir="2700000" algn="tl">
                    <a:srgbClr val="C0C0C0"/>
                  </a:outerShdw>
                </a:effectLst>
                <a:ea typeface="仿宋_GB2312" pitchFamily="49" charset="-122"/>
              </a:rPr>
              <a:t>，</a:t>
            </a:r>
            <a:endParaRPr lang="en-US" altLang="zh-CN" sz="3600" b="1" dirty="0">
              <a:solidFill>
                <a:srgbClr val="800080"/>
              </a:solidFill>
              <a:effectLst>
                <a:outerShdw blurRad="38100" dist="38100" dir="2700000" algn="tl">
                  <a:srgbClr val="C0C0C0"/>
                </a:outerShdw>
              </a:effectLst>
              <a:ea typeface="仿宋_GB2312" pitchFamily="49" charset="-122"/>
            </a:endParaRPr>
          </a:p>
          <a:p>
            <a:pPr eaLnBrk="1" hangingPunct="1">
              <a:lnSpc>
                <a:spcPct val="110000"/>
              </a:lnSpc>
              <a:spcBef>
                <a:spcPct val="15000"/>
              </a:spcBef>
              <a:buSzPct val="50000"/>
              <a:buFont typeface="Wingdings" panose="05000000000000000000" pitchFamily="2" charset="2"/>
              <a:buChar char="n"/>
              <a:defRPr/>
            </a:pPr>
            <a:r>
              <a:rPr lang="zh-CN" altLang="en-US" sz="3600" b="1" dirty="0">
                <a:solidFill>
                  <a:srgbClr val="800080"/>
                </a:solidFill>
                <a:effectLst>
                  <a:outerShdw blurRad="38100" dist="38100" dir="2700000" algn="tl">
                    <a:srgbClr val="C0C0C0"/>
                  </a:outerShdw>
                </a:effectLst>
                <a:ea typeface="仿宋_GB2312" pitchFamily="49" charset="-122"/>
              </a:rPr>
              <a:t>共</a:t>
            </a:r>
            <a:r>
              <a:rPr lang="en-US" altLang="zh-CN" sz="3600" b="1" dirty="0">
                <a:solidFill>
                  <a:srgbClr val="800080"/>
                </a:solidFill>
                <a:effectLst>
                  <a:outerShdw blurRad="38100" dist="38100" dir="2700000" algn="tl">
                    <a:srgbClr val="C0C0C0"/>
                  </a:outerShdw>
                </a:effectLst>
                <a:ea typeface="仿宋_GB2312" pitchFamily="49" charset="-122"/>
              </a:rPr>
              <a:t>n</a:t>
            </a:r>
            <a:r>
              <a:rPr lang="zh-CN" altLang="en-US" sz="3600" b="1" dirty="0">
                <a:solidFill>
                  <a:srgbClr val="800080"/>
                </a:solidFill>
                <a:effectLst>
                  <a:outerShdw blurRad="38100" dist="38100" dir="2700000" algn="tl">
                    <a:srgbClr val="C0C0C0"/>
                  </a:outerShdw>
                </a:effectLst>
                <a:ea typeface="仿宋_GB2312" pitchFamily="49" charset="-122"/>
              </a:rPr>
              <a:t>个皇后</a:t>
            </a:r>
            <a:endParaRPr lang="zh-CN" altLang="en-US" sz="4000" dirty="0">
              <a:ea typeface="仿宋_GB2312" pitchFamily="49" charset="-122"/>
            </a:endParaRPr>
          </a:p>
          <a:p>
            <a:pPr lvl="1" eaLnBrk="1" hangingPunct="1">
              <a:lnSpc>
                <a:spcPct val="110000"/>
              </a:lnSpc>
              <a:spcBef>
                <a:spcPct val="15000"/>
              </a:spcBef>
              <a:buClr>
                <a:srgbClr val="009900"/>
              </a:buClr>
              <a:buSzPct val="50000"/>
              <a:buFont typeface="Wingdings" panose="05000000000000000000" pitchFamily="2" charset="2"/>
              <a:buChar char="u"/>
              <a:defRPr/>
            </a:pPr>
            <a:r>
              <a:rPr lang="zh-CN" altLang="en-US" sz="3700" b="1" i="1" dirty="0">
                <a:solidFill>
                  <a:srgbClr val="CC3300"/>
                </a:solidFill>
                <a:ea typeface="仿宋_GB2312" pitchFamily="49" charset="-122"/>
              </a:rPr>
              <a:t> </a:t>
            </a:r>
            <a:r>
              <a:rPr lang="en-US" altLang="zh-CN" sz="3300" b="1" dirty="0">
                <a:solidFill>
                  <a:srgbClr val="CC3300"/>
                </a:solidFill>
                <a:effectLst>
                  <a:outerShdw blurRad="38100" dist="38100" dir="2700000" algn="tl">
                    <a:srgbClr val="C0C0C0"/>
                  </a:outerShdw>
                </a:effectLst>
                <a:ea typeface="仿宋_GB2312" pitchFamily="49" charset="-122"/>
              </a:rPr>
              <a:t>q[</a:t>
            </a:r>
            <a:r>
              <a:rPr lang="en-US" altLang="zh-CN" sz="3300" b="1" dirty="0" err="1">
                <a:solidFill>
                  <a:srgbClr val="CC3300"/>
                </a:solidFill>
                <a:effectLst>
                  <a:outerShdw blurRad="38100" dist="38100" dir="2700000" algn="tl">
                    <a:srgbClr val="C0C0C0"/>
                  </a:outerShdw>
                </a:effectLst>
                <a:ea typeface="仿宋_GB2312" pitchFamily="49" charset="-122"/>
              </a:rPr>
              <a:t>i</a:t>
            </a:r>
            <a:r>
              <a:rPr lang="en-US" altLang="zh-CN" sz="3300" b="1" dirty="0">
                <a:solidFill>
                  <a:srgbClr val="CC3300"/>
                </a:solidFill>
                <a:effectLst>
                  <a:outerShdw blurRad="38100" dist="38100" dir="2700000" algn="tl">
                    <a:srgbClr val="C0C0C0"/>
                  </a:outerShdw>
                </a:effectLst>
                <a:ea typeface="仿宋_GB2312" pitchFamily="49" charset="-122"/>
              </a:rPr>
              <a:t>]=j</a:t>
            </a:r>
            <a:r>
              <a:rPr lang="en-US" altLang="zh-CN" sz="3300" b="1" dirty="0">
                <a:solidFill>
                  <a:srgbClr val="000099"/>
                </a:solidFill>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a:t>
            </a:r>
            <a:r>
              <a:rPr lang="zh-CN" altLang="zh-CN" sz="3300" b="1" dirty="0">
                <a:solidFill>
                  <a:srgbClr val="000099"/>
                </a:solidFill>
                <a:effectLst>
                  <a:outerShdw blurRad="38100" dist="38100" dir="2700000" algn="tl">
                    <a:srgbClr val="C0C0C0"/>
                  </a:outerShdw>
                </a:effectLst>
                <a:ea typeface="仿宋_GB2312" pitchFamily="49" charset="-122"/>
              </a:rPr>
              <a:t>标识第 </a:t>
            </a:r>
            <a:r>
              <a:rPr lang="en-US" altLang="zh-CN" sz="3300" b="1" dirty="0" err="1">
                <a:solidFill>
                  <a:srgbClr val="000099"/>
                </a:solidFill>
                <a:effectLst>
                  <a:outerShdw blurRad="38100" dist="38100" dir="2700000" algn="tl">
                    <a:srgbClr val="C0C0C0"/>
                  </a:outerShdw>
                </a:effectLst>
                <a:ea typeface="仿宋_GB2312" pitchFamily="49" charset="-122"/>
              </a:rPr>
              <a:t>i</a:t>
            </a:r>
            <a:r>
              <a:rPr lang="en-US" altLang="zh-CN" sz="3300" b="1" dirty="0">
                <a:solidFill>
                  <a:srgbClr val="000099"/>
                </a:solidFill>
                <a:effectLst>
                  <a:outerShdw blurRad="38100" dist="38100" dir="2700000" algn="tl">
                    <a:srgbClr val="C0C0C0"/>
                  </a:outerShdw>
                </a:effectLst>
                <a:ea typeface="仿宋_GB2312" pitchFamily="49" charset="-122"/>
              </a:rPr>
              <a:t> </a:t>
            </a:r>
            <a:r>
              <a:rPr lang="zh-CN" altLang="en-US" sz="3300" b="1" dirty="0">
                <a:solidFill>
                  <a:srgbClr val="000099"/>
                </a:solidFill>
                <a:effectLst>
                  <a:outerShdw blurRad="38100" dist="38100" dir="2700000" algn="tl">
                    <a:srgbClr val="C0C0C0"/>
                  </a:outerShdw>
                </a:effectLst>
                <a:ea typeface="仿宋_GB2312" pitchFamily="49" charset="-122"/>
              </a:rPr>
              <a:t>行第</a:t>
            </a:r>
            <a:r>
              <a:rPr lang="en-US" altLang="zh-CN" sz="3300" b="1" dirty="0">
                <a:solidFill>
                  <a:srgbClr val="000099"/>
                </a:solidFill>
                <a:effectLst>
                  <a:outerShdw blurRad="38100" dist="38100" dir="2700000" algn="tl">
                    <a:srgbClr val="C0C0C0"/>
                  </a:outerShdw>
                </a:effectLst>
                <a:ea typeface="仿宋_GB2312" pitchFamily="49" charset="-122"/>
              </a:rPr>
              <a:t>j</a:t>
            </a:r>
            <a:r>
              <a:rPr lang="zh-CN" altLang="en-US" sz="3300" b="1" dirty="0">
                <a:solidFill>
                  <a:srgbClr val="000099"/>
                </a:solidFill>
                <a:effectLst>
                  <a:outerShdw blurRad="38100" dist="38100" dir="2700000" algn="tl">
                    <a:srgbClr val="C0C0C0"/>
                  </a:outerShdw>
                </a:effectLst>
                <a:ea typeface="仿宋_GB2312" pitchFamily="49" charset="-122"/>
              </a:rPr>
              <a:t>列</a:t>
            </a:r>
            <a:r>
              <a:rPr lang="zh-CN" altLang="zh-CN" sz="3300" b="1" dirty="0">
                <a:solidFill>
                  <a:srgbClr val="000099"/>
                </a:solidFill>
                <a:effectLst>
                  <a:outerShdw blurRad="38100" dist="38100" dir="2700000" algn="tl">
                    <a:srgbClr val="C0C0C0"/>
                  </a:outerShdw>
                </a:effectLst>
                <a:ea typeface="仿宋_GB2312" pitchFamily="49" charset="-122"/>
              </a:rPr>
              <a:t>安放了皇后</a:t>
            </a:r>
            <a:endParaRPr lang="zh-CN" altLang="zh-CN" sz="3300" b="1" dirty="0">
              <a:solidFill>
                <a:srgbClr val="000099"/>
              </a:solidFill>
              <a:ea typeface="仿宋_GB2312" pitchFamily="49" charset="-122"/>
            </a:endParaRPr>
          </a:p>
        </p:txBody>
      </p:sp>
      <p:sp>
        <p:nvSpPr>
          <p:cNvPr id="2" name="矩形 1"/>
          <p:cNvSpPr/>
          <p:nvPr/>
        </p:nvSpPr>
        <p:spPr>
          <a:xfrm>
            <a:off x="2009775" y="3644900"/>
            <a:ext cx="8243888" cy="1754326"/>
          </a:xfrm>
          <a:prstGeom prst="rect">
            <a:avLst/>
          </a:prstGeom>
        </p:spPr>
        <p:txBody>
          <a:bodyPr>
            <a:spAutoFit/>
          </a:bodyPr>
          <a:lstStyle/>
          <a:p>
            <a:pPr algn="just">
              <a:defRPr/>
            </a:pPr>
            <a:r>
              <a:rPr lang="zh-CN" altLang="en-US" sz="3600" b="1" kern="0" dirty="0">
                <a:solidFill>
                  <a:srgbClr val="7F0055"/>
                </a:solidFill>
                <a:latin typeface="宋体" panose="02010600030101010101" pitchFamily="2" charset="-122"/>
                <a:ea typeface="等线" panose="02010600030101010101" pitchFamily="2" charset="-122"/>
                <a:cs typeface="宋体" panose="02010600030101010101" pitchFamily="2" charset="-122"/>
              </a:rPr>
              <a:t>判断是否冲突：</a:t>
            </a:r>
            <a:endParaRPr lang="en-US" altLang="zh-CN" sz="3600" b="1" kern="0" dirty="0">
              <a:solidFill>
                <a:srgbClr val="7F0055"/>
              </a:solidFill>
              <a:latin typeface="宋体" panose="02010600030101010101" pitchFamily="2" charset="-122"/>
              <a:ea typeface="等线" panose="02010600030101010101" pitchFamily="2" charset="-122"/>
              <a:cs typeface="宋体" panose="02010600030101010101" pitchFamily="2" charset="-122"/>
            </a:endParaRPr>
          </a:p>
          <a:p>
            <a:pPr algn="just">
              <a:defRPr/>
            </a:pPr>
            <a:r>
              <a:rPr lang="en-US" altLang="zh-CN" sz="3600" b="1" kern="0" dirty="0">
                <a:solidFill>
                  <a:srgbClr val="7F0055"/>
                </a:solidFill>
                <a:latin typeface="宋体" panose="02010600030101010101" pitchFamily="2" charset="-122"/>
                <a:ea typeface="等线" panose="02010600030101010101" pitchFamily="2" charset="-122"/>
                <a:cs typeface="宋体" panose="02010600030101010101" pitchFamily="2" charset="-122"/>
              </a:rPr>
              <a:t>q[</a:t>
            </a:r>
            <a:r>
              <a:rPr lang="en-US" altLang="zh-CN" sz="3600" b="1" kern="0" dirty="0" err="1">
                <a:solidFill>
                  <a:srgbClr val="7F0055"/>
                </a:solidFill>
                <a:latin typeface="宋体" panose="02010600030101010101" pitchFamily="2" charset="-122"/>
                <a:ea typeface="等线" panose="02010600030101010101" pitchFamily="2" charset="-122"/>
                <a:cs typeface="宋体" panose="02010600030101010101" pitchFamily="2" charset="-122"/>
              </a:rPr>
              <a:t>i</a:t>
            </a:r>
            <a:r>
              <a:rPr lang="en-US" altLang="zh-CN" sz="3600" b="1" kern="0" dirty="0">
                <a:solidFill>
                  <a:srgbClr val="7F0055"/>
                </a:solidFill>
                <a:latin typeface="宋体" panose="02010600030101010101" pitchFamily="2" charset="-122"/>
                <a:ea typeface="等线" panose="02010600030101010101" pitchFamily="2" charset="-122"/>
                <a:cs typeface="宋体" panose="02010600030101010101" pitchFamily="2" charset="-122"/>
              </a:rPr>
              <a:t>]==q[n]</a:t>
            </a:r>
          </a:p>
          <a:p>
            <a:pPr algn="just">
              <a:defRPr/>
            </a:pPr>
            <a:r>
              <a:rPr lang="en-US" altLang="zh-CN" sz="3600" b="1" kern="0" dirty="0">
                <a:solidFill>
                  <a:srgbClr val="7F0055"/>
                </a:solidFill>
                <a:latin typeface="宋体" panose="02010600030101010101" pitchFamily="2" charset="-122"/>
                <a:ea typeface="等线" panose="02010600030101010101" pitchFamily="2" charset="-122"/>
                <a:cs typeface="宋体" panose="02010600030101010101" pitchFamily="2" charset="-122"/>
              </a:rPr>
              <a:t>abs(</a:t>
            </a:r>
            <a:r>
              <a:rPr lang="en-US" altLang="zh-CN" sz="3600" b="1" kern="0" dirty="0" err="1">
                <a:solidFill>
                  <a:srgbClr val="7F0055"/>
                </a:solidFill>
                <a:latin typeface="宋体" panose="02010600030101010101" pitchFamily="2" charset="-122"/>
                <a:ea typeface="等线" panose="02010600030101010101" pitchFamily="2" charset="-122"/>
                <a:cs typeface="宋体" panose="02010600030101010101" pitchFamily="2" charset="-122"/>
              </a:rPr>
              <a:t>i</a:t>
            </a:r>
            <a:r>
              <a:rPr lang="en-US" altLang="zh-CN" sz="3600" b="1" kern="0" dirty="0">
                <a:solidFill>
                  <a:srgbClr val="7F0055"/>
                </a:solidFill>
                <a:latin typeface="宋体" panose="02010600030101010101" pitchFamily="2" charset="-122"/>
                <a:ea typeface="等线" panose="02010600030101010101" pitchFamily="2" charset="-122"/>
                <a:cs typeface="宋体" panose="02010600030101010101" pitchFamily="2" charset="-122"/>
              </a:rPr>
              <a:t>-n)==abs(q[</a:t>
            </a:r>
            <a:r>
              <a:rPr lang="en-US" altLang="zh-CN" sz="3600" b="1" kern="0" dirty="0" err="1">
                <a:solidFill>
                  <a:srgbClr val="7F0055"/>
                </a:solidFill>
                <a:latin typeface="宋体" panose="02010600030101010101" pitchFamily="2" charset="-122"/>
                <a:ea typeface="等线" panose="02010600030101010101" pitchFamily="2" charset="-122"/>
                <a:cs typeface="宋体" panose="02010600030101010101" pitchFamily="2" charset="-122"/>
              </a:rPr>
              <a:t>i</a:t>
            </a:r>
            <a:r>
              <a:rPr lang="en-US" altLang="zh-CN" sz="3600" b="1" kern="0" dirty="0">
                <a:solidFill>
                  <a:srgbClr val="7F0055"/>
                </a:solidFill>
                <a:latin typeface="宋体" panose="02010600030101010101" pitchFamily="2" charset="-122"/>
                <a:ea typeface="等线" panose="02010600030101010101" pitchFamily="2" charset="-122"/>
                <a:cs typeface="宋体" panose="02010600030101010101" pitchFamily="2" charset="-122"/>
              </a:rPr>
              <a:t>]-q[n])</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6648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1779088" y="1416450"/>
            <a:ext cx="8001000" cy="4014949"/>
          </a:xfrm>
        </p:spPr>
        <p:txBody>
          <a:bodyPr/>
          <a:lstStyle/>
          <a:p>
            <a:pPr eaLnBrk="1" hangingPunct="1">
              <a:lnSpc>
                <a:spcPct val="110000"/>
              </a:lnSpc>
              <a:spcBef>
                <a:spcPct val="0"/>
              </a:spcBef>
              <a:buFont typeface="Wingdings" panose="05000000000000000000" pitchFamily="2" charset="2"/>
              <a:buNone/>
              <a:defRPr/>
            </a:pPr>
            <a:r>
              <a:rPr lang="en-US" altLang="zh-CN" sz="3200" b="1" dirty="0" smtClean="0">
                <a:solidFill>
                  <a:srgbClr val="CC3300"/>
                </a:solidFill>
                <a:latin typeface="宋体" panose="02010600030101010101" pitchFamily="2" charset="-122"/>
                <a:ea typeface="宋体" panose="02010600030101010101" pitchFamily="2" charset="-122"/>
              </a:rPr>
              <a:t>Def </a:t>
            </a:r>
            <a:r>
              <a:rPr lang="en-US" altLang="zh-CN" sz="3200" dirty="0" smtClean="0">
                <a:solidFill>
                  <a:srgbClr val="CC3300"/>
                </a:solidFill>
                <a:latin typeface="宋体" panose="02010600030101010101" pitchFamily="2" charset="-122"/>
                <a:ea typeface="宋体" panose="02010600030101010101" pitchFamily="2" charset="-122"/>
              </a:rPr>
              <a:t>Queen(</a:t>
            </a:r>
            <a:r>
              <a:rPr lang="en-US" altLang="zh-CN" sz="3200" b="1" dirty="0" smtClean="0">
                <a:solidFill>
                  <a:srgbClr val="CC3300"/>
                </a:solidFill>
                <a:latin typeface="宋体" panose="02010600030101010101" pitchFamily="2" charset="-122"/>
                <a:ea typeface="宋体" panose="02010600030101010101" pitchFamily="2" charset="-122"/>
              </a:rPr>
              <a:t> </a:t>
            </a:r>
            <a:r>
              <a:rPr lang="en-US" altLang="zh-CN" sz="3200" dirty="0" err="1" smtClean="0">
                <a:solidFill>
                  <a:srgbClr val="CC3300"/>
                </a:solidFill>
                <a:latin typeface="宋体" panose="02010600030101010101" pitchFamily="2" charset="-122"/>
                <a:ea typeface="宋体" panose="02010600030101010101" pitchFamily="2" charset="-122"/>
              </a:rPr>
              <a:t>i</a:t>
            </a:r>
            <a:r>
              <a:rPr lang="en-US" altLang="zh-CN" sz="3200" dirty="0" smtClean="0">
                <a:solidFill>
                  <a:srgbClr val="CC3300"/>
                </a:solidFill>
                <a:latin typeface="宋体" panose="02010600030101010101" pitchFamily="2" charset="-122"/>
                <a:ea typeface="宋体" panose="02010600030101010101" pitchFamily="2" charset="-122"/>
              </a:rPr>
              <a:t> )</a:t>
            </a:r>
            <a:r>
              <a:rPr lang="en-US" altLang="zh-CN" sz="3200" b="1" dirty="0" smtClean="0">
                <a:solidFill>
                  <a:srgbClr val="CC3300"/>
                </a:solidFill>
                <a:latin typeface="宋体" panose="02010600030101010101" pitchFamily="2" charset="-122"/>
                <a:ea typeface="宋体" panose="02010600030101010101" pitchFamily="2" charset="-122"/>
              </a:rPr>
              <a:t> :</a:t>
            </a:r>
          </a:p>
          <a:p>
            <a:pPr eaLnBrk="1" hangingPunct="1">
              <a:lnSpc>
                <a:spcPct val="110000"/>
              </a:lnSpc>
              <a:spcBef>
                <a:spcPct val="0"/>
              </a:spcBef>
              <a:buFont typeface="Wingdings" panose="05000000000000000000" pitchFamily="2" charset="2"/>
              <a:buNone/>
              <a:defRPr/>
            </a:pPr>
            <a:r>
              <a:rPr lang="zh-CN" altLang="en-US" sz="3200" b="1" dirty="0" smtClean="0">
                <a:solidFill>
                  <a:srgbClr val="CC3300"/>
                </a:solidFill>
                <a:latin typeface="宋体" panose="02010600030101010101" pitchFamily="2" charset="-122"/>
                <a:ea typeface="宋体" panose="02010600030101010101" pitchFamily="2" charset="-122"/>
              </a:rPr>
              <a:t> </a:t>
            </a:r>
            <a:r>
              <a:rPr lang="en-US" altLang="zh-CN" sz="3200" b="1" dirty="0" smtClean="0">
                <a:solidFill>
                  <a:srgbClr val="CC3300"/>
                </a:solidFill>
                <a:latin typeface="宋体" panose="02010600030101010101" pitchFamily="2" charset="-122"/>
                <a:ea typeface="宋体" panose="02010600030101010101" pitchFamily="2" charset="-122"/>
              </a:rPr>
              <a:t>if </a:t>
            </a:r>
            <a:r>
              <a:rPr lang="en-US" altLang="zh-CN" sz="3200" dirty="0" err="1" smtClean="0">
                <a:solidFill>
                  <a:srgbClr val="CC3300"/>
                </a:solidFill>
                <a:latin typeface="宋体" panose="02010600030101010101" pitchFamily="2" charset="-122"/>
                <a:ea typeface="宋体" panose="02010600030101010101" pitchFamily="2" charset="-122"/>
              </a:rPr>
              <a:t>i</a:t>
            </a:r>
            <a:r>
              <a:rPr lang="en-US" altLang="zh-CN" sz="3200" dirty="0" smtClean="0">
                <a:solidFill>
                  <a:srgbClr val="CC3300"/>
                </a:solidFill>
                <a:latin typeface="宋体" panose="02010600030101010101" pitchFamily="2" charset="-122"/>
                <a:ea typeface="宋体" panose="02010600030101010101" pitchFamily="2" charset="-122"/>
              </a:rPr>
              <a:t> </a:t>
            </a:r>
            <a:r>
              <a:rPr lang="en-US" altLang="zh-CN" sz="3200" i="1" dirty="0" smtClean="0">
                <a:solidFill>
                  <a:srgbClr val="CC3300"/>
                </a:solidFill>
                <a:latin typeface="宋体" panose="02010600030101010101" pitchFamily="2" charset="-122"/>
                <a:ea typeface="宋体" panose="02010600030101010101" pitchFamily="2" charset="-122"/>
              </a:rPr>
              <a:t>==</a:t>
            </a:r>
            <a:r>
              <a:rPr lang="en-US" altLang="zh-CN" sz="3200" dirty="0" smtClean="0">
                <a:solidFill>
                  <a:srgbClr val="CC3300"/>
                </a:solidFill>
                <a:latin typeface="宋体" panose="02010600030101010101" pitchFamily="2" charset="-122"/>
                <a:ea typeface="宋体" panose="02010600030101010101" pitchFamily="2" charset="-122"/>
              </a:rPr>
              <a:t> N </a:t>
            </a:r>
            <a:r>
              <a:rPr lang="en-US" altLang="zh-CN" sz="3200" b="1" dirty="0" smtClean="0">
                <a:solidFill>
                  <a:srgbClr val="CC3300"/>
                </a:solidFill>
                <a:latin typeface="宋体" panose="02010600030101010101" pitchFamily="2" charset="-122"/>
                <a:ea typeface="宋体" panose="02010600030101010101" pitchFamily="2" charset="-122"/>
              </a:rPr>
              <a:t> </a:t>
            </a:r>
            <a:r>
              <a:rPr lang="en-US" altLang="zh-CN" sz="3200" b="1" dirty="0" smtClean="0">
                <a:solidFill>
                  <a:srgbClr val="FF0000"/>
                </a:solidFill>
                <a:latin typeface="宋体" panose="02010600030101010101" pitchFamily="2" charset="-122"/>
                <a:ea typeface="宋体" panose="02010600030101010101" pitchFamily="2" charset="-122"/>
              </a:rPr>
              <a:t>:       </a:t>
            </a:r>
          </a:p>
          <a:p>
            <a:pPr indent="2465388" eaLnBrk="1" hangingPunct="1">
              <a:lnSpc>
                <a:spcPct val="110000"/>
              </a:lnSpc>
              <a:spcBef>
                <a:spcPct val="0"/>
              </a:spcBef>
              <a:buFont typeface="Wingdings" panose="05000000000000000000" pitchFamily="2" charset="2"/>
              <a:buNone/>
              <a:defRPr/>
            </a:pPr>
            <a:r>
              <a:rPr lang="en-US" altLang="zh-CN" sz="3200" b="1" dirty="0" smtClean="0">
                <a:solidFill>
                  <a:srgbClr val="FF0000"/>
                </a:solidFill>
                <a:latin typeface="宋体" panose="02010600030101010101" pitchFamily="2" charset="-122"/>
                <a:ea typeface="宋体" panose="02010600030101010101" pitchFamily="2" charset="-122"/>
              </a:rPr>
              <a:t>#</a:t>
            </a:r>
            <a:r>
              <a:rPr lang="zh-CN" altLang="en-US" sz="3200" b="1" dirty="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输出一个布局并返回</a:t>
            </a:r>
            <a:r>
              <a:rPr lang="zh-CN" altLang="en-US" sz="3200" b="1" dirty="0" smtClean="0">
                <a:solidFill>
                  <a:srgbClr val="FF0000"/>
                </a:solidFill>
                <a:latin typeface="宋体" panose="02010600030101010101" pitchFamily="2" charset="-122"/>
                <a:ea typeface="宋体" panose="02010600030101010101" pitchFamily="2" charset="-122"/>
              </a:rPr>
              <a:t>；</a:t>
            </a:r>
            <a:endParaRPr lang="en-US" altLang="zh-CN" sz="3200" b="1" dirty="0" smtClean="0">
              <a:solidFill>
                <a:srgbClr val="FF0000"/>
              </a:solidFill>
              <a:latin typeface="宋体" panose="02010600030101010101" pitchFamily="2" charset="-122"/>
              <a:ea typeface="宋体" panose="02010600030101010101" pitchFamily="2" charset="-122"/>
            </a:endParaRPr>
          </a:p>
          <a:p>
            <a:pPr eaLnBrk="1" hangingPunct="1">
              <a:lnSpc>
                <a:spcPct val="110000"/>
              </a:lnSpc>
              <a:spcBef>
                <a:spcPct val="0"/>
              </a:spcBef>
              <a:buFont typeface="Wingdings" panose="05000000000000000000" pitchFamily="2" charset="2"/>
              <a:buNone/>
              <a:defRPr/>
            </a:pPr>
            <a:r>
              <a:rPr lang="en-US" altLang="zh-CN" sz="3200" b="1" dirty="0" smtClean="0">
                <a:solidFill>
                  <a:srgbClr val="CC3300"/>
                </a:solidFill>
                <a:latin typeface="宋体" panose="02010600030101010101" pitchFamily="2" charset="-122"/>
                <a:ea typeface="宋体" panose="02010600030101010101" pitchFamily="2" charset="-122"/>
              </a:rPr>
              <a:t>    for</a:t>
            </a:r>
            <a:r>
              <a:rPr lang="en-US" altLang="zh-CN" sz="3200" dirty="0" smtClean="0">
                <a:solidFill>
                  <a:srgbClr val="CC3300"/>
                </a:solidFill>
                <a:latin typeface="宋体" panose="02010600030101010101" pitchFamily="2" charset="-122"/>
                <a:ea typeface="宋体" panose="02010600030101010101" pitchFamily="2" charset="-122"/>
              </a:rPr>
              <a:t> j range(N):</a:t>
            </a:r>
            <a:endParaRPr lang="en-US" altLang="zh-CN" sz="3200" b="1" dirty="0" smtClean="0">
              <a:solidFill>
                <a:srgbClr val="CC3300"/>
              </a:solidFill>
              <a:latin typeface="宋体" panose="02010600030101010101" pitchFamily="2" charset="-122"/>
              <a:ea typeface="宋体" panose="02010600030101010101" pitchFamily="2" charset="-122"/>
            </a:endParaRPr>
          </a:p>
          <a:p>
            <a:pPr eaLnBrk="1" hangingPunct="1">
              <a:lnSpc>
                <a:spcPct val="110000"/>
              </a:lnSpc>
              <a:spcBef>
                <a:spcPct val="0"/>
              </a:spcBef>
              <a:buFont typeface="Wingdings" panose="05000000000000000000" pitchFamily="2" charset="2"/>
              <a:buNone/>
              <a:defRPr/>
            </a:pPr>
            <a:r>
              <a:rPr lang="en-US" altLang="zh-CN" sz="3200" dirty="0" smtClean="0">
                <a:solidFill>
                  <a:srgbClr val="FF0000"/>
                </a:solidFill>
                <a:latin typeface="宋体" panose="02010600030101010101" pitchFamily="2" charset="-122"/>
                <a:ea typeface="宋体" panose="02010600030101010101" pitchFamily="2" charset="-122"/>
              </a:rPr>
              <a:t>             #</a:t>
            </a:r>
            <a:r>
              <a:rPr lang="zh-CN" altLang="en-US" sz="3200" b="1" dirty="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在</a:t>
            </a:r>
            <a:r>
              <a:rPr lang="zh-CN" altLang="zh-CN" sz="3200" b="1" dirty="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第 </a:t>
            </a:r>
            <a:r>
              <a:rPr lang="en-US" altLang="zh-CN" sz="3200" b="1" dirty="0" err="1"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i</a:t>
            </a:r>
            <a:r>
              <a:rPr lang="en-US" altLang="zh-CN" sz="3200" b="1" dirty="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zh-CN" sz="3200" b="1" dirty="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行第 </a:t>
            </a:r>
            <a:r>
              <a:rPr lang="en-US" altLang="zh-CN" sz="3200" b="1" dirty="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j </a:t>
            </a:r>
            <a:r>
              <a:rPr lang="zh-CN" altLang="en-US" sz="3200" b="1" dirty="0" smtClean="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列安放皇后</a:t>
            </a:r>
            <a:r>
              <a:rPr lang="zh-CN" altLang="en-US" sz="3200" b="1" dirty="0" smtClean="0">
                <a:solidFill>
                  <a:srgbClr val="FF0000"/>
                </a:solidFill>
                <a:latin typeface="宋体" panose="02010600030101010101" pitchFamily="2" charset="-122"/>
                <a:ea typeface="宋体" panose="02010600030101010101" pitchFamily="2" charset="-122"/>
              </a:rPr>
              <a:t>；</a:t>
            </a:r>
            <a:endParaRPr lang="en-US" altLang="zh-CN" sz="3200" b="1" dirty="0" smtClean="0">
              <a:solidFill>
                <a:srgbClr val="FF0000"/>
              </a:solidFill>
              <a:latin typeface="宋体" panose="02010600030101010101" pitchFamily="2" charset="-122"/>
              <a:ea typeface="宋体" panose="02010600030101010101" pitchFamily="2" charset="-122"/>
            </a:endParaRPr>
          </a:p>
          <a:p>
            <a:pPr eaLnBrk="1" hangingPunct="1">
              <a:lnSpc>
                <a:spcPct val="110000"/>
              </a:lnSpc>
              <a:spcBef>
                <a:spcPct val="0"/>
              </a:spcBef>
              <a:buFont typeface="Wingdings" panose="05000000000000000000" pitchFamily="2" charset="2"/>
              <a:buNone/>
              <a:defRPr/>
            </a:pPr>
            <a:r>
              <a:rPr lang="en-US" altLang="zh-CN" sz="3200" b="1" dirty="0" smtClean="0">
                <a:solidFill>
                  <a:srgbClr val="CC3300"/>
                </a:solidFill>
                <a:latin typeface="宋体" panose="02010600030101010101" pitchFamily="2" charset="-122"/>
                <a:ea typeface="宋体" panose="02010600030101010101" pitchFamily="2" charset="-122"/>
              </a:rPr>
              <a:t>        if </a:t>
            </a:r>
            <a:r>
              <a:rPr lang="en-US" altLang="zh-CN" sz="3200" dirty="0" smtClean="0">
                <a:solidFill>
                  <a:srgbClr val="CC3300"/>
                </a:solidFill>
                <a:latin typeface="宋体" panose="02010600030101010101" pitchFamily="2" charset="-122"/>
                <a:ea typeface="宋体" panose="02010600030101010101" pitchFamily="2" charset="-122"/>
              </a:rPr>
              <a:t>( </a:t>
            </a:r>
            <a:r>
              <a:rPr lang="zh-CN" altLang="zh-CN" sz="3200" b="1" dirty="0" smtClean="0">
                <a:effectLst>
                  <a:outerShdw blurRad="38100" dist="38100" dir="2700000" algn="tl">
                    <a:srgbClr val="C0C0C0"/>
                  </a:outerShdw>
                </a:effectLst>
                <a:latin typeface="宋体" panose="02010600030101010101" pitchFamily="2" charset="-122"/>
                <a:ea typeface="宋体" panose="02010600030101010101" pitchFamily="2" charset="-122"/>
              </a:rPr>
              <a:t>第 </a:t>
            </a:r>
            <a:r>
              <a:rPr lang="en-US" altLang="zh-CN" sz="3200" b="1" dirty="0" err="1" smtClean="0">
                <a:effectLst>
                  <a:outerShdw blurRad="38100" dist="38100" dir="2700000" algn="tl">
                    <a:srgbClr val="C0C0C0"/>
                  </a:outerShdw>
                </a:effectLst>
                <a:latin typeface="宋体" panose="02010600030101010101" pitchFamily="2" charset="-122"/>
                <a:ea typeface="宋体" panose="02010600030101010101" pitchFamily="2" charset="-122"/>
              </a:rPr>
              <a:t>i</a:t>
            </a:r>
            <a:r>
              <a:rPr lang="en-US" altLang="zh-CN" sz="3200" b="1" dirty="0" smtClean="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zh-CN" sz="3200" b="1" dirty="0" smtClean="0">
                <a:effectLst>
                  <a:outerShdw blurRad="38100" dist="38100" dir="2700000" algn="tl">
                    <a:srgbClr val="C0C0C0"/>
                  </a:outerShdw>
                </a:effectLst>
                <a:latin typeface="宋体" panose="02010600030101010101" pitchFamily="2" charset="-122"/>
                <a:ea typeface="宋体" panose="02010600030101010101" pitchFamily="2" charset="-122"/>
              </a:rPr>
              <a:t>行第 </a:t>
            </a:r>
            <a:r>
              <a:rPr lang="en-US" altLang="zh-CN" sz="3200" b="1" dirty="0" smtClean="0">
                <a:effectLst>
                  <a:outerShdw blurRad="38100" dist="38100" dir="2700000" algn="tl">
                    <a:srgbClr val="C0C0C0"/>
                  </a:outerShdw>
                </a:effectLst>
                <a:latin typeface="宋体" panose="02010600030101010101" pitchFamily="2" charset="-122"/>
                <a:ea typeface="宋体" panose="02010600030101010101" pitchFamily="2" charset="-122"/>
              </a:rPr>
              <a:t>j </a:t>
            </a:r>
            <a:r>
              <a:rPr lang="zh-CN" altLang="en-US" sz="3200" b="1" dirty="0" smtClean="0">
                <a:effectLst>
                  <a:outerShdw blurRad="38100" dist="38100" dir="2700000" algn="tl">
                    <a:srgbClr val="C0C0C0"/>
                  </a:outerShdw>
                </a:effectLst>
                <a:latin typeface="宋体" panose="02010600030101010101" pitchFamily="2" charset="-122"/>
                <a:ea typeface="宋体" panose="02010600030101010101" pitchFamily="2" charset="-122"/>
              </a:rPr>
              <a:t>列没有攻击</a:t>
            </a:r>
            <a:r>
              <a:rPr lang="zh-CN" altLang="en-US" sz="3200" dirty="0" smtClean="0">
                <a:solidFill>
                  <a:srgbClr val="CC3300"/>
                </a:solidFill>
                <a:latin typeface="宋体" panose="02010600030101010101" pitchFamily="2" charset="-122"/>
                <a:ea typeface="宋体" panose="02010600030101010101" pitchFamily="2" charset="-122"/>
              </a:rPr>
              <a:t> </a:t>
            </a:r>
            <a:r>
              <a:rPr lang="en-US" altLang="zh-CN" sz="3200" dirty="0" smtClean="0">
                <a:solidFill>
                  <a:srgbClr val="CC3300"/>
                </a:solidFill>
                <a:latin typeface="宋体" panose="02010600030101010101" pitchFamily="2" charset="-122"/>
                <a:ea typeface="宋体" panose="02010600030101010101" pitchFamily="2" charset="-122"/>
              </a:rPr>
              <a:t>)</a:t>
            </a:r>
            <a:r>
              <a:rPr lang="zh-CN" altLang="en-US" sz="3200" dirty="0" smtClean="0">
                <a:solidFill>
                  <a:srgbClr val="CC3300"/>
                </a:solidFill>
                <a:latin typeface="宋体" panose="02010600030101010101" pitchFamily="2" charset="-122"/>
                <a:ea typeface="宋体" panose="02010600030101010101" pitchFamily="2" charset="-122"/>
              </a:rPr>
              <a:t>：</a:t>
            </a:r>
            <a:endParaRPr lang="en-US" altLang="zh-CN" sz="3200" dirty="0" smtClean="0">
              <a:solidFill>
                <a:srgbClr val="CC3300"/>
              </a:solidFill>
              <a:latin typeface="宋体" panose="02010600030101010101" pitchFamily="2" charset="-122"/>
              <a:ea typeface="宋体" panose="02010600030101010101" pitchFamily="2" charset="-122"/>
            </a:endParaRPr>
          </a:p>
          <a:p>
            <a:pPr indent="2370138">
              <a:lnSpc>
                <a:spcPct val="110000"/>
              </a:lnSpc>
              <a:spcBef>
                <a:spcPct val="0"/>
              </a:spcBef>
              <a:buNone/>
              <a:defRPr/>
            </a:pPr>
            <a:r>
              <a:rPr lang="en-US" altLang="zh-CN" sz="3200" dirty="0">
                <a:solidFill>
                  <a:srgbClr val="CC3300"/>
                </a:solidFill>
                <a:latin typeface="宋体" panose="02010600030101010101" pitchFamily="2" charset="-122"/>
                <a:ea typeface="宋体" panose="02010600030101010101" pitchFamily="2" charset="-122"/>
              </a:rPr>
              <a:t>Queen(</a:t>
            </a:r>
            <a:r>
              <a:rPr lang="en-US" altLang="zh-CN" sz="3200" b="1" dirty="0">
                <a:solidFill>
                  <a:srgbClr val="CC3300"/>
                </a:solidFill>
                <a:latin typeface="宋体" panose="02010600030101010101" pitchFamily="2" charset="-122"/>
                <a:ea typeface="宋体" panose="02010600030101010101" pitchFamily="2" charset="-122"/>
              </a:rPr>
              <a:t> </a:t>
            </a:r>
            <a:r>
              <a:rPr lang="en-US" altLang="zh-CN" sz="3200" dirty="0" smtClean="0">
                <a:solidFill>
                  <a:srgbClr val="CC3300"/>
                </a:solidFill>
                <a:latin typeface="宋体" panose="02010600030101010101" pitchFamily="2" charset="-122"/>
                <a:ea typeface="宋体" panose="02010600030101010101" pitchFamily="2" charset="-122"/>
              </a:rPr>
              <a:t>i+1 </a:t>
            </a:r>
            <a:r>
              <a:rPr lang="en-US" altLang="zh-CN" sz="3200" dirty="0">
                <a:solidFill>
                  <a:srgbClr val="CC3300"/>
                </a:solidFill>
                <a:latin typeface="宋体" panose="02010600030101010101" pitchFamily="2" charset="-122"/>
                <a:ea typeface="宋体" panose="02010600030101010101" pitchFamily="2" charset="-122"/>
              </a:rPr>
              <a:t>)</a:t>
            </a:r>
            <a:endParaRPr lang="en-US" altLang="zh-CN" sz="3200" b="1" dirty="0" smtClean="0">
              <a:solidFill>
                <a:srgbClr val="CC33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218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371475" y="924212"/>
            <a:ext cx="11525250" cy="5490543"/>
          </a:xfrm>
        </p:spPr>
        <p:txBody>
          <a:bodyPr/>
          <a:lstStyle/>
          <a:p>
            <a:pPr eaLnBrk="1" hangingPunct="1">
              <a:lnSpc>
                <a:spcPct val="110000"/>
              </a:lnSpc>
              <a:spcBef>
                <a:spcPct val="5000"/>
              </a:spcBef>
              <a:buFont typeface="Wingdings" panose="05000000000000000000" pitchFamily="2" charset="2"/>
              <a:buNone/>
              <a:defRPr/>
            </a:pPr>
            <a:r>
              <a:rPr lang="en-US" altLang="zh-CN" b="1" dirty="0" err="1" smtClean="0">
                <a:solidFill>
                  <a:srgbClr val="CC3300"/>
                </a:solidFill>
                <a:latin typeface="宋体" panose="02010600030101010101" pitchFamily="2" charset="-122"/>
                <a:ea typeface="宋体" panose="02010600030101010101" pitchFamily="2" charset="-122"/>
              </a:rPr>
              <a:t>def</a:t>
            </a:r>
            <a:r>
              <a:rPr lang="en-US" altLang="zh-CN" b="1" dirty="0" smtClean="0">
                <a:solidFill>
                  <a:srgbClr val="CC3300"/>
                </a:solidFill>
                <a:latin typeface="宋体" panose="02010600030101010101" pitchFamily="2" charset="-122"/>
                <a:ea typeface="宋体" panose="02010600030101010101" pitchFamily="2" charset="-122"/>
              </a:rPr>
              <a:t> </a:t>
            </a:r>
            <a:r>
              <a:rPr lang="en-US" altLang="zh-CN" dirty="0" smtClean="0">
                <a:solidFill>
                  <a:srgbClr val="CC3300"/>
                </a:solidFill>
                <a:latin typeface="宋体" panose="02010600030101010101" pitchFamily="2" charset="-122"/>
                <a:ea typeface="宋体" panose="02010600030101010101" pitchFamily="2" charset="-122"/>
              </a:rPr>
              <a:t>Queen(</a:t>
            </a:r>
            <a:r>
              <a:rPr lang="en-US" altLang="zh-CN" dirty="0" err="1" smtClean="0">
                <a:solidFill>
                  <a:srgbClr val="CC3300"/>
                </a:solidFill>
                <a:latin typeface="宋体" panose="02010600030101010101" pitchFamily="2" charset="-122"/>
                <a:ea typeface="宋体" panose="02010600030101010101" pitchFamily="2" charset="-122"/>
              </a:rPr>
              <a:t>i</a:t>
            </a:r>
            <a:r>
              <a:rPr lang="en-US" altLang="zh-CN" dirty="0" smtClean="0">
                <a:solidFill>
                  <a:srgbClr val="CC3300"/>
                </a:solidFill>
                <a:latin typeface="宋体" panose="02010600030101010101" pitchFamily="2" charset="-122"/>
                <a:ea typeface="宋体" panose="02010600030101010101" pitchFamily="2" charset="-122"/>
              </a:rPr>
              <a:t>):</a:t>
            </a:r>
            <a:r>
              <a:rPr lang="en-US" altLang="zh-CN" b="1" dirty="0" smtClean="0">
                <a:solidFill>
                  <a:srgbClr val="CC3300"/>
                </a:solidFill>
                <a:latin typeface="宋体" panose="02010600030101010101" pitchFamily="2" charset="-122"/>
                <a:ea typeface="宋体" panose="02010600030101010101" pitchFamily="2" charset="-122"/>
              </a:rPr>
              <a:t> </a:t>
            </a:r>
          </a:p>
          <a:p>
            <a:pPr eaLnBrk="1" hangingPunct="1">
              <a:lnSpc>
                <a:spcPct val="110000"/>
              </a:lnSpc>
              <a:spcBef>
                <a:spcPct val="5000"/>
              </a:spcBef>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	if </a:t>
            </a:r>
            <a:r>
              <a:rPr lang="en-US" altLang="zh-CN" dirty="0" err="1" smtClean="0">
                <a:solidFill>
                  <a:srgbClr val="CC3300"/>
                </a:solidFill>
                <a:latin typeface="宋体" panose="02010600030101010101" pitchFamily="2" charset="-122"/>
                <a:ea typeface="宋体" panose="02010600030101010101" pitchFamily="2" charset="-122"/>
              </a:rPr>
              <a:t>i</a:t>
            </a:r>
            <a:r>
              <a:rPr lang="en-US" altLang="zh-CN" dirty="0" smtClean="0">
                <a:solidFill>
                  <a:srgbClr val="CC3300"/>
                </a:solidFill>
                <a:latin typeface="宋体" panose="02010600030101010101" pitchFamily="2" charset="-122"/>
                <a:ea typeface="宋体" panose="02010600030101010101" pitchFamily="2" charset="-122"/>
              </a:rPr>
              <a:t> </a:t>
            </a:r>
            <a:r>
              <a:rPr lang="en-US" altLang="zh-CN" i="1" dirty="0" smtClean="0">
                <a:solidFill>
                  <a:srgbClr val="CC3300"/>
                </a:solidFill>
                <a:latin typeface="宋体" panose="02010600030101010101" pitchFamily="2" charset="-122"/>
                <a:ea typeface="宋体" panose="02010600030101010101" pitchFamily="2" charset="-122"/>
              </a:rPr>
              <a:t>==</a:t>
            </a:r>
            <a:r>
              <a:rPr lang="en-US" altLang="zh-CN" dirty="0" smtClean="0">
                <a:solidFill>
                  <a:srgbClr val="CC3300"/>
                </a:solidFill>
                <a:latin typeface="宋体" panose="02010600030101010101" pitchFamily="2" charset="-122"/>
                <a:ea typeface="宋体" panose="02010600030101010101" pitchFamily="2" charset="-122"/>
              </a:rPr>
              <a:t> N:</a:t>
            </a:r>
            <a:r>
              <a:rPr lang="en-US" altLang="zh-CN" b="1" dirty="0">
                <a:solidFill>
                  <a:srgbClr val="CC3300"/>
                </a:solidFill>
                <a:latin typeface="宋体" panose="02010600030101010101" pitchFamily="2" charset="-122"/>
                <a:ea typeface="宋体" panose="02010600030101010101" pitchFamily="2" charset="-122"/>
              </a:rPr>
              <a:t>	</a:t>
            </a:r>
            <a:r>
              <a:rPr lang="en-US" altLang="zh-CN" b="1" dirty="0" smtClean="0">
                <a:solidFill>
                  <a:srgbClr val="CC3300"/>
                </a:solidFill>
                <a:latin typeface="宋体" panose="02010600030101010101" pitchFamily="2" charset="-122"/>
                <a:ea typeface="宋体" panose="02010600030101010101" pitchFamily="2" charset="-122"/>
              </a:rPr>
              <a:t>	#</a:t>
            </a:r>
            <a:r>
              <a:rPr lang="zh-CN" altLang="en-US" b="1" dirty="0" smtClean="0">
                <a:solidFill>
                  <a:srgbClr val="000099"/>
                </a:solidFill>
                <a:effectLst>
                  <a:outerShdw blurRad="38100" dist="38100" dir="2700000" algn="tl">
                    <a:srgbClr val="C0C0C0"/>
                  </a:outerShdw>
                </a:effectLst>
                <a:latin typeface="宋体" panose="02010600030101010101" pitchFamily="2" charset="-122"/>
                <a:ea typeface="宋体" panose="02010600030101010101" pitchFamily="2" charset="-122"/>
              </a:rPr>
              <a:t>输出一个布局</a:t>
            </a:r>
            <a:endParaRPr lang="en-US" altLang="zh-CN" b="1" dirty="0" smtClean="0">
              <a:solidFill>
                <a:srgbClr val="000099"/>
              </a:solidFill>
              <a:latin typeface="宋体" panose="02010600030101010101" pitchFamily="2" charset="-122"/>
              <a:ea typeface="宋体" panose="02010600030101010101" pitchFamily="2" charset="-122"/>
            </a:endParaRPr>
          </a:p>
          <a:p>
            <a:pPr lvl="1">
              <a:spcBef>
                <a:spcPct val="5000"/>
              </a:spcBef>
              <a:buClr>
                <a:schemeClr val="tx1"/>
              </a:buClr>
              <a:buSzPct val="50000"/>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global </a:t>
            </a:r>
            <a:r>
              <a:rPr lang="en-US" altLang="zh-CN" b="1" dirty="0">
                <a:solidFill>
                  <a:srgbClr val="CC3300"/>
                </a:solidFill>
                <a:latin typeface="宋体" panose="02010600030101010101" pitchFamily="2" charset="-122"/>
                <a:ea typeface="宋体" panose="02010600030101010101" pitchFamily="2" charset="-122"/>
              </a:rPr>
              <a:t>count</a:t>
            </a:r>
          </a:p>
          <a:p>
            <a:pPr lvl="1">
              <a:spcBef>
                <a:spcPct val="5000"/>
              </a:spcBef>
              <a:buClr>
                <a:schemeClr val="tx1"/>
              </a:buClr>
              <a:buSzPct val="50000"/>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count</a:t>
            </a:r>
            <a:r>
              <a:rPr lang="en-US" altLang="zh-CN" b="1" dirty="0">
                <a:solidFill>
                  <a:srgbClr val="CC3300"/>
                </a:solidFill>
                <a:latin typeface="宋体" panose="02010600030101010101" pitchFamily="2" charset="-122"/>
                <a:ea typeface="宋体" panose="02010600030101010101" pitchFamily="2" charset="-122"/>
              </a:rPr>
              <a:t>+=1</a:t>
            </a:r>
          </a:p>
          <a:p>
            <a:pPr lvl="1">
              <a:spcBef>
                <a:spcPct val="5000"/>
              </a:spcBef>
              <a:buClr>
                <a:schemeClr val="tx1"/>
              </a:buClr>
              <a:buSzPct val="50000"/>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print</a:t>
            </a:r>
            <a:r>
              <a:rPr lang="en-US" altLang="zh-CN" b="1" dirty="0">
                <a:solidFill>
                  <a:srgbClr val="CC3300"/>
                </a:solidFill>
                <a:latin typeface="宋体" panose="02010600030101010101" pitchFamily="2" charset="-122"/>
                <a:ea typeface="宋体" panose="02010600030101010101" pitchFamily="2" charset="-122"/>
              </a:rPr>
              <a:t>("No.",</a:t>
            </a:r>
            <a:r>
              <a:rPr lang="en-US" altLang="zh-CN" b="1" dirty="0" err="1">
                <a:solidFill>
                  <a:srgbClr val="CC3300"/>
                </a:solidFill>
                <a:latin typeface="宋体" panose="02010600030101010101" pitchFamily="2" charset="-122"/>
                <a:ea typeface="宋体" panose="02010600030101010101" pitchFamily="2" charset="-122"/>
              </a:rPr>
              <a:t>count,end</a:t>
            </a:r>
            <a:r>
              <a:rPr lang="en-US" altLang="zh-CN" b="1" dirty="0">
                <a:solidFill>
                  <a:srgbClr val="CC3300"/>
                </a:solidFill>
                <a:latin typeface="宋体" panose="02010600030101010101" pitchFamily="2" charset="-122"/>
                <a:ea typeface="宋体" panose="02010600030101010101" pitchFamily="2" charset="-122"/>
              </a:rPr>
              <a:t>=" ")</a:t>
            </a:r>
          </a:p>
          <a:p>
            <a:pPr lvl="1">
              <a:spcBef>
                <a:spcPct val="5000"/>
              </a:spcBef>
              <a:buClr>
                <a:schemeClr val="tx1"/>
              </a:buClr>
              <a:buSzPct val="50000"/>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for </a:t>
            </a:r>
            <a:r>
              <a:rPr lang="en-US" altLang="zh-CN" b="1" dirty="0" err="1">
                <a:solidFill>
                  <a:srgbClr val="CC3300"/>
                </a:solidFill>
                <a:latin typeface="宋体" panose="02010600030101010101" pitchFamily="2" charset="-122"/>
                <a:ea typeface="宋体" panose="02010600030101010101" pitchFamily="2" charset="-122"/>
              </a:rPr>
              <a:t>i</a:t>
            </a:r>
            <a:r>
              <a:rPr lang="en-US" altLang="zh-CN" b="1" dirty="0">
                <a:solidFill>
                  <a:srgbClr val="CC3300"/>
                </a:solidFill>
                <a:latin typeface="宋体" panose="02010600030101010101" pitchFamily="2" charset="-122"/>
                <a:ea typeface="宋体" panose="02010600030101010101" pitchFamily="2" charset="-122"/>
              </a:rPr>
              <a:t> in range(N):</a:t>
            </a:r>
          </a:p>
          <a:p>
            <a:pPr lvl="1">
              <a:spcBef>
                <a:spcPct val="5000"/>
              </a:spcBef>
              <a:buClr>
                <a:schemeClr val="tx1"/>
              </a:buClr>
              <a:buSzPct val="50000"/>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		print(Q[</a:t>
            </a:r>
            <a:r>
              <a:rPr lang="en-US" altLang="zh-CN" b="1" dirty="0" err="1" smtClean="0">
                <a:solidFill>
                  <a:srgbClr val="CC3300"/>
                </a:solidFill>
                <a:latin typeface="宋体" panose="02010600030101010101" pitchFamily="2" charset="-122"/>
                <a:ea typeface="宋体" panose="02010600030101010101" pitchFamily="2" charset="-122"/>
              </a:rPr>
              <a:t>i</a:t>
            </a:r>
            <a:r>
              <a:rPr lang="en-US" altLang="zh-CN" b="1" dirty="0">
                <a:solidFill>
                  <a:srgbClr val="CC3300"/>
                </a:solidFill>
                <a:latin typeface="宋体" panose="02010600030101010101" pitchFamily="2" charset="-122"/>
                <a:ea typeface="宋体" panose="02010600030101010101" pitchFamily="2" charset="-122"/>
              </a:rPr>
              <a:t>],end=" ")</a:t>
            </a:r>
          </a:p>
          <a:p>
            <a:pPr lvl="1">
              <a:spcBef>
                <a:spcPct val="5000"/>
              </a:spcBef>
              <a:buClr>
                <a:schemeClr val="tx1"/>
              </a:buClr>
              <a:buSzPct val="50000"/>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print</a:t>
            </a:r>
            <a:r>
              <a:rPr lang="en-US" altLang="zh-CN" b="1" dirty="0">
                <a:solidFill>
                  <a:srgbClr val="CC3300"/>
                </a:solidFill>
                <a:latin typeface="宋体" panose="02010600030101010101" pitchFamily="2" charset="-122"/>
                <a:ea typeface="宋体" panose="02010600030101010101" pitchFamily="2" charset="-122"/>
              </a:rPr>
              <a:t>()</a:t>
            </a:r>
            <a:endParaRPr lang="en-US" altLang="zh-CN" b="1" dirty="0" smtClean="0">
              <a:solidFill>
                <a:srgbClr val="CC3300"/>
              </a:solidFill>
              <a:latin typeface="宋体" panose="02010600030101010101" pitchFamily="2" charset="-122"/>
              <a:ea typeface="宋体" panose="02010600030101010101" pitchFamily="2" charset="-122"/>
            </a:endParaRPr>
          </a:p>
          <a:p>
            <a:pPr eaLnBrk="1" hangingPunct="1">
              <a:spcBef>
                <a:spcPct val="5000"/>
              </a:spcBef>
              <a:buClr>
                <a:schemeClr val="tx1"/>
              </a:buClr>
              <a:buSzPct val="50000"/>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 else:</a:t>
            </a:r>
          </a:p>
          <a:p>
            <a:pPr>
              <a:spcBef>
                <a:spcPct val="5000"/>
              </a:spcBef>
              <a:buClr>
                <a:schemeClr val="tx1"/>
              </a:buClr>
              <a:buSzPct val="50000"/>
              <a:buNone/>
              <a:defRPr/>
            </a:pPr>
            <a:r>
              <a:rPr lang="en-US" altLang="zh-CN" b="1" dirty="0">
                <a:solidFill>
                  <a:srgbClr val="CC3300"/>
                </a:solidFill>
                <a:latin typeface="宋体" panose="02010600030101010101" pitchFamily="2" charset="-122"/>
                <a:ea typeface="宋体" panose="02010600030101010101" pitchFamily="2" charset="-122"/>
              </a:rPr>
              <a:t> </a:t>
            </a:r>
            <a:r>
              <a:rPr lang="en-US" altLang="zh-CN" b="1" dirty="0" smtClean="0">
                <a:solidFill>
                  <a:srgbClr val="CC3300"/>
                </a:solidFill>
                <a:latin typeface="宋体" panose="02010600030101010101" pitchFamily="2" charset="-122"/>
                <a:ea typeface="宋体" panose="02010600030101010101" pitchFamily="2" charset="-122"/>
              </a:rPr>
              <a:t>		for j in range(N): </a:t>
            </a:r>
            <a:endParaRPr lang="en-US" altLang="zh-CN" b="1" dirty="0">
              <a:solidFill>
                <a:srgbClr val="CC3300"/>
              </a:solidFill>
              <a:latin typeface="宋体" panose="02010600030101010101" pitchFamily="2" charset="-122"/>
              <a:ea typeface="宋体" panose="02010600030101010101" pitchFamily="2" charset="-122"/>
            </a:endParaRPr>
          </a:p>
          <a:p>
            <a:pPr>
              <a:spcBef>
                <a:spcPct val="5000"/>
              </a:spcBef>
              <a:buClr>
                <a:schemeClr val="tx1"/>
              </a:buClr>
              <a:buSzPct val="50000"/>
              <a:buNone/>
              <a:defRPr/>
            </a:pPr>
            <a:r>
              <a:rPr lang="en-US" altLang="zh-CN" b="1" dirty="0" smtClean="0">
                <a:solidFill>
                  <a:srgbClr val="CC3300"/>
                </a:solidFill>
                <a:latin typeface="宋体" panose="02010600030101010101" pitchFamily="2" charset="-122"/>
                <a:ea typeface="宋体" panose="02010600030101010101" pitchFamily="2" charset="-122"/>
              </a:rPr>
              <a:t>	</a:t>
            </a:r>
            <a:r>
              <a:rPr lang="en-US" altLang="zh-CN" b="1" dirty="0">
                <a:solidFill>
                  <a:srgbClr val="CC3300"/>
                </a:solidFill>
                <a:latin typeface="宋体" panose="02010600030101010101" pitchFamily="2" charset="-122"/>
                <a:ea typeface="宋体" panose="02010600030101010101" pitchFamily="2" charset="-122"/>
              </a:rPr>
              <a:t> </a:t>
            </a:r>
            <a:r>
              <a:rPr lang="en-US" altLang="zh-CN" b="1" dirty="0" smtClean="0">
                <a:solidFill>
                  <a:srgbClr val="CC3300"/>
                </a:solidFill>
                <a:latin typeface="宋体" panose="02010600030101010101" pitchFamily="2" charset="-122"/>
                <a:ea typeface="宋体" panose="02010600030101010101" pitchFamily="2" charset="-122"/>
              </a:rPr>
              <a:t>     q[</a:t>
            </a:r>
            <a:r>
              <a:rPr lang="en-US" altLang="zh-CN" b="1" dirty="0" err="1" smtClean="0">
                <a:solidFill>
                  <a:srgbClr val="CC3300"/>
                </a:solidFill>
                <a:latin typeface="宋体" panose="02010600030101010101" pitchFamily="2" charset="-122"/>
                <a:ea typeface="宋体" panose="02010600030101010101" pitchFamily="2" charset="-122"/>
              </a:rPr>
              <a:t>i</a:t>
            </a:r>
            <a:r>
              <a:rPr lang="en-US" altLang="zh-CN" b="1" dirty="0">
                <a:solidFill>
                  <a:srgbClr val="CC3300"/>
                </a:solidFill>
                <a:latin typeface="宋体" panose="02010600030101010101" pitchFamily="2" charset="-122"/>
                <a:ea typeface="宋体" panose="02010600030101010101" pitchFamily="2" charset="-122"/>
              </a:rPr>
              <a:t>]=</a:t>
            </a:r>
            <a:r>
              <a:rPr lang="en-US" altLang="zh-CN" b="1" dirty="0" smtClean="0">
                <a:solidFill>
                  <a:srgbClr val="CC3300"/>
                </a:solidFill>
                <a:latin typeface="宋体" panose="02010600030101010101" pitchFamily="2" charset="-122"/>
                <a:ea typeface="宋体" panose="02010600030101010101" pitchFamily="2" charset="-122"/>
              </a:rPr>
              <a:t>j             #</a:t>
            </a:r>
            <a:r>
              <a:rPr lang="zh-CN" altLang="en-US" b="1" dirty="0" smtClean="0">
                <a:solidFill>
                  <a:srgbClr val="CC3300"/>
                </a:solidFill>
                <a:latin typeface="宋体" panose="02010600030101010101" pitchFamily="2" charset="-122"/>
                <a:ea typeface="宋体" panose="02010600030101010101" pitchFamily="2" charset="-122"/>
              </a:rPr>
              <a:t>在</a:t>
            </a:r>
            <a:r>
              <a:rPr lang="zh-CN" altLang="en-US" b="1" dirty="0">
                <a:solidFill>
                  <a:srgbClr val="CC3300"/>
                </a:solidFill>
                <a:latin typeface="宋体" panose="02010600030101010101" pitchFamily="2" charset="-122"/>
                <a:ea typeface="宋体" panose="02010600030101010101" pitchFamily="2" charset="-122"/>
              </a:rPr>
              <a:t>第 </a:t>
            </a:r>
            <a:r>
              <a:rPr lang="en-US" altLang="zh-CN" b="1" dirty="0" err="1">
                <a:solidFill>
                  <a:srgbClr val="CC3300"/>
                </a:solidFill>
                <a:latin typeface="宋体" panose="02010600030101010101" pitchFamily="2" charset="-122"/>
                <a:ea typeface="宋体" panose="02010600030101010101" pitchFamily="2" charset="-122"/>
              </a:rPr>
              <a:t>i</a:t>
            </a:r>
            <a:r>
              <a:rPr lang="en-US" altLang="zh-CN" b="1" dirty="0">
                <a:solidFill>
                  <a:srgbClr val="CC3300"/>
                </a:solidFill>
                <a:latin typeface="宋体" panose="02010600030101010101" pitchFamily="2" charset="-122"/>
                <a:ea typeface="宋体" panose="02010600030101010101" pitchFamily="2" charset="-122"/>
              </a:rPr>
              <a:t> </a:t>
            </a:r>
            <a:r>
              <a:rPr lang="zh-CN" altLang="en-US" b="1" dirty="0">
                <a:solidFill>
                  <a:srgbClr val="CC3300"/>
                </a:solidFill>
                <a:latin typeface="宋体" panose="02010600030101010101" pitchFamily="2" charset="-122"/>
                <a:ea typeface="宋体" panose="02010600030101010101" pitchFamily="2" charset="-122"/>
              </a:rPr>
              <a:t>行第 </a:t>
            </a:r>
            <a:r>
              <a:rPr lang="en-US" altLang="zh-CN" b="1" dirty="0">
                <a:solidFill>
                  <a:srgbClr val="CC3300"/>
                </a:solidFill>
                <a:latin typeface="宋体" panose="02010600030101010101" pitchFamily="2" charset="-122"/>
                <a:ea typeface="宋体" panose="02010600030101010101" pitchFamily="2" charset="-122"/>
              </a:rPr>
              <a:t>j </a:t>
            </a:r>
            <a:r>
              <a:rPr lang="zh-CN" altLang="en-US" b="1" dirty="0">
                <a:solidFill>
                  <a:srgbClr val="CC3300"/>
                </a:solidFill>
                <a:latin typeface="宋体" panose="02010600030101010101" pitchFamily="2" charset="-122"/>
                <a:ea typeface="宋体" panose="02010600030101010101" pitchFamily="2" charset="-122"/>
              </a:rPr>
              <a:t>列安放</a:t>
            </a:r>
            <a:r>
              <a:rPr lang="zh-CN" altLang="en-US" b="1" dirty="0" smtClean="0">
                <a:solidFill>
                  <a:srgbClr val="CC3300"/>
                </a:solidFill>
                <a:latin typeface="宋体" panose="02010600030101010101" pitchFamily="2" charset="-122"/>
                <a:ea typeface="宋体" panose="02010600030101010101" pitchFamily="2" charset="-122"/>
              </a:rPr>
              <a:t>皇后</a:t>
            </a:r>
            <a:endParaRPr lang="en-US" altLang="zh-CN" b="1" dirty="0">
              <a:solidFill>
                <a:srgbClr val="CC3300"/>
              </a:solidFill>
              <a:latin typeface="宋体" panose="02010600030101010101" pitchFamily="2" charset="-122"/>
              <a:ea typeface="宋体" panose="02010600030101010101" pitchFamily="2" charset="-122"/>
            </a:endParaRPr>
          </a:p>
          <a:p>
            <a:pPr>
              <a:spcBef>
                <a:spcPct val="5000"/>
              </a:spcBef>
              <a:buClr>
                <a:schemeClr val="tx1"/>
              </a:buClr>
              <a:buSzPct val="50000"/>
              <a:buNone/>
              <a:defRPr/>
            </a:pPr>
            <a:r>
              <a:rPr lang="en-US" altLang="zh-CN" b="1" dirty="0">
                <a:solidFill>
                  <a:srgbClr val="CC3300"/>
                </a:solidFill>
                <a:latin typeface="宋体" panose="02010600030101010101" pitchFamily="2" charset="-122"/>
                <a:ea typeface="宋体" panose="02010600030101010101" pitchFamily="2" charset="-122"/>
              </a:rPr>
              <a:t>       if </a:t>
            </a:r>
            <a:r>
              <a:rPr lang="en-US" altLang="zh-CN" b="1" dirty="0" smtClean="0">
                <a:solidFill>
                  <a:srgbClr val="CC3300"/>
                </a:solidFill>
                <a:latin typeface="宋体" panose="02010600030101010101" pitchFamily="2" charset="-122"/>
                <a:ea typeface="宋体" panose="02010600030101010101" pitchFamily="2" charset="-122"/>
              </a:rPr>
              <a:t>judge(</a:t>
            </a:r>
            <a:r>
              <a:rPr lang="en-US" altLang="zh-CN" b="1" dirty="0" err="1" smtClean="0">
                <a:solidFill>
                  <a:srgbClr val="CC3300"/>
                </a:solidFill>
                <a:latin typeface="宋体" panose="02010600030101010101" pitchFamily="2" charset="-122"/>
                <a:ea typeface="宋体" panose="02010600030101010101" pitchFamily="2" charset="-122"/>
              </a:rPr>
              <a:t>i</a:t>
            </a:r>
            <a:r>
              <a:rPr lang="en-US" altLang="zh-CN" b="1" dirty="0" smtClean="0">
                <a:solidFill>
                  <a:srgbClr val="CC3300"/>
                </a:solidFill>
                <a:latin typeface="宋体" panose="02010600030101010101" pitchFamily="2" charset="-122"/>
                <a:ea typeface="宋体" panose="02010600030101010101" pitchFamily="2" charset="-122"/>
              </a:rPr>
              <a:t>):       #</a:t>
            </a:r>
            <a:r>
              <a:rPr lang="zh-CN" altLang="en-US" b="1" dirty="0" smtClean="0">
                <a:solidFill>
                  <a:srgbClr val="CC3300"/>
                </a:solidFill>
                <a:latin typeface="宋体" panose="02010600030101010101" pitchFamily="2" charset="-122"/>
                <a:ea typeface="宋体" panose="02010600030101010101" pitchFamily="2" charset="-122"/>
              </a:rPr>
              <a:t>若第 </a:t>
            </a:r>
            <a:r>
              <a:rPr lang="en-US" altLang="zh-CN" b="1" dirty="0" err="1">
                <a:solidFill>
                  <a:srgbClr val="CC3300"/>
                </a:solidFill>
                <a:latin typeface="宋体" panose="02010600030101010101" pitchFamily="2" charset="-122"/>
                <a:ea typeface="宋体" panose="02010600030101010101" pitchFamily="2" charset="-122"/>
              </a:rPr>
              <a:t>i</a:t>
            </a:r>
            <a:r>
              <a:rPr lang="en-US" altLang="zh-CN" b="1" dirty="0">
                <a:solidFill>
                  <a:srgbClr val="CC3300"/>
                </a:solidFill>
                <a:latin typeface="宋体" panose="02010600030101010101" pitchFamily="2" charset="-122"/>
                <a:ea typeface="宋体" panose="02010600030101010101" pitchFamily="2" charset="-122"/>
              </a:rPr>
              <a:t> </a:t>
            </a:r>
            <a:r>
              <a:rPr lang="zh-CN" altLang="en-US" b="1" dirty="0">
                <a:solidFill>
                  <a:srgbClr val="CC3300"/>
                </a:solidFill>
                <a:latin typeface="宋体" panose="02010600030101010101" pitchFamily="2" charset="-122"/>
                <a:ea typeface="宋体" panose="02010600030101010101" pitchFamily="2" charset="-122"/>
              </a:rPr>
              <a:t>行第 </a:t>
            </a:r>
            <a:r>
              <a:rPr lang="en-US" altLang="zh-CN" b="1" dirty="0">
                <a:solidFill>
                  <a:srgbClr val="CC3300"/>
                </a:solidFill>
                <a:latin typeface="宋体" panose="02010600030101010101" pitchFamily="2" charset="-122"/>
                <a:ea typeface="宋体" panose="02010600030101010101" pitchFamily="2" charset="-122"/>
              </a:rPr>
              <a:t>j </a:t>
            </a:r>
            <a:r>
              <a:rPr lang="zh-CN" altLang="en-US" b="1" dirty="0">
                <a:solidFill>
                  <a:srgbClr val="CC3300"/>
                </a:solidFill>
                <a:latin typeface="宋体" panose="02010600030101010101" pitchFamily="2" charset="-122"/>
                <a:ea typeface="宋体" panose="02010600030101010101" pitchFamily="2" charset="-122"/>
              </a:rPr>
              <a:t>列没有</a:t>
            </a:r>
            <a:r>
              <a:rPr lang="zh-CN" altLang="en-US" b="1" dirty="0" smtClean="0">
                <a:solidFill>
                  <a:srgbClr val="CC3300"/>
                </a:solidFill>
                <a:latin typeface="宋体" panose="02010600030101010101" pitchFamily="2" charset="-122"/>
                <a:ea typeface="宋体" panose="02010600030101010101" pitchFamily="2" charset="-122"/>
              </a:rPr>
              <a:t>攻击：进入下一行 </a:t>
            </a:r>
            <a:r>
              <a:rPr lang="en-US" altLang="zh-CN" b="1" dirty="0" smtClean="0">
                <a:solidFill>
                  <a:srgbClr val="CC3300"/>
                </a:solidFill>
                <a:latin typeface="宋体" panose="02010600030101010101" pitchFamily="2" charset="-122"/>
                <a:ea typeface="宋体" panose="02010600030101010101" pitchFamily="2" charset="-122"/>
              </a:rPr>
              <a:t>  </a:t>
            </a:r>
            <a:endParaRPr lang="en-US" altLang="zh-CN" b="1" dirty="0">
              <a:solidFill>
                <a:srgbClr val="CC3300"/>
              </a:solidFill>
              <a:latin typeface="宋体" panose="02010600030101010101" pitchFamily="2" charset="-122"/>
              <a:ea typeface="宋体" panose="02010600030101010101" pitchFamily="2" charset="-122"/>
            </a:endParaRPr>
          </a:p>
          <a:p>
            <a:pPr>
              <a:spcBef>
                <a:spcPct val="5000"/>
              </a:spcBef>
              <a:buClr>
                <a:schemeClr val="tx1"/>
              </a:buClr>
              <a:buSzPct val="50000"/>
              <a:buNone/>
              <a:defRPr/>
            </a:pPr>
            <a:r>
              <a:rPr lang="en-US" altLang="zh-CN" b="1" dirty="0">
                <a:solidFill>
                  <a:srgbClr val="CC3300"/>
                </a:solidFill>
                <a:latin typeface="宋体" panose="02010600030101010101" pitchFamily="2" charset="-122"/>
                <a:ea typeface="宋体" panose="02010600030101010101" pitchFamily="2" charset="-122"/>
              </a:rPr>
              <a:t>          </a:t>
            </a:r>
            <a:r>
              <a:rPr lang="en-US" altLang="zh-CN" b="1" dirty="0" smtClean="0">
                <a:solidFill>
                  <a:srgbClr val="CC3300"/>
                </a:solidFill>
                <a:latin typeface="宋体" panose="02010600030101010101" pitchFamily="2" charset="-122"/>
                <a:ea typeface="宋体" panose="02010600030101010101" pitchFamily="2" charset="-122"/>
              </a:rPr>
              <a:t>Queen </a:t>
            </a:r>
            <a:r>
              <a:rPr lang="en-US" altLang="zh-CN" b="1" dirty="0">
                <a:solidFill>
                  <a:srgbClr val="CC3300"/>
                </a:solidFill>
                <a:latin typeface="宋体" panose="02010600030101010101" pitchFamily="2" charset="-122"/>
                <a:ea typeface="宋体" panose="02010600030101010101" pitchFamily="2" charset="-122"/>
              </a:rPr>
              <a:t>( i+1 </a:t>
            </a:r>
            <a:r>
              <a:rPr lang="en-US" altLang="zh-CN" b="1" dirty="0" smtClean="0">
                <a:solidFill>
                  <a:srgbClr val="CC3300"/>
                </a:solidFill>
                <a:latin typeface="宋体" panose="02010600030101010101" pitchFamily="2" charset="-122"/>
                <a:ea typeface="宋体" panose="02010600030101010101" pitchFamily="2" charset="-122"/>
              </a:rPr>
              <a:t>)   </a:t>
            </a:r>
            <a:r>
              <a:rPr lang="en-US" altLang="zh-CN" sz="2400" b="1" dirty="0" smtClean="0">
                <a:solidFill>
                  <a:srgbClr val="CC3300"/>
                </a:solidFill>
                <a:latin typeface="宋体" panose="02010600030101010101" pitchFamily="2" charset="-122"/>
                <a:ea typeface="宋体" panose="02010600030101010101" pitchFamily="2" charset="-122"/>
              </a:rPr>
              <a:t>#</a:t>
            </a:r>
            <a:r>
              <a:rPr lang="zh-CN" altLang="en-US" sz="2400" b="1" dirty="0" smtClean="0">
                <a:solidFill>
                  <a:srgbClr val="CC3300"/>
                </a:solidFill>
                <a:latin typeface="宋体" panose="02010600030101010101" pitchFamily="2" charset="-122"/>
                <a:ea typeface="宋体" panose="02010600030101010101" pitchFamily="2" charset="-122"/>
              </a:rPr>
              <a:t>否则</a:t>
            </a:r>
            <a:r>
              <a:rPr lang="zh-CN" altLang="en-US" sz="2400" b="1" dirty="0">
                <a:solidFill>
                  <a:srgbClr val="CC3300"/>
                </a:solidFill>
                <a:latin typeface="宋体" panose="02010600030101010101" pitchFamily="2" charset="-122"/>
                <a:ea typeface="宋体" panose="02010600030101010101" pitchFamily="2" charset="-122"/>
              </a:rPr>
              <a:t>撤消第 </a:t>
            </a:r>
            <a:r>
              <a:rPr lang="en-US" altLang="zh-CN" sz="2400" b="1" dirty="0" err="1">
                <a:solidFill>
                  <a:srgbClr val="CC3300"/>
                </a:solidFill>
                <a:latin typeface="宋体" panose="02010600030101010101" pitchFamily="2" charset="-122"/>
                <a:ea typeface="宋体" panose="02010600030101010101" pitchFamily="2" charset="-122"/>
              </a:rPr>
              <a:t>i</a:t>
            </a:r>
            <a:r>
              <a:rPr lang="en-US" altLang="zh-CN" sz="2400" b="1" dirty="0">
                <a:solidFill>
                  <a:srgbClr val="CC3300"/>
                </a:solidFill>
                <a:latin typeface="宋体" panose="02010600030101010101" pitchFamily="2" charset="-122"/>
                <a:ea typeface="宋体" panose="02010600030101010101" pitchFamily="2" charset="-122"/>
              </a:rPr>
              <a:t> </a:t>
            </a:r>
            <a:r>
              <a:rPr lang="zh-CN" altLang="en-US" sz="2400" b="1" dirty="0">
                <a:solidFill>
                  <a:srgbClr val="CC3300"/>
                </a:solidFill>
                <a:latin typeface="宋体" panose="02010600030101010101" pitchFamily="2" charset="-122"/>
                <a:ea typeface="宋体" panose="02010600030101010101" pitchFamily="2" charset="-122"/>
              </a:rPr>
              <a:t>行第 </a:t>
            </a:r>
            <a:r>
              <a:rPr lang="en-US" altLang="zh-CN" sz="2400" b="1" dirty="0">
                <a:solidFill>
                  <a:srgbClr val="CC3300"/>
                </a:solidFill>
                <a:latin typeface="宋体" panose="02010600030101010101" pitchFamily="2" charset="-122"/>
                <a:ea typeface="宋体" panose="02010600030101010101" pitchFamily="2" charset="-122"/>
              </a:rPr>
              <a:t>j </a:t>
            </a:r>
            <a:r>
              <a:rPr lang="zh-CN" altLang="en-US" sz="2400" b="1" dirty="0">
                <a:solidFill>
                  <a:srgbClr val="CC3300"/>
                </a:solidFill>
                <a:latin typeface="宋体" panose="02010600030101010101" pitchFamily="2" charset="-122"/>
                <a:ea typeface="宋体" panose="02010600030101010101" pitchFamily="2" charset="-122"/>
              </a:rPr>
              <a:t>列的</a:t>
            </a:r>
            <a:r>
              <a:rPr lang="zh-CN" altLang="en-US" sz="2400" b="1" dirty="0" smtClean="0">
                <a:solidFill>
                  <a:srgbClr val="CC3300"/>
                </a:solidFill>
                <a:latin typeface="宋体" panose="02010600030101010101" pitchFamily="2" charset="-122"/>
                <a:ea typeface="宋体" panose="02010600030101010101" pitchFamily="2" charset="-122"/>
              </a:rPr>
              <a:t>皇后</a:t>
            </a:r>
            <a:r>
              <a:rPr lang="zh-CN" altLang="en-US" sz="2400" b="1" dirty="0">
                <a:solidFill>
                  <a:srgbClr val="CC3300"/>
                </a:solidFill>
                <a:latin typeface="宋体" panose="02010600030101010101" pitchFamily="2" charset="-122"/>
                <a:ea typeface="宋体" panose="02010600030101010101" pitchFamily="2" charset="-122"/>
              </a:rPr>
              <a:t>，进入</a:t>
            </a:r>
            <a:r>
              <a:rPr lang="zh-CN" altLang="en-US" sz="2400" b="1" dirty="0" smtClean="0">
                <a:solidFill>
                  <a:srgbClr val="CC3300"/>
                </a:solidFill>
                <a:latin typeface="宋体" panose="02010600030101010101" pitchFamily="2" charset="-122"/>
                <a:ea typeface="宋体" panose="02010600030101010101" pitchFamily="2" charset="-122"/>
              </a:rPr>
              <a:t>下一列</a:t>
            </a:r>
            <a:endParaRPr lang="en-US" altLang="zh-CN" sz="2400" b="1" dirty="0">
              <a:solidFill>
                <a:srgbClr val="CC3300"/>
              </a:solidFill>
              <a:latin typeface="宋体" panose="02010600030101010101" pitchFamily="2" charset="-122"/>
              <a:ea typeface="宋体" panose="02010600030101010101" pitchFamily="2" charset="-122"/>
            </a:endParaRPr>
          </a:p>
          <a:p>
            <a:pPr eaLnBrk="1" hangingPunct="1">
              <a:spcBef>
                <a:spcPct val="5000"/>
              </a:spcBef>
              <a:buClr>
                <a:schemeClr val="tx1"/>
              </a:buClr>
              <a:buSzPct val="50000"/>
              <a:buFont typeface="Wingdings" panose="05000000000000000000" pitchFamily="2" charset="2"/>
              <a:buNone/>
              <a:defRPr/>
            </a:pPr>
            <a:endParaRPr lang="en-US" altLang="zh-CN" b="1" dirty="0" smtClean="0">
              <a:solidFill>
                <a:srgbClr val="CC3300"/>
              </a:solidFill>
              <a:latin typeface="宋体" panose="02010600030101010101" pitchFamily="2" charset="-122"/>
              <a:ea typeface="宋体" panose="02010600030101010101" pitchFamily="2" charset="-122"/>
            </a:endParaRPr>
          </a:p>
          <a:p>
            <a:pPr eaLnBrk="1" hangingPunct="1">
              <a:spcBef>
                <a:spcPct val="5000"/>
              </a:spcBef>
              <a:buClr>
                <a:schemeClr val="tx1"/>
              </a:buClr>
              <a:buSzPct val="50000"/>
              <a:buFont typeface="Wingdings" panose="05000000000000000000" pitchFamily="2" charset="2"/>
              <a:buNone/>
              <a:defRPr/>
            </a:pPr>
            <a:r>
              <a:rPr lang="en-US" altLang="zh-CN" b="1" dirty="0" smtClean="0">
                <a:solidFill>
                  <a:srgbClr val="CC3300"/>
                </a:solidFill>
                <a:latin typeface="宋体" panose="02010600030101010101" pitchFamily="2" charset="-122"/>
                <a:ea typeface="宋体" panose="02010600030101010101" pitchFamily="2" charset="-122"/>
              </a:rPr>
              <a:t>   </a:t>
            </a:r>
          </a:p>
        </p:txBody>
      </p:sp>
      <p:sp>
        <p:nvSpPr>
          <p:cNvPr id="2" name="矩形 1"/>
          <p:cNvSpPr/>
          <p:nvPr/>
        </p:nvSpPr>
        <p:spPr>
          <a:xfrm>
            <a:off x="1471621" y="96759"/>
            <a:ext cx="1832553" cy="634020"/>
          </a:xfrm>
          <a:prstGeom prst="rect">
            <a:avLst/>
          </a:prstGeom>
        </p:spPr>
        <p:txBody>
          <a:bodyPr wrap="none">
            <a:spAutoFit/>
          </a:bodyPr>
          <a:lstStyle/>
          <a:p>
            <a:pPr>
              <a:lnSpc>
                <a:spcPct val="110000"/>
              </a:lnSpc>
              <a:spcBef>
                <a:spcPct val="5000"/>
              </a:spcBef>
              <a:defRPr/>
            </a:pPr>
            <a:r>
              <a:rPr lang="zh-CN" altLang="zh-CN" sz="3200" b="1" dirty="0">
                <a:solidFill>
                  <a:srgbClr val="CC3300"/>
                </a:solidFill>
                <a:effectLst>
                  <a:outerShdw blurRad="38100" dist="38100" dir="2700000" algn="tl">
                    <a:srgbClr val="C0C0C0"/>
                  </a:outerShdw>
                </a:effectLst>
                <a:ea typeface="仿宋_GB2312" pitchFamily="49" charset="-122"/>
              </a:rPr>
              <a:t>算法求精</a:t>
            </a:r>
            <a:endParaRPr lang="en-US" altLang="zh-CN" sz="3200" b="1" dirty="0">
              <a:solidFill>
                <a:srgbClr val="CC3300"/>
              </a:solidFill>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325259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42745" y="1096166"/>
            <a:ext cx="10379449" cy="4564211"/>
          </a:xfrm>
        </p:spPr>
        <p:txBody>
          <a:bodyPr/>
          <a:lstStyle/>
          <a:p>
            <a:pPr algn="l" eaLnBrk="1" hangingPunct="1">
              <a:defRPr/>
            </a:pPr>
            <a:r>
              <a:rPr lang="en-US" altLang="zh-CN" sz="3200" b="1" dirty="0"/>
              <a:t/>
            </a:r>
            <a:br>
              <a:rPr lang="en-US" altLang="zh-CN" sz="3200" b="1" dirty="0"/>
            </a:br>
            <a:r>
              <a:rPr lang="en-US" altLang="zh-CN" b="1" dirty="0"/>
              <a:t/>
            </a:r>
            <a:br>
              <a:rPr lang="en-US" altLang="zh-CN" b="1" dirty="0"/>
            </a:br>
            <a:r>
              <a:rPr lang="en-US" altLang="zh-CN" b="1" dirty="0" smtClean="0"/>
              <a:t/>
            </a:r>
            <a:br>
              <a:rPr lang="en-US" altLang="zh-CN" b="1" dirty="0" smtClean="0"/>
            </a:br>
            <a:r>
              <a:rPr lang="zh-CN" altLang="en-US" sz="4000" b="1" dirty="0">
                <a:solidFill>
                  <a:srgbClr val="CC3300"/>
                </a:solidFill>
                <a:effectLst>
                  <a:outerShdw blurRad="38100" dist="38100" dir="2700000" algn="tl">
                    <a:srgbClr val="C0C0C0"/>
                  </a:outerShdw>
                </a:effectLst>
                <a:ea typeface="仿宋_GB2312" pitchFamily="49" charset="-122"/>
              </a:rPr>
              <a:t>是否冲突</a:t>
            </a:r>
            <a:r>
              <a:rPr lang="en-US" altLang="zh-CN" sz="3200" b="1" dirty="0">
                <a:solidFill>
                  <a:srgbClr val="000099"/>
                </a:solidFill>
                <a:effectLst>
                  <a:outerShdw blurRad="38100" dist="38100" dir="2700000" algn="tl">
                    <a:srgbClr val="C0C0C0"/>
                  </a:outerShdw>
                </a:effectLst>
                <a:ea typeface="仿宋_GB2312" pitchFamily="49" charset="-122"/>
              </a:rPr>
              <a:t/>
            </a:r>
            <a:br>
              <a:rPr lang="en-US" altLang="zh-CN" sz="3200" b="1" dirty="0">
                <a:solidFill>
                  <a:srgbClr val="000099"/>
                </a:solidFill>
                <a:effectLst>
                  <a:outerShdw blurRad="38100" dist="38100" dir="2700000" algn="tl">
                    <a:srgbClr val="C0C0C0"/>
                  </a:outerShdw>
                </a:effectLst>
                <a:ea typeface="仿宋_GB2312" pitchFamily="49" charset="-122"/>
              </a:rPr>
            </a:br>
            <a:r>
              <a:rPr lang="en-US" altLang="zh-CN" sz="3200" b="1" dirty="0"/>
              <a:t/>
            </a:r>
            <a:br>
              <a:rPr lang="en-US" altLang="zh-CN" sz="3200" b="1" dirty="0"/>
            </a:br>
            <a:r>
              <a:rPr lang="en-US" altLang="zh-CN" sz="3200" b="1" dirty="0" err="1" smtClean="0">
                <a:latin typeface="宋体" panose="02010600030101010101" pitchFamily="2" charset="-122"/>
                <a:ea typeface="宋体" panose="02010600030101010101" pitchFamily="2" charset="-122"/>
              </a:rPr>
              <a:t>def</a:t>
            </a:r>
            <a:r>
              <a:rPr lang="en-US" altLang="zh-CN" sz="3200" b="1" dirty="0" smtClean="0">
                <a:latin typeface="宋体" panose="02010600030101010101" pitchFamily="2" charset="-122"/>
                <a:ea typeface="宋体" panose="02010600030101010101" pitchFamily="2" charset="-122"/>
              </a:rPr>
              <a:t> judge(n):</a:t>
            </a:r>
            <a:r>
              <a:rPr lang="zh-CN" altLang="zh-CN" sz="3200" dirty="0">
                <a:latin typeface="宋体" panose="02010600030101010101" pitchFamily="2" charset="-122"/>
                <a:ea typeface="宋体" panose="02010600030101010101" pitchFamily="2" charset="-122"/>
              </a:rPr>
              <a:t/>
            </a:r>
            <a:br>
              <a:rPr lang="zh-CN"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  </a:t>
            </a:r>
            <a:r>
              <a:rPr lang="en-US" altLang="zh-CN" sz="3200" b="1" dirty="0" smtClean="0">
                <a:latin typeface="宋体" panose="02010600030101010101" pitchFamily="2" charset="-122"/>
                <a:ea typeface="宋体" panose="02010600030101010101" pitchFamily="2" charset="-122"/>
              </a:rPr>
              <a:t>for </a:t>
            </a:r>
            <a:r>
              <a:rPr lang="en-US" altLang="zh-CN" sz="3200" b="1" dirty="0" err="1" smtClean="0">
                <a:latin typeface="宋体" panose="02010600030101010101" pitchFamily="2" charset="-122"/>
                <a:ea typeface="宋体" panose="02010600030101010101" pitchFamily="2" charset="-122"/>
              </a:rPr>
              <a:t>i</a:t>
            </a:r>
            <a:r>
              <a:rPr lang="en-US" altLang="zh-CN" sz="3200" b="1" dirty="0" smtClean="0">
                <a:latin typeface="宋体" panose="02010600030101010101" pitchFamily="2" charset="-122"/>
                <a:ea typeface="宋体" panose="02010600030101010101" pitchFamily="2" charset="-122"/>
              </a:rPr>
              <a:t> in range(n):</a:t>
            </a:r>
            <a:r>
              <a:rPr lang="zh-CN" altLang="zh-CN" sz="3200" dirty="0" smtClean="0">
                <a:latin typeface="宋体" panose="02010600030101010101" pitchFamily="2" charset="-122"/>
                <a:ea typeface="宋体" panose="02010600030101010101" pitchFamily="2" charset="-122"/>
              </a:rPr>
              <a:t/>
            </a:r>
            <a:br>
              <a:rPr lang="zh-CN" altLang="zh-CN" sz="3200" dirty="0" smtClean="0">
                <a:latin typeface="宋体" panose="02010600030101010101" pitchFamily="2" charset="-122"/>
                <a:ea typeface="宋体" panose="02010600030101010101" pitchFamily="2" charset="-122"/>
              </a:rPr>
            </a:br>
            <a:r>
              <a:rPr lang="en-US" altLang="zh-CN" sz="3200" dirty="0" smtClean="0">
                <a:latin typeface="宋体" panose="02010600030101010101" pitchFamily="2" charset="-122"/>
                <a:ea typeface="宋体" panose="02010600030101010101" pitchFamily="2" charset="-122"/>
              </a:rPr>
              <a:t>  	</a:t>
            </a:r>
            <a:r>
              <a:rPr lang="en-US" altLang="zh-CN" sz="3200" b="1" dirty="0" smtClean="0">
                <a:latin typeface="宋体" panose="02010600030101010101" pitchFamily="2" charset="-122"/>
                <a:ea typeface="宋体" panose="02010600030101010101" pitchFamily="2" charset="-122"/>
              </a:rPr>
              <a:t>if(q</a:t>
            </a:r>
            <a:r>
              <a:rPr lang="en-US" altLang="zh-CN" sz="2800" b="1" dirty="0" smtClean="0">
                <a:latin typeface="宋体" panose="02010600030101010101" pitchFamily="2" charset="-122"/>
                <a:ea typeface="宋体" panose="02010600030101010101" pitchFamily="2" charset="-122"/>
              </a:rPr>
              <a:t>[</a:t>
            </a:r>
            <a:r>
              <a:rPr lang="en-US" altLang="zh-CN" sz="2800" b="1" dirty="0" err="1" smtClean="0">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q[n] or abs(</a:t>
            </a:r>
            <a:r>
              <a:rPr lang="en-US" altLang="zh-CN" sz="2800" b="1" dirty="0" err="1" smtClean="0">
                <a:latin typeface="宋体" panose="02010600030101010101" pitchFamily="2" charset="-122"/>
                <a:ea typeface="宋体" panose="02010600030101010101" pitchFamily="2" charset="-122"/>
              </a:rPr>
              <a:t>i</a:t>
            </a:r>
            <a:r>
              <a:rPr lang="en-US" altLang="zh-CN" sz="2800" b="1" dirty="0" smtClean="0">
                <a:latin typeface="宋体" panose="02010600030101010101" pitchFamily="2" charset="-122"/>
                <a:ea typeface="宋体" panose="02010600030101010101" pitchFamily="2" charset="-122"/>
              </a:rPr>
              <a:t>-n</a:t>
            </a:r>
            <a:r>
              <a:rPr lang="en-US" altLang="zh-CN" sz="2800" b="1" dirty="0">
                <a:latin typeface="宋体" panose="02010600030101010101" pitchFamily="2" charset="-122"/>
                <a:ea typeface="宋体" panose="02010600030101010101" pitchFamily="2" charset="-122"/>
              </a:rPr>
              <a:t>)==abs(q[</a:t>
            </a:r>
            <a:r>
              <a:rPr lang="en-US" altLang="zh-CN" sz="2800" b="1"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]-q[n</a:t>
            </a:r>
            <a:r>
              <a:rPr lang="en-US" altLang="zh-CN" sz="2800" b="1" dirty="0" smtClean="0">
                <a:latin typeface="宋体" panose="02010600030101010101" pitchFamily="2" charset="-122"/>
                <a:ea typeface="宋体" panose="02010600030101010101" pitchFamily="2" charset="-122"/>
              </a:rPr>
              <a:t>])):</a:t>
            </a:r>
            <a:r>
              <a:rPr lang="zh-CN" altLang="zh-CN" sz="3200" dirty="0">
                <a:latin typeface="宋体" panose="02010600030101010101" pitchFamily="2" charset="-122"/>
                <a:ea typeface="宋体" panose="02010600030101010101" pitchFamily="2" charset="-122"/>
              </a:rPr>
              <a:t/>
            </a:r>
            <a:br>
              <a:rPr lang="zh-CN" altLang="zh-CN" sz="3200" dirty="0">
                <a:latin typeface="宋体" panose="02010600030101010101" pitchFamily="2" charset="-122"/>
                <a:ea typeface="宋体" panose="02010600030101010101" pitchFamily="2" charset="-122"/>
              </a:rPr>
            </a:br>
            <a:r>
              <a:rPr lang="en-US" altLang="zh-CN" sz="3200" b="1" dirty="0">
                <a:latin typeface="宋体" panose="02010600030101010101" pitchFamily="2" charset="-122"/>
                <a:ea typeface="宋体" panose="02010600030101010101" pitchFamily="2" charset="-122"/>
              </a:rPr>
              <a:t>	</a:t>
            </a:r>
            <a:r>
              <a:rPr lang="en-US" altLang="zh-CN" sz="3200" b="1" dirty="0" smtClean="0">
                <a:latin typeface="宋体" panose="02010600030101010101" pitchFamily="2" charset="-122"/>
                <a:ea typeface="宋体" panose="02010600030101010101" pitchFamily="2" charset="-122"/>
              </a:rPr>
              <a:t>	return False</a:t>
            </a:r>
            <a:r>
              <a:rPr lang="en-US" altLang="zh-CN" sz="3200" b="1" dirty="0">
                <a:latin typeface="宋体" panose="02010600030101010101" pitchFamily="2" charset="-122"/>
                <a:ea typeface="宋体" panose="02010600030101010101" pitchFamily="2" charset="-122"/>
              </a:rPr>
              <a:t>;</a:t>
            </a:r>
            <a:r>
              <a:rPr lang="zh-CN" altLang="zh-CN" sz="3200" dirty="0">
                <a:latin typeface="宋体" panose="02010600030101010101" pitchFamily="2" charset="-122"/>
                <a:ea typeface="宋体" panose="02010600030101010101" pitchFamily="2" charset="-122"/>
              </a:rPr>
              <a:t/>
            </a:r>
            <a:br>
              <a:rPr lang="zh-CN" altLang="zh-CN" sz="3200" dirty="0">
                <a:latin typeface="宋体" panose="02010600030101010101" pitchFamily="2" charset="-122"/>
                <a:ea typeface="宋体" panose="02010600030101010101" pitchFamily="2" charset="-122"/>
              </a:rPr>
            </a:br>
            <a:r>
              <a:rPr lang="en-US" altLang="zh-CN" sz="3200"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return </a:t>
            </a:r>
            <a:r>
              <a:rPr lang="en-US" altLang="zh-CN" sz="3200" b="1" dirty="0" smtClean="0">
                <a:latin typeface="宋体" panose="02010600030101010101" pitchFamily="2" charset="-122"/>
                <a:ea typeface="宋体" panose="02010600030101010101" pitchFamily="2" charset="-122"/>
              </a:rPr>
              <a:t>True</a:t>
            </a:r>
            <a:r>
              <a:rPr lang="en-US" altLang="zh-CN" sz="3200" b="1" dirty="0">
                <a:latin typeface="宋体" panose="02010600030101010101" pitchFamily="2" charset="-122"/>
                <a:ea typeface="宋体" panose="02010600030101010101" pitchFamily="2" charset="-122"/>
              </a:rPr>
              <a:t>;</a:t>
            </a:r>
            <a:r>
              <a:rPr lang="zh-CN" altLang="zh-CN" sz="3200" dirty="0">
                <a:latin typeface="宋体" panose="02010600030101010101" pitchFamily="2" charset="-122"/>
                <a:ea typeface="宋体" panose="02010600030101010101" pitchFamily="2" charset="-122"/>
              </a:rPr>
              <a:t/>
            </a:r>
            <a:br>
              <a:rPr lang="zh-CN" altLang="zh-CN" sz="3200" dirty="0">
                <a:latin typeface="宋体" panose="02010600030101010101" pitchFamily="2" charset="-122"/>
                <a:ea typeface="宋体" panose="02010600030101010101" pitchFamily="2" charset="-122"/>
              </a:rPr>
            </a:br>
            <a:r>
              <a:rPr lang="en-US" altLang="zh-CN" sz="3200" b="1" dirty="0">
                <a:latin typeface="宋体" panose="02010600030101010101" pitchFamily="2" charset="-122"/>
                <a:ea typeface="宋体" panose="02010600030101010101" pitchFamily="2" charset="-122"/>
              </a:rPr>
              <a:t>}</a:t>
            </a:r>
            <a:r>
              <a:rPr lang="zh-CN" altLang="zh-CN" sz="3200" dirty="0"/>
              <a:t/>
            </a:r>
            <a:br>
              <a:rPr lang="zh-CN" altLang="zh-CN" sz="3200" dirty="0"/>
            </a:br>
            <a:endParaRPr lang="zh-CN" altLang="en-US" sz="3200" dirty="0"/>
          </a:p>
        </p:txBody>
      </p:sp>
    </p:spTree>
    <p:extLst>
      <p:ext uri="{BB962C8B-B14F-4D97-AF65-F5344CB8AC3E}">
        <p14:creationId xmlns:p14="http://schemas.microsoft.com/office/powerpoint/2010/main" val="2664665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1076" y="-104775"/>
            <a:ext cx="5775798" cy="849312"/>
          </a:xfrm>
        </p:spPr>
        <p:txBody>
          <a:bodyPr/>
          <a:lstStyle/>
          <a:p>
            <a:r>
              <a:rPr lang="zh-CN" altLang="en-US" sz="4800" b="1" dirty="0" smtClean="0">
                <a:solidFill>
                  <a:srgbClr val="CC3300"/>
                </a:solidFill>
                <a:effectLst>
                  <a:outerShdw blurRad="38100" dist="38100" dir="2700000" algn="tl">
                    <a:srgbClr val="C0C0C0"/>
                  </a:outerShdw>
                </a:effectLst>
                <a:ea typeface="仿宋_GB2312" pitchFamily="49" charset="-122"/>
              </a:rPr>
              <a:t>主程序调用：</a:t>
            </a:r>
            <a:endParaRPr lang="zh-CN" altLang="en-US" sz="4800" dirty="0"/>
          </a:p>
        </p:txBody>
      </p:sp>
      <p:sp>
        <p:nvSpPr>
          <p:cNvPr id="3" name="副标题 2"/>
          <p:cNvSpPr>
            <a:spLocks noGrp="1"/>
          </p:cNvSpPr>
          <p:nvPr>
            <p:ph type="subTitle" idx="1"/>
          </p:nvPr>
        </p:nvSpPr>
        <p:spPr>
          <a:xfrm>
            <a:off x="1524000" y="1943100"/>
            <a:ext cx="9144000" cy="3486150"/>
          </a:xfrm>
        </p:spPr>
        <p:txBody>
          <a:bodyPr/>
          <a:lstStyle/>
          <a:p>
            <a:pPr algn="l"/>
            <a:r>
              <a:rPr lang="en-US" altLang="zh-CN" sz="3200" b="1" dirty="0" smtClean="0">
                <a:latin typeface="宋体" panose="02010600030101010101" pitchFamily="2" charset="-122"/>
                <a:ea typeface="宋体" panose="02010600030101010101" pitchFamily="2" charset="-122"/>
              </a:rPr>
              <a:t>count=0</a:t>
            </a:r>
            <a:endParaRPr lang="en-US" altLang="zh-CN" sz="3200" b="1" dirty="0">
              <a:latin typeface="宋体" panose="02010600030101010101" pitchFamily="2" charset="-122"/>
              <a:ea typeface="宋体" panose="02010600030101010101" pitchFamily="2" charset="-122"/>
            </a:endParaRPr>
          </a:p>
          <a:p>
            <a:pPr algn="l"/>
            <a:r>
              <a:rPr lang="en-US" altLang="zh-CN" sz="3200" b="1" dirty="0" smtClean="0">
                <a:latin typeface="宋体" panose="02010600030101010101" pitchFamily="2" charset="-122"/>
                <a:ea typeface="宋体" panose="02010600030101010101" pitchFamily="2" charset="-122"/>
              </a:rPr>
              <a:t>N=8</a:t>
            </a:r>
            <a:endParaRPr lang="en-US" altLang="zh-CN" sz="3200" b="1" dirty="0">
              <a:latin typeface="宋体" panose="02010600030101010101" pitchFamily="2" charset="-122"/>
              <a:ea typeface="宋体" panose="02010600030101010101" pitchFamily="2" charset="-122"/>
            </a:endParaRPr>
          </a:p>
          <a:p>
            <a:pPr algn="l"/>
            <a:r>
              <a:rPr lang="en-US" altLang="zh-CN" sz="3200" b="1" dirty="0" smtClean="0">
                <a:latin typeface="宋体" panose="02010600030101010101" pitchFamily="2" charset="-122"/>
                <a:ea typeface="宋体" panose="02010600030101010101" pitchFamily="2" charset="-122"/>
              </a:rPr>
              <a:t>q</a:t>
            </a:r>
            <a:r>
              <a:rPr lang="en-US" altLang="zh-CN" sz="3200" b="1" dirty="0">
                <a:latin typeface="宋体" panose="02010600030101010101" pitchFamily="2" charset="-122"/>
                <a:ea typeface="宋体" panose="02010600030101010101" pitchFamily="2" charset="-122"/>
              </a:rPr>
              <a:t>=[None]*N</a:t>
            </a:r>
          </a:p>
          <a:p>
            <a:pPr algn="l"/>
            <a:r>
              <a:rPr lang="en-US" altLang="zh-CN" sz="3200" b="1" dirty="0" smtClean="0">
                <a:latin typeface="宋体" panose="02010600030101010101" pitchFamily="2" charset="-122"/>
                <a:ea typeface="宋体" panose="02010600030101010101" pitchFamily="2" charset="-122"/>
                <a:cs typeface="+mj-cs"/>
              </a:rPr>
              <a:t>Queen</a:t>
            </a:r>
            <a:r>
              <a:rPr lang="en-US" altLang="zh-CN" sz="3200" b="1" dirty="0">
                <a:latin typeface="宋体" panose="02010600030101010101" pitchFamily="2" charset="-122"/>
                <a:ea typeface="宋体" panose="02010600030101010101" pitchFamily="2" charset="-122"/>
                <a:cs typeface="+mj-cs"/>
              </a:rPr>
              <a:t>(  )</a:t>
            </a:r>
            <a:r>
              <a:rPr lang="zh-CN" altLang="zh-CN" dirty="0">
                <a:latin typeface="宋体" panose="02010600030101010101" pitchFamily="2" charset="-122"/>
                <a:ea typeface="宋体" panose="02010600030101010101" pitchFamily="2" charset="-122"/>
              </a:rPr>
              <a:t/>
            </a:r>
            <a:br>
              <a:rPr lang="zh-CN" altLang="zh-CN" dirty="0">
                <a:latin typeface="宋体" panose="02010600030101010101" pitchFamily="2" charset="-122"/>
                <a:ea typeface="宋体" panose="02010600030101010101" pitchFamily="2" charset="-122"/>
              </a:rPr>
            </a:br>
            <a:r>
              <a:rPr lang="en-US" altLang="zh-CN" dirty="0" smtClean="0">
                <a:latin typeface="宋体" panose="02010600030101010101" pitchFamily="2" charset="-122"/>
                <a:ea typeface="宋体" panose="02010600030101010101" pitchFamily="2" charset="-122"/>
              </a:rPr>
              <a:t>	</a:t>
            </a:r>
            <a:endParaRPr lang="zh-CN" altLang="en-US" dirty="0"/>
          </a:p>
        </p:txBody>
      </p:sp>
      <p:sp>
        <p:nvSpPr>
          <p:cNvPr id="4" name="TextBox 3"/>
          <p:cNvSpPr txBox="1"/>
          <p:nvPr/>
        </p:nvSpPr>
        <p:spPr>
          <a:xfrm>
            <a:off x="2886075" y="3596281"/>
            <a:ext cx="590550" cy="584775"/>
          </a:xfrm>
          <a:prstGeom prst="rect">
            <a:avLst/>
          </a:prstGeom>
          <a:noFill/>
        </p:spPr>
        <p:txBody>
          <a:bodyPr wrap="square" rtlCol="0">
            <a:spAutoFit/>
          </a:bodyPr>
          <a:lstStyle/>
          <a:p>
            <a:r>
              <a:rPr lang="en-US" altLang="zh-CN" sz="3200" b="1" dirty="0">
                <a:solidFill>
                  <a:srgbClr val="FF0000"/>
                </a:solidFill>
                <a:latin typeface="宋体" panose="02010600030101010101" pitchFamily="2" charset="-122"/>
                <a:ea typeface="宋体" panose="02010600030101010101" pitchFamily="2" charset="-122"/>
                <a:cs typeface="+mj-cs"/>
              </a:rPr>
              <a:t>0</a:t>
            </a:r>
            <a:endParaRPr lang="zh-CN" altLang="en-US" sz="3200" b="1" dirty="0">
              <a:solidFill>
                <a:srgbClr val="FF0000"/>
              </a:solidFill>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29088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4952779" y="3111529"/>
            <a:ext cx="6500858" cy="630555"/>
          </a:xfrm>
          <a:prstGeom prst="rect">
            <a:avLst/>
          </a:prstGeom>
          <a:solidFill>
            <a:srgbClr val="CD5158"/>
          </a:solidFill>
          <a:ln>
            <a:noFill/>
          </a:ln>
        </p:spPr>
        <p:style>
          <a:lnRef idx="1">
            <a:schemeClr val="accent5"/>
          </a:lnRef>
          <a:fillRef idx="2">
            <a:schemeClr val="accent5"/>
          </a:fillRef>
          <a:effectRef idx="1">
            <a:schemeClr val="accent5"/>
          </a:effectRef>
          <a:fontRef idx="minor">
            <a:schemeClr val="dk1"/>
          </a:fontRef>
        </p:style>
        <p:txBody>
          <a:bodyPr wrap="square" tIns="144000" bIns="180000">
            <a:spAutoFit/>
          </a:bodyPr>
          <a:lstStyle/>
          <a:p>
            <a:pPr algn="l">
              <a:spcBef>
                <a:spcPct val="50000"/>
              </a:spcBef>
            </a:pPr>
            <a:r>
              <a:rPr lang="zh-CN" altLang="en-US" sz="2000">
                <a:solidFill>
                  <a:schemeClr val="bg1"/>
                </a:solidFill>
                <a:latin typeface="微软雅黑" panose="020B0503020204020204" charset="-122"/>
                <a:ea typeface="微软雅黑" panose="020B0503020204020204" charset="-122"/>
                <a:cs typeface="Times New Roman" panose="02020603050405020304" pitchFamily="18" charset="0"/>
              </a:rPr>
              <a:t>　迷</a:t>
            </a:r>
            <a:r>
              <a:rPr lang="zh-CN" altLang="en-US" sz="2000" dirty="0">
                <a:solidFill>
                  <a:schemeClr val="bg1"/>
                </a:solidFill>
                <a:latin typeface="微软雅黑" panose="020B0503020204020204" charset="-122"/>
                <a:ea typeface="微软雅黑" panose="020B0503020204020204" charset="-122"/>
                <a:cs typeface="Times New Roman" panose="02020603050405020304" pitchFamily="18" charset="0"/>
              </a:rPr>
              <a:t>宫问题的递归求解与用栈和队列求解有</a:t>
            </a:r>
            <a:r>
              <a:rPr lang="zh-CN" altLang="en-US" sz="2000">
                <a:solidFill>
                  <a:schemeClr val="bg1"/>
                </a:solidFill>
                <a:latin typeface="微软雅黑" panose="020B0503020204020204" charset="-122"/>
                <a:ea typeface="微软雅黑" panose="020B0503020204020204" charset="-122"/>
                <a:cs typeface="Times New Roman" panose="02020603050405020304" pitchFamily="18" charset="0"/>
              </a:rPr>
              <a:t>什么异同？</a:t>
            </a:r>
            <a:endParaRPr lang="zh-CN" altLang="en-US" sz="2000" dirty="0">
              <a:solidFill>
                <a:schemeClr val="bg1"/>
              </a:solidFill>
              <a:latin typeface="微软雅黑" panose="020B0503020204020204" charset="-122"/>
              <a:ea typeface="微软雅黑" panose="020B0503020204020204" charset="-122"/>
              <a:cs typeface="Times New Roman" panose="02020603050405020304" pitchFamily="18" charset="0"/>
            </a:endParaRPr>
          </a:p>
        </p:txBody>
      </p:sp>
      <p:pic>
        <p:nvPicPr>
          <p:cNvPr id="7" name="图片 6" descr="图片包含 图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35" y="1295808"/>
            <a:ext cx="4557713" cy="4548188"/>
          </a:xfrm>
          <a:prstGeom prst="rect">
            <a:avLst/>
          </a:prstGeom>
        </p:spPr>
      </p:pic>
      <p:sp>
        <p:nvSpPr>
          <p:cNvPr id="9" name="文本框 8"/>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提问</a:t>
            </a:r>
            <a:endParaRPr lang="zh-CN" altLang="en-US" sz="2400" dirty="0">
              <a:solidFill>
                <a:srgbClr val="525252"/>
              </a:solidFill>
              <a:latin typeface="微软雅黑" panose="020B0503020204020204" charset="-122"/>
              <a:ea typeface="微软雅黑" panose="020B0503020204020204" charset="-122"/>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9572"/>
                                        </p:tgtEl>
                                        <p:attrNameLst>
                                          <p:attrName>style.visibility</p:attrName>
                                        </p:attrNameLst>
                                      </p:cBhvr>
                                      <p:to>
                                        <p:strVal val="visible"/>
                                      </p:to>
                                    </p:set>
                                    <p:animEffect transition="in" filter="barn(inVertical)">
                                      <p:cBhvr>
                                        <p:cTn id="11"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ldLvl="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50769" y="5256205"/>
            <a:ext cx="8383298" cy="1405916"/>
            <a:chOff x="747686" y="5018715"/>
            <a:chExt cx="8383298" cy="1405916"/>
          </a:xfrm>
        </p:grpSpPr>
        <p:sp>
          <p:nvSpPr>
            <p:cNvPr id="33" name="TextBox 32"/>
            <p:cNvSpPr txBox="1"/>
            <p:nvPr/>
          </p:nvSpPr>
          <p:spPr>
            <a:xfrm>
              <a:off x="5916274" y="5377597"/>
              <a:ext cx="3214710" cy="398780"/>
            </a:xfrm>
            <a:prstGeom prst="rect">
              <a:avLst/>
            </a:prstGeom>
            <a:noFill/>
          </p:spPr>
          <p:txBody>
            <a:bodyPr wrap="square" rtlCol="0">
              <a:spAutoFit/>
            </a:bodyPr>
            <a:lstStyle/>
            <a:p>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head=</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a</a:t>
              </a:r>
              <a:r>
                <a:rPr lang="en-US" altLang="zh-CN" sz="2000" baseline="-25000">
                  <a:solidFill>
                    <a:srgbClr val="C0262E"/>
                  </a:solidFill>
                  <a:latin typeface="微软雅黑" panose="020B0503020204020204" charset="-122"/>
                  <a:ea typeface="微软雅黑" panose="020B0503020204020204" charset="-122"/>
                  <a:cs typeface="Consolas" panose="020B0609020204030204" pitchFamily="49" charset="0"/>
                </a:rPr>
                <a:t>1</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,head.next</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a:t>
              </a:r>
            </a:p>
          </p:txBody>
        </p:sp>
        <p:sp>
          <p:nvSpPr>
            <p:cNvPr id="16" name="Text Box 42"/>
            <p:cNvSpPr txBox="1">
              <a:spLocks noChangeArrowheads="1"/>
            </p:cNvSpPr>
            <p:nvPr/>
          </p:nvSpPr>
          <p:spPr bwMode="auto">
            <a:xfrm>
              <a:off x="1575664" y="5617530"/>
              <a:ext cx="414000"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1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chemeClr val="bg1"/>
                  </a:solidFill>
                  <a:latin typeface="微软雅黑" panose="020B0503020204020204" charset="-122"/>
                  <a:ea typeface="微软雅黑" panose="020B0503020204020204" charset="-122"/>
                  <a:cs typeface="Consolas" panose="020B0609020204030204" pitchFamily="49" charset="0"/>
                </a:rPr>
                <a:t>1</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17" name="Text Box 41"/>
            <p:cNvSpPr txBox="1">
              <a:spLocks noChangeArrowheads="1"/>
            </p:cNvSpPr>
            <p:nvPr/>
          </p:nvSpPr>
          <p:spPr bwMode="auto">
            <a:xfrm>
              <a:off x="2001050" y="5617530"/>
              <a:ext cx="303293"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Text Box 40"/>
            <p:cNvSpPr txBox="1">
              <a:spLocks noChangeArrowheads="1"/>
            </p:cNvSpPr>
            <p:nvPr/>
          </p:nvSpPr>
          <p:spPr bwMode="auto">
            <a:xfrm>
              <a:off x="4209065" y="5617530"/>
              <a:ext cx="414000"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1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i="1" baseline="-30000">
                  <a:solidFill>
                    <a:schemeClr val="bg1"/>
                  </a:solidFill>
                  <a:latin typeface="微软雅黑" panose="020B0503020204020204" charset="-122"/>
                  <a:ea typeface="微软雅黑" panose="020B0503020204020204" charset="-122"/>
                  <a:cs typeface="Consolas" panose="020B0609020204030204" pitchFamily="49" charset="0"/>
                </a:rPr>
                <a:t>n</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19" name="Text Box 39"/>
            <p:cNvSpPr txBox="1">
              <a:spLocks noChangeArrowheads="1"/>
            </p:cNvSpPr>
            <p:nvPr/>
          </p:nvSpPr>
          <p:spPr bwMode="auto">
            <a:xfrm>
              <a:off x="4624925" y="5617530"/>
              <a:ext cx="304265"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algn="ctr" fontAlgn="base">
                <a:lnSpc>
                  <a:spcPts val="2100"/>
                </a:lnSpc>
                <a:spcBef>
                  <a:spcPct val="0"/>
                </a:spcBef>
                <a:spcAft>
                  <a:spcPct val="0"/>
                </a:spcAft>
              </a:pPr>
              <a:r>
                <a:rPr lang="zh-CN" altLang="zh-CN" sz="1600">
                  <a:solidFill>
                    <a:schemeClr val="bg1"/>
                  </a:solidFill>
                  <a:latin typeface="微软雅黑" panose="020B0503020204020204" charset="-122"/>
                  <a:ea typeface="微软雅黑" panose="020B0503020204020204" charset="-122"/>
                  <a:cs typeface="Consolas" panose="020B0609020204030204" pitchFamily="49" charset="0"/>
                </a:rPr>
                <a:t>∧</a:t>
              </a:r>
            </a:p>
          </p:txBody>
        </p:sp>
        <p:sp>
          <p:nvSpPr>
            <p:cNvPr id="21" name="Text Box 37"/>
            <p:cNvSpPr txBox="1">
              <a:spLocks noChangeArrowheads="1"/>
            </p:cNvSpPr>
            <p:nvPr/>
          </p:nvSpPr>
          <p:spPr bwMode="auto">
            <a:xfrm>
              <a:off x="2460270" y="5617530"/>
              <a:ext cx="414000"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1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chemeClr val="bg1"/>
                  </a:solidFill>
                  <a:latin typeface="微软雅黑" panose="020B0503020204020204" charset="-122"/>
                  <a:ea typeface="微软雅黑" panose="020B0503020204020204" charset="-122"/>
                  <a:cs typeface="Consolas" panose="020B0609020204030204" pitchFamily="49" charset="0"/>
                </a:rPr>
                <a:t>2</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22" name="Text Box 36"/>
            <p:cNvSpPr txBox="1">
              <a:spLocks noChangeArrowheads="1"/>
            </p:cNvSpPr>
            <p:nvPr/>
          </p:nvSpPr>
          <p:spPr bwMode="auto">
            <a:xfrm>
              <a:off x="2876130" y="5617530"/>
              <a:ext cx="303293"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Line 35"/>
            <p:cNvSpPr>
              <a:spLocks noChangeShapeType="1"/>
            </p:cNvSpPr>
            <p:nvPr/>
          </p:nvSpPr>
          <p:spPr bwMode="auto">
            <a:xfrm>
              <a:off x="2985200" y="5768182"/>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 name="Line 34"/>
            <p:cNvSpPr>
              <a:spLocks noChangeShapeType="1"/>
            </p:cNvSpPr>
            <p:nvPr/>
          </p:nvSpPr>
          <p:spPr bwMode="auto">
            <a:xfrm>
              <a:off x="2110316" y="5768182"/>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Text Box 33"/>
            <p:cNvSpPr txBox="1">
              <a:spLocks noChangeArrowheads="1"/>
            </p:cNvSpPr>
            <p:nvPr/>
          </p:nvSpPr>
          <p:spPr bwMode="auto">
            <a:xfrm>
              <a:off x="3510130" y="5617530"/>
              <a:ext cx="468549" cy="302275"/>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algn="ctr" fontAlgn="base">
                <a:spcBef>
                  <a:spcPct val="0"/>
                </a:spcBef>
                <a:spcAft>
                  <a:spcPct val="0"/>
                </a:spcAft>
              </a:pPr>
              <a:r>
                <a:rPr lang="zh-CN" altLang="zh-CN" sz="1600">
                  <a:solidFill>
                    <a:srgbClr val="0000FF"/>
                  </a:solidFill>
                  <a:latin typeface="微软雅黑" panose="020B0503020204020204" charset="-122"/>
                  <a:ea typeface="微软雅黑" panose="020B0503020204020204" charset="-122"/>
                  <a:cs typeface="Consolas" panose="020B0609020204030204" pitchFamily="49" charset="0"/>
                </a:rPr>
                <a:t>…</a:t>
              </a:r>
            </a:p>
          </p:txBody>
        </p:sp>
        <p:sp>
          <p:nvSpPr>
            <p:cNvPr id="26" name="Line 32"/>
            <p:cNvSpPr>
              <a:spLocks noChangeShapeType="1"/>
            </p:cNvSpPr>
            <p:nvPr/>
          </p:nvSpPr>
          <p:spPr bwMode="auto">
            <a:xfrm>
              <a:off x="3923270" y="5768182"/>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 name="Text Box 31"/>
            <p:cNvSpPr txBox="1">
              <a:spLocks noChangeArrowheads="1"/>
            </p:cNvSpPr>
            <p:nvPr/>
          </p:nvSpPr>
          <p:spPr bwMode="auto">
            <a:xfrm>
              <a:off x="747686" y="5588955"/>
              <a:ext cx="52881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a:solidFill>
                    <a:srgbClr val="525252"/>
                  </a:solidFill>
                  <a:latin typeface="微软雅黑" panose="020B0503020204020204" charset="-122"/>
                  <a:ea typeface="微软雅黑" panose="020B0503020204020204" charset="-122"/>
                  <a:cs typeface="Consolas" panose="020B0609020204030204" pitchFamily="49" charset="0"/>
                </a:rPr>
                <a:t>head</a:t>
              </a:r>
            </a:p>
          </p:txBody>
        </p:sp>
        <p:sp>
          <p:nvSpPr>
            <p:cNvPr id="28" name="Line 30"/>
            <p:cNvSpPr>
              <a:spLocks noChangeShapeType="1"/>
            </p:cNvSpPr>
            <p:nvPr/>
          </p:nvSpPr>
          <p:spPr bwMode="auto">
            <a:xfrm>
              <a:off x="1284837" y="5777707"/>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 name="Text Box 31"/>
            <p:cNvSpPr txBox="1">
              <a:spLocks noChangeArrowheads="1"/>
            </p:cNvSpPr>
            <p:nvPr/>
          </p:nvSpPr>
          <p:spPr bwMode="auto">
            <a:xfrm>
              <a:off x="1614290" y="5018715"/>
              <a:ext cx="2957710"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fontAlgn="base">
                <a:spcBef>
                  <a:spcPct val="0"/>
                </a:spcBef>
                <a:spcAft>
                  <a:spcPct val="0"/>
                </a:spcAft>
              </a:pPr>
              <a:r>
                <a:rPr lang="en-US" altLang="zh-CN" sz="1700">
                  <a:solidFill>
                    <a:srgbClr val="525252"/>
                  </a:solidFill>
                  <a:latin typeface="微软雅黑" panose="020B0503020204020204" charset="-122"/>
                  <a:ea typeface="微软雅黑" panose="020B0503020204020204" charset="-122"/>
                  <a:cs typeface="Consolas" panose="020B0609020204030204" pitchFamily="49" charset="0"/>
                </a:rPr>
                <a:t>head.next</a:t>
              </a:r>
              <a:r>
                <a:rPr lang="zh-CN" altLang="en-US" sz="1700">
                  <a:solidFill>
                    <a:srgbClr val="525252"/>
                  </a:solidFill>
                  <a:latin typeface="微软雅黑" panose="020B0503020204020204" charset="-122"/>
                  <a:ea typeface="微软雅黑" panose="020B0503020204020204" charset="-122"/>
                  <a:cs typeface="Consolas" panose="020B0609020204030204" pitchFamily="49" charset="0"/>
                </a:rPr>
                <a:t>也是一个单链表</a:t>
              </a:r>
              <a:endParaRPr lang="en-US" altLang="zh-CN" sz="1700">
                <a:solidFill>
                  <a:srgbClr val="525252"/>
                </a:solidFill>
                <a:latin typeface="微软雅黑" panose="020B0503020204020204" charset="-122"/>
                <a:ea typeface="微软雅黑" panose="020B0503020204020204" charset="-122"/>
                <a:cs typeface="Consolas" panose="020B0609020204030204" pitchFamily="49" charset="0"/>
              </a:endParaRPr>
            </a:p>
          </p:txBody>
        </p:sp>
        <p:cxnSp>
          <p:nvCxnSpPr>
            <p:cNvPr id="32" name="直接箭头连接符 31"/>
            <p:cNvCxnSpPr/>
            <p:nvPr/>
          </p:nvCxnSpPr>
          <p:spPr>
            <a:xfrm rot="16200000" flipH="1">
              <a:off x="2678893" y="5428147"/>
              <a:ext cx="285752" cy="714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4" name="右箭头 33"/>
            <p:cNvSpPr/>
            <p:nvPr/>
          </p:nvSpPr>
          <p:spPr bwMode="auto">
            <a:xfrm>
              <a:off x="5487646" y="5449035"/>
              <a:ext cx="428628" cy="214314"/>
            </a:xfrm>
            <a:prstGeom prst="rightArrow">
              <a:avLst/>
            </a:prstGeom>
            <a:gradFill>
              <a:gsLst>
                <a:gs pos="0">
                  <a:srgbClr val="C0262E"/>
                </a:gs>
                <a:gs pos="100000">
                  <a:srgbClr val="CD5158"/>
                </a:gs>
              </a:gsLst>
            </a:gradFill>
            <a:ln>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2428860" y="6072206"/>
              <a:ext cx="2357454" cy="352425"/>
            </a:xfrm>
            <a:prstGeom prst="rect">
              <a:avLst/>
            </a:prstGeom>
            <a:noFill/>
          </p:spPr>
          <p:txBody>
            <a:bodyPr wrap="square" rtlCol="0">
              <a:spAutoFit/>
            </a:bodyPr>
            <a:lstStyle/>
            <a:p>
              <a:r>
                <a:rPr lang="zh-CN" altLang="en-US" sz="1700">
                  <a:solidFill>
                    <a:srgbClr val="525252"/>
                  </a:solidFill>
                  <a:latin typeface="微软雅黑" panose="020B0503020204020204" charset="-122"/>
                  <a:ea typeface="微软雅黑" panose="020B0503020204020204" charset="-122"/>
                  <a:cs typeface="Consolas" panose="020B0609020204030204" pitchFamily="49" charset="0"/>
                </a:rPr>
                <a:t>不带头结点单链表</a:t>
              </a:r>
            </a:p>
          </p:txBody>
        </p:sp>
      </p:grpSp>
      <p:sp>
        <p:nvSpPr>
          <p:cNvPr id="31" name="文本框 30"/>
          <p:cNvSpPr txBox="1"/>
          <p:nvPr/>
        </p:nvSpPr>
        <p:spPr>
          <a:xfrm>
            <a:off x="1073369" y="144242"/>
            <a:ext cx="222758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5.1 </a:t>
            </a:r>
            <a:r>
              <a:rPr lang="zh-CN" altLang="en-US" sz="2400">
                <a:solidFill>
                  <a:srgbClr val="525252"/>
                </a:solidFill>
                <a:latin typeface="微软雅黑" panose="020B0503020204020204" charset="-122"/>
                <a:ea typeface="微软雅黑" panose="020B0503020204020204" charset="-122"/>
                <a:cs typeface="Arial" panose="020B0604020202020204"/>
              </a:rPr>
              <a:t>什么是递归</a:t>
            </a:r>
          </a:p>
        </p:txBody>
      </p:sp>
      <p:sp>
        <p:nvSpPr>
          <p:cNvPr id="35" name="Text Box 5"/>
          <p:cNvSpPr txBox="1">
            <a:spLocks noChangeArrowheads="1"/>
          </p:cNvSpPr>
          <p:nvPr/>
        </p:nvSpPr>
        <p:spPr bwMode="auto">
          <a:xfrm>
            <a:off x="1038674" y="847545"/>
            <a:ext cx="363492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5.1.2 </a:t>
            </a:r>
            <a:r>
              <a:rPr lang="zh-CN" altLang="en-US">
                <a:latin typeface="微软雅黑" panose="020B0503020204020204" charset="-122"/>
                <a:ea typeface="微软雅黑" panose="020B0503020204020204" charset="-122"/>
              </a:rPr>
              <a:t>何时使用递归</a:t>
            </a:r>
          </a:p>
        </p:txBody>
      </p:sp>
      <p:sp>
        <p:nvSpPr>
          <p:cNvPr id="36" name="TextBox 6"/>
          <p:cNvSpPr txBox="1"/>
          <p:nvPr/>
        </p:nvSpPr>
        <p:spPr>
          <a:xfrm>
            <a:off x="1853460" y="1998871"/>
            <a:ext cx="7863537" cy="706755"/>
          </a:xfrm>
          <a:prstGeom prst="rect">
            <a:avLst/>
          </a:prstGeom>
          <a:noFill/>
        </p:spPr>
        <p:txBody>
          <a:bodyPr wrap="square" rtlCol="0">
            <a:spAutoFit/>
          </a:bodyPr>
          <a:lstStyle/>
          <a:p>
            <a:pPr>
              <a:lnSpc>
                <a:spcPct val="200000"/>
              </a:lnSpc>
            </a:pPr>
            <a:r>
              <a:rPr lang="zh-CN" altLang="en-US" sz="2000" b="1">
                <a:solidFill>
                  <a:srgbClr val="525252"/>
                </a:solidFill>
                <a:latin typeface="微软雅黑" panose="020B0503020204020204" charset="-122"/>
                <a:ea typeface="微软雅黑" panose="020B0503020204020204" charset="-122"/>
                <a:cs typeface="Consolas" panose="020B0609020204030204" pitchFamily="49" charset="0"/>
              </a:rPr>
              <a:t>有些数据结构是递归的。如单链表就是一种递归数据结构。</a:t>
            </a:r>
          </a:p>
        </p:txBody>
      </p:sp>
      <p:sp>
        <p:nvSpPr>
          <p:cNvPr id="39" name="TextBox 7"/>
          <p:cNvSpPr txBox="1"/>
          <p:nvPr/>
        </p:nvSpPr>
        <p:spPr>
          <a:xfrm>
            <a:off x="2395610" y="2902582"/>
            <a:ext cx="7493617" cy="2133600"/>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class </a:t>
            </a:r>
            <a:r>
              <a:rPr lang="en-US" altLang="zh-CN">
                <a:solidFill>
                  <a:srgbClr val="C0262E"/>
                </a:solidFill>
                <a:latin typeface="微软雅黑" panose="020B0503020204020204" charset="-122"/>
                <a:ea typeface="微软雅黑" panose="020B0503020204020204" charset="-122"/>
              </a:rPr>
              <a:t>LinkNode</a:t>
            </a:r>
            <a:r>
              <a:rPr lang="en-US" altLang="zh-CN">
                <a:latin typeface="微软雅黑" panose="020B0503020204020204" charset="-122"/>
                <a:ea typeface="微软雅黑" panose="020B0503020204020204" charset="-122"/>
              </a:rPr>
              <a:t>:                	</a:t>
            </a:r>
            <a:r>
              <a:rPr lang="en-US" altLang="zh-CN">
                <a:solidFill>
                  <a:srgbClr val="CD5158"/>
                </a:solidFill>
                <a:latin typeface="微软雅黑" panose="020B0503020204020204" charset="-122"/>
                <a:ea typeface="微软雅黑" panose="020B0503020204020204" charset="-122"/>
              </a:rPr>
              <a:t>#</a:t>
            </a:r>
            <a:r>
              <a:rPr lang="zh-CN" altLang="en-US">
                <a:solidFill>
                  <a:srgbClr val="CD5158"/>
                </a:solidFill>
                <a:latin typeface="微软雅黑" panose="020B0503020204020204" charset="-122"/>
                <a:ea typeface="微软雅黑" panose="020B0503020204020204" charset="-122"/>
              </a:rPr>
              <a:t>单链表结点类</a:t>
            </a: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def __init__(self,data=None):   	</a:t>
            </a:r>
            <a:r>
              <a:rPr lang="en-US" altLang="zh-CN">
                <a:solidFill>
                  <a:srgbClr val="CD5158"/>
                </a:solidFill>
                <a:latin typeface="微软雅黑" panose="020B0503020204020204" charset="-122"/>
                <a:ea typeface="微软雅黑" panose="020B0503020204020204" charset="-122"/>
              </a:rPr>
              <a:t>#</a:t>
            </a:r>
            <a:r>
              <a:rPr lang="zh-CN" altLang="en-US">
                <a:solidFill>
                  <a:srgbClr val="CD5158"/>
                </a:solidFill>
                <a:latin typeface="微软雅黑" panose="020B0503020204020204" charset="-122"/>
                <a:ea typeface="微软雅黑" panose="020B0503020204020204" charset="-122"/>
              </a:rPr>
              <a:t>构造函数</a:t>
            </a: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self.data=data            	</a:t>
            </a:r>
            <a:r>
              <a:rPr lang="en-US" altLang="zh-CN">
                <a:solidFill>
                  <a:srgbClr val="CD5158"/>
                </a:solidFill>
                <a:latin typeface="微软雅黑" panose="020B0503020204020204" charset="-122"/>
                <a:ea typeface="微软雅黑" panose="020B0503020204020204" charset="-122"/>
              </a:rPr>
              <a:t>#dat</a:t>
            </a:r>
            <a:r>
              <a:rPr lang="zh-CN" altLang="en-US">
                <a:solidFill>
                  <a:srgbClr val="CD5158"/>
                </a:solidFill>
                <a:latin typeface="微软雅黑" panose="020B0503020204020204" charset="-122"/>
                <a:ea typeface="微软雅黑" panose="020B0503020204020204" charset="-122"/>
              </a:rPr>
              <a:t>属性</a:t>
            </a: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self.next=None           	</a:t>
            </a:r>
            <a:r>
              <a:rPr lang="en-US" altLang="zh-CN">
                <a:solidFill>
                  <a:srgbClr val="CD5158"/>
                </a:solidFill>
                <a:latin typeface="微软雅黑" panose="020B0503020204020204" charset="-122"/>
                <a:ea typeface="微软雅黑" panose="020B0503020204020204" charset="-122"/>
              </a:rPr>
              <a:t>#next</a:t>
            </a:r>
            <a:r>
              <a:rPr lang="zh-CN" altLang="en-US">
                <a:solidFill>
                  <a:srgbClr val="CD5158"/>
                </a:solidFill>
                <a:latin typeface="微软雅黑" panose="020B0503020204020204" charset="-122"/>
                <a:ea typeface="微软雅黑" panose="020B0503020204020204" charset="-122"/>
              </a:rPr>
              <a:t>属性</a:t>
            </a:r>
          </a:p>
        </p:txBody>
      </p:sp>
      <p:grpSp>
        <p:nvGrpSpPr>
          <p:cNvPr id="40" name="组合 39"/>
          <p:cNvGrpSpPr/>
          <p:nvPr/>
        </p:nvGrpSpPr>
        <p:grpSpPr>
          <a:xfrm>
            <a:off x="1450481" y="1484853"/>
            <a:ext cx="2709537" cy="517274"/>
            <a:chOff x="1396240" y="2304668"/>
            <a:chExt cx="2126459" cy="480002"/>
          </a:xfrm>
        </p:grpSpPr>
        <p:sp>
          <p:nvSpPr>
            <p:cNvPr id="41" name="矩形: 圆角 40"/>
            <p:cNvSpPr/>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433294" y="2360437"/>
              <a:ext cx="2089405"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2. </a:t>
              </a:r>
              <a:r>
                <a:rPr lang="zh-CN" altLang="en-US" sz="2000" b="1">
                  <a:solidFill>
                    <a:schemeClr val="bg1"/>
                  </a:solidFill>
                  <a:latin typeface="微软雅黑" panose="020B0503020204020204" charset="-122"/>
                  <a:ea typeface="微软雅黑" panose="020B0503020204020204" charset="-122"/>
                </a:rPr>
                <a:t>数据结构是递归的</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additive="base">
                                        <p:cTn id="10" dur="500" fill="hold"/>
                                        <p:tgtEl>
                                          <p:spTgt spid="35"/>
                                        </p:tgtEl>
                                        <p:attrNameLst>
                                          <p:attrName>ppt_x</p:attrName>
                                        </p:attrNameLst>
                                      </p:cBhvr>
                                      <p:tavLst>
                                        <p:tav tm="0">
                                          <p:val>
                                            <p:strVal val="0-#ppt_w/2"/>
                                          </p:val>
                                        </p:tav>
                                        <p:tav tm="100000">
                                          <p:val>
                                            <p:strVal val="#ppt_x"/>
                                          </p:val>
                                        </p:tav>
                                      </p:tavLst>
                                    </p:anim>
                                    <p:anim calcmode="lin" valueType="num">
                                      <p:cBhvr additive="base">
                                        <p:cTn id="11" dur="500" fill="hold"/>
                                        <p:tgtEl>
                                          <p:spTgt spid="35"/>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p:bldP spid="36" grpId="0"/>
      <p:bldP spid="3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76" y="1244036"/>
            <a:ext cx="3365402" cy="4646688"/>
          </a:xfrm>
          <a:prstGeom prst="rect">
            <a:avLst/>
          </a:prstGeom>
        </p:spPr>
      </p:pic>
      <p:sp>
        <p:nvSpPr>
          <p:cNvPr id="18" name="TextBox 17"/>
          <p:cNvSpPr txBox="1"/>
          <p:nvPr/>
        </p:nvSpPr>
        <p:spPr>
          <a:xfrm>
            <a:off x="3998163" y="1322849"/>
            <a:ext cx="8336604" cy="450215"/>
          </a:xfrm>
          <a:prstGeom prst="rect">
            <a:avLst/>
          </a:prstGeom>
          <a:noFill/>
        </p:spPr>
        <p:txBody>
          <a:bodyPr wrap="square" rtlCol="0">
            <a:spAutoFit/>
          </a:bodyPr>
          <a:lstStyle/>
          <a:p>
            <a:pPr>
              <a:lnSpc>
                <a:spcPts val="2800"/>
              </a:lnSpc>
            </a:pP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求一个不带头结点单链表</a:t>
            </a:r>
            <a:r>
              <a:rPr lang="en-US" altLang="zh-CN" sz="2000" b="1" i="1">
                <a:solidFill>
                  <a:srgbClr val="525252"/>
                </a:solidFill>
                <a:latin typeface="微软雅黑" panose="020B0503020204020204" charset="-122"/>
                <a:ea typeface="微软雅黑" panose="020B0503020204020204" charset="-122"/>
                <a:cs typeface="Consolas" panose="020B0609020204030204" pitchFamily="49" charset="0"/>
              </a:rPr>
              <a:t>p</a:t>
            </a: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中所有</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data</a:t>
            </a: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成员（假设为</a:t>
            </a:r>
            <a:r>
              <a:rPr lang="en-US" altLang="zh-CN" sz="2000" b="1">
                <a:solidFill>
                  <a:srgbClr val="525252"/>
                </a:solidFill>
                <a:latin typeface="微软雅黑" panose="020B0503020204020204" charset="-122"/>
                <a:ea typeface="微软雅黑" panose="020B0503020204020204" charset="-122"/>
                <a:cs typeface="Consolas" panose="020B0609020204030204" pitchFamily="49" charset="0"/>
              </a:rPr>
              <a:t>int</a:t>
            </a:r>
            <a:r>
              <a:rPr lang="zh-CN" altLang="zh-CN" sz="2000" b="1">
                <a:solidFill>
                  <a:srgbClr val="525252"/>
                </a:solidFill>
                <a:latin typeface="微软雅黑" panose="020B0503020204020204" charset="-122"/>
                <a:ea typeface="微软雅黑" panose="020B0503020204020204" charset="-122"/>
                <a:cs typeface="Consolas" panose="020B0609020204030204" pitchFamily="49" charset="0"/>
              </a:rPr>
              <a:t>型）之和</a:t>
            </a:r>
            <a:r>
              <a:rPr lang="zh-CN" altLang="en-US" sz="2000" b="1">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24" name="TextBox 23"/>
          <p:cNvSpPr txBox="1"/>
          <p:nvPr/>
        </p:nvSpPr>
        <p:spPr>
          <a:xfrm>
            <a:off x="4037548" y="3363722"/>
            <a:ext cx="7600862" cy="259524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def </a:t>
            </a:r>
            <a:r>
              <a:rPr lang="en-US" altLang="zh-CN">
                <a:solidFill>
                  <a:srgbClr val="C0262E"/>
                </a:solidFill>
                <a:latin typeface="微软雅黑" panose="020B0503020204020204" charset="-122"/>
                <a:ea typeface="微软雅黑" panose="020B0503020204020204" charset="-122"/>
              </a:rPr>
              <a:t>Sum</a:t>
            </a:r>
            <a:r>
              <a:rPr lang="en-US" altLang="zh-CN">
                <a:latin typeface="微软雅黑" panose="020B0503020204020204" charset="-122"/>
                <a:ea typeface="微软雅黑" panose="020B0503020204020204" charset="-122"/>
              </a:rPr>
              <a:t>(p):         </a:t>
            </a:r>
            <a:r>
              <a:rPr lang="en-US" altLang="zh-CN">
                <a:solidFill>
                  <a:srgbClr val="CD5158"/>
                </a:solidFill>
                <a:latin typeface="微软雅黑" panose="020B0503020204020204" charset="-122"/>
                <a:ea typeface="微软雅黑" panose="020B0503020204020204" charset="-122"/>
              </a:rPr>
              <a:t>#</a:t>
            </a:r>
            <a:r>
              <a:rPr lang="zh-CN" altLang="zh-CN">
                <a:solidFill>
                  <a:srgbClr val="CD5158"/>
                </a:solidFill>
                <a:latin typeface="微软雅黑" panose="020B0503020204020204" charset="-122"/>
                <a:ea typeface="微软雅黑" panose="020B0503020204020204" charset="-122"/>
              </a:rPr>
              <a:t>求不带头结点单链表</a:t>
            </a:r>
            <a:r>
              <a:rPr lang="en-US" altLang="zh-CN">
                <a:solidFill>
                  <a:srgbClr val="CD5158"/>
                </a:solidFill>
                <a:latin typeface="微软雅黑" panose="020B0503020204020204" charset="-122"/>
                <a:ea typeface="微软雅黑" panose="020B0503020204020204" charset="-122"/>
              </a:rPr>
              <a:t>p</a:t>
            </a:r>
            <a:r>
              <a:rPr lang="zh-CN" altLang="zh-CN">
                <a:solidFill>
                  <a:srgbClr val="CD5158"/>
                </a:solidFill>
                <a:latin typeface="微软雅黑" panose="020B0503020204020204" charset="-122"/>
                <a:ea typeface="微软雅黑" panose="020B0503020204020204" charset="-122"/>
              </a:rPr>
              <a:t>所有结点值之和</a:t>
            </a:r>
          </a:p>
          <a:p>
            <a:r>
              <a:rPr lang="en-US" altLang="zh-CN">
                <a:latin typeface="微软雅黑" panose="020B0503020204020204" charset="-122"/>
                <a:ea typeface="微软雅黑" panose="020B0503020204020204" charset="-122"/>
              </a:rPr>
              <a:t>  if p==None:</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0</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else:</a:t>
            </a:r>
            <a:endParaRPr lang="zh-CN"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    return p.data+Sum(p.next)</a:t>
            </a:r>
            <a:endParaRPr lang="zh-CN" altLang="zh-CN">
              <a:latin typeface="微软雅黑" panose="020B0503020204020204" charset="-122"/>
              <a:ea typeface="微软雅黑" panose="020B0503020204020204" charset="-122"/>
            </a:endParaRPr>
          </a:p>
        </p:txBody>
      </p:sp>
      <p:grpSp>
        <p:nvGrpSpPr>
          <p:cNvPr id="26" name="组合 25"/>
          <p:cNvGrpSpPr/>
          <p:nvPr/>
        </p:nvGrpSpPr>
        <p:grpSpPr>
          <a:xfrm>
            <a:off x="5171857" y="2077817"/>
            <a:ext cx="4000528" cy="894092"/>
            <a:chOff x="2285984" y="1500174"/>
            <a:chExt cx="4000528" cy="894092"/>
          </a:xfrm>
        </p:grpSpPr>
        <p:sp>
          <p:nvSpPr>
            <p:cNvPr id="5" name="Text Box 42"/>
            <p:cNvSpPr txBox="1">
              <a:spLocks noChangeArrowheads="1"/>
            </p:cNvSpPr>
            <p:nvPr/>
          </p:nvSpPr>
          <p:spPr bwMode="auto">
            <a:xfrm>
              <a:off x="2932986" y="2082466"/>
              <a:ext cx="414000"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1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chemeClr val="bg1"/>
                  </a:solidFill>
                  <a:latin typeface="微软雅黑" panose="020B0503020204020204" charset="-122"/>
                  <a:ea typeface="微软雅黑" panose="020B0503020204020204" charset="-122"/>
                  <a:cs typeface="Consolas" panose="020B0609020204030204" pitchFamily="49" charset="0"/>
                </a:rPr>
                <a:t>1</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6" name="Text Box 41"/>
            <p:cNvSpPr txBox="1">
              <a:spLocks noChangeArrowheads="1"/>
            </p:cNvSpPr>
            <p:nvPr/>
          </p:nvSpPr>
          <p:spPr bwMode="auto">
            <a:xfrm>
              <a:off x="3358372" y="2082466"/>
              <a:ext cx="303293"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 Box 40"/>
            <p:cNvSpPr txBox="1">
              <a:spLocks noChangeArrowheads="1"/>
            </p:cNvSpPr>
            <p:nvPr/>
          </p:nvSpPr>
          <p:spPr bwMode="auto">
            <a:xfrm>
              <a:off x="5566387" y="2082466"/>
              <a:ext cx="414000"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1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i="1" baseline="-30000">
                  <a:solidFill>
                    <a:schemeClr val="bg1"/>
                  </a:solidFill>
                  <a:latin typeface="微软雅黑" panose="020B0503020204020204" charset="-122"/>
                  <a:ea typeface="微软雅黑" panose="020B0503020204020204" charset="-122"/>
                  <a:cs typeface="Consolas" panose="020B0609020204030204" pitchFamily="49" charset="0"/>
                </a:rPr>
                <a:t>n</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8" name="Text Box 39"/>
            <p:cNvSpPr txBox="1">
              <a:spLocks noChangeArrowheads="1"/>
            </p:cNvSpPr>
            <p:nvPr/>
          </p:nvSpPr>
          <p:spPr bwMode="auto">
            <a:xfrm>
              <a:off x="5982247" y="2082466"/>
              <a:ext cx="304265"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lstStyle/>
            <a:p>
              <a:pPr algn="ctr" fontAlgn="base">
                <a:lnSpc>
                  <a:spcPts val="2100"/>
                </a:lnSpc>
                <a:spcBef>
                  <a:spcPct val="0"/>
                </a:spcBef>
                <a:spcAft>
                  <a:spcPct val="0"/>
                </a:spcAft>
              </a:pPr>
              <a:r>
                <a:rPr lang="zh-CN" altLang="zh-CN" sz="1600">
                  <a:solidFill>
                    <a:schemeClr val="bg1"/>
                  </a:solidFill>
                  <a:latin typeface="微软雅黑" panose="020B0503020204020204" charset="-122"/>
                  <a:ea typeface="微软雅黑" panose="020B0503020204020204" charset="-122"/>
                  <a:cs typeface="Consolas" panose="020B0609020204030204" pitchFamily="49" charset="0"/>
                </a:rPr>
                <a:t>∧</a:t>
              </a:r>
            </a:p>
          </p:txBody>
        </p:sp>
        <p:sp>
          <p:nvSpPr>
            <p:cNvPr id="9" name="Text Box 37"/>
            <p:cNvSpPr txBox="1">
              <a:spLocks noChangeArrowheads="1"/>
            </p:cNvSpPr>
            <p:nvPr/>
          </p:nvSpPr>
          <p:spPr bwMode="auto">
            <a:xfrm>
              <a:off x="3817592" y="2082466"/>
              <a:ext cx="414000"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algn="ctr" fontAlgn="base">
                <a:lnSpc>
                  <a:spcPts val="2100"/>
                </a:lnSpc>
                <a:spcBef>
                  <a:spcPct val="0"/>
                </a:spcBef>
                <a:spcAft>
                  <a:spcPct val="0"/>
                </a:spcAft>
              </a:pPr>
              <a:r>
                <a:rPr lang="en-US" altLang="zh-CN" sz="1600" i="1">
                  <a:solidFill>
                    <a:schemeClr val="bg1"/>
                  </a:solidFill>
                  <a:latin typeface="微软雅黑" panose="020B0503020204020204" charset="-122"/>
                  <a:ea typeface="微软雅黑" panose="020B0503020204020204" charset="-122"/>
                  <a:cs typeface="Consolas" panose="020B0609020204030204" pitchFamily="49" charset="0"/>
                </a:rPr>
                <a:t>a</a:t>
              </a:r>
              <a:r>
                <a:rPr lang="en-US" altLang="zh-CN" sz="1600" baseline="-30000">
                  <a:solidFill>
                    <a:schemeClr val="bg1"/>
                  </a:solidFill>
                  <a:latin typeface="微软雅黑" panose="020B0503020204020204" charset="-122"/>
                  <a:ea typeface="微软雅黑" panose="020B0503020204020204" charset="-122"/>
                  <a:cs typeface="Consolas" panose="020B0609020204030204" pitchFamily="49" charset="0"/>
                </a:rPr>
                <a:t>2</a:t>
              </a:r>
              <a:endParaRPr lang="en-US" altLang="zh-CN" sz="1600">
                <a:solidFill>
                  <a:schemeClr val="bg1"/>
                </a:solidFill>
                <a:latin typeface="微软雅黑" panose="020B0503020204020204" charset="-122"/>
                <a:ea typeface="微软雅黑" panose="020B0503020204020204" charset="-122"/>
                <a:cs typeface="Consolas" panose="020B0609020204030204" pitchFamily="49" charset="0"/>
              </a:endParaRPr>
            </a:p>
          </p:txBody>
        </p:sp>
        <p:sp>
          <p:nvSpPr>
            <p:cNvPr id="10" name="Text Box 36"/>
            <p:cNvSpPr txBox="1">
              <a:spLocks noChangeArrowheads="1"/>
            </p:cNvSpPr>
            <p:nvPr/>
          </p:nvSpPr>
          <p:spPr bwMode="auto">
            <a:xfrm>
              <a:off x="4233452" y="2082466"/>
              <a:ext cx="303293" cy="302275"/>
            </a:xfrm>
            <a:prstGeom prst="rect">
              <a:avLst/>
            </a:prstGeom>
            <a:gradFill>
              <a:gsLst>
                <a:gs pos="0">
                  <a:srgbClr val="CD5158"/>
                </a:gs>
                <a:gs pos="100000">
                  <a:srgbClr val="CD5158"/>
                </a:gs>
              </a:gsLst>
            </a:gradFill>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lstStyle/>
            <a:p>
              <a:pPr fontAlgn="base">
                <a:spcBef>
                  <a:spcPct val="0"/>
                </a:spcBef>
                <a:spcAft>
                  <a:spcPct val="0"/>
                </a:spcAft>
              </a:pPr>
              <a:endParaRPr lang="zh-CN" altLang="zh-CN" sz="160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Line 35"/>
            <p:cNvSpPr>
              <a:spLocks noChangeShapeType="1"/>
            </p:cNvSpPr>
            <p:nvPr/>
          </p:nvSpPr>
          <p:spPr bwMode="auto">
            <a:xfrm>
              <a:off x="4342522" y="2233118"/>
              <a:ext cx="524930"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Line 34"/>
            <p:cNvSpPr>
              <a:spLocks noChangeShapeType="1"/>
            </p:cNvSpPr>
            <p:nvPr/>
          </p:nvSpPr>
          <p:spPr bwMode="auto">
            <a:xfrm>
              <a:off x="3467638" y="2233118"/>
              <a:ext cx="349953"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Text Box 33"/>
            <p:cNvSpPr txBox="1">
              <a:spLocks noChangeArrowheads="1"/>
            </p:cNvSpPr>
            <p:nvPr/>
          </p:nvSpPr>
          <p:spPr bwMode="auto">
            <a:xfrm>
              <a:off x="4867452" y="2082466"/>
              <a:ext cx="468549" cy="302275"/>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14" name="Line 32"/>
            <p:cNvSpPr>
              <a:spLocks noChangeShapeType="1"/>
            </p:cNvSpPr>
            <p:nvPr/>
          </p:nvSpPr>
          <p:spPr bwMode="auto">
            <a:xfrm>
              <a:off x="5280592" y="2233118"/>
              <a:ext cx="285795" cy="0"/>
            </a:xfrm>
            <a:prstGeom prst="line">
              <a:avLst/>
            </a:prstGeom>
            <a:ln w="19050">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Text Box 31"/>
            <p:cNvSpPr txBox="1">
              <a:spLocks noChangeArrowheads="1"/>
            </p:cNvSpPr>
            <p:nvPr/>
          </p:nvSpPr>
          <p:spPr bwMode="auto">
            <a:xfrm>
              <a:off x="2285984" y="2091991"/>
              <a:ext cx="357190"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i="1">
                  <a:solidFill>
                    <a:srgbClr val="525252"/>
                  </a:solidFill>
                  <a:latin typeface="微软雅黑" panose="020B0503020204020204" charset="-122"/>
                  <a:ea typeface="微软雅黑" panose="020B0503020204020204" charset="-122"/>
                  <a:cs typeface="Consolas" panose="020B0609020204030204" pitchFamily="49" charset="0"/>
                </a:rPr>
                <a:t>p</a:t>
              </a:r>
            </a:p>
          </p:txBody>
        </p:sp>
        <p:sp>
          <p:nvSpPr>
            <p:cNvPr id="16" name="Line 30"/>
            <p:cNvSpPr>
              <a:spLocks noChangeShapeType="1"/>
            </p:cNvSpPr>
            <p:nvPr/>
          </p:nvSpPr>
          <p:spPr bwMode="auto">
            <a:xfrm>
              <a:off x="2642159" y="2242643"/>
              <a:ext cx="286767" cy="0"/>
            </a:xfrm>
            <a:prstGeom prst="line">
              <a:avLst/>
            </a:prstGeom>
            <a:ln w="19050">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7" name="直接箭头连接符 16"/>
            <p:cNvCxnSpPr/>
            <p:nvPr/>
          </p:nvCxnSpPr>
          <p:spPr>
            <a:xfrm rot="16200000" flipH="1">
              <a:off x="4036215" y="1893083"/>
              <a:ext cx="285752" cy="714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5" name="Text Box 31"/>
            <p:cNvSpPr txBox="1">
              <a:spLocks noChangeArrowheads="1"/>
            </p:cNvSpPr>
            <p:nvPr/>
          </p:nvSpPr>
          <p:spPr bwMode="auto">
            <a:xfrm>
              <a:off x="3571868" y="1500174"/>
              <a:ext cx="1143008" cy="302275"/>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700" i="1">
                  <a:solidFill>
                    <a:srgbClr val="525252"/>
                  </a:solidFill>
                  <a:latin typeface="微软雅黑" panose="020B0503020204020204" charset="-122"/>
                  <a:ea typeface="微软雅黑" panose="020B0503020204020204" charset="-122"/>
                  <a:cs typeface="Consolas" panose="020B0609020204030204" pitchFamily="49" charset="0"/>
                </a:rPr>
                <a:t>p</a:t>
              </a:r>
              <a:r>
                <a:rPr lang="en-US" altLang="zh-CN" sz="1700">
                  <a:solidFill>
                    <a:srgbClr val="525252"/>
                  </a:solidFill>
                  <a:latin typeface="微软雅黑" panose="020B0503020204020204" charset="-122"/>
                  <a:ea typeface="微软雅黑" panose="020B0503020204020204" charset="-122"/>
                  <a:cs typeface="Consolas" panose="020B0609020204030204" pitchFamily="49" charset="0"/>
                </a:rPr>
                <a:t>.next</a:t>
              </a:r>
            </a:p>
          </p:txBody>
        </p:sp>
      </p:grpSp>
      <p:sp>
        <p:nvSpPr>
          <p:cNvPr id="28" name="文本框 27"/>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bldLvl="0" animBg="1"/>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MDY2MjQwNzI0OTM0YTU2NzllMzQyZjJkMjRkOWNhZjQifQ=="/>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0"/>
  <p:tag name="PROBLEMBLANK" val="[{&quot;num&quot;:1,&quot;caseSensitive&quot;:false,&quot;fuzzyMatch&quot;:true,&quot;Score&quot;:10.0,&quot;answers&quot;:[&quot;0&quot;]},{&quot;num&quot;:2,&quot;caseSensitive&quot;:false,&quot;fuzzyMatch&quot;:true,&quot;Score&quot;:20.0,&quot;answers&quot;:[&quot;F(p.next)+1&quot;,&quot;1+F(p.next)&quot;]}]"/>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545</TotalTime>
  <Words>4286</Words>
  <Application>Microsoft Office PowerPoint</Application>
  <PresentationFormat>宽屏</PresentationFormat>
  <Paragraphs>842</Paragraphs>
  <Slides>76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76</vt:i4>
      </vt:variant>
    </vt:vector>
  </HeadingPairs>
  <TitlesOfParts>
    <vt:vector size="95" baseType="lpstr">
      <vt:lpstr>Microsoft Yahei</vt:lpstr>
      <vt:lpstr>Monotype Sorts</vt:lpstr>
      <vt:lpstr>等线</vt:lpstr>
      <vt:lpstr>等线 Light</vt:lpstr>
      <vt:lpstr>仿宋_GB2312</vt:lpstr>
      <vt:lpstr>华文楷体</vt:lpstr>
      <vt:lpstr>华文行楷</vt:lpstr>
      <vt:lpstr>楷体</vt:lpstr>
      <vt:lpstr>楷体_GB2312</vt:lpstr>
      <vt:lpstr>宋体</vt:lpstr>
      <vt:lpstr>微软雅黑</vt:lpstr>
      <vt:lpstr>长城新魏碑体</vt:lpstr>
      <vt:lpstr>Arial</vt:lpstr>
      <vt:lpstr>Calibri</vt:lpstr>
      <vt:lpstr>Consolas</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解题思路</vt:lpstr>
      <vt:lpstr>PowerPoint 演示文稿</vt:lpstr>
      <vt:lpstr>PowerPoint 演示文稿</vt:lpstr>
      <vt:lpstr>PowerPoint 演示文稿</vt:lpstr>
      <vt:lpstr>   是否冲突  def judge(n):   for i in range(n):    if(q[i]==q[n] or abs(i-n)==abs(q[i]-q[n])):   return False;   return True; } </vt:lpstr>
      <vt:lpstr>主程序调用：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美玉</dc:creator>
  <cp:lastModifiedBy>Windows User</cp:lastModifiedBy>
  <cp:revision>314</cp:revision>
  <dcterms:created xsi:type="dcterms:W3CDTF">2022-08-16T12:32:00Z</dcterms:created>
  <dcterms:modified xsi:type="dcterms:W3CDTF">2024-10-31T04:11:21Z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7E6AB8D7CFE9420CAAD1F8AA112FE967</vt:lpwstr>
  </property>
  <property fmtid="{D5CDD505-2E9C-101B-9397-08002B2CF9AE}" pid="3" name="KSOProductBuildVer">
    <vt:lpwstr>2052-11.1.0.12302</vt:lpwstr>
  </property>
</Properties>
</file>