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86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5400C-8571-E7D0-F04C-9A6AD3A4B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242F9D-448E-D771-8CD9-D8DFBC77C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D5FAD-B61A-71B7-F03F-A4D0DBB8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4F86-C1DF-45CC-A7F5-FFEBBF3ABD16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2F4E7-9920-E6FD-6B39-7FE5884E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0E05D-CE95-24C0-ADA9-41ED6A0E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5ECA-B928-4A7E-8EC6-91C67FD73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2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49BAC-8114-EBFE-3650-9F02EEB2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C002F9-EC6D-B6C2-F276-29E03C764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32D17-6ECA-385C-566B-F410C621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4F86-C1DF-45CC-A7F5-FFEBBF3ABD16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9B7B6-1F3F-CB5D-B4AF-924EF4A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6DB60-727C-6E7D-6389-0C0DF750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5ECA-B928-4A7E-8EC6-91C67FD73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86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4A4C33-8E7C-C08F-8EA1-3A82C22AA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916BFC-C5D7-F53E-EC49-5737E75A9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8C94B-25E8-2FAD-2C07-3EEA1DE7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4F86-C1DF-45CC-A7F5-FFEBBF3ABD16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87745-CB4A-9935-CE6D-3FF602EE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9AAD4-CB82-11E1-4F5D-A5C3D93D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5ECA-B928-4A7E-8EC6-91C67FD73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06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B74C0-60C9-ED16-93F3-3BE13278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0E90CC-55B8-4A0B-81ED-56CC36C04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E6A71-0FC7-3050-CA05-B54CEA97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4F86-C1DF-45CC-A7F5-FFEBBF3ABD16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315B7-A5FF-C5EA-E2EC-83163343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AC7A6-F405-D3D4-C9CB-9E14EFA8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5ECA-B928-4A7E-8EC6-91C67FD73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43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A6A2A-B1ED-DD0F-6652-ED4BE7FF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9A532D-A7EA-806C-242F-0F97F4265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37882-DB11-CB4B-F5CB-A2311EE5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4F86-C1DF-45CC-A7F5-FFEBBF3ABD16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0336C-3EA2-06F0-691D-19D858EA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93DCF-62E8-6495-BA52-61A9F327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5ECA-B928-4A7E-8EC6-91C67FD73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51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9E32F-3621-27E2-4C58-CE62888F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FB9CB-5D34-9027-2EE4-793A2F6CF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FB05C2-87E8-0596-69CC-54CCBE63A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ECF03-BC26-6062-F6C2-319B7968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4F86-C1DF-45CC-A7F5-FFEBBF3ABD16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E6F9DE-0AF8-08E6-0494-52D038C4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4DCBD7-3E69-CE70-2A46-5D5CFB37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5ECA-B928-4A7E-8EC6-91C67FD73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22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CCDC7-95CA-B851-CD44-E9F4C2EF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C7EE0-A45E-72B7-E70C-A10320042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4864F1-46CC-02C4-788A-082D79F8E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F832B6-51D0-8FBB-E692-4A9CF175C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CDC8E8-E953-D018-7856-A80E11710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BCE8C2-9946-04AD-8C9C-54DA7B89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4F86-C1DF-45CC-A7F5-FFEBBF3ABD16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DCB777-6144-4884-04FA-1081E24D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922AB6-73A6-315E-4E53-3E3BFF7F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5ECA-B928-4A7E-8EC6-91C67FD73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1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E10AE-1AA3-A450-FAA6-E56D8892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5E76B1-7402-D0BE-73B9-FA5E4855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4F86-C1DF-45CC-A7F5-FFEBBF3ABD16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4336B4-96B6-F246-3B6C-83B93199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D0BEEF-20ED-732A-7B67-5F78C2EB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5ECA-B928-4A7E-8EC6-91C67FD73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05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0DDBD8-958E-B72F-64F2-CA75DED5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4F86-C1DF-45CC-A7F5-FFEBBF3ABD16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7BC4EB-0A1C-EF3D-BDD6-1B800D0B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1CD523-0E27-9DD8-7A3E-C9504843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5ECA-B928-4A7E-8EC6-91C67FD73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59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4E50E-705C-501F-C9C3-BBC7270A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D44DF-8F5C-448B-BC17-3D6F66EBC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99A6F1-B6B9-5103-EAD2-AD40E8263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49B904-572A-33E1-1E1A-9FC9CD1F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4F86-C1DF-45CC-A7F5-FFEBBF3ABD16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1D0F81-C1CE-1B22-4954-5EAFA2DA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BED617-1889-2DF0-45DB-B1BF2ECB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5ECA-B928-4A7E-8EC6-91C67FD73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18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F18EF-CA4D-0162-C001-8E10CC7E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BF463A-29B4-2B0E-E00A-7250F87C3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0D0C13-2121-1A9C-7C62-43FFB2085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1E5249-143E-3C94-5FE1-01108E6B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4F86-C1DF-45CC-A7F5-FFEBBF3ABD16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A36CAD-2C09-6931-FBDE-3856B132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A33A2-1BF3-62F0-D212-4AFC8326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5ECA-B928-4A7E-8EC6-91C67FD73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7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EC8B74-B781-65DC-886A-51231CA8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B33F6F-6EEE-CFBD-1121-8E4CB929B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EC9C1-7068-5FC4-D5B6-36E2799E8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64F86-C1DF-45CC-A7F5-FFEBBF3ABD16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B75979-20D7-8D3F-07C7-43F7EF7C0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5E5F83-CB4B-CBA6-4F21-36BF13639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5ECA-B928-4A7E-8EC6-91C67FD73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4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71369A5-BF31-85E9-09E8-E0CB9FDFD6D6}"/>
              </a:ext>
            </a:extLst>
          </p:cNvPr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D6F1B-576D-4912-DDB9-040AB4BD71BD}"/>
              </a:ext>
            </a:extLst>
          </p:cNvPr>
          <p:cNvSpPr txBox="1"/>
          <p:nvPr/>
        </p:nvSpPr>
        <p:spPr>
          <a:xfrm>
            <a:off x="2166258" y="854530"/>
            <a:ext cx="6776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第四次组会汇报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F0C29A-AB77-DD5F-6975-45F9D745B1D9}"/>
              </a:ext>
            </a:extLst>
          </p:cNvPr>
          <p:cNvSpPr txBox="1"/>
          <p:nvPr/>
        </p:nvSpPr>
        <p:spPr>
          <a:xfrm>
            <a:off x="9731829" y="5660571"/>
            <a:ext cx="141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2025/5/27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464620-C14A-7CB8-0577-5826484694A3}"/>
              </a:ext>
            </a:extLst>
          </p:cNvPr>
          <p:cNvSpPr txBox="1"/>
          <p:nvPr/>
        </p:nvSpPr>
        <p:spPr>
          <a:xfrm>
            <a:off x="7333121" y="4452257"/>
            <a:ext cx="1654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范家豪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5577EA-2B94-53C7-FFE9-281CDE9580C2}"/>
              </a:ext>
            </a:extLst>
          </p:cNvPr>
          <p:cNvSpPr txBox="1"/>
          <p:nvPr/>
        </p:nvSpPr>
        <p:spPr>
          <a:xfrm>
            <a:off x="6320750" y="4559978"/>
            <a:ext cx="299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--------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86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46F57-2122-C6C5-753C-7129E6EB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42B0D-A256-20DD-BBC3-94ADA8EC5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GoogLeNet v1-v4 </a:t>
            </a:r>
            <a:r>
              <a:rPr lang="zh-CN" altLang="en-US"/>
              <a:t>涵盖了</a:t>
            </a:r>
            <a:endParaRPr lang="en-US" altLang="zh-CN"/>
          </a:p>
          <a:p>
            <a:pPr lvl="1"/>
            <a:r>
              <a:rPr lang="en-US" altLang="zh-CN"/>
              <a:t>1x1</a:t>
            </a:r>
            <a:r>
              <a:rPr lang="zh-CN" altLang="en-US"/>
              <a:t>卷积</a:t>
            </a:r>
            <a:endParaRPr lang="en-US" altLang="zh-CN"/>
          </a:p>
          <a:p>
            <a:pPr lvl="1"/>
            <a:r>
              <a:rPr lang="zh-CN" altLang="en-US"/>
              <a:t>小而深思想</a:t>
            </a:r>
            <a:endParaRPr lang="en-US" altLang="zh-CN"/>
          </a:p>
          <a:p>
            <a:pPr lvl="1"/>
            <a:r>
              <a:rPr lang="en-US" altLang="zh-CN"/>
              <a:t>Batch Normalization</a:t>
            </a:r>
            <a:r>
              <a:rPr lang="zh-CN" altLang="en-US"/>
              <a:t>（通过让</a:t>
            </a:r>
            <a:r>
              <a:rPr lang="en-US" altLang="zh-CN"/>
              <a:t>batch</a:t>
            </a:r>
            <a:r>
              <a:rPr lang="zh-CN" altLang="en-US"/>
              <a:t>平滑，减弱对超参的依赖）</a:t>
            </a:r>
            <a:endParaRPr lang="en-US" altLang="zh-CN"/>
          </a:p>
          <a:p>
            <a:pPr lvl="1"/>
            <a:r>
              <a:rPr lang="zh-CN" altLang="en-US"/>
              <a:t>残差连接（解决梯度消失问题）</a:t>
            </a:r>
            <a:endParaRPr lang="en-US" altLang="zh-CN"/>
          </a:p>
          <a:p>
            <a:r>
              <a:rPr lang="en-US" altLang="zh-CN"/>
              <a:t>Adam</a:t>
            </a:r>
            <a:r>
              <a:rPr lang="zh-CN" altLang="en-US"/>
              <a:t>优化器</a:t>
            </a:r>
            <a:endParaRPr lang="en-US" altLang="zh-CN"/>
          </a:p>
          <a:p>
            <a:r>
              <a:rPr lang="zh-CN" altLang="en-US"/>
              <a:t>保存模型，加载模型，预训练模型，微调</a:t>
            </a:r>
          </a:p>
        </p:txBody>
      </p:sp>
    </p:spTree>
    <p:extLst>
      <p:ext uri="{BB962C8B-B14F-4D97-AF65-F5344CB8AC3E}">
        <p14:creationId xmlns:p14="http://schemas.microsoft.com/office/powerpoint/2010/main" val="361654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8A4C55-56AD-B005-90E8-9505EB5F8B1A}"/>
              </a:ext>
            </a:extLst>
          </p:cNvPr>
          <p:cNvSpPr txBox="1"/>
          <p:nvPr/>
        </p:nvSpPr>
        <p:spPr>
          <a:xfrm>
            <a:off x="390693" y="1287759"/>
            <a:ext cx="88801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CN" sz="4000"/>
              <a:t>GoogLeNet</a:t>
            </a:r>
            <a:r>
              <a:rPr lang="zh-CN" altLang="en-US" sz="4000"/>
              <a:t>（</a:t>
            </a:r>
            <a:r>
              <a:rPr lang="en-US" altLang="zh-CN" sz="4000"/>
              <a:t>Inception V1 </a:t>
            </a:r>
            <a:r>
              <a:rPr lang="zh-CN" altLang="en-US" sz="4000"/>
              <a:t>、</a:t>
            </a:r>
            <a:r>
              <a:rPr lang="en-US" altLang="zh-CN" sz="4000"/>
              <a:t>V2</a:t>
            </a:r>
            <a:r>
              <a:rPr lang="zh-CN" altLang="en-US" sz="4000"/>
              <a:t>）</a:t>
            </a:r>
            <a:endParaRPr lang="en-US" altLang="zh-CN" sz="4000"/>
          </a:p>
          <a:p>
            <a:pPr marL="742950" indent="-742950">
              <a:buFont typeface="+mj-lt"/>
              <a:buAutoNum type="arabicPeriod"/>
            </a:pPr>
            <a:r>
              <a:rPr lang="zh-CN" altLang="en-US" sz="4000"/>
              <a:t>深度可分离卷积</a:t>
            </a:r>
            <a:endParaRPr lang="en-US" altLang="zh-CN" sz="4000"/>
          </a:p>
          <a:p>
            <a:pPr marL="742950" indent="-742950">
              <a:buFont typeface="+mj-lt"/>
              <a:buAutoNum type="arabicPeriod"/>
            </a:pPr>
            <a:r>
              <a:rPr lang="en-US" altLang="zh-CN" sz="4000"/>
              <a:t>AlexNet</a:t>
            </a:r>
            <a:r>
              <a:rPr lang="zh-CN" altLang="en-US" sz="4000"/>
              <a:t>、</a:t>
            </a:r>
            <a:r>
              <a:rPr lang="en-US" altLang="zh-CN" sz="4000"/>
              <a:t>VGG</a:t>
            </a:r>
            <a:r>
              <a:rPr lang="zh-CN" altLang="en-US" sz="4000"/>
              <a:t>遇到的一些问题</a:t>
            </a:r>
            <a:endParaRPr lang="en-US" altLang="zh-CN" sz="4000"/>
          </a:p>
          <a:p>
            <a:pPr marL="742950" indent="-742950">
              <a:buFont typeface="+mj-lt"/>
              <a:buAutoNum type="arabicPeriod"/>
            </a:pPr>
            <a:r>
              <a:rPr lang="en-US" altLang="zh-CN" sz="4000"/>
              <a:t>ResNet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sz="4000"/>
              <a:t>计划</a:t>
            </a:r>
            <a:endParaRPr lang="en-US" altLang="zh-CN" sz="40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C9E061-861A-3C48-A2C3-01236482F6AC}"/>
              </a:ext>
            </a:extLst>
          </p:cNvPr>
          <p:cNvSpPr txBox="1"/>
          <p:nvPr/>
        </p:nvSpPr>
        <p:spPr>
          <a:xfrm>
            <a:off x="390694" y="46264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6384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oogLeNet · Monch">
            <a:extLst>
              <a:ext uri="{FF2B5EF4-FFF2-40B4-BE49-F238E27FC236}">
                <a16:creationId xmlns:a16="http://schemas.microsoft.com/office/drawing/2014/main" id="{CFDFB825-8BBF-20FC-4415-B6FB763FE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12" y="2039045"/>
            <a:ext cx="10560817" cy="401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8F9C995-7484-357B-B858-645159450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30" y="4902246"/>
            <a:ext cx="2504863" cy="78438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FF4206A-BED9-9CEE-736C-6312B7BC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GoogLeNet</a:t>
            </a:r>
            <a:r>
              <a:rPr lang="zh-CN" altLang="en-US"/>
              <a:t>（</a:t>
            </a:r>
            <a:r>
              <a:rPr lang="en-US" altLang="zh-CN"/>
              <a:t>Inception V1</a:t>
            </a:r>
            <a:r>
              <a:rPr lang="zh-CN" altLang="en-US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00F134-474D-A123-5BAE-682B8B2115A6}"/>
              </a:ext>
            </a:extLst>
          </p:cNvPr>
          <p:cNvSpPr txBox="1"/>
          <p:nvPr/>
        </p:nvSpPr>
        <p:spPr>
          <a:xfrm>
            <a:off x="438658" y="4651863"/>
            <a:ext cx="71673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辅助分类器</a:t>
            </a:r>
            <a:r>
              <a:rPr lang="en-US" altLang="zh-CN"/>
              <a:t>:</a:t>
            </a:r>
            <a:r>
              <a:rPr lang="zh-CN" altLang="en-US"/>
              <a:t>在中间层引出分支，做分类输出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解决梯度消失问题：梯度直接传到浅层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改善收敛：让模型在浅层就学习有用特征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增强特征学习：让模型能够用底层特征分类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正则化：强制模型在多个层都能分类，避免模型对某些特征的依赖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81F726-D399-0EC3-5D2E-ED6415ACB930}"/>
              </a:ext>
            </a:extLst>
          </p:cNvPr>
          <p:cNvSpPr txBox="1"/>
          <p:nvPr/>
        </p:nvSpPr>
        <p:spPr>
          <a:xfrm>
            <a:off x="5667191" y="5868315"/>
            <a:ext cx="371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有残差思想，现在普遍用残差和</a:t>
            </a:r>
            <a:r>
              <a:rPr lang="en-US" altLang="zh-CN"/>
              <a:t>BN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53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61707-671E-8DC3-2CF0-C189CEF1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Inception block</a:t>
            </a:r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AC6BAD6-ECE2-F3B0-13F6-A946F7018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22469"/>
            <a:ext cx="6785880" cy="34138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098BC69-1E05-2595-C4A8-CD2C2064BC61}"/>
              </a:ext>
            </a:extLst>
          </p:cNvPr>
          <p:cNvSpPr txBox="1"/>
          <p:nvPr/>
        </p:nvSpPr>
        <p:spPr>
          <a:xfrm>
            <a:off x="6509268" y="2495487"/>
            <a:ext cx="57823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1x1</a:t>
            </a:r>
            <a:r>
              <a:rPr lang="zh-CN" altLang="en-US" b="1"/>
              <a:t>卷积：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降维，减小了参数量和计算量</a:t>
            </a:r>
            <a:endParaRPr lang="en-US" altLang="zh-CN"/>
          </a:p>
          <a:p>
            <a:r>
              <a:rPr lang="en-US" altLang="zh-CN"/>
              <a:t>Cin x k x k x Cout  --&gt;Cin x Cout0 +Cout0 x k x k x Cout</a:t>
            </a:r>
          </a:p>
          <a:p>
            <a:r>
              <a:rPr lang="en-US" altLang="zh-CN"/>
              <a:t>128x3x3x256--&gt;128x64+64x3x3x256, 294912</a:t>
            </a:r>
            <a:r>
              <a:rPr lang="en-US" altLang="zh-CN">
                <a:sym typeface="Wingdings" panose="05000000000000000000" pitchFamily="2" charset="2"/>
              </a:rPr>
              <a:t>155648</a:t>
            </a:r>
            <a:r>
              <a:rPr lang="en-US" altLang="zh-CN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不同通道之间线性组合，建立了不同通道之间的联系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A0A37A-C671-8892-89AD-6C3A990A7F2B}"/>
              </a:ext>
            </a:extLst>
          </p:cNvPr>
          <p:cNvSpPr txBox="1"/>
          <p:nvPr/>
        </p:nvSpPr>
        <p:spPr>
          <a:xfrm>
            <a:off x="387118" y="5387891"/>
            <a:ext cx="6686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       </a:t>
            </a:r>
            <a:r>
              <a:rPr lang="zh-CN" altLang="en-US"/>
              <a:t>使用四种不同尺度的特征提取，然后把通道维度拼接起来，</a:t>
            </a:r>
            <a:endParaRPr lang="en-US" altLang="zh-CN"/>
          </a:p>
          <a:p>
            <a:r>
              <a:rPr lang="zh-CN" altLang="en-US"/>
              <a:t>可以学到不同尺度的特征</a:t>
            </a:r>
          </a:p>
        </p:txBody>
      </p:sp>
    </p:spTree>
    <p:extLst>
      <p:ext uri="{BB962C8B-B14F-4D97-AF65-F5344CB8AC3E}">
        <p14:creationId xmlns:p14="http://schemas.microsoft.com/office/powerpoint/2010/main" val="51405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38611-325B-254B-F0C6-E638DFC5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深度可分离卷积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34F45-F1B1-0835-BBE1-D059473D2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逐通道卷积：传统卷积是每个输出通道是所有输入通道经卷积之后线性组合而来，而逐通道卷积的输出通道直接来源于对应输入通道，是一对一关系，所以逐通道卷积不改变通道数，也不进行通道之间的联系</a:t>
            </a:r>
            <a:endParaRPr lang="en-US" altLang="zh-CN"/>
          </a:p>
          <a:p>
            <a:r>
              <a:rPr lang="zh-CN" altLang="en-US"/>
              <a:t>逐点卷积：</a:t>
            </a:r>
            <a:r>
              <a:rPr lang="en-US" altLang="zh-CN"/>
              <a:t>1x1</a:t>
            </a:r>
            <a:r>
              <a:rPr lang="zh-CN" altLang="en-US"/>
              <a:t>卷积，进行通道之间联系</a:t>
            </a:r>
            <a:endParaRPr lang="en-US" altLang="zh-CN"/>
          </a:p>
          <a:p>
            <a:r>
              <a:rPr lang="zh-CN" altLang="en-US"/>
              <a:t>优点：参数量和计算量大大降低，可部署在移动设备</a:t>
            </a:r>
            <a:endParaRPr lang="en-US" altLang="zh-CN"/>
          </a:p>
          <a:p>
            <a:r>
              <a:rPr lang="zh-CN" altLang="en-US"/>
              <a:t>缺点：会损失一部分性能</a:t>
            </a:r>
          </a:p>
        </p:txBody>
      </p:sp>
    </p:spTree>
    <p:extLst>
      <p:ext uri="{BB962C8B-B14F-4D97-AF65-F5344CB8AC3E}">
        <p14:creationId xmlns:p14="http://schemas.microsoft.com/office/powerpoint/2010/main" val="410937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F494-D2DE-04C0-D10F-D0A91325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AlexNet</a:t>
            </a:r>
            <a:r>
              <a:rPr lang="zh-CN" altLang="en-US"/>
              <a:t>、</a:t>
            </a:r>
            <a:r>
              <a:rPr lang="en-US" altLang="zh-CN"/>
              <a:t>VGG</a:t>
            </a:r>
            <a:r>
              <a:rPr lang="zh-CN" altLang="en-US"/>
              <a:t>在训练时遇到的问题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B636BFC-3D34-EC59-EE68-864885AEE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431" y="1872346"/>
            <a:ext cx="3816499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3CCBC3-5AC2-FAFD-6130-2BF041D518C1}"/>
              </a:ext>
            </a:extLst>
          </p:cNvPr>
          <p:cNvSpPr txBox="1"/>
          <p:nvPr/>
        </p:nvSpPr>
        <p:spPr>
          <a:xfrm>
            <a:off x="5639912" y="1872346"/>
            <a:ext cx="36642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问题：</a:t>
            </a:r>
            <a:r>
              <a:rPr lang="en-US" altLang="zh-CN"/>
              <a:t>32x32</a:t>
            </a:r>
            <a:r>
              <a:rPr lang="zh-CN" altLang="en-US"/>
              <a:t>的特征图经过</a:t>
            </a:r>
            <a:r>
              <a:rPr lang="en-US" altLang="zh-CN"/>
              <a:t>5</a:t>
            </a:r>
            <a:r>
              <a:rPr lang="zh-CN" altLang="en-US"/>
              <a:t>次池化还剩</a:t>
            </a:r>
            <a:r>
              <a:rPr lang="en-US" altLang="zh-CN"/>
              <a:t>1x1</a:t>
            </a:r>
            <a:r>
              <a:rPr lang="zh-CN" altLang="en-US"/>
              <a:t>，特征损失严重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结果：梯度消失</a:t>
            </a:r>
            <a:endParaRPr lang="en-US" altLang="zh-CN"/>
          </a:p>
          <a:p>
            <a:r>
              <a:rPr lang="zh-CN" altLang="en-US"/>
              <a:t>原因：特征传到深层的时候已经丢的差不多了，深层几乎什么都学不到，所以拿不到梯度，导致浅层也拿不到梯度，导致模型退化，不如浅层网络效果好，甚至根本学不动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其他发现的问题：</a:t>
            </a:r>
            <a:endParaRPr lang="en-US" altLang="zh-CN"/>
          </a:p>
          <a:p>
            <a:r>
              <a:rPr lang="zh-CN" altLang="en-US"/>
              <a:t>依赖于权重初始化：不好的初始化容易导致梯度消失</a:t>
            </a:r>
            <a:endParaRPr lang="en-US" altLang="zh-CN"/>
          </a:p>
          <a:p>
            <a:r>
              <a:rPr lang="zh-CN" altLang="en-US"/>
              <a:t>要求</a:t>
            </a:r>
            <a:r>
              <a:rPr lang="en-US" altLang="zh-CN"/>
              <a:t>lr</a:t>
            </a:r>
            <a:r>
              <a:rPr lang="zh-CN" altLang="en-US"/>
              <a:t>很小：？</a:t>
            </a:r>
            <a:endParaRPr lang="en-US" altLang="zh-CN"/>
          </a:p>
          <a:p>
            <a:r>
              <a:rPr lang="en-US" altLang="zh-CN"/>
              <a:t>SGD</a:t>
            </a:r>
            <a:r>
              <a:rPr lang="zh-CN" altLang="en-US"/>
              <a:t>完全学不动，</a:t>
            </a:r>
            <a:r>
              <a:rPr lang="en-US" altLang="zh-CN"/>
              <a:t>Adam</a:t>
            </a:r>
            <a:r>
              <a:rPr lang="zh-CN" altLang="en-US"/>
              <a:t>在</a:t>
            </a:r>
            <a:r>
              <a:rPr lang="en-US" altLang="zh-CN"/>
              <a:t>lr=0.0001</a:t>
            </a:r>
            <a:r>
              <a:rPr lang="zh-CN" altLang="en-US"/>
              <a:t>，</a:t>
            </a:r>
            <a:r>
              <a:rPr lang="en-US" altLang="zh-CN"/>
              <a:t>weight_decay&lt;1e-6</a:t>
            </a:r>
            <a:r>
              <a:rPr lang="zh-CN" altLang="en-US"/>
              <a:t>才能勉强跑</a:t>
            </a:r>
          </a:p>
        </p:txBody>
      </p:sp>
    </p:spTree>
    <p:extLst>
      <p:ext uri="{BB962C8B-B14F-4D97-AF65-F5344CB8AC3E}">
        <p14:creationId xmlns:p14="http://schemas.microsoft.com/office/powerpoint/2010/main" val="183576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3976D-145B-326B-B5CE-334E96CF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残差连接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DF42EA-CA7C-6450-DAFE-EE94497E8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61" y="2115418"/>
            <a:ext cx="8261261" cy="34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4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1B8C9-62AF-C48D-6564-6AD30F81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残差块 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D0BB58C-C888-3809-F46B-EABFF9050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500" y="1805602"/>
            <a:ext cx="76148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9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0754E-ABD5-E407-D287-A85C86AD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从两个方面理解</a:t>
            </a:r>
            <a:r>
              <a:rPr lang="en-US" altLang="zh-CN"/>
              <a:t>ResNet</a:t>
            </a:r>
            <a:r>
              <a:rPr lang="zh-CN" altLang="en-US"/>
              <a:t>的好处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091F1-193C-15FC-DACA-B550ACE02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/>
              <a:t>梯度方面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zh-CN" altLang="en-US"/>
              <a:t>梯度反向传播可以越过不好的层，即使深层特征丢失严重，依然能依靠浅层学到一些东西，不会被</a:t>
            </a:r>
            <a:r>
              <a:rPr lang="en-US" altLang="zh-CN"/>
              <a:t>bad</a:t>
            </a:r>
            <a:r>
              <a:rPr lang="zh-CN" altLang="en-US"/>
              <a:t>的影响整个模型的性能，避免了不好的层导致的模型退化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zh-CN" altLang="en-US"/>
              <a:t>解决了深层带来的梯度消失问题，使得可以训练很深的模型</a:t>
            </a:r>
            <a:endParaRPr lang="en-US" altLang="zh-CN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/>
              <a:t>类比泰勒逼近</a:t>
            </a:r>
            <a:endParaRPr lang="en-US" altLang="zh-CN"/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/>
              <a:t>已知输入</a:t>
            </a:r>
            <a:r>
              <a:rPr lang="en-US" altLang="zh-CN"/>
              <a:t>x</a:t>
            </a:r>
            <a:r>
              <a:rPr lang="zh-CN" altLang="en-US"/>
              <a:t>和输出</a:t>
            </a:r>
            <a:r>
              <a:rPr lang="en-US" altLang="zh-CN"/>
              <a:t>y</a:t>
            </a:r>
            <a:r>
              <a:rPr lang="zh-CN" altLang="en-US"/>
              <a:t>，目的：得到一个</a:t>
            </a:r>
            <a:r>
              <a:rPr lang="en-US" altLang="zh-CN"/>
              <a:t>H</a:t>
            </a:r>
            <a:r>
              <a:rPr lang="zh-CN" altLang="en-US"/>
              <a:t>可以使得</a:t>
            </a:r>
            <a:r>
              <a:rPr lang="en-US" altLang="zh-CN"/>
              <a:t>H</a:t>
            </a:r>
            <a:r>
              <a:rPr lang="zh-CN" altLang="en-US"/>
              <a:t>（</a:t>
            </a:r>
            <a:r>
              <a:rPr lang="en-US" altLang="zh-CN"/>
              <a:t>x</a:t>
            </a:r>
            <a:r>
              <a:rPr lang="zh-CN" altLang="en-US"/>
              <a:t>）</a:t>
            </a:r>
            <a:r>
              <a:rPr lang="en-US" altLang="zh-CN"/>
              <a:t>=y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/>
              <a:t>残差连接通过构造</a:t>
            </a:r>
            <a:r>
              <a:rPr lang="en-US" altLang="zh-CN"/>
              <a:t>Hi</a:t>
            </a:r>
            <a:r>
              <a:rPr lang="zh-CN" altLang="en-US"/>
              <a:t>（</a:t>
            </a:r>
            <a:r>
              <a:rPr lang="en-US" altLang="zh-CN"/>
              <a:t>xi</a:t>
            </a:r>
            <a:r>
              <a:rPr lang="zh-CN" altLang="en-US"/>
              <a:t>）</a:t>
            </a:r>
            <a:r>
              <a:rPr lang="en-US" altLang="zh-CN"/>
              <a:t>=Fi</a:t>
            </a:r>
            <a:r>
              <a:rPr lang="zh-CN" altLang="en-US"/>
              <a:t>（</a:t>
            </a:r>
            <a:r>
              <a:rPr lang="en-US" altLang="zh-CN"/>
              <a:t>xi</a:t>
            </a:r>
            <a:r>
              <a:rPr lang="zh-CN" altLang="en-US"/>
              <a:t>）</a:t>
            </a:r>
            <a:r>
              <a:rPr lang="en-US" altLang="zh-CN"/>
              <a:t>+xi</a:t>
            </a:r>
            <a:r>
              <a:rPr lang="zh-CN" altLang="en-US"/>
              <a:t>，一步一步“逼近”</a:t>
            </a:r>
            <a:r>
              <a:rPr lang="en-US" altLang="zh-CN"/>
              <a:t>y</a:t>
            </a:r>
            <a:r>
              <a:rPr lang="zh-CN" altLang="en-US"/>
              <a:t>，每一次逼近都是在前面工作的基础上，保证了模型不会退化，从而每一步只需要得出</a:t>
            </a:r>
            <a:r>
              <a:rPr lang="en-US" altLang="zh-CN"/>
              <a:t>Fi</a:t>
            </a:r>
            <a:r>
              <a:rPr lang="zh-CN" altLang="en-US"/>
              <a:t>即可，简化了问题</a:t>
            </a:r>
            <a:endParaRPr lang="en-US" altLang="zh-CN"/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/>
              <a:t>举个例子：</a:t>
            </a:r>
            <a:endParaRPr lang="en-US" altLang="zh-CN"/>
          </a:p>
          <a:p>
            <a:pPr marL="1428750" lvl="2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/>
              <a:t>传统神经网络：为了寻找</a:t>
            </a:r>
            <a:r>
              <a:rPr lang="en-US" altLang="zh-CN"/>
              <a:t>H</a:t>
            </a:r>
            <a:r>
              <a:rPr lang="zh-CN" altLang="en-US"/>
              <a:t>，先找一个</a:t>
            </a:r>
            <a:r>
              <a:rPr lang="en-US" altLang="zh-CN"/>
              <a:t>f1</a:t>
            </a:r>
            <a:r>
              <a:rPr lang="zh-CN" altLang="en-US"/>
              <a:t>，得到</a:t>
            </a:r>
            <a:r>
              <a:rPr lang="en-US" altLang="zh-CN"/>
              <a:t>f1</a:t>
            </a:r>
            <a:r>
              <a:rPr lang="zh-CN" altLang="en-US"/>
              <a:t>（</a:t>
            </a:r>
            <a:r>
              <a:rPr lang="en-US" altLang="zh-CN"/>
              <a:t>x</a:t>
            </a:r>
            <a:r>
              <a:rPr lang="zh-CN" altLang="en-US"/>
              <a:t>），再找</a:t>
            </a:r>
            <a:r>
              <a:rPr lang="en-US" altLang="zh-CN"/>
              <a:t>f2</a:t>
            </a:r>
            <a:r>
              <a:rPr lang="zh-CN" altLang="en-US"/>
              <a:t>，得到</a:t>
            </a:r>
            <a:r>
              <a:rPr lang="en-US" altLang="zh-CN"/>
              <a:t>f2</a:t>
            </a:r>
            <a:r>
              <a:rPr lang="zh-CN" altLang="en-US"/>
              <a:t>（</a:t>
            </a:r>
            <a:r>
              <a:rPr lang="en-US" altLang="zh-CN"/>
              <a:t>f1</a:t>
            </a:r>
            <a:r>
              <a:rPr lang="zh-CN" altLang="en-US"/>
              <a:t>（</a:t>
            </a:r>
            <a:r>
              <a:rPr lang="en-US" altLang="zh-CN"/>
              <a:t>x</a:t>
            </a:r>
            <a:r>
              <a:rPr lang="zh-CN" altLang="en-US"/>
              <a:t>））</a:t>
            </a:r>
            <a:r>
              <a:rPr lang="en-US" altLang="zh-CN"/>
              <a:t>……fn(fn-1(fn-2(f...(f1(x)...)))</a:t>
            </a:r>
            <a:r>
              <a:rPr lang="zh-CN" altLang="en-US"/>
              <a:t>，串联结构，只要最新的</a:t>
            </a:r>
            <a:r>
              <a:rPr lang="en-US" altLang="zh-CN"/>
              <a:t>f</a:t>
            </a:r>
            <a:r>
              <a:rPr lang="zh-CN" altLang="en-US"/>
              <a:t>找的不好，可能就会毁了整个模型</a:t>
            </a:r>
            <a:endParaRPr lang="en-US" altLang="zh-CN"/>
          </a:p>
          <a:p>
            <a:pPr marL="1428750" lvl="2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/>
              <a:t>残差神经网络：并联结构，保证特征传播不会断，即使中间有不好的层，特征也能传递到深层，不好的层会因为学不到有用的特征而拿不到梯度，从而被“短路”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547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714</Words>
  <Application>Microsoft Office PowerPoint</Application>
  <PresentationFormat>宽屏</PresentationFormat>
  <Paragraphs>64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GoogLeNet（Inception V1）</vt:lpstr>
      <vt:lpstr>Inception block</vt:lpstr>
      <vt:lpstr>深度可分离卷积</vt:lpstr>
      <vt:lpstr>AlexNet、VGG在训练时遇到的问题</vt:lpstr>
      <vt:lpstr>残差连接</vt:lpstr>
      <vt:lpstr>残差块 </vt:lpstr>
      <vt:lpstr>从两个方面理解ResNet的好处</vt:lpstr>
      <vt:lpstr>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家豪 范</dc:creator>
  <cp:lastModifiedBy>家豪 范</cp:lastModifiedBy>
  <cp:revision>3</cp:revision>
  <dcterms:created xsi:type="dcterms:W3CDTF">2025-05-22T03:41:47Z</dcterms:created>
  <dcterms:modified xsi:type="dcterms:W3CDTF">2025-05-27T10:00:27Z</dcterms:modified>
</cp:coreProperties>
</file>