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8E22D-D72E-B123-A925-BBA365189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6B8014-6DEF-83EA-C4DA-71BD0CC05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97D65A-A9C7-650D-F877-38FE7A87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D137A-C42F-F954-5F53-A473AB3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3E285-8DDB-A337-6A48-C530264E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8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62F57-88A9-4E04-B0EB-272ABAC9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4848BC-66AC-C4FC-C386-D2B7221BD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8E7C5-8B0B-169A-F680-AB7273BA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A95AA-D424-8F13-0893-5E517E5D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41D5E-35FE-7699-1FF9-29187D44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5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784DC7-9313-63BE-B155-A695279D1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159F8-DE14-7BBD-EC0A-7141D9E6C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37DEA-1B22-51AE-67A2-F86085DD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885B1-0584-4491-D486-7DF3D0ED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69095-6A2C-F6AC-53A7-74FF4D63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6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AF9C0-2E2E-BAB5-9C29-262AA4F3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1706E-EA3B-B1A3-C373-941640C1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CDBC2-214E-4924-006E-EBEB3099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5A3F5-16EC-D798-D898-30E956BF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25B7D-B0A4-25DB-FC4D-5F761371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4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A053A-1B1D-C505-FA8D-9F25EE54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DBFF1-1151-78C2-D384-B1BC0F577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59CAB-9C5E-0B8F-F483-455E6EA2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B0B1A-812C-5892-DCDD-FAD5799C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0F4D1-C7B8-8DB1-D90B-0EBCC380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4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2572A-6787-BF9A-8750-C4F214E8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E04D1-9AF1-E176-6B6F-CA03821B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E1EE8-B913-D87E-FCD4-430CD8AF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19122-8C4B-2B17-DB0E-C58AA51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42258-3D25-9C9D-DE9F-8CF71A2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49462B-CFC3-10B1-8CD2-76C619BC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1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EE978-F455-E0B7-8613-76B2D829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95DAF-57B5-9B20-6E94-1E3CD42F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570372-6D60-1433-9C7C-8397135AF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7BA5B-1503-65BB-2281-754891A6C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CC81BA-6EF1-E350-CBBC-F29561CAB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15DB21-9039-8F68-0EA1-F5C554B9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A7E4EC-BD59-C668-C87E-1A28B9AA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A50E66-8AF4-0034-B07C-84B0575A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00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F6F63-06AC-89A4-867D-5FF4ABCA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7880E-6270-ADC1-051E-4D4ADA71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1A3D5F-B98B-3172-33E8-37D78E2A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C004CA-CEEF-2571-20EF-360BD61A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8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7AC83-A55A-1839-66DD-43A502E3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DD055D-665A-E72E-54D0-3AA170B6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30F7A-F4BF-462E-6989-14F9DCBB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1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9A4B6-87E6-CF53-375D-554B356F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DC7EF-A76B-63C6-0BED-48792787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9E535-6016-3107-D90B-50F1F6EF8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76169-90F7-1E55-C46B-0080EBAD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14956-FFF3-441C-745D-2F495390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2D876-700A-296E-9127-0334C13A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A827B-513E-330A-2966-02EF395B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16AFC1-1CF5-EAE0-36B8-398CA12B0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C939F-60F7-0879-A4C3-F8C5FDAA0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39DAD-F8BB-33FB-711E-178F8C2B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FB1EEB-8C07-2B5C-7610-48E341F1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E40A8-7C58-A3BF-316A-904D2950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6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12569B-1A93-4300-231D-E2FFDFB4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3337F-2753-42E6-46FE-6A6B026C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980AA-6A48-03F9-1D5C-0BC05013D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BA22-F9AE-4900-A3C0-47790D6C9FFE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57D8B-4102-6408-44E2-29DB29F35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FFF02-EDCD-40BC-8C02-647A73D27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B5BB-52BB-48A0-9196-B3B3F5161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5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71369A5-BF31-85E9-09E8-E0CB9FDFD6D6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D6F1B-576D-4912-DDB9-040AB4BD71BD}"/>
              </a:ext>
            </a:extLst>
          </p:cNvPr>
          <p:cNvSpPr txBox="1"/>
          <p:nvPr/>
        </p:nvSpPr>
        <p:spPr>
          <a:xfrm>
            <a:off x="5484553" y="5660571"/>
            <a:ext cx="6776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第五次组会汇报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F0C29A-AB77-DD5F-6975-45F9D745B1D9}"/>
              </a:ext>
            </a:extLst>
          </p:cNvPr>
          <p:cNvSpPr txBox="1"/>
          <p:nvPr/>
        </p:nvSpPr>
        <p:spPr>
          <a:xfrm>
            <a:off x="9731829" y="5660571"/>
            <a:ext cx="141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2025/7/8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464620-C14A-7CB8-0577-5826484694A3}"/>
              </a:ext>
            </a:extLst>
          </p:cNvPr>
          <p:cNvSpPr txBox="1"/>
          <p:nvPr/>
        </p:nvSpPr>
        <p:spPr>
          <a:xfrm>
            <a:off x="7333121" y="4452257"/>
            <a:ext cx="16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范家豪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577EA-2B94-53C7-FFE9-281CDE9580C2}"/>
              </a:ext>
            </a:extLst>
          </p:cNvPr>
          <p:cNvSpPr txBox="1"/>
          <p:nvPr/>
        </p:nvSpPr>
        <p:spPr>
          <a:xfrm>
            <a:off x="6320750" y="4559978"/>
            <a:ext cx="2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4BF54D-EBCB-D8E2-6257-6C6B8413A614}"/>
              </a:ext>
            </a:extLst>
          </p:cNvPr>
          <p:cNvSpPr txBox="1"/>
          <p:nvPr/>
        </p:nvSpPr>
        <p:spPr>
          <a:xfrm>
            <a:off x="4024870" y="92099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循环神经网络</a:t>
            </a:r>
            <a:r>
              <a:rPr lang="en-US" altLang="zh-CN" sz="36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(1)</a:t>
            </a:r>
            <a:endParaRPr lang="zh-CN" altLang="en-US" sz="36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9599CBB-8D97-547F-C5E2-0EC9189C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71" y="4926987"/>
            <a:ext cx="6590042" cy="9107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919771-C6CE-2C8D-147F-D301A74CA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074" y="2681093"/>
            <a:ext cx="4752436" cy="99691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0B76EF-E0AB-E43B-7195-3F57E407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有外部输入的非线性自回归模型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E1E00-E598-1202-688D-77D8AB63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578"/>
          </a:xfrm>
        </p:spPr>
        <p:txBody>
          <a:bodyPr>
            <a:normAutofit/>
          </a:bodyPr>
          <a:lstStyle/>
          <a:p>
            <a:r>
              <a:rPr lang="zh-CN" altLang="en-US"/>
              <a:t>自回归模型（</a:t>
            </a:r>
            <a:r>
              <a:rPr lang="en-US" altLang="zh-CN"/>
              <a:t>AR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利用自身的历史信息预测自己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zh-CN" altLang="en-US"/>
              <a:t>其中</a:t>
            </a:r>
            <a:r>
              <a:rPr lang="en-US" altLang="zh-CN"/>
              <a:t>K</a:t>
            </a:r>
            <a:r>
              <a:rPr lang="zh-CN" altLang="en-US"/>
              <a:t>为超参数，设定 </a:t>
            </a:r>
            <a:r>
              <a:rPr lang="en-US" altLang="zh-CN"/>
              <a:t>yt </a:t>
            </a:r>
            <a:r>
              <a:rPr lang="zh-CN" altLang="en-US"/>
              <a:t>与自己的前 </a:t>
            </a:r>
            <a:r>
              <a:rPr lang="en-US" altLang="zh-CN"/>
              <a:t>K </a:t>
            </a:r>
            <a:r>
              <a:rPr lang="zh-CN" altLang="en-US"/>
              <a:t>个状态有关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47ECA95-F8E9-C92A-E003-4A8674D5C17A}"/>
              </a:ext>
            </a:extLst>
          </p:cNvPr>
          <p:cNvSpPr txBox="1">
            <a:spLocks/>
          </p:cNvSpPr>
          <p:nvPr/>
        </p:nvSpPr>
        <p:spPr>
          <a:xfrm>
            <a:off x="838200" y="4290204"/>
            <a:ext cx="10515600" cy="2464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有外部输入的非线性自回归模型（</a:t>
            </a:r>
            <a:r>
              <a:rPr lang="en-US" altLang="zh-CN"/>
              <a:t>NARX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利用</a:t>
            </a:r>
            <a:r>
              <a:rPr lang="en-US" altLang="zh-CN"/>
              <a:t>y</a:t>
            </a:r>
            <a:r>
              <a:rPr lang="zh-CN" altLang="en-US"/>
              <a:t>的历史信息和历史外部输入</a:t>
            </a:r>
            <a:r>
              <a:rPr lang="en-US" altLang="zh-CN"/>
              <a:t>x</a:t>
            </a:r>
            <a:r>
              <a:rPr lang="zh-CN" altLang="en-US"/>
              <a:t>来预测</a:t>
            </a:r>
            <a:r>
              <a:rPr lang="en-US" altLang="zh-CN"/>
              <a:t>y</a:t>
            </a:r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2"/>
            <a:r>
              <a:rPr lang="zh-CN" altLang="en-US"/>
              <a:t>其中</a:t>
            </a:r>
            <a:r>
              <a:rPr lang="en-US" altLang="zh-CN"/>
              <a:t>Kx</a:t>
            </a:r>
            <a:r>
              <a:rPr lang="zh-CN" altLang="en-US"/>
              <a:t>，</a:t>
            </a:r>
            <a:r>
              <a:rPr lang="en-US" altLang="zh-CN"/>
              <a:t>Ky</a:t>
            </a:r>
            <a:r>
              <a:rPr lang="zh-CN" altLang="en-US"/>
              <a:t>为超参数，设定 </a:t>
            </a:r>
            <a:r>
              <a:rPr lang="en-US" altLang="zh-CN"/>
              <a:t>yt </a:t>
            </a:r>
            <a:r>
              <a:rPr lang="zh-CN" altLang="en-US"/>
              <a:t>与前</a:t>
            </a:r>
            <a:r>
              <a:rPr lang="en-US" altLang="zh-CN"/>
              <a:t>Ky</a:t>
            </a:r>
            <a:r>
              <a:rPr lang="zh-CN" altLang="en-US"/>
              <a:t>个</a:t>
            </a:r>
            <a:r>
              <a:rPr lang="en-US" altLang="zh-CN"/>
              <a:t>y</a:t>
            </a:r>
            <a:r>
              <a:rPr lang="zh-CN" altLang="en-US"/>
              <a:t>和前</a:t>
            </a:r>
            <a:r>
              <a:rPr lang="en-US" altLang="zh-CN"/>
              <a:t>Kx</a:t>
            </a:r>
            <a:r>
              <a:rPr lang="zh-CN" altLang="en-US"/>
              <a:t>个</a:t>
            </a:r>
            <a:r>
              <a:rPr lang="en-US" altLang="zh-CN"/>
              <a:t>x</a:t>
            </a:r>
            <a:r>
              <a:rPr lang="zh-CN" altLang="en-US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311690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09E57-7DD4-D9D4-86F9-C0976430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21B60-7D84-E5FD-A045-BD91EA97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特点：使用带自反馈的神经元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CAA8DB-CB01-0D28-41FD-AB0BBDB4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19" y="2521251"/>
            <a:ext cx="4179474" cy="24648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05AD48-5386-059D-C7C5-1D297249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56" y="2402636"/>
            <a:ext cx="4934669" cy="7273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52FAC4-10D7-AF4A-9F90-7A13EADB5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11" y="3753660"/>
            <a:ext cx="6072637" cy="164858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D54637C-C010-9BFB-AFB6-4BCACE8824B4}"/>
              </a:ext>
            </a:extLst>
          </p:cNvPr>
          <p:cNvSpPr txBox="1"/>
          <p:nvPr/>
        </p:nvSpPr>
        <p:spPr>
          <a:xfrm>
            <a:off x="6449626" y="3164831"/>
            <a:ext cx="1792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Figure 3.2:</a:t>
            </a:r>
            <a:r>
              <a:rPr lang="zh-CN" altLang="en-US" sz="1200"/>
              <a:t>状态转移方程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7A3308-D47A-80C9-8697-24DA9BFCE832}"/>
              </a:ext>
            </a:extLst>
          </p:cNvPr>
          <p:cNvSpPr txBox="1"/>
          <p:nvPr/>
        </p:nvSpPr>
        <p:spPr>
          <a:xfrm>
            <a:off x="2231309" y="5364584"/>
            <a:ext cx="194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Figure 3.1:</a:t>
            </a:r>
            <a:r>
              <a:rPr lang="zh-CN" altLang="en-US" sz="1200"/>
              <a:t>自反馈的神经元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88650CF-FC20-3BD5-A8BF-93688CE93A98}"/>
              </a:ext>
            </a:extLst>
          </p:cNvPr>
          <p:cNvSpPr txBox="1"/>
          <p:nvPr/>
        </p:nvSpPr>
        <p:spPr>
          <a:xfrm>
            <a:off x="7274886" y="5512604"/>
            <a:ext cx="2105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Figure 3.3:</a:t>
            </a:r>
            <a:r>
              <a:rPr lang="zh-CN" altLang="en-US" sz="1200"/>
              <a:t>按时间展开的</a:t>
            </a:r>
            <a:r>
              <a:rPr lang="en-US" altLang="zh-CN" sz="1200"/>
              <a:t>RNN</a:t>
            </a:r>
            <a:endParaRPr lang="zh-CN" altLang="en-US" sz="12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1A1954-F5E3-127D-7EBB-3426E3DDB458}"/>
              </a:ext>
            </a:extLst>
          </p:cNvPr>
          <p:cNvSpPr txBox="1"/>
          <p:nvPr/>
        </p:nvSpPr>
        <p:spPr>
          <a:xfrm>
            <a:off x="5085419" y="5899962"/>
            <a:ext cx="647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把</a:t>
            </a:r>
            <a:r>
              <a:rPr lang="en-US" altLang="zh-CN" sz="1600"/>
              <a:t>RNN</a:t>
            </a:r>
            <a:r>
              <a:rPr lang="zh-CN" altLang="en-US" sz="1600"/>
              <a:t>按时间展开，每一个时刻就可以看成前馈网络的一个隐藏层，并且他们是共享参数的</a:t>
            </a:r>
          </a:p>
        </p:txBody>
      </p:sp>
    </p:spTree>
    <p:extLst>
      <p:ext uri="{BB962C8B-B14F-4D97-AF65-F5344CB8AC3E}">
        <p14:creationId xmlns:p14="http://schemas.microsoft.com/office/powerpoint/2010/main" val="238649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FDC6C-284C-485C-1345-48619418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RNN</a:t>
            </a:r>
            <a:r>
              <a:rPr lang="zh-CN" altLang="en-US"/>
              <a:t>的参数学习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30A62-88F9-1A3F-54AE-8BFB3272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给定训练样本（</a:t>
            </a:r>
            <a:r>
              <a:rPr lang="en-US" altLang="zh-CN" b="1"/>
              <a:t>x</a:t>
            </a:r>
            <a:r>
              <a:rPr lang="zh-CN" altLang="en-US"/>
              <a:t>，</a:t>
            </a:r>
            <a:r>
              <a:rPr lang="en-US" altLang="zh-CN" b="1"/>
              <a:t>y</a:t>
            </a:r>
            <a:r>
              <a:rPr lang="zh-CN" altLang="en-US"/>
              <a:t>），</a:t>
            </a:r>
            <a:r>
              <a:rPr lang="en-US" altLang="zh-CN" b="1"/>
              <a:t>x</a:t>
            </a:r>
            <a:r>
              <a:rPr lang="zh-CN" altLang="en-US"/>
              <a:t>和</a:t>
            </a:r>
            <a:r>
              <a:rPr lang="en-US" altLang="zh-CN" b="1"/>
              <a:t>y</a:t>
            </a:r>
            <a:r>
              <a:rPr lang="zh-CN" altLang="en-US"/>
              <a:t>分别是长度为</a:t>
            </a:r>
            <a:r>
              <a:rPr lang="en-US" altLang="zh-CN"/>
              <a:t>T</a:t>
            </a:r>
            <a:r>
              <a:rPr lang="zh-CN" altLang="en-US"/>
              <a:t>的输入和标签序列，定义损失函数 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r>
              <a:rPr lang="zh-CN" altLang="en-US"/>
              <a:t>那么总损失就是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那么损失对参数矩阵</a:t>
            </a:r>
            <a:r>
              <a:rPr lang="en-US" altLang="zh-CN" b="1"/>
              <a:t>U</a:t>
            </a:r>
            <a:r>
              <a:rPr lang="zh-CN" altLang="en-US"/>
              <a:t>偏导就是</a:t>
            </a:r>
            <a:endParaRPr lang="en-US" altLang="zh-CN" b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E3035E-EC85-E637-25B7-C82B82389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560" y="2626132"/>
            <a:ext cx="2528439" cy="4711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1742A0-D912-5653-7F85-131E6E71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078" y="3661988"/>
            <a:ext cx="1360817" cy="9025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814451-467D-79FE-9BF1-5FCD80140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498" y="5359913"/>
            <a:ext cx="2036194" cy="9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5E777-019A-BB9D-A8C7-E1BE052F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BPTT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E1F3F1-1A16-0C13-0ECC-D639A08BC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221" y="712761"/>
            <a:ext cx="4857750" cy="14859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44DBAF-5EE2-1428-D983-4700E13137C3}"/>
              </a:ext>
            </a:extLst>
          </p:cNvPr>
          <p:cNvSpPr txBox="1"/>
          <p:nvPr/>
        </p:nvSpPr>
        <p:spPr>
          <a:xfrm>
            <a:off x="2605177" y="2229640"/>
            <a:ext cx="611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第一项是可以直接计算的，第二项可以利用链式法则计算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982849-9EDF-D9DF-6A0E-8D0EA4E39D86}"/>
              </a:ext>
            </a:extLst>
          </p:cNvPr>
          <p:cNvSpPr txBox="1"/>
          <p:nvPr/>
        </p:nvSpPr>
        <p:spPr>
          <a:xfrm flipH="1">
            <a:off x="523335" y="3853340"/>
            <a:ext cx="11892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与前馈网络中的反向传播算法的推导类似，定义误差项</a:t>
            </a:r>
            <a:r>
              <a:rPr lang="en-US" altLang="zh-CN"/>
              <a:t>	   </a:t>
            </a:r>
            <a:r>
              <a:rPr lang="zh-CN" altLang="en-US"/>
              <a:t>，为第</a:t>
            </a:r>
            <a:r>
              <a:rPr lang="en-US" altLang="zh-CN"/>
              <a:t>t</a:t>
            </a:r>
            <a:r>
              <a:rPr lang="zh-CN" altLang="en-US"/>
              <a:t>个时刻的损失对第</a:t>
            </a:r>
            <a:r>
              <a:rPr lang="en-US" altLang="zh-CN"/>
              <a:t>k</a:t>
            </a:r>
            <a:r>
              <a:rPr lang="zh-CN" altLang="en-US"/>
              <a:t>个时刻的输入的偏导那么可以得到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于是，建立起第</a:t>
            </a:r>
            <a:r>
              <a:rPr lang="en-US" altLang="zh-CN"/>
              <a:t>k</a:t>
            </a:r>
            <a:r>
              <a:rPr lang="zh-CN" altLang="en-US"/>
              <a:t>个时刻与第</a:t>
            </a:r>
            <a:r>
              <a:rPr lang="en-US" altLang="zh-CN"/>
              <a:t>k+1</a:t>
            </a:r>
            <a:r>
              <a:rPr lang="zh-CN" altLang="en-US"/>
              <a:t>个时刻误差项之间的联系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37C450B-29A5-4D0F-D7CA-421DEE4A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473" y="2539370"/>
            <a:ext cx="3069246" cy="1199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2960A3-C8E5-6516-1479-96123886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222" y="4481848"/>
            <a:ext cx="2970362" cy="16053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F9037B-CE5C-A5BF-AA14-DE7781BE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535" y="3853340"/>
            <a:ext cx="966158" cy="452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C906005-A398-7041-53F2-6C7E1D6EB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614" y="4584127"/>
            <a:ext cx="5405568" cy="18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3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E4B1ED-C09D-C9A7-46BD-682777D69D3B}"/>
              </a:ext>
            </a:extLst>
          </p:cNvPr>
          <p:cNvSpPr txBox="1"/>
          <p:nvPr/>
        </p:nvSpPr>
        <p:spPr>
          <a:xfrm>
            <a:off x="695864" y="4830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于是可以得到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BB2998-8A33-279F-9F68-D507B3D4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728" y="483079"/>
            <a:ext cx="4745966" cy="13468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C027E7-C627-5B07-EC85-917419DDB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86" y="383030"/>
            <a:ext cx="4825941" cy="16863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66E28A-29EE-6B39-366A-34CDE91E1A23}"/>
              </a:ext>
            </a:extLst>
          </p:cNvPr>
          <p:cNvSpPr txBox="1"/>
          <p:nvPr/>
        </p:nvSpPr>
        <p:spPr>
          <a:xfrm>
            <a:off x="442823" y="3880732"/>
            <a:ext cx="937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而误差项可以从第</a:t>
            </a:r>
            <a:r>
              <a:rPr lang="en-US" altLang="zh-CN"/>
              <a:t>T</a:t>
            </a:r>
            <a:r>
              <a:rPr lang="zh-CN" altLang="en-US"/>
              <a:t>个时刻反向传播，于是就可以计算任意时刻的损失 </a:t>
            </a:r>
            <a:r>
              <a:rPr lang="en-US" altLang="zh-CN" b="1"/>
              <a:t>L </a:t>
            </a:r>
            <a:r>
              <a:rPr lang="zh-CN" altLang="en-US"/>
              <a:t>对 </a:t>
            </a:r>
            <a:r>
              <a:rPr lang="en-US" altLang="zh-CN" b="1"/>
              <a:t>U</a:t>
            </a:r>
            <a:r>
              <a:rPr lang="zh-CN" altLang="en-US"/>
              <a:t>，</a:t>
            </a:r>
            <a:r>
              <a:rPr lang="en-US" altLang="zh-CN" b="1"/>
              <a:t>W</a:t>
            </a:r>
            <a:r>
              <a:rPr lang="zh-CN" altLang="en-US"/>
              <a:t>，</a:t>
            </a:r>
            <a:r>
              <a:rPr lang="en-US" altLang="zh-CN" b="1"/>
              <a:t>b</a:t>
            </a:r>
            <a:r>
              <a:rPr lang="zh-CN" altLang="en-US"/>
              <a:t>的偏导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BCBDB7-F3EF-57FC-32F7-D1195C814AEF}"/>
              </a:ext>
            </a:extLst>
          </p:cNvPr>
          <p:cNvCxnSpPr/>
          <p:nvPr/>
        </p:nvCxnSpPr>
        <p:spPr>
          <a:xfrm>
            <a:off x="7292196" y="1155940"/>
            <a:ext cx="592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B8518E2-34AE-00AD-E0F8-C92C14AA58C3}"/>
              </a:ext>
            </a:extLst>
          </p:cNvPr>
          <p:cNvSpPr txBox="1"/>
          <p:nvPr/>
        </p:nvSpPr>
        <p:spPr>
          <a:xfrm flipH="1">
            <a:off x="695864" y="1997239"/>
            <a:ext cx="178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同理可得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EC30DA6-8D2B-607A-77AE-6FEE0498E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24" y="1725462"/>
            <a:ext cx="3554802" cy="19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9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288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有外部输入的非线性自回归模型</vt:lpstr>
      <vt:lpstr>RNN</vt:lpstr>
      <vt:lpstr>RNN的参数学习</vt:lpstr>
      <vt:lpstr>BPTT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家豪 范</dc:creator>
  <cp:lastModifiedBy>家豪 范</cp:lastModifiedBy>
  <cp:revision>1</cp:revision>
  <dcterms:created xsi:type="dcterms:W3CDTF">2025-07-08T10:12:33Z</dcterms:created>
  <dcterms:modified xsi:type="dcterms:W3CDTF">2025-07-08T11:35:45Z</dcterms:modified>
</cp:coreProperties>
</file>