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1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380" y="6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EED2AD-B579-4DCF-9012-CE081578A105}" type="datetimeFigureOut">
              <a:rPr lang="zh-CN" altLang="en-US" smtClean="0"/>
              <a:t>2025/7/29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4BD093-4720-4116-B4BC-789E18826E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384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并非设定了三个门的功能，而是提供了能实现这些功能的参数条件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4BD093-4720-4116-B4BC-789E18826E6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45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01FF8-4185-3541-3213-0216D8542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8C56BC-BFA8-04BC-CB3F-1181D07BF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366149-D0CA-DE94-F06C-3A5E5C78A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3BBB-97AA-408A-954B-50A109F5BC7B}" type="datetimeFigureOut">
              <a:rPr lang="zh-CN" altLang="en-US" smtClean="0"/>
              <a:t>2025/7/29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947B77-F243-F0D6-1D8A-EED954EC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BE7718-40BA-A677-D09C-0EF70204C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2ADE-F196-4869-97F3-86A42D619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880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ADC0F-107D-79D2-8C69-F12E00D6E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F45A13-3E95-2F1D-5436-4E9566AF6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A25CF5-9ECC-D33E-373A-540F354A3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3BBB-97AA-408A-954B-50A109F5BC7B}" type="datetimeFigureOut">
              <a:rPr lang="zh-CN" altLang="en-US" smtClean="0"/>
              <a:t>2025/7/29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A3C543-F9E1-B129-46FA-8E0173326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88B2EA-9F8D-F568-6412-C7E455B6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2ADE-F196-4869-97F3-86A42D619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803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C9A2B3-ED3F-9842-60E5-ED91A2BFDB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D9469E-8BEF-FF68-37C4-386D04E95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0C4BED-8931-19F1-A6AE-48BB2EE39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3BBB-97AA-408A-954B-50A109F5BC7B}" type="datetimeFigureOut">
              <a:rPr lang="zh-CN" altLang="en-US" smtClean="0"/>
              <a:t>2025/7/29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591D23-2A89-C945-E22D-AE77FE30F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4E471F-75FA-347F-6C83-789E361D6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2ADE-F196-4869-97F3-86A42D619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94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206FD-6AD6-84EF-657A-208E9CEC3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BD4371-D5DB-A580-F87E-9DE6CA40A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02905D-416F-7C04-1D65-D5AE42C12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3BBB-97AA-408A-954B-50A109F5BC7B}" type="datetimeFigureOut">
              <a:rPr lang="zh-CN" altLang="en-US" smtClean="0"/>
              <a:t>2025/7/29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1EB97C-FF81-8FB9-4A86-D5F263F19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760D79-2F37-C59E-3978-4294528F6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2ADE-F196-4869-97F3-86A42D619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042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30845-68F8-879C-6CB1-BB316EFA0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4137C6-4335-35E9-0320-B7BA5A351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A2C5BF-B8EB-B704-294A-EE5CABCA2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3BBB-97AA-408A-954B-50A109F5BC7B}" type="datetimeFigureOut">
              <a:rPr lang="zh-CN" altLang="en-US" smtClean="0"/>
              <a:t>2025/7/29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65D98D-E7C0-7C66-1188-5084DCC72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38C2C4-A242-2B82-3A0D-BEE14441B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2ADE-F196-4869-97F3-86A42D619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23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653C0-8071-AD38-9B55-7D2AA68BC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D3754E-EF89-3A44-0E02-155C964208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D64C68-BD6C-C341-BA74-FD317F478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769345-DC01-8A49-DFC3-5FFC011DC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3BBB-97AA-408A-954B-50A109F5BC7B}" type="datetimeFigureOut">
              <a:rPr lang="zh-CN" altLang="en-US" smtClean="0"/>
              <a:t>2025/7/29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03B10A-4064-374E-28FB-837B64BED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0ECAB4-162A-D447-381D-DB228F490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2ADE-F196-4869-97F3-86A42D619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368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CE5308-16B0-B90E-557D-418734131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2EC0B-C7FC-1D77-6616-1DFC9852D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2DFA61-087C-BE21-F669-00C148112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518417-5B23-F638-473B-F36BB980B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3F87B2-49F7-F759-267E-6490ACF5A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2AE40BA-558C-220B-9FDE-AFAF2D24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3BBB-97AA-408A-954B-50A109F5BC7B}" type="datetimeFigureOut">
              <a:rPr lang="zh-CN" altLang="en-US" smtClean="0"/>
              <a:t>2025/7/29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17FC83-B617-B4E2-0473-EC181A74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13F422-E689-CEDF-99CA-D70E7FF2A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2ADE-F196-4869-97F3-86A42D619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28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1A4BE-3EE3-4C63-6D4B-3CA290FF2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9680FF-9AA9-EDC2-62F4-5C9C908C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3BBB-97AA-408A-954B-50A109F5BC7B}" type="datetimeFigureOut">
              <a:rPr lang="zh-CN" altLang="en-US" smtClean="0"/>
              <a:t>2025/7/29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01046A-6068-887D-6BDB-21D016CA5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98B9F4-C926-A55A-D544-C56D31BB0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2ADE-F196-4869-97F3-86A42D619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147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74842C-C468-5884-58D1-6120BD080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3BBB-97AA-408A-954B-50A109F5BC7B}" type="datetimeFigureOut">
              <a:rPr lang="zh-CN" altLang="en-US" smtClean="0"/>
              <a:t>2025/7/29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63E4AC-9DD1-F4A1-1FA5-FE54343F9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62BE2B-5900-1935-750A-E93AF2E0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2ADE-F196-4869-97F3-86A42D619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906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9971D-5870-7E90-6BD2-1746AE153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60ACB-0AA3-9297-DEF0-C9203A6C4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527727-4FAC-381B-CFF7-481B3939D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45B7EF-46E7-B7CE-3116-64BF13485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3BBB-97AA-408A-954B-50A109F5BC7B}" type="datetimeFigureOut">
              <a:rPr lang="zh-CN" altLang="en-US" smtClean="0"/>
              <a:t>2025/7/29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DC00CF-079E-9357-E904-15771223D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976610-EDB6-E770-5C73-D65C280D2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2ADE-F196-4869-97F3-86A42D619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694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1C0970-1412-5D0A-6ACB-88333EE69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67A32F-B158-42A4-A033-2592F171C8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BB1D6D-FD23-BB30-2A4F-14D1D7F33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1F529B-215A-AECA-DF8D-8460EE80E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3BBB-97AA-408A-954B-50A109F5BC7B}" type="datetimeFigureOut">
              <a:rPr lang="zh-CN" altLang="en-US" smtClean="0"/>
              <a:t>2025/7/29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58131F-51C0-CDE8-B1DB-5960507F6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0BD6F1-4368-FE20-8444-DA57AD440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42ADE-F196-4869-97F3-86A42D619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119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4A0CD65-3298-ED22-F396-BD3F1187E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40B205-A43F-BB95-642B-FE25961C3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E04F00-32B6-F189-00B6-22E470A5CD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83BBB-97AA-408A-954B-50A109F5BC7B}" type="datetimeFigureOut">
              <a:rPr lang="zh-CN" altLang="en-US" smtClean="0"/>
              <a:t>2025/7/29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25A416-40EB-1166-A305-1ED0C654C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F6B2C1-274D-57C3-3D38-6016DCA7C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42ADE-F196-4869-97F3-86A42D6192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44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71369A5-BF31-85E9-09E8-E0CB9FDFD6D6}"/>
              </a:ext>
            </a:extLst>
          </p:cNvPr>
          <p:cNvSpPr/>
          <p:nvPr/>
        </p:nvSpPr>
        <p:spPr>
          <a:xfrm>
            <a:off x="5972408" y="3244334"/>
            <a:ext cx="247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FD6F1B-576D-4912-DDB9-040AB4BD71BD}"/>
              </a:ext>
            </a:extLst>
          </p:cNvPr>
          <p:cNvSpPr txBox="1"/>
          <p:nvPr/>
        </p:nvSpPr>
        <p:spPr>
          <a:xfrm>
            <a:off x="5484553" y="5660571"/>
            <a:ext cx="6776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第六次组会汇报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EF0C29A-AB77-DD5F-6975-45F9D745B1D9}"/>
              </a:ext>
            </a:extLst>
          </p:cNvPr>
          <p:cNvSpPr txBox="1"/>
          <p:nvPr/>
        </p:nvSpPr>
        <p:spPr>
          <a:xfrm>
            <a:off x="9731829" y="5660571"/>
            <a:ext cx="141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2025/7/30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7464620-C14A-7CB8-0577-5826484694A3}"/>
              </a:ext>
            </a:extLst>
          </p:cNvPr>
          <p:cNvSpPr txBox="1"/>
          <p:nvPr/>
        </p:nvSpPr>
        <p:spPr>
          <a:xfrm>
            <a:off x="7333121" y="4452257"/>
            <a:ext cx="1654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范家豪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A5577EA-2B94-53C7-FFE9-281CDE9580C2}"/>
              </a:ext>
            </a:extLst>
          </p:cNvPr>
          <p:cNvSpPr txBox="1"/>
          <p:nvPr/>
        </p:nvSpPr>
        <p:spPr>
          <a:xfrm>
            <a:off x="6320750" y="4559978"/>
            <a:ext cx="299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--------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A4BF54D-EBCB-D8E2-6257-6C6B8413A614}"/>
              </a:ext>
            </a:extLst>
          </p:cNvPr>
          <p:cNvSpPr txBox="1"/>
          <p:nvPr/>
        </p:nvSpPr>
        <p:spPr>
          <a:xfrm>
            <a:off x="4024870" y="920990"/>
            <a:ext cx="3467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循环神经网络</a:t>
            </a:r>
            <a:r>
              <a:rPr lang="en-US" altLang="zh-CN" sz="36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(2)</a:t>
            </a:r>
            <a:endParaRPr lang="zh-CN" altLang="en-US" sz="36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386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5055842-7A9D-8D26-1884-B248019BD2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10" t="13396" r="3560" b="6697"/>
          <a:stretch>
            <a:fillRect/>
          </a:stretch>
        </p:blipFill>
        <p:spPr>
          <a:xfrm>
            <a:off x="1612901" y="908050"/>
            <a:ext cx="9271000" cy="4318000"/>
          </a:xfrm>
          <a:prstGeom prst="round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E0C1E6F-68D0-9100-86AD-DA29B14A05AE}"/>
              </a:ext>
            </a:extLst>
          </p:cNvPr>
          <p:cNvSpPr txBox="1"/>
          <p:nvPr/>
        </p:nvSpPr>
        <p:spPr>
          <a:xfrm>
            <a:off x="4999666" y="5561826"/>
            <a:ext cx="17411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Figure 6 LSTM</a:t>
            </a:r>
            <a:r>
              <a:rPr lang="zh-CN" altLang="en-US" sz="1200" dirty="0"/>
              <a:t>模型定义</a:t>
            </a:r>
          </a:p>
        </p:txBody>
      </p:sp>
    </p:spTree>
    <p:extLst>
      <p:ext uri="{BB962C8B-B14F-4D97-AF65-F5344CB8AC3E}">
        <p14:creationId xmlns:p14="http://schemas.microsoft.com/office/powerpoint/2010/main" val="1214389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3C74F7AA-FCAA-FF3A-583B-E2E16F4B6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856" y="1587038"/>
            <a:ext cx="8758989" cy="439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3AFFC34-A96F-B708-6D67-04FCA1B8D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GRU </a:t>
            </a:r>
            <a:r>
              <a:rPr lang="zh-CN" altLang="en-US" dirty="0"/>
              <a:t>（门控循环单元）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3FB9109-6A2D-864A-4E7D-BAAAF858B340}"/>
              </a:ext>
            </a:extLst>
          </p:cNvPr>
          <p:cNvSpPr txBox="1"/>
          <p:nvPr/>
        </p:nvSpPr>
        <p:spPr>
          <a:xfrm>
            <a:off x="5245142" y="6215876"/>
            <a:ext cx="1518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Figure 7 GRU</a:t>
            </a:r>
            <a:r>
              <a:rPr lang="zh-CN" altLang="en-US" sz="1200" dirty="0"/>
              <a:t>架构图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4C6E647-1B47-8F56-B3C6-CC63B11D4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3761" y="3400444"/>
            <a:ext cx="2682633" cy="24882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04FCDD8-AE31-09FA-F6AF-9778294F4B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3198" y="1332310"/>
            <a:ext cx="2714451" cy="25472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C6B5AD5-66D9-2F79-C773-9E14159860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4066" y="3716081"/>
            <a:ext cx="2682633" cy="2544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E89426C-B5D2-E1DE-C409-64B52AC650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8247" y="1177880"/>
            <a:ext cx="2808455" cy="344720"/>
          </a:xfrm>
          <a:prstGeom prst="rect">
            <a:avLst/>
          </a:prstGeom>
        </p:spPr>
      </p:pic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9498EEC5-26AD-BCE1-ABCA-5E1B915C7B30}"/>
              </a:ext>
            </a:extLst>
          </p:cNvPr>
          <p:cNvCxnSpPr>
            <a:cxnSpLocks/>
            <a:endCxn id="10" idx="2"/>
          </p:cNvCxnSpPr>
          <p:nvPr/>
        </p:nvCxnSpPr>
        <p:spPr>
          <a:xfrm rot="16200000" flipV="1">
            <a:off x="4788849" y="2358613"/>
            <a:ext cx="2078726" cy="53557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9FC18871-A3C1-A213-20AB-68714DF30313}"/>
              </a:ext>
            </a:extLst>
          </p:cNvPr>
          <p:cNvCxnSpPr>
            <a:cxnSpLocks/>
          </p:cNvCxnSpPr>
          <p:nvPr/>
        </p:nvCxnSpPr>
        <p:spPr>
          <a:xfrm rot="10800000">
            <a:off x="1988360" y="3713706"/>
            <a:ext cx="1565936" cy="129600"/>
          </a:xfrm>
          <a:prstGeom prst="curvedConnector3">
            <a:avLst>
              <a:gd name="adj1" fmla="val 2805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856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EF6544F-A128-B39E-AFF7-4AB67B4FB4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450" t="8746" r="4028" b="8171"/>
          <a:stretch>
            <a:fillRect/>
          </a:stretch>
        </p:blipFill>
        <p:spPr>
          <a:xfrm>
            <a:off x="699664" y="645172"/>
            <a:ext cx="10792671" cy="5162962"/>
          </a:xfrm>
          <a:prstGeom prst="round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038AEEF-4995-E4B4-1686-07AF33494EF6}"/>
              </a:ext>
            </a:extLst>
          </p:cNvPr>
          <p:cNvSpPr txBox="1"/>
          <p:nvPr/>
        </p:nvSpPr>
        <p:spPr>
          <a:xfrm>
            <a:off x="4948809" y="6004210"/>
            <a:ext cx="1672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Figure 8 GRU</a:t>
            </a:r>
            <a:r>
              <a:rPr lang="zh-CN" altLang="en-US" sz="1200" dirty="0"/>
              <a:t>模型定义</a:t>
            </a:r>
          </a:p>
        </p:txBody>
      </p:sp>
    </p:spTree>
    <p:extLst>
      <p:ext uri="{BB962C8B-B14F-4D97-AF65-F5344CB8AC3E}">
        <p14:creationId xmlns:p14="http://schemas.microsoft.com/office/powerpoint/2010/main" val="1943395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3D9F7-6508-F5AB-C682-DADFF2E9D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00BDCD-817B-F67A-61C5-E8C722CA9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060711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序列模型</a:t>
            </a:r>
            <a:endParaRPr lang="en-US" altLang="zh-CN" dirty="0"/>
          </a:p>
          <a:p>
            <a:r>
              <a:rPr lang="en-US" altLang="zh-CN" dirty="0"/>
              <a:t>RNN</a:t>
            </a:r>
          </a:p>
          <a:p>
            <a:r>
              <a:rPr lang="en-US" altLang="zh-CN" dirty="0"/>
              <a:t>LSTM</a:t>
            </a:r>
          </a:p>
          <a:p>
            <a:r>
              <a:rPr lang="en-US" altLang="zh-CN" dirty="0"/>
              <a:t>GRU</a:t>
            </a:r>
          </a:p>
        </p:txBody>
      </p:sp>
    </p:spTree>
    <p:extLst>
      <p:ext uri="{BB962C8B-B14F-4D97-AF65-F5344CB8AC3E}">
        <p14:creationId xmlns:p14="http://schemas.microsoft.com/office/powerpoint/2010/main" val="744039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71EEC-6240-4BD5-12BF-FB3481A45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、简单的序列模型</a:t>
            </a:r>
            <a:r>
              <a:rPr lang="en-US" altLang="zh-CN" dirty="0"/>
              <a:t>——</a:t>
            </a:r>
            <a:r>
              <a:rPr lang="zh-CN" altLang="en-US" dirty="0"/>
              <a:t>预测</a:t>
            </a:r>
            <a:r>
              <a:rPr lang="en-US" altLang="zh-CN" dirty="0" err="1"/>
              <a:t>sinx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BA5931-5D8B-59DB-4DB0-5842CA3E9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1.1</a:t>
            </a:r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单步预测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1.2 </a:t>
            </a:r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递归预测</a:t>
            </a:r>
            <a:endParaRPr lang="en-US" altLang="zh-CN" sz="4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1.3</a:t>
            </a:r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多步递归预测</a:t>
            </a:r>
          </a:p>
        </p:txBody>
      </p:sp>
    </p:spTree>
    <p:extLst>
      <p:ext uri="{BB962C8B-B14F-4D97-AF65-F5344CB8AC3E}">
        <p14:creationId xmlns:p14="http://schemas.microsoft.com/office/powerpoint/2010/main" val="1491814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BE0FD1-0F18-67C7-1A2E-7B03C3F26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单步预测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9321EA-8F83-B9BC-1577-F193D024C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预测方法：利用前</a:t>
            </a:r>
            <a:r>
              <a:rPr lang="en-US" altLang="zh-CN" dirty="0"/>
              <a:t>tau</a:t>
            </a:r>
            <a:r>
              <a:rPr lang="zh-CN" altLang="en-US" dirty="0"/>
              <a:t>个数据作为输入，预测下一个数据</a:t>
            </a:r>
            <a:endParaRPr lang="en-US" altLang="zh-CN" dirty="0"/>
          </a:p>
          <a:p>
            <a:r>
              <a:rPr lang="zh-CN" altLang="en-US" dirty="0"/>
              <a:t>模型：两层全连接层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E589FB-2C9A-C716-E203-55189DA790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301" t="16749" r="13160" b="16950"/>
          <a:stretch>
            <a:fillRect/>
          </a:stretch>
        </p:blipFill>
        <p:spPr>
          <a:xfrm>
            <a:off x="5627548" y="2663420"/>
            <a:ext cx="4614958" cy="3043909"/>
          </a:xfrm>
          <a:prstGeom prst="round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DBF3798-CDA6-C6FE-0BBE-37DEDB1A35F9}"/>
              </a:ext>
            </a:extLst>
          </p:cNvPr>
          <p:cNvSpPr txBox="1"/>
          <p:nvPr/>
        </p:nvSpPr>
        <p:spPr>
          <a:xfrm>
            <a:off x="7225538" y="5842266"/>
            <a:ext cx="1418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Figure 1  </a:t>
            </a:r>
            <a:r>
              <a:rPr lang="zh-CN" altLang="en-US" sz="1200" dirty="0"/>
              <a:t>模型结构</a:t>
            </a:r>
          </a:p>
        </p:txBody>
      </p:sp>
    </p:spTree>
    <p:extLst>
      <p:ext uri="{BB962C8B-B14F-4D97-AF65-F5344CB8AC3E}">
        <p14:creationId xmlns:p14="http://schemas.microsoft.com/office/powerpoint/2010/main" val="3323099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B6E11-35CD-98D0-BA4E-4E2BF2E7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递归预测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6FC0F6-CED8-0606-EEA0-E4244EBC6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输入数据构造：</a:t>
            </a:r>
            <a:r>
              <a:rPr lang="en-US" altLang="zh-CN" dirty="0"/>
              <a:t>tau</a:t>
            </a:r>
            <a:r>
              <a:rPr lang="zh-CN" altLang="en-US" dirty="0"/>
              <a:t>个观测值作为初始输入，后续以滑动窗口的方法以</a:t>
            </a:r>
            <a:r>
              <a:rPr lang="en-US" altLang="zh-CN" dirty="0"/>
              <a:t>tau</a:t>
            </a:r>
            <a:r>
              <a:rPr lang="zh-CN" altLang="en-US" dirty="0"/>
              <a:t>大小的窗口作为输入</a:t>
            </a:r>
            <a:endParaRPr lang="en-US" altLang="zh-CN" dirty="0"/>
          </a:p>
          <a:p>
            <a:r>
              <a:rPr lang="zh-CN" altLang="en-US" dirty="0"/>
              <a:t>预测方法：前</a:t>
            </a:r>
            <a:r>
              <a:rPr lang="en-US" altLang="zh-CN" dirty="0"/>
              <a:t>tau</a:t>
            </a:r>
            <a:r>
              <a:rPr lang="zh-CN" altLang="en-US" dirty="0"/>
              <a:t>个数据作为输入预测下一个值，并且预测值作为输入递归预测下一个值</a:t>
            </a:r>
            <a:endParaRPr lang="en-US" altLang="zh-CN" dirty="0"/>
          </a:p>
          <a:p>
            <a:r>
              <a:rPr lang="zh-CN" altLang="en-US" dirty="0"/>
              <a:t>模型：单步预测训练得到的模型</a:t>
            </a:r>
            <a:endParaRPr lang="en-US" altLang="zh-CN" dirty="0"/>
          </a:p>
          <a:p>
            <a:r>
              <a:rPr lang="zh-CN" altLang="en-US" dirty="0"/>
              <a:t>问题：预测带有误差，用预测值作为输入误差会迅速累积，只有前几步预测可靠</a:t>
            </a:r>
          </a:p>
        </p:txBody>
      </p:sp>
    </p:spTree>
    <p:extLst>
      <p:ext uri="{BB962C8B-B14F-4D97-AF65-F5344CB8AC3E}">
        <p14:creationId xmlns:p14="http://schemas.microsoft.com/office/powerpoint/2010/main" val="1392909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89AC13-DF35-1C1C-3B6C-ADB78643C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多步递归预测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28D4A6-6E59-AEA6-0537-5752357B4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输入数据构造：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作用：评估不同步预测误差累计的情况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F82773C-FFB9-6CCC-9D36-05D633206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092" y="2276534"/>
            <a:ext cx="7419529" cy="2676593"/>
          </a:xfrm>
          <a:prstGeom prst="round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34FDDF0-6DED-7B27-DCDB-CEF84C43BA70}"/>
              </a:ext>
            </a:extLst>
          </p:cNvPr>
          <p:cNvSpPr txBox="1"/>
          <p:nvPr/>
        </p:nvSpPr>
        <p:spPr>
          <a:xfrm>
            <a:off x="5253461" y="5127037"/>
            <a:ext cx="1685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Figure 2 </a:t>
            </a:r>
            <a:r>
              <a:rPr lang="zh-CN" altLang="en-US" sz="1200" dirty="0"/>
              <a:t>输入数据构造</a:t>
            </a:r>
          </a:p>
        </p:txBody>
      </p:sp>
    </p:spTree>
    <p:extLst>
      <p:ext uri="{BB962C8B-B14F-4D97-AF65-F5344CB8AC3E}">
        <p14:creationId xmlns:p14="http://schemas.microsoft.com/office/powerpoint/2010/main" val="945947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D8CFC3-30AC-0419-7DAF-6AB2596F1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RNN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25986E1-99D8-CDFD-A4C8-8B5C267A59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4408" t="8287" r="5477" b="10081"/>
          <a:stretch>
            <a:fillRect/>
          </a:stretch>
        </p:blipFill>
        <p:spPr>
          <a:xfrm>
            <a:off x="2763656" y="1902442"/>
            <a:ext cx="6664688" cy="329552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1864DE6-9D7C-DB67-CDA8-A7D1F14A4A95}"/>
              </a:ext>
            </a:extLst>
          </p:cNvPr>
          <p:cNvSpPr txBox="1"/>
          <p:nvPr/>
        </p:nvSpPr>
        <p:spPr>
          <a:xfrm>
            <a:off x="5148869" y="5510948"/>
            <a:ext cx="1689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Figure 3 RNN</a:t>
            </a:r>
            <a:r>
              <a:rPr lang="zh-CN" altLang="en-US" sz="1200" dirty="0"/>
              <a:t>模型定义</a:t>
            </a:r>
          </a:p>
        </p:txBody>
      </p:sp>
    </p:spTree>
    <p:extLst>
      <p:ext uri="{BB962C8B-B14F-4D97-AF65-F5344CB8AC3E}">
        <p14:creationId xmlns:p14="http://schemas.microsoft.com/office/powerpoint/2010/main" val="4182894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2B4067C-8644-AC65-3D71-13A24CBA2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251" y="270025"/>
            <a:ext cx="7703032" cy="579649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4C4EBA3-3A41-6CBC-C110-AADBF480EC80}"/>
              </a:ext>
            </a:extLst>
          </p:cNvPr>
          <p:cNvSpPr txBox="1"/>
          <p:nvPr/>
        </p:nvSpPr>
        <p:spPr>
          <a:xfrm>
            <a:off x="4983173" y="6179872"/>
            <a:ext cx="13773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Figure 4 </a:t>
            </a:r>
            <a:r>
              <a:rPr lang="zh-CN" altLang="en-US" sz="1200" dirty="0"/>
              <a:t>数据构造</a:t>
            </a:r>
          </a:p>
        </p:txBody>
      </p:sp>
    </p:spTree>
    <p:extLst>
      <p:ext uri="{BB962C8B-B14F-4D97-AF65-F5344CB8AC3E}">
        <p14:creationId xmlns:p14="http://schemas.microsoft.com/office/powerpoint/2010/main" val="4211612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28A0392-3ACF-9EB2-51BF-47FD9A6ED8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197" y="2468973"/>
            <a:ext cx="9000551" cy="4118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0FE49AC-F930-4740-B200-14D580417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LSTM </a:t>
            </a:r>
            <a:r>
              <a:rPr lang="zh-CN" altLang="en-US" dirty="0"/>
              <a:t>（长短期记忆）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8AB7CC5-6FD1-11D8-987D-2F3770F8C883}"/>
              </a:ext>
            </a:extLst>
          </p:cNvPr>
          <p:cNvSpPr txBox="1"/>
          <p:nvPr/>
        </p:nvSpPr>
        <p:spPr>
          <a:xfrm>
            <a:off x="5056816" y="6215876"/>
            <a:ext cx="1587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Figure 5 LSTM</a:t>
            </a:r>
            <a:r>
              <a:rPr lang="zh-CN" altLang="en-US" sz="1200" dirty="0"/>
              <a:t>架构图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A9CB354-440D-4AD3-20F8-A632836FD4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712" y="5805173"/>
            <a:ext cx="2339962" cy="35454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55F7AC8-7441-6373-1757-C9FF398071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5812" y="3180177"/>
            <a:ext cx="2625863" cy="37850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DDFCA2A-AB31-D315-6512-0C1A962FCD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6816" y="2043493"/>
            <a:ext cx="2818642" cy="31518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315B73A2-91DF-2AF1-8DB3-E00DCA11E0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6173" y="2040896"/>
            <a:ext cx="3319278" cy="315183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15164180-1CE5-363C-745F-7D310E88D3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84538" y="2043493"/>
            <a:ext cx="2472278" cy="225436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2BDF2FF6-F888-CE45-778D-0CE80F3F6B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9144" y="3509632"/>
            <a:ext cx="2557340" cy="294481"/>
          </a:xfrm>
          <a:prstGeom prst="rect">
            <a:avLst/>
          </a:prstGeom>
        </p:spPr>
      </p:pic>
      <p:cxnSp>
        <p:nvCxnSpPr>
          <p:cNvPr id="54" name="连接符: 曲线 53">
            <a:extLst>
              <a:ext uri="{FF2B5EF4-FFF2-40B4-BE49-F238E27FC236}">
                <a16:creationId xmlns:a16="http://schemas.microsoft.com/office/drawing/2014/main" id="{5866A03F-BE68-E856-F30E-54FF491B9094}"/>
              </a:ext>
            </a:extLst>
          </p:cNvPr>
          <p:cNvCxnSpPr/>
          <p:nvPr/>
        </p:nvCxnSpPr>
        <p:spPr>
          <a:xfrm rot="16200000" flipV="1">
            <a:off x="3984932" y="2598210"/>
            <a:ext cx="1091587" cy="450850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84361F93-C253-7E40-96E0-7C2B7D355C34}"/>
              </a:ext>
            </a:extLst>
          </p:cNvPr>
          <p:cNvCxnSpPr/>
          <p:nvPr/>
        </p:nvCxnSpPr>
        <p:spPr>
          <a:xfrm rot="5400000" flipH="1" flipV="1">
            <a:off x="6048574" y="2629852"/>
            <a:ext cx="990202" cy="48895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连接符: 曲线 57">
            <a:extLst>
              <a:ext uri="{FF2B5EF4-FFF2-40B4-BE49-F238E27FC236}">
                <a16:creationId xmlns:a16="http://schemas.microsoft.com/office/drawing/2014/main" id="{EB971CE9-370B-5288-EEE1-E931B11EE91B}"/>
              </a:ext>
            </a:extLst>
          </p:cNvPr>
          <p:cNvCxnSpPr/>
          <p:nvPr/>
        </p:nvCxnSpPr>
        <p:spPr>
          <a:xfrm rot="5400000" flipH="1" flipV="1">
            <a:off x="7728878" y="2525806"/>
            <a:ext cx="990202" cy="69704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709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242</Words>
  <Application>Microsoft Office PowerPoint</Application>
  <PresentationFormat>宽屏</PresentationFormat>
  <Paragraphs>46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PowerPoint 演示文稿</vt:lpstr>
      <vt:lpstr>目录</vt:lpstr>
      <vt:lpstr>1、简单的序列模型——预测sinx</vt:lpstr>
      <vt:lpstr>1.1 单步预测</vt:lpstr>
      <vt:lpstr>1.2 递归预测</vt:lpstr>
      <vt:lpstr>1.3 多步递归预测</vt:lpstr>
      <vt:lpstr>2. RNN</vt:lpstr>
      <vt:lpstr>PowerPoint 演示文稿</vt:lpstr>
      <vt:lpstr>3. LSTM （长短期记忆）</vt:lpstr>
      <vt:lpstr>PowerPoint 演示文稿</vt:lpstr>
      <vt:lpstr>4. GRU （门控循环单元）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家豪 范</dc:creator>
  <cp:lastModifiedBy>家豪 范</cp:lastModifiedBy>
  <cp:revision>2</cp:revision>
  <dcterms:created xsi:type="dcterms:W3CDTF">2025-07-27T17:02:54Z</dcterms:created>
  <dcterms:modified xsi:type="dcterms:W3CDTF">2025-07-29T15:57:53Z</dcterms:modified>
</cp:coreProperties>
</file>