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ED2AD-B579-4DCF-9012-CE081578A105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BD093-4720-4116-B4BC-789E18826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1FF8-4185-3541-3213-0216D854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C56BC-BFA8-04BC-CB3F-1181D07BF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66149-D0CA-DE94-F06C-3A5E5C78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47B77-F243-F0D6-1D8A-EED954E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7718-40BA-A677-D09C-0EF7020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8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ADC0F-107D-79D2-8C69-F12E00D6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45A13-3E95-2F1D-5436-4E9566AF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25CF5-9ECC-D33E-373A-540F354A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3C543-F9E1-B129-46FA-8E017332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8B2EA-9F8D-F568-6412-C7E455B6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C9A2B3-ED3F-9842-60E5-ED91A2BFD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9469E-8BEF-FF68-37C4-386D04E9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C4BED-8931-19F1-A6AE-48BB2EE3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91D23-2A89-C945-E22D-AE77FE30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E471F-75FA-347F-6C83-789E361D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206FD-6AD6-84EF-657A-208E9CE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D4371-D5DB-A580-F87E-9DE6CA40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2905D-416F-7C04-1D65-D5AE42C1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EB97C-FF81-8FB9-4A86-D5F263F1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60D79-2F37-C59E-3978-4294528F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30845-68F8-879C-6CB1-BB316EFA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37C6-4335-35E9-0320-B7BA5A35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2C5BF-B8EB-B704-294A-EE5CABC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5D98D-E7C0-7C66-1188-5084DCC7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8C2C4-A242-2B82-3A0D-BEE1444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3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653C0-8071-AD38-9B55-7D2AA68B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3754E-EF89-3A44-0E02-155C96420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64C68-BD6C-C341-BA74-FD317F47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69345-DC01-8A49-DFC3-5FFC011D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3B10A-4064-374E-28FB-837B64BE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ECAB4-162A-D447-381D-DB228F49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E5308-16B0-B90E-557D-41873413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2EC0B-C7FC-1D77-6616-1DFC9852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DFA61-087C-BE21-F669-00C14811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518417-5B23-F638-473B-F36BB980B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F87B2-49F7-F759-267E-6490ACF5A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AE40BA-558C-220B-9FDE-AFAF2D24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7FC83-B617-B4E2-0473-EC181A74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3F422-E689-CEDF-99CA-D70E7FF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1A4BE-3EE3-4C63-6D4B-3CA290FF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9680FF-9AA9-EDC2-62F4-5C9C908C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01046A-6068-887D-6BDB-21D016CA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8B9F4-C926-A55A-D544-C56D31BB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4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4842C-C468-5884-58D1-6120BD08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3E4AC-9DD1-F4A1-1FA5-FE54343F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2BE2B-5900-1935-750A-E93AF2E0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0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9971D-5870-7E90-6BD2-1746AE15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60ACB-0AA3-9297-DEF0-C9203A6C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527727-4FAC-381B-CFF7-481B3939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5B7EF-46E7-B7CE-3116-64BF1348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C00CF-079E-9357-E904-15771223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76610-EDB6-E770-5C73-D65C280D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9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C0970-1412-5D0A-6ACB-88333EE6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7A32F-B158-42A4-A033-2592F171C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B1D6D-FD23-BB30-2A4F-14D1D7F33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F529B-215A-AECA-DF8D-8460EE80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8131F-51C0-CDE8-B1DB-5960507F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BD6F1-4368-FE20-8444-DA57AD44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1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0CD65-3298-ED22-F396-BD3F1187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0B205-A43F-BB95-642B-FE25961C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04F00-32B6-F189-00B6-22E470A5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3BBB-97AA-408A-954B-50A109F5BC7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5A416-40EB-1166-A305-1ED0C654C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6B2C1-274D-57C3-3D38-6016DCA7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71369A5-BF31-85E9-09E8-E0CB9FDFD6D6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D6F1B-576D-4912-DDB9-040AB4BD71BD}"/>
              </a:ext>
            </a:extLst>
          </p:cNvPr>
          <p:cNvSpPr txBox="1"/>
          <p:nvPr/>
        </p:nvSpPr>
        <p:spPr>
          <a:xfrm>
            <a:off x="5484553" y="5660571"/>
            <a:ext cx="6776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第七次组会汇报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F0C29A-AB77-DD5F-6975-45F9D745B1D9}"/>
              </a:ext>
            </a:extLst>
          </p:cNvPr>
          <p:cNvSpPr txBox="1"/>
          <p:nvPr/>
        </p:nvSpPr>
        <p:spPr>
          <a:xfrm>
            <a:off x="9731829" y="5660571"/>
            <a:ext cx="141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2025/7/30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464620-C14A-7CB8-0577-5826484694A3}"/>
              </a:ext>
            </a:extLst>
          </p:cNvPr>
          <p:cNvSpPr txBox="1"/>
          <p:nvPr/>
        </p:nvSpPr>
        <p:spPr>
          <a:xfrm>
            <a:off x="7333121" y="4452257"/>
            <a:ext cx="16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范家豪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577EA-2B94-53C7-FFE9-281CDE9580C2}"/>
              </a:ext>
            </a:extLst>
          </p:cNvPr>
          <p:cNvSpPr txBox="1"/>
          <p:nvPr/>
        </p:nvSpPr>
        <p:spPr>
          <a:xfrm>
            <a:off x="6320750" y="4559978"/>
            <a:ext cx="2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4BF54D-EBCB-D8E2-6257-6C6B8413A614}"/>
              </a:ext>
            </a:extLst>
          </p:cNvPr>
          <p:cNvSpPr txBox="1"/>
          <p:nvPr/>
        </p:nvSpPr>
        <p:spPr>
          <a:xfrm>
            <a:off x="4024870" y="920990"/>
            <a:ext cx="2592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Transformer</a:t>
            </a:r>
            <a:endParaRPr lang="zh-CN" altLang="en-US" sz="3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1D16A-1435-C9F8-E49C-9011065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750E7-86E5-52E9-E108-B693CE58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5971215" cy="5032375"/>
          </a:xfrm>
        </p:spPr>
        <p:txBody>
          <a:bodyPr>
            <a:normAutofit/>
          </a:bodyPr>
          <a:lstStyle/>
          <a:p>
            <a:pPr>
              <a:lnSpc>
                <a:spcPts val="2000"/>
              </a:lnSpc>
            </a:pPr>
            <a:r>
              <a:rPr lang="en-US" altLang="zh-CN" sz="2600" dirty="0"/>
              <a:t>Word2vec</a:t>
            </a:r>
            <a:r>
              <a:rPr lang="zh-CN" altLang="en-US" sz="2600" dirty="0"/>
              <a:t>，</a:t>
            </a:r>
            <a:r>
              <a:rPr lang="en-US" altLang="zh-CN" sz="2600" dirty="0"/>
              <a:t>tied-embedding</a:t>
            </a:r>
          </a:p>
          <a:p>
            <a:pPr>
              <a:lnSpc>
                <a:spcPts val="2000"/>
              </a:lnSpc>
            </a:pPr>
            <a:r>
              <a:rPr lang="zh-CN" altLang="en-US" sz="2600" dirty="0"/>
              <a:t>注意力机制</a:t>
            </a:r>
            <a:endParaRPr lang="en-US" altLang="zh-CN" sz="2600" dirty="0"/>
          </a:p>
          <a:p>
            <a:pPr>
              <a:lnSpc>
                <a:spcPts val="2000"/>
              </a:lnSpc>
            </a:pPr>
            <a:r>
              <a:rPr lang="zh-CN" altLang="en-US" sz="2600" dirty="0"/>
              <a:t>自注意力机制 </a:t>
            </a:r>
            <a:r>
              <a:rPr lang="en-US" altLang="zh-CN" sz="2600" dirty="0"/>
              <a:t>/ Q/KV</a:t>
            </a:r>
            <a:r>
              <a:rPr lang="zh-CN" altLang="en-US" sz="2600" dirty="0"/>
              <a:t>注意力机制</a:t>
            </a:r>
            <a:endParaRPr lang="en-US" altLang="zh-CN" sz="2600" dirty="0"/>
          </a:p>
          <a:p>
            <a:pPr>
              <a:lnSpc>
                <a:spcPts val="2000"/>
              </a:lnSpc>
            </a:pPr>
            <a:r>
              <a:rPr lang="zh-CN" altLang="en-US" sz="2600" dirty="0"/>
              <a:t>多头注意力机制</a:t>
            </a:r>
            <a:endParaRPr lang="en-US" altLang="zh-CN" sz="2600" dirty="0"/>
          </a:p>
          <a:p>
            <a:pPr>
              <a:lnSpc>
                <a:spcPts val="2000"/>
              </a:lnSpc>
            </a:pPr>
            <a:r>
              <a:rPr lang="en-US" altLang="zh-CN" sz="2600" dirty="0"/>
              <a:t>Transformer</a:t>
            </a:r>
          </a:p>
          <a:p>
            <a:pPr lvl="1">
              <a:lnSpc>
                <a:spcPts val="2000"/>
              </a:lnSpc>
            </a:pPr>
            <a:r>
              <a:rPr lang="en-US" altLang="zh-CN" sz="2600" dirty="0"/>
              <a:t>Norm-Add</a:t>
            </a:r>
          </a:p>
          <a:p>
            <a:pPr lvl="1">
              <a:lnSpc>
                <a:spcPts val="2000"/>
              </a:lnSpc>
            </a:pPr>
            <a:r>
              <a:rPr lang="zh-CN" altLang="en-US" sz="2600" dirty="0"/>
              <a:t>位置编码</a:t>
            </a:r>
            <a:endParaRPr lang="en-US" altLang="zh-CN" sz="2600" dirty="0"/>
          </a:p>
          <a:p>
            <a:pPr lvl="1">
              <a:lnSpc>
                <a:spcPts val="2000"/>
              </a:lnSpc>
            </a:pPr>
            <a:r>
              <a:rPr lang="zh-CN" altLang="en-US" sz="2600" dirty="0"/>
              <a:t>为什么</a:t>
            </a:r>
            <a:r>
              <a:rPr lang="en-US" altLang="zh-CN" sz="2600" dirty="0"/>
              <a:t>QK</a:t>
            </a:r>
            <a:r>
              <a:rPr lang="zh-CN" altLang="en-US" sz="2600" dirty="0"/>
              <a:t>不用同一个</a:t>
            </a:r>
            <a:r>
              <a:rPr lang="en-US" altLang="zh-CN" sz="2600" dirty="0"/>
              <a:t>W—A</a:t>
            </a:r>
            <a:r>
              <a:rPr lang="zh-CN" altLang="en-US" sz="2600" dirty="0"/>
              <a:t>对</a:t>
            </a:r>
            <a:r>
              <a:rPr lang="en-US" altLang="zh-CN" sz="2600" dirty="0"/>
              <a:t>B</a:t>
            </a:r>
            <a:r>
              <a:rPr lang="zh-CN" altLang="en-US" sz="2600" dirty="0"/>
              <a:t>和</a:t>
            </a:r>
            <a:r>
              <a:rPr lang="en-US" altLang="zh-CN" sz="2600" dirty="0"/>
              <a:t>B</a:t>
            </a:r>
            <a:r>
              <a:rPr lang="zh-CN" altLang="en-US" sz="2600" dirty="0"/>
              <a:t>对</a:t>
            </a:r>
            <a:r>
              <a:rPr lang="en-US" altLang="zh-CN" sz="2600" dirty="0"/>
              <a:t>A</a:t>
            </a:r>
            <a:r>
              <a:rPr lang="zh-CN" altLang="en-US" sz="2600" dirty="0"/>
              <a:t>不一样，</a:t>
            </a:r>
            <a:r>
              <a:rPr lang="en-US" altLang="zh-CN" sz="2600" dirty="0" err="1"/>
              <a:t>qA</a:t>
            </a:r>
            <a:r>
              <a:rPr lang="en-US" altLang="zh-CN" sz="2600" dirty="0"/>
              <a:t>*kB</a:t>
            </a:r>
            <a:r>
              <a:rPr lang="zh-CN" altLang="en-US" sz="2600" dirty="0"/>
              <a:t>不应该等于</a:t>
            </a:r>
            <a:r>
              <a:rPr lang="en-US" altLang="zh-CN" sz="2600" dirty="0" err="1"/>
              <a:t>qB</a:t>
            </a:r>
            <a:r>
              <a:rPr lang="en-US" altLang="zh-CN" sz="2600" dirty="0"/>
              <a:t>*kA</a:t>
            </a:r>
          </a:p>
          <a:p>
            <a:pPr lvl="1">
              <a:lnSpc>
                <a:spcPts val="2000"/>
              </a:lnSpc>
            </a:pPr>
            <a:r>
              <a:rPr lang="zh-CN" altLang="en-US" sz="2600" dirty="0"/>
              <a:t>多头注意力</a:t>
            </a:r>
            <a:endParaRPr lang="en-US" altLang="zh-CN" sz="2600" dirty="0"/>
          </a:p>
          <a:p>
            <a:pPr lvl="1">
              <a:lnSpc>
                <a:spcPts val="2000"/>
              </a:lnSpc>
            </a:pPr>
            <a:r>
              <a:rPr lang="en-US" altLang="zh-CN" sz="2600" dirty="0"/>
              <a:t>Teacher Forcing</a:t>
            </a:r>
            <a:r>
              <a:rPr lang="zh-CN" altLang="en-US" sz="2600" dirty="0"/>
              <a:t>，掩蔽多头注意力</a:t>
            </a:r>
            <a:endParaRPr lang="en-US" altLang="zh-CN" sz="2600" dirty="0"/>
          </a:p>
          <a:p>
            <a:pPr lvl="1">
              <a:lnSpc>
                <a:spcPts val="2000"/>
              </a:lnSpc>
            </a:pPr>
            <a:r>
              <a:rPr lang="zh-CN" altLang="en-US" sz="2600" dirty="0"/>
              <a:t>缩放点积注意力为什么要缩放</a:t>
            </a:r>
            <a:endParaRPr lang="en-US" altLang="zh-CN" sz="2600" dirty="0"/>
          </a:p>
          <a:p>
            <a:pPr lvl="1">
              <a:lnSpc>
                <a:spcPts val="2000"/>
              </a:lnSpc>
            </a:pPr>
            <a:r>
              <a:rPr lang="zh-CN" altLang="en-US" sz="2600" dirty="0"/>
              <a:t>注意力机制时间复杂度计算</a:t>
            </a:r>
            <a:endParaRPr lang="en-US" altLang="zh-CN" sz="26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0219D66-8138-E893-114B-6EB992332F8F}"/>
              </a:ext>
            </a:extLst>
          </p:cNvPr>
          <p:cNvSpPr txBox="1">
            <a:spLocks/>
          </p:cNvSpPr>
          <p:nvPr/>
        </p:nvSpPr>
        <p:spPr>
          <a:xfrm>
            <a:off x="6161461" y="1825625"/>
            <a:ext cx="6030540" cy="503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Transformer </a:t>
            </a:r>
            <a:r>
              <a:rPr lang="zh-CN" altLang="en-US" dirty="0"/>
              <a:t>计算过程</a:t>
            </a:r>
            <a:endParaRPr lang="en-US" altLang="zh-CN" dirty="0"/>
          </a:p>
          <a:p>
            <a:pPr lvl="1"/>
            <a:r>
              <a:rPr lang="en-US" altLang="zh-CN" dirty="0"/>
              <a:t>X</a:t>
            </a:r>
          </a:p>
          <a:p>
            <a:pPr lvl="1"/>
            <a:r>
              <a:rPr lang="en-US" altLang="zh-CN" dirty="0"/>
              <a:t>Embedding+</a:t>
            </a:r>
            <a:r>
              <a:rPr lang="zh-CN" altLang="en-US" dirty="0"/>
              <a:t>位置编码</a:t>
            </a:r>
            <a:endParaRPr lang="en-US" altLang="zh-CN" dirty="0"/>
          </a:p>
          <a:p>
            <a:pPr lvl="1"/>
            <a:r>
              <a:rPr lang="en-US" altLang="zh-CN" dirty="0"/>
              <a:t>Encoder</a:t>
            </a:r>
            <a:r>
              <a:rPr lang="zh-CN" altLang="en-US" dirty="0"/>
              <a:t>：多头注意力</a:t>
            </a:r>
            <a:endParaRPr lang="en-US" altLang="zh-CN" dirty="0"/>
          </a:p>
          <a:p>
            <a:pPr lvl="2"/>
            <a:r>
              <a:rPr lang="zh-CN" altLang="en-US" dirty="0"/>
              <a:t>多头用处</a:t>
            </a:r>
            <a:endParaRPr lang="en-US" altLang="zh-CN" dirty="0"/>
          </a:p>
          <a:p>
            <a:pPr lvl="2"/>
            <a:r>
              <a:rPr lang="en-US" altLang="zh-CN" dirty="0"/>
              <a:t>Norm-Add</a:t>
            </a:r>
          </a:p>
          <a:p>
            <a:pPr lvl="2"/>
            <a:r>
              <a:rPr lang="en-US" altLang="zh-CN" dirty="0"/>
              <a:t>QKV</a:t>
            </a:r>
            <a:r>
              <a:rPr lang="zh-CN" altLang="en-US" dirty="0"/>
              <a:t>计算，注意力得分，注意力权重</a:t>
            </a:r>
            <a:endParaRPr lang="en-US" altLang="zh-CN" dirty="0"/>
          </a:p>
          <a:p>
            <a:pPr lvl="2"/>
            <a:r>
              <a:rPr lang="en-US" altLang="zh-CN" dirty="0" err="1"/>
              <a:t>Concat</a:t>
            </a:r>
            <a:r>
              <a:rPr lang="zh-CN" altLang="en-US" dirty="0"/>
              <a:t>成多头</a:t>
            </a:r>
            <a:r>
              <a:rPr lang="en-US" altLang="zh-CN" dirty="0"/>
              <a:t>--》</a:t>
            </a:r>
            <a:r>
              <a:rPr lang="zh-CN" altLang="en-US" dirty="0"/>
              <a:t>上下文向量</a:t>
            </a:r>
            <a:endParaRPr lang="en-US" altLang="zh-CN" dirty="0"/>
          </a:p>
          <a:p>
            <a:pPr lvl="1"/>
            <a:r>
              <a:rPr lang="en-US" altLang="zh-CN" dirty="0"/>
              <a:t>Decoder</a:t>
            </a:r>
          </a:p>
          <a:p>
            <a:pPr lvl="2"/>
            <a:r>
              <a:rPr lang="en-US" altLang="zh-CN" dirty="0"/>
              <a:t>Mask MHA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/>
            <a:r>
              <a:rPr lang="zh-CN" altLang="en-US" dirty="0"/>
              <a:t>交叉注意力</a:t>
            </a:r>
            <a:endParaRPr lang="en-US" altLang="zh-CN" dirty="0"/>
          </a:p>
          <a:p>
            <a:pPr lvl="1"/>
            <a:r>
              <a:rPr lang="en-US" altLang="zh-CN" dirty="0"/>
              <a:t>Bleu</a:t>
            </a:r>
            <a:r>
              <a:rPr lang="zh-CN" altLang="en-US"/>
              <a:t>算法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262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115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家豪 范</dc:creator>
  <cp:lastModifiedBy>家豪 范</cp:lastModifiedBy>
  <cp:revision>4</cp:revision>
  <dcterms:created xsi:type="dcterms:W3CDTF">2025-07-27T17:02:54Z</dcterms:created>
  <dcterms:modified xsi:type="dcterms:W3CDTF">2025-08-13T06:06:34Z</dcterms:modified>
</cp:coreProperties>
</file>