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70" r:id="rId6"/>
    <p:sldId id="259" r:id="rId7"/>
    <p:sldId id="260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7AD7-7896-4C32-9524-1DA4C2DE611D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636E-28C9-451A-8E2F-6C314A87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узлы устройства:</a:t>
            </a:r>
          </a:p>
          <a:p>
            <a:r>
              <a:rPr lang="ru-RU" dirty="0"/>
              <a:t>1)	разъемы SMA (J201, J301) для получения аналогового сигнала (квадратурной (Q) и синфазной (I) составляющих) для его дальнейшей обработки;</a:t>
            </a:r>
          </a:p>
          <a:p>
            <a:r>
              <a:rPr lang="ru-RU" dirty="0"/>
              <a:t>2)	разъем SMA для получения (J402) и отправления (J401) синхронизирующих импульсов;</a:t>
            </a:r>
          </a:p>
          <a:p>
            <a:r>
              <a:rPr lang="ru-RU" dirty="0"/>
              <a:t>3)	два штекерных гнезда 2,54мм 1х14 (X1, X2), предназначенных для передачи полученного цифрового сигнала на вход отладочной платы cyc1000;</a:t>
            </a:r>
          </a:p>
          <a:p>
            <a:r>
              <a:rPr lang="ru-RU" dirty="0"/>
              <a:t>4)	штекерное гнездо 2,54мм 2х6 (X3), предназначенное для передачи полученного цифрового сигнала на вход отладочной платы cyc1000;</a:t>
            </a:r>
          </a:p>
          <a:p>
            <a:r>
              <a:rPr lang="ru-RU" dirty="0"/>
              <a:t>5)	штыревой соединитель 1,27мм 2x6 (X4), предназначенный для проверки корректности аналого-цифрового преобразования для Q составляющей сигнала;</a:t>
            </a:r>
          </a:p>
          <a:p>
            <a:r>
              <a:rPr lang="ru-RU" dirty="0"/>
              <a:t>6)	узел аналого-цифрового преобразования;</a:t>
            </a:r>
          </a:p>
          <a:p>
            <a:r>
              <a:rPr lang="ru-RU" dirty="0"/>
              <a:t>Узел аналого-цифрового преобразования предназначен для преобразования аналогового сигнала, поступающего с модуля функционального генератора, в цифровой.</a:t>
            </a:r>
          </a:p>
          <a:p>
            <a:r>
              <a:rPr lang="ru-RU" dirty="0"/>
              <a:t>Центральным элементом данного узла является аналого-цифровой преобразователь ADC10D040 [3] фирмы Texas Instruments.</a:t>
            </a:r>
          </a:p>
          <a:p>
            <a:endParaRPr lang="ru-RU" dirty="0"/>
          </a:p>
          <a:p>
            <a:r>
              <a:rPr lang="ru-RU" dirty="0"/>
              <a:t>7)	узел питания;</a:t>
            </a:r>
          </a:p>
          <a:p>
            <a:r>
              <a:rPr lang="ru-RU" dirty="0"/>
              <a:t>8)	узел кондиционирования сигнала;</a:t>
            </a:r>
          </a:p>
          <a:p>
            <a:r>
              <a:rPr lang="ru-RU" dirty="0"/>
              <a:t>Узел кондиционирования сигнала предназначен для преобразования униполярного сигнала в дифференциальный и для ограничения частотной полосы, которая бы удовлетворяла исходным данным (то есть 10 МГц). Фильтрующая часть состоит из двух идентичных фильтров для I и Q составляющих сигнала.</a:t>
            </a:r>
          </a:p>
          <a:p>
            <a:r>
              <a:rPr lang="ru-RU" dirty="0"/>
              <a:t>9)	узел синхронизации.</a:t>
            </a:r>
          </a:p>
          <a:p>
            <a:r>
              <a:rPr lang="ru-RU" dirty="0"/>
              <a:t>Узел синхронизации предназначен для синхронизации с внешними устройствами, например, осциллографом, причем реализована возможность отправки синхросигналов как со стороны внешних устройств, так и со стороны разрабатываемого устройства.</a:t>
            </a:r>
          </a:p>
          <a:p>
            <a:r>
              <a:rPr lang="ru-RU" dirty="0"/>
              <a:t>На рисунке 3.2 представлена обобщенная блок-схема устройства.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636E-28C9-451A-8E2F-6C314A8763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2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протокольного обмена служит для получения данных от хоста и для их передачи на хост. </a:t>
            </a:r>
          </a:p>
          <a:p>
            <a:r>
              <a:rPr lang="ru-RU" dirty="0"/>
              <a:t>Модуль управления системой содержит основные конфигурационные параметры, необходимые для корректной работы устройства. </a:t>
            </a:r>
          </a:p>
          <a:p>
            <a:r>
              <a:rPr lang="ru-RU" dirty="0"/>
              <a:t>Модуль управления частотой дискретизации представляет собой схему прямого цифрового синтеза и предназначен для задания частоты дискретизации для АЦП, а также для генерации частоты приема данных от АЦП для модуля демультиплексирования.</a:t>
            </a:r>
          </a:p>
          <a:p>
            <a:r>
              <a:rPr lang="ru-RU" dirty="0"/>
              <a:t>Модуль демультиплексирования используется для разделения синфазной и квадратурной составляющих сигнала, поступающих по одному каналу с платы АЦП. </a:t>
            </a:r>
          </a:p>
          <a:p>
            <a:r>
              <a:rPr lang="ru-RU" dirty="0"/>
              <a:t>Модуль </a:t>
            </a:r>
            <a:r>
              <a:rPr lang="ru-RU" dirty="0" err="1"/>
              <a:t>гетеродинирования</a:t>
            </a:r>
            <a:r>
              <a:rPr lang="ru-RU" dirty="0"/>
              <a:t> получает цифровые данные после аналого-цифрового преобразования от модуля демультиплексирования и служит для сдвига частотной полосы вниз (</a:t>
            </a:r>
            <a:r>
              <a:rPr lang="ru-RU" dirty="0" err="1"/>
              <a:t>downconverting</a:t>
            </a:r>
            <a:r>
              <a:rPr lang="ru-RU" dirty="0"/>
              <a:t>) входного потока цифровых данных. </a:t>
            </a:r>
          </a:p>
          <a:p>
            <a:r>
              <a:rPr lang="ru-RU" dirty="0"/>
              <a:t>Анализатор трафика предназначен для определения вида сигнала и сведений о его модуляции по полученным цифровым данным. </a:t>
            </a:r>
          </a:p>
          <a:p>
            <a:r>
              <a:rPr lang="ru-RU" dirty="0"/>
              <a:t>Набор буферов входных данных служит для приема информации, а также её хранения и выдачи.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636E-28C9-451A-8E2F-6C314A8763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E038-45DF-0E7A-5E07-717C1F3D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16366-F392-9814-1DE5-76850F2D5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5A86-019A-BED6-55C7-80FE2BC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7960-6C6F-30FB-434A-ABEC7DE6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785E-CC3F-D0C6-8C20-D486EAC9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2BE1-0217-167E-7ABF-7EE8B0F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FFAC7-9082-0AF0-D150-F55B84B8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383A-48AD-95D7-2649-08C109F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E595-AF97-633D-BC7B-4A963B4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AB63-2FA9-35E0-4B8D-0F73E70D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22A7D-88EA-8796-4B89-AD54D880C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DFA0-0C31-FF89-E4D4-EA4FDA35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B846-61E4-F2BF-3384-5551F48C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8498-4E0B-773D-2F80-1E60F7D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6A52-DB6F-C621-501A-DE7B64B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A3A7-FEB9-FC29-7BE4-B74E98D4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8457-8794-C603-E85F-533EF3E1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1C31-79FE-A25C-4B03-1372C203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0D58-EABD-8D18-B51E-3D96B75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7C32-E82B-2E1E-B8AB-E9647E43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8E29-B083-1A35-6DC8-62DE7B69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E4A-D494-1E04-3BF0-4F2A7463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2B9F-54F5-095E-FF6B-CD78325F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28FA-A099-B556-A69A-12DD410E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8889-EB03-5E89-B26E-98E111A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7F0-D24D-5AFB-6308-5E382FD0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FAF9-32D3-E6A0-CFF5-4C5149C03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548A-F8A7-BE10-6FF9-12E7E077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57CFC-C6ED-15C0-66D4-F4E3AC7C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AC82-B32C-FFF3-CA80-97DC7E22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4BFC-EBEF-0186-922E-3EB21052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6309-C572-D0E5-D0AF-19DAC49D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5E97-4A1D-A06A-0065-49E4C168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CA2ED-2E80-45BD-C4D2-CAA5E197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2A73-4358-D5D3-FCAD-8E22818F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98DDA-ED68-9062-69FB-267D6827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31060-7AEC-F9CF-D2C0-F07CED4B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8AF29-78AB-2046-B795-1B7CA38F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470C3-1903-751A-A1EC-26F6E09F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5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107-BB78-CC0C-BC5F-8B63B5C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3F5FA-8050-5F62-06B3-C58865C7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A315-0730-DFE6-74E5-403CAD0D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3D7D-617B-3AD9-4201-B42F69E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53A5-DF9D-BF90-D195-9C3D1B7C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29F6-8088-D851-4E06-BE53450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73F6-9162-63FA-4B4B-CA7E4EA3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D2D-347A-63A6-E2A5-575E4635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1FDF-5366-8238-05B1-1889439F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0572-EE9B-2929-30EA-B59EDACD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6099-0848-9832-52AB-693055B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69FD-0B6F-BF5A-6161-3A7DB755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00CE-1108-69D6-965A-E38DA192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42D-4147-F16E-0AB4-00E9FBEE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D29D7-383B-B882-E7B8-1878A567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8281-353B-3DC5-B5C3-B885649A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A0BB-EA2E-8CD6-4756-648B15C0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B22A-57AB-92ED-3B49-F0A1AAA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4E6B-7C52-897A-A467-1DEFBD0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68B03-9C0B-3178-F0CF-F1A4BAC8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7376-35B1-F196-EB7A-4FB88B05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CF3-3261-2C35-9330-4F04CAF0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69E5-3894-4ECD-8F7D-EC77EB4E9697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8228-DB8E-6DAC-D44E-1DADB17A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B089-67FF-AF15-10C9-03B956A10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62B3-13F1-1086-4F5F-B8542B9E5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 демультиплексирования векторного анализатора сигналов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8B8-C5B2-851B-8DF0-F90D93E6A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Эзерс Евгений</a:t>
            </a:r>
          </a:p>
          <a:p>
            <a:r>
              <a:rPr lang="ru-RU" dirty="0"/>
              <a:t>Юрий </a:t>
            </a:r>
            <a:r>
              <a:rPr lang="ru-RU" dirty="0" err="1"/>
              <a:t>Мигров</a:t>
            </a:r>
            <a:endParaRPr lang="ru-RU" dirty="0"/>
          </a:p>
          <a:p>
            <a:r>
              <a:rPr lang="ru-RU" dirty="0"/>
              <a:t>С20-501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8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E9367-21F0-CD67-9921-E0F25EBCF266}"/>
              </a:ext>
            </a:extLst>
          </p:cNvPr>
          <p:cNvSpPr txBox="1"/>
          <p:nvPr/>
        </p:nvSpPr>
        <p:spPr>
          <a:xfrm>
            <a:off x="267462" y="244870"/>
            <a:ext cx="594131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adc_control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K2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Gain_s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F13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OutputBusSelect_s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--F15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Standby_s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F16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PowerDown_s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D16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OffsetCorrect_s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P1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OutputFormat_s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std_logic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L2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93F3F-4DCC-CDAE-FB84-BDD434A7B7B7}"/>
              </a:ext>
            </a:extLst>
          </p:cNvPr>
          <p:cNvSpPr txBox="1"/>
          <p:nvPr/>
        </p:nvSpPr>
        <p:spPr>
          <a:xfrm>
            <a:off x="6739129" y="244870"/>
            <a:ext cx="54440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a_adc_control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adc_control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Dataflow_p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Gain_s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OutputBusSelect_s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Standby_s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PowerDown_s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OffsetCorrect_s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OutputFormat_s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OutputBusSelect_s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now we just ignore Q, not reconfigure ADC to parallel mode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755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E9367-21F0-CD67-9921-E0F25EBCF266}"/>
              </a:ext>
            </a:extLst>
          </p:cNvPr>
          <p:cNvSpPr txBox="1"/>
          <p:nvPr/>
        </p:nvSpPr>
        <p:spPr>
          <a:xfrm>
            <a:off x="267462" y="244870"/>
            <a:ext cx="5941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Clk_ADC_r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Clk_Dataflow_r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Clk_ADC_r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Clk_ADC_r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ns;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Clk_Dataflow_r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Clk_Dataflow_r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ns;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tester_process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"0000000000"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skiptime_Dataflow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1023-6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skiptime_Dataflow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conv_std_logic_vector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ADC_SigIn'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loop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1023-3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skiptime_ADC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conv_std_logic_vector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ADC_SigIn'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loop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skiptime_ADC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skiptime_ADC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1023-6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skiptime_Dataflow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conv_std_logic_vector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ADC_SigIn'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loop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downto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1023-3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skiptime_ADC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conv_std_logic_vector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ADC_SigIn'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loop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wait for 70 ns;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'finish'"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60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B3D1C-B3D3-807F-7C92-C2358AAF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25" y="371846"/>
            <a:ext cx="7164593" cy="63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58AB8-19E6-C47A-2592-EE11AF20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86" y="370981"/>
            <a:ext cx="8377879" cy="62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9D5F6-04D1-7B9C-C7E8-3614FCA8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8" y="468088"/>
            <a:ext cx="3577041" cy="269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9575B-54EE-6D49-8DD0-44D07470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5242"/>
            <a:ext cx="5884433" cy="2263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B5952-C65C-5781-1CC8-61AE2E4A166C}"/>
              </a:ext>
            </a:extLst>
          </p:cNvPr>
          <p:cNvSpPr txBox="1"/>
          <p:nvPr/>
        </p:nvSpPr>
        <p:spPr>
          <a:xfrm>
            <a:off x="5773271" y="175249"/>
            <a:ext cx="532541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Внутренний модуль демультиплексирования предназначен для преобразования входного потока данных с АЦП в вид, удобный для преобразования модулем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гетеродинирования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синфазная и квадратурная составляющие передаются по одному каналу с удвоенной частотой дискретизации.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BE226C-0F98-E579-75EE-32F5AB1EA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31843"/>
              </p:ext>
            </p:extLst>
          </p:nvPr>
        </p:nvGraphicFramePr>
        <p:xfrm>
          <a:off x="5164512" y="1400108"/>
          <a:ext cx="7132637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132342" imgH="4944193" progId="Word.Document.12">
                  <p:embed/>
                </p:oleObj>
              </mc:Choice>
              <mc:Fallback>
                <p:oleObj name="Document" r:id="rId4" imgW="7132342" imgH="4944193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C78170A-582E-8DEE-9CCF-1E64E2A16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4512" y="1400108"/>
                        <a:ext cx="7132637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46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CF1C4B-178C-561C-C8E7-BF099603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31510" cy="297053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D81AE-4191-C204-9AE1-F961DAA0A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02176"/>
              </p:ext>
            </p:extLst>
          </p:nvPr>
        </p:nvGraphicFramePr>
        <p:xfrm>
          <a:off x="6029325" y="1"/>
          <a:ext cx="6162674" cy="7002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990">
                  <a:extLst>
                    <a:ext uri="{9D8B030D-6E8A-4147-A177-3AD203B41FA5}">
                      <a16:colId xmlns:a16="http://schemas.microsoft.com/office/drawing/2014/main" val="3691224793"/>
                    </a:ext>
                  </a:extLst>
                </a:gridCol>
                <a:gridCol w="1225096">
                  <a:extLst>
                    <a:ext uri="{9D8B030D-6E8A-4147-A177-3AD203B41FA5}">
                      <a16:colId xmlns:a16="http://schemas.microsoft.com/office/drawing/2014/main" val="4264975046"/>
                    </a:ext>
                  </a:extLst>
                </a:gridCol>
                <a:gridCol w="574687">
                  <a:extLst>
                    <a:ext uri="{9D8B030D-6E8A-4147-A177-3AD203B41FA5}">
                      <a16:colId xmlns:a16="http://schemas.microsoft.com/office/drawing/2014/main" val="2881252813"/>
                    </a:ext>
                  </a:extLst>
                </a:gridCol>
                <a:gridCol w="3694901">
                  <a:extLst>
                    <a:ext uri="{9D8B030D-6E8A-4147-A177-3AD203B41FA5}">
                      <a16:colId xmlns:a16="http://schemas.microsoft.com/office/drawing/2014/main" val="156011609"/>
                    </a:ext>
                  </a:extLst>
                </a:gridCol>
              </a:tblGrid>
              <a:tr h="143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№ п.п.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Сигнал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Напр.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Описание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2944662258"/>
                  </a:ext>
                </a:extLst>
              </a:tr>
              <a:tr h="14379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Сигнал аналого-цифрового преобразователя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133"/>
                  </a:ext>
                </a:extLst>
              </a:tr>
              <a:tr h="204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ADC_SigIn (9:0)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Данные, поступающие с АЦП.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3976756730"/>
                  </a:ext>
                </a:extLst>
              </a:tr>
              <a:tr h="1043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F13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 err="1">
                          <a:effectLst/>
                        </a:rPr>
                        <a:t>Gain_s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out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Этот вывод задает внутреннее усиление сигнала на входах АЦП.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При низком значении этого вывода коэффициент усиления полномасштабного дифференциального входного сигнала от пика к пику равен VREF.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При высоком значении этого вывода полномасштабный дифференциальный входной сигнал от фронта к фронту равен 2 x VREF.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3300077620"/>
                  </a:ext>
                </a:extLst>
              </a:tr>
              <a:tr h="204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F15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OutputBusSelect_s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-- '1' параллельный '0' мультиплексированный на 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2777658805"/>
                  </a:ext>
                </a:extLst>
              </a:tr>
              <a:tr h="118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F16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        Standby_s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Сигнал режима ожидания. Устройство работает нормально при низком уровне логики на этом и выводе PD (Power Down).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При этом выводе на логическом максимуме и выводе PD на логическом минимуме устройство находится в режиме ожидания, где оно потребляет всего 30 МВт мощности.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Для выхода из этого режима требуется всего 800 </a:t>
                      </a:r>
                      <a:r>
                        <a:rPr lang="ru-RU" sz="900" dirty="0" err="1">
                          <a:effectLst/>
                        </a:rPr>
                        <a:t>нс</a:t>
                      </a:r>
                      <a:r>
                        <a:rPr lang="ru-RU" sz="900" dirty="0">
                          <a:effectLst/>
                        </a:rPr>
                        <a:t> после того, как вывод STBY подтянут к земле.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2080237091"/>
                  </a:ext>
                </a:extLst>
              </a:tr>
              <a:tr h="1185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D16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PowerDown_s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Вывод отключения питания, который при высоком значении переводит преобразователь в режим отключения питания, при котором он потребляет всего 1 МВт мощности.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Восстановление из этого режима после разряжения PIN-кода PD занимает менее 1 мс.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Если оба вывода STBY и PD одновременно являются высокими, вывод PD доминирует.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4071801235"/>
                  </a:ext>
                </a:extLst>
              </a:tr>
              <a:tr h="183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        OffsetCorrect_s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out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-- ADC_OC = сброс '0', '1' в нормальном режиме для калибровки на 0 В в течение 34 тактовых сигналов. Но без использования  - 0.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-- Переход от низкого к высокому на этом выводе инициирует независимую последовательность коррекции смещения для каждого преобразователя, которая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-- для завершения требуется 34 такта.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-- За это время берется и усредняется 32 конверсии. Результат вычитается из последующих преобразований.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-- Каждая входная пара должна иметь дифференциальное значение 0 В в течение всего этого 34-тактового периода.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2782998944"/>
                  </a:ext>
                </a:extLst>
              </a:tr>
              <a:tr h="913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        OutputFormat_s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Когда этот вывод равен 0, формат вывода является смещенным двоичным.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-- Когда этот вывод равен 1, формат вывода является дополнением 2.</a:t>
                      </a:r>
                      <a:endParaRPr lang="en-GB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147" marR="24147" marT="0" marB="0" anchor="ctr"/>
                </a:tc>
                <a:extLst>
                  <a:ext uri="{0D108BD9-81ED-4DB2-BD59-A6C34878D82A}">
                    <a16:rowId xmlns:a16="http://schemas.microsoft.com/office/drawing/2014/main" val="2676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9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09D81-32AC-9915-3F6B-BDB0E5BC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61" y="385166"/>
            <a:ext cx="7909606" cy="60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2801D-0551-8E30-78D6-CA42FA1E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225911"/>
            <a:ext cx="8321836" cy="64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E9367-21F0-CD67-9921-E0F25EBCF266}"/>
              </a:ext>
            </a:extLst>
          </p:cNvPr>
          <p:cNvSpPr txBox="1"/>
          <p:nvPr/>
        </p:nvSpPr>
        <p:spPr>
          <a:xfrm>
            <a:off x="267462" y="244870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ADC_coversion_start_p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falling_edge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93F3F-4DCC-CDAE-FB84-BDD434A7B7B7}"/>
              </a:ext>
            </a:extLst>
          </p:cNvPr>
          <p:cNvSpPr txBox="1"/>
          <p:nvPr/>
        </p:nvSpPr>
        <p:spPr>
          <a:xfrm>
            <a:off x="7526771" y="244871"/>
            <a:ext cx="46563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Dataflow_p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 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F7702-B35D-EF29-2C0B-B1192340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" y="4304807"/>
            <a:ext cx="7854988" cy="1073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FAD84-FE7D-AB53-645B-40DB569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2604"/>
            <a:ext cx="12192000" cy="14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1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E9367-21F0-CD67-9921-E0F25EBCF266}"/>
              </a:ext>
            </a:extLst>
          </p:cNvPr>
          <p:cNvSpPr txBox="1"/>
          <p:nvPr/>
        </p:nvSpPr>
        <p:spPr>
          <a:xfrm>
            <a:off x="267462" y="244870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ADC_coversion_start_p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falling_edge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93F3F-4DCC-CDAE-FB84-BDD434A7B7B7}"/>
              </a:ext>
            </a:extLst>
          </p:cNvPr>
          <p:cNvSpPr txBox="1"/>
          <p:nvPr/>
        </p:nvSpPr>
        <p:spPr>
          <a:xfrm>
            <a:off x="7526771" y="244871"/>
            <a:ext cx="46563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Dataflow_p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 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51EC126-1146-4A5F-18A4-8CDCA215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9224"/>
            <a:ext cx="7864132" cy="153481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430569-962C-3F63-BBAC-984881EF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" y="5323184"/>
            <a:ext cx="12183148" cy="15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1861</Words>
  <Application>Microsoft Office PowerPoint</Application>
  <PresentationFormat>Widescreen</PresentationFormat>
  <Paragraphs>217</Paragraphs>
  <Slides>11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Document</vt:lpstr>
      <vt:lpstr>Модуль демультиплексирования векторного анализатора сигналов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демультиплексирования векторного анализатора сигналов</dc:title>
  <dc:creator>Эзерс Евгений eev006</dc:creator>
  <cp:lastModifiedBy>Эзерс Евгений eev006</cp:lastModifiedBy>
  <cp:revision>18</cp:revision>
  <dcterms:created xsi:type="dcterms:W3CDTF">2022-11-15T07:28:24Z</dcterms:created>
  <dcterms:modified xsi:type="dcterms:W3CDTF">2022-12-20T09:33:10Z</dcterms:modified>
</cp:coreProperties>
</file>