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89090"/>
    <a:srgbClr val="FDF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6A8DD-ECB2-44A7-B15C-5765E97B6D4C}" v="475" dt="2025-07-10T12:17:17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4" autoAdjust="0"/>
    <p:restoredTop sz="94660"/>
  </p:normalViewPr>
  <p:slideViewPr>
    <p:cSldViewPr snapToGrid="0">
      <p:cViewPr varScale="1">
        <p:scale>
          <a:sx n="65" d="100"/>
          <a:sy n="65" d="100"/>
        </p:scale>
        <p:origin x="2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06C7-F804-1FB3-6577-1D2784CD7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C05F1-9D13-1573-80AC-92CFD8D48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B826A-4679-5136-3293-732D66FE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0A76-4BE3-4882-A2B3-CBA8EFBE8685}" type="datetimeFigureOut">
              <a:rPr lang="it-IT" smtClean="0"/>
              <a:t>09/07/2025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2C25A-1915-488E-FDF2-1252BF50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3C058-5443-DBB3-AABD-68E49BCC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3B34-16C5-4FA0-9CBB-8351CED16B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337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22643-76A9-153B-36EA-E55ED169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A90DB-7A8D-FF62-66CA-7351E0462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CDD68-2288-60A6-7E2F-C1391E214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0A76-4BE3-4882-A2B3-CBA8EFBE8685}" type="datetimeFigureOut">
              <a:rPr lang="it-IT" smtClean="0"/>
              <a:t>09/07/2025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205F8-7F0D-3CCC-815D-0A59A867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7520E-4FD0-CAA7-0D0E-987333A1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3B34-16C5-4FA0-9CBB-8351CED16B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923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01398-423E-5077-A2B3-627F278CA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F08B6-DCEB-322E-09B0-9491E12AC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72875-E855-CDF5-50F2-96AC57F7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0A76-4BE3-4882-A2B3-CBA8EFBE8685}" type="datetimeFigureOut">
              <a:rPr lang="it-IT" smtClean="0"/>
              <a:t>09/07/2025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5410E-7DB6-1651-1762-4FBD88D2F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9FC76-EB8A-67AA-DE6E-175FF4B2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3B34-16C5-4FA0-9CBB-8351CED16B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112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1EA2-F4DB-8BFD-DDD4-0EB93D5B5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5EC39-AEB9-6735-42D8-E3296468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52AE7-6F7D-3EFD-B46B-51A26ED6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0A76-4BE3-4882-A2B3-CBA8EFBE8685}" type="datetimeFigureOut">
              <a:rPr lang="it-IT" smtClean="0"/>
              <a:t>09/07/2025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65AFC-8EC6-C6CC-DBD1-F40111CF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66D56-8F20-2889-A3C0-FF77771A0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3B34-16C5-4FA0-9CBB-8351CED16B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791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9A898-35D5-C497-6A4D-7F63A3CD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20F05-51EC-CB0E-03F2-A87CCC46E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580E9-B9AB-A5F8-2D09-E35AA15D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0A76-4BE3-4882-A2B3-CBA8EFBE8685}" type="datetimeFigureOut">
              <a:rPr lang="it-IT" smtClean="0"/>
              <a:t>09/07/2025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EC972-45C0-EB0C-6EE8-18DCE3D4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83A3C-9E26-E991-403B-C1E94E21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3B34-16C5-4FA0-9CBB-8351CED16B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980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A8D9-EAED-C91C-ABF1-70B5F801F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83A3-4FA9-1E85-F01F-3AFC6CC1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134D1-1DF0-1179-0756-44ABCADE2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FA2B2-08CE-EADD-5CA7-EC147F0BE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0A76-4BE3-4882-A2B3-CBA8EFBE8685}" type="datetimeFigureOut">
              <a:rPr lang="it-IT" smtClean="0"/>
              <a:t>09/07/2025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D8202-260A-8001-B38E-610F0AA2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5C269-4E90-8FCB-BC64-A47947D3E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3B34-16C5-4FA0-9CBB-8351CED16B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150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E1B8-99EC-0715-D845-D759483A7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1501E-127D-BFF6-AD59-F59884A76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0FD5B-1F74-3D32-241F-8E1D8E652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8F13F-5A6F-1477-AD52-CCA9DF7AD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43F0F9-8BE2-319C-90DC-16E7F055D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568F2-40CA-03F8-AA6D-E2936901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0A76-4BE3-4882-A2B3-CBA8EFBE8685}" type="datetimeFigureOut">
              <a:rPr lang="it-IT" smtClean="0"/>
              <a:t>09/07/2025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CD5D98-5E59-CF04-96FF-CE2FDB36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19AB1-F802-D452-61EE-8FF54C1C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3B34-16C5-4FA0-9CBB-8351CED16B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766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DF6A-D734-3EC0-645E-2924E798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41D89-C783-CB83-A1C8-7D276D761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0A76-4BE3-4882-A2B3-CBA8EFBE8685}" type="datetimeFigureOut">
              <a:rPr lang="it-IT" smtClean="0"/>
              <a:t>09/07/2025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C9E62-2649-F761-A460-D292960A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1E552-1CF1-DD04-BFC1-2852D997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3B34-16C5-4FA0-9CBB-8351CED16B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0534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487684-6C33-9DC7-2C8F-0610FDAB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0A76-4BE3-4882-A2B3-CBA8EFBE8685}" type="datetimeFigureOut">
              <a:rPr lang="it-IT" smtClean="0"/>
              <a:t>09/07/2025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A6363-D8D3-121D-B80C-B0F1215F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B4F90-D6CB-82A6-6E51-71AC8970D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3B34-16C5-4FA0-9CBB-8351CED16B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695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16882-3DAC-3D8B-6CDC-944A6DBA8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B695A-CCD6-B0CE-74C1-A64F4373E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25409-DD1F-10E1-375C-7C00CB2D4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47BBA-34EB-D816-AE7D-4A34228E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0A76-4BE3-4882-A2B3-CBA8EFBE8685}" type="datetimeFigureOut">
              <a:rPr lang="it-IT" smtClean="0"/>
              <a:t>09/07/2025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D9BE8-BB37-3AC5-0306-84964359D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25A77-A458-F245-33A7-340FBA1F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3B34-16C5-4FA0-9CBB-8351CED16B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031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5EA9-C208-5E2D-7284-4444C9368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0A59D8-5631-E01B-6BF1-6DD40ECA8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6D05E-B7DE-2664-C840-AC7ABA9A3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2D3B4-8A6C-ABFA-5356-92139AD2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90A76-4BE3-4882-A2B3-CBA8EFBE8685}" type="datetimeFigureOut">
              <a:rPr lang="it-IT" smtClean="0"/>
              <a:t>09/07/2025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775AF-C372-74DE-F282-53223255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FC309-308F-5764-ECFC-0F87D504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73B34-16C5-4FA0-9CBB-8351CED16B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174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1E955-FAEA-88B4-90A1-81200E93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E4597-9605-6E67-65A5-28980887F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AD970-A4BF-C94E-5AED-A9A74C164A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90A76-4BE3-4882-A2B3-CBA8EFBE8685}" type="datetimeFigureOut">
              <a:rPr lang="it-IT" smtClean="0"/>
              <a:t>09/07/2025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2C331-80C9-1701-9336-4112C4D785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67E82-1BD9-1A29-A30B-DC54F1B00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73B34-16C5-4FA0-9CBB-8351CED16BF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61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svg"/><Relationship Id="rId5" Type="http://schemas.openxmlformats.org/officeDocument/2006/relationships/image" Target="../media/image39.sv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svg"/><Relationship Id="rId7" Type="http://schemas.openxmlformats.org/officeDocument/2006/relationships/image" Target="../media/image51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6290B-FED1-8FCC-02AC-D2D4CAC01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2658" y="877377"/>
            <a:ext cx="7006683" cy="1141335"/>
          </a:xfrm>
        </p:spPr>
        <p:txBody>
          <a:bodyPr>
            <a:normAutofit fontScale="90000"/>
          </a:bodyPr>
          <a:lstStyle/>
          <a:p>
            <a:br>
              <a:rPr lang="it-IT" sz="27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it-IT" sz="2700" b="1" dirty="0">
                <a:latin typeface="Cambria" panose="02040503050406030204" pitchFamily="18" charset="0"/>
                <a:ea typeface="Cambria" panose="02040503050406030204" pitchFamily="18" charset="0"/>
              </a:rPr>
              <a:t>Corso di Laurea magistrale</a:t>
            </a:r>
            <a:br>
              <a:rPr lang="it-IT" sz="27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it-IT" sz="2700" b="1" dirty="0">
                <a:latin typeface="Cambria" panose="02040503050406030204" pitchFamily="18" charset="0"/>
                <a:ea typeface="Cambria" panose="02040503050406030204" pitchFamily="18" charset="0"/>
              </a:rPr>
              <a:t>in Economia </a:t>
            </a:r>
            <a:br>
              <a:rPr lang="it-IT" sz="27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it-IT" sz="2700" b="1" dirty="0">
                <a:latin typeface="Cambria" panose="02040503050406030204" pitchFamily="18" charset="0"/>
                <a:ea typeface="Cambria" panose="02040503050406030204" pitchFamily="18" charset="0"/>
              </a:rPr>
              <a:t>e Gestione delle Arti e delle attività culturali</a:t>
            </a:r>
            <a:br>
              <a:rPr lang="it-IT" dirty="0"/>
            </a:b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2A78C-39DD-7EF0-C68C-C62EE1BCA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97815" y="2746795"/>
            <a:ext cx="9697280" cy="1633141"/>
          </a:xfrm>
        </p:spPr>
        <p:txBody>
          <a:bodyPr/>
          <a:lstStyle/>
          <a:p>
            <a:r>
              <a:rPr lang="it-IT" sz="3200" b="1" dirty="0">
                <a:latin typeface="Cambria" panose="02040503050406030204" pitchFamily="18" charset="0"/>
                <a:ea typeface="Cambria" panose="02040503050406030204" pitchFamily="18" charset="0"/>
              </a:rPr>
              <a:t>Art Lending</a:t>
            </a:r>
          </a:p>
          <a:p>
            <a:r>
              <a:rPr lang="it-IT" sz="3200" b="1" dirty="0">
                <a:latin typeface="Cambria" panose="02040503050406030204" pitchFamily="18" charset="0"/>
                <a:ea typeface="Cambria" panose="02040503050406030204" pitchFamily="18" charset="0"/>
              </a:rPr>
              <a:t>Impiego di strumenti innovativi nell’ambito della valorizzazione culturale</a:t>
            </a:r>
          </a:p>
          <a:p>
            <a:endParaRPr lang="it-IT" dirty="0"/>
          </a:p>
        </p:txBody>
      </p:sp>
      <p:pic>
        <p:nvPicPr>
          <p:cNvPr id="4" name="Immagine 7">
            <a:extLst>
              <a:ext uri="{FF2B5EF4-FFF2-40B4-BE49-F238E27FC236}">
                <a16:creationId xmlns:a16="http://schemas.microsoft.com/office/drawing/2014/main" id="{3B2FBC08-63CE-2BAF-32C2-2D23EB4B4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99" y="228600"/>
            <a:ext cx="1738824" cy="220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B4507C-0E32-912D-893D-F84740014F14}"/>
              </a:ext>
            </a:extLst>
          </p:cNvPr>
          <p:cNvSpPr txBox="1"/>
          <p:nvPr/>
        </p:nvSpPr>
        <p:spPr>
          <a:xfrm>
            <a:off x="248799" y="5152072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1800" dirty="0">
                <a:latin typeface="Cambria "/>
              </a:rPr>
              <a:t>Relatore: Prof. Angelo Maria Monaco</a:t>
            </a:r>
          </a:p>
          <a:p>
            <a:pPr algn="l"/>
            <a:r>
              <a:rPr lang="it-IT" sz="1800" dirty="0">
                <a:latin typeface="Cambria "/>
              </a:rPr>
              <a:t>Correlatore: Proff.sa Valeria </a:t>
            </a:r>
            <a:r>
              <a:rPr lang="it-IT" sz="1800" dirty="0" err="1">
                <a:latin typeface="Cambria "/>
              </a:rPr>
              <a:t>Maggian</a:t>
            </a:r>
            <a:endParaRPr lang="it-IT" sz="1800" dirty="0">
              <a:latin typeface="Cambria "/>
            </a:endParaRPr>
          </a:p>
          <a:p>
            <a:pPr algn="l"/>
            <a:r>
              <a:rPr lang="it-IT" sz="1800" dirty="0">
                <a:latin typeface="Cambria "/>
              </a:rPr>
              <a:t>Laureando: Matteo Fantin</a:t>
            </a:r>
          </a:p>
          <a:p>
            <a:pPr algn="l"/>
            <a:r>
              <a:rPr lang="it-IT" sz="1800" dirty="0">
                <a:latin typeface="Cambria "/>
              </a:rPr>
              <a:t>Matricola: 881491</a:t>
            </a:r>
          </a:p>
          <a:p>
            <a:pPr algn="l"/>
            <a:r>
              <a:rPr lang="it-IT" sz="1800" dirty="0">
                <a:latin typeface="Cambria "/>
              </a:rPr>
              <a:t>Anno Accademico: 2024/2025</a:t>
            </a:r>
          </a:p>
        </p:txBody>
      </p:sp>
    </p:spTree>
    <p:extLst>
      <p:ext uri="{BB962C8B-B14F-4D97-AF65-F5344CB8AC3E}">
        <p14:creationId xmlns:p14="http://schemas.microsoft.com/office/powerpoint/2010/main" val="371871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B2B6FD-605B-6A06-22CD-C0AA20960A61}"/>
              </a:ext>
            </a:extLst>
          </p:cNvPr>
          <p:cNvSpPr/>
          <p:nvPr/>
        </p:nvSpPr>
        <p:spPr>
          <a:xfrm>
            <a:off x="4075630" y="596343"/>
            <a:ext cx="1627080" cy="56653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16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16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16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16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INDIPENDENZA ECONOMICA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E418DA7-216A-F5A4-3E1D-D40C14FB450B}"/>
              </a:ext>
            </a:extLst>
          </p:cNvPr>
          <p:cNvSpPr/>
          <p:nvPr/>
        </p:nvSpPr>
        <p:spPr>
          <a:xfrm>
            <a:off x="6177060" y="576462"/>
            <a:ext cx="5610749" cy="5665304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44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sz="4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ART LENDING</a:t>
            </a:r>
          </a:p>
          <a:p>
            <a:pPr algn="ctr"/>
            <a:r>
              <a:rPr lang="it-IT" sz="3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OTTENERE UN PRESTITO OFFRENDO UNA O PIÙ OPERE D’ARTE COME GARANZIA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43300D0-7265-4562-1ECB-9E4AAC375F80}"/>
              </a:ext>
            </a:extLst>
          </p:cNvPr>
          <p:cNvSpPr/>
          <p:nvPr/>
        </p:nvSpPr>
        <p:spPr>
          <a:xfrm>
            <a:off x="2224709" y="596344"/>
            <a:ext cx="1376571" cy="26438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DIGITALIZZAZIONE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67C1B4-E8B4-FB19-CADA-9B8A1BB95816}"/>
              </a:ext>
            </a:extLst>
          </p:cNvPr>
          <p:cNvSpPr/>
          <p:nvPr/>
        </p:nvSpPr>
        <p:spPr>
          <a:xfrm>
            <a:off x="404191" y="596343"/>
            <a:ext cx="1376571" cy="26438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1600" b="1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EMERGENZA SANITARIA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DEEDA3-26F0-AFC6-54EF-D84BF39215A1}"/>
              </a:ext>
            </a:extLst>
          </p:cNvPr>
          <p:cNvSpPr/>
          <p:nvPr/>
        </p:nvSpPr>
        <p:spPr>
          <a:xfrm>
            <a:off x="404192" y="3617843"/>
            <a:ext cx="1376571" cy="26438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1600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1600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1600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sz="1600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GLOBALIZZAZIONE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0FF8EBC-92CB-2F8F-F725-22C4B8F8C3E4}"/>
              </a:ext>
            </a:extLst>
          </p:cNvPr>
          <p:cNvSpPr/>
          <p:nvPr/>
        </p:nvSpPr>
        <p:spPr>
          <a:xfrm>
            <a:off x="2224709" y="3617840"/>
            <a:ext cx="1376571" cy="26438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1600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1600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1600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sz="1600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DEMOCRATIZZAZIONE</a:t>
            </a:r>
          </a:p>
        </p:txBody>
      </p:sp>
      <p:pic>
        <p:nvPicPr>
          <p:cNvPr id="25" name="Graphic 24" descr="Germ with solid fill">
            <a:extLst>
              <a:ext uri="{FF2B5EF4-FFF2-40B4-BE49-F238E27FC236}">
                <a16:creationId xmlns:a16="http://schemas.microsoft.com/office/drawing/2014/main" id="{CB7D21AF-BAC6-134C-B525-C55C6AAC4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094" y="1182748"/>
            <a:ext cx="914400" cy="914400"/>
          </a:xfrm>
          <a:prstGeom prst="rect">
            <a:avLst/>
          </a:prstGeom>
        </p:spPr>
      </p:pic>
      <p:pic>
        <p:nvPicPr>
          <p:cNvPr id="27" name="Graphic 26" descr="Monitor with solid fill">
            <a:extLst>
              <a:ext uri="{FF2B5EF4-FFF2-40B4-BE49-F238E27FC236}">
                <a16:creationId xmlns:a16="http://schemas.microsoft.com/office/drawing/2014/main" id="{E97B7E4F-A75D-5377-BAD5-1C093389E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5794" y="1182748"/>
            <a:ext cx="914400" cy="914400"/>
          </a:xfrm>
          <a:prstGeom prst="rect">
            <a:avLst/>
          </a:prstGeom>
        </p:spPr>
      </p:pic>
      <p:pic>
        <p:nvPicPr>
          <p:cNvPr id="29" name="Graphic 28" descr="Business Growth with solid fill">
            <a:extLst>
              <a:ext uri="{FF2B5EF4-FFF2-40B4-BE49-F238E27FC236}">
                <a16:creationId xmlns:a16="http://schemas.microsoft.com/office/drawing/2014/main" id="{FFE11219-CAFC-9046-AB94-EDC860A61D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55794" y="4154553"/>
            <a:ext cx="914400" cy="914400"/>
          </a:xfrm>
          <a:prstGeom prst="rect">
            <a:avLst/>
          </a:prstGeom>
        </p:spPr>
      </p:pic>
      <p:pic>
        <p:nvPicPr>
          <p:cNvPr id="31" name="Graphic 30" descr="Earth globe: Africa and Europe with solid fill">
            <a:extLst>
              <a:ext uri="{FF2B5EF4-FFF2-40B4-BE49-F238E27FC236}">
                <a16:creationId xmlns:a16="http://schemas.microsoft.com/office/drawing/2014/main" id="{010288D5-2ABA-5216-25A9-0BEC9DB487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5094" y="4154553"/>
            <a:ext cx="914400" cy="914400"/>
          </a:xfrm>
          <a:prstGeom prst="rect">
            <a:avLst/>
          </a:prstGeom>
        </p:spPr>
      </p:pic>
      <p:pic>
        <p:nvPicPr>
          <p:cNvPr id="33" name="Graphic 32" descr="Coins with solid fill">
            <a:extLst>
              <a:ext uri="{FF2B5EF4-FFF2-40B4-BE49-F238E27FC236}">
                <a16:creationId xmlns:a16="http://schemas.microsoft.com/office/drawing/2014/main" id="{AB1886BA-12E2-65C2-4C68-D1E01D2D84E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08457" y="2656415"/>
            <a:ext cx="961425" cy="961425"/>
          </a:xfrm>
          <a:prstGeom prst="rect">
            <a:avLst/>
          </a:prstGeom>
        </p:spPr>
      </p:pic>
      <p:pic>
        <p:nvPicPr>
          <p:cNvPr id="35" name="Graphic 34" descr="Rope Knot with solid fill">
            <a:extLst>
              <a:ext uri="{FF2B5EF4-FFF2-40B4-BE49-F238E27FC236}">
                <a16:creationId xmlns:a16="http://schemas.microsoft.com/office/drawing/2014/main" id="{D51DFD24-3548-46E9-FB39-1E3929C620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25234" y="11827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2774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23EF3F-09A0-8679-28AC-164ED4BA2491}"/>
              </a:ext>
            </a:extLst>
          </p:cNvPr>
          <p:cNvSpPr/>
          <p:nvPr/>
        </p:nvSpPr>
        <p:spPr>
          <a:xfrm>
            <a:off x="486696" y="490384"/>
            <a:ext cx="5363498" cy="80870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COLLEZIONISMO PRIVATO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5B62B7-099C-9846-9F99-775646F860BD}"/>
              </a:ext>
            </a:extLst>
          </p:cNvPr>
          <p:cNvSpPr/>
          <p:nvPr/>
        </p:nvSpPr>
        <p:spPr>
          <a:xfrm>
            <a:off x="486695" y="1669641"/>
            <a:ext cx="2443317" cy="16616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POTERE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E38828-BCCD-AC4F-55B9-8CAF64072A8E}"/>
              </a:ext>
            </a:extLst>
          </p:cNvPr>
          <p:cNvSpPr/>
          <p:nvPr/>
        </p:nvSpPr>
        <p:spPr>
          <a:xfrm>
            <a:off x="486694" y="3701844"/>
            <a:ext cx="5363497" cy="266576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2800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sz="2800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PROMOZIONE ARTISTICA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5918E2-57BC-5AF1-1463-9698FED54625}"/>
              </a:ext>
            </a:extLst>
          </p:cNvPr>
          <p:cNvSpPr/>
          <p:nvPr/>
        </p:nvSpPr>
        <p:spPr>
          <a:xfrm>
            <a:off x="3406875" y="1669640"/>
            <a:ext cx="2443317" cy="16616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r>
              <a:rPr lang="it-IT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DIVULGAZIONE</a:t>
            </a:r>
            <a:endParaRPr lang="it-IT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8290D5-1E28-48AB-DF33-F535DD074986}"/>
              </a:ext>
            </a:extLst>
          </p:cNvPr>
          <p:cNvSpPr/>
          <p:nvPr/>
        </p:nvSpPr>
        <p:spPr>
          <a:xfrm>
            <a:off x="6349182" y="490383"/>
            <a:ext cx="5363497" cy="2840907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MOSTRA </a:t>
            </a:r>
          </a:p>
          <a:p>
            <a:pPr algn="ctr"/>
            <a:r>
              <a:rPr lang="it-IT" sz="3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«FELICE CASORATI»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FEE6F8-FC73-F5A4-C4BB-C63BD6BAD92F}"/>
              </a:ext>
            </a:extLst>
          </p:cNvPr>
          <p:cNvSpPr/>
          <p:nvPr/>
        </p:nvSpPr>
        <p:spPr>
          <a:xfrm>
            <a:off x="6349182" y="3701844"/>
            <a:ext cx="1644444" cy="2665769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80 OPERE</a:t>
            </a:r>
          </a:p>
        </p:txBody>
      </p:sp>
      <p:pic>
        <p:nvPicPr>
          <p:cNvPr id="16" name="Graphic 15" descr="Classroom with solid fill">
            <a:extLst>
              <a:ext uri="{FF2B5EF4-FFF2-40B4-BE49-F238E27FC236}">
                <a16:creationId xmlns:a16="http://schemas.microsoft.com/office/drawing/2014/main" id="{85C8B214-CC4D-E172-2D1D-0BA460123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1333" y="1823268"/>
            <a:ext cx="914400" cy="914400"/>
          </a:xfrm>
          <a:prstGeom prst="rect">
            <a:avLst/>
          </a:prstGeom>
        </p:spPr>
      </p:pic>
      <p:pic>
        <p:nvPicPr>
          <p:cNvPr id="20" name="Graphic 19" descr="Crown with solid fill">
            <a:extLst>
              <a:ext uri="{FF2B5EF4-FFF2-40B4-BE49-F238E27FC236}">
                <a16:creationId xmlns:a16="http://schemas.microsoft.com/office/drawing/2014/main" id="{0FDE8424-E46E-09BC-E7B4-91CE04133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1153" y="1823268"/>
            <a:ext cx="914400" cy="914400"/>
          </a:xfrm>
          <a:prstGeom prst="rect">
            <a:avLst/>
          </a:prstGeom>
        </p:spPr>
      </p:pic>
      <p:pic>
        <p:nvPicPr>
          <p:cNvPr id="22" name="Graphic 21" descr="Social network with solid fill">
            <a:extLst>
              <a:ext uri="{FF2B5EF4-FFF2-40B4-BE49-F238E27FC236}">
                <a16:creationId xmlns:a16="http://schemas.microsoft.com/office/drawing/2014/main" id="{43021599-C715-757F-6963-A8FCE4CFE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11242" y="4200833"/>
            <a:ext cx="914400" cy="914400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AE26590-E2E9-2DDE-7FB0-18DB191E49A0}"/>
              </a:ext>
            </a:extLst>
          </p:cNvPr>
          <p:cNvSpPr/>
          <p:nvPr/>
        </p:nvSpPr>
        <p:spPr>
          <a:xfrm>
            <a:off x="8208708" y="3701842"/>
            <a:ext cx="1644444" cy="2665769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  <a:p>
            <a:pPr algn="ctr"/>
            <a:endParaRPr lang="it-IT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dirty="0"/>
          </a:p>
          <a:p>
            <a:pPr algn="ctr"/>
            <a:endParaRPr lang="it-IT" dirty="0"/>
          </a:p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12 MESI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1DA0027-ECFB-D1EC-064B-74931A59A3DD}"/>
              </a:ext>
            </a:extLst>
          </p:cNvPr>
          <p:cNvSpPr/>
          <p:nvPr/>
        </p:nvSpPr>
        <p:spPr>
          <a:xfrm>
            <a:off x="10068235" y="3701842"/>
            <a:ext cx="1644444" cy="2665769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BIGLIETTO DI INGRESSO: 5€</a:t>
            </a:r>
          </a:p>
        </p:txBody>
      </p:sp>
      <p:pic>
        <p:nvPicPr>
          <p:cNvPr id="26" name="Graphic 25" descr="Palette with solid fill">
            <a:extLst>
              <a:ext uri="{FF2B5EF4-FFF2-40B4-BE49-F238E27FC236}">
                <a16:creationId xmlns:a16="http://schemas.microsoft.com/office/drawing/2014/main" id="{655756D9-560C-50B3-2615-8F048F58C8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14204" y="4375350"/>
            <a:ext cx="914400" cy="914400"/>
          </a:xfrm>
          <a:prstGeom prst="rect">
            <a:avLst/>
          </a:prstGeom>
        </p:spPr>
      </p:pic>
      <p:pic>
        <p:nvPicPr>
          <p:cNvPr id="28" name="Graphic 27" descr="Hourglass Finished with solid fill">
            <a:extLst>
              <a:ext uri="{FF2B5EF4-FFF2-40B4-BE49-F238E27FC236}">
                <a16:creationId xmlns:a16="http://schemas.microsoft.com/office/drawing/2014/main" id="{BBD2B0DF-542C-4440-57B5-63DD65EB42F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66358" y="4375350"/>
            <a:ext cx="914400" cy="914400"/>
          </a:xfrm>
          <a:prstGeom prst="rect">
            <a:avLst/>
          </a:prstGeom>
        </p:spPr>
      </p:pic>
      <p:pic>
        <p:nvPicPr>
          <p:cNvPr id="30" name="Graphic 29" descr="Ticket with solid fill">
            <a:extLst>
              <a:ext uri="{FF2B5EF4-FFF2-40B4-BE49-F238E27FC236}">
                <a16:creationId xmlns:a16="http://schemas.microsoft.com/office/drawing/2014/main" id="{3E89D379-EAA8-0E91-9AD9-CB5A0400D6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33257" y="43753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71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1" grpId="0" animBg="1"/>
      <p:bldP spid="1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D86265-2B25-6541-D2B6-356DA5072676}"/>
              </a:ext>
            </a:extLst>
          </p:cNvPr>
          <p:cNvSpPr/>
          <p:nvPr/>
        </p:nvSpPr>
        <p:spPr>
          <a:xfrm>
            <a:off x="511277" y="540774"/>
            <a:ext cx="3451123" cy="2054942"/>
          </a:xfrm>
          <a:prstGeom prst="roundRect">
            <a:avLst/>
          </a:prstGeom>
          <a:solidFill>
            <a:srgbClr val="F89090"/>
          </a:solidFill>
          <a:ln>
            <a:solidFill>
              <a:srgbClr val="F8909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COSTI STIMATI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321F2A-7926-E236-3AE6-4985611CFF3C}"/>
              </a:ext>
            </a:extLst>
          </p:cNvPr>
          <p:cNvSpPr/>
          <p:nvPr/>
        </p:nvSpPr>
        <p:spPr>
          <a:xfrm>
            <a:off x="511276" y="2960738"/>
            <a:ext cx="3451123" cy="1359310"/>
          </a:xfrm>
          <a:prstGeom prst="roundRect">
            <a:avLst/>
          </a:prstGeom>
          <a:solidFill>
            <a:srgbClr val="F89090"/>
          </a:solidFill>
          <a:ln>
            <a:solidFill>
              <a:srgbClr val="F8909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RICAVI STIMATI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00A8D8-67EE-6968-80A3-ACA9FAC903D7}"/>
              </a:ext>
            </a:extLst>
          </p:cNvPr>
          <p:cNvSpPr/>
          <p:nvPr/>
        </p:nvSpPr>
        <p:spPr>
          <a:xfrm>
            <a:off x="511276" y="4685071"/>
            <a:ext cx="3451123" cy="16321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F8909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PERDITA STIMATA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08A505-D6D2-2FF8-6A88-4599E702E9EA}"/>
              </a:ext>
            </a:extLst>
          </p:cNvPr>
          <p:cNvSpPr/>
          <p:nvPr/>
        </p:nvSpPr>
        <p:spPr>
          <a:xfrm>
            <a:off x="4370437" y="540774"/>
            <a:ext cx="4645743" cy="3779274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OPERAZIONE DI ART LENDING:</a:t>
            </a:r>
          </a:p>
          <a:p>
            <a:pPr algn="ctr"/>
            <a:r>
              <a:rPr lang="it-IT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L’ENTITÀ DELLA PERDITA STIMATA VIENE COPERTA DAL PRESTITO OTTENUTO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024EE3-9B64-578A-4AAC-FE3A98CAE339}"/>
              </a:ext>
            </a:extLst>
          </p:cNvPr>
          <p:cNvSpPr/>
          <p:nvPr/>
        </p:nvSpPr>
        <p:spPr>
          <a:xfrm>
            <a:off x="4370435" y="4685071"/>
            <a:ext cx="2118853" cy="1632154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PORRE IN GARANZIA L’OPERA PIÙ COSTOSA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E25350-17A2-EFA8-0CE0-72A3D04389C9}"/>
              </a:ext>
            </a:extLst>
          </p:cNvPr>
          <p:cNvSpPr/>
          <p:nvPr/>
        </p:nvSpPr>
        <p:spPr>
          <a:xfrm>
            <a:off x="6897327" y="4685071"/>
            <a:ext cx="2118853" cy="1632154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COLLATERALIZZARE GRUPPO DI OPERE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848202-69E8-3F2E-6959-C8C03EE23142}"/>
              </a:ext>
            </a:extLst>
          </p:cNvPr>
          <p:cNvSpPr/>
          <p:nvPr/>
        </p:nvSpPr>
        <p:spPr>
          <a:xfrm>
            <a:off x="9424219" y="540774"/>
            <a:ext cx="2256504" cy="2698954"/>
          </a:xfrm>
          <a:prstGeom prst="roundRect">
            <a:avLst/>
          </a:prstGeom>
          <a:solidFill>
            <a:srgbClr val="F89090"/>
          </a:solidFill>
          <a:ln>
            <a:solidFill>
              <a:srgbClr val="F8909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REALIZZARE IL PROGETTO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4E5342-1D70-6A41-F090-F7B81FE08599}"/>
              </a:ext>
            </a:extLst>
          </p:cNvPr>
          <p:cNvSpPr/>
          <p:nvPr/>
        </p:nvSpPr>
        <p:spPr>
          <a:xfrm>
            <a:off x="9424219" y="3618271"/>
            <a:ext cx="2256504" cy="26989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2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RIMBORSARE IL DEBITO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FD8A67-2C93-4C5D-1F40-44D6E1E56F0B}"/>
              </a:ext>
            </a:extLst>
          </p:cNvPr>
          <p:cNvSpPr txBox="1"/>
          <p:nvPr/>
        </p:nvSpPr>
        <p:spPr>
          <a:xfrm>
            <a:off x="1234797" y="3132871"/>
            <a:ext cx="20040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28.000€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269688-A5B0-3313-0E36-6C4B0E45E6C4}"/>
              </a:ext>
            </a:extLst>
          </p:cNvPr>
          <p:cNvSpPr txBox="1"/>
          <p:nvPr/>
        </p:nvSpPr>
        <p:spPr>
          <a:xfrm>
            <a:off x="1094534" y="1120810"/>
            <a:ext cx="2284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175.000€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1BAEDA-6BAA-E82D-BD51-022D90C50264}"/>
              </a:ext>
            </a:extLst>
          </p:cNvPr>
          <p:cNvSpPr txBox="1"/>
          <p:nvPr/>
        </p:nvSpPr>
        <p:spPr>
          <a:xfrm>
            <a:off x="1094534" y="5116427"/>
            <a:ext cx="22846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147.000€</a:t>
            </a:r>
          </a:p>
        </p:txBody>
      </p:sp>
      <p:pic>
        <p:nvPicPr>
          <p:cNvPr id="18" name="Graphic 17" descr="Handshake with solid fill">
            <a:extLst>
              <a:ext uri="{FF2B5EF4-FFF2-40B4-BE49-F238E27FC236}">
                <a16:creationId xmlns:a16="http://schemas.microsoft.com/office/drawing/2014/main" id="{7A894D9A-574C-8C9D-D929-B0243A55B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5050" y="609600"/>
            <a:ext cx="1376516" cy="1376516"/>
          </a:xfrm>
          <a:prstGeom prst="rect">
            <a:avLst/>
          </a:prstGeom>
        </p:spPr>
      </p:pic>
      <p:pic>
        <p:nvPicPr>
          <p:cNvPr id="20" name="Graphic 19" descr="Users with solid fill">
            <a:extLst>
              <a:ext uri="{FF2B5EF4-FFF2-40B4-BE49-F238E27FC236}">
                <a16:creationId xmlns:a16="http://schemas.microsoft.com/office/drawing/2014/main" id="{833AE588-F6E0-E8EC-B0F6-4C6B2C5B9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9553" y="4685071"/>
            <a:ext cx="914400" cy="914400"/>
          </a:xfrm>
          <a:prstGeom prst="rect">
            <a:avLst/>
          </a:prstGeom>
        </p:spPr>
      </p:pic>
      <p:pic>
        <p:nvPicPr>
          <p:cNvPr id="22" name="Graphic 21" descr="User with solid fill">
            <a:extLst>
              <a:ext uri="{FF2B5EF4-FFF2-40B4-BE49-F238E27FC236}">
                <a16:creationId xmlns:a16="http://schemas.microsoft.com/office/drawing/2014/main" id="{07C18885-8CEC-D8C5-2989-7229A09A67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66068" y="4773559"/>
            <a:ext cx="727588" cy="727588"/>
          </a:xfrm>
          <a:prstGeom prst="rect">
            <a:avLst/>
          </a:prstGeom>
        </p:spPr>
      </p:pic>
      <p:pic>
        <p:nvPicPr>
          <p:cNvPr id="24" name="Graphic 23" descr="Thumbs up sign with solid fill">
            <a:extLst>
              <a:ext uri="{FF2B5EF4-FFF2-40B4-BE49-F238E27FC236}">
                <a16:creationId xmlns:a16="http://schemas.microsoft.com/office/drawing/2014/main" id="{26C74075-3B16-FC4E-97AA-2F85DF8C9B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95271" y="975851"/>
            <a:ext cx="914400" cy="914400"/>
          </a:xfrm>
          <a:prstGeom prst="rect">
            <a:avLst/>
          </a:prstGeom>
        </p:spPr>
      </p:pic>
      <p:pic>
        <p:nvPicPr>
          <p:cNvPr id="26" name="Graphic 25" descr="Thumbs Down with solid fill">
            <a:extLst>
              <a:ext uri="{FF2B5EF4-FFF2-40B4-BE49-F238E27FC236}">
                <a16:creationId xmlns:a16="http://schemas.microsoft.com/office/drawing/2014/main" id="{78AA2E02-6CC0-BC7B-35CC-07F10A283F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95271" y="405334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74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246CB8-B7F9-E9B2-D10D-8080258661F6}"/>
              </a:ext>
            </a:extLst>
          </p:cNvPr>
          <p:cNvSpPr/>
          <p:nvPr/>
        </p:nvSpPr>
        <p:spPr>
          <a:xfrm>
            <a:off x="521111" y="307258"/>
            <a:ext cx="1691148" cy="623119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2400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sz="2400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SISTEMA DELL’ARTE RIGIDO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07F968-F0D0-6EB0-5CDA-EA8F7782142A}"/>
              </a:ext>
            </a:extLst>
          </p:cNvPr>
          <p:cNvSpPr/>
          <p:nvPr/>
        </p:nvSpPr>
        <p:spPr>
          <a:xfrm>
            <a:off x="2536723" y="383458"/>
            <a:ext cx="2330245" cy="19271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sz="1600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LEGISLAZIONE SEVERA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40D528-24D3-0C72-4329-E37A6DEBF338}"/>
              </a:ext>
            </a:extLst>
          </p:cNvPr>
          <p:cNvSpPr/>
          <p:nvPr/>
        </p:nvSpPr>
        <p:spPr>
          <a:xfrm>
            <a:off x="2536722" y="2497393"/>
            <a:ext cx="2330245" cy="19271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1600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1600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1600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sz="1600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OFFERTA SCADENTE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7B608C0-B505-DA6D-EE03-8EC27632BB96}"/>
              </a:ext>
            </a:extLst>
          </p:cNvPr>
          <p:cNvSpPr/>
          <p:nvPr/>
        </p:nvSpPr>
        <p:spPr>
          <a:xfrm>
            <a:off x="2512140" y="4611329"/>
            <a:ext cx="2330245" cy="192712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600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1600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1600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1600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sz="1600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DOMANDA LIMITATA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165B8A-24E3-876B-A62D-A5AF32E9167B}"/>
              </a:ext>
            </a:extLst>
          </p:cNvPr>
          <p:cNvSpPr/>
          <p:nvPr/>
        </p:nvSpPr>
        <p:spPr>
          <a:xfrm>
            <a:off x="5142265" y="1666567"/>
            <a:ext cx="4955463" cy="3569109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SISTEMA DELL’ARTE CIRCOLARE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CB2C9D-C042-3F7F-EA56-FE1CC3313759}"/>
              </a:ext>
            </a:extLst>
          </p:cNvPr>
          <p:cNvSpPr/>
          <p:nvPr/>
        </p:nvSpPr>
        <p:spPr>
          <a:xfrm>
            <a:off x="5142265" y="383458"/>
            <a:ext cx="4955463" cy="1022555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REVISIONE LEGISLATIVA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9D4FDCF-6AD7-DAC4-21D3-15D2E59F9744}"/>
              </a:ext>
            </a:extLst>
          </p:cNvPr>
          <p:cNvSpPr/>
          <p:nvPr/>
        </p:nvSpPr>
        <p:spPr>
          <a:xfrm>
            <a:off x="5142265" y="5515897"/>
            <a:ext cx="4955463" cy="1022555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NUOVA CLASSE DI COLLEZIONISTI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E5C457-C515-6FD9-E207-8928EB2CB30E}"/>
              </a:ext>
            </a:extLst>
          </p:cNvPr>
          <p:cNvSpPr/>
          <p:nvPr/>
        </p:nvSpPr>
        <p:spPr>
          <a:xfrm>
            <a:off x="10338618" y="393290"/>
            <a:ext cx="1332272" cy="6154994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INSIEME SCAMBI</a:t>
            </a:r>
          </a:p>
          <a:p>
            <a:pPr algn="ctr"/>
            <a:r>
              <a:rPr lang="it-IT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INTERNI</a:t>
            </a:r>
          </a:p>
        </p:txBody>
      </p:sp>
      <p:pic>
        <p:nvPicPr>
          <p:cNvPr id="17" name="Graphic 16" descr="No sign with solid fill">
            <a:extLst>
              <a:ext uri="{FF2B5EF4-FFF2-40B4-BE49-F238E27FC236}">
                <a16:creationId xmlns:a16="http://schemas.microsoft.com/office/drawing/2014/main" id="{590E77BC-AE23-F2D7-54C3-0653A945A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485" y="2310581"/>
            <a:ext cx="914400" cy="914400"/>
          </a:xfrm>
          <a:prstGeom prst="rect">
            <a:avLst/>
          </a:prstGeom>
        </p:spPr>
      </p:pic>
      <p:pic>
        <p:nvPicPr>
          <p:cNvPr id="19" name="Graphic 18" descr="Gavel with solid fill">
            <a:extLst>
              <a:ext uri="{FF2B5EF4-FFF2-40B4-BE49-F238E27FC236}">
                <a16:creationId xmlns:a16="http://schemas.microsoft.com/office/drawing/2014/main" id="{B43DB575-45AB-F480-174B-D93929FE7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0062" y="761999"/>
            <a:ext cx="914400" cy="914400"/>
          </a:xfrm>
          <a:prstGeom prst="rect">
            <a:avLst/>
          </a:prstGeom>
        </p:spPr>
      </p:pic>
      <p:pic>
        <p:nvPicPr>
          <p:cNvPr id="21" name="Graphic 20" descr="Bank with solid fill">
            <a:extLst>
              <a:ext uri="{FF2B5EF4-FFF2-40B4-BE49-F238E27FC236}">
                <a16:creationId xmlns:a16="http://schemas.microsoft.com/office/drawing/2014/main" id="{ABFBA0A3-42F2-AC11-8559-C1C3D6F9A8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0062" y="2856271"/>
            <a:ext cx="914400" cy="914400"/>
          </a:xfrm>
          <a:prstGeom prst="rect">
            <a:avLst/>
          </a:prstGeom>
        </p:spPr>
      </p:pic>
      <p:pic>
        <p:nvPicPr>
          <p:cNvPr id="23" name="Graphic 22" descr="Questions with solid fill">
            <a:extLst>
              <a:ext uri="{FF2B5EF4-FFF2-40B4-BE49-F238E27FC236}">
                <a16:creationId xmlns:a16="http://schemas.microsoft.com/office/drawing/2014/main" id="{5C48FABD-065E-0CF2-AFE5-207A28B0E4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4644" y="4948084"/>
            <a:ext cx="914400" cy="914400"/>
          </a:xfrm>
          <a:prstGeom prst="rect">
            <a:avLst/>
          </a:prstGeom>
        </p:spPr>
      </p:pic>
      <p:pic>
        <p:nvPicPr>
          <p:cNvPr id="25" name="Graphic 24" descr="Circles with arrows with solid fill">
            <a:extLst>
              <a:ext uri="{FF2B5EF4-FFF2-40B4-BE49-F238E27FC236}">
                <a16:creationId xmlns:a16="http://schemas.microsoft.com/office/drawing/2014/main" id="{8B98C433-B161-6BA9-E7DF-8B50B0F3CE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86595" y="1963992"/>
            <a:ext cx="1066801" cy="106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346446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 animBg="1"/>
      <p:bldP spid="11" grpId="0" build="allAtOnce" animBg="1"/>
      <p:bldP spid="12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A3F2D00-F58F-9CF5-11F5-82A51927601C}"/>
              </a:ext>
            </a:extLst>
          </p:cNvPr>
          <p:cNvSpPr/>
          <p:nvPr/>
        </p:nvSpPr>
        <p:spPr>
          <a:xfrm>
            <a:off x="432620" y="403123"/>
            <a:ext cx="3411794" cy="2900516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VALORIZZAZIONE CULTURALE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569BFAB-0B19-7731-B721-32BAAD066D67}"/>
              </a:ext>
            </a:extLst>
          </p:cNvPr>
          <p:cNvSpPr/>
          <p:nvPr/>
        </p:nvSpPr>
        <p:spPr>
          <a:xfrm>
            <a:off x="432619" y="3687098"/>
            <a:ext cx="3411794" cy="1238863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SVILUPPO INNOVATIVO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799977-82C6-B9B1-52FE-D6C732B76DE4}"/>
              </a:ext>
            </a:extLst>
          </p:cNvPr>
          <p:cNvSpPr/>
          <p:nvPr/>
        </p:nvSpPr>
        <p:spPr>
          <a:xfrm>
            <a:off x="432619" y="5216014"/>
            <a:ext cx="3411794" cy="1238863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EVOLUZIONE MEZZI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8AF7F66-62AB-7FF9-AD30-A121722981FA}"/>
              </a:ext>
            </a:extLst>
          </p:cNvPr>
          <p:cNvSpPr/>
          <p:nvPr/>
        </p:nvSpPr>
        <p:spPr>
          <a:xfrm>
            <a:off x="4198374" y="403123"/>
            <a:ext cx="2054942" cy="6051754"/>
          </a:xfrm>
          <a:prstGeom prst="roundRect">
            <a:avLst/>
          </a:prstGeom>
          <a:solidFill>
            <a:srgbClr val="F89090"/>
          </a:solidFill>
          <a:ln>
            <a:solidFill>
              <a:srgbClr val="F8909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00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2400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2400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sz="2400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UNIONE TRA ARTE E STRUMENTI FINANZIARI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36D75A-B572-9F74-C208-EB0FFBA6D8B8}"/>
              </a:ext>
            </a:extLst>
          </p:cNvPr>
          <p:cNvSpPr/>
          <p:nvPr/>
        </p:nvSpPr>
        <p:spPr>
          <a:xfrm>
            <a:off x="6607276" y="1268362"/>
            <a:ext cx="5152104" cy="163215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b="1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sz="3200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SCETTICISMO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299BC3-C457-5B2D-CA74-BE3E8C5559CC}"/>
              </a:ext>
            </a:extLst>
          </p:cNvPr>
          <p:cNvSpPr/>
          <p:nvPr/>
        </p:nvSpPr>
        <p:spPr>
          <a:xfrm>
            <a:off x="6607276" y="403123"/>
            <a:ext cx="5152104" cy="6390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ATTO DISSACRANTE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F04AE2B-DA70-6C6F-F079-857CFD6C99CC}"/>
              </a:ext>
            </a:extLst>
          </p:cNvPr>
          <p:cNvSpPr/>
          <p:nvPr/>
        </p:nvSpPr>
        <p:spPr>
          <a:xfrm>
            <a:off x="6607276" y="3126658"/>
            <a:ext cx="5152104" cy="6390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PROSTITUZIONE DELL’ARTE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DAF000-07AB-92A3-B115-5122BA55DB28}"/>
              </a:ext>
            </a:extLst>
          </p:cNvPr>
          <p:cNvSpPr/>
          <p:nvPr/>
        </p:nvSpPr>
        <p:spPr>
          <a:xfrm>
            <a:off x="6607276" y="3991897"/>
            <a:ext cx="2418735" cy="2462980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INIZIATIVA PRIVATA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0CFACC-3592-8E81-1A24-F37A5BFBB638}"/>
              </a:ext>
            </a:extLst>
          </p:cNvPr>
          <p:cNvSpPr/>
          <p:nvPr/>
        </p:nvSpPr>
        <p:spPr>
          <a:xfrm>
            <a:off x="9340645" y="3991897"/>
            <a:ext cx="2418735" cy="2462980"/>
          </a:xfrm>
          <a:prstGeom prst="roundRect">
            <a:avLst/>
          </a:prstGeom>
          <a:solidFill>
            <a:srgbClr val="FF5050"/>
          </a:solidFill>
          <a:ln>
            <a:solidFill>
              <a:srgbClr val="FF505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it-IT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it-IT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STIMOLARE LA CREATIVITÀ</a:t>
            </a:r>
          </a:p>
        </p:txBody>
      </p:sp>
      <p:pic>
        <p:nvPicPr>
          <p:cNvPr id="14" name="Graphic 13" descr="Lights On with solid fill">
            <a:extLst>
              <a:ext uri="{FF2B5EF4-FFF2-40B4-BE49-F238E27FC236}">
                <a16:creationId xmlns:a16="http://schemas.microsoft.com/office/drawing/2014/main" id="{FB437F39-5999-6B9F-5230-86E6B972F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1316" y="938981"/>
            <a:ext cx="914400" cy="914400"/>
          </a:xfrm>
          <a:prstGeom prst="rect">
            <a:avLst/>
          </a:prstGeom>
        </p:spPr>
      </p:pic>
      <p:pic>
        <p:nvPicPr>
          <p:cNvPr id="18" name="Graphic 17" descr="Wedding rings with solid fill">
            <a:extLst>
              <a:ext uri="{FF2B5EF4-FFF2-40B4-BE49-F238E27FC236}">
                <a16:creationId xmlns:a16="http://schemas.microsoft.com/office/drawing/2014/main" id="{B3EE524A-00E6-55C4-D536-A00CDFEDBC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5573" y="2158180"/>
            <a:ext cx="1145459" cy="1145459"/>
          </a:xfrm>
          <a:prstGeom prst="rect">
            <a:avLst/>
          </a:prstGeom>
        </p:spPr>
      </p:pic>
      <p:pic>
        <p:nvPicPr>
          <p:cNvPr id="20" name="Graphic 19" descr="Broken Heart with solid fill">
            <a:extLst>
              <a:ext uri="{FF2B5EF4-FFF2-40B4-BE49-F238E27FC236}">
                <a16:creationId xmlns:a16="http://schemas.microsoft.com/office/drawing/2014/main" id="{6FFBA7AA-6AF4-30CC-F13D-FDBA4AED33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26128" y="1297859"/>
            <a:ext cx="914400" cy="914400"/>
          </a:xfrm>
          <a:prstGeom prst="rect">
            <a:avLst/>
          </a:prstGeom>
        </p:spPr>
      </p:pic>
      <p:pic>
        <p:nvPicPr>
          <p:cNvPr id="22" name="Graphic 21" descr="Head with gears with solid fill">
            <a:extLst>
              <a:ext uri="{FF2B5EF4-FFF2-40B4-BE49-F238E27FC236}">
                <a16:creationId xmlns:a16="http://schemas.microsoft.com/office/drawing/2014/main" id="{4EEC2D32-DECB-FDF1-2E45-94ECECC2C1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92812" y="4574457"/>
            <a:ext cx="914400" cy="914400"/>
          </a:xfrm>
          <a:prstGeom prst="rect">
            <a:avLst/>
          </a:prstGeom>
        </p:spPr>
      </p:pic>
      <p:pic>
        <p:nvPicPr>
          <p:cNvPr id="24" name="Graphic 23" descr="Group brainstorm with solid fill">
            <a:extLst>
              <a:ext uri="{FF2B5EF4-FFF2-40B4-BE49-F238E27FC236}">
                <a16:creationId xmlns:a16="http://schemas.microsoft.com/office/drawing/2014/main" id="{27B95F16-3988-6259-E06A-69E110F21C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75872" y="4367981"/>
            <a:ext cx="1125793" cy="112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42623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EB4FE8-B07D-D429-9F44-9D217658C417}"/>
              </a:ext>
            </a:extLst>
          </p:cNvPr>
          <p:cNvSpPr txBox="1"/>
          <p:nvPr/>
        </p:nvSpPr>
        <p:spPr>
          <a:xfrm>
            <a:off x="5105183" y="3013501"/>
            <a:ext cx="1981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GRAZIE</a:t>
            </a:r>
          </a:p>
        </p:txBody>
      </p:sp>
    </p:spTree>
    <p:extLst>
      <p:ext uri="{BB962C8B-B14F-4D97-AF65-F5344CB8AC3E}">
        <p14:creationId xmlns:p14="http://schemas.microsoft.com/office/powerpoint/2010/main" val="3485367231"/>
      </p:ext>
    </p:extLst>
  </p:cSld>
  <p:clrMapOvr>
    <a:masterClrMapping/>
  </p:clrMapOvr>
  <p:transition spd="med">
    <p:pull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67650E252A04478981308868B29FA0" ma:contentTypeVersion="6" ma:contentTypeDescription="Creare un nuovo documento." ma:contentTypeScope="" ma:versionID="abf87c508c54cafe80aab2db8ef4e87a">
  <xsd:schema xmlns:xsd="http://www.w3.org/2001/XMLSchema" xmlns:xs="http://www.w3.org/2001/XMLSchema" xmlns:p="http://schemas.microsoft.com/office/2006/metadata/properties" xmlns:ns3="12426f9c-49f5-421d-a3f2-c774857f1393" targetNamespace="http://schemas.microsoft.com/office/2006/metadata/properties" ma:root="true" ma:fieldsID="0d32e96b4ef522f6523555a6d8c0cb90" ns3:_="">
    <xsd:import namespace="12426f9c-49f5-421d-a3f2-c774857f13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426f9c-49f5-421d-a3f2-c774857f13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2426f9c-49f5-421d-a3f2-c774857f1393" xsi:nil="true"/>
  </documentManagement>
</p:properties>
</file>

<file path=customXml/itemProps1.xml><?xml version="1.0" encoding="utf-8"?>
<ds:datastoreItem xmlns:ds="http://schemas.openxmlformats.org/officeDocument/2006/customXml" ds:itemID="{032A7EEC-77C1-466E-8913-6EBCB97BBA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426f9c-49f5-421d-a3f2-c774857f13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E2059D-3B89-42B7-9B57-D36D1A05E5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F955CF-B8D6-4EB6-8EF1-347DBC945CF9}">
  <ds:schemaRefs>
    <ds:schemaRef ds:uri="http://purl.org/dc/elements/1.1/"/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2426f9c-49f5-421d-a3f2-c774857f139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180</Words>
  <Application>Microsoft Office PowerPoint</Application>
  <PresentationFormat>Widescreen</PresentationFormat>
  <Paragraphs>145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 Light</vt:lpstr>
      <vt:lpstr>Cambria</vt:lpstr>
      <vt:lpstr>Cambria </vt:lpstr>
      <vt:lpstr>Office Theme</vt:lpstr>
      <vt:lpstr> Corso di Laurea magistrale in Economia  e Gestione delle Arti e delle attività culturali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FANTIN MATTEO</dc:creator>
  <cp:lastModifiedBy>FANTIN MATTEO</cp:lastModifiedBy>
  <cp:revision>2</cp:revision>
  <dcterms:created xsi:type="dcterms:W3CDTF">2025-07-09T13:50:26Z</dcterms:created>
  <dcterms:modified xsi:type="dcterms:W3CDTF">2025-07-10T12:18:38Z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0x0101009767650E252A04478981308868B29FA0</vt:lpwstr>
  </property>
</Properties>
</file>