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b9607bd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b9607bd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24d5a1d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24d5a1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24d5a1d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24d5a1d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24d5a1d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24d5a1d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24d5a1d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24d5a1d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24d5a1d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24d5a1d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d6cf643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d6cf643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24d5a1d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24d5a1d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utorialsteacher.com/jquery/jquery-eve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iew.officeapps.live.com/op/view.aspx?src=https%3A%2F%2Ffaculty.kutztown.edu%2Fspiegel%2Fcsc521%2Fpowerpoint%2Fjquery.ppt&amp;wdOrigin=BROWSELINK" TargetMode="External"/><Relationship Id="rId4" Type="http://schemas.openxmlformats.org/officeDocument/2006/relationships/hyperlink" Target="https://view.officeapps.live.com/op/view.aspx?src=https%3A%2F%2Fwww.webstepbook.com%2Fsupplements-2ed%2Fslides%2Fppt%2F22-jQuery1.pptx&amp;wdOrigin=BROWSELINK" TargetMode="External"/><Relationship Id="rId5" Type="http://schemas.openxmlformats.org/officeDocument/2006/relationships/hyperlink" Target="http://api.jquery.com/category/travers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285750" rotWithShape="0" algn="bl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</a:rPr>
              <a:t>JQuery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142875" rotWithShape="0" algn="bl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DOM manipulation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STRUTTURA</a:t>
            </a:r>
            <a:endParaRPr b="1" sz="30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In JQuery si </a:t>
            </a:r>
            <a:r>
              <a:rPr lang="it" sz="2400"/>
              <a:t>giustappongono</a:t>
            </a:r>
            <a:r>
              <a:rPr lang="it" sz="2400"/>
              <a:t> un </a:t>
            </a:r>
            <a:r>
              <a:rPr b="1" lang="it" sz="2400">
                <a:solidFill>
                  <a:srgbClr val="9900FF"/>
                </a:solidFill>
              </a:rPr>
              <a:t>SELETTOR</a:t>
            </a:r>
            <a:r>
              <a:rPr b="1" lang="it" sz="2400">
                <a:solidFill>
                  <a:srgbClr val="9900FF"/>
                </a:solidFill>
              </a:rPr>
              <a:t>E</a:t>
            </a:r>
            <a:r>
              <a:rPr lang="it" sz="2400"/>
              <a:t> </a:t>
            </a:r>
            <a:r>
              <a:rPr lang="it" sz="2400"/>
              <a:t>e una </a:t>
            </a:r>
            <a:r>
              <a:rPr b="1" lang="it" sz="2400">
                <a:solidFill>
                  <a:srgbClr val="9900FF"/>
                </a:solidFill>
              </a:rPr>
              <a:t>AZIONE</a:t>
            </a:r>
            <a:r>
              <a:rPr lang="it" sz="2400"/>
              <a:t>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$(“</a:t>
            </a:r>
            <a:r>
              <a:rPr b="1" lang="it" sz="2400">
                <a:solidFill>
                  <a:srgbClr val="9900FF"/>
                </a:solidFill>
              </a:rPr>
              <a:t>SELETTORE</a:t>
            </a:r>
            <a:r>
              <a:rPr lang="it" sz="2400"/>
              <a:t>”).</a:t>
            </a:r>
            <a:r>
              <a:rPr b="1" lang="it" sz="2400">
                <a:solidFill>
                  <a:srgbClr val="9900FF"/>
                </a:solidFill>
              </a:rPr>
              <a:t>AZIONE</a:t>
            </a:r>
            <a:r>
              <a:rPr lang="it" sz="2400"/>
              <a:t>()</a:t>
            </a:r>
            <a:endParaRPr sz="2400"/>
          </a:p>
        </p:txBody>
      </p:sp>
      <p:sp>
        <p:nvSpPr>
          <p:cNvPr id="63" name="Google Shape;63;p14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SELETTORE</a:t>
            </a:r>
            <a:endParaRPr b="1" sz="3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Il solo</a:t>
            </a:r>
            <a:r>
              <a:rPr lang="it" sz="2400"/>
              <a:t> </a:t>
            </a:r>
            <a:r>
              <a:rPr b="1" lang="it" sz="2400">
                <a:solidFill>
                  <a:srgbClr val="9900FF"/>
                </a:solidFill>
              </a:rPr>
              <a:t>SELETTORE</a:t>
            </a:r>
            <a:r>
              <a:rPr lang="it" sz="2400"/>
              <a:t> permette di ottenere un </a:t>
            </a:r>
            <a:r>
              <a:rPr b="1" lang="it" sz="2400">
                <a:solidFill>
                  <a:srgbClr val="9900FF"/>
                </a:solidFill>
              </a:rPr>
              <a:t>WRAPPER</a:t>
            </a:r>
            <a:r>
              <a:rPr lang="it" sz="2400"/>
              <a:t> della classe da cui è possibile accedere mediante [i] ad ogni elemento della pagina che rispetti la query</a:t>
            </a:r>
            <a:endParaRPr sz="2400"/>
          </a:p>
        </p:txBody>
      </p:sp>
      <p:sp>
        <p:nvSpPr>
          <p:cNvPr id="70" name="Google Shape;70;p15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READY</a:t>
            </a:r>
            <a:endParaRPr b="1" sz="30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/>
              <a:t>Gli oggetti HTML non sono però utilizzabili fin quando il document non risulta essere </a:t>
            </a:r>
            <a:r>
              <a:rPr b="1" lang="it" sz="2400">
                <a:solidFill>
                  <a:srgbClr val="9900FF"/>
                </a:solidFill>
              </a:rPr>
              <a:t>ready</a:t>
            </a:r>
            <a:r>
              <a:rPr b="1" lang="it" sz="2400"/>
              <a:t>()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/>
              <a:t>$(</a:t>
            </a:r>
            <a:r>
              <a:rPr b="1" lang="it" sz="2400">
                <a:solidFill>
                  <a:srgbClr val="9900FF"/>
                </a:solidFill>
              </a:rPr>
              <a:t>document</a:t>
            </a:r>
            <a:r>
              <a:rPr lang="it" sz="2400"/>
              <a:t>).</a:t>
            </a:r>
            <a:r>
              <a:rPr b="1" lang="it" sz="2400">
                <a:solidFill>
                  <a:srgbClr val="9900FF"/>
                </a:solidFill>
              </a:rPr>
              <a:t>ready</a:t>
            </a:r>
            <a:r>
              <a:rPr lang="it" sz="2400"/>
              <a:t>(function { </a:t>
            </a:r>
            <a:r>
              <a:rPr lang="it" sz="2400">
                <a:solidFill>
                  <a:srgbClr val="93C47D"/>
                </a:solidFill>
              </a:rPr>
              <a:t>// TODO</a:t>
            </a:r>
            <a:r>
              <a:rPr lang="it" sz="2400"/>
              <a:t> })</a:t>
            </a:r>
            <a:endParaRPr b="1" sz="2400"/>
          </a:p>
        </p:txBody>
      </p:sp>
      <p:sp>
        <p:nvSpPr>
          <p:cNvPr id="77" name="Google Shape;77;p1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AZIONE</a:t>
            </a:r>
            <a:endParaRPr b="1" sz="30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Le </a:t>
            </a:r>
            <a:r>
              <a:rPr b="1" lang="it" sz="2400">
                <a:solidFill>
                  <a:srgbClr val="9900FF"/>
                </a:solidFill>
              </a:rPr>
              <a:t>AZIONI</a:t>
            </a:r>
            <a:r>
              <a:rPr lang="it" sz="2400"/>
              <a:t> permettono di svolgere delle operazioni su ogni oggetto ritornato dalla query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Possono essere semplici funzioni o utilizzare una </a:t>
            </a:r>
            <a:r>
              <a:rPr b="1" lang="it" sz="2400">
                <a:solidFill>
                  <a:srgbClr val="9900FF"/>
                </a:solidFill>
              </a:rPr>
              <a:t>CALLBACK</a:t>
            </a:r>
            <a:endParaRPr b="1" sz="2400"/>
          </a:p>
        </p:txBody>
      </p:sp>
      <p:sp>
        <p:nvSpPr>
          <p:cNvPr id="85" name="Google Shape;85;p1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3020"/>
              <a:t>AZIONE</a:t>
            </a:r>
            <a:endParaRPr b="1" sz="30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Tra le azioni semplici troviamo</a:t>
            </a:r>
            <a:r>
              <a:rPr lang="it" sz="2400"/>
              <a:t>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/>
              <a:t>$(“</a:t>
            </a:r>
            <a:r>
              <a:rPr b="1" lang="it" sz="2400">
                <a:solidFill>
                  <a:schemeClr val="dk1"/>
                </a:solidFill>
              </a:rPr>
              <a:t>SELETTORE</a:t>
            </a:r>
            <a:r>
              <a:rPr lang="it" sz="2400"/>
              <a:t>”).</a:t>
            </a:r>
            <a:r>
              <a:rPr b="1" lang="it" sz="2400">
                <a:solidFill>
                  <a:srgbClr val="9900FF"/>
                </a:solidFill>
              </a:rPr>
              <a:t>remove</a:t>
            </a:r>
            <a:r>
              <a:rPr lang="it" sz="2400"/>
              <a:t>()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/>
              <a:t>$(“</a:t>
            </a:r>
            <a:r>
              <a:rPr b="1" lang="it" sz="2400">
                <a:solidFill>
                  <a:schemeClr val="dk1"/>
                </a:solidFill>
              </a:rPr>
              <a:t>SELETTORE</a:t>
            </a:r>
            <a:r>
              <a:rPr lang="it" sz="2400"/>
              <a:t>”).</a:t>
            </a:r>
            <a:r>
              <a:rPr b="1" lang="it" sz="2400">
                <a:solidFill>
                  <a:srgbClr val="9900FF"/>
                </a:solidFill>
              </a:rPr>
              <a:t>toggleClass</a:t>
            </a:r>
            <a:r>
              <a:rPr lang="it" sz="2400"/>
              <a:t>(“classe”)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2" name="Google Shape;92;p1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AZIONE</a:t>
            </a:r>
            <a:endParaRPr b="1" sz="302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Tra le azioni che necessitano di una callback troviamo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/>
              <a:t>$(“</a:t>
            </a:r>
            <a:r>
              <a:rPr b="1" lang="it" sz="2400">
                <a:solidFill>
                  <a:schemeClr val="dk1"/>
                </a:solidFill>
              </a:rPr>
              <a:t>SELETTORE</a:t>
            </a:r>
            <a:r>
              <a:rPr lang="it" sz="2400"/>
              <a:t>”).</a:t>
            </a:r>
            <a:r>
              <a:rPr b="1" lang="it" sz="2400">
                <a:solidFill>
                  <a:srgbClr val="9900FF"/>
                </a:solidFill>
              </a:rPr>
              <a:t>on</a:t>
            </a:r>
            <a:r>
              <a:rPr lang="it" sz="2400"/>
              <a:t>(“</a:t>
            </a:r>
            <a:r>
              <a:rPr b="1" lang="it" sz="2400">
                <a:solidFill>
                  <a:srgbClr val="9900FF"/>
                </a:solidFill>
              </a:rPr>
              <a:t>AZIONE</a:t>
            </a:r>
            <a:r>
              <a:rPr lang="it" sz="2400"/>
              <a:t>”, </a:t>
            </a:r>
            <a:r>
              <a:rPr b="1" lang="it" sz="2400">
                <a:solidFill>
                  <a:srgbClr val="9900FF"/>
                </a:solidFill>
              </a:rPr>
              <a:t>FUNZIONE</a:t>
            </a:r>
            <a:r>
              <a:rPr lang="it" sz="2400"/>
              <a:t>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 u="sng">
                <a:solidFill>
                  <a:srgbClr val="99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https://www.tutorialsteacher.com/jquery/jquery-event</a:t>
            </a:r>
            <a:endParaRPr sz="2400">
              <a:solidFill>
                <a:srgbClr val="9900FF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CALLBACK</a:t>
            </a:r>
            <a:endParaRPr b="1" sz="302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/>
              <a:t>La funzione di callback può accettare come parametro l’</a:t>
            </a:r>
            <a:r>
              <a:rPr b="1" lang="it" sz="2400">
                <a:solidFill>
                  <a:srgbClr val="9900FF"/>
                </a:solidFill>
              </a:rPr>
              <a:t>evento</a:t>
            </a:r>
            <a:r>
              <a:rPr lang="it" sz="2400"/>
              <a:t> che ha scaturito la callback e, all’interno di essa, è possibile riferirsi all’oggetto HTML che ha scaturito l’evento mediante </a:t>
            </a:r>
            <a:r>
              <a:rPr b="1" lang="it" sz="2400">
                <a:solidFill>
                  <a:srgbClr val="9900FF"/>
                </a:solidFill>
              </a:rPr>
              <a:t>evento.target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CALLBACK</a:t>
            </a:r>
            <a:endParaRPr b="1" sz="302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 u="sng">
                <a:solidFill>
                  <a:srgbClr val="99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jquery.ppt (live.com)</a:t>
            </a:r>
            <a:endParaRPr sz="2400" u="sng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 u="sng">
                <a:solidFill>
                  <a:srgbClr val="99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22-jQuery1.pptx (live.com)</a:t>
            </a:r>
            <a:endParaRPr sz="2400" u="sng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 u="sng">
                <a:solidFill>
                  <a:srgbClr val="99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http://api.jquery.com/category/traversing/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