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16011844c7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16011844c7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16011844c7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16011844c7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16011844c7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16011844c7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16011844c7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16011844c7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16011844c7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16011844c7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16011844c7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16011844c7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16011844c7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16011844c7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16011844c7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16011844c7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16011844c7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16011844c7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16011844c7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16011844c7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cb9607bde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cb9607bde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16011844c7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16011844c7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16011844c7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16011844c7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162053745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162053745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162053745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162053745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162053745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162053745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16011844c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16011844c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16011844c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16011844c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16011844c7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16011844c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16011844c7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16011844c7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16011844c7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16011844c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16011844c7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16011844c7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16011844c7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16011844c7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effectLst>
            <a:outerShdw blurRad="285750" rotWithShape="0" algn="bl">
              <a:srgbClr val="000000"/>
            </a:outerShdw>
          </a:effectLst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lt1"/>
                </a:solidFill>
              </a:rPr>
              <a:t>JavaScript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effectLst>
            <a:outerShdw blurRad="142875" rotWithShape="0" algn="bl">
              <a:schemeClr val="dk1"/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1"/>
                </a:solidFill>
              </a:rPr>
              <a:t>Advanced Features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it" sz="3020"/>
              <a:t>CLASS</a:t>
            </a:r>
            <a:endParaRPr b="1" sz="3020"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400">
                <a:solidFill>
                  <a:srgbClr val="9900FF"/>
                </a:solidFill>
              </a:rPr>
              <a:t>class </a:t>
            </a:r>
            <a:r>
              <a:rPr lang="it" sz="2400"/>
              <a:t>Rectangle {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2400">
                <a:solidFill>
                  <a:srgbClr val="FF00FF"/>
                </a:solidFill>
              </a:rPr>
              <a:t>	/* TODO */</a:t>
            </a:r>
            <a:endParaRPr sz="2400"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 sz="2400"/>
              <a:t>}</a:t>
            </a:r>
            <a:endParaRPr sz="2400"/>
          </a:p>
        </p:txBody>
      </p:sp>
      <p:sp>
        <p:nvSpPr>
          <p:cNvPr id="119" name="Google Shape;119;p22"/>
          <p:cNvSpPr/>
          <p:nvPr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it" sz="3020"/>
              <a:t>CLASS</a:t>
            </a:r>
            <a:endParaRPr b="1" sz="3020"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 sz="2400"/>
              <a:t>La funzionalità più importante e comune è il costruttore grazie al quale si possono inizializzare gli attributi di un oggetto</a:t>
            </a:r>
            <a:endParaRPr sz="2400"/>
          </a:p>
        </p:txBody>
      </p:sp>
      <p:sp>
        <p:nvSpPr>
          <p:cNvPr id="126" name="Google Shape;126;p23"/>
          <p:cNvSpPr/>
          <p:nvPr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it" sz="3020"/>
              <a:t>CLASS</a:t>
            </a:r>
            <a:endParaRPr b="1" sz="3020"/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400">
                <a:solidFill>
                  <a:srgbClr val="9900FF"/>
                </a:solidFill>
              </a:rPr>
              <a:t>class </a:t>
            </a:r>
            <a:r>
              <a:rPr lang="it" sz="2400"/>
              <a:t>Rectangle {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2400"/>
              <a:t> 	</a:t>
            </a:r>
            <a:r>
              <a:rPr b="1" lang="it" sz="2400">
                <a:solidFill>
                  <a:srgbClr val="9900FF"/>
                </a:solidFill>
              </a:rPr>
              <a:t>constructor</a:t>
            </a:r>
            <a:r>
              <a:rPr lang="it" sz="2400"/>
              <a:t>(height, width) {</a:t>
            </a:r>
            <a:endParaRPr sz="2400"/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FF00FF"/>
                </a:solidFill>
              </a:rPr>
              <a:t>this</a:t>
            </a:r>
            <a:r>
              <a:rPr lang="it" sz="2400"/>
              <a:t>.height = height;</a:t>
            </a:r>
            <a:endParaRPr sz="2400"/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FF00FF"/>
                </a:solidFill>
              </a:rPr>
              <a:t>this</a:t>
            </a:r>
            <a:r>
              <a:rPr lang="it" sz="2400"/>
              <a:t>.width = width;</a:t>
            </a:r>
            <a:endParaRPr sz="2400"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 sz="2400"/>
              <a:t>} ...</a:t>
            </a:r>
            <a:endParaRPr sz="2400"/>
          </a:p>
        </p:txBody>
      </p:sp>
      <p:sp>
        <p:nvSpPr>
          <p:cNvPr id="133" name="Google Shape;133;p24"/>
          <p:cNvSpPr/>
          <p:nvPr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it" sz="3020"/>
              <a:t>CLASS</a:t>
            </a:r>
            <a:endParaRPr b="1" sz="3020"/>
          </a:p>
        </p:txBody>
      </p:sp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 sz="2400"/>
              <a:t>All’interno di una classe attributi e metodi devono essere definiti senza l’utilizzo delle keyword </a:t>
            </a:r>
            <a:r>
              <a:rPr b="1" lang="it" sz="2400"/>
              <a:t>var </a:t>
            </a:r>
            <a:r>
              <a:rPr lang="it" sz="2400"/>
              <a:t>o </a:t>
            </a:r>
            <a:r>
              <a:rPr b="1" lang="it" sz="2400"/>
              <a:t>function</a:t>
            </a:r>
            <a:r>
              <a:rPr lang="it" sz="2400"/>
              <a:t>, così come avviene per la funzionalità costruttore</a:t>
            </a:r>
            <a:endParaRPr sz="2400"/>
          </a:p>
        </p:txBody>
      </p:sp>
      <p:sp>
        <p:nvSpPr>
          <p:cNvPr id="140" name="Google Shape;140;p25"/>
          <p:cNvSpPr/>
          <p:nvPr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it" sz="3020"/>
              <a:t>CLASS</a:t>
            </a:r>
            <a:endParaRPr b="1" sz="3020"/>
          </a:p>
        </p:txBody>
      </p:sp>
      <p:sp>
        <p:nvSpPr>
          <p:cNvPr id="146" name="Google Shape;14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400">
                <a:solidFill>
                  <a:srgbClr val="9900FF"/>
                </a:solidFill>
              </a:rPr>
              <a:t>class </a:t>
            </a:r>
            <a:r>
              <a:rPr lang="it" sz="2400"/>
              <a:t>Rectangle {</a:t>
            </a:r>
            <a:endParaRPr sz="2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2400"/>
              <a:t>height = 0;</a:t>
            </a:r>
            <a:endParaRPr sz="2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2400"/>
              <a:t>area() { return this.height * this.width }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 sz="2400"/>
              <a:t>	</a:t>
            </a:r>
            <a:r>
              <a:rPr lang="it" sz="2400"/>
              <a:t>...</a:t>
            </a:r>
            <a:endParaRPr sz="2400"/>
          </a:p>
        </p:txBody>
      </p:sp>
      <p:sp>
        <p:nvSpPr>
          <p:cNvPr id="147" name="Google Shape;147;p26"/>
          <p:cNvSpPr/>
          <p:nvPr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it" sz="3020"/>
              <a:t>CLASS</a:t>
            </a:r>
            <a:endParaRPr b="1" sz="3020"/>
          </a:p>
        </p:txBody>
      </p:sp>
      <p:sp>
        <p:nvSpPr>
          <p:cNvPr id="153" name="Google Shape;153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 sz="2400"/>
              <a:t>All’interno di un metodo attributi e metodi devono essere preceduti dalla keyword </a:t>
            </a:r>
            <a:r>
              <a:rPr b="1" lang="it" sz="2400"/>
              <a:t>this</a:t>
            </a:r>
            <a:endParaRPr sz="2400"/>
          </a:p>
        </p:txBody>
      </p:sp>
      <p:sp>
        <p:nvSpPr>
          <p:cNvPr id="154" name="Google Shape;154;p27"/>
          <p:cNvSpPr/>
          <p:nvPr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it" sz="3020"/>
              <a:t>CLASS</a:t>
            </a:r>
            <a:endParaRPr b="1" sz="3020"/>
          </a:p>
        </p:txBody>
      </p:sp>
      <p:sp>
        <p:nvSpPr>
          <p:cNvPr id="160" name="Google Shape;160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 sz="2400"/>
              <a:t>Per definire un getter in una classe basta definire un metodo preceduto da </a:t>
            </a:r>
            <a:r>
              <a:rPr b="1" lang="it" sz="2400"/>
              <a:t>get</a:t>
            </a:r>
            <a:r>
              <a:rPr lang="it" sz="2400"/>
              <a:t>, grazie a ciò è possibile ottenere il valore ritornato dalla funzione come se fosse un attributo</a:t>
            </a:r>
            <a:endParaRPr sz="2400"/>
          </a:p>
        </p:txBody>
      </p:sp>
      <p:sp>
        <p:nvSpPr>
          <p:cNvPr id="161" name="Google Shape;161;p28"/>
          <p:cNvSpPr/>
          <p:nvPr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it" sz="3020"/>
              <a:t>CLASS</a:t>
            </a:r>
            <a:endParaRPr b="1" sz="3020"/>
          </a:p>
        </p:txBody>
      </p:sp>
      <p:sp>
        <p:nvSpPr>
          <p:cNvPr id="167" name="Google Shape;167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400">
                <a:solidFill>
                  <a:srgbClr val="9900FF"/>
                </a:solidFill>
              </a:rPr>
              <a:t>class </a:t>
            </a:r>
            <a:r>
              <a:rPr lang="it" sz="2400"/>
              <a:t>Rectangle {</a:t>
            </a:r>
            <a:endParaRPr sz="2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it" sz="2400">
                <a:solidFill>
                  <a:srgbClr val="FF00FF"/>
                </a:solidFill>
              </a:rPr>
              <a:t>get </a:t>
            </a:r>
            <a:r>
              <a:rPr lang="it" sz="2400"/>
              <a:t>area() { return this.height * this.width }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 sz="2400"/>
              <a:t>	...</a:t>
            </a:r>
            <a:endParaRPr sz="2400"/>
          </a:p>
        </p:txBody>
      </p:sp>
      <p:sp>
        <p:nvSpPr>
          <p:cNvPr id="168" name="Google Shape;168;p29"/>
          <p:cNvSpPr/>
          <p:nvPr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it" sz="3020"/>
              <a:t>CLASS</a:t>
            </a:r>
            <a:endParaRPr b="1" sz="3020"/>
          </a:p>
        </p:txBody>
      </p:sp>
      <p:sp>
        <p:nvSpPr>
          <p:cNvPr id="174" name="Google Shape;174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 sz="2400"/>
              <a:t>Un attributo privato viene definito </a:t>
            </a:r>
            <a:r>
              <a:rPr lang="it" sz="2400"/>
              <a:t>precedendo al</a:t>
            </a:r>
            <a:r>
              <a:rPr lang="it" sz="2400"/>
              <a:t> nome il simbolo </a:t>
            </a:r>
            <a:r>
              <a:rPr b="1" lang="it" sz="2400"/>
              <a:t>#</a:t>
            </a:r>
            <a:r>
              <a:rPr lang="it" sz="2400"/>
              <a:t> (anche in presenza di </a:t>
            </a:r>
            <a:r>
              <a:rPr b="1" lang="it" sz="2400">
                <a:solidFill>
                  <a:srgbClr val="9900FF"/>
                </a:solidFill>
              </a:rPr>
              <a:t>this</a:t>
            </a:r>
            <a:r>
              <a:rPr b="1" lang="it" sz="2400"/>
              <a:t>.#attributo</a:t>
            </a:r>
            <a:r>
              <a:rPr lang="it" sz="2400"/>
              <a:t>)</a:t>
            </a:r>
            <a:endParaRPr sz="2400"/>
          </a:p>
        </p:txBody>
      </p:sp>
      <p:sp>
        <p:nvSpPr>
          <p:cNvPr id="175" name="Google Shape;175;p30"/>
          <p:cNvSpPr/>
          <p:nvPr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it" sz="3020"/>
              <a:t>CLASS</a:t>
            </a:r>
            <a:endParaRPr b="1" sz="3020"/>
          </a:p>
        </p:txBody>
      </p:sp>
      <p:sp>
        <p:nvSpPr>
          <p:cNvPr id="181" name="Google Shape;181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 sz="2400"/>
              <a:t>Un attributi e metodi statici vengono definiti anteponendo loro la keyword </a:t>
            </a:r>
            <a:r>
              <a:rPr b="1" lang="it" sz="2400">
                <a:solidFill>
                  <a:srgbClr val="9900FF"/>
                </a:solidFill>
              </a:rPr>
              <a:t>static</a:t>
            </a:r>
            <a:r>
              <a:rPr lang="it" sz="2400">
                <a:solidFill>
                  <a:srgbClr val="9900FF"/>
                </a:solidFill>
              </a:rPr>
              <a:t> </a:t>
            </a:r>
            <a:r>
              <a:rPr lang="it" sz="2400"/>
              <a:t>e </a:t>
            </a:r>
            <a:r>
              <a:rPr lang="it" sz="2400"/>
              <a:t>potranno</a:t>
            </a:r>
            <a:r>
              <a:rPr lang="it" sz="2400"/>
              <a:t> poi essere utilizzati solamente come attributi o metodi della classe e non degli oggetti istanziati</a:t>
            </a:r>
            <a:endParaRPr sz="2400"/>
          </a:p>
        </p:txBody>
      </p:sp>
      <p:sp>
        <p:nvSpPr>
          <p:cNvPr id="182" name="Google Shape;182;p31"/>
          <p:cNvSpPr/>
          <p:nvPr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it" sz="3020"/>
              <a:t>SCOPE</a:t>
            </a:r>
            <a:endParaRPr b="1" sz="3020"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 sz="2400"/>
              <a:t>In JavaScript le variabili possono avere tre diversi </a:t>
            </a:r>
            <a:r>
              <a:rPr b="1" lang="it" sz="2400">
                <a:solidFill>
                  <a:srgbClr val="9900FF"/>
                </a:solidFill>
              </a:rPr>
              <a:t>SCOPE </a:t>
            </a:r>
            <a:r>
              <a:rPr lang="it" sz="2400"/>
              <a:t>(ambito), questo consente di ridefinire e </a:t>
            </a:r>
            <a:r>
              <a:rPr lang="it" sz="2400"/>
              <a:t>utilizzare</a:t>
            </a:r>
            <a:r>
              <a:rPr lang="it" sz="2400"/>
              <a:t> variabili con lo stesso nome in diverse posizione del codice</a:t>
            </a:r>
            <a:endParaRPr sz="2400"/>
          </a:p>
        </p:txBody>
      </p:sp>
      <p:sp>
        <p:nvSpPr>
          <p:cNvPr id="63" name="Google Shape;63;p14"/>
          <p:cNvSpPr/>
          <p:nvPr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it" sz="3020"/>
              <a:t>CLASS</a:t>
            </a:r>
            <a:endParaRPr b="1" sz="3020"/>
          </a:p>
        </p:txBody>
      </p:sp>
      <p:sp>
        <p:nvSpPr>
          <p:cNvPr id="188" name="Google Shape;188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 sz="2400"/>
              <a:t>Per sfruttare l’ereditarietà e permettere ad una classe di implementare ed estendere le funzionalità di un’altra classe è necessario utilizzare la keyword</a:t>
            </a:r>
            <a:r>
              <a:rPr lang="it" sz="2400"/>
              <a:t> </a:t>
            </a:r>
            <a:r>
              <a:rPr b="1" lang="it" sz="2400">
                <a:solidFill>
                  <a:srgbClr val="9900FF"/>
                </a:solidFill>
              </a:rPr>
              <a:t>extends </a:t>
            </a:r>
            <a:r>
              <a:rPr lang="it" sz="2400"/>
              <a:t>e porre la classe da estendere</a:t>
            </a:r>
            <a:endParaRPr sz="2400"/>
          </a:p>
        </p:txBody>
      </p:sp>
      <p:sp>
        <p:nvSpPr>
          <p:cNvPr id="189" name="Google Shape;189;p32"/>
          <p:cNvSpPr/>
          <p:nvPr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it" sz="3020"/>
              <a:t>CLASS</a:t>
            </a:r>
            <a:endParaRPr b="1" sz="3020"/>
          </a:p>
        </p:txBody>
      </p:sp>
      <p:sp>
        <p:nvSpPr>
          <p:cNvPr id="195" name="Google Shape;195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400">
                <a:solidFill>
                  <a:srgbClr val="9900FF"/>
                </a:solidFill>
              </a:rPr>
              <a:t>class </a:t>
            </a:r>
            <a:r>
              <a:rPr lang="it" sz="2400"/>
              <a:t>Rectangle </a:t>
            </a:r>
            <a:r>
              <a:rPr b="1" lang="it" sz="2400">
                <a:solidFill>
                  <a:srgbClr val="FF00FF"/>
                </a:solidFill>
              </a:rPr>
              <a:t>extends</a:t>
            </a:r>
            <a:r>
              <a:rPr lang="it" sz="2400"/>
              <a:t> Shape {</a:t>
            </a:r>
            <a:endParaRPr sz="24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2400"/>
              <a:t>...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 sz="2400"/>
              <a:t>}</a:t>
            </a:r>
            <a:endParaRPr sz="2400"/>
          </a:p>
        </p:txBody>
      </p:sp>
      <p:sp>
        <p:nvSpPr>
          <p:cNvPr id="196" name="Google Shape;196;p33"/>
          <p:cNvSpPr/>
          <p:nvPr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it" sz="3020"/>
              <a:t>STORAGE</a:t>
            </a:r>
            <a:endParaRPr b="1" sz="3020"/>
          </a:p>
        </p:txBody>
      </p:sp>
      <p:sp>
        <p:nvSpPr>
          <p:cNvPr id="202" name="Google Shape;202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 sz="2400"/>
              <a:t>In JS è possibile archiviare i dati necessari </a:t>
            </a:r>
            <a:r>
              <a:rPr lang="it" sz="2400"/>
              <a:t>alle applicazioni</a:t>
            </a:r>
            <a:r>
              <a:rPr lang="it" sz="2400"/>
              <a:t> in due differenti locazioni: </a:t>
            </a:r>
            <a:r>
              <a:rPr b="1" lang="it" sz="2400">
                <a:solidFill>
                  <a:srgbClr val="9900FF"/>
                </a:solidFill>
              </a:rPr>
              <a:t>sessionStorage </a:t>
            </a:r>
            <a:r>
              <a:rPr lang="it" sz="2400"/>
              <a:t>e </a:t>
            </a:r>
            <a:r>
              <a:rPr b="1" lang="it" sz="2400">
                <a:solidFill>
                  <a:srgbClr val="9900FF"/>
                </a:solidFill>
              </a:rPr>
              <a:t>localStorage</a:t>
            </a:r>
            <a:endParaRPr b="1" sz="2400">
              <a:solidFill>
                <a:srgbClr val="9900FF"/>
              </a:solidFill>
            </a:endParaRPr>
          </a:p>
        </p:txBody>
      </p:sp>
      <p:sp>
        <p:nvSpPr>
          <p:cNvPr id="203" name="Google Shape;203;p34"/>
          <p:cNvSpPr/>
          <p:nvPr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it" sz="3020"/>
              <a:t>STORAGE</a:t>
            </a:r>
            <a:endParaRPr b="1" sz="3020"/>
          </a:p>
        </p:txBody>
      </p:sp>
      <p:sp>
        <p:nvSpPr>
          <p:cNvPr id="209" name="Google Shape;209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 sz="2400"/>
              <a:t>Entrambe utilizzano diversi metodi per gestire i dati</a:t>
            </a:r>
            <a:r>
              <a:rPr lang="it" sz="2400"/>
              <a:t>: </a:t>
            </a:r>
            <a:r>
              <a:rPr b="1" lang="it" sz="2400">
                <a:solidFill>
                  <a:srgbClr val="9900FF"/>
                </a:solidFill>
              </a:rPr>
              <a:t>setItem</a:t>
            </a:r>
            <a:r>
              <a:rPr lang="it" sz="2400"/>
              <a:t>(“key”, value), </a:t>
            </a:r>
            <a:r>
              <a:rPr b="1" lang="it" sz="2400">
                <a:solidFill>
                  <a:srgbClr val="9900FF"/>
                </a:solidFill>
              </a:rPr>
              <a:t>getItem</a:t>
            </a:r>
            <a:r>
              <a:rPr lang="it" sz="2400"/>
              <a:t>(“key”),</a:t>
            </a:r>
            <a:br>
              <a:rPr lang="it" sz="2400"/>
            </a:br>
            <a:r>
              <a:rPr b="1" lang="it" sz="2400">
                <a:solidFill>
                  <a:srgbClr val="9900FF"/>
                </a:solidFill>
              </a:rPr>
              <a:t>removeItem</a:t>
            </a:r>
            <a:r>
              <a:rPr lang="it" sz="2400"/>
              <a:t>(“key”) e </a:t>
            </a:r>
            <a:r>
              <a:rPr b="1" lang="it" sz="2400">
                <a:solidFill>
                  <a:srgbClr val="9900FF"/>
                </a:solidFill>
              </a:rPr>
              <a:t>clear</a:t>
            </a:r>
            <a:r>
              <a:rPr lang="it" sz="2400"/>
              <a:t>()</a:t>
            </a:r>
            <a:endParaRPr b="1" sz="2400">
              <a:solidFill>
                <a:srgbClr val="9900FF"/>
              </a:solidFill>
            </a:endParaRPr>
          </a:p>
        </p:txBody>
      </p:sp>
      <p:sp>
        <p:nvSpPr>
          <p:cNvPr id="210" name="Google Shape;210;p35"/>
          <p:cNvSpPr/>
          <p:nvPr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it" sz="3020"/>
              <a:t>JSON</a:t>
            </a:r>
            <a:endParaRPr b="1" sz="3020"/>
          </a:p>
        </p:txBody>
      </p:sp>
      <p:sp>
        <p:nvSpPr>
          <p:cNvPr id="216" name="Google Shape;216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/>
              <a:t>Per salvare dati nello storage JS si </a:t>
            </a:r>
            <a:r>
              <a:rPr lang="it" sz="2400"/>
              <a:t>utilizza la serializzazione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2400"/>
              <a:t>JSON.</a:t>
            </a:r>
            <a:r>
              <a:rPr b="1" lang="it" sz="2400">
                <a:solidFill>
                  <a:srgbClr val="9900FF"/>
                </a:solidFill>
              </a:rPr>
              <a:t>stringify</a:t>
            </a:r>
            <a:r>
              <a:rPr lang="it" sz="2400"/>
              <a:t>(value)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 sz="2400"/>
              <a:t>JSON.</a:t>
            </a:r>
            <a:r>
              <a:rPr b="1" lang="it" sz="2400">
                <a:solidFill>
                  <a:srgbClr val="9900FF"/>
                </a:solidFill>
              </a:rPr>
              <a:t>parse</a:t>
            </a:r>
            <a:r>
              <a:rPr lang="it" sz="2400"/>
              <a:t>(value</a:t>
            </a:r>
            <a:r>
              <a:rPr lang="it" sz="2400"/>
              <a:t>)</a:t>
            </a:r>
            <a:endParaRPr b="1" sz="2400">
              <a:solidFill>
                <a:srgbClr val="9900FF"/>
              </a:solidFill>
            </a:endParaRPr>
          </a:p>
        </p:txBody>
      </p:sp>
      <p:sp>
        <p:nvSpPr>
          <p:cNvPr id="217" name="Google Shape;217;p36"/>
          <p:cNvSpPr/>
          <p:nvPr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it" sz="3020"/>
              <a:t>VAR</a:t>
            </a:r>
            <a:endParaRPr b="1" sz="3020"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 sz="2400"/>
              <a:t>In JavaScript </a:t>
            </a:r>
            <a:r>
              <a:rPr b="1" lang="it" sz="2400">
                <a:solidFill>
                  <a:srgbClr val="9900FF"/>
                </a:solidFill>
              </a:rPr>
              <a:t>VAR</a:t>
            </a:r>
            <a:r>
              <a:rPr b="1" lang="it" sz="2400">
                <a:solidFill>
                  <a:srgbClr val="9900FF"/>
                </a:solidFill>
              </a:rPr>
              <a:t> </a:t>
            </a:r>
            <a:r>
              <a:rPr lang="it" sz="2400"/>
              <a:t>definisce una variabile visibile all’interno dell’intero blocco di codice: se utilizzato in una funzione sarà visibile in tutta la funzione, se globale in ogni punto del codice</a:t>
            </a:r>
            <a:endParaRPr sz="2400"/>
          </a:p>
        </p:txBody>
      </p:sp>
      <p:sp>
        <p:nvSpPr>
          <p:cNvPr id="70" name="Google Shape;70;p15"/>
          <p:cNvSpPr/>
          <p:nvPr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it" sz="3020"/>
              <a:t>VAR</a:t>
            </a:r>
            <a:endParaRPr b="1" sz="3020"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/>
              <a:t>Le </a:t>
            </a:r>
            <a:r>
              <a:rPr b="1" lang="it" sz="2400">
                <a:solidFill>
                  <a:srgbClr val="9900FF"/>
                </a:solidFill>
              </a:rPr>
              <a:t>VAR </a:t>
            </a:r>
            <a:r>
              <a:rPr lang="it" sz="2400"/>
              <a:t>possono essere definite nuovamente nello stesso blocco di codice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 sz="2400"/>
              <a:t>Quando definite e non inizializzate vengono automaticamente assegnate con il valore </a:t>
            </a:r>
            <a:r>
              <a:rPr b="1" lang="it" sz="2400">
                <a:solidFill>
                  <a:srgbClr val="9900FF"/>
                </a:solidFill>
              </a:rPr>
              <a:t>undefined</a:t>
            </a:r>
            <a:endParaRPr sz="2400"/>
          </a:p>
        </p:txBody>
      </p:sp>
      <p:sp>
        <p:nvSpPr>
          <p:cNvPr id="77" name="Google Shape;77;p16"/>
          <p:cNvSpPr/>
          <p:nvPr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it" sz="3020"/>
              <a:t>LET</a:t>
            </a:r>
            <a:endParaRPr b="1" sz="3020"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/>
              <a:t>In JavaScript </a:t>
            </a:r>
            <a:r>
              <a:rPr b="1" lang="it" sz="2400">
                <a:solidFill>
                  <a:srgbClr val="9900FF"/>
                </a:solidFill>
              </a:rPr>
              <a:t>LET </a:t>
            </a:r>
            <a:r>
              <a:rPr lang="it" sz="2400"/>
              <a:t>definisce una variabile visibile all’interno dei un blocco di codice definito da { }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 sz="2400"/>
              <a:t>Se utilizzato in un if o un while non sarà visibile esternamente</a:t>
            </a:r>
            <a:endParaRPr sz="2400"/>
          </a:p>
        </p:txBody>
      </p:sp>
      <p:sp>
        <p:nvSpPr>
          <p:cNvPr id="84" name="Google Shape;84;p17"/>
          <p:cNvSpPr/>
          <p:nvPr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it" sz="3020"/>
              <a:t>LET</a:t>
            </a:r>
            <a:endParaRPr b="1" sz="3020"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 sz="2400"/>
              <a:t>Viene spesso utilizzato in quanto implementa uno scoping simile ad altri linguaggi di programmazione</a:t>
            </a:r>
            <a:endParaRPr sz="2400"/>
          </a:p>
        </p:txBody>
      </p:sp>
      <p:sp>
        <p:nvSpPr>
          <p:cNvPr id="91" name="Google Shape;91;p18"/>
          <p:cNvSpPr/>
          <p:nvPr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it" sz="3020"/>
              <a:t>CONST</a:t>
            </a:r>
            <a:endParaRPr b="1" sz="3020"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 sz="2400"/>
              <a:t>In JavaScript </a:t>
            </a:r>
            <a:r>
              <a:rPr b="1" lang="it" sz="2400">
                <a:solidFill>
                  <a:srgbClr val="9900FF"/>
                </a:solidFill>
              </a:rPr>
              <a:t>CONST </a:t>
            </a:r>
            <a:r>
              <a:rPr lang="it" sz="2400"/>
              <a:t>ha la medesima visibilità di una</a:t>
            </a:r>
            <a:r>
              <a:rPr lang="it" sz="2400"/>
              <a:t> variabile </a:t>
            </a:r>
            <a:r>
              <a:rPr b="1" lang="it" sz="2400"/>
              <a:t>LET </a:t>
            </a:r>
            <a:r>
              <a:rPr lang="it" sz="2400"/>
              <a:t>ma non può in alcun modo essere modificata o dichiarata nuovamente</a:t>
            </a:r>
            <a:endParaRPr sz="2400"/>
          </a:p>
        </p:txBody>
      </p:sp>
      <p:sp>
        <p:nvSpPr>
          <p:cNvPr id="98" name="Google Shape;98;p19"/>
          <p:cNvSpPr/>
          <p:nvPr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it" sz="3020"/>
              <a:t>CONST</a:t>
            </a:r>
            <a:endParaRPr b="1" sz="3020"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/>
              <a:t>Deve dunque essere inizializzata al momento della dichiarazione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 sz="2400"/>
              <a:t>Viene spesso utilizzata per gestire operazioni di sola lettura sulla variabile</a:t>
            </a:r>
            <a:endParaRPr sz="2400"/>
          </a:p>
        </p:txBody>
      </p:sp>
      <p:sp>
        <p:nvSpPr>
          <p:cNvPr id="105" name="Google Shape;105;p20"/>
          <p:cNvSpPr/>
          <p:nvPr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it" sz="3020"/>
              <a:t>CLASS</a:t>
            </a:r>
            <a:endParaRPr b="1" sz="3020"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 sz="2400"/>
              <a:t>In JavaScript una classe permette di definire un oggetto </a:t>
            </a:r>
            <a:r>
              <a:rPr lang="it" sz="2400"/>
              <a:t>riutilizzabile</a:t>
            </a:r>
            <a:r>
              <a:rPr lang="it" sz="2400"/>
              <a:t> e segregare molteplici funzionalità presso la classe stessa</a:t>
            </a:r>
            <a:endParaRPr sz="2400"/>
          </a:p>
        </p:txBody>
      </p:sp>
      <p:sp>
        <p:nvSpPr>
          <p:cNvPr id="112" name="Google Shape;112;p21"/>
          <p:cNvSpPr/>
          <p:nvPr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