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68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Gray">
      <p:bgPr>
        <a:solidFill>
          <a:schemeClr val="bg1">
            <a:lumMod val="65000"/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7E24D-15E0-43EF-9CE2-238D268F98BD}" type="datetimeFigureOut">
              <a:rPr lang="ru-RU" smtClean="0"/>
              <a:pPr/>
              <a:t>04.12.2020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F46D1A-B8C2-48EE-8135-53AF4E28A054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14348" y="135729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АРХИТЕКТУРА </a:t>
            </a:r>
            <a:r>
              <a:rPr lang="ru-RU" dirty="0"/>
              <a:t>ИНТЕЛЛЕКТУАЛЬНЫХ СИСТЕМ</a:t>
            </a:r>
            <a:br>
              <a:rPr lang="ru-RU" dirty="0"/>
            </a:br>
            <a:r>
              <a:rPr lang="ru-RU" dirty="0"/>
              <a:t>УПРАВЛЕНИЯ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85720" y="4000504"/>
            <a:ext cx="5986482" cy="2114568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 smtClean="0">
                <a:solidFill>
                  <a:schemeClr val="tx1"/>
                </a:solidFill>
              </a:rPr>
              <a:t>Выполнил конкурсант </a:t>
            </a:r>
            <a:r>
              <a:rPr lang="ru-RU" dirty="0" err="1" smtClean="0">
                <a:solidFill>
                  <a:schemeClr val="tx1"/>
                </a:solidFill>
              </a:rPr>
              <a:t>межвузового</a:t>
            </a:r>
            <a:r>
              <a:rPr lang="ru-RU" dirty="0" smtClean="0">
                <a:solidFill>
                  <a:schemeClr val="tx1"/>
                </a:solidFill>
              </a:rPr>
              <a:t> этапа </a:t>
            </a:r>
            <a:r>
              <a:rPr lang="en-US" dirty="0" err="1" smtClean="0">
                <a:solidFill>
                  <a:schemeClr val="tx1"/>
                </a:solidFill>
              </a:rPr>
              <a:t>WorldSkills</a:t>
            </a:r>
            <a:endParaRPr lang="ru-RU" dirty="0" smtClean="0">
              <a:solidFill>
                <a:schemeClr val="tx1"/>
              </a:solidFill>
            </a:endParaRP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Студент МИРЭА</a:t>
            </a:r>
          </a:p>
          <a:p>
            <a:pPr algn="just"/>
            <a:r>
              <a:rPr lang="ru-RU" dirty="0" smtClean="0">
                <a:solidFill>
                  <a:schemeClr val="tx1"/>
                </a:solidFill>
              </a:rPr>
              <a:t>Самойлов Сергей Дмитриевич</a:t>
            </a:r>
          </a:p>
          <a:p>
            <a:endParaRPr lang="en-US" dirty="0"/>
          </a:p>
        </p:txBody>
      </p:sp>
      <p:pic>
        <p:nvPicPr>
          <p:cNvPr id="5" name="Рисунок 4" descr="mainshar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4" y="2918723"/>
            <a:ext cx="3286116" cy="393927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	После определения вознаграждения происходит обновление значения приоритета последнего </a:t>
            </a:r>
            <a:r>
              <a:rPr lang="ru-RU" dirty="0" err="1" smtClean="0"/>
              <a:t>вырбранного</a:t>
            </a:r>
            <a:r>
              <a:rPr lang="ru-RU" dirty="0" smtClean="0"/>
              <a:t> действия в вышеупомянутой структуре данных по формуле (уравнению Беллмана):</a:t>
            </a:r>
          </a:p>
          <a:p>
            <a:pPr algn="just">
              <a:buNone/>
            </a:pPr>
            <a:r>
              <a:rPr lang="ru-RU" dirty="0" smtClean="0"/>
              <a:t>	</a:t>
            </a:r>
            <a:r>
              <a:rPr lang="ru-RU" dirty="0" err="1" smtClean="0"/>
              <a:t>ЗначениеПриоритета</a:t>
            </a:r>
            <a:r>
              <a:rPr lang="ru-RU" dirty="0" smtClean="0"/>
              <a:t> = (1-Коэффициент обучения)*</a:t>
            </a:r>
            <a:r>
              <a:rPr lang="ru-RU" dirty="0" err="1" smtClean="0"/>
              <a:t>ЗначениеПриоритета</a:t>
            </a:r>
            <a:r>
              <a:rPr lang="ru-RU" dirty="0" smtClean="0"/>
              <a:t>  + </a:t>
            </a:r>
            <a:r>
              <a:rPr lang="ru-RU" dirty="0" err="1" smtClean="0"/>
              <a:t>КоэффициентОбучения</a:t>
            </a:r>
            <a:r>
              <a:rPr lang="ru-RU" dirty="0" smtClean="0"/>
              <a:t>*вознаграждение</a:t>
            </a:r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4485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Структура данных сохраняется в файле </a:t>
            </a:r>
            <a:r>
              <a:rPr lang="en-US" dirty="0" smtClean="0"/>
              <a:t>q_val.txt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И представляет собой обученную модель</a:t>
            </a:r>
            <a:endParaRPr lang="en-US" dirty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15370" cy="13573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созданной интеллектуальной системой с требованиями конкурсного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2071678"/>
            <a:ext cx="8258204" cy="4054485"/>
          </a:xfrm>
        </p:spPr>
        <p:txBody>
          <a:bodyPr>
            <a:normAutofit lnSpcReduction="10000"/>
          </a:bodyPr>
          <a:lstStyle/>
          <a:p>
            <a:pPr marL="514350" indent="-514350" algn="just">
              <a:buNone/>
            </a:pPr>
            <a:r>
              <a:rPr lang="ru-RU" dirty="0" smtClean="0"/>
              <a:t>Первый модуль</a:t>
            </a:r>
          </a:p>
          <a:p>
            <a:pPr marL="514350" indent="-514350" algn="just">
              <a:buNone/>
            </a:pPr>
            <a:r>
              <a:rPr lang="ru-RU" dirty="0" smtClean="0"/>
              <a:t>Соответствия</a:t>
            </a:r>
            <a:r>
              <a:rPr lang="en-US" dirty="0" smtClean="0"/>
              <a:t>:</a:t>
            </a:r>
          </a:p>
          <a:p>
            <a:pPr marL="514350" indent="-514350" algn="just">
              <a:buNone/>
            </a:pPr>
            <a:r>
              <a:rPr lang="ru-RU" dirty="0" smtClean="0"/>
              <a:t>1. Наличие и функционирование кнопок</a:t>
            </a:r>
          </a:p>
          <a:p>
            <a:pPr marL="514350" lvl="0" indent="-514350" algn="just">
              <a:buNone/>
            </a:pPr>
            <a:r>
              <a:rPr lang="en-US" dirty="0" smtClean="0"/>
              <a:t>“</a:t>
            </a:r>
            <a:r>
              <a:rPr lang="ru-RU" dirty="0" smtClean="0"/>
              <a:t>Старт</a:t>
            </a:r>
            <a:r>
              <a:rPr lang="en-US" dirty="0" smtClean="0"/>
              <a:t>”, “</a:t>
            </a:r>
            <a:r>
              <a:rPr lang="ru-RU" dirty="0" smtClean="0"/>
              <a:t>Стоп</a:t>
            </a:r>
            <a:r>
              <a:rPr lang="en-US" dirty="0" smtClean="0"/>
              <a:t>”,</a:t>
            </a:r>
            <a:r>
              <a:rPr lang="ru-RU" dirty="0" smtClean="0"/>
              <a:t> </a:t>
            </a:r>
            <a:r>
              <a:rPr lang="en-US" dirty="0" smtClean="0"/>
              <a:t>“</a:t>
            </a:r>
            <a:r>
              <a:rPr lang="ru-RU" dirty="0" smtClean="0"/>
              <a:t>Остановка обучения</a:t>
            </a:r>
            <a:r>
              <a:rPr lang="en-US" dirty="0" smtClean="0"/>
              <a:t>”</a:t>
            </a:r>
            <a:r>
              <a:rPr lang="ru-RU" dirty="0" smtClean="0"/>
              <a:t>,</a:t>
            </a:r>
            <a:endParaRPr lang="en-US" dirty="0" smtClean="0"/>
          </a:p>
          <a:p>
            <a:pPr marL="514350" indent="-514350" algn="just">
              <a:buNone/>
            </a:pPr>
            <a:r>
              <a:rPr lang="en-US" dirty="0" smtClean="0"/>
              <a:t>“</a:t>
            </a:r>
            <a:r>
              <a:rPr lang="ru-RU" dirty="0" smtClean="0"/>
              <a:t>Тест управления</a:t>
            </a:r>
            <a:r>
              <a:rPr lang="en-US" dirty="0" smtClean="0"/>
              <a:t>”.</a:t>
            </a:r>
            <a:r>
              <a:rPr lang="ru-RU" dirty="0" smtClean="0"/>
              <a:t> Наличие кнопки</a:t>
            </a:r>
            <a:r>
              <a:rPr lang="en-US" dirty="0"/>
              <a:t> </a:t>
            </a:r>
            <a:r>
              <a:rPr lang="en-US" dirty="0" smtClean="0"/>
              <a:t>“</a:t>
            </a:r>
            <a:r>
              <a:rPr lang="ru-RU" dirty="0" smtClean="0"/>
              <a:t>Пауза</a:t>
            </a:r>
            <a:r>
              <a:rPr lang="en-US" dirty="0" smtClean="0"/>
              <a:t>”.</a:t>
            </a:r>
          </a:p>
          <a:p>
            <a:pPr marL="514350" indent="-514350" algn="just">
              <a:buNone/>
            </a:pPr>
            <a:r>
              <a:rPr lang="en-US" dirty="0" smtClean="0"/>
              <a:t>2. </a:t>
            </a:r>
            <a:r>
              <a:rPr lang="ru-RU" dirty="0" smtClean="0"/>
              <a:t>Наличие всех компонентов из </a:t>
            </a:r>
            <a:r>
              <a:rPr lang="ru-RU" dirty="0" err="1" smtClean="0"/>
              <a:t>исходников</a:t>
            </a:r>
            <a:r>
              <a:rPr lang="ru-RU" dirty="0" smtClean="0"/>
              <a:t>,</a:t>
            </a:r>
          </a:p>
          <a:p>
            <a:pPr marL="514350" indent="-514350" algn="just">
              <a:buNone/>
            </a:pPr>
            <a:r>
              <a:rPr lang="ru-RU" dirty="0" smtClean="0"/>
              <a:t>необходимых для визуализации макета.</a:t>
            </a:r>
            <a:endParaRPr lang="ru-RU" dirty="0"/>
          </a:p>
          <a:p>
            <a:pPr marL="514350" indent="-514350"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826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Сравнение созданной интеллектуальной системой с требованиями конкурсного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85926"/>
            <a:ext cx="8229600" cy="485778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Несоответствия</a:t>
            </a:r>
            <a:r>
              <a:rPr lang="en-US" dirty="0" smtClean="0"/>
              <a:t>:</a:t>
            </a:r>
            <a:endParaRPr lang="en-US" dirty="0"/>
          </a:p>
          <a:p>
            <a:pPr marL="514350" indent="-514350">
              <a:buAutoNum type="arabicPeriod"/>
            </a:pPr>
            <a:r>
              <a:rPr lang="ru-RU" dirty="0" smtClean="0"/>
              <a:t>Не функционирует кнопка </a:t>
            </a:r>
            <a:r>
              <a:rPr lang="en-US" dirty="0" smtClean="0"/>
              <a:t>“</a:t>
            </a:r>
            <a:r>
              <a:rPr lang="ru-RU" dirty="0" smtClean="0"/>
              <a:t>Пауза</a:t>
            </a:r>
            <a:r>
              <a:rPr lang="en-US" dirty="0" smtClean="0"/>
              <a:t>”.</a:t>
            </a:r>
            <a:endParaRPr lang="en-US" dirty="0"/>
          </a:p>
          <a:p>
            <a:pPr marL="514350" indent="-514350">
              <a:buNone/>
            </a:pPr>
            <a:r>
              <a:rPr lang="en-US" dirty="0" smtClean="0"/>
              <a:t>2. </a:t>
            </a:r>
            <a:r>
              <a:rPr lang="ru-RU" dirty="0" smtClean="0"/>
              <a:t>Неверное сохранение модуля 1.</a:t>
            </a:r>
          </a:p>
          <a:p>
            <a:pPr marL="514350" indent="-514350">
              <a:buNone/>
            </a:pPr>
            <a:r>
              <a:rPr lang="ru-RU" dirty="0" smtClean="0"/>
              <a:t>Модуль2:</a:t>
            </a:r>
            <a:endParaRPr lang="ru-RU" dirty="0"/>
          </a:p>
          <a:p>
            <a:pPr marL="514350" indent="-514350">
              <a:buNone/>
            </a:pPr>
            <a:r>
              <a:rPr lang="ru-RU" dirty="0" smtClean="0"/>
              <a:t>Соответствия: </a:t>
            </a:r>
          </a:p>
          <a:p>
            <a:pPr marL="514350" indent="-514350">
              <a:buAutoNum type="arabicPeriod"/>
            </a:pPr>
            <a:r>
              <a:rPr lang="ru-RU" dirty="0" smtClean="0"/>
              <a:t>Функционирование кнопки </a:t>
            </a:r>
            <a:r>
              <a:rPr lang="en-US" dirty="0" smtClean="0"/>
              <a:t>“</a:t>
            </a:r>
            <a:r>
              <a:rPr lang="ru-RU" dirty="0" smtClean="0"/>
              <a:t>Начать обучение</a:t>
            </a:r>
            <a:r>
              <a:rPr lang="en-US" dirty="0" smtClean="0"/>
              <a:t>”</a:t>
            </a:r>
            <a:r>
              <a:rPr lang="ru-RU" dirty="0" smtClean="0"/>
              <a:t>.</a:t>
            </a:r>
          </a:p>
          <a:p>
            <a:pPr marL="514350" indent="-514350">
              <a:buAutoNum type="arabicPeriod"/>
            </a:pPr>
            <a:r>
              <a:rPr lang="ru-RU" dirty="0" smtClean="0"/>
              <a:t>Наличие базы данных и всех нужных в ней полей.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созданной интеллектуальной системой с требованиями конкурсного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ru-RU" dirty="0" smtClean="0"/>
              <a:t>3. Наличие методов БД, заполняющих её новыми данными об итерациях обучения и прохождении пути.</a:t>
            </a:r>
          </a:p>
          <a:p>
            <a:pPr>
              <a:buNone/>
            </a:pPr>
            <a:r>
              <a:rPr lang="ru-RU" dirty="0" smtClean="0"/>
              <a:t>4. Наличие файла с </a:t>
            </a:r>
            <a:r>
              <a:rPr lang="ru-RU" dirty="0" err="1" smtClean="0"/>
              <a:t>таймингами</a:t>
            </a:r>
            <a:r>
              <a:rPr lang="ru-RU" dirty="0" smtClean="0"/>
              <a:t> проверки базы данных.</a:t>
            </a:r>
          </a:p>
          <a:p>
            <a:pPr>
              <a:buNone/>
            </a:pPr>
            <a:r>
              <a:rPr lang="ru-RU" dirty="0" smtClean="0"/>
              <a:t>5. Модуль 2 сохранён корректно.</a:t>
            </a:r>
          </a:p>
          <a:p>
            <a:pPr>
              <a:buNone/>
            </a:pPr>
            <a:r>
              <a:rPr lang="ru-RU" dirty="0" smtClean="0"/>
              <a:t>Несоответствия:</a:t>
            </a:r>
          </a:p>
          <a:p>
            <a:pPr marL="514350" indent="-514350">
              <a:buAutoNum type="arabicPeriod"/>
            </a:pPr>
            <a:r>
              <a:rPr lang="ru-RU" dirty="0" smtClean="0"/>
              <a:t>Кнопка </a:t>
            </a:r>
            <a:r>
              <a:rPr lang="en-US" dirty="0" smtClean="0"/>
              <a:t>“</a:t>
            </a:r>
            <a:r>
              <a:rPr lang="ru-RU" dirty="0" smtClean="0"/>
              <a:t>Остановить обучение</a:t>
            </a:r>
            <a:r>
              <a:rPr lang="en-US" dirty="0" smtClean="0"/>
              <a:t>” </a:t>
            </a:r>
            <a:r>
              <a:rPr lang="ru-RU" dirty="0" smtClean="0"/>
              <a:t>не функционирует.</a:t>
            </a:r>
          </a:p>
          <a:p>
            <a:pPr marL="514350" indent="-514350"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Сравнение созданной интеллектуальной системой с требованиями конкурсного задания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714488"/>
            <a:ext cx="8229600" cy="4411675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2. На интерфейсе нет счётчика итерации обучения и времени прохождения пути транспортным средством.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Комментарии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1"/>
            <a:ext cx="8258204" cy="2686055"/>
          </a:xfrm>
        </p:spPr>
        <p:txBody>
          <a:bodyPr/>
          <a:lstStyle/>
          <a:p>
            <a:pPr algn="just">
              <a:buNone/>
            </a:pPr>
            <a:r>
              <a:rPr lang="ru-RU" dirty="0" smtClean="0"/>
              <a:t>	Написанный код содержит комментарии к ключевому функционалу интеллектуальной системы. Комментарии написаны на русском языке без орфографических ошибок.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Отступы и переменные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Отступы и названия переменных оформлены в соответствии с синтаксисом и стандартами языка </a:t>
            </a:r>
            <a:r>
              <a:rPr lang="en-US" dirty="0" smtClean="0"/>
              <a:t>Python </a:t>
            </a:r>
            <a:r>
              <a:rPr lang="ru-RU" dirty="0" smtClean="0"/>
              <a:t>и стилем</a:t>
            </a:r>
            <a:r>
              <a:rPr lang="en-US" dirty="0" smtClean="0"/>
              <a:t>(</a:t>
            </a:r>
            <a:r>
              <a:rPr lang="ru-RU" dirty="0" smtClean="0"/>
              <a:t>стандартом) кода </a:t>
            </a:r>
            <a:r>
              <a:rPr lang="en-US" dirty="0" smtClean="0"/>
              <a:t>PEP-8</a:t>
            </a:r>
            <a:r>
              <a:rPr lang="ru-RU" dirty="0" smtClean="0"/>
              <a:t>, который создан в среде </a:t>
            </a:r>
            <a:r>
              <a:rPr lang="en-US" dirty="0" smtClean="0"/>
              <a:t>python-</a:t>
            </a:r>
            <a:r>
              <a:rPr lang="ru-RU" dirty="0" smtClean="0"/>
              <a:t>программистов и является эталоном по оформлению кода.</a:t>
            </a:r>
            <a:endParaRPr lang="ru-RU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интерфейса</a:t>
            </a:r>
            <a:endParaRPr lang="ru-RU" dirty="0"/>
          </a:p>
        </p:txBody>
      </p:sp>
      <p:pic>
        <p:nvPicPr>
          <p:cNvPr id="7" name="Содержимое 6" descr="Интерфейс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8495" y="1600200"/>
            <a:ext cx="3527009" cy="4525963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обучения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Начало обучения</a:t>
            </a:r>
            <a:endParaRPr lang="ru-RU" dirty="0"/>
          </a:p>
        </p:txBody>
      </p:sp>
      <p:pic>
        <p:nvPicPr>
          <p:cNvPr id="5" name="Рисунок 4" descr="Начало обучен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071678"/>
            <a:ext cx="3643338" cy="46739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Введение в разработку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err="1" smtClean="0"/>
              <a:t>Использованые</a:t>
            </a:r>
            <a:r>
              <a:rPr lang="ru-RU" dirty="0" smtClean="0"/>
              <a:t> средства:</a:t>
            </a:r>
            <a:br>
              <a:rPr lang="ru-RU" dirty="0" smtClean="0"/>
            </a:br>
            <a:r>
              <a:rPr lang="ru-RU" dirty="0" smtClean="0"/>
              <a:t>ЯП – </a:t>
            </a:r>
            <a:r>
              <a:rPr lang="en-US" dirty="0" smtClean="0"/>
              <a:t>python 3.8</a:t>
            </a:r>
          </a:p>
          <a:p>
            <a:pPr>
              <a:buNone/>
            </a:pPr>
            <a:r>
              <a:rPr lang="ru-RU" dirty="0"/>
              <a:t>	</a:t>
            </a:r>
            <a:r>
              <a:rPr lang="ru-RU" dirty="0" smtClean="0"/>
              <a:t>Модули:</a:t>
            </a:r>
          </a:p>
          <a:p>
            <a:pPr algn="just"/>
            <a:r>
              <a:rPr lang="en-US" dirty="0" err="1" smtClean="0"/>
              <a:t>pygame</a:t>
            </a:r>
            <a:r>
              <a:rPr lang="en-US" dirty="0" smtClean="0"/>
              <a:t> – </a:t>
            </a:r>
            <a:r>
              <a:rPr lang="ru-RU" dirty="0" smtClean="0"/>
              <a:t>визуализация виртуальной среды</a:t>
            </a:r>
            <a:endParaRPr lang="en-US" dirty="0" smtClean="0"/>
          </a:p>
          <a:p>
            <a:pPr algn="just"/>
            <a:r>
              <a:rPr lang="en-US" dirty="0" err="1" smtClean="0"/>
              <a:t>Json</a:t>
            </a:r>
            <a:r>
              <a:rPr lang="ru-RU" dirty="0" smtClean="0"/>
              <a:t> – сохранение структуры данных обученной модели в виде строчки и дальнейшего представления данных в виде </a:t>
            </a:r>
            <a:r>
              <a:rPr lang="ru-RU" dirty="0" err="1" smtClean="0"/>
              <a:t>программого</a:t>
            </a:r>
            <a:r>
              <a:rPr lang="ru-RU" dirty="0" smtClean="0"/>
              <a:t> кода</a:t>
            </a:r>
            <a:endParaRPr lang="en-US" dirty="0" smtClean="0"/>
          </a:p>
          <a:p>
            <a:pPr algn="just"/>
            <a:r>
              <a:rPr lang="en-US" dirty="0" smtClean="0"/>
              <a:t>Time</a:t>
            </a:r>
            <a:r>
              <a:rPr lang="ru-RU" dirty="0" smtClean="0"/>
              <a:t> – паузы в выполнении программы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обучения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Середина обучения</a:t>
            </a:r>
            <a:endParaRPr lang="ru-RU" dirty="0"/>
          </a:p>
        </p:txBody>
      </p:sp>
      <p:pic>
        <p:nvPicPr>
          <p:cNvPr id="4" name="Рисунок 3" descr="Середина обучен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2060729"/>
            <a:ext cx="3757011" cy="479727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Демонстрация обучения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ru-RU" dirty="0" smtClean="0"/>
              <a:t>Обучение подходит к концу</a:t>
            </a:r>
            <a:endParaRPr lang="ru-RU" dirty="0"/>
          </a:p>
        </p:txBody>
      </p:sp>
      <p:pic>
        <p:nvPicPr>
          <p:cNvPr id="4" name="Рисунок 3" descr="Конец обучения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108" y="2214554"/>
            <a:ext cx="5024775" cy="464344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Вывод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ru-RU" dirty="0" smtClean="0"/>
              <a:t>	Работа выполнена в полном объёме, проведён </a:t>
            </a:r>
            <a:r>
              <a:rPr lang="ru-RU" dirty="0" err="1" smtClean="0"/>
              <a:t>рефакторинг</a:t>
            </a:r>
            <a:r>
              <a:rPr lang="ru-RU" dirty="0" smtClean="0"/>
              <a:t> кода, анализ несоответствий информационной системы требованиям конкурсного задания, приведено обоснование использования выбранных технологий.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Обоснование использования выбранного ЯП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ЯП </a:t>
            </a:r>
            <a:r>
              <a:rPr lang="en-US" dirty="0" smtClean="0"/>
              <a:t>Python, </a:t>
            </a:r>
            <a:r>
              <a:rPr lang="ru-RU" dirty="0" smtClean="0"/>
              <a:t>начиная с версий 3.</a:t>
            </a:r>
            <a:r>
              <a:rPr lang="en-US" dirty="0" smtClean="0"/>
              <a:t>X </a:t>
            </a:r>
            <a:r>
              <a:rPr lang="ru-RU" dirty="0" smtClean="0"/>
              <a:t>предоставляет возможности быстрой разработки следующими привилегиями: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Динамическая типизация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Неограниченный размер массивов (списков) в памяти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ru-RU" dirty="0" smtClean="0"/>
              <a:t>Наличие обширной (самой большой среды всех ЯП) базы модулей, которые позволяют решить любую поставленную задачу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Модуль 1.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Было использовано статическое определение координат отрезков макета карты в коде.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Поле поделено на квадраты 50 на 50 пикселей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Каждому квадрату соответствует изображение, соответствующее изображению отрезка дороги на макете с данными координатами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None/>
            </a:pPr>
            <a:r>
              <a:rPr lang="ru-RU" dirty="0" smtClean="0"/>
              <a:t>4.После определения структуры карты программно начинается этап визуализации5. За визуализацию отвечает модуль </a:t>
            </a:r>
            <a:r>
              <a:rPr lang="en-US" dirty="0" err="1" smtClean="0"/>
              <a:t>pygame</a:t>
            </a:r>
            <a:r>
              <a:rPr lang="en-US" dirty="0" smtClean="0"/>
              <a:t>, </a:t>
            </a:r>
            <a:r>
              <a:rPr lang="ru-RU" dirty="0" smtClean="0"/>
              <a:t>который производит вставку изображений по координатам из заданной структуры данных.</a:t>
            </a:r>
          </a:p>
          <a:p>
            <a:pPr marL="514350" indent="-514350" algn="just">
              <a:buNone/>
            </a:pPr>
            <a:r>
              <a:rPr lang="ru-RU" dirty="0" smtClean="0"/>
              <a:t>5.Пояснение: процесс визуализации представлен в методе класса среды </a:t>
            </a:r>
            <a:r>
              <a:rPr lang="en-US" dirty="0" smtClean="0"/>
              <a:t>“update” </a:t>
            </a:r>
            <a:r>
              <a:rPr lang="ru-RU" dirty="0" smtClean="0"/>
              <a:t>для упрощения кода и многократного использования данной функции.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ru-RU" dirty="0" smtClean="0"/>
              <a:t>6. События (нажатия кнопок) определяются программно с помощью отслеживания координат нажатия правой кнопкой мыши, производится соответствие координатам кнопки и вызывается соответствующий метод.</a:t>
            </a:r>
          </a:p>
          <a:p>
            <a:pPr>
              <a:buNone/>
            </a:pPr>
            <a:r>
              <a:rPr lang="ru-RU" dirty="0" smtClean="0"/>
              <a:t>Пояснение: Характерно для всех кнопок</a:t>
            </a:r>
          </a:p>
          <a:p>
            <a:pPr>
              <a:buNone/>
            </a:pPr>
            <a:r>
              <a:rPr lang="ru-RU" dirty="0" smtClean="0"/>
              <a:t>7. Переход управления от главного метода </a:t>
            </a:r>
            <a:r>
              <a:rPr lang="ru-RU" dirty="0" err="1" smtClean="0"/>
              <a:t>рендера</a:t>
            </a:r>
            <a:r>
              <a:rPr lang="ru-RU" dirty="0" smtClean="0"/>
              <a:t> среды к методам, привязанным на кнопки осуществляется за счёт выхода из главного цикла программы и переходу к циклу конкретного метода. После завершения цикла конкретного метода координаты автомобиля сохраняются и управление вновь переходит в главный цикл.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ru-RU" dirty="0" smtClean="0"/>
              <a:t>8. </a:t>
            </a:r>
            <a:r>
              <a:rPr lang="ru-RU" dirty="0" err="1" smtClean="0"/>
              <a:t>Нейросеть</a:t>
            </a:r>
            <a:r>
              <a:rPr lang="ru-RU" dirty="0"/>
              <a:t> </a:t>
            </a:r>
            <a:r>
              <a:rPr lang="ru-RU" dirty="0" smtClean="0"/>
              <a:t>(ИС) </a:t>
            </a:r>
          </a:p>
          <a:p>
            <a:pPr algn="just">
              <a:buNone/>
            </a:pPr>
            <a:r>
              <a:rPr lang="ru-RU" dirty="0" smtClean="0"/>
              <a:t>	Подход к обучению нейронной сети с примерами (</a:t>
            </a:r>
            <a:r>
              <a:rPr lang="ru-RU" dirty="0" err="1" smtClean="0"/>
              <a:t>Свёрточные</a:t>
            </a:r>
            <a:r>
              <a:rPr lang="ru-RU" dirty="0" smtClean="0"/>
              <a:t>, </a:t>
            </a:r>
            <a:r>
              <a:rPr lang="ru-RU" dirty="0" err="1" smtClean="0"/>
              <a:t>Полносвяные</a:t>
            </a:r>
            <a:r>
              <a:rPr lang="ru-RU" dirty="0" smtClean="0"/>
              <a:t>) в данном случае не работает, так как у нас нет правильных данных для обучения.</a:t>
            </a:r>
          </a:p>
          <a:p>
            <a:pPr algn="just">
              <a:buNone/>
            </a:pPr>
            <a:r>
              <a:rPr lang="ru-RU" dirty="0" smtClean="0"/>
              <a:t>	К тому же, среда разделена на дискретные ячейки, поэтому можно определить текущее состояние транспортного средства и возможные варианты действий.</a:t>
            </a:r>
            <a:endParaRPr lang="ru-RU" dirty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  <a:p>
            <a:pPr>
              <a:buNone/>
            </a:pPr>
            <a:endParaRPr lang="ru-RU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85720" y="1643050"/>
            <a:ext cx="8043890" cy="4525963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ru-RU" dirty="0" smtClean="0"/>
              <a:t>	Исходя из этого, был выбран подход </a:t>
            </a:r>
            <a:r>
              <a:rPr lang="en-US" dirty="0" smtClean="0"/>
              <a:t>Q-</a:t>
            </a:r>
            <a:r>
              <a:rPr lang="ru-RU" dirty="0" smtClean="0"/>
              <a:t>обучения модели по Марковским процессам принятия решения и уравнению Беллмана.</a:t>
            </a:r>
          </a:p>
          <a:p>
            <a:pPr algn="just">
              <a:buNone/>
            </a:pPr>
            <a:r>
              <a:rPr lang="ru-RU" dirty="0" smtClean="0"/>
              <a:t>Пояснение: Для перекрёстков была создана структура данных по типу </a:t>
            </a:r>
            <a:r>
              <a:rPr lang="ru-RU" dirty="0" err="1" smtClean="0"/>
              <a:t>Коориданты</a:t>
            </a:r>
            <a:r>
              <a:rPr lang="ru-RU" dirty="0" smtClean="0"/>
              <a:t>:</a:t>
            </a:r>
            <a:r>
              <a:rPr lang="en-US" dirty="0" smtClean="0"/>
              <a:t>[</a:t>
            </a:r>
            <a:r>
              <a:rPr lang="ru-RU" dirty="0" smtClean="0"/>
              <a:t>Вариант действий</a:t>
            </a:r>
            <a:r>
              <a:rPr lang="en-US" dirty="0" smtClean="0"/>
              <a:t> 1: </a:t>
            </a:r>
            <a:r>
              <a:rPr lang="ru-RU" dirty="0" smtClean="0"/>
              <a:t>Значение Приоритета1, Вариант действий 2: Значение Приоритета 2</a:t>
            </a:r>
            <a:r>
              <a:rPr lang="en-US" dirty="0" smtClean="0"/>
              <a:t>]</a:t>
            </a:r>
            <a:endParaRPr lang="ru-RU" dirty="0" smtClean="0"/>
          </a:p>
          <a:p>
            <a:pPr algn="just">
              <a:buNone/>
            </a:pPr>
            <a:r>
              <a:rPr lang="ru-RU" dirty="0" smtClean="0"/>
              <a:t>Каждый этап обучения обновляет данную структуру по следующему принципу:</a:t>
            </a:r>
          </a:p>
          <a:p>
            <a:pPr algn="just">
              <a:buNone/>
            </a:pPr>
            <a:endParaRPr lang="ru-RU" dirty="0" smtClean="0"/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Описание функционирования интеллектуальной системы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buAutoNum type="arabicPeriod"/>
            </a:pPr>
            <a:r>
              <a:rPr lang="ru-RU" dirty="0" smtClean="0"/>
              <a:t>Если автомобиль выбрал направление на перекрёстке и доехал до следующего перекрёстка, то вознаграждение за это действие равняется 5.</a:t>
            </a:r>
          </a:p>
          <a:p>
            <a:pPr marL="514350" indent="-514350">
              <a:buAutoNum type="arabicPeriod" startAt="2"/>
            </a:pPr>
            <a:r>
              <a:rPr lang="ru-RU" dirty="0" smtClean="0"/>
              <a:t>В ином случае (транспортное средство сошло с трассы или наткнулась на кирпич).</a:t>
            </a:r>
          </a:p>
          <a:p>
            <a:pPr marL="514350" indent="-514350">
              <a:buNone/>
            </a:pPr>
            <a:r>
              <a:rPr lang="ru-RU" dirty="0"/>
              <a:t>	</a:t>
            </a:r>
            <a:r>
              <a:rPr lang="ru-RU" dirty="0" smtClean="0"/>
              <a:t>Вознаграждение за это действие равняется -5.</a:t>
            </a:r>
          </a:p>
          <a:p>
            <a:pPr marL="514350" indent="-514350">
              <a:buNone/>
            </a:pPr>
            <a:r>
              <a:rPr lang="ru-RU" dirty="0"/>
              <a:t>	</a:t>
            </a:r>
            <a:r>
              <a:rPr lang="ru-RU" dirty="0" smtClean="0"/>
              <a:t>Транспортное средство возвращается в начальные координаты (старт).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502</Words>
  <Application>Microsoft Office PowerPoint</Application>
  <PresentationFormat>Экран (4:3)</PresentationFormat>
  <Paragraphs>84</Paragraphs>
  <Slides>22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3" baseType="lpstr">
      <vt:lpstr>Тема Office</vt:lpstr>
      <vt:lpstr>АРХИТЕКТУРА ИНТЕЛЛЕКТУАЛЬНЫХ СИСТЕМ УПРАВЛЕНИЯ</vt:lpstr>
      <vt:lpstr>Введение в разработку</vt:lpstr>
      <vt:lpstr>Обоснование использования выбранного ЯП</vt:lpstr>
      <vt:lpstr>Описание функционирования интеллектуальной системы</vt:lpstr>
      <vt:lpstr>Описание функционирования интеллектуальной системы</vt:lpstr>
      <vt:lpstr>Описание функционирования интеллектуальной системы</vt:lpstr>
      <vt:lpstr>Описание функционирования интеллектуальной системы</vt:lpstr>
      <vt:lpstr>Описание функционирования интеллектуальной системы</vt:lpstr>
      <vt:lpstr>Описание функционирования интеллектуальной системы</vt:lpstr>
      <vt:lpstr>Описание функционирования интеллектуальной системы</vt:lpstr>
      <vt:lpstr>Описание функционирования интеллектуальной системы</vt:lpstr>
      <vt:lpstr>Сравнение созданной интеллектуальной системой с требованиями конкурсного задания</vt:lpstr>
      <vt:lpstr>Сравнение созданной интеллектуальной системой с требованиями конкурсного задания</vt:lpstr>
      <vt:lpstr>Сравнение созданной интеллектуальной системой с требованиями конкурсного задания</vt:lpstr>
      <vt:lpstr>Сравнение созданной интеллектуальной системой с требованиями конкурсного задания</vt:lpstr>
      <vt:lpstr>Комментарии</vt:lpstr>
      <vt:lpstr>Отступы и переменные</vt:lpstr>
      <vt:lpstr>Демонстрация интерфейса</vt:lpstr>
      <vt:lpstr>Демонстрация обучения</vt:lpstr>
      <vt:lpstr>Демонстрация обучения</vt:lpstr>
      <vt:lpstr>Демонстрация обучения</vt:lpstr>
      <vt:lpstr>Вывод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ИНТЕЛЛЕКТУАЛЬНЫХ СИСТЕМ УПРАВЛЕНИЯ</dc:title>
  <dc:creator>sergeysamoilov</dc:creator>
  <cp:lastModifiedBy>sergeysamoilov</cp:lastModifiedBy>
  <cp:revision>11</cp:revision>
  <dcterms:created xsi:type="dcterms:W3CDTF">2020-12-04T08:57:46Z</dcterms:created>
  <dcterms:modified xsi:type="dcterms:W3CDTF">2020-12-04T10:42:38Z</dcterms:modified>
</cp:coreProperties>
</file>