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0B5991-39F0-4FBD-80DF-2C78305ACF71}">
          <p14:sldIdLst>
            <p14:sldId id="256"/>
            <p14:sldId id="257"/>
            <p14:sldId id="258"/>
            <p14:sldId id="264"/>
            <p14:sldId id="259"/>
            <p14:sldId id="260"/>
            <p14:sldId id="266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jun zhan" initials="cz" lastIdx="4" clrIdx="0">
    <p:extLst>
      <p:ext uri="{19B8F6BF-5375-455C-9EA6-DF929625EA0E}">
        <p15:presenceInfo xmlns:p15="http://schemas.microsoft.com/office/powerpoint/2012/main" userId="00b78a0af578ee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8T07:49:19.090" idx="1">
    <p:pos x="10" y="10"/>
    <p:text>kahoot</p:text>
    <p:extLst>
      <p:ext uri="{C676402C-5697-4E1C-873F-D02D1690AC5C}">
        <p15:threadingInfo xmlns:p15="http://schemas.microsoft.com/office/powerpoint/2012/main" timeZoneBias="420"/>
      </p:ext>
    </p:extLst>
  </p:cm>
  <p:cm authorId="1" dt="2018-10-28T07:51:18.668" idx="2">
    <p:pos x="10" y="106"/>
    <p:text>bible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8-10-28T07:52:02.449" idx="3">
    <p:pos x="10" y="202"/>
    <p:text>zane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8-10-28T07:52:36.067" idx="4">
    <p:pos x="10" y="298"/>
    <p:text>a'mo's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E87-0D12-4F0B-B404-275E1F40B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5B184-A145-4076-9444-7D08B8E38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2CB5-3DCD-475A-95DB-A4B0AEBF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767-125C-48EB-B7B6-CA75690A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FE60-50F9-4AE2-A35F-800BCEFD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517F-BB2A-4DFA-81CA-7DBD86BD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BE06E-1E6F-46DE-AEAB-E8071C93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D48F-18AE-4086-897A-DE94E62C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2DBE-73FD-4945-8CD4-3287E73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0CE9-DEF2-434D-99B0-C2907B6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E1EDD-6A4D-4A83-ADBB-99E265835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C4F30-7266-40E8-A38A-06CD8BE24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C26-F5B1-4265-B408-1442921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1E1D-1FC3-44FE-80CA-AEB01CB1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4F55-9EC6-467E-BFE1-3C68AE52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E9DC-5049-4694-B758-5CF7B16B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E811-667F-4B29-ADA0-187CA1C7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8E23-DCEF-439F-8E6A-2A210A58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0A85-1412-49B9-94B0-979C2D4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15E7-71AD-43BA-8DC5-18AE129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2BC8-AA69-4D39-B8BA-71DC1D67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87866-E6D4-4EA9-9632-633FC5A1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6360-9BA9-41EA-BF75-E27D7DB4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FE12-9F7D-4EED-B23F-41C93F6F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01AC-2CC8-4069-A3DE-C11992AE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1B19-0A96-481E-9FC1-5940CCE8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02B-4F30-4C9C-8C57-1E9C6C7D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8B91B-E36B-4DB8-979C-A372C342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C2E6-42ED-4F15-94AE-B731374A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362E-05D7-4927-8091-C83F3303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CE64-BD10-47D4-958E-8626D7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741B-5B4A-4489-8C87-9B28CD39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A4B18-68C0-4643-B921-47E0214B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A8FD5-F72F-4872-85E1-8AF0726E7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F8C7B-F756-48D6-A9AE-D35803A2C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55B69-459A-4334-9B55-03319F4C3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BC6C0-EAA2-4C60-9A8F-9357E843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9FFFE-A4AB-4FE6-9914-36D38178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0DA0F-C3DB-4BB2-AAE9-FEBFF041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DC13-5B9C-4A74-B037-15E210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D728A-1CFB-45E9-A3C0-C092AD84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66F0D-5521-42E4-B417-FDD21465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C44F-2898-4E4B-8AC5-C7825723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BC679-745E-4975-82BA-BEDC366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40802-BD4F-4E46-8712-85700479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7FB5-53FC-4BE2-9EC1-7C693E0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3AAB-9A47-479F-9BF3-D2D32D73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4461-E105-4B6D-910A-69895070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AD5D4-850D-49A6-ADC1-22B85D0A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7195-6B2B-432D-AE68-B2568113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0CD8-5ADC-4A8B-91CC-903E02F7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9AAA2-150F-4285-8974-5F8021CB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CF3-B6CF-4A27-9C40-87F04AE1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A6ECC-771D-4FF2-9CBE-89A8239C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06841-B6B1-4656-85D5-FFB1CF981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EBD4C-5A9D-419C-A9CE-0219B77B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3836B-48E9-4B26-85C7-2629372C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030D-BDF3-4C16-A70D-0A42E1D2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93B2-F339-4891-97DA-4FCAD405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6C9BA-8327-4EA9-B64D-2E1E38D8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BB73-E2B3-42D7-A106-43C2F0D91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FF6D-4DBB-4CF9-B2AA-64DB38EF9FA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A6EC-EA9C-4729-AD5C-ACB955BA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B642-5AFA-4D18-9AEA-80ED7B0FA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2E3-05A5-4898-993F-FBC326DC6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Telehealth</a:t>
            </a:r>
            <a:r>
              <a:rPr lang="zh-CN" altLang="en-US" dirty="0"/>
              <a:t>健康助手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C96D-22A8-4C23-B826-62B0B8811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湛超军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0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72A9-1A0C-4863-A8CF-F3F7C408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zh-CN" altLang="en-US" dirty="0"/>
              <a:t>登陆方式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31DF-70C6-43A4-A292-858D92F7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、常规方式： 用户名</a:t>
            </a:r>
            <a:r>
              <a:rPr lang="en-US" altLang="zh-CN" dirty="0"/>
              <a:t>+</a:t>
            </a:r>
            <a:r>
              <a:rPr lang="zh-CN" altLang="en-US" dirty="0"/>
              <a:t>密码 （不建议，原因：复杂。不适合老年人）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、不设置障碍，直接点击手机</a:t>
            </a:r>
            <a:r>
              <a:rPr lang="en-US" altLang="zh-CN" dirty="0"/>
              <a:t>APP</a:t>
            </a:r>
            <a:r>
              <a:rPr lang="zh-CN" altLang="en-US" dirty="0"/>
              <a:t>进入，同微信。（建议。这种操作简单，老少皆宜。但是风险是手机丢失，有可能造成个人资料泄露。当然现在大部分智能手机打开都需要密码。）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、指模进入（美国</a:t>
            </a:r>
            <a:r>
              <a:rPr lang="en-US" altLang="zh-CN" dirty="0"/>
              <a:t>doctor-in-demand APP</a:t>
            </a:r>
            <a:r>
              <a:rPr lang="zh-CN" altLang="en-US" dirty="0"/>
              <a:t>使用）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、语音问答（可以考虑，但是还是有点复杂）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2AF0-7C0B-4B53-A4A4-CD2A024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zh-CN" altLang="en-US" dirty="0"/>
              <a:t>首次登陆后注册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80D0-D68C-44AA-B652-3EC8EE40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0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222FE-89C4-4441-8AC5-CCD20D25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43" y="2763837"/>
            <a:ext cx="756203" cy="648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0E4063-574B-454B-A886-C0A387C7ABDF}"/>
              </a:ext>
            </a:extLst>
          </p:cNvPr>
          <p:cNvSpPr/>
          <p:nvPr/>
        </p:nvSpPr>
        <p:spPr>
          <a:xfrm>
            <a:off x="1205088" y="2844800"/>
            <a:ext cx="1952978" cy="73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请您填写个人信息</a:t>
            </a:r>
            <a:endParaRPr lang="en-US" dirty="0"/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7EF1EF03-7BD6-4B63-AC73-A0578B23714F}"/>
              </a:ext>
            </a:extLst>
          </p:cNvPr>
          <p:cNvSpPr/>
          <p:nvPr/>
        </p:nvSpPr>
        <p:spPr>
          <a:xfrm>
            <a:off x="3158066" y="2844800"/>
            <a:ext cx="1952978" cy="73895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</a:t>
            </a:r>
            <a:r>
              <a:rPr lang="en-US" altLang="zh-CN" dirty="0"/>
              <a:t>1</a:t>
            </a:r>
            <a:r>
              <a:rPr lang="zh-CN" altLang="en-US" dirty="0"/>
              <a:t>秒后用户没有填写的话，语音提示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89694-988A-4DD9-9113-AB3EF5F8577B}"/>
              </a:ext>
            </a:extLst>
          </p:cNvPr>
          <p:cNvSpPr/>
          <p:nvPr/>
        </p:nvSpPr>
        <p:spPr>
          <a:xfrm>
            <a:off x="5723465" y="2785298"/>
            <a:ext cx="1952978" cy="8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请您录入个人信息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BDB895-2DEB-46B4-A3E0-665582C8D74C}"/>
              </a:ext>
            </a:extLst>
          </p:cNvPr>
          <p:cNvSpPr/>
          <p:nvPr/>
        </p:nvSpPr>
        <p:spPr>
          <a:xfrm>
            <a:off x="1128889" y="3860800"/>
            <a:ext cx="1952978" cy="2777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姓名：</a:t>
            </a:r>
            <a:endParaRPr lang="en-US" altLang="zh-CN" dirty="0"/>
          </a:p>
          <a:p>
            <a:pPr algn="ctr"/>
            <a:r>
              <a:rPr lang="zh-CN" altLang="en-US" dirty="0"/>
              <a:t>性别：</a:t>
            </a:r>
            <a:endParaRPr lang="en-US" altLang="zh-CN" dirty="0"/>
          </a:p>
          <a:p>
            <a:pPr algn="ctr"/>
            <a:r>
              <a:rPr lang="zh-CN" altLang="en-US" dirty="0"/>
              <a:t>年龄：</a:t>
            </a:r>
            <a:endParaRPr lang="en-US" altLang="zh-CN" dirty="0"/>
          </a:p>
          <a:p>
            <a:pPr algn="ctr"/>
            <a:r>
              <a:rPr lang="zh-CN" altLang="en-US" dirty="0"/>
              <a:t>电话：</a:t>
            </a:r>
            <a:endParaRPr lang="en-US" altLang="zh-CN" dirty="0"/>
          </a:p>
          <a:p>
            <a:pPr algn="ctr"/>
            <a:r>
              <a:rPr lang="zh-CN" altLang="en-US" dirty="0"/>
              <a:t>地址：</a:t>
            </a:r>
            <a:endParaRPr lang="en-US" altLang="zh-CN" dirty="0"/>
          </a:p>
          <a:p>
            <a:pPr algn="ctr"/>
            <a:r>
              <a:rPr lang="zh-CN" altLang="en-US" dirty="0"/>
              <a:t>邮编：</a:t>
            </a:r>
            <a:endParaRPr lang="en-US" altLang="zh-CN" dirty="0"/>
          </a:p>
          <a:p>
            <a:pPr algn="ctr"/>
            <a:r>
              <a:rPr lang="zh-CN" altLang="en-US" dirty="0"/>
              <a:t>紧急联络人：</a:t>
            </a:r>
            <a:endParaRPr lang="en-US" altLang="zh-CN" dirty="0"/>
          </a:p>
          <a:p>
            <a:pPr algn="ctr"/>
            <a:r>
              <a:rPr lang="zh-CN" altLang="en-US" dirty="0"/>
              <a:t>电话：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C47376-6491-48AB-8353-C1842BF0BF1A}"/>
              </a:ext>
            </a:extLst>
          </p:cNvPr>
          <p:cNvSpPr/>
          <p:nvPr/>
        </p:nvSpPr>
        <p:spPr>
          <a:xfrm>
            <a:off x="5689599" y="3850246"/>
            <a:ext cx="2246489" cy="2784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您的姓名是：</a:t>
            </a:r>
            <a:endParaRPr lang="en-US" altLang="zh-CN" dirty="0"/>
          </a:p>
          <a:p>
            <a:pPr algn="ctr"/>
            <a:r>
              <a:rPr lang="zh-CN" altLang="en-US" dirty="0"/>
              <a:t>您的性别是：</a:t>
            </a:r>
            <a:endParaRPr lang="en-US" altLang="zh-CN" dirty="0"/>
          </a:p>
          <a:p>
            <a:pPr algn="ctr"/>
            <a:r>
              <a:rPr lang="zh-CN" altLang="en-US" dirty="0"/>
              <a:t>您的年龄是：</a:t>
            </a:r>
            <a:endParaRPr lang="en-US" altLang="zh-CN" dirty="0"/>
          </a:p>
          <a:p>
            <a:pPr algn="ctr"/>
            <a:r>
              <a:rPr lang="zh-CN" altLang="en-US" dirty="0"/>
              <a:t>您的电话是：</a:t>
            </a:r>
            <a:endParaRPr lang="en-US" altLang="zh-CN" dirty="0"/>
          </a:p>
          <a:p>
            <a:pPr algn="ctr"/>
            <a:r>
              <a:rPr lang="zh-CN" altLang="en-US" dirty="0"/>
              <a:t>您的地址是：</a:t>
            </a:r>
            <a:endParaRPr lang="en-US" altLang="zh-CN" dirty="0"/>
          </a:p>
          <a:p>
            <a:pPr algn="ctr"/>
            <a:r>
              <a:rPr lang="zh-CN" altLang="en-US" dirty="0"/>
              <a:t>您的邮编是：</a:t>
            </a:r>
            <a:endParaRPr lang="en-US" altLang="zh-CN" dirty="0"/>
          </a:p>
          <a:p>
            <a:pPr algn="ctr"/>
            <a:r>
              <a:rPr lang="zh-CN" altLang="en-US" dirty="0"/>
              <a:t>您的紧急联络人是</a:t>
            </a:r>
            <a:endParaRPr lang="en-US" altLang="zh-CN" dirty="0"/>
          </a:p>
          <a:p>
            <a:pPr algn="ctr"/>
            <a:r>
              <a:rPr lang="zh-CN" altLang="en-US" dirty="0"/>
              <a:t>他的电话是：：</a:t>
            </a:r>
            <a:endParaRPr lang="en-US" dirty="0"/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E72E5C22-640F-4245-B216-9F4B445AAE3B}"/>
              </a:ext>
            </a:extLst>
          </p:cNvPr>
          <p:cNvSpPr/>
          <p:nvPr/>
        </p:nvSpPr>
        <p:spPr>
          <a:xfrm>
            <a:off x="8060264" y="4470400"/>
            <a:ext cx="2483556" cy="15578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由机器人提问。当用户是用方言回答式，机器人能自动调整用方言提问。！！！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B47A96-729E-44A2-B796-1FEEA3F32EAE}"/>
              </a:ext>
            </a:extLst>
          </p:cNvPr>
          <p:cNvSpPr/>
          <p:nvPr/>
        </p:nvSpPr>
        <p:spPr>
          <a:xfrm>
            <a:off x="2181577" y="1515798"/>
            <a:ext cx="1374423" cy="868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我是患者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FB280D-04CC-4E7B-9A5E-EA9EDB9C5336}"/>
              </a:ext>
            </a:extLst>
          </p:cNvPr>
          <p:cNvSpPr/>
          <p:nvPr/>
        </p:nvSpPr>
        <p:spPr>
          <a:xfrm>
            <a:off x="6096000" y="1421326"/>
            <a:ext cx="1374423" cy="808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我是医生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CB136D-50CE-46A3-8CC5-DF4AD2D404C3}"/>
              </a:ext>
            </a:extLst>
          </p:cNvPr>
          <p:cNvCxnSpPr>
            <a:endCxn id="5" idx="0"/>
          </p:cNvCxnSpPr>
          <p:nvPr/>
        </p:nvCxnSpPr>
        <p:spPr>
          <a:xfrm flipH="1">
            <a:off x="2181577" y="2324395"/>
            <a:ext cx="369712" cy="52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36E689-7114-466D-A8D1-A1F410D03E35}"/>
              </a:ext>
            </a:extLst>
          </p:cNvPr>
          <p:cNvCxnSpPr>
            <a:stCxn id="14" idx="5"/>
          </p:cNvCxnSpPr>
          <p:nvPr/>
        </p:nvCxnSpPr>
        <p:spPr>
          <a:xfrm>
            <a:off x="3354720" y="2256767"/>
            <a:ext cx="2334879" cy="50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9277C184-B498-4505-AEE5-18FE5FC243EB}"/>
              </a:ext>
            </a:extLst>
          </p:cNvPr>
          <p:cNvSpPr/>
          <p:nvPr/>
        </p:nvSpPr>
        <p:spPr>
          <a:xfrm>
            <a:off x="7470423" y="1690688"/>
            <a:ext cx="962223" cy="20699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F33D5308-65D2-4A8A-855E-6AA0BE58C53C}"/>
              </a:ext>
            </a:extLst>
          </p:cNvPr>
          <p:cNvSpPr/>
          <p:nvPr/>
        </p:nvSpPr>
        <p:spPr>
          <a:xfrm>
            <a:off x="8534400" y="1690688"/>
            <a:ext cx="1162756" cy="3413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见下页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9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646B-24C4-439F-AC0F-DEAA064F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zh-CN" altLang="en-US" dirty="0"/>
              <a:t>点击     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6D68-41AF-42C7-A9D6-9D72F6F5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CD05B9-A170-4C88-B9BD-ADB57C7A2BF9}"/>
              </a:ext>
            </a:extLst>
          </p:cNvPr>
          <p:cNvSpPr/>
          <p:nvPr/>
        </p:nvSpPr>
        <p:spPr>
          <a:xfrm>
            <a:off x="5508978" y="546100"/>
            <a:ext cx="1580444" cy="899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我是医生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E3FB4-2440-4E3D-AF10-C2A372B85AA8}"/>
              </a:ext>
            </a:extLst>
          </p:cNvPr>
          <p:cNvSpPr/>
          <p:nvPr/>
        </p:nvSpPr>
        <p:spPr>
          <a:xfrm>
            <a:off x="4572000" y="1941689"/>
            <a:ext cx="1196622" cy="56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0D416-C235-4BCC-AC59-9E3216DBD3B1}"/>
              </a:ext>
            </a:extLst>
          </p:cNvPr>
          <p:cNvSpPr/>
          <p:nvPr/>
        </p:nvSpPr>
        <p:spPr>
          <a:xfrm>
            <a:off x="4594578" y="2698044"/>
            <a:ext cx="1162755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ADF046-D44F-4B97-AD97-548EDC9299E2}"/>
              </a:ext>
            </a:extLst>
          </p:cNvPr>
          <p:cNvSpPr/>
          <p:nvPr/>
        </p:nvSpPr>
        <p:spPr>
          <a:xfrm>
            <a:off x="4594578" y="3429000"/>
            <a:ext cx="1083733" cy="53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年龄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3D8CEF-9CD8-40AA-B738-88F67AF0E056}"/>
              </a:ext>
            </a:extLst>
          </p:cNvPr>
          <p:cNvSpPr/>
          <p:nvPr/>
        </p:nvSpPr>
        <p:spPr>
          <a:xfrm>
            <a:off x="4481690" y="4159956"/>
            <a:ext cx="1196621" cy="564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证件号码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A7A92-D98E-4214-A3EA-3D97D3354390}"/>
              </a:ext>
            </a:extLst>
          </p:cNvPr>
          <p:cNvSpPr/>
          <p:nvPr/>
        </p:nvSpPr>
        <p:spPr>
          <a:xfrm>
            <a:off x="4572000" y="4944533"/>
            <a:ext cx="1162755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941F1-4BC3-43FD-904A-18CC1D6E63D0}"/>
              </a:ext>
            </a:extLst>
          </p:cNvPr>
          <p:cNvSpPr/>
          <p:nvPr/>
        </p:nvSpPr>
        <p:spPr>
          <a:xfrm>
            <a:off x="4572000" y="5610048"/>
            <a:ext cx="1106311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联系电话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A7B51-205A-4149-AFA5-C9C729515E4E}"/>
              </a:ext>
            </a:extLst>
          </p:cNvPr>
          <p:cNvSpPr/>
          <p:nvPr/>
        </p:nvSpPr>
        <p:spPr>
          <a:xfrm>
            <a:off x="7416800" y="1976437"/>
            <a:ext cx="1196622" cy="56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诊所名称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7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2ED-C18F-4B70-A389-0417569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zh-CN" altLang="en-US" dirty="0"/>
              <a:t>常规登陆后第一页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BF3F-20D1-4688-AA37-08977866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F7458-9E24-452E-AC40-31EB7536A900}"/>
              </a:ext>
            </a:extLst>
          </p:cNvPr>
          <p:cNvSpPr/>
          <p:nvPr/>
        </p:nvSpPr>
        <p:spPr>
          <a:xfrm>
            <a:off x="2398607" y="1690688"/>
            <a:ext cx="13716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我要检查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E20F1-BAA9-48AC-92FD-8E91678030C7}"/>
              </a:ext>
            </a:extLst>
          </p:cNvPr>
          <p:cNvSpPr/>
          <p:nvPr/>
        </p:nvSpPr>
        <p:spPr>
          <a:xfrm>
            <a:off x="2376807" y="4787582"/>
            <a:ext cx="129159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我要找医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E6152-AEC6-42FC-B598-53D2AEC0EEFE}"/>
              </a:ext>
            </a:extLst>
          </p:cNvPr>
          <p:cNvSpPr/>
          <p:nvPr/>
        </p:nvSpPr>
        <p:spPr>
          <a:xfrm>
            <a:off x="9978528" y="6113145"/>
            <a:ext cx="1245870" cy="37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关于我们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05224-4606-4CFE-ACFF-D3643B6E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585" y="1927012"/>
            <a:ext cx="749774" cy="6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14FF3-5C83-4E76-82B9-7409001E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585" y="5128800"/>
            <a:ext cx="749774" cy="6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B380A-72A5-4A8F-AC66-366468998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06" y="1872923"/>
            <a:ext cx="1333333" cy="552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EEB7A-078A-4CDA-9C33-6A8FF191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64" y="5128800"/>
            <a:ext cx="1333333" cy="5523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E02599-7A42-44E8-9346-6B71E350340B}"/>
              </a:ext>
            </a:extLst>
          </p:cNvPr>
          <p:cNvSpPr/>
          <p:nvPr/>
        </p:nvSpPr>
        <p:spPr>
          <a:xfrm>
            <a:off x="5621867" y="1927012"/>
            <a:ext cx="802853" cy="414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点击声音后，系统用语音提示对应的操作。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A3522E-6B75-4B35-BEF3-7EB51D5EE0CE}"/>
              </a:ext>
            </a:extLst>
          </p:cNvPr>
          <p:cNvSpPr/>
          <p:nvPr/>
        </p:nvSpPr>
        <p:spPr>
          <a:xfrm>
            <a:off x="8884356" y="1825625"/>
            <a:ext cx="741669" cy="424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video</a:t>
            </a:r>
            <a:r>
              <a:rPr lang="zh-CN" altLang="en-US" dirty="0"/>
              <a:t>后，系统弹出对应栏目的视频介绍。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9E340C-0CDA-4D57-85C0-316810EF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411" y="6145054"/>
            <a:ext cx="916589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AB65-8C8E-4689-8586-2502E9E2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zh-CN" altLang="en-US" dirty="0"/>
              <a:t>点击（</a:t>
            </a:r>
            <a:r>
              <a:rPr lang="zh-CN" altLang="en-US" sz="2000" dirty="0"/>
              <a:t>或者</a:t>
            </a:r>
            <a:r>
              <a:rPr lang="zh-CN" altLang="en-US" sz="2400" dirty="0"/>
              <a:t>回答</a:t>
            </a:r>
            <a:r>
              <a:rPr lang="zh-CN" altLang="en-US" dirty="0"/>
              <a:t>）     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73AD-E429-42BE-91D6-E256B0F9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ACF4E-4A9C-49EA-AD5F-95477B5C0D28}"/>
              </a:ext>
            </a:extLst>
          </p:cNvPr>
          <p:cNvSpPr/>
          <p:nvPr/>
        </p:nvSpPr>
        <p:spPr>
          <a:xfrm>
            <a:off x="5532120" y="857250"/>
            <a:ext cx="19431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我要检查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5D96-F19D-47AF-9EC2-44F5AF115955}"/>
              </a:ext>
            </a:extLst>
          </p:cNvPr>
          <p:cNvSpPr/>
          <p:nvPr/>
        </p:nvSpPr>
        <p:spPr>
          <a:xfrm>
            <a:off x="3175423" y="1668995"/>
            <a:ext cx="764858" cy="52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血压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40113-9731-41E8-A382-DEAE26B87A60}"/>
              </a:ext>
            </a:extLst>
          </p:cNvPr>
          <p:cNvSpPr/>
          <p:nvPr/>
        </p:nvSpPr>
        <p:spPr>
          <a:xfrm>
            <a:off x="4267200" y="1350566"/>
            <a:ext cx="874395" cy="44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高压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B977D0-058E-42BF-B769-2A0CFFE13469}"/>
              </a:ext>
            </a:extLst>
          </p:cNvPr>
          <p:cNvSpPr/>
          <p:nvPr/>
        </p:nvSpPr>
        <p:spPr>
          <a:xfrm>
            <a:off x="4267200" y="1863328"/>
            <a:ext cx="893445" cy="423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78E41-E07C-4B59-B507-01076FE92423}"/>
              </a:ext>
            </a:extLst>
          </p:cNvPr>
          <p:cNvSpPr/>
          <p:nvPr/>
        </p:nvSpPr>
        <p:spPr>
          <a:xfrm>
            <a:off x="3249929" y="2286397"/>
            <a:ext cx="750571" cy="423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心率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E71C4-9F04-466E-9A79-E87F1095984A}"/>
              </a:ext>
            </a:extLst>
          </p:cNvPr>
          <p:cNvSpPr/>
          <p:nvPr/>
        </p:nvSpPr>
        <p:spPr>
          <a:xfrm>
            <a:off x="3193772" y="2776476"/>
            <a:ext cx="746509" cy="44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6E7C1-58B1-49E6-9769-0D46CE54F027}"/>
              </a:ext>
            </a:extLst>
          </p:cNvPr>
          <p:cNvSpPr/>
          <p:nvPr/>
        </p:nvSpPr>
        <p:spPr>
          <a:xfrm>
            <a:off x="3163583" y="3311426"/>
            <a:ext cx="776698" cy="44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血氧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B30C3-5684-41C9-BD9B-16A6D8285CA7}"/>
              </a:ext>
            </a:extLst>
          </p:cNvPr>
          <p:cNvSpPr/>
          <p:nvPr/>
        </p:nvSpPr>
        <p:spPr>
          <a:xfrm>
            <a:off x="3186112" y="4476750"/>
            <a:ext cx="857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体温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63DBF5-D8B0-4A3B-8EED-46928D9E77EB}"/>
              </a:ext>
            </a:extLst>
          </p:cNvPr>
          <p:cNvSpPr/>
          <p:nvPr/>
        </p:nvSpPr>
        <p:spPr>
          <a:xfrm>
            <a:off x="7867650" y="1350566"/>
            <a:ext cx="1333500" cy="732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产品购买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1ABC86-37B0-487A-B9F0-B0D74706AB36}"/>
              </a:ext>
            </a:extLst>
          </p:cNvPr>
          <p:cNvSpPr/>
          <p:nvPr/>
        </p:nvSpPr>
        <p:spPr>
          <a:xfrm>
            <a:off x="907309" y="2537419"/>
            <a:ext cx="1333500" cy="292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点击“智能检测”后出现扫描模式，用户扫描各个设备的二维码，建立联系。用户操作设备，进行测试。数据自动各对话框。不能填写。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39C983-AA6D-4B51-9E4A-D678C023D78A}"/>
              </a:ext>
            </a:extLst>
          </p:cNvPr>
          <p:cNvSpPr/>
          <p:nvPr/>
        </p:nvSpPr>
        <p:spPr>
          <a:xfrm>
            <a:off x="5553075" y="1573214"/>
            <a:ext cx="1425892" cy="3427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当其中任何一个超出正常值时，上述</a:t>
            </a:r>
            <a:r>
              <a:rPr lang="en-US" altLang="zh-CN" sz="1200" dirty="0" err="1"/>
              <a:t>alerm</a:t>
            </a:r>
            <a:r>
              <a:rPr lang="en-US" altLang="zh-CN" sz="1200" dirty="0"/>
              <a:t> </a:t>
            </a:r>
            <a:r>
              <a:rPr lang="zh-CN" altLang="en-US" sz="1200" dirty="0"/>
              <a:t>闪现。并伴随语音提示，“您的</a:t>
            </a:r>
            <a:r>
              <a:rPr lang="en-US" altLang="zh-CN" sz="1200" dirty="0"/>
              <a:t>XX</a:t>
            </a:r>
            <a:r>
              <a:rPr lang="zh-CN" altLang="en-US" sz="1200" dirty="0"/>
              <a:t>有风险，请点击查看”。用户点击</a:t>
            </a:r>
            <a:r>
              <a:rPr lang="en-US" altLang="zh-CN" sz="1200" dirty="0"/>
              <a:t>alarm</a:t>
            </a:r>
            <a:r>
              <a:rPr lang="zh-CN" altLang="en-US" sz="1200" dirty="0"/>
              <a:t>后进入下一个页面。这个页面显示历该指标的历史曲线、正常值，风险分析，和提醒。当正常时，</a:t>
            </a:r>
            <a:r>
              <a:rPr lang="en-US" altLang="zh-CN" sz="1200" dirty="0"/>
              <a:t>alarm </a:t>
            </a:r>
            <a:r>
              <a:rPr lang="zh-CN" altLang="en-US" sz="1200" dirty="0"/>
              <a:t>隐去</a:t>
            </a:r>
            <a:endParaRPr lang="en-US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298A43-E383-48A7-95F5-107837AB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70269" y="1497585"/>
            <a:ext cx="534353" cy="51321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C920D7-DF98-48EF-B14F-2EA582590649}"/>
              </a:ext>
            </a:extLst>
          </p:cNvPr>
          <p:cNvSpPr/>
          <p:nvPr/>
        </p:nvSpPr>
        <p:spPr>
          <a:xfrm>
            <a:off x="2553666" y="5907065"/>
            <a:ext cx="857250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查看历史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852AD7-0278-4AF3-AC58-BE7CE99FC4FA}"/>
              </a:ext>
            </a:extLst>
          </p:cNvPr>
          <p:cNvSpPr/>
          <p:nvPr/>
        </p:nvSpPr>
        <p:spPr>
          <a:xfrm>
            <a:off x="5448300" y="5542756"/>
            <a:ext cx="99917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分享给亲人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79B2AB-74E7-4AE4-A98C-6DD915807DCE}"/>
              </a:ext>
            </a:extLst>
          </p:cNvPr>
          <p:cNvSpPr/>
          <p:nvPr/>
        </p:nvSpPr>
        <p:spPr>
          <a:xfrm>
            <a:off x="6630353" y="5619750"/>
            <a:ext cx="2199322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亲人的电话和微信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28BFE-610C-4192-8D5E-5316B9CDE189}"/>
              </a:ext>
            </a:extLst>
          </p:cNvPr>
          <p:cNvSpPr/>
          <p:nvPr/>
        </p:nvSpPr>
        <p:spPr>
          <a:xfrm>
            <a:off x="1117600" y="1497585"/>
            <a:ext cx="996950" cy="95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智能检测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F53BC2-7717-4862-9893-539D79AEEA1F}"/>
              </a:ext>
            </a:extLst>
          </p:cNvPr>
          <p:cNvCxnSpPr/>
          <p:nvPr/>
        </p:nvCxnSpPr>
        <p:spPr>
          <a:xfrm flipH="1">
            <a:off x="2212622" y="1128889"/>
            <a:ext cx="3235678" cy="36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01DDC2-48C6-4C84-A8BD-12E885D99095}"/>
              </a:ext>
            </a:extLst>
          </p:cNvPr>
          <p:cNvCxnSpPr/>
          <p:nvPr/>
        </p:nvCxnSpPr>
        <p:spPr>
          <a:xfrm>
            <a:off x="7475220" y="1110059"/>
            <a:ext cx="664069" cy="21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A80794-2464-440E-ACEB-265C19627B2D}"/>
              </a:ext>
            </a:extLst>
          </p:cNvPr>
          <p:cNvCxnSpPr>
            <a:stCxn id="12" idx="3"/>
          </p:cNvCxnSpPr>
          <p:nvPr/>
        </p:nvCxnSpPr>
        <p:spPr>
          <a:xfrm>
            <a:off x="2114550" y="1973637"/>
            <a:ext cx="1028700" cy="3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8C360C-4EF9-40E6-B11B-3F44D54B90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14550" y="2232819"/>
            <a:ext cx="1135379" cy="2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5E5254-931C-41B6-B093-665D2E9D90F3}"/>
              </a:ext>
            </a:extLst>
          </p:cNvPr>
          <p:cNvCxnSpPr/>
          <p:nvPr/>
        </p:nvCxnSpPr>
        <p:spPr>
          <a:xfrm>
            <a:off x="2156513" y="2260742"/>
            <a:ext cx="986737" cy="79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B00226-4CAD-458A-BF5D-99D1A4894BD5}"/>
              </a:ext>
            </a:extLst>
          </p:cNvPr>
          <p:cNvCxnSpPr/>
          <p:nvPr/>
        </p:nvCxnSpPr>
        <p:spPr>
          <a:xfrm>
            <a:off x="2145057" y="2158807"/>
            <a:ext cx="1007718" cy="14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7D03E9-341C-444B-9A00-FF1F3D63B899}"/>
              </a:ext>
            </a:extLst>
          </p:cNvPr>
          <p:cNvCxnSpPr/>
          <p:nvPr/>
        </p:nvCxnSpPr>
        <p:spPr>
          <a:xfrm>
            <a:off x="2125041" y="2446139"/>
            <a:ext cx="1027734" cy="20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5FC6181-BC5F-406F-88E9-E3514024CB5A}"/>
              </a:ext>
            </a:extLst>
          </p:cNvPr>
          <p:cNvSpPr/>
          <p:nvPr/>
        </p:nvSpPr>
        <p:spPr>
          <a:xfrm>
            <a:off x="3143250" y="5135562"/>
            <a:ext cx="857250" cy="49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腰围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CD7331-FCC4-4DEB-BC87-53B4A23449C3}"/>
              </a:ext>
            </a:extLst>
          </p:cNvPr>
          <p:cNvSpPr/>
          <p:nvPr/>
        </p:nvSpPr>
        <p:spPr>
          <a:xfrm>
            <a:off x="3152775" y="4001292"/>
            <a:ext cx="787506" cy="44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身高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108A62-7D24-41A7-93A6-E5769287772F}"/>
              </a:ext>
            </a:extLst>
          </p:cNvPr>
          <p:cNvCxnSpPr/>
          <p:nvPr/>
        </p:nvCxnSpPr>
        <p:spPr>
          <a:xfrm>
            <a:off x="2091704" y="2382033"/>
            <a:ext cx="1111659" cy="169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3BBCA1-3E83-425F-8D28-027AE8C239F3}"/>
              </a:ext>
            </a:extLst>
          </p:cNvPr>
          <p:cNvCxnSpPr/>
          <p:nvPr/>
        </p:nvCxnSpPr>
        <p:spPr>
          <a:xfrm>
            <a:off x="2091704" y="2446139"/>
            <a:ext cx="1051546" cy="268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1FEAF2E-8E68-43E1-A086-7A9455C22D56}"/>
              </a:ext>
            </a:extLst>
          </p:cNvPr>
          <p:cNvCxnSpPr/>
          <p:nvPr/>
        </p:nvCxnSpPr>
        <p:spPr>
          <a:xfrm>
            <a:off x="8748889" y="2061926"/>
            <a:ext cx="1682044" cy="853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6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D32C-9E03-44FB-9354-5292602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zh-CN" altLang="en-US" dirty="0"/>
              <a:t>点击       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64F7-29C3-450B-B80F-A2E98511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92EDC-6CEF-4714-9920-2B4030D60EE4}"/>
              </a:ext>
            </a:extLst>
          </p:cNvPr>
          <p:cNvSpPr/>
          <p:nvPr/>
        </p:nvSpPr>
        <p:spPr>
          <a:xfrm>
            <a:off x="5644444" y="587022"/>
            <a:ext cx="1783645" cy="72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产品购买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95FB2F-2FBA-4C29-805B-701A9BCB88C8}"/>
              </a:ext>
            </a:extLst>
          </p:cNvPr>
          <p:cNvSpPr/>
          <p:nvPr/>
        </p:nvSpPr>
        <p:spPr>
          <a:xfrm rot="10800000" flipH="1" flipV="1">
            <a:off x="1128887" y="1690688"/>
            <a:ext cx="1670757" cy="99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家庭基础健康包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3855ED-EE0F-4B74-8322-BE6A59C4E724}"/>
              </a:ext>
            </a:extLst>
          </p:cNvPr>
          <p:cNvSpPr/>
          <p:nvPr/>
        </p:nvSpPr>
        <p:spPr>
          <a:xfrm>
            <a:off x="2889955" y="1690688"/>
            <a:ext cx="970845" cy="10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血压计</a:t>
            </a:r>
            <a:endParaRPr lang="en-US" altLang="zh-CN" sz="1200" dirty="0"/>
          </a:p>
          <a:p>
            <a:pPr algn="ctr"/>
            <a:r>
              <a:rPr lang="zh-CN" altLang="en-US" sz="1200" dirty="0"/>
              <a:t>体温计</a:t>
            </a:r>
            <a:endParaRPr lang="en-US" altLang="zh-CN" sz="1200" dirty="0"/>
          </a:p>
          <a:p>
            <a:pPr algn="ctr"/>
            <a:r>
              <a:rPr lang="zh-CN" altLang="en-US" sz="1200" dirty="0"/>
              <a:t>体重秤</a:t>
            </a:r>
            <a:endParaRPr lang="en-US" altLang="zh-CN" sz="1200" dirty="0"/>
          </a:p>
          <a:p>
            <a:pPr algn="ctr"/>
            <a:r>
              <a:rPr lang="zh-CN" altLang="en-US" sz="1200" dirty="0"/>
              <a:t>腰围尺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22EE9D-7C0B-4307-9CAA-AEB4BBBE3FAF}"/>
              </a:ext>
            </a:extLst>
          </p:cNvPr>
          <p:cNvSpPr/>
          <p:nvPr/>
        </p:nvSpPr>
        <p:spPr>
          <a:xfrm>
            <a:off x="1292576" y="2937757"/>
            <a:ext cx="1343378" cy="99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血糖仪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DD916E-3EA7-4BBB-BDEE-A31E35ABA600}"/>
              </a:ext>
            </a:extLst>
          </p:cNvPr>
          <p:cNvSpPr/>
          <p:nvPr/>
        </p:nvSpPr>
        <p:spPr>
          <a:xfrm>
            <a:off x="1264353" y="4068762"/>
            <a:ext cx="1343377" cy="86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血氧仪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9E46C5-76BC-49B8-958E-921A32E72CFE}"/>
              </a:ext>
            </a:extLst>
          </p:cNvPr>
          <p:cNvSpPr/>
          <p:nvPr/>
        </p:nvSpPr>
        <p:spPr>
          <a:xfrm>
            <a:off x="4730044" y="1690688"/>
            <a:ext cx="914400" cy="71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694D0D-6BD2-4183-A494-0C77EAD615BE}"/>
              </a:ext>
            </a:extLst>
          </p:cNvPr>
          <p:cNvSpPr/>
          <p:nvPr/>
        </p:nvSpPr>
        <p:spPr>
          <a:xfrm>
            <a:off x="4752622" y="2937757"/>
            <a:ext cx="891822" cy="731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0BD4D9-FC91-4E84-8DAA-FFAC246B92A4}"/>
              </a:ext>
            </a:extLst>
          </p:cNvPr>
          <p:cNvSpPr/>
          <p:nvPr/>
        </p:nvSpPr>
        <p:spPr>
          <a:xfrm>
            <a:off x="643467" y="948266"/>
            <a:ext cx="1377244" cy="62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我要检测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A5C15-F22A-4FD9-88BA-19A2A3C4E0E5}"/>
              </a:ext>
            </a:extLst>
          </p:cNvPr>
          <p:cNvSpPr/>
          <p:nvPr/>
        </p:nvSpPr>
        <p:spPr>
          <a:xfrm>
            <a:off x="8794044" y="819856"/>
            <a:ext cx="1591734" cy="62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产品购买</a:t>
            </a:r>
            <a:r>
              <a:rPr lang="en-US" altLang="zh-CN" dirty="0"/>
              <a:t>$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D95E07-3B78-4B7C-AB16-6D506FFC4B9C}"/>
              </a:ext>
            </a:extLst>
          </p:cNvPr>
          <p:cNvSpPr/>
          <p:nvPr/>
        </p:nvSpPr>
        <p:spPr>
          <a:xfrm>
            <a:off x="4730044" y="4068762"/>
            <a:ext cx="1004712" cy="71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A0AE3C-504E-4EBC-86FC-07BEB550F326}"/>
              </a:ext>
            </a:extLst>
          </p:cNvPr>
          <p:cNvSpPr/>
          <p:nvPr/>
        </p:nvSpPr>
        <p:spPr>
          <a:xfrm>
            <a:off x="7518400" y="1958975"/>
            <a:ext cx="643467" cy="282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付款</a:t>
            </a:r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BBA4BD3-BB92-41F9-B10F-A533A772EA76}"/>
              </a:ext>
            </a:extLst>
          </p:cNvPr>
          <p:cNvCxnSpPr/>
          <p:nvPr/>
        </p:nvCxnSpPr>
        <p:spPr>
          <a:xfrm>
            <a:off x="8161867" y="2937757"/>
            <a:ext cx="1873956" cy="12165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4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555C-07C6-4335-AE4D-18D18DB1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zh-CN" altLang="en-US" dirty="0"/>
              <a:t>点击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CF19-AE03-4F25-BAD5-97A7039F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难点亮点！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249B1-322A-4BCC-B576-423E0F142679}"/>
              </a:ext>
            </a:extLst>
          </p:cNvPr>
          <p:cNvSpPr/>
          <p:nvPr/>
        </p:nvSpPr>
        <p:spPr>
          <a:xfrm>
            <a:off x="5813778" y="681037"/>
            <a:ext cx="1320800" cy="71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我要找医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89C1C6-0A0D-4396-870C-142B658DC691}"/>
              </a:ext>
            </a:extLst>
          </p:cNvPr>
          <p:cNvSpPr/>
          <p:nvPr/>
        </p:nvSpPr>
        <p:spPr>
          <a:xfrm>
            <a:off x="1168400" y="2340769"/>
            <a:ext cx="1253067" cy="1272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感冒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DC8D7-F150-4185-AECC-F6900769E5A0}"/>
              </a:ext>
            </a:extLst>
          </p:cNvPr>
          <p:cNvSpPr/>
          <p:nvPr/>
        </p:nvSpPr>
        <p:spPr>
          <a:xfrm>
            <a:off x="1264356" y="1715734"/>
            <a:ext cx="2878666" cy="44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请选择下列问题类别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15F05-5E83-473F-A645-2A5E94A0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78" y="1614393"/>
            <a:ext cx="749774" cy="643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283F11-38A1-43DD-9F2D-7D91B8D8450A}"/>
              </a:ext>
            </a:extLst>
          </p:cNvPr>
          <p:cNvSpPr/>
          <p:nvPr/>
        </p:nvSpPr>
        <p:spPr>
          <a:xfrm>
            <a:off x="2650066" y="2257518"/>
            <a:ext cx="1253067" cy="1272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疼痛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2CE3D-1877-41DC-A3BA-655A7606271A}"/>
              </a:ext>
            </a:extLst>
          </p:cNvPr>
          <p:cNvSpPr/>
          <p:nvPr/>
        </p:nvSpPr>
        <p:spPr>
          <a:xfrm>
            <a:off x="5384800" y="2517422"/>
            <a:ext cx="1253067" cy="118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肠胃问题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31761-8484-4E58-A1F2-09C8DEF2E7A1}"/>
              </a:ext>
            </a:extLst>
          </p:cNvPr>
          <p:cNvSpPr/>
          <p:nvPr/>
        </p:nvSpPr>
        <p:spPr>
          <a:xfrm>
            <a:off x="7134578" y="2517422"/>
            <a:ext cx="1433689" cy="118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心血管问题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267AE9-33D6-4153-A8BD-BD7C94176A71}"/>
              </a:ext>
            </a:extLst>
          </p:cNvPr>
          <p:cNvSpPr/>
          <p:nvPr/>
        </p:nvSpPr>
        <p:spPr>
          <a:xfrm>
            <a:off x="9064978" y="2382485"/>
            <a:ext cx="1512711" cy="1318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皮肤问题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6C62A6-B68C-4BE8-B21C-A83A88484997}"/>
              </a:ext>
            </a:extLst>
          </p:cNvPr>
          <p:cNvSpPr/>
          <p:nvPr/>
        </p:nvSpPr>
        <p:spPr>
          <a:xfrm>
            <a:off x="1168400" y="4001294"/>
            <a:ext cx="1349023" cy="1272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妇科问题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D7D86C-81D3-4108-A5D8-7B89C755380E}"/>
              </a:ext>
            </a:extLst>
          </p:cNvPr>
          <p:cNvSpPr/>
          <p:nvPr/>
        </p:nvSpPr>
        <p:spPr>
          <a:xfrm>
            <a:off x="4088926" y="2369123"/>
            <a:ext cx="1233311" cy="121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外伤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3AB032-3AEB-44CE-8F17-121BCD7E4647}"/>
              </a:ext>
            </a:extLst>
          </p:cNvPr>
          <p:cNvSpPr/>
          <p:nvPr/>
        </p:nvSpPr>
        <p:spPr>
          <a:xfrm>
            <a:off x="2991556" y="4001294"/>
            <a:ext cx="1433688" cy="121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脑神经问题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8499D-9810-48D5-93E1-EC640194CE1B}"/>
              </a:ext>
            </a:extLst>
          </p:cNvPr>
          <p:cNvSpPr/>
          <p:nvPr/>
        </p:nvSpPr>
        <p:spPr>
          <a:xfrm>
            <a:off x="4899377" y="3836017"/>
            <a:ext cx="1564215" cy="121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儿童问题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7BF69E-5E9C-43F6-BC44-5A1EA8F02153}"/>
              </a:ext>
            </a:extLst>
          </p:cNvPr>
          <p:cNvSpPr/>
          <p:nvPr/>
        </p:nvSpPr>
        <p:spPr>
          <a:xfrm>
            <a:off x="6762044" y="4001294"/>
            <a:ext cx="1433688" cy="118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牙科问题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789FEF-EE34-410E-9E5B-BF5224766E81}"/>
              </a:ext>
            </a:extLst>
          </p:cNvPr>
          <p:cNvSpPr/>
          <p:nvPr/>
        </p:nvSpPr>
        <p:spPr>
          <a:xfrm>
            <a:off x="8475134" y="4001294"/>
            <a:ext cx="1346199" cy="105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心理问题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723255-F6F9-442A-9EED-5ABB7A700289}"/>
              </a:ext>
            </a:extLst>
          </p:cNvPr>
          <p:cNvSpPr/>
          <p:nvPr/>
        </p:nvSpPr>
        <p:spPr>
          <a:xfrm>
            <a:off x="10205156" y="3866357"/>
            <a:ext cx="1264355" cy="121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身体体检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E7BFF-3990-4DF8-A813-AB66BCA0FFB7}"/>
              </a:ext>
            </a:extLst>
          </p:cNvPr>
          <p:cNvSpPr/>
          <p:nvPr/>
        </p:nvSpPr>
        <p:spPr>
          <a:xfrm>
            <a:off x="2650066" y="5508978"/>
            <a:ext cx="1253067" cy="1138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我不知道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66E91C-C9DF-4751-88CF-66600D6B62F0}"/>
              </a:ext>
            </a:extLst>
          </p:cNvPr>
          <p:cNvCxnSpPr>
            <a:stCxn id="7" idx="3"/>
          </p:cNvCxnSpPr>
          <p:nvPr/>
        </p:nvCxnSpPr>
        <p:spPr>
          <a:xfrm flipV="1">
            <a:off x="5073652" y="1935955"/>
            <a:ext cx="4647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18185-A21F-4C3F-8D09-BA2E74D7E830}"/>
              </a:ext>
            </a:extLst>
          </p:cNvPr>
          <p:cNvSpPr/>
          <p:nvPr/>
        </p:nvSpPr>
        <p:spPr>
          <a:xfrm>
            <a:off x="5538355" y="1513053"/>
            <a:ext cx="749774" cy="82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普通话</a:t>
            </a:r>
            <a:endParaRPr lang="en-US" altLang="zh-CN" sz="1200" dirty="0"/>
          </a:p>
          <a:p>
            <a:pPr algn="ctr"/>
            <a:r>
              <a:rPr lang="zh-CN" altLang="en-US" sz="1200" dirty="0"/>
              <a:t>闽南话</a:t>
            </a:r>
            <a:endParaRPr lang="en-US" altLang="zh-CN" sz="1200" dirty="0"/>
          </a:p>
          <a:p>
            <a:pPr algn="ctr"/>
            <a:r>
              <a:rPr lang="zh-CN" altLang="en-US" sz="1200" dirty="0"/>
              <a:t>广东话</a:t>
            </a:r>
            <a:endParaRPr lang="en-US" sz="1200" dirty="0"/>
          </a:p>
        </p:txBody>
      </p:sp>
      <p:sp>
        <p:nvSpPr>
          <p:cNvPr id="25" name="Double Brace 24">
            <a:extLst>
              <a:ext uri="{FF2B5EF4-FFF2-40B4-BE49-F238E27FC236}">
                <a16:creationId xmlns:a16="http://schemas.microsoft.com/office/drawing/2014/main" id="{70969D97-3B13-466E-9C0C-FF513E3BC5B2}"/>
              </a:ext>
            </a:extLst>
          </p:cNvPr>
          <p:cNvSpPr/>
          <p:nvPr/>
        </p:nvSpPr>
        <p:spPr>
          <a:xfrm>
            <a:off x="6463592" y="1614392"/>
            <a:ext cx="2929790" cy="6577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系统能根据选择的语言，用对应的语言提问。无论患者用何种语言回答，系统在同步</a:t>
            </a:r>
            <a:r>
              <a:rPr lang="zh-CN" altLang="en-US" sz="1200" dirty="0">
                <a:solidFill>
                  <a:srgbClr val="FF0000"/>
                </a:solidFill>
              </a:rPr>
              <a:t>在保存语音的同时，能同步转化为文字。转发给后台医生。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EAD7A1-4616-474E-B52F-21A12E70A1D9}"/>
              </a:ext>
            </a:extLst>
          </p:cNvPr>
          <p:cNvSpPr/>
          <p:nvPr/>
        </p:nvSpPr>
        <p:spPr>
          <a:xfrm>
            <a:off x="5813778" y="5985164"/>
            <a:ext cx="1564215" cy="50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提问完成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A5BD39E-15B1-49FE-B62D-6E14599D69BF}"/>
              </a:ext>
            </a:extLst>
          </p:cNvPr>
          <p:cNvCxnSpPr/>
          <p:nvPr/>
        </p:nvCxnSpPr>
        <p:spPr>
          <a:xfrm rot="5400000">
            <a:off x="2001208" y="3705317"/>
            <a:ext cx="847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4EAEE6E-CC49-4AD9-B91A-049343B03CAE}"/>
              </a:ext>
            </a:extLst>
          </p:cNvPr>
          <p:cNvCxnSpPr>
            <a:stCxn id="5" idx="5"/>
          </p:cNvCxnSpPr>
          <p:nvPr/>
        </p:nvCxnSpPr>
        <p:spPr>
          <a:xfrm rot="16200000" flipH="1">
            <a:off x="2200618" y="3464532"/>
            <a:ext cx="258191" cy="183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98F02B-6AC7-463C-9EA3-3AFE43B5E900}"/>
              </a:ext>
            </a:extLst>
          </p:cNvPr>
          <p:cNvCxnSpPr/>
          <p:nvPr/>
        </p:nvCxnSpPr>
        <p:spPr>
          <a:xfrm>
            <a:off x="3471271" y="3530340"/>
            <a:ext cx="349956" cy="218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25CF90C-6179-4FF3-86B5-C174B4708A70}"/>
              </a:ext>
            </a:extLst>
          </p:cNvPr>
          <p:cNvCxnSpPr>
            <a:stCxn id="13" idx="4"/>
          </p:cNvCxnSpPr>
          <p:nvPr/>
        </p:nvCxnSpPr>
        <p:spPr>
          <a:xfrm rot="16200000" flipH="1">
            <a:off x="4730946" y="3559872"/>
            <a:ext cx="298229" cy="348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6189C27-5CB7-48C7-868A-2FE6AD0E819D}"/>
              </a:ext>
            </a:extLst>
          </p:cNvPr>
          <p:cNvCxnSpPr>
            <a:stCxn id="9" idx="5"/>
          </p:cNvCxnSpPr>
          <p:nvPr/>
        </p:nvCxnSpPr>
        <p:spPr>
          <a:xfrm rot="16200000" flipH="1">
            <a:off x="6606196" y="3375900"/>
            <a:ext cx="179692" cy="483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AF82FE0-6D05-4123-9773-1FC4D34F2948}"/>
              </a:ext>
            </a:extLst>
          </p:cNvPr>
          <p:cNvCxnSpPr>
            <a:stCxn id="10" idx="5"/>
          </p:cNvCxnSpPr>
          <p:nvPr/>
        </p:nvCxnSpPr>
        <p:spPr>
          <a:xfrm rot="16200000" flipH="1">
            <a:off x="8467630" y="3418415"/>
            <a:ext cx="188168" cy="406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6DAAB-D954-4F7D-A628-0CC5B9314D39}"/>
              </a:ext>
            </a:extLst>
          </p:cNvPr>
          <p:cNvCxnSpPr/>
          <p:nvPr/>
        </p:nvCxnSpPr>
        <p:spPr>
          <a:xfrm>
            <a:off x="10485561" y="3282468"/>
            <a:ext cx="538039" cy="331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CAA64F0-09CE-4631-A27C-89FBB420EB0F}"/>
              </a:ext>
            </a:extLst>
          </p:cNvPr>
          <p:cNvCxnSpPr>
            <a:stCxn id="12" idx="4"/>
          </p:cNvCxnSpPr>
          <p:nvPr/>
        </p:nvCxnSpPr>
        <p:spPr>
          <a:xfrm rot="16200000" flipH="1">
            <a:off x="1839750" y="5277277"/>
            <a:ext cx="234862" cy="228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BAC8580-C8A3-4FBD-8E9F-848A1881C140}"/>
              </a:ext>
            </a:extLst>
          </p:cNvPr>
          <p:cNvCxnSpPr>
            <a:stCxn id="14" idx="4"/>
          </p:cNvCxnSpPr>
          <p:nvPr/>
        </p:nvCxnSpPr>
        <p:spPr>
          <a:xfrm rot="16200000" flipH="1">
            <a:off x="3895489" y="5030318"/>
            <a:ext cx="241300" cy="615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7A86958-E678-4E60-8705-C566C0AE952A}"/>
              </a:ext>
            </a:extLst>
          </p:cNvPr>
          <p:cNvCxnSpPr/>
          <p:nvPr/>
        </p:nvCxnSpPr>
        <p:spPr>
          <a:xfrm>
            <a:off x="5960827" y="5021350"/>
            <a:ext cx="327302" cy="305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47F74-BFFD-4B62-ADDC-3FAA65880F67}"/>
              </a:ext>
            </a:extLst>
          </p:cNvPr>
          <p:cNvCxnSpPr/>
          <p:nvPr/>
        </p:nvCxnSpPr>
        <p:spPr>
          <a:xfrm>
            <a:off x="7668491" y="5180718"/>
            <a:ext cx="396951" cy="256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6040D2-1603-4A26-9D76-C5C99A213A2D}"/>
              </a:ext>
            </a:extLst>
          </p:cNvPr>
          <p:cNvCxnSpPr>
            <a:stCxn id="17" idx="4"/>
          </p:cNvCxnSpPr>
          <p:nvPr/>
        </p:nvCxnSpPr>
        <p:spPr>
          <a:xfrm rot="16200000" flipH="1">
            <a:off x="9177220" y="5023144"/>
            <a:ext cx="369889" cy="427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843F38B-743E-463D-894E-1DB9EEB1B581}"/>
              </a:ext>
            </a:extLst>
          </p:cNvPr>
          <p:cNvCxnSpPr>
            <a:stCxn id="18" idx="4"/>
          </p:cNvCxnSpPr>
          <p:nvPr/>
        </p:nvCxnSpPr>
        <p:spPr>
          <a:xfrm rot="16200000" flipH="1">
            <a:off x="10858324" y="5061480"/>
            <a:ext cx="474486" cy="516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8B66FEB-C5CF-4CCA-A7D9-00977349EDF7}"/>
              </a:ext>
            </a:extLst>
          </p:cNvPr>
          <p:cNvCxnSpPr>
            <a:stCxn id="19" idx="5"/>
          </p:cNvCxnSpPr>
          <p:nvPr/>
        </p:nvCxnSpPr>
        <p:spPr>
          <a:xfrm rot="16200000" flipH="1">
            <a:off x="3902364" y="6298385"/>
            <a:ext cx="291947" cy="657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CB4826D-BE39-49E8-8E75-97458B05E261}"/>
              </a:ext>
            </a:extLst>
          </p:cNvPr>
          <p:cNvSpPr/>
          <p:nvPr/>
        </p:nvSpPr>
        <p:spPr>
          <a:xfrm>
            <a:off x="1264356" y="5556957"/>
            <a:ext cx="1157111" cy="109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产科问题</a:t>
            </a:r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8112302-0917-48DC-9E35-8E959E5B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993" y="5866343"/>
            <a:ext cx="749774" cy="64312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92F4995-5710-405D-9187-B9B593B8C1C1}"/>
              </a:ext>
            </a:extLst>
          </p:cNvPr>
          <p:cNvSpPr/>
          <p:nvPr/>
        </p:nvSpPr>
        <p:spPr>
          <a:xfrm>
            <a:off x="8765120" y="5964382"/>
            <a:ext cx="1230935" cy="49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回答修改</a:t>
            </a:r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559E01D-A6F0-4025-AF6A-C2EF628C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81" y="5876749"/>
            <a:ext cx="749774" cy="6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D24A-2E06-4641-832D-B1A49200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zh-CN" altLang="en-US" dirty="0"/>
              <a:t>点击         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DA73-70B9-4146-B9E3-AC699E45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96872-B65B-4AD7-9983-06A3D7D37C38}"/>
              </a:ext>
            </a:extLst>
          </p:cNvPr>
          <p:cNvSpPr/>
          <p:nvPr/>
        </p:nvSpPr>
        <p:spPr>
          <a:xfrm>
            <a:off x="4673600" y="767644"/>
            <a:ext cx="1862667" cy="6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提问完成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71ABC-7CEC-4B48-978A-2EB1F6612D37}"/>
              </a:ext>
            </a:extLst>
          </p:cNvPr>
          <p:cNvSpPr/>
          <p:nvPr/>
        </p:nvSpPr>
        <p:spPr>
          <a:xfrm>
            <a:off x="1106976" y="1371600"/>
            <a:ext cx="1469969" cy="261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帮我找医</a:t>
            </a:r>
            <a:endParaRPr lang="en-US" altLang="zh-CN" b="1" dirty="0"/>
          </a:p>
          <a:p>
            <a:pPr algn="ctr"/>
            <a:r>
              <a:rPr lang="zh-CN" altLang="en-US" sz="1200" dirty="0"/>
              <a:t>（平台工作人员根据患者的情况和出价，给通过信息系统刷选出的诊所打电话 报告患者情况，要求医生在约定时间内给患者通过</a:t>
            </a:r>
            <a:r>
              <a:rPr lang="en-US" altLang="zh-CN" sz="1200" dirty="0" err="1"/>
              <a:t>wechat</a:t>
            </a:r>
            <a:r>
              <a:rPr lang="zh-CN" altLang="en-US" sz="1200" dirty="0"/>
              <a:t>视频或语音联系。平台预收医生给患者</a:t>
            </a:r>
            <a:r>
              <a:rPr lang="en-US" altLang="zh-CN" sz="1200" dirty="0"/>
              <a:t>interview</a:t>
            </a:r>
            <a:r>
              <a:rPr lang="zh-CN" altLang="en-US" sz="1200" dirty="0"/>
              <a:t>和开处方的费用。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F1EC5C-DA35-4084-9196-A463B687A6D1}"/>
              </a:ext>
            </a:extLst>
          </p:cNvPr>
          <p:cNvCxnSpPr/>
          <p:nvPr/>
        </p:nvCxnSpPr>
        <p:spPr>
          <a:xfrm flipV="1">
            <a:off x="2576945" y="2369127"/>
            <a:ext cx="904010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C12661-5FA9-4FE0-945D-C26C588CF6FB}"/>
              </a:ext>
            </a:extLst>
          </p:cNvPr>
          <p:cNvCxnSpPr/>
          <p:nvPr/>
        </p:nvCxnSpPr>
        <p:spPr>
          <a:xfrm>
            <a:off x="2576945" y="2974975"/>
            <a:ext cx="716972" cy="16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03C3BF-2904-4A9A-89AA-5B1174FC4059}"/>
              </a:ext>
            </a:extLst>
          </p:cNvPr>
          <p:cNvSpPr/>
          <p:nvPr/>
        </p:nvSpPr>
        <p:spPr>
          <a:xfrm>
            <a:off x="3480955" y="1974418"/>
            <a:ext cx="904010" cy="6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紧急（</a:t>
            </a:r>
            <a:r>
              <a:rPr lang="en-US" altLang="zh-CN" sz="1200" dirty="0"/>
              <a:t>1</a:t>
            </a:r>
            <a:r>
              <a:rPr lang="zh-CN" altLang="en-US" sz="1200" dirty="0"/>
              <a:t>小时内回复）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5B46A-A03B-4463-AF3B-25178B966B33}"/>
              </a:ext>
            </a:extLst>
          </p:cNvPr>
          <p:cNvSpPr/>
          <p:nvPr/>
        </p:nvSpPr>
        <p:spPr>
          <a:xfrm>
            <a:off x="3480955" y="2857500"/>
            <a:ext cx="90401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正常（</a:t>
            </a:r>
            <a:r>
              <a:rPr lang="en-US" altLang="zh-CN" sz="1200" dirty="0"/>
              <a:t>24</a:t>
            </a:r>
            <a:r>
              <a:rPr lang="zh-CN" altLang="en-US" sz="1200" dirty="0"/>
              <a:t>小时内回复）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8AFF-593B-456E-AB23-390D83DAF47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84965" y="3138055"/>
            <a:ext cx="288635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A0072-5B7C-49D6-9AC4-154962BEFF35}"/>
              </a:ext>
            </a:extLst>
          </p:cNvPr>
          <p:cNvSpPr/>
          <p:nvPr/>
        </p:nvSpPr>
        <p:spPr>
          <a:xfrm>
            <a:off x="4673600" y="2805544"/>
            <a:ext cx="904010" cy="68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方便时间</a:t>
            </a:r>
            <a:endParaRPr lang="en-US" sz="1200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238082E5-0000-4E45-974B-FB15D8CF6439}"/>
              </a:ext>
            </a:extLst>
          </p:cNvPr>
          <p:cNvSpPr/>
          <p:nvPr/>
        </p:nvSpPr>
        <p:spPr>
          <a:xfrm>
            <a:off x="5673435" y="2722418"/>
            <a:ext cx="1096819" cy="7637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8-9am</a:t>
            </a:r>
          </a:p>
          <a:p>
            <a:pPr algn="ctr"/>
            <a:r>
              <a:rPr lang="en-US" sz="1100" dirty="0"/>
              <a:t>9-10am</a:t>
            </a:r>
          </a:p>
          <a:p>
            <a:pPr algn="ctr"/>
            <a:r>
              <a:rPr lang="en-US" sz="1100" dirty="0"/>
              <a:t>10-11am</a:t>
            </a:r>
          </a:p>
          <a:p>
            <a:pPr algn="ctr"/>
            <a:r>
              <a:rPr lang="en-US" sz="1100" dirty="0"/>
              <a:t>………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FF208-96E6-4569-B752-188F345E1F8F}"/>
              </a:ext>
            </a:extLst>
          </p:cNvPr>
          <p:cNvSpPr/>
          <p:nvPr/>
        </p:nvSpPr>
        <p:spPr>
          <a:xfrm>
            <a:off x="1205348" y="4312226"/>
            <a:ext cx="1371597" cy="219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自己找医</a:t>
            </a:r>
            <a:r>
              <a:rPr lang="zh-CN" altLang="en-US" dirty="0"/>
              <a:t>（</a:t>
            </a:r>
            <a:r>
              <a:rPr lang="zh-CN" altLang="en-US" sz="1200" dirty="0"/>
              <a:t>患者通过平台找到医生预约上诊所看病。预付第一次就诊费用。费用由诊所优惠提供注册会员。）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4C1522-A21A-4751-ACDD-2BE701DC2590}"/>
              </a:ext>
            </a:extLst>
          </p:cNvPr>
          <p:cNvCxnSpPr/>
          <p:nvPr/>
        </p:nvCxnSpPr>
        <p:spPr>
          <a:xfrm>
            <a:off x="4384965" y="2296391"/>
            <a:ext cx="2899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D00BF-5C92-4BF6-8E69-7F435EA3D31D}"/>
              </a:ext>
            </a:extLst>
          </p:cNvPr>
          <p:cNvCxnSpPr/>
          <p:nvPr/>
        </p:nvCxnSpPr>
        <p:spPr>
          <a:xfrm>
            <a:off x="6847609" y="2974975"/>
            <a:ext cx="4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2E5702-4D3F-428F-842D-C9DB456B5381}"/>
              </a:ext>
            </a:extLst>
          </p:cNvPr>
          <p:cNvSpPr/>
          <p:nvPr/>
        </p:nvSpPr>
        <p:spPr>
          <a:xfrm>
            <a:off x="7377545" y="1974419"/>
            <a:ext cx="716972" cy="6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价格参考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1C916D-AB85-4EB4-AC25-709CA4274735}"/>
              </a:ext>
            </a:extLst>
          </p:cNvPr>
          <p:cNvSpPr/>
          <p:nvPr/>
        </p:nvSpPr>
        <p:spPr>
          <a:xfrm>
            <a:off x="7377545" y="2805544"/>
            <a:ext cx="716972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价格参考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90A41D-DB46-483E-A86B-F4D7D2214455}"/>
              </a:ext>
            </a:extLst>
          </p:cNvPr>
          <p:cNvSpPr/>
          <p:nvPr/>
        </p:nvSpPr>
        <p:spPr>
          <a:xfrm>
            <a:off x="9059138" y="1974418"/>
            <a:ext cx="633845" cy="6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出价</a:t>
            </a:r>
            <a:endParaRPr lang="en-US" dirty="0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39C90842-5D1F-4051-9BF9-C1643B5345AE}"/>
              </a:ext>
            </a:extLst>
          </p:cNvPr>
          <p:cNvSpPr/>
          <p:nvPr/>
        </p:nvSpPr>
        <p:spPr>
          <a:xfrm>
            <a:off x="8188035" y="2088573"/>
            <a:ext cx="633844" cy="5195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50-100</a:t>
            </a:r>
            <a:endParaRPr lang="en-US" sz="1100" dirty="0"/>
          </a:p>
        </p:txBody>
      </p: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4836544E-B4EC-47B7-AAC2-3AFD2543CC8E}"/>
              </a:ext>
            </a:extLst>
          </p:cNvPr>
          <p:cNvSpPr/>
          <p:nvPr/>
        </p:nvSpPr>
        <p:spPr>
          <a:xfrm>
            <a:off x="8188035" y="2857500"/>
            <a:ext cx="633844" cy="5195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20-50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524B80-EA56-4C90-B189-AC6F03CF970F}"/>
              </a:ext>
            </a:extLst>
          </p:cNvPr>
          <p:cNvSpPr/>
          <p:nvPr/>
        </p:nvSpPr>
        <p:spPr>
          <a:xfrm>
            <a:off x="9059138" y="2805544"/>
            <a:ext cx="633844" cy="6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出价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025A9-CD05-47D7-BB8C-50FE26CCEF11}"/>
              </a:ext>
            </a:extLst>
          </p:cNvPr>
          <p:cNvSpPr/>
          <p:nvPr/>
        </p:nvSpPr>
        <p:spPr>
          <a:xfrm>
            <a:off x="10193482" y="1974418"/>
            <a:ext cx="464121" cy="140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预付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EA9CFB-6363-4CB4-93BF-F422E6CDE96F}"/>
              </a:ext>
            </a:extLst>
          </p:cNvPr>
          <p:cNvCxnSpPr>
            <a:stCxn id="24" idx="3"/>
          </p:cNvCxnSpPr>
          <p:nvPr/>
        </p:nvCxnSpPr>
        <p:spPr>
          <a:xfrm>
            <a:off x="9692983" y="2291268"/>
            <a:ext cx="427762" cy="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2E4C0-AADF-49FC-A68A-E1EDA8253D68}"/>
              </a:ext>
            </a:extLst>
          </p:cNvPr>
          <p:cNvCxnSpPr>
            <a:stCxn id="27" idx="3"/>
          </p:cNvCxnSpPr>
          <p:nvPr/>
        </p:nvCxnSpPr>
        <p:spPr>
          <a:xfrm>
            <a:off x="9692982" y="3122394"/>
            <a:ext cx="427763" cy="1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14AC2EF-921A-4FCC-9E56-82670C89864E}"/>
              </a:ext>
            </a:extLst>
          </p:cNvPr>
          <p:cNvCxnSpPr>
            <a:stCxn id="28" idx="3"/>
          </p:cNvCxnSpPr>
          <p:nvPr/>
        </p:nvCxnSpPr>
        <p:spPr>
          <a:xfrm>
            <a:off x="10657603" y="2675732"/>
            <a:ext cx="574970" cy="446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D27B1C-D7EC-48DF-A523-C2CACB02507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76945" y="4790210"/>
            <a:ext cx="342900" cy="61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CEE54B0-1440-4E95-8BB2-5118CF595B01}"/>
              </a:ext>
            </a:extLst>
          </p:cNvPr>
          <p:cNvSpPr/>
          <p:nvPr/>
        </p:nvSpPr>
        <p:spPr>
          <a:xfrm>
            <a:off x="3013364" y="4312227"/>
            <a:ext cx="831272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搜索范围</a:t>
            </a:r>
            <a:endParaRPr lang="en-US" dirty="0"/>
          </a:p>
        </p:txBody>
      </p:sp>
      <p:sp>
        <p:nvSpPr>
          <p:cNvPr id="38" name="Double Bracket 37">
            <a:extLst>
              <a:ext uri="{FF2B5EF4-FFF2-40B4-BE49-F238E27FC236}">
                <a16:creationId xmlns:a16="http://schemas.microsoft.com/office/drawing/2014/main" id="{9F1875F5-128D-48C5-BB6D-106208E53181}"/>
              </a:ext>
            </a:extLst>
          </p:cNvPr>
          <p:cNvSpPr/>
          <p:nvPr/>
        </p:nvSpPr>
        <p:spPr>
          <a:xfrm>
            <a:off x="3938155" y="4312227"/>
            <a:ext cx="1080654" cy="10287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10mi</a:t>
            </a:r>
            <a:r>
              <a:rPr lang="zh-CN" altLang="en-US" sz="1200" dirty="0"/>
              <a:t>以内</a:t>
            </a:r>
            <a:endParaRPr lang="en-US" altLang="zh-CN" sz="1200" dirty="0"/>
          </a:p>
          <a:p>
            <a:pPr algn="ctr"/>
            <a:r>
              <a:rPr lang="en-US" altLang="zh-CN" sz="1200" dirty="0"/>
              <a:t>20mi</a:t>
            </a:r>
            <a:r>
              <a:rPr lang="zh-CN" altLang="en-US" sz="1200" dirty="0"/>
              <a:t>以内</a:t>
            </a:r>
            <a:endParaRPr lang="en-US" altLang="zh-CN" sz="1200" dirty="0"/>
          </a:p>
          <a:p>
            <a:pPr algn="ctr"/>
            <a:r>
              <a:rPr lang="en-US" altLang="zh-CN" sz="1200" dirty="0"/>
              <a:t>30mi</a:t>
            </a:r>
            <a:r>
              <a:rPr lang="zh-CN" altLang="en-US" sz="1200" dirty="0"/>
              <a:t>以内</a:t>
            </a:r>
            <a:endParaRPr lang="en-US" altLang="zh-CN" sz="1200" dirty="0"/>
          </a:p>
          <a:p>
            <a:pPr algn="ctr"/>
            <a:r>
              <a:rPr lang="en-US" altLang="zh-CN" sz="1200" dirty="0"/>
              <a:t>40mi</a:t>
            </a:r>
            <a:r>
              <a:rPr lang="zh-CN" altLang="en-US" sz="1200" dirty="0"/>
              <a:t>以内</a:t>
            </a:r>
            <a:endParaRPr lang="en-US" altLang="zh-CN" sz="1200" dirty="0"/>
          </a:p>
          <a:p>
            <a:pPr algn="ctr"/>
            <a:r>
              <a:rPr lang="en-US" altLang="zh-CN" sz="1200" dirty="0"/>
              <a:t>50mi</a:t>
            </a:r>
            <a:r>
              <a:rPr lang="zh-CN" altLang="en-US" sz="1200" dirty="0"/>
              <a:t>以内</a:t>
            </a:r>
            <a:endParaRPr lang="en-US" sz="12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9DAF56B-CE77-43D2-B341-E2CA8AC9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65" y="1958503"/>
            <a:ext cx="525083" cy="45039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5E2C083-8C09-43A8-929E-CA43B14E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77" y="2545773"/>
            <a:ext cx="749774" cy="6431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65554C-3ACB-47E1-A319-200487F7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10" y="2573915"/>
            <a:ext cx="443605" cy="3805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49873D1-E362-40CC-A4C8-A3D2E48F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58" y="2393167"/>
            <a:ext cx="525084" cy="45039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8392BA6-24FC-4FA3-B5CD-66046E84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96" y="4147184"/>
            <a:ext cx="328128" cy="28145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2092C0-48CF-4575-B532-02984400DB4D}"/>
              </a:ext>
            </a:extLst>
          </p:cNvPr>
          <p:cNvCxnSpPr>
            <a:stCxn id="38" idx="3"/>
          </p:cNvCxnSpPr>
          <p:nvPr/>
        </p:nvCxnSpPr>
        <p:spPr>
          <a:xfrm flipV="1">
            <a:off x="5018809" y="4790209"/>
            <a:ext cx="1203035" cy="3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AA3F381-3892-4355-B301-297238372493}"/>
              </a:ext>
            </a:extLst>
          </p:cNvPr>
          <p:cNvSpPr/>
          <p:nvPr/>
        </p:nvSpPr>
        <p:spPr>
          <a:xfrm>
            <a:off x="6660572" y="4147166"/>
            <a:ext cx="716973" cy="57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zh-CN" altLang="en-US" sz="1200" dirty="0"/>
              <a:t>医生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383A58-7276-4409-BEB7-FB4CA1E4197F}"/>
              </a:ext>
            </a:extLst>
          </p:cNvPr>
          <p:cNvSpPr/>
          <p:nvPr/>
        </p:nvSpPr>
        <p:spPr>
          <a:xfrm>
            <a:off x="7782791" y="3804090"/>
            <a:ext cx="575359" cy="72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简介（地址）</a:t>
            </a:r>
            <a:endParaRPr lang="en-US" altLang="zh-CN" sz="1200" dirty="0"/>
          </a:p>
          <a:p>
            <a:pPr algn="ctr"/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965275-DEF9-4A3F-85CD-CC64A9D970FD}"/>
              </a:ext>
            </a:extLst>
          </p:cNvPr>
          <p:cNvCxnSpPr>
            <a:stCxn id="48" idx="6"/>
          </p:cNvCxnSpPr>
          <p:nvPr/>
        </p:nvCxnSpPr>
        <p:spPr>
          <a:xfrm flipV="1">
            <a:off x="7377545" y="4428639"/>
            <a:ext cx="263632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D6A0A60-0F37-4721-A5B7-38349D8B934C}"/>
              </a:ext>
            </a:extLst>
          </p:cNvPr>
          <p:cNvSpPr/>
          <p:nvPr/>
        </p:nvSpPr>
        <p:spPr>
          <a:xfrm>
            <a:off x="7782791" y="4634345"/>
            <a:ext cx="575359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预约时间</a:t>
            </a:r>
            <a:endParaRPr lang="en-US" sz="1200" dirty="0"/>
          </a:p>
        </p:txBody>
      </p:sp>
      <p:sp>
        <p:nvSpPr>
          <p:cNvPr id="54" name="Double Bracket 53">
            <a:extLst>
              <a:ext uri="{FF2B5EF4-FFF2-40B4-BE49-F238E27FC236}">
                <a16:creationId xmlns:a16="http://schemas.microsoft.com/office/drawing/2014/main" id="{1A26E35C-ABA5-48E8-B14E-0A07FEB47A3C}"/>
              </a:ext>
            </a:extLst>
          </p:cNvPr>
          <p:cNvSpPr/>
          <p:nvPr/>
        </p:nvSpPr>
        <p:spPr>
          <a:xfrm>
            <a:off x="8358150" y="4634345"/>
            <a:ext cx="820486" cy="6337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8B0688-D9B1-415E-8E63-0F1125907F16}"/>
              </a:ext>
            </a:extLst>
          </p:cNvPr>
          <p:cNvCxnSpPr>
            <a:stCxn id="54" idx="3"/>
          </p:cNvCxnSpPr>
          <p:nvPr/>
        </p:nvCxnSpPr>
        <p:spPr>
          <a:xfrm flipV="1">
            <a:off x="9178636" y="4935682"/>
            <a:ext cx="266700" cy="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8D019B1-6726-44DB-8804-88AB6511B183}"/>
              </a:ext>
            </a:extLst>
          </p:cNvPr>
          <p:cNvSpPr/>
          <p:nvPr/>
        </p:nvSpPr>
        <p:spPr>
          <a:xfrm>
            <a:off x="9528464" y="4561463"/>
            <a:ext cx="633844" cy="77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收费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13FDDF-C711-427D-9F87-C2BF518D056D}"/>
              </a:ext>
            </a:extLst>
          </p:cNvPr>
          <p:cNvCxnSpPr>
            <a:stCxn id="57" idx="3"/>
          </p:cNvCxnSpPr>
          <p:nvPr/>
        </p:nvCxnSpPr>
        <p:spPr>
          <a:xfrm>
            <a:off x="10162308" y="4948634"/>
            <a:ext cx="18664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3975D18-C69E-4272-95C5-0AA85E1481D9}"/>
              </a:ext>
            </a:extLst>
          </p:cNvPr>
          <p:cNvSpPr/>
          <p:nvPr/>
        </p:nvSpPr>
        <p:spPr>
          <a:xfrm>
            <a:off x="10404758" y="4525288"/>
            <a:ext cx="464121" cy="8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预付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0A53B8E-2670-4070-AA5E-569E8ABF4D61}"/>
              </a:ext>
            </a:extLst>
          </p:cNvPr>
          <p:cNvCxnSpPr>
            <a:stCxn id="60" idx="3"/>
          </p:cNvCxnSpPr>
          <p:nvPr/>
        </p:nvCxnSpPr>
        <p:spPr>
          <a:xfrm>
            <a:off x="10868879" y="4930546"/>
            <a:ext cx="363694" cy="223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C20368C1-D557-4A56-9602-C60C8FE1FF7D}"/>
              </a:ext>
            </a:extLst>
          </p:cNvPr>
          <p:cNvSpPr/>
          <p:nvPr/>
        </p:nvSpPr>
        <p:spPr>
          <a:xfrm>
            <a:off x="3138056" y="5445216"/>
            <a:ext cx="2619986" cy="10609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系统定位患者当前位置，并根据之前选择的问诊回答，推送该范围内的医生信息</a:t>
            </a:r>
            <a:endParaRPr lang="en-US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F83595-1FFC-4AA7-AFF0-B5DAF3E6B312}"/>
              </a:ext>
            </a:extLst>
          </p:cNvPr>
          <p:cNvCxnSpPr>
            <a:endCxn id="63" idx="1"/>
          </p:cNvCxnSpPr>
          <p:nvPr/>
        </p:nvCxnSpPr>
        <p:spPr>
          <a:xfrm>
            <a:off x="3293917" y="5335803"/>
            <a:ext cx="227827" cy="26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B115FBB-2F64-412D-8A1D-0526F7E2E06D}"/>
              </a:ext>
            </a:extLst>
          </p:cNvPr>
          <p:cNvSpPr/>
          <p:nvPr/>
        </p:nvSpPr>
        <p:spPr>
          <a:xfrm>
            <a:off x="5758042" y="5725391"/>
            <a:ext cx="1203035" cy="7637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智能，较难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CD77474-DD8F-46ED-9A9F-9CA0410E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69" y="5268045"/>
            <a:ext cx="443605" cy="38050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5736C8-78D4-45A0-A723-7F2BEDAC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56" y="4196598"/>
            <a:ext cx="328128" cy="2814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788274-0B0E-46E0-A315-C883FC3000D8}"/>
              </a:ext>
            </a:extLst>
          </p:cNvPr>
          <p:cNvCxnSpPr/>
          <p:nvPr/>
        </p:nvCxnSpPr>
        <p:spPr>
          <a:xfrm flipH="1">
            <a:off x="2576945" y="1230489"/>
            <a:ext cx="2096655" cy="46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A53489-6A8A-4C5E-B4BE-DEC66D55E811}"/>
              </a:ext>
            </a:extLst>
          </p:cNvPr>
          <p:cNvCxnSpPr/>
          <p:nvPr/>
        </p:nvCxnSpPr>
        <p:spPr>
          <a:xfrm flipH="1">
            <a:off x="2032000" y="1257404"/>
            <a:ext cx="2641600" cy="30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7614622-F187-4BB8-9EEC-0BAFA738DF50}"/>
              </a:ext>
            </a:extLst>
          </p:cNvPr>
          <p:cNvSpPr/>
          <p:nvPr/>
        </p:nvSpPr>
        <p:spPr>
          <a:xfrm>
            <a:off x="6632913" y="4801403"/>
            <a:ext cx="658417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zh-CN" altLang="en-US" sz="1200" dirty="0"/>
              <a:t>医生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37EC00-04A6-4A75-96CE-8F58E8D7AFDA}"/>
              </a:ext>
            </a:extLst>
          </p:cNvPr>
          <p:cNvCxnSpPr/>
          <p:nvPr/>
        </p:nvCxnSpPr>
        <p:spPr>
          <a:xfrm flipV="1">
            <a:off x="7291330" y="4525288"/>
            <a:ext cx="349847" cy="47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58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36126</TotalTime>
  <Words>1100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Telehealth健康助手</vt:lpstr>
      <vt:lpstr>                               登陆方式</vt:lpstr>
      <vt:lpstr>                       首次登陆后注册</vt:lpstr>
      <vt:lpstr>                          点击                后</vt:lpstr>
      <vt:lpstr>                        常规登陆后第一页</vt:lpstr>
      <vt:lpstr>           点击（或者回答）                后</vt:lpstr>
      <vt:lpstr>                           点击                  后</vt:lpstr>
      <vt:lpstr>                              点击           后</vt:lpstr>
      <vt:lpstr>                  点击                    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Ehealth健康助手</dc:title>
  <dc:creator>chaojun zhan</dc:creator>
  <cp:lastModifiedBy>chaojun zhan</cp:lastModifiedBy>
  <cp:revision>54</cp:revision>
  <dcterms:created xsi:type="dcterms:W3CDTF">2018-10-19T03:47:47Z</dcterms:created>
  <dcterms:modified xsi:type="dcterms:W3CDTF">2018-11-14T04:42:55Z</dcterms:modified>
</cp:coreProperties>
</file>