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35" r:id="rId5"/>
    <p:sldId id="336" r:id="rId6"/>
    <p:sldId id="337" r:id="rId7"/>
    <p:sldId id="339" r:id="rId8"/>
    <p:sldId id="338" r:id="rId9"/>
    <p:sldId id="341" r:id="rId10"/>
    <p:sldId id="340" r:id="rId11"/>
    <p:sldId id="345" r:id="rId12"/>
    <p:sldId id="348" r:id="rId13"/>
    <p:sldId id="34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65" autoAdjust="0"/>
    <p:restoredTop sz="95394" autoAdjust="0"/>
  </p:normalViewPr>
  <p:slideViewPr>
    <p:cSldViewPr snapToGrid="0">
      <p:cViewPr varScale="1">
        <p:scale>
          <a:sx n="68" d="100"/>
          <a:sy n="68" d="100"/>
        </p:scale>
        <p:origin x="828" y="6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/>
              <a:t>Budget Allocation Calculator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Problem</a:t>
            </a:r>
          </a:p>
          <a:p>
            <a:endParaRPr lang="en-US" dirty="0"/>
          </a:p>
          <a:p>
            <a:r>
              <a:rPr lang="en-US" dirty="0"/>
              <a:t>Solution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864352" cy="3621024"/>
          </a:xfrm>
        </p:spPr>
        <p:txBody>
          <a:bodyPr/>
          <a:lstStyle/>
          <a:p>
            <a:r>
              <a:rPr lang="en-US" dirty="0"/>
              <a:t>Scenario Example</a:t>
            </a:r>
          </a:p>
        </p:txBody>
      </p:sp>
      <p:pic>
        <p:nvPicPr>
          <p:cNvPr id="10" name="Picture Placeholder 9" descr="A person smiling at a computer">
            <a:extLst>
              <a:ext uri="{FF2B5EF4-FFF2-40B4-BE49-F238E27FC236}">
                <a16:creationId xmlns:a16="http://schemas.microsoft.com/office/drawing/2014/main" id="{0E7DFFA9-9901-3CE7-AAC2-C1754C65BD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" r="18"/>
          <a:stretch/>
        </p:blipFill>
        <p:spPr>
          <a:xfrm>
            <a:off x="7625969" y="-9144"/>
            <a:ext cx="4581525" cy="6602413"/>
          </a:xfrm>
        </p:spPr>
      </p:pic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Meet Kelly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/>
          <a:p>
            <a:r>
              <a:rPr lang="en-US" dirty="0"/>
              <a:t>28-year-old working professional who just got her first high-paying job. She's making $60,000 a year.</a:t>
            </a:r>
          </a:p>
          <a:p>
            <a:r>
              <a:rPr lang="en-US" dirty="0"/>
              <a:t>Her Goal: Wants to save more, but she doesn't know how to budget effectively without overspending on unnecessary expenses.</a:t>
            </a:r>
          </a:p>
          <a:p>
            <a:r>
              <a:rPr lang="en-US" dirty="0"/>
              <a:t>Finds it hard to manage her expenses and decide how much to allocate to housing, savings, and leisure activities</a:t>
            </a:r>
          </a:p>
          <a:p>
            <a:r>
              <a:rPr lang="en-US" dirty="0"/>
              <a:t>Uses the Budget Allocation Calculator to automate her budgeting and get a visual breakdown of her expenses.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6784"/>
            <a:ext cx="5864352" cy="3621024"/>
          </a:xfrm>
        </p:spPr>
        <p:txBody>
          <a:bodyPr/>
          <a:lstStyle/>
          <a:p>
            <a:r>
              <a:rPr lang="en-US" dirty="0"/>
              <a:t>How It Helps</a:t>
            </a:r>
            <a:endParaRPr lang="en-ZA" dirty="0"/>
          </a:p>
        </p:txBody>
      </p:sp>
      <p:pic>
        <p:nvPicPr>
          <p:cNvPr id="12" name="Picture Placeholder 11" descr="A person in a yellow shirt">
            <a:extLst>
              <a:ext uri="{FF2B5EF4-FFF2-40B4-BE49-F238E27FC236}">
                <a16:creationId xmlns:a16="http://schemas.microsoft.com/office/drawing/2014/main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" r="33"/>
          <a:stretch/>
        </p:blipFill>
        <p:spPr>
          <a:xfrm>
            <a:off x="-15240" y="-15240"/>
            <a:ext cx="4581525" cy="6602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084320"/>
            <a:ext cx="5864225" cy="236283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Effective delivery techniques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2" y="1758463"/>
            <a:ext cx="10529203" cy="4002576"/>
          </a:xfrm>
        </p:spPr>
        <p:txBody>
          <a:bodyPr/>
          <a:lstStyle/>
          <a:p>
            <a:pPr lvl="1"/>
            <a:r>
              <a:rPr lang="en-US" b="1" dirty="0"/>
              <a:t>Automatic Expense Calculation</a:t>
            </a:r>
            <a:r>
              <a:rPr lang="en-US" dirty="0"/>
              <a:t>: By pulling up-to-date data from the BLS API, the calculator helps her understand how much of her income should go toward housing, transportation, food, and healthcare based on national </a:t>
            </a:r>
            <a:r>
              <a:rPr lang="en-US" dirty="0" err="1"/>
              <a:t>averages.Tone</a:t>
            </a:r>
            <a:r>
              <a:rPr lang="en-US" dirty="0"/>
              <a:t> inflection</a:t>
            </a:r>
          </a:p>
          <a:p>
            <a:pPr lvl="1"/>
            <a:r>
              <a:rPr lang="en-US" dirty="0"/>
              <a:t>Customized Savings and Miscellaneous Allocation</a:t>
            </a:r>
          </a:p>
          <a:p>
            <a:pPr lvl="1"/>
            <a:r>
              <a:rPr lang="en-US" dirty="0"/>
              <a:t>Visual Representation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694" y="315351"/>
            <a:ext cx="5641897" cy="3316893"/>
          </a:xfrm>
        </p:spPr>
        <p:txBody>
          <a:bodyPr/>
          <a:lstStyle/>
          <a:p>
            <a:r>
              <a:rPr lang="en-US" dirty="0"/>
              <a:t>Key Features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10610088" cy="3687763"/>
          </a:xfrm>
        </p:spPr>
        <p:txBody>
          <a:bodyPr>
            <a:normAutofit/>
          </a:bodyPr>
          <a:lstStyle/>
          <a:p>
            <a:r>
              <a:rPr lang="en-US" b="1" dirty="0"/>
              <a:t>Expense Data from BLS API</a:t>
            </a:r>
            <a:r>
              <a:rPr lang="en-US" dirty="0"/>
              <a:t>: Automatically fetches national expenditure data for housing, transportation, food, and healthcare.</a:t>
            </a:r>
          </a:p>
          <a:p>
            <a:r>
              <a:rPr lang="en-US" b="1" dirty="0"/>
              <a:t>Custom Savings and Miscellaneous Expenses</a:t>
            </a:r>
            <a:r>
              <a:rPr lang="en-US" dirty="0"/>
              <a:t>: Users can decide how much of their income they want to save and spend on non-essentials.</a:t>
            </a:r>
          </a:p>
          <a:p>
            <a:r>
              <a:rPr lang="en-US" b="1" dirty="0"/>
              <a:t>Pie Chart Visualization</a:t>
            </a:r>
            <a:r>
              <a:rPr lang="en-US" dirty="0"/>
              <a:t>: Displays the breakdown of income into categories, making it easy to track financial allocations.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Scenario Walkthrough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10610088" cy="3687763"/>
          </a:xfrm>
        </p:spPr>
        <p:txBody>
          <a:bodyPr>
            <a:normAutofit/>
          </a:bodyPr>
          <a:lstStyle/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</a:rPr>
              <a:t>Kelly’s Income: $60,000</a:t>
            </a: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</a:rPr>
              <a:t>Savings Goal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</a:rPr>
              <a:t>: </a:t>
            </a:r>
            <a:r>
              <a:rPr lang="en-US" sz="1600" b="0" i="0" u="none" strike="noStrike" kern="1200" dirty="0">
                <a:solidFill>
                  <a:srgbClr val="000000"/>
                </a:solidFill>
                <a:effectLst/>
              </a:rPr>
              <a:t>15% of her income</a:t>
            </a: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</a:rPr>
              <a:t>Miscellaneous Expenses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</a:rPr>
              <a:t>: </a:t>
            </a:r>
            <a:r>
              <a:rPr lang="en-US" sz="1600" b="0" i="0" u="none" strike="noStrike" kern="1200" dirty="0">
                <a:solidFill>
                  <a:srgbClr val="000000"/>
                </a:solidFill>
                <a:effectLst/>
              </a:rPr>
              <a:t>10% of her income</a:t>
            </a: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</a:rPr>
              <a:t>Example Breakdown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</a:rPr>
              <a:t>: </a:t>
            </a:r>
            <a:endParaRPr lang="en-US" sz="1800" b="0" i="0" u="none" strike="noStrike" dirty="0">
              <a:effectLst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kern="1200" dirty="0">
                <a:solidFill>
                  <a:srgbClr val="000000"/>
                </a:solidFill>
                <a:effectLst/>
              </a:rPr>
              <a:t>Housing: 30% (based on BLS data)</a:t>
            </a:r>
            <a:endParaRPr lang="en-US" sz="1600" b="0" i="0" u="none" strike="noStrike" dirty="0">
              <a:effectLst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kern="1200" dirty="0">
                <a:solidFill>
                  <a:srgbClr val="000000"/>
                </a:solidFill>
                <a:effectLst/>
              </a:rPr>
              <a:t>Transportation: 15%</a:t>
            </a:r>
            <a:endParaRPr lang="en-US" sz="1600" b="0" i="0" u="none" strike="noStrike" dirty="0">
              <a:effectLst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kern="1200" dirty="0">
                <a:solidFill>
                  <a:srgbClr val="000000"/>
                </a:solidFill>
                <a:effectLst/>
              </a:rPr>
              <a:t>Food: 10%</a:t>
            </a: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Healthcare: 5%</a:t>
            </a: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Savings: $9,000</a:t>
            </a: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Miscellaneous: $6,000</a:t>
            </a:r>
            <a:endParaRPr lang="en-US" sz="1600" b="0" i="0" u="none" strike="noStrike" kern="1200" dirty="0">
              <a:solidFill>
                <a:srgbClr val="000000"/>
              </a:solidFill>
              <a:effectLst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kern="1200" dirty="0">
              <a:solidFill>
                <a:srgbClr val="000000"/>
              </a:solidFill>
              <a:effectLst/>
              <a:latin typeface="Avenir Next LT Pro Light" panose="020B0304020202020204" pitchFamily="34" charset="0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783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{93A9924E-5C0A-4130-94EB-830DEE5EFD04}tf16411248_win32</Template>
  <TotalTime>13</TotalTime>
  <Words>272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 Light</vt:lpstr>
      <vt:lpstr>Calibri</vt:lpstr>
      <vt:lpstr>Posterama</vt:lpstr>
      <vt:lpstr>Custom</vt:lpstr>
      <vt:lpstr>Budget Allocation Calculator</vt:lpstr>
      <vt:lpstr>Introduction </vt:lpstr>
      <vt:lpstr>Scenario Example</vt:lpstr>
      <vt:lpstr>Meet Kelly</vt:lpstr>
      <vt:lpstr>How It Helps</vt:lpstr>
      <vt:lpstr>Effective delivery techniques</vt:lpstr>
      <vt:lpstr>Key Features</vt:lpstr>
      <vt:lpstr>PowerPoint Presentation</vt:lpstr>
      <vt:lpstr>Scenario Walkthrough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vu pham</dc:creator>
  <cp:lastModifiedBy>vu pham</cp:lastModifiedBy>
  <cp:revision>1</cp:revision>
  <dcterms:created xsi:type="dcterms:W3CDTF">2024-08-22T00:06:58Z</dcterms:created>
  <dcterms:modified xsi:type="dcterms:W3CDTF">2024-08-22T00:20:46Z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