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9" r:id="rId5"/>
    <p:sldId id="261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17822-6D36-4BAD-B15C-B116BBD7A131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4279A-F809-41E1-85A3-62FF1C854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4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3E48C-1A6D-D2A6-E721-1D9DD57FA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FDB823-467A-9E20-55D0-8DFB9C7A6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749F7-0B9D-9F7C-8C2E-3ACD2D55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4230B-3D43-8C17-4200-BA087740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39735-3811-B3E0-0B3A-5DC65425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5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C029-3C85-536D-7EDE-8CFCF221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8D7953-4312-B261-F65F-3FB429C6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6AAE5-7D63-B4C0-0487-18D647F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D8239-18B1-536E-8D5B-75E3523B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BCD1F-05A9-C43D-C064-85F95CB4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8272F-6F2A-16C3-B448-A737FC5D2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0E059D-42E7-7C4B-39D6-B7D0F589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8CBC4-EE9E-5E1D-250F-21DE067F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EF49D-BF81-A73A-5A52-7636C191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889FE-8971-9A00-A538-D87E542C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A8D35-2D9D-E1AD-0897-AAA3AEB5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4A8A5-73B2-0F1A-DD4C-DE306E6E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6F85F-E550-7028-DF7A-70B2710F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D8772-F9ED-2B56-0857-94BB8D52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BFC04-0D33-F128-65BC-AC3FD2F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6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6DF1A-C636-6C0F-52D6-F33C201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1F2DE-5A37-0C52-5EA0-4DDC83F1F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FE8BC-31E3-10DC-9056-6EA578D0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D53CD-6DDE-0BEB-EF40-A7E826A5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DD472-F08D-0543-AC95-26C48FBB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3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B39E-BB94-450D-857C-2FD74B56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6561A-FB81-3F67-FDD0-8996B774E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80F68F-8979-2DB0-40D9-90FFB183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5942A-3D53-AF9C-51FE-0F28F031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B8638-2580-4E62-FA1F-90C2D1DD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420B9-0228-0A6F-F4A9-23FFA28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B531-5D70-6F8C-E2C4-0A9F1126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448E7-3E0C-FFCE-BE99-4DDB83A3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602A7-E4BC-5960-890E-0A7ADD70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B2D299-2EA1-7479-C80E-79DBD896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581E64-87B0-1A9C-B741-14F3014D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AFB8F5-EB09-0560-9BFA-C258B387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D9FFE5-B510-3885-38BE-0F9F7743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8D2522-758C-F999-DF69-57F7C93E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2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FE414-4841-19D8-A1C2-72E1CBDB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5745BC-0551-F3D5-13AA-5FC5292F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59D8A2-F4CD-7927-909C-016A3E13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2B6110-26CD-BA60-AC13-D7630B75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0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F594A2-2144-F4A0-5CBF-4B14B106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E4372B-C046-B295-D42C-84FF121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F732D-B4E5-6CEE-4033-F464BB33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8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8624E-40C6-39C3-B08F-9EABAAD3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7CBDA-D7EE-FA59-F57A-90696CC6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79967-76A8-9C1A-8C52-9DD48E6EB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CDC27-FD78-3524-D065-95E321C5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2D292-85D6-2D1E-3F0A-833FB0C3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4F71D-5FA4-BFAF-D376-E412474C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3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32FBC-02CA-2020-3080-13C53E00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2F5E59-F379-75EB-D9BA-654B05EDD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776B3F-D171-BA2D-3DD1-4B951AC05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B2152-AEBC-62D5-A807-62A7A215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AF3FF-F1EA-DF9E-CEDB-D37A1093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005E7-BB13-0B8C-E1E7-FB05D581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ACCA1-FFF8-38BA-7AF7-88B57966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783AC-E4EE-24B4-F8A1-79311AB0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7218F-2EB0-76D5-EF97-1B23BC402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0FE8-0FC9-48BC-A627-ADE94F8D3854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721A8-D57A-7BBE-1140-7CD233A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CE9EF-0473-7F43-03D6-44668C1F9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849C-B06C-4C99-84D7-E2F4C6798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7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pgdadatong.com.cn/blog/detail/4383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B88A-09C7-E50A-5847-DB56080F3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实验一、蓝牙音箱的焊接和调试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BFE5B6-7B5A-C5A8-7982-A3574DE38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8036"/>
            <a:ext cx="9144000" cy="879764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第三周的主要内容</a:t>
            </a:r>
          </a:p>
        </p:txBody>
      </p:sp>
    </p:spTree>
    <p:extLst>
      <p:ext uri="{BB962C8B-B14F-4D97-AF65-F5344CB8AC3E}">
        <p14:creationId xmlns:p14="http://schemas.microsoft.com/office/powerpoint/2010/main" val="320061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A9851-928D-3298-368F-23C93EEE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7" y="378691"/>
            <a:ext cx="11012056" cy="6391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继续完成蓝牙音箱的焊接和调试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直观表象：能够连上蓝牙，顺利播放声音。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思考题</a:t>
            </a:r>
            <a:r>
              <a:rPr lang="zh-CN" altLang="en-US" dirty="0"/>
              <a:t>：</a:t>
            </a:r>
            <a:r>
              <a:rPr lang="en-US" altLang="zh-CN" dirty="0"/>
              <a:t>LM4863</a:t>
            </a:r>
            <a:r>
              <a:rPr lang="zh-CN" altLang="en-US" dirty="0"/>
              <a:t>放大电路的电压和功率的放大倍数？</a:t>
            </a:r>
            <a:r>
              <a:rPr lang="en-US" altLang="zh-CN" i="1" dirty="0"/>
              <a:t>Hint</a:t>
            </a:r>
            <a:r>
              <a:rPr lang="zh-CN" altLang="en-US" i="1" dirty="0"/>
              <a:t>：需考虑</a:t>
            </a:r>
            <a:r>
              <a:rPr lang="en-US" altLang="zh-CN" i="1" dirty="0"/>
              <a:t>LM4863</a:t>
            </a:r>
            <a:r>
              <a:rPr lang="zh-CN" altLang="en-US" i="1" dirty="0"/>
              <a:t>的功能等效电路（</a:t>
            </a:r>
            <a:r>
              <a:rPr lang="en-US" altLang="zh-CN" i="1" dirty="0"/>
              <a:t>datasheet</a:t>
            </a:r>
            <a:r>
              <a:rPr lang="zh-CN" altLang="en-US" i="1" dirty="0"/>
              <a:t>中给出了），再运用同相比例这类基本电路进行分析，最后通过测试等。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基于</a:t>
            </a:r>
            <a:r>
              <a:rPr lang="en-US" altLang="zh-CN" dirty="0"/>
              <a:t>MOSFET</a:t>
            </a:r>
            <a:r>
              <a:rPr lang="zh-CN" altLang="en-US" dirty="0"/>
              <a:t>的电子开关原理。</a:t>
            </a:r>
            <a:r>
              <a:rPr lang="en-US" altLang="zh-CN" dirty="0"/>
              <a:t>MOSFET</a:t>
            </a:r>
            <a:r>
              <a:rPr lang="zh-CN" altLang="en-US" dirty="0"/>
              <a:t>简单来说是电压控制电流的受控源（直流等效模型如下）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28709C-D3CC-6A52-1F97-85FC2F77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1" y="3429000"/>
            <a:ext cx="2281091" cy="2787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22F663-F4DD-E148-9676-47886AE48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9759" y="3792984"/>
            <a:ext cx="6815387" cy="25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A9851-928D-3298-368F-23C93EEE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8" y="177800"/>
            <a:ext cx="10515600" cy="6502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争取每一位同学都能焊接一套蓝牙音箱（现有</a:t>
            </a:r>
            <a:r>
              <a:rPr lang="en-US" altLang="zh-CN" dirty="0"/>
              <a:t>68</a:t>
            </a:r>
            <a:r>
              <a:rPr lang="zh-CN" altLang="en-US" dirty="0"/>
              <a:t>套，不够的话，下个星期再购买一些）。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同一组同学可以合理的分工：</a:t>
            </a:r>
            <a:r>
              <a:rPr lang="en-US" altLang="zh-CN" dirty="0"/>
              <a:t>1. </a:t>
            </a:r>
            <a:r>
              <a:rPr lang="zh-CN" altLang="en-US" dirty="0"/>
              <a:t>焊接，</a:t>
            </a:r>
            <a:r>
              <a:rPr lang="en-US" altLang="zh-CN" dirty="0"/>
              <a:t>2.</a:t>
            </a:r>
            <a:r>
              <a:rPr lang="zh-CN" altLang="en-US" dirty="0"/>
              <a:t> 测试和调试，</a:t>
            </a:r>
            <a:r>
              <a:rPr lang="en-US" altLang="zh-CN" dirty="0"/>
              <a:t>3. </a:t>
            </a:r>
            <a:r>
              <a:rPr lang="zh-CN" altLang="en-US" dirty="0"/>
              <a:t>用</a:t>
            </a:r>
            <a:r>
              <a:rPr lang="en-US" altLang="zh-CN" dirty="0"/>
              <a:t>KICAD</a:t>
            </a:r>
            <a:r>
              <a:rPr lang="zh-CN" altLang="en-US" dirty="0"/>
              <a:t>画图，</a:t>
            </a:r>
            <a:r>
              <a:rPr lang="en-US" altLang="zh-CN" dirty="0"/>
              <a:t>4. </a:t>
            </a:r>
            <a:r>
              <a:rPr lang="zh-CN" altLang="en-US" dirty="0"/>
              <a:t>实验报告。同时也非常鼓励大家用</a:t>
            </a:r>
            <a:r>
              <a:rPr lang="en-US" altLang="zh-CN" dirty="0" err="1"/>
              <a:t>multisim</a:t>
            </a:r>
            <a:r>
              <a:rPr lang="zh-CN" altLang="en-US" dirty="0"/>
              <a:t>进行功能仿真，并对比仿真、分析和实验的结果。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实验报告：一组同学一份，发送到邮箱（晚点助教公布到微信群），提交的报告文件名的格式为：座位号</a:t>
            </a:r>
            <a:r>
              <a:rPr lang="en-US" altLang="zh-CN" dirty="0"/>
              <a:t>+</a:t>
            </a:r>
            <a:r>
              <a:rPr lang="zh-CN" altLang="en-US" dirty="0"/>
              <a:t>张三</a:t>
            </a:r>
            <a:r>
              <a:rPr lang="en-US" altLang="zh-CN" dirty="0"/>
              <a:t>+</a:t>
            </a:r>
            <a:r>
              <a:rPr lang="zh-CN" altLang="en-US" dirty="0"/>
              <a:t>学号。建议实验报告在上课期间完成，老师可以帮忙检查一下报告内容是否完善，以提升报告的质量。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73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A9851-928D-3298-368F-23C93EEE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8" y="177800"/>
            <a:ext cx="10515600" cy="650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如何实现功放调音（提升部分，选做）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即如何增加滤波电路、前级放大器实现不同频段的音频放大，从而实现不同的音效。例如重低音、摇滚音效中不同频率的增益不同。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065899-6449-2FE5-1531-6D28E51C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2" y="2495763"/>
            <a:ext cx="5307291" cy="38027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EE5B00-2175-95CB-C3C4-746EB1C9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110" y="2495763"/>
            <a:ext cx="6583890" cy="37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E1420568-3F50-760D-825D-163F99E7F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7" y="335871"/>
            <a:ext cx="846257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低音增强/削切</a:t>
            </a:r>
            <a:endParaRPr lang="en-US" altLang="zh-CN" sz="2400" dirty="0">
              <a:solidFill>
                <a:srgbClr val="21212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2、高音增强/削切</a:t>
            </a:r>
            <a:r>
              <a:rPr kumimoji="0" lang="zh-CN" altLang="zh-CN" sz="26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05D2B8CF-E081-E13D-9116-75773DD5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9" y="1064445"/>
            <a:ext cx="7471005" cy="24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2">
            <a:extLst>
              <a:ext uri="{FF2B5EF4-FFF2-40B4-BE49-F238E27FC236}">
                <a16:creationId xmlns:a16="http://schemas.microsoft.com/office/drawing/2014/main" id="{CA5C77BA-F97E-EEE1-BE32-A9BD5966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1" y="4539983"/>
            <a:ext cx="7595587" cy="19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D2B9B8-E307-D647-E5B6-60A63B1BD8F1}"/>
              </a:ext>
            </a:extLst>
          </p:cNvPr>
          <p:cNvSpPr txBox="1"/>
          <p:nvPr/>
        </p:nvSpPr>
        <p:spPr>
          <a:xfrm>
            <a:off x="4512951" y="35494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https://www.wpgdadatong.com.cn/blog/detail/43839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7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C097787-B773-31CE-8F6A-8D5B110C3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9" t="31271" r="13188" b="32577"/>
          <a:stretch/>
        </p:blipFill>
        <p:spPr>
          <a:xfrm>
            <a:off x="1913061" y="880651"/>
            <a:ext cx="8059918" cy="36359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95FFC4-6B05-EFB0-EF10-9E2DC913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555574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音频放大倍数的测试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B9CED5-3DF1-1252-E7DF-5EFDDD87A565}"/>
              </a:ext>
            </a:extLst>
          </p:cNvPr>
          <p:cNvSpPr txBox="1"/>
          <p:nvPr/>
        </p:nvSpPr>
        <p:spPr>
          <a:xfrm>
            <a:off x="1003020" y="853213"/>
            <a:ext cx="232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协议转换、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数模转换</a:t>
            </a:r>
            <a:r>
              <a:rPr lang="en-US" altLang="zh-CN" sz="2400" b="1" dirty="0"/>
              <a:t>(DAC)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747FEF-7A02-2D7F-0BF4-4512A7CB36BC}"/>
              </a:ext>
            </a:extLst>
          </p:cNvPr>
          <p:cNvSpPr txBox="1"/>
          <p:nvPr/>
        </p:nvSpPr>
        <p:spPr>
          <a:xfrm>
            <a:off x="9959943" y="1986384"/>
            <a:ext cx="2012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LM4863</a:t>
            </a:r>
            <a:r>
              <a:rPr lang="zh-CN" altLang="en-US" sz="2400" b="1" dirty="0"/>
              <a:t>运放电路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(</a:t>
            </a:r>
            <a:r>
              <a:rPr lang="zh-CN" altLang="en-US" sz="2400" b="1" dirty="0"/>
              <a:t>幅值、功率放大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BF8C1D-9C98-2D0F-BCE8-B8889AD9BE66}"/>
              </a:ext>
            </a:extLst>
          </p:cNvPr>
          <p:cNvSpPr/>
          <p:nvPr/>
        </p:nvSpPr>
        <p:spPr>
          <a:xfrm>
            <a:off x="3913118" y="1813940"/>
            <a:ext cx="820131" cy="176937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8A0FF28-4500-BBA2-DF58-64FFC1B98852}"/>
              </a:ext>
            </a:extLst>
          </p:cNvPr>
          <p:cNvSpPr/>
          <p:nvPr/>
        </p:nvSpPr>
        <p:spPr>
          <a:xfrm>
            <a:off x="2778757" y="1813941"/>
            <a:ext cx="820131" cy="176937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7B666B-A61F-DD89-E00D-0659E3FAE995}"/>
              </a:ext>
            </a:extLst>
          </p:cNvPr>
          <p:cNvCxnSpPr/>
          <p:nvPr/>
        </p:nvCxnSpPr>
        <p:spPr>
          <a:xfrm flipH="1">
            <a:off x="1317601" y="2470491"/>
            <a:ext cx="79185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EA9F3AC-542A-86CF-3A62-131811EF0FC2}"/>
              </a:ext>
            </a:extLst>
          </p:cNvPr>
          <p:cNvCxnSpPr>
            <a:cxnSpLocks/>
          </p:cNvCxnSpPr>
          <p:nvPr/>
        </p:nvCxnSpPr>
        <p:spPr>
          <a:xfrm>
            <a:off x="1317601" y="2470491"/>
            <a:ext cx="0" cy="2378592"/>
          </a:xfrm>
          <a:prstGeom prst="line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C65F551-FCED-EDAF-B449-9AEE65EC039F}"/>
              </a:ext>
            </a:extLst>
          </p:cNvPr>
          <p:cNvCxnSpPr>
            <a:cxnSpLocks/>
          </p:cNvCxnSpPr>
          <p:nvPr/>
        </p:nvCxnSpPr>
        <p:spPr>
          <a:xfrm>
            <a:off x="5277138" y="2390363"/>
            <a:ext cx="0" cy="24689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137E00-0243-0BB0-8BA9-CE5F81ECCF07}"/>
              </a:ext>
            </a:extLst>
          </p:cNvPr>
          <p:cNvCxnSpPr>
            <a:cxnSpLocks/>
          </p:cNvCxnSpPr>
          <p:nvPr/>
        </p:nvCxnSpPr>
        <p:spPr>
          <a:xfrm flipH="1">
            <a:off x="5277138" y="2404451"/>
            <a:ext cx="2422110" cy="0"/>
          </a:xfrm>
          <a:prstGeom prst="line">
            <a:avLst/>
          </a:prstGeom>
          <a:ln w="38100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8ED8447-2933-8447-53DC-38DACEAF2B05}"/>
              </a:ext>
            </a:extLst>
          </p:cNvPr>
          <p:cNvCxnSpPr>
            <a:cxnSpLocks/>
          </p:cNvCxnSpPr>
          <p:nvPr/>
        </p:nvCxnSpPr>
        <p:spPr>
          <a:xfrm flipH="1">
            <a:off x="1462460" y="2892131"/>
            <a:ext cx="6469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A6699F1-9BC2-0DF4-3C3B-6E31ED146B10}"/>
              </a:ext>
            </a:extLst>
          </p:cNvPr>
          <p:cNvCxnSpPr>
            <a:cxnSpLocks/>
          </p:cNvCxnSpPr>
          <p:nvPr/>
        </p:nvCxnSpPr>
        <p:spPr>
          <a:xfrm flipH="1">
            <a:off x="1462382" y="2892131"/>
            <a:ext cx="5134" cy="195580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AF94EDB-621A-B332-1281-1820D13CB520}"/>
              </a:ext>
            </a:extLst>
          </p:cNvPr>
          <p:cNvSpPr txBox="1"/>
          <p:nvPr/>
        </p:nvSpPr>
        <p:spPr>
          <a:xfrm>
            <a:off x="46298" y="4830321"/>
            <a:ext cx="2643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左声道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音频</a:t>
            </a:r>
            <a:r>
              <a:rPr lang="zh-CN" altLang="en-US" sz="2400" b="1" dirty="0">
                <a:solidFill>
                  <a:srgbClr val="7030A0"/>
                </a:solidFill>
              </a:rPr>
              <a:t>模拟信号输出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B5A702-E79C-2D27-F63C-538C05BC85B4}"/>
              </a:ext>
            </a:extLst>
          </p:cNvPr>
          <p:cNvSpPr txBox="1"/>
          <p:nvPr/>
        </p:nvSpPr>
        <p:spPr>
          <a:xfrm>
            <a:off x="3399744" y="830855"/>
            <a:ext cx="232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蓝牙天线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接收</a:t>
            </a:r>
            <a:r>
              <a:rPr lang="zh-CN" altLang="en-US" sz="2400" b="1" dirty="0">
                <a:solidFill>
                  <a:srgbClr val="7030A0"/>
                </a:solidFill>
              </a:rPr>
              <a:t>数字信号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04780F-3757-5167-A35D-FF73D858FA56}"/>
              </a:ext>
            </a:extLst>
          </p:cNvPr>
          <p:cNvCxnSpPr>
            <a:cxnSpLocks/>
          </p:cNvCxnSpPr>
          <p:nvPr/>
        </p:nvCxnSpPr>
        <p:spPr>
          <a:xfrm>
            <a:off x="5437211" y="2892131"/>
            <a:ext cx="2262037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086BE5-906F-556F-8E49-C371CC0FA222}"/>
              </a:ext>
            </a:extLst>
          </p:cNvPr>
          <p:cNvCxnSpPr>
            <a:cxnSpLocks/>
          </p:cNvCxnSpPr>
          <p:nvPr/>
        </p:nvCxnSpPr>
        <p:spPr>
          <a:xfrm>
            <a:off x="5437211" y="2883876"/>
            <a:ext cx="0" cy="1975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A5793C7-9BD2-29A2-429B-6E5A4D09A07F}"/>
              </a:ext>
            </a:extLst>
          </p:cNvPr>
          <p:cNvSpPr txBox="1"/>
          <p:nvPr/>
        </p:nvSpPr>
        <p:spPr>
          <a:xfrm>
            <a:off x="3975478" y="4830320"/>
            <a:ext cx="277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左声道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音频</a:t>
            </a:r>
            <a:r>
              <a:rPr lang="zh-CN" altLang="en-US" sz="2400" b="1" dirty="0">
                <a:solidFill>
                  <a:srgbClr val="7030A0"/>
                </a:solidFill>
              </a:rPr>
              <a:t>模拟信号输入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EAF937-73B3-15F6-BB57-C01E884A91D7}"/>
              </a:ext>
            </a:extLst>
          </p:cNvPr>
          <p:cNvSpPr txBox="1"/>
          <p:nvPr/>
        </p:nvSpPr>
        <p:spPr>
          <a:xfrm>
            <a:off x="3913118" y="5870898"/>
            <a:ext cx="2835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信号源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注意输入信号幅值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8658E7B-FEF2-93D6-358E-2295D1895841}"/>
              </a:ext>
            </a:extLst>
          </p:cNvPr>
          <p:cNvSpPr/>
          <p:nvPr/>
        </p:nvSpPr>
        <p:spPr>
          <a:xfrm>
            <a:off x="3805452" y="4830320"/>
            <a:ext cx="3099494" cy="96516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291E15-52ED-A8CF-0FD5-EBAC5F1A2A6F}"/>
              </a:ext>
            </a:extLst>
          </p:cNvPr>
          <p:cNvSpPr txBox="1"/>
          <p:nvPr/>
        </p:nvSpPr>
        <p:spPr>
          <a:xfrm>
            <a:off x="7292079" y="4755291"/>
            <a:ext cx="4734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    1.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 信号源输出不同频率正弦信号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音频范围内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，测试经过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LM4863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电路的输出；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    2.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绘出频率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放大倍数曲线，查看不同频率的放大特性；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    3.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增加调音电路，改善音频放大曲线以实现不同频段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</a:rPr>
              <a:t>音质变化。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1C9D9A9-5C4E-B4E3-2E7D-F0B20ECD1FCB}"/>
              </a:ext>
            </a:extLst>
          </p:cNvPr>
          <p:cNvSpPr txBox="1"/>
          <p:nvPr/>
        </p:nvSpPr>
        <p:spPr>
          <a:xfrm>
            <a:off x="7276399" y="174435"/>
            <a:ext cx="288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放大后的输出信号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23B26B4-027C-A401-3A75-BAA3FB962C01}"/>
              </a:ext>
            </a:extLst>
          </p:cNvPr>
          <p:cNvSpPr/>
          <p:nvPr/>
        </p:nvSpPr>
        <p:spPr>
          <a:xfrm>
            <a:off x="7954070" y="608995"/>
            <a:ext cx="1305677" cy="96516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427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JhengHei</vt:lpstr>
      <vt:lpstr>等线</vt:lpstr>
      <vt:lpstr>等线 Light</vt:lpstr>
      <vt:lpstr>Arial</vt:lpstr>
      <vt:lpstr>Wingdings</vt:lpstr>
      <vt:lpstr>Office 主题​​</vt:lpstr>
      <vt:lpstr>实验一、蓝牙音箱的焊接和调试</vt:lpstr>
      <vt:lpstr>PowerPoint 演示文稿</vt:lpstr>
      <vt:lpstr>PowerPoint 演示文稿</vt:lpstr>
      <vt:lpstr>PowerPoint 演示文稿</vt:lpstr>
      <vt:lpstr>PowerPoint 演示文稿</vt:lpstr>
      <vt:lpstr>音频放大倍数的测试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实验一、稳压模块的焊接和调试</dc:title>
  <dc:creator>Jiaming Li</dc:creator>
  <cp:lastModifiedBy>zf5016@126.com</cp:lastModifiedBy>
  <cp:revision>41</cp:revision>
  <dcterms:created xsi:type="dcterms:W3CDTF">2023-09-04T06:11:40Z</dcterms:created>
  <dcterms:modified xsi:type="dcterms:W3CDTF">2024-09-25T06:43:37Z</dcterms:modified>
</cp:coreProperties>
</file>