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Playfair Displ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1A71576-EDA0-47AA-A31C-36E5A026668B}">
  <a:tblStyle styleId="{01A71576-EDA0-47AA-A31C-36E5A02666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PlayfairDisplay-bold.fntdata"/><Relationship Id="rId21" Type="http://schemas.openxmlformats.org/officeDocument/2006/relationships/font" Target="fonts/PlayfairDisplay-regular.fntdata"/><Relationship Id="rId24" Type="http://schemas.openxmlformats.org/officeDocument/2006/relationships/font" Target="fonts/PlayfairDisplay-boldItalic.fntdata"/><Relationship Id="rId23" Type="http://schemas.openxmlformats.org/officeDocument/2006/relationships/font" Target="fonts/PlayfairDisplay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200"/>
              <a:buNone/>
              <a:defRPr/>
            </a:lvl1pPr>
            <a:lvl2pPr lvl="1">
              <a:spcBef>
                <a:spcPts val="0"/>
              </a:spcBef>
              <a:buSzPts val="3200"/>
              <a:buNone/>
              <a:defRPr/>
            </a:lvl2pPr>
            <a:lvl3pPr lvl="2">
              <a:spcBef>
                <a:spcPts val="0"/>
              </a:spcBef>
              <a:buSzPts val="3200"/>
              <a:buNone/>
              <a:defRPr/>
            </a:lvl3pPr>
            <a:lvl4pPr lvl="3">
              <a:spcBef>
                <a:spcPts val="0"/>
              </a:spcBef>
              <a:buSzPts val="3200"/>
              <a:buNone/>
              <a:defRPr/>
            </a:lvl4pPr>
            <a:lvl5pPr lvl="4">
              <a:spcBef>
                <a:spcPts val="0"/>
              </a:spcBef>
              <a:buSzPts val="3200"/>
              <a:buNone/>
              <a:defRPr/>
            </a:lvl5pPr>
            <a:lvl6pPr lvl="5">
              <a:spcBef>
                <a:spcPts val="0"/>
              </a:spcBef>
              <a:buSzPts val="3200"/>
              <a:buNone/>
              <a:defRPr/>
            </a:lvl6pPr>
            <a:lvl7pPr lvl="6">
              <a:spcBef>
                <a:spcPts val="0"/>
              </a:spcBef>
              <a:buSzPts val="3200"/>
              <a:buNone/>
              <a:defRPr/>
            </a:lvl7pPr>
            <a:lvl8pPr lvl="7">
              <a:spcBef>
                <a:spcPts val="0"/>
              </a:spcBef>
              <a:buSzPts val="3200"/>
              <a:buNone/>
              <a:defRPr/>
            </a:lvl8pPr>
            <a:lvl9pPr lvl="8">
              <a:spcBef>
                <a:spcPts val="0"/>
              </a:spcBef>
              <a:buSzPts val="3200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200"/>
              <a:buNone/>
              <a:defRPr/>
            </a:lvl1pPr>
            <a:lvl2pPr lvl="1">
              <a:spcBef>
                <a:spcPts val="0"/>
              </a:spcBef>
              <a:buSzPts val="3200"/>
              <a:buNone/>
              <a:defRPr/>
            </a:lvl2pPr>
            <a:lvl3pPr lvl="2">
              <a:spcBef>
                <a:spcPts val="0"/>
              </a:spcBef>
              <a:buSzPts val="3200"/>
              <a:buNone/>
              <a:defRPr/>
            </a:lvl3pPr>
            <a:lvl4pPr lvl="3">
              <a:spcBef>
                <a:spcPts val="0"/>
              </a:spcBef>
              <a:buSzPts val="3200"/>
              <a:buNone/>
              <a:defRPr/>
            </a:lvl4pPr>
            <a:lvl5pPr lvl="4">
              <a:spcBef>
                <a:spcPts val="0"/>
              </a:spcBef>
              <a:buSzPts val="3200"/>
              <a:buNone/>
              <a:defRPr/>
            </a:lvl5pPr>
            <a:lvl6pPr lvl="5">
              <a:spcBef>
                <a:spcPts val="0"/>
              </a:spcBef>
              <a:buSzPts val="3200"/>
              <a:buNone/>
              <a:defRPr/>
            </a:lvl6pPr>
            <a:lvl7pPr lvl="6">
              <a:spcBef>
                <a:spcPts val="0"/>
              </a:spcBef>
              <a:buSzPts val="3200"/>
              <a:buNone/>
              <a:defRPr/>
            </a:lvl7pPr>
            <a:lvl8pPr lvl="7">
              <a:spcBef>
                <a:spcPts val="0"/>
              </a:spcBef>
              <a:buSzPts val="3200"/>
              <a:buNone/>
              <a:defRPr/>
            </a:lvl8pPr>
            <a:lvl9pPr lvl="8">
              <a:spcBef>
                <a:spcPts val="0"/>
              </a:spcBef>
              <a:buSzPts val="32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200"/>
              <a:buNone/>
              <a:defRPr/>
            </a:lvl1pPr>
            <a:lvl2pPr lvl="1">
              <a:spcBef>
                <a:spcPts val="0"/>
              </a:spcBef>
              <a:buSzPts val="3200"/>
              <a:buNone/>
              <a:defRPr/>
            </a:lvl2pPr>
            <a:lvl3pPr lvl="2">
              <a:spcBef>
                <a:spcPts val="0"/>
              </a:spcBef>
              <a:buSzPts val="3200"/>
              <a:buNone/>
              <a:defRPr/>
            </a:lvl3pPr>
            <a:lvl4pPr lvl="3">
              <a:spcBef>
                <a:spcPts val="0"/>
              </a:spcBef>
              <a:buSzPts val="3200"/>
              <a:buNone/>
              <a:defRPr/>
            </a:lvl4pPr>
            <a:lvl5pPr lvl="4">
              <a:spcBef>
                <a:spcPts val="0"/>
              </a:spcBef>
              <a:buSzPts val="3200"/>
              <a:buNone/>
              <a:defRPr/>
            </a:lvl5pPr>
            <a:lvl6pPr lvl="5">
              <a:spcBef>
                <a:spcPts val="0"/>
              </a:spcBef>
              <a:buSzPts val="3200"/>
              <a:buNone/>
              <a:defRPr/>
            </a:lvl6pPr>
            <a:lvl7pPr lvl="6">
              <a:spcBef>
                <a:spcPts val="0"/>
              </a:spcBef>
              <a:buSzPts val="3200"/>
              <a:buNone/>
              <a:defRPr/>
            </a:lvl7pPr>
            <a:lvl8pPr lvl="7">
              <a:spcBef>
                <a:spcPts val="0"/>
              </a:spcBef>
              <a:buSzPts val="3200"/>
              <a:buNone/>
              <a:defRPr/>
            </a:lvl8pPr>
            <a:lvl9pPr lvl="8">
              <a:spcBef>
                <a:spcPts val="0"/>
              </a:spcBef>
              <a:buSzPts val="32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washingtonpost.com/graphics/national/police-shootings/" TargetMode="External"/><Relationship Id="rId4" Type="http://schemas.openxmlformats.org/officeDocument/2006/relationships/hyperlink" Target="https://mappingpoliceviolence.org/" TargetMode="External"/><Relationship Id="rId5" Type="http://schemas.openxmlformats.org/officeDocument/2006/relationships/hyperlink" Target="https://www.census.gov/" TargetMode="External"/><Relationship Id="rId6" Type="http://schemas.openxmlformats.org/officeDocument/2006/relationships/hyperlink" Target="https://ucr.fbi.gov/" TargetMode="Externa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Fatal Force Police Shooting in US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Machine Learning Approach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7552850" y="4050225"/>
            <a:ext cx="1384500" cy="8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Fanyu Zuo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/>
              <a:t>Pinky Sindhu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Conclusion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GB"/>
              <a:t>Text Based Classification yields higher accuracy.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GB"/>
              <a:t>F1 Score is </a:t>
            </a:r>
            <a:r>
              <a:rPr lang="en-GB"/>
              <a:t>chosen</a:t>
            </a:r>
            <a:r>
              <a:rPr lang="en-GB"/>
              <a:t> to evaluate the model due to the imbalance nature in data.</a:t>
            </a:r>
          </a:p>
          <a:p>
            <a:pPr indent="-342900" lvl="0" marL="457200">
              <a:spcBef>
                <a:spcPts val="0"/>
              </a:spcBef>
              <a:buSzPts val="1800"/>
              <a:buChar char="❖"/>
            </a:pPr>
            <a:r>
              <a:rPr lang="en-GB"/>
              <a:t>Naive Bayes and </a:t>
            </a:r>
            <a:r>
              <a:rPr lang="en-GB"/>
              <a:t>Logistic</a:t>
            </a:r>
            <a:r>
              <a:rPr lang="en-GB"/>
              <a:t> Regression is selected as appropriate classifier for this dataset.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indent="0" lvl="0" marL="0" algn="ctr">
              <a:spcBef>
                <a:spcPts val="0"/>
              </a:spcBef>
              <a:buNone/>
            </a:pPr>
            <a:r>
              <a:rPr lang="en-GB" sz="3000"/>
              <a:t>QUESTIONS ?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Dataset Exploration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The shooting data is from the</a:t>
            </a:r>
            <a:r>
              <a:rPr lang="en-GB" sz="1400">
                <a:hlinkClick r:id="rId3"/>
              </a:rPr>
              <a:t> Washington Post</a:t>
            </a:r>
            <a:r>
              <a:rPr lang="en-GB" sz="1400"/>
              <a:t> and the</a:t>
            </a:r>
            <a:r>
              <a:rPr lang="en-GB" sz="1400">
                <a:hlinkClick r:id="rId4"/>
              </a:rPr>
              <a:t> Mapping Police Violence</a:t>
            </a:r>
            <a:r>
              <a:rPr lang="en-GB" sz="1400"/>
              <a:t> database. The covariate data comes from various</a:t>
            </a:r>
            <a:r>
              <a:rPr lang="en-GB" sz="1400">
                <a:hlinkClick r:id="rId5"/>
              </a:rPr>
              <a:t> US Census</a:t>
            </a:r>
            <a:r>
              <a:rPr lang="en-GB" sz="1400"/>
              <a:t> and the</a:t>
            </a:r>
            <a:r>
              <a:rPr lang="en-GB" sz="1400">
                <a:hlinkClick r:id="rId6"/>
              </a:rPr>
              <a:t> FBI Uniform Crime Reporting</a:t>
            </a:r>
            <a:r>
              <a:rPr lang="en-GB" sz="1400"/>
              <a:t> database.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3,918 tuples, 47 attributes. 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Data from 2013 - 2016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Across US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Target Attribute: Mental illness 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ts val="1800"/>
              <a:buFont typeface="Roboto"/>
              <a:buChar char="●"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8" name="Shape 6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25625" y="2018075"/>
            <a:ext cx="2577000" cy="226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66575" y="1976725"/>
            <a:ext cx="3107475" cy="19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DataSet Snapshot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47 attributes:including name, age, race, mental health, education, armed and the incidents description (text) from police</a:t>
            </a:r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525" y="1345650"/>
            <a:ext cx="8029728" cy="92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525" y="2622250"/>
            <a:ext cx="8029735" cy="92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Methods Description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GB"/>
              <a:t>Text Classification with Naive Bayes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GB"/>
              <a:t>Text Classification with Logistic Regression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GB"/>
              <a:t>Multiple Classifiers</a:t>
            </a:r>
            <a:r>
              <a:rPr lang="en-GB"/>
              <a:t> on Numerical Attributes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-GB"/>
              <a:t>SVM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-GB"/>
              <a:t>Random Forest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-GB"/>
              <a:t>Decision tree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GB"/>
              <a:t>Train dev test split: 70% : 15% : 15%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GB"/>
              <a:t>Tuned the hyperparameters for model accuracy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GB"/>
              <a:t>Selected the model based on Accuracy and F1 Score</a:t>
            </a:r>
          </a:p>
          <a:p>
            <a:pPr indent="-342900" lvl="0" marL="457200">
              <a:spcBef>
                <a:spcPts val="0"/>
              </a:spcBef>
              <a:buSzPts val="1800"/>
              <a:buChar char="❖"/>
            </a:pPr>
            <a:r>
              <a:rPr lang="en-GB"/>
              <a:t>Evaluated the results via Text Mining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Text Classification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-GB"/>
              <a:t>Naive Bayes</a:t>
            </a:r>
            <a:r>
              <a:rPr lang="en-GB"/>
              <a:t> using the Bag of Words Model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-GB" sz="1400"/>
              <a:t>Data preprocessing (generate and split two txt files based on the mental illness, strip all strings</a:t>
            </a: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-GB" sz="1400"/>
              <a:t>Tuning Hyperparameters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-GB"/>
              <a:t>Stop Word (Nltk lib)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➢"/>
            </a:pPr>
            <a:r>
              <a:rPr lang="en-GB"/>
              <a:t>Lower Frequency (&lt;2)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 sz="1400"/>
              <a:t>Model Accuracy : 88.62% (with filters)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GB" sz="1400"/>
              <a:t>F1 Score : 0.9397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GB" sz="1400"/>
              <a:t>Model Accuracy : 86.90% (without filters)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GB" sz="1400"/>
              <a:t>F1 Score : 0.9299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Text Classification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017450"/>
            <a:ext cx="8520600" cy="3983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-GB"/>
              <a:t>Logistic Regression </a:t>
            </a:r>
            <a:r>
              <a:rPr lang="en-GB"/>
              <a:t>using the TfidfVectorizer implementation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-GB" sz="1400"/>
              <a:t>Transforms text to feature vectors that can be used as input to estimator.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-GB" sz="1400"/>
              <a:t>Tuning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-GB"/>
              <a:t>Cleaned the data and Removed the Stop Words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-GB"/>
              <a:t>L1, L2 , cost values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-GB"/>
              <a:t>GridSearchCV</a:t>
            </a:r>
          </a:p>
          <a:p>
            <a:pPr indent="-317500" lvl="0" marL="457200" rtl="0">
              <a:spcBef>
                <a:spcPts val="0"/>
              </a:spcBef>
              <a:buSzPts val="1400"/>
              <a:buChar char="❖"/>
            </a:pPr>
            <a:r>
              <a:rPr b="1" lang="en-GB" sz="1400" u="sng"/>
              <a:t>Performance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1400" u="sng"/>
          </a:p>
        </p:txBody>
      </p:sp>
      <p:graphicFrame>
        <p:nvGraphicFramePr>
          <p:cNvPr id="96" name="Shape 96"/>
          <p:cNvGraphicFramePr/>
          <p:nvPr/>
        </p:nvGraphicFramePr>
        <p:xfrm>
          <a:off x="737400" y="31217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{01A71576-EDA0-47AA-A31C-36E5A026668B}</a:tableStyleId>
              </a:tblPr>
              <a:tblGrid>
                <a:gridCol w="2072525"/>
                <a:gridCol w="1589800"/>
              </a:tblGrid>
              <a:tr h="547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Accuracy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88.40%</a:t>
                      </a:r>
                    </a:p>
                  </a:txBody>
                  <a:tcPr marT="91425" marB="91425" marR="91425" marL="91425"/>
                </a:tc>
              </a:tr>
              <a:tr h="547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Accuracy (After Tuning)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89.70%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7" name="Shape 97"/>
          <p:cNvSpPr txBox="1"/>
          <p:nvPr/>
        </p:nvSpPr>
        <p:spPr>
          <a:xfrm>
            <a:off x="6963900" y="3988225"/>
            <a:ext cx="59514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98" name="Shape 98"/>
          <p:cNvGraphicFramePr/>
          <p:nvPr/>
        </p:nvGraphicFramePr>
        <p:xfrm>
          <a:off x="5679450" y="3121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{01A71576-EDA0-47AA-A31C-36E5A026668B}</a:tableStyleId>
              </a:tblPr>
              <a:tblGrid>
                <a:gridCol w="1400675"/>
                <a:gridCol w="1400675"/>
              </a:tblGrid>
              <a:tr h="3510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Precision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0.87</a:t>
                      </a:r>
                    </a:p>
                  </a:txBody>
                  <a:tcPr marT="91425" marB="91425" marR="91425" marL="91425"/>
                </a:tc>
              </a:tr>
              <a:tr h="3689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Recall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0.81</a:t>
                      </a:r>
                    </a:p>
                  </a:txBody>
                  <a:tcPr marT="91425" marB="91425" marR="91425" marL="91425"/>
                </a:tc>
              </a:tr>
              <a:tr h="3689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F1 Score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0.8387 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Classification with numerical attributes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8520600" cy="3765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GB"/>
              <a:t>Remaining attributes: Age, Gender, Education, Race, Crime Rate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GB"/>
              <a:t>Stratified</a:t>
            </a:r>
            <a:r>
              <a:rPr lang="en-GB"/>
              <a:t> Sampling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GB"/>
              <a:t>Models Created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-GB"/>
              <a:t>Random Forest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-GB"/>
              <a:t>Decision Tree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-GB"/>
              <a:t>SVM</a:t>
            </a:r>
          </a:p>
          <a:p>
            <a:pPr indent="-317500" lvl="0" marL="457200" rtl="0">
              <a:spcBef>
                <a:spcPts val="0"/>
              </a:spcBef>
              <a:buSzPts val="1400"/>
              <a:buChar char="❖"/>
            </a:pPr>
            <a:r>
              <a:rPr b="1" lang="en-GB" sz="1400" u="sng"/>
              <a:t>Performance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1400" u="sng"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05" name="Shape 105"/>
          <p:cNvGraphicFramePr/>
          <p:nvPr/>
        </p:nvGraphicFramePr>
        <p:xfrm>
          <a:off x="776825" y="3239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{01A71576-EDA0-47AA-A31C-36E5A026668B}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Model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Accuracy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F1</a:t>
                      </a:r>
                      <a:r>
                        <a:rPr lang="en-GB"/>
                        <a:t> </a:t>
                      </a:r>
                      <a:r>
                        <a:rPr lang="en-GB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Score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Random Forest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69.6%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0.54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Decision Tree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65.2%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0.50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SVM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67.4%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0.52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Comparison of Models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8520600" cy="3610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400" u="sng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12" name="Shape 112"/>
          <p:cNvGraphicFramePr/>
          <p:nvPr/>
        </p:nvGraphicFramePr>
        <p:xfrm>
          <a:off x="807800" y="1776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{01A71576-EDA0-47AA-A31C-36E5A026668B}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Model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Accuracy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F1</a:t>
                      </a:r>
                      <a:r>
                        <a:rPr lang="en-GB"/>
                        <a:t> </a:t>
                      </a:r>
                      <a:r>
                        <a:rPr lang="en-GB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Score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Random Forest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69.6%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0.54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Decision Tree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65.2%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0.50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SVM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67.4%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0.52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Naive Bayes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88.62%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0.94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Logistic Regression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89.70%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0.84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102025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Evaluation With Text Mining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842525"/>
            <a:ext cx="8687700" cy="404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GB"/>
              <a:t>Process Docs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GB"/>
              <a:t>WordList-&gt;Data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GB"/>
              <a:t>Tokenize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GB"/>
              <a:t>Filter Stop Words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GB"/>
              <a:t>Frequency </a:t>
            </a:r>
          </a:p>
          <a:p>
            <a:pPr indent="-342900" lvl="0" marL="457200">
              <a:spcBef>
                <a:spcPts val="0"/>
              </a:spcBef>
              <a:buSzPts val="1800"/>
              <a:buChar char="❖"/>
            </a:pPr>
            <a:r>
              <a:rPr lang="en-GB"/>
              <a:t>Wordle</a:t>
            </a:r>
            <a:r>
              <a:rPr lang="en-GB"/>
              <a:t> Cloud</a:t>
            </a:r>
          </a:p>
        </p:txBody>
      </p:sp>
      <p:pic>
        <p:nvPicPr>
          <p:cNvPr id="119" name="Shape 119"/>
          <p:cNvPicPr preferRelativeResize="0"/>
          <p:nvPr/>
        </p:nvPicPr>
        <p:blipFill rotWithShape="1">
          <a:blip r:embed="rId3">
            <a:alphaModFix/>
          </a:blip>
          <a:srcRect b="0" l="1745" r="1270" t="0"/>
          <a:stretch/>
        </p:blipFill>
        <p:spPr>
          <a:xfrm>
            <a:off x="2727700" y="997500"/>
            <a:ext cx="6199325" cy="372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