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87" r:id="rId2"/>
    <p:sldId id="318" r:id="rId3"/>
    <p:sldId id="319" r:id="rId4"/>
    <p:sldId id="320" r:id="rId5"/>
    <p:sldId id="321" r:id="rId6"/>
    <p:sldId id="322" r:id="rId7"/>
    <p:sldId id="323" r:id="rId8"/>
    <p:sldId id="324" r:id="rId9"/>
    <p:sldId id="325" r:id="rId10"/>
    <p:sldId id="32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0"/>
    <p:restoredTop sz="76163"/>
  </p:normalViewPr>
  <p:slideViewPr>
    <p:cSldViewPr snapToGrid="0">
      <p:cViewPr varScale="1">
        <p:scale>
          <a:sx n="135" d="100"/>
          <a:sy n="135" d="100"/>
        </p:scale>
        <p:origin x="20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150C1-DD53-0E4F-ACC4-0A4A696EDD31}" type="datetimeFigureOut">
              <a:rPr lang="en-US" smtClean="0"/>
              <a:t>3/18/24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59368-B965-C44B-9BE3-5DA57FF1E59C}" type="slidenum">
              <a:rPr lang="en-US" smtClean="0"/>
              <a:t>‹#›</a:t>
            </a:fld>
            <a:endParaRPr lang="en-US"/>
          </a:p>
        </p:txBody>
      </p:sp>
    </p:spTree>
    <p:extLst>
      <p:ext uri="{BB962C8B-B14F-4D97-AF65-F5344CB8AC3E}">
        <p14:creationId xmlns:p14="http://schemas.microsoft.com/office/powerpoint/2010/main" val="84362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adhering to the tenets of TDD is rewarding in the long-term, it’s not always possible in a research environment, especially with machine learning software. My advice would be to just apply it selectively to those parts of your project where you think you can. More and more journals are requiring it on their checklist for submitted code, so it is a good idea to have some unit testing for crucial parts of code. So here is the absolute ideal way to go about this.</a:t>
            </a:r>
          </a:p>
        </p:txBody>
      </p:sp>
      <p:sp>
        <p:nvSpPr>
          <p:cNvPr id="4" name="Slide Number Placeholder 3"/>
          <p:cNvSpPr>
            <a:spLocks noGrp="1"/>
          </p:cNvSpPr>
          <p:nvPr>
            <p:ph type="sldNum" sz="quarter" idx="5"/>
          </p:nvPr>
        </p:nvSpPr>
        <p:spPr/>
        <p:txBody>
          <a:bodyPr/>
          <a:lstStyle/>
          <a:p>
            <a:fld id="{1A259368-B965-C44B-9BE3-5DA57FF1E59C}" type="slidenum">
              <a:rPr lang="en-US" smtClean="0"/>
              <a:t>4</a:t>
            </a:fld>
            <a:endParaRPr lang="en-US"/>
          </a:p>
        </p:txBody>
      </p:sp>
    </p:spTree>
    <p:extLst>
      <p:ext uri="{BB962C8B-B14F-4D97-AF65-F5344CB8AC3E}">
        <p14:creationId xmlns:p14="http://schemas.microsoft.com/office/powerpoint/2010/main" val="61600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259368-B965-C44B-9BE3-5DA57FF1E59C}" type="slidenum">
              <a:rPr lang="en-US" smtClean="0"/>
              <a:t>6</a:t>
            </a:fld>
            <a:endParaRPr lang="en-US"/>
          </a:p>
        </p:txBody>
      </p:sp>
    </p:spTree>
    <p:extLst>
      <p:ext uri="{BB962C8B-B14F-4D97-AF65-F5344CB8AC3E}">
        <p14:creationId xmlns:p14="http://schemas.microsoft.com/office/powerpoint/2010/main" val="246624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Personally I prefer the Google style. We can actually set this by default in </a:t>
            </a:r>
            <a:r>
              <a:rPr lang="en-US" dirty="0" err="1"/>
              <a:t>VSCode</a:t>
            </a:r>
            <a:r>
              <a:rPr lang="en-US" dirty="0"/>
              <a:t>. Then when we type “””, we will get an </a:t>
            </a:r>
            <a:r>
              <a:rPr lang="en-US" dirty="0" err="1"/>
              <a:t>autofilled</a:t>
            </a:r>
            <a:r>
              <a:rPr lang="en-US" dirty="0"/>
              <a:t> docstring for us. PyCharm will also do this</a:t>
            </a:r>
          </a:p>
        </p:txBody>
      </p:sp>
      <p:sp>
        <p:nvSpPr>
          <p:cNvPr id="4" name="Slide Number Placeholder 3"/>
          <p:cNvSpPr>
            <a:spLocks noGrp="1"/>
          </p:cNvSpPr>
          <p:nvPr>
            <p:ph type="sldNum" sz="quarter" idx="5"/>
          </p:nvPr>
        </p:nvSpPr>
        <p:spPr/>
        <p:txBody>
          <a:bodyPr/>
          <a:lstStyle/>
          <a:p>
            <a:fld id="{1A259368-B965-C44B-9BE3-5DA57FF1E59C}" type="slidenum">
              <a:rPr lang="en-US" smtClean="0"/>
              <a:t>8</a:t>
            </a:fld>
            <a:endParaRPr lang="en-US"/>
          </a:p>
        </p:txBody>
      </p:sp>
    </p:spTree>
    <p:extLst>
      <p:ext uri="{BB962C8B-B14F-4D97-AF65-F5344CB8AC3E}">
        <p14:creationId xmlns:p14="http://schemas.microsoft.com/office/powerpoint/2010/main" val="67165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 type checkers</a:t>
            </a:r>
          </a:p>
        </p:txBody>
      </p:sp>
      <p:sp>
        <p:nvSpPr>
          <p:cNvPr id="4" name="Slide Number Placeholder 3"/>
          <p:cNvSpPr>
            <a:spLocks noGrp="1"/>
          </p:cNvSpPr>
          <p:nvPr>
            <p:ph type="sldNum" sz="quarter" idx="5"/>
          </p:nvPr>
        </p:nvSpPr>
        <p:spPr/>
        <p:txBody>
          <a:bodyPr/>
          <a:lstStyle/>
          <a:p>
            <a:fld id="{1A259368-B965-C44B-9BE3-5DA57FF1E59C}" type="slidenum">
              <a:rPr lang="en-US" smtClean="0"/>
              <a:t>9</a:t>
            </a:fld>
            <a:endParaRPr lang="en-US"/>
          </a:p>
        </p:txBody>
      </p:sp>
    </p:spTree>
    <p:extLst>
      <p:ext uri="{BB962C8B-B14F-4D97-AF65-F5344CB8AC3E}">
        <p14:creationId xmlns:p14="http://schemas.microsoft.com/office/powerpoint/2010/main" val="129992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259368-B965-C44B-9BE3-5DA57FF1E59C}" type="slidenum">
              <a:rPr lang="en-US" smtClean="0"/>
              <a:t>10</a:t>
            </a:fld>
            <a:endParaRPr lang="en-US"/>
          </a:p>
        </p:txBody>
      </p:sp>
    </p:spTree>
    <p:extLst>
      <p:ext uri="{BB962C8B-B14F-4D97-AF65-F5344CB8AC3E}">
        <p14:creationId xmlns:p14="http://schemas.microsoft.com/office/powerpoint/2010/main" val="91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B9E8-E1DD-A4BF-BDC8-A3942F84BB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4A482D2-4F84-7796-A735-557D24846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6EEEC5B-ACC6-4676-5106-EF34A3C60054}"/>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5" name="Footer Placeholder 4">
            <a:extLst>
              <a:ext uri="{FF2B5EF4-FFF2-40B4-BE49-F238E27FC236}">
                <a16:creationId xmlns:a16="http://schemas.microsoft.com/office/drawing/2014/main" id="{2AE607F0-9923-58E5-4472-764DDB49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7D338-71DF-DC7E-EEBC-0ED22420C3DD}"/>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107917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0D01-EC7E-CB5E-891D-BF0E29D15BB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00688B-D491-7156-CF0D-B955D136E54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30CF32-E481-6F1F-51DB-3DED76A992A5}"/>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5" name="Footer Placeholder 4">
            <a:extLst>
              <a:ext uri="{FF2B5EF4-FFF2-40B4-BE49-F238E27FC236}">
                <a16:creationId xmlns:a16="http://schemas.microsoft.com/office/drawing/2014/main" id="{53601C2F-665F-1069-72D0-ECAB83820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76618-F067-6157-AE13-540A71DEB466}"/>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206227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70D78-6DC9-4AA4-708C-998F0C57E0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C14D61-315A-0ADF-3DB4-EB9EAD050C4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85CE93-B466-C17C-AE9C-074C673B40DA}"/>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5" name="Footer Placeholder 4">
            <a:extLst>
              <a:ext uri="{FF2B5EF4-FFF2-40B4-BE49-F238E27FC236}">
                <a16:creationId xmlns:a16="http://schemas.microsoft.com/office/drawing/2014/main" id="{5E954413-5DBA-E7CF-4AF6-BAA56672E7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B3969-B5F3-04A3-AB86-1E8537288D23}"/>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2118220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0" i="0">
                <a:solidFill>
                  <a:srgbClr val="235EE2"/>
                </a:solidFill>
                <a:latin typeface="Aptos" panose="020B0004020202020204" pitchFamily="34" charset="0"/>
                <a:cs typeface="Aptos" panose="020B0004020202020204" pitchFamily="34" charset="0"/>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i="0">
                <a:solidFill>
                  <a:srgbClr val="235EE2"/>
                </a:solidFill>
                <a:latin typeface="Aptos" panose="020B0004020202020204" pitchFamily="34" charset="0"/>
                <a:cs typeface="Aptos" panose="020B0004020202020204" pitchFamily="34" charset="0"/>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18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0" i="0" baseline="0">
                <a:solidFill>
                  <a:srgbClr val="235EE2"/>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Aptos" panose="020B0004020202020204" pitchFamily="34" charset="0"/>
                <a:cs typeface="Aptos" panose="020B0004020202020204" pitchFamily="34" charset="0"/>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0" i="0" baseline="0">
                <a:solidFill>
                  <a:schemeClr val="tx1">
                    <a:lumMod val="75000"/>
                    <a:lumOff val="25000"/>
                  </a:schemeClr>
                </a:solidFill>
                <a:latin typeface="Aptos" panose="020B0004020202020204" pitchFamily="34" charset="0"/>
                <a:cs typeface="Aptos" panose="020B0004020202020204" pitchFamily="34" charset="0"/>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7802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8A02-3BFC-6EAC-6F31-F66CBC6184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5A3B27-A73F-15B9-97B9-AB36AB7ED55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D3AE0EE-1993-7A4D-F6E9-F7DCC33FB116}"/>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5" name="Footer Placeholder 4">
            <a:extLst>
              <a:ext uri="{FF2B5EF4-FFF2-40B4-BE49-F238E27FC236}">
                <a16:creationId xmlns:a16="http://schemas.microsoft.com/office/drawing/2014/main" id="{322F772B-C6DF-AF01-4425-6D894BFF1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52F66-541A-411E-B3F9-49EDFF1166FA}"/>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2517449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2E5C-C850-CC74-18D6-0FA5F0E209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9ABB3E1-B21F-DFFB-BDCE-F6FAC931E3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737CCD-90E6-55BC-85E8-03FA731BF7FE}"/>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5" name="Footer Placeholder 4">
            <a:extLst>
              <a:ext uri="{FF2B5EF4-FFF2-40B4-BE49-F238E27FC236}">
                <a16:creationId xmlns:a16="http://schemas.microsoft.com/office/drawing/2014/main" id="{42970013-54A9-A302-495F-91AAEBC24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F939B-1213-6EFD-E2F7-E7C16EC5383D}"/>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284091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0A91-324E-EA01-5E22-B88B8B13BD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3C5E50-AF39-7178-282E-B9A4DAB977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C78258-1E89-7DCD-5E3C-340408C91E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779FFF9-ED16-E1E6-CF4D-84EBCC2AA463}"/>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6" name="Footer Placeholder 5">
            <a:extLst>
              <a:ext uri="{FF2B5EF4-FFF2-40B4-BE49-F238E27FC236}">
                <a16:creationId xmlns:a16="http://schemas.microsoft.com/office/drawing/2014/main" id="{8865C1FB-E20F-E830-1F65-C74E0810A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E39AF-6C56-B2DE-0126-EFE43F1B1669}"/>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130668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9942-8283-589B-D5A6-08712B8E85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497218-DDD7-C748-0983-5D962D0C5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410ADE5-DE76-3FA5-35E3-C1D82776F3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2545F04-4DBF-0405-FC06-093A403C4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6CA9F6-62A0-08BC-3C05-DE08A2FF1A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C023A57-715D-825C-F73B-F6B4B0D0ADF1}"/>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8" name="Footer Placeholder 7">
            <a:extLst>
              <a:ext uri="{FF2B5EF4-FFF2-40B4-BE49-F238E27FC236}">
                <a16:creationId xmlns:a16="http://schemas.microsoft.com/office/drawing/2014/main" id="{F3BDD4A9-D9C1-13E2-5156-9B168C99DF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186BD2-BF58-4681-8F17-C8C154E7CC7A}"/>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390787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149D-0A6A-33FE-74D9-3293F5D3DDD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68E971A-E1C0-B3D6-4AA3-766C5E3BEE57}"/>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4" name="Footer Placeholder 3">
            <a:extLst>
              <a:ext uri="{FF2B5EF4-FFF2-40B4-BE49-F238E27FC236}">
                <a16:creationId xmlns:a16="http://schemas.microsoft.com/office/drawing/2014/main" id="{30EB3833-8C56-4A10-3426-3E8A0350F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B63C5-5328-7100-9D69-CC827B060420}"/>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405011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645D9D-35F4-DD51-F541-F86B56516EA9}"/>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3" name="Footer Placeholder 2">
            <a:extLst>
              <a:ext uri="{FF2B5EF4-FFF2-40B4-BE49-F238E27FC236}">
                <a16:creationId xmlns:a16="http://schemas.microsoft.com/office/drawing/2014/main" id="{80E12D1A-BFE6-B609-5589-7C5FDA5A4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493C5B-811B-A701-4539-128F976B640C}"/>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69972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FBA4-C401-2EB7-CD22-B612D48340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07E499D-C904-3003-4FD2-AA765984F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16BAA61-DF67-EA79-6010-0F58D6263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F6E395-2AF4-91AA-2FCF-0729F0BFEA89}"/>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6" name="Footer Placeholder 5">
            <a:extLst>
              <a:ext uri="{FF2B5EF4-FFF2-40B4-BE49-F238E27FC236}">
                <a16:creationId xmlns:a16="http://schemas.microsoft.com/office/drawing/2014/main" id="{B643DD69-FA52-0B42-4899-BA2610A4C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3D86D-7C51-8818-7A69-9C37B4AAC033}"/>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231261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5897-E1FE-5B55-4C13-4964A7947F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6284B9B-C83D-23B8-F8E8-718327CB4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1DC30E-3ACF-E081-B37B-0FBDDE3FC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D3F931-1974-F3E5-66BA-051ECEFF3C7C}"/>
              </a:ext>
            </a:extLst>
          </p:cNvPr>
          <p:cNvSpPr>
            <a:spLocks noGrp="1"/>
          </p:cNvSpPr>
          <p:nvPr>
            <p:ph type="dt" sz="half" idx="10"/>
          </p:nvPr>
        </p:nvSpPr>
        <p:spPr/>
        <p:txBody>
          <a:bodyPr/>
          <a:lstStyle/>
          <a:p>
            <a:fld id="{5F18CFBD-2F70-6C4E-9C15-C1E12F950E5A}" type="datetimeFigureOut">
              <a:rPr lang="en-US" smtClean="0"/>
              <a:t>3/18/24</a:t>
            </a:fld>
            <a:endParaRPr lang="en-US"/>
          </a:p>
        </p:txBody>
      </p:sp>
      <p:sp>
        <p:nvSpPr>
          <p:cNvPr id="6" name="Footer Placeholder 5">
            <a:extLst>
              <a:ext uri="{FF2B5EF4-FFF2-40B4-BE49-F238E27FC236}">
                <a16:creationId xmlns:a16="http://schemas.microsoft.com/office/drawing/2014/main" id="{3CBC288C-C1A1-95C0-6283-8362B8DEA4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18129-CD92-C6CD-F722-4A73640B0DF1}"/>
              </a:ext>
            </a:extLst>
          </p:cNvPr>
          <p:cNvSpPr>
            <a:spLocks noGrp="1"/>
          </p:cNvSpPr>
          <p:nvPr>
            <p:ph type="sldNum" sz="quarter" idx="12"/>
          </p:nvPr>
        </p:nvSpPr>
        <p:spPr/>
        <p:txBody>
          <a:bodyPr/>
          <a:lstStyle/>
          <a:p>
            <a:fld id="{323A6707-FE6A-9D4F-A7E5-046F6670CAF0}" type="slidenum">
              <a:rPr lang="en-US" smtClean="0"/>
              <a:t>‹#›</a:t>
            </a:fld>
            <a:endParaRPr lang="en-US"/>
          </a:p>
        </p:txBody>
      </p:sp>
    </p:spTree>
    <p:extLst>
      <p:ext uri="{BB962C8B-B14F-4D97-AF65-F5344CB8AC3E}">
        <p14:creationId xmlns:p14="http://schemas.microsoft.com/office/powerpoint/2010/main" val="24981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D5CA0-4530-13FF-8A7A-D54EC7D18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AB9F9B-9A3B-E804-18A4-389F6E11B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9B06B7-0206-C935-F4A2-1426DE6B0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18CFBD-2F70-6C4E-9C15-C1E12F950E5A}" type="datetimeFigureOut">
              <a:rPr lang="en-US" smtClean="0"/>
              <a:t>3/18/24</a:t>
            </a:fld>
            <a:endParaRPr lang="en-US"/>
          </a:p>
        </p:txBody>
      </p:sp>
      <p:sp>
        <p:nvSpPr>
          <p:cNvPr id="5" name="Footer Placeholder 4">
            <a:extLst>
              <a:ext uri="{FF2B5EF4-FFF2-40B4-BE49-F238E27FC236}">
                <a16:creationId xmlns:a16="http://schemas.microsoft.com/office/drawing/2014/main" id="{1BAF9308-71E1-FA20-CBDB-60CB71ED9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7F9E8C-3876-387C-8DAD-211746B1F9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3A6707-FE6A-9D4F-A7E5-046F6670CAF0}" type="slidenum">
              <a:rPr lang="en-US" smtClean="0"/>
              <a:t>‹#›</a:t>
            </a:fld>
            <a:endParaRPr lang="en-US"/>
          </a:p>
        </p:txBody>
      </p:sp>
    </p:spTree>
    <p:extLst>
      <p:ext uri="{BB962C8B-B14F-4D97-AF65-F5344CB8AC3E}">
        <p14:creationId xmlns:p14="http://schemas.microsoft.com/office/powerpoint/2010/main" val="3955790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E1B8A-DF12-1B91-E4D6-7E855AFAFF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C1CA23B-B931-1BA6-F5ED-7D82DD946D5B}"/>
              </a:ext>
            </a:extLst>
          </p:cNvPr>
          <p:cNvSpPr>
            <a:spLocks noGrp="1"/>
          </p:cNvSpPr>
          <p:nvPr>
            <p:ph type="body" sz="quarter" idx="10"/>
          </p:nvPr>
        </p:nvSpPr>
        <p:spPr/>
        <p:txBody>
          <a:bodyPr vert="horz" lIns="121920" tIns="60960" rIns="121920" bIns="60960" rtlCol="0" anchor="t">
            <a:normAutofit/>
          </a:bodyPr>
          <a:lstStyle/>
          <a:p>
            <a:r>
              <a:rPr lang="en-GB" dirty="0"/>
              <a:t>Testing</a:t>
            </a:r>
          </a:p>
        </p:txBody>
      </p:sp>
    </p:spTree>
    <p:extLst>
      <p:ext uri="{BB962C8B-B14F-4D97-AF65-F5344CB8AC3E}">
        <p14:creationId xmlns:p14="http://schemas.microsoft.com/office/powerpoint/2010/main" val="24186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B92EB5-A4CE-208E-F389-13C3A127873F}"/>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297DA62D-63E1-7899-DF06-AB6382FC5963}"/>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285BEE4-9B47-B142-7548-E8DC29D25098}"/>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04552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A2E0CC-C940-88D6-A9C5-3BB8F4F89879}"/>
              </a:ext>
            </a:extLst>
          </p:cNvPr>
          <p:cNvSpPr>
            <a:spLocks noGrp="1"/>
          </p:cNvSpPr>
          <p:nvPr>
            <p:ph type="body" sz="quarter" idx="10"/>
          </p:nvPr>
        </p:nvSpPr>
        <p:spPr/>
        <p:txBody>
          <a:bodyPr/>
          <a:lstStyle/>
          <a:p>
            <a:r>
              <a:rPr lang="en-US" dirty="0"/>
              <a:t>Testing scientific software</a:t>
            </a:r>
          </a:p>
        </p:txBody>
      </p:sp>
      <p:sp>
        <p:nvSpPr>
          <p:cNvPr id="3" name="Text Placeholder 2">
            <a:extLst>
              <a:ext uri="{FF2B5EF4-FFF2-40B4-BE49-F238E27FC236}">
                <a16:creationId xmlns:a16="http://schemas.microsoft.com/office/drawing/2014/main" id="{D0594D8A-B7D8-327A-A1F2-12307BB021A7}"/>
              </a:ext>
            </a:extLst>
          </p:cNvPr>
          <p:cNvSpPr>
            <a:spLocks noGrp="1"/>
          </p:cNvSpPr>
          <p:nvPr>
            <p:ph type="body" sz="quarter" idx="11"/>
          </p:nvPr>
        </p:nvSpPr>
        <p:spPr/>
        <p:txBody>
          <a:bodyPr>
            <a:normAutofit/>
          </a:bodyPr>
          <a:lstStyle/>
          <a:p>
            <a:r>
              <a:rPr lang="en-US" dirty="0"/>
              <a:t>There have been a number of methodologies for testing:</a:t>
            </a:r>
          </a:p>
          <a:p>
            <a:endParaRPr lang="en-US" dirty="0"/>
          </a:p>
        </p:txBody>
      </p:sp>
      <p:sp>
        <p:nvSpPr>
          <p:cNvPr id="4" name="Text Placeholder 3">
            <a:extLst>
              <a:ext uri="{FF2B5EF4-FFF2-40B4-BE49-F238E27FC236}">
                <a16:creationId xmlns:a16="http://schemas.microsoft.com/office/drawing/2014/main" id="{F8721656-99D7-2284-F68B-633462D5E07E}"/>
              </a:ext>
            </a:extLst>
          </p:cNvPr>
          <p:cNvSpPr>
            <a:spLocks noGrp="1"/>
          </p:cNvSpPr>
          <p:nvPr>
            <p:ph type="body" sz="quarter" idx="12"/>
          </p:nvPr>
        </p:nvSpPr>
        <p:spPr/>
        <p:txBody>
          <a:bodyPr/>
          <a:lstStyle/>
          <a:p>
            <a:r>
              <a:rPr lang="en-US" b="1" dirty="0">
                <a:solidFill>
                  <a:schemeClr val="tx2">
                    <a:lumMod val="50000"/>
                    <a:lumOff val="50000"/>
                  </a:schemeClr>
                </a:solidFill>
              </a:rPr>
              <a:t>Waterfall</a:t>
            </a:r>
          </a:p>
          <a:p>
            <a:r>
              <a:rPr lang="en-US" b="1" dirty="0">
                <a:solidFill>
                  <a:schemeClr val="tx2">
                    <a:lumMod val="50000"/>
                    <a:lumOff val="50000"/>
                  </a:schemeClr>
                </a:solidFill>
              </a:rPr>
              <a:t>Test-driven development</a:t>
            </a:r>
          </a:p>
          <a:p>
            <a:endParaRPr lang="en-US" dirty="0"/>
          </a:p>
          <a:p>
            <a:r>
              <a:rPr lang="en-US" dirty="0"/>
              <a:t>The waterfall methodology feels natural:</a:t>
            </a:r>
          </a:p>
          <a:p>
            <a:pPr marL="0" indent="0" algn="ctr">
              <a:buNone/>
            </a:pPr>
            <a:r>
              <a:rPr lang="en-US" sz="2000" b="1" dirty="0">
                <a:solidFill>
                  <a:schemeClr val="tx2">
                    <a:lumMod val="50000"/>
                    <a:lumOff val="50000"/>
                  </a:schemeClr>
                </a:solidFill>
                <a:latin typeface="Consolas" panose="020B0609020204030204" pitchFamily="49" charset="0"/>
                <a:cs typeface="Consolas" panose="020B0609020204030204" pitchFamily="49" charset="0"/>
              </a:rPr>
              <a:t>Gather requirements  -&gt;  Design  –&gt;  Implement  –&gt;  Test</a:t>
            </a:r>
          </a:p>
          <a:p>
            <a:pPr marL="0" indent="0">
              <a:buNone/>
            </a:pPr>
            <a:endParaRPr lang="en-US" dirty="0"/>
          </a:p>
          <a:p>
            <a:r>
              <a:rPr lang="en-US" dirty="0"/>
              <a:t>But this is suboptimal:</a:t>
            </a:r>
          </a:p>
          <a:p>
            <a:pPr lvl="1"/>
            <a:r>
              <a:rPr lang="en-US" dirty="0"/>
              <a:t>Misinterpretations of the requirements are only uncovered at the end, after time has been spent implementing code</a:t>
            </a:r>
          </a:p>
          <a:p>
            <a:pPr lvl="1"/>
            <a:r>
              <a:rPr lang="en-US" dirty="0"/>
              <a:t>It increases the chances of cutting corners on testing or reduced time spent on writing tests</a:t>
            </a:r>
          </a:p>
          <a:p>
            <a:pPr lvl="1"/>
            <a:r>
              <a:rPr lang="en-US" dirty="0"/>
              <a:t>De-emphasizes the importance of testing</a:t>
            </a:r>
          </a:p>
          <a:p>
            <a:endParaRPr lang="en-US" dirty="0"/>
          </a:p>
        </p:txBody>
      </p:sp>
    </p:spTree>
    <p:extLst>
      <p:ext uri="{BB962C8B-B14F-4D97-AF65-F5344CB8AC3E}">
        <p14:creationId xmlns:p14="http://schemas.microsoft.com/office/powerpoint/2010/main" val="336158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E37F14-A7A1-99D1-0BA7-6437CAEAE75E}"/>
              </a:ext>
            </a:extLst>
          </p:cNvPr>
          <p:cNvSpPr>
            <a:spLocks noGrp="1"/>
          </p:cNvSpPr>
          <p:nvPr>
            <p:ph type="body" sz="quarter" idx="10"/>
          </p:nvPr>
        </p:nvSpPr>
        <p:spPr/>
        <p:txBody>
          <a:bodyPr/>
          <a:lstStyle/>
          <a:p>
            <a:r>
              <a:rPr lang="en-US" dirty="0"/>
              <a:t>Testing scientific software</a:t>
            </a:r>
          </a:p>
        </p:txBody>
      </p:sp>
      <p:sp>
        <p:nvSpPr>
          <p:cNvPr id="3" name="Text Placeholder 2">
            <a:extLst>
              <a:ext uri="{FF2B5EF4-FFF2-40B4-BE49-F238E27FC236}">
                <a16:creationId xmlns:a16="http://schemas.microsoft.com/office/drawing/2014/main" id="{36F55415-73AC-6FDC-C7ED-48CE599205FB}"/>
              </a:ext>
            </a:extLst>
          </p:cNvPr>
          <p:cNvSpPr>
            <a:spLocks noGrp="1"/>
          </p:cNvSpPr>
          <p:nvPr>
            <p:ph type="body" sz="quarter" idx="11"/>
          </p:nvPr>
        </p:nvSpPr>
        <p:spPr/>
        <p:txBody>
          <a:bodyPr/>
          <a:lstStyle/>
          <a:p>
            <a:r>
              <a:rPr lang="en-US" dirty="0"/>
              <a:t>Instead, we could put the testing first…</a:t>
            </a:r>
          </a:p>
        </p:txBody>
      </p:sp>
      <p:sp>
        <p:nvSpPr>
          <p:cNvPr id="4" name="Text Placeholder 3">
            <a:extLst>
              <a:ext uri="{FF2B5EF4-FFF2-40B4-BE49-F238E27FC236}">
                <a16:creationId xmlns:a16="http://schemas.microsoft.com/office/drawing/2014/main" id="{23310F09-5FB3-575D-49A9-9515A0EF3602}"/>
              </a:ext>
            </a:extLst>
          </p:cNvPr>
          <p:cNvSpPr>
            <a:spLocks noGrp="1"/>
          </p:cNvSpPr>
          <p:nvPr>
            <p:ph type="body" sz="quarter" idx="12"/>
          </p:nvPr>
        </p:nvSpPr>
        <p:spPr/>
        <p:txBody>
          <a:bodyPr/>
          <a:lstStyle/>
          <a:p>
            <a:r>
              <a:rPr lang="en-US" dirty="0"/>
              <a:t>Testing should be done in the beginning of any project and can be thought of as an extension of the requirements gathering process.</a:t>
            </a:r>
          </a:p>
          <a:p>
            <a:r>
              <a:rPr lang="en-US" dirty="0"/>
              <a:t>We write </a:t>
            </a:r>
            <a:r>
              <a:rPr lang="en-US" i="1" dirty="0"/>
              <a:t>unit tests</a:t>
            </a:r>
            <a:r>
              <a:rPr lang="en-US" dirty="0"/>
              <a:t> that clearly state what the given output should be:</a:t>
            </a:r>
          </a:p>
          <a:p>
            <a:pPr lvl="1"/>
            <a:r>
              <a:rPr lang="en-US" dirty="0"/>
              <a:t>The form of the output (e.g. a </a:t>
            </a:r>
            <a:r>
              <a:rPr lang="en-US" dirty="0" err="1">
                <a:latin typeface="Consolas" panose="020B0609020204030204" pitchFamily="49" charset="0"/>
                <a:cs typeface="Consolas" panose="020B0609020204030204" pitchFamily="49" charset="0"/>
              </a:rPr>
              <a:t>np.ndarray</a:t>
            </a:r>
            <a:r>
              <a:rPr lang="en-US" dirty="0"/>
              <a:t>)</a:t>
            </a:r>
          </a:p>
          <a:p>
            <a:pPr lvl="1"/>
            <a:r>
              <a:rPr lang="en-US" dirty="0"/>
              <a:t>The value of an output (e.g. </a:t>
            </a:r>
            <a:r>
              <a:rPr lang="en-US" dirty="0">
                <a:latin typeface="Consolas" panose="020B0609020204030204" pitchFamily="49" charset="0"/>
                <a:cs typeface="Consolas" panose="020B0609020204030204" pitchFamily="49" charset="0"/>
              </a:rPr>
              <a:t>assert(x == 1)</a:t>
            </a:r>
            <a:r>
              <a:rPr lang="en-US" dirty="0">
                <a:latin typeface="Helvetica" pitchFamily="2"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an approximate value or within some bounds</a:t>
            </a:r>
          </a:p>
          <a:p>
            <a:r>
              <a:rPr lang="en-US" dirty="0"/>
              <a:t>Special consideration is given to edge cases.</a:t>
            </a:r>
          </a:p>
          <a:p>
            <a:r>
              <a:rPr lang="en-US" dirty="0"/>
              <a:t>We then write code that only passes the tests, reducing the potential for misinterpretation.</a:t>
            </a:r>
          </a:p>
          <a:p>
            <a:r>
              <a:rPr lang="en-US" dirty="0"/>
              <a:t>Since they have a simple structure, they can be a form of documentation for the codebase, and help to refactor code more efficiently (very helpful in the case of high churn).</a:t>
            </a:r>
          </a:p>
        </p:txBody>
      </p:sp>
    </p:spTree>
    <p:extLst>
      <p:ext uri="{BB962C8B-B14F-4D97-AF65-F5344CB8AC3E}">
        <p14:creationId xmlns:p14="http://schemas.microsoft.com/office/powerpoint/2010/main" val="121920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8C5911-3809-F4AF-DBD3-076622BFC7FC}"/>
              </a:ext>
            </a:extLst>
          </p:cNvPr>
          <p:cNvSpPr>
            <a:spLocks noGrp="1"/>
          </p:cNvSpPr>
          <p:nvPr>
            <p:ph type="body" sz="quarter" idx="10"/>
          </p:nvPr>
        </p:nvSpPr>
        <p:spPr/>
        <p:txBody>
          <a:bodyPr/>
          <a:lstStyle/>
          <a:p>
            <a:r>
              <a:rPr lang="en-US" dirty="0"/>
              <a:t>The reality of scientific life</a:t>
            </a:r>
          </a:p>
        </p:txBody>
      </p:sp>
      <p:sp>
        <p:nvSpPr>
          <p:cNvPr id="3" name="Text Placeholder 2">
            <a:extLst>
              <a:ext uri="{FF2B5EF4-FFF2-40B4-BE49-F238E27FC236}">
                <a16:creationId xmlns:a16="http://schemas.microsoft.com/office/drawing/2014/main" id="{28F950F7-0F5F-3814-74B5-87EA09C2C883}"/>
              </a:ext>
            </a:extLst>
          </p:cNvPr>
          <p:cNvSpPr>
            <a:spLocks noGrp="1"/>
          </p:cNvSpPr>
          <p:nvPr>
            <p:ph type="body" sz="quarter" idx="11"/>
          </p:nvPr>
        </p:nvSpPr>
        <p:spPr/>
        <p:txBody>
          <a:bodyPr/>
          <a:lstStyle/>
          <a:p>
            <a:r>
              <a:rPr lang="en-US" dirty="0"/>
              <a:t>We have to be practical…</a:t>
            </a:r>
          </a:p>
        </p:txBody>
      </p:sp>
      <p:sp>
        <p:nvSpPr>
          <p:cNvPr id="4" name="Text Placeholder 3">
            <a:extLst>
              <a:ext uri="{FF2B5EF4-FFF2-40B4-BE49-F238E27FC236}">
                <a16:creationId xmlns:a16="http://schemas.microsoft.com/office/drawing/2014/main" id="{8489089A-F17A-5CDA-7112-BE441CA6D106}"/>
              </a:ext>
            </a:extLst>
          </p:cNvPr>
          <p:cNvSpPr>
            <a:spLocks noGrp="1"/>
          </p:cNvSpPr>
          <p:nvPr>
            <p:ph type="body" sz="quarter" idx="12"/>
          </p:nvPr>
        </p:nvSpPr>
        <p:spPr/>
        <p:txBody>
          <a:bodyPr/>
          <a:lstStyle/>
          <a:p>
            <a:r>
              <a:rPr lang="en-US" dirty="0"/>
              <a:t>The PhD supervisor provides a high-level description of some simulation to be implemented (probably scrawled on a napkin).</a:t>
            </a:r>
          </a:p>
          <a:p>
            <a:r>
              <a:rPr lang="en-US" dirty="0"/>
              <a:t>PhD </a:t>
            </a:r>
            <a:r>
              <a:rPr lang="en-US" dirty="0">
                <a:solidFill>
                  <a:schemeClr val="tx2">
                    <a:lumMod val="50000"/>
                    <a:lumOff val="50000"/>
                  </a:schemeClr>
                </a:solidFill>
              </a:rPr>
              <a:t>student 1 </a:t>
            </a:r>
            <a:r>
              <a:rPr lang="en-US" dirty="0"/>
              <a:t>turns this description into unit tests.</a:t>
            </a:r>
          </a:p>
          <a:p>
            <a:r>
              <a:rPr lang="en-US" dirty="0"/>
              <a:t>PhD </a:t>
            </a:r>
            <a:r>
              <a:rPr lang="en-US" dirty="0">
                <a:solidFill>
                  <a:srgbClr val="92D050"/>
                </a:solidFill>
              </a:rPr>
              <a:t>student 2 </a:t>
            </a:r>
            <a:r>
              <a:rPr lang="en-US" dirty="0"/>
              <a:t>writes code that passes the unit tests and identifies an edge case that was missing from the unit tests</a:t>
            </a:r>
          </a:p>
          <a:p>
            <a:r>
              <a:rPr lang="en-US" dirty="0"/>
              <a:t>PhD </a:t>
            </a:r>
            <a:r>
              <a:rPr lang="en-US" dirty="0">
                <a:solidFill>
                  <a:schemeClr val="tx2">
                    <a:lumMod val="50000"/>
                    <a:lumOff val="50000"/>
                  </a:schemeClr>
                </a:solidFill>
              </a:rPr>
              <a:t>student 1 </a:t>
            </a:r>
            <a:r>
              <a:rPr lang="en-US" dirty="0"/>
              <a:t>updates the unit tests to clarify the edge case situation.</a:t>
            </a:r>
          </a:p>
          <a:p>
            <a:r>
              <a:rPr lang="en-US" dirty="0"/>
              <a:t>PhD </a:t>
            </a:r>
            <a:r>
              <a:rPr lang="en-US" dirty="0">
                <a:solidFill>
                  <a:srgbClr val="FF0000"/>
                </a:solidFill>
              </a:rPr>
              <a:t>student 3 </a:t>
            </a:r>
            <a:r>
              <a:rPr lang="en-US" dirty="0"/>
              <a:t>profiles the code and identifies a bottleneck in the implementation.</a:t>
            </a:r>
          </a:p>
          <a:p>
            <a:r>
              <a:rPr lang="en-US" dirty="0"/>
              <a:t>PhD </a:t>
            </a:r>
            <a:r>
              <a:rPr lang="en-US" dirty="0">
                <a:solidFill>
                  <a:srgbClr val="7030A0"/>
                </a:solidFill>
              </a:rPr>
              <a:t>student 4 </a:t>
            </a:r>
            <a:r>
              <a:rPr lang="en-US" dirty="0"/>
              <a:t>joins the team after a while, creates a branch, and figures out a way to refactor the code, but finds out that the optimization breaks one of the unit tests.</a:t>
            </a:r>
          </a:p>
          <a:p>
            <a:endParaRPr lang="en-US" dirty="0"/>
          </a:p>
          <a:p>
            <a:pPr marL="0" indent="0">
              <a:buNone/>
            </a:pPr>
            <a:r>
              <a:rPr lang="en-US" dirty="0"/>
              <a:t>Although ideal…this isn’t practical!</a:t>
            </a:r>
          </a:p>
        </p:txBody>
      </p:sp>
    </p:spTree>
    <p:extLst>
      <p:ext uri="{BB962C8B-B14F-4D97-AF65-F5344CB8AC3E}">
        <p14:creationId xmlns:p14="http://schemas.microsoft.com/office/powerpoint/2010/main" val="296902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2347EB-88A3-6EB9-16F5-407343EF3216}"/>
              </a:ext>
            </a:extLst>
          </p:cNvPr>
          <p:cNvSpPr>
            <a:spLocks noGrp="1"/>
          </p:cNvSpPr>
          <p:nvPr>
            <p:ph type="body" sz="quarter" idx="10"/>
          </p:nvPr>
        </p:nvSpPr>
        <p:spPr/>
        <p:txBody>
          <a:bodyPr/>
          <a:lstStyle/>
          <a:p>
            <a:r>
              <a:rPr lang="en-US" dirty="0"/>
              <a:t>Recommended design approach</a:t>
            </a:r>
          </a:p>
        </p:txBody>
      </p:sp>
      <p:sp>
        <p:nvSpPr>
          <p:cNvPr id="3" name="Text Placeholder 2">
            <a:extLst>
              <a:ext uri="{FF2B5EF4-FFF2-40B4-BE49-F238E27FC236}">
                <a16:creationId xmlns:a16="http://schemas.microsoft.com/office/drawing/2014/main" id="{7A5A3FBE-5E87-4740-5955-E42577EA38D9}"/>
              </a:ext>
            </a:extLst>
          </p:cNvPr>
          <p:cNvSpPr>
            <a:spLocks noGrp="1"/>
          </p:cNvSpPr>
          <p:nvPr>
            <p:ph type="body" sz="quarter" idx="11"/>
          </p:nvPr>
        </p:nvSpPr>
        <p:spPr/>
        <p:txBody>
          <a:bodyPr/>
          <a:lstStyle/>
          <a:p>
            <a:r>
              <a:rPr lang="en-US" dirty="0"/>
              <a:t>We have to be practical…</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72C7C806-DD97-979C-1474-9AB3BFD9C10F}"/>
                  </a:ext>
                </a:extLst>
              </p:cNvPr>
              <p:cNvSpPr>
                <a:spLocks noGrp="1"/>
              </p:cNvSpPr>
              <p:nvPr>
                <p:ph type="body" sz="quarter" idx="12"/>
              </p:nvPr>
            </p:nvSpPr>
            <p:spPr/>
            <p:txBody>
              <a:bodyPr/>
              <a:lstStyle/>
              <a:p>
                <a:r>
                  <a:rPr lang="en-US" dirty="0"/>
                  <a:t>Adopt a top down approach:</a:t>
                </a:r>
              </a:p>
              <a:p>
                <a:pPr lvl="1"/>
                <a:r>
                  <a:rPr lang="en-US" dirty="0"/>
                  <a:t>Start with the overall goal (e.g. I want a piece of software that will simulate particles in a box)</a:t>
                </a:r>
              </a:p>
              <a:p>
                <a:pPr lvl="1"/>
                <a:r>
                  <a:rPr lang="en-US" dirty="0"/>
                  <a:t>Break it down into components and sub-components (I need to define a box and a particle, the box will have shape X, Y, Z, a particle will have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𝑧</m:t>
                    </m:r>
                    <m:r>
                      <a:rPr lang="en-GB" b="0" i="1" smtClean="0">
                        <a:latin typeface="Cambria Math" panose="02040503050406030204" pitchFamily="18" charset="0"/>
                      </a:rPr>
                      <m:t>)</m:t>
                    </m:r>
                  </m:oMath>
                </a14:m>
                <a:r>
                  <a:rPr lang="en-US" dirty="0"/>
                  <a:t> and </a:t>
                </a: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𝑥</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𝑦</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𝑧</m:t>
                        </m:r>
                      </m:sub>
                    </m:sSub>
                    <m:r>
                      <a:rPr lang="en-GB" b="0" i="1" smtClean="0">
                        <a:latin typeface="Cambria Math" panose="02040503050406030204" pitchFamily="18" charset="0"/>
                      </a:rPr>
                      <m:t>)</m:t>
                    </m:r>
                  </m:oMath>
                </a14:m>
                <a:r>
                  <a:rPr lang="en-US" dirty="0"/>
                  <a:t>).</a:t>
                </a:r>
              </a:p>
              <a:p>
                <a:pPr lvl="1"/>
                <a:r>
                  <a:rPr lang="en-US" dirty="0"/>
                  <a:t>Extract functions (a function to handle particle collisions, a function to handle wall collisions, etc.)</a:t>
                </a:r>
              </a:p>
              <a:p>
                <a:r>
                  <a:rPr lang="en-US" dirty="0"/>
                  <a:t>Once you have basic functions, write tests.</a:t>
                </a:r>
              </a:p>
              <a:p>
                <a:r>
                  <a:rPr lang="en-US" dirty="0"/>
                  <a:t>Write functions.</a:t>
                </a:r>
              </a:p>
              <a:p>
                <a:r>
                  <a:rPr lang="en-US" dirty="0"/>
                  <a:t>Refactor, rewrite, add tests, as you go.</a:t>
                </a:r>
              </a:p>
            </p:txBody>
          </p:sp>
        </mc:Choice>
        <mc:Fallback>
          <p:sp>
            <p:nvSpPr>
              <p:cNvPr id="4" name="Text Placeholder 3">
                <a:extLst>
                  <a:ext uri="{FF2B5EF4-FFF2-40B4-BE49-F238E27FC236}">
                    <a16:creationId xmlns:a16="http://schemas.microsoft.com/office/drawing/2014/main" id="{72C7C806-DD97-979C-1474-9AB3BFD9C10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14" t="-949"/>
                </a:stretch>
              </a:blipFill>
            </p:spPr>
            <p:txBody>
              <a:bodyPr/>
              <a:lstStyle/>
              <a:p>
                <a:r>
                  <a:rPr lang="en-US">
                    <a:noFill/>
                  </a:rPr>
                  <a:t> </a:t>
                </a:r>
              </a:p>
            </p:txBody>
          </p:sp>
        </mc:Fallback>
      </mc:AlternateContent>
    </p:spTree>
    <p:extLst>
      <p:ext uri="{BB962C8B-B14F-4D97-AF65-F5344CB8AC3E}">
        <p14:creationId xmlns:p14="http://schemas.microsoft.com/office/powerpoint/2010/main" val="333069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5B9493-CF3A-D5D8-13AB-9FF7090A002F}"/>
              </a:ext>
            </a:extLst>
          </p:cNvPr>
          <p:cNvSpPr>
            <a:spLocks noGrp="1"/>
          </p:cNvSpPr>
          <p:nvPr>
            <p:ph type="body" sz="quarter" idx="10"/>
          </p:nvPr>
        </p:nvSpPr>
        <p:spPr/>
        <p:txBody>
          <a:bodyPr/>
          <a:lstStyle/>
          <a:p>
            <a:r>
              <a:rPr lang="en-US" dirty="0"/>
              <a:t>Simple example</a:t>
            </a:r>
          </a:p>
        </p:txBody>
      </p:sp>
      <p:sp>
        <p:nvSpPr>
          <p:cNvPr id="3" name="Text Placeholder 2">
            <a:extLst>
              <a:ext uri="{FF2B5EF4-FFF2-40B4-BE49-F238E27FC236}">
                <a16:creationId xmlns:a16="http://schemas.microsoft.com/office/drawing/2014/main" id="{6713B044-4567-9F4F-9B39-59DDC01302E2}"/>
              </a:ext>
            </a:extLst>
          </p:cNvPr>
          <p:cNvSpPr>
            <a:spLocks noGrp="1"/>
          </p:cNvSpPr>
          <p:nvPr>
            <p:ph type="body" sz="quarter" idx="11"/>
          </p:nvPr>
        </p:nvSpPr>
        <p:spPr/>
        <p:txBody>
          <a:bodyPr/>
          <a:lstStyle/>
          <a:p>
            <a:r>
              <a:rPr lang="en-US" dirty="0"/>
              <a:t>Make a matrix symmetric:</a:t>
            </a:r>
          </a:p>
        </p:txBody>
      </p:sp>
      <p:sp>
        <p:nvSpPr>
          <p:cNvPr id="4" name="Text Placeholder 3">
            <a:extLst>
              <a:ext uri="{FF2B5EF4-FFF2-40B4-BE49-F238E27FC236}">
                <a16:creationId xmlns:a16="http://schemas.microsoft.com/office/drawing/2014/main" id="{5895C455-3E8A-1C04-2D54-D4FD4FC7FB10}"/>
              </a:ext>
            </a:extLst>
          </p:cNvPr>
          <p:cNvSpPr>
            <a:spLocks noGrp="1"/>
          </p:cNvSpPr>
          <p:nvPr>
            <p:ph type="body" sz="quarter" idx="12"/>
          </p:nvPr>
        </p:nvSpPr>
        <p:spPr>
          <a:xfrm>
            <a:off x="5949419" y="1851217"/>
            <a:ext cx="5815861" cy="3994529"/>
          </a:xfrm>
        </p:spPr>
        <p:txBody>
          <a:bodyPr>
            <a:normAutofit/>
          </a:bodyPr>
          <a:lstStyle/>
          <a:p>
            <a:pPr marL="0" indent="0">
              <a:buNone/>
            </a:pPr>
            <a:r>
              <a:rPr lang="en-US" sz="1400" dirty="0">
                <a:latin typeface="Consolas" panose="020B0609020204030204" pitchFamily="49" charset="0"/>
                <a:cs typeface="Consolas" panose="020B0609020204030204" pitchFamily="49" charset="0"/>
              </a:rPr>
              <a:t>def </a:t>
            </a:r>
            <a:r>
              <a:rPr lang="en-US" sz="1400" dirty="0" err="1">
                <a:latin typeface="Consolas" panose="020B0609020204030204" pitchFamily="49" charset="0"/>
                <a:cs typeface="Consolas" panose="020B0609020204030204" pitchFamily="49" charset="0"/>
              </a:rPr>
              <a:t>test_make_symmetric</a:t>
            </a:r>
            <a:r>
              <a:rPr lang="en-US" sz="1400" dirty="0">
                <a:latin typeface="Consolas" panose="020B0609020204030204" pitchFamily="49" charset="0"/>
                <a:cs typeface="Consolas" panose="020B0609020204030204" pitchFamily="49" charset="0"/>
              </a:rPr>
              <a:t>(self):</a:t>
            </a:r>
          </a:p>
          <a:p>
            <a:pPr marL="0" indent="0">
              <a:buNone/>
            </a:pPr>
            <a:r>
              <a:rPr lang="en-US" sz="1400" dirty="0">
                <a:latin typeface="Consolas" panose="020B0609020204030204" pitchFamily="49" charset="0"/>
                <a:cs typeface="Consolas" panose="020B0609020204030204" pitchFamily="49" charset="0"/>
              </a:rPr>
              <a:t>        W = </a:t>
            </a:r>
            <a:r>
              <a:rPr lang="en-US" sz="1400" dirty="0" err="1">
                <a:latin typeface="Consolas" panose="020B0609020204030204" pitchFamily="49" charset="0"/>
                <a:cs typeface="Consolas" panose="020B0609020204030204" pitchFamily="49" charset="0"/>
              </a:rPr>
              <a:t>np.array</a:t>
            </a:r>
            <a:r>
              <a:rPr lang="en-US" sz="1400" dirty="0">
                <a:latin typeface="Consolas" panose="020B0609020204030204" pitchFamily="49" charset="0"/>
                <a:cs typeface="Consolas" panose="020B0609020204030204" pitchFamily="49" charset="0"/>
              </a:rPr>
              <a:t>([[0, 1, 0],</a:t>
            </a:r>
          </a:p>
          <a:p>
            <a:pPr marL="0" indent="0">
              <a:buNone/>
            </a:pPr>
            <a:r>
              <a:rPr lang="en-US" sz="1400" dirty="0">
                <a:latin typeface="Consolas" panose="020B0609020204030204" pitchFamily="49" charset="0"/>
                <a:cs typeface="Consolas" panose="020B0609020204030204" pitchFamily="49" charset="0"/>
              </a:rPr>
              <a:t>                      [0, 0, 1],</a:t>
            </a:r>
          </a:p>
          <a:p>
            <a:pPr marL="0" indent="0">
              <a:buNone/>
            </a:pPr>
            <a:r>
              <a:rPr lang="en-US" sz="1400" dirty="0">
                <a:latin typeface="Consolas" panose="020B0609020204030204" pitchFamily="49" charset="0"/>
                <a:cs typeface="Consolas" panose="020B0609020204030204" pitchFamily="49" charset="0"/>
              </a:rPr>
              <a:t>                      [1, 0, 0]])</a:t>
            </a:r>
          </a:p>
          <a:p>
            <a:pPr marL="0" indent="0">
              <a:buNone/>
            </a:pPr>
            <a:r>
              <a:rPr lang="en-US" sz="1400" dirty="0">
                <a:latin typeface="Consolas" panose="020B0609020204030204" pitchFamily="49" charset="0"/>
                <a:cs typeface="Consolas" panose="020B0609020204030204" pitchFamily="49" charset="0"/>
              </a:rPr>
              <a:t>        result = </a:t>
            </a:r>
            <a:r>
              <a:rPr lang="en-US" sz="1400" dirty="0" err="1">
                <a:latin typeface="Consolas" panose="020B0609020204030204" pitchFamily="49" charset="0"/>
                <a:cs typeface="Consolas" panose="020B0609020204030204" pitchFamily="49" charset="0"/>
              </a:rPr>
              <a:t>make_symmetric</a:t>
            </a:r>
            <a:r>
              <a:rPr lang="en-US" sz="1400" dirty="0">
                <a:latin typeface="Consolas" panose="020B0609020204030204" pitchFamily="49" charset="0"/>
                <a:cs typeface="Consolas" panose="020B0609020204030204" pitchFamily="49" charset="0"/>
              </a:rPr>
              <a:t>(W)</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self.assertIsInstance</a:t>
            </a:r>
            <a:r>
              <a:rPr lang="en-US" sz="1400" dirty="0">
                <a:latin typeface="Consolas" panose="020B0609020204030204" pitchFamily="49" charset="0"/>
                <a:cs typeface="Consolas" panose="020B0609020204030204" pitchFamily="49" charset="0"/>
              </a:rPr>
              <a:t>(result, </a:t>
            </a:r>
            <a:r>
              <a:rPr lang="en-US" sz="1400" dirty="0" err="1">
                <a:latin typeface="Consolas" panose="020B0609020204030204" pitchFamily="49" charset="0"/>
                <a:cs typeface="Consolas" panose="020B0609020204030204" pitchFamily="49" charset="0"/>
              </a:rPr>
              <a:t>np.ndarray</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self.assertEqual</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result.shape</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W.shape</a:t>
            </a:r>
            <a:r>
              <a:rPr lang="en-US" sz="1400" dirty="0">
                <a:latin typeface="Consolas" panose="020B0609020204030204" pitchFamily="49" charset="0"/>
                <a:cs typeface="Consolas" panose="020B0609020204030204" pitchFamily="49" charset="0"/>
              </a:rPr>
              <a:t>)</a:t>
            </a:r>
          </a:p>
          <a:p>
            <a:pPr marL="0"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self.assertTrue</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np.allclose</a:t>
            </a:r>
            <a:r>
              <a:rPr lang="en-US" sz="1400" dirty="0">
                <a:latin typeface="Consolas" panose="020B0609020204030204" pitchFamily="49" charset="0"/>
                <a:cs typeface="Consolas" panose="020B0609020204030204" pitchFamily="49" charset="0"/>
              </a:rPr>
              <a:t>(result, </a:t>
            </a:r>
            <a:r>
              <a:rPr lang="en-US" sz="1400" dirty="0" err="1">
                <a:latin typeface="Consolas" panose="020B0609020204030204" pitchFamily="49" charset="0"/>
                <a:cs typeface="Consolas" panose="020B0609020204030204" pitchFamily="49" charset="0"/>
              </a:rPr>
              <a:t>result.T</a:t>
            </a:r>
            <a:r>
              <a:rPr lang="en-US" sz="1400" dirty="0">
                <a:latin typeface="Consolas" panose="020B0609020204030204" pitchFamily="49" charset="0"/>
                <a:cs typeface="Consolas" panose="020B0609020204030204" pitchFamily="49" charset="0"/>
              </a:rPr>
              <a:t>))</a:t>
            </a:r>
          </a:p>
        </p:txBody>
      </p:sp>
      <p:sp>
        <p:nvSpPr>
          <p:cNvPr id="5" name="Text Placeholder 3">
            <a:extLst>
              <a:ext uri="{FF2B5EF4-FFF2-40B4-BE49-F238E27FC236}">
                <a16:creationId xmlns:a16="http://schemas.microsoft.com/office/drawing/2014/main" id="{F2EAA721-85DB-1794-8E1B-9E548DCA4D23}"/>
              </a:ext>
            </a:extLst>
          </p:cNvPr>
          <p:cNvSpPr txBox="1">
            <a:spLocks/>
          </p:cNvSpPr>
          <p:nvPr/>
        </p:nvSpPr>
        <p:spPr>
          <a:xfrm>
            <a:off x="503659" y="1867009"/>
            <a:ext cx="4972581" cy="3994529"/>
          </a:xfrm>
          <a:prstGeom prst="rect">
            <a:avLst/>
          </a:prstGeom>
        </p:spPr>
        <p:txBody>
          <a:bodyPr vert="horz" lIns="91440" tIns="45720" rIns="91440" bIns="45720" rtlCol="0">
            <a:normAutofit fontScale="55000" lnSpcReduction="20000"/>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b="0" i="0" kern="1200" baseline="0">
                <a:solidFill>
                  <a:schemeClr val="tx1">
                    <a:lumMod val="75000"/>
                    <a:lumOff val="25000"/>
                  </a:schemeClr>
                </a:solidFill>
                <a:latin typeface="Aptos" panose="020B0004020202020204" pitchFamily="34" charset="0"/>
                <a:ea typeface="+mn-ea"/>
                <a:cs typeface="Aptos" panose="020B0004020202020204" pitchFamily="34" charset="0"/>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a:buNone/>
            </a:pPr>
            <a:r>
              <a:rPr lang="en-US" dirty="0">
                <a:latin typeface="Consolas" panose="020B0609020204030204" pitchFamily="49" charset="0"/>
                <a:cs typeface="Consolas" panose="020B0609020204030204" pitchFamily="49" charset="0"/>
              </a:rPr>
              <a:t>def </a:t>
            </a:r>
            <a:r>
              <a:rPr lang="en-US" dirty="0" err="1">
                <a:latin typeface="Consolas" panose="020B0609020204030204" pitchFamily="49" charset="0"/>
                <a:cs typeface="Consolas" panose="020B0609020204030204" pitchFamily="49" charset="0"/>
              </a:rPr>
              <a:t>make_symmetric</a:t>
            </a:r>
            <a:r>
              <a:rPr lang="en-US" dirty="0">
                <a:latin typeface="Consolas" panose="020B0609020204030204" pitchFamily="49" charset="0"/>
                <a:cs typeface="Consolas" panose="020B0609020204030204" pitchFamily="49" charset="0"/>
              </a:rPr>
              <a:t>(A: </a:t>
            </a:r>
            <a:r>
              <a:rPr lang="en-US" dirty="0" err="1">
                <a:latin typeface="Consolas" panose="020B0609020204030204" pitchFamily="49" charset="0"/>
                <a:cs typeface="Consolas" panose="020B0609020204030204" pitchFamily="49" charset="0"/>
              </a:rPr>
              <a:t>np.ndarray</a:t>
            </a:r>
            <a:r>
              <a:rPr lang="en-US" dirty="0">
                <a:latin typeface="Consolas" panose="020B0609020204030204" pitchFamily="49" charset="0"/>
                <a:cs typeface="Consolas" panose="020B0609020204030204" pitchFamily="49" charset="0"/>
              </a:rPr>
              <a:t>, bin: bool = False) -&gt; </a:t>
            </a:r>
            <a:r>
              <a:rPr lang="en-US" dirty="0" err="1">
                <a:latin typeface="Consolas" panose="020B0609020204030204" pitchFamily="49" charset="0"/>
                <a:cs typeface="Consolas" panose="020B0609020204030204" pitchFamily="49" charset="0"/>
              </a:rPr>
              <a:t>np.ndarray</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W = </a:t>
            </a:r>
            <a:r>
              <a:rPr lang="en-US" dirty="0" err="1">
                <a:latin typeface="Consolas" panose="020B0609020204030204" pitchFamily="49" charset="0"/>
                <a:cs typeface="Consolas" panose="020B0609020204030204" pitchFamily="49" charset="0"/>
              </a:rPr>
              <a:t>np.zeros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if bin:</a:t>
            </a:r>
          </a:p>
          <a:p>
            <a:pPr marL="0" indent="0">
              <a:buFont typeface="Courier New"/>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in range(</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[0]):</a:t>
            </a:r>
          </a:p>
          <a:p>
            <a:pPr marL="0" indent="0">
              <a:buFont typeface="Courier New"/>
              <a:buNone/>
            </a:pPr>
            <a:r>
              <a:rPr lang="en-US" dirty="0">
                <a:latin typeface="Consolas" panose="020B0609020204030204" pitchFamily="49" charset="0"/>
                <a:cs typeface="Consolas" panose="020B0609020204030204" pitchFamily="49" charset="0"/>
              </a:rPr>
              <a:t>                for j in range(</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[1]):</a:t>
            </a:r>
          </a:p>
          <a:p>
            <a:pPr marL="0" indent="0">
              <a:buFont typeface="Courier New"/>
              <a:buNone/>
            </a:pPr>
            <a:r>
              <a:rPr lang="en-US" dirty="0">
                <a:latin typeface="Consolas" panose="020B0609020204030204" pitchFamily="49" charset="0"/>
                <a:cs typeface="Consolas" panose="020B0609020204030204" pitchFamily="49" charset="0"/>
              </a:rPr>
              <a:t>                    if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or A[j,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W[</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 1</a:t>
            </a:r>
          </a:p>
          <a:p>
            <a:pPr marL="0" indent="0">
              <a:buFont typeface="Courier New"/>
              <a:buNone/>
            </a:pPr>
            <a:r>
              <a:rPr lang="en-US" dirty="0">
                <a:latin typeface="Consolas" panose="020B0609020204030204" pitchFamily="49" charset="0"/>
                <a:cs typeface="Consolas" panose="020B0609020204030204" pitchFamily="49" charset="0"/>
              </a:rPr>
              <a:t>                        W[j,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1</a:t>
            </a:r>
          </a:p>
          <a:p>
            <a:pPr marL="0" indent="0">
              <a:buFont typeface="Courier New"/>
              <a:buNone/>
            </a:pPr>
            <a:r>
              <a:rPr lang="en-US" dirty="0">
                <a:latin typeface="Consolas" panose="020B0609020204030204" pitchFamily="49" charset="0"/>
                <a:cs typeface="Consolas" panose="020B0609020204030204" pitchFamily="49" charset="0"/>
              </a:rPr>
              <a:t>        else:</a:t>
            </a:r>
          </a:p>
          <a:p>
            <a:pPr marL="0" indent="0">
              <a:buFont typeface="Courier New"/>
              <a:buNone/>
            </a:pPr>
            <a:r>
              <a:rPr lang="en-US" dirty="0">
                <a:latin typeface="Consolas" panose="020B0609020204030204" pitchFamily="49" charset="0"/>
                <a:cs typeface="Consolas" panose="020B0609020204030204" pitchFamily="49" charset="0"/>
              </a:rPr>
              <a:t>            for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in range(</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[0]):</a:t>
            </a:r>
          </a:p>
          <a:p>
            <a:pPr marL="0" indent="0">
              <a:buFont typeface="Courier New"/>
              <a:buNone/>
            </a:pPr>
            <a:r>
              <a:rPr lang="en-US" dirty="0">
                <a:latin typeface="Consolas" panose="020B0609020204030204" pitchFamily="49" charset="0"/>
                <a:cs typeface="Consolas" panose="020B0609020204030204" pitchFamily="49" charset="0"/>
              </a:rPr>
              <a:t>                for j in range(</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A.shape</a:t>
            </a:r>
            <a:r>
              <a:rPr lang="en-US" dirty="0">
                <a:latin typeface="Consolas" panose="020B0609020204030204" pitchFamily="49" charset="0"/>
                <a:cs typeface="Consolas" panose="020B0609020204030204" pitchFamily="49" charset="0"/>
              </a:rPr>
              <a:t>[1]):</a:t>
            </a:r>
          </a:p>
          <a:p>
            <a:pPr marL="0" indent="0">
              <a:buFont typeface="Courier New"/>
              <a:buNone/>
            </a:pPr>
            <a:r>
              <a:rPr lang="en-US" dirty="0">
                <a:latin typeface="Consolas" panose="020B0609020204030204" pitchFamily="49" charset="0"/>
                <a:cs typeface="Consolas" panose="020B0609020204030204" pitchFamily="49" charset="0"/>
              </a:rPr>
              <a:t>                    if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or A[j,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a:t>
            </a:r>
          </a:p>
          <a:p>
            <a:pPr marL="0" indent="0">
              <a:buFont typeface="Courier New"/>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 (A[</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 A[j,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2</a:t>
            </a:r>
          </a:p>
          <a:p>
            <a:pPr marL="0" indent="0">
              <a:buFont typeface="Courier New"/>
              <a:buNone/>
            </a:pPr>
            <a:r>
              <a:rPr lang="en-US" dirty="0">
                <a:latin typeface="Consolas" panose="020B0609020204030204" pitchFamily="49" charset="0"/>
                <a:cs typeface="Consolas" panose="020B0609020204030204" pitchFamily="49" charset="0"/>
              </a:rPr>
              <a:t>                        W[</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j] = </a:t>
            </a:r>
            <a:r>
              <a:rPr lang="en-US" dirty="0" err="1">
                <a:latin typeface="Consolas" panose="020B0609020204030204" pitchFamily="49" charset="0"/>
                <a:cs typeface="Consolas" panose="020B0609020204030204" pitchFamily="49" charset="0"/>
              </a:rPr>
              <a:t>val</a:t>
            </a:r>
            <a:endParaRPr lang="en-US" dirty="0">
              <a:latin typeface="Consolas" panose="020B0609020204030204" pitchFamily="49" charset="0"/>
              <a:cs typeface="Consolas" panose="020B0609020204030204" pitchFamily="49" charset="0"/>
            </a:endParaRPr>
          </a:p>
          <a:p>
            <a:pPr marL="0" indent="0">
              <a:buFont typeface="Courier New"/>
              <a:buNone/>
            </a:pPr>
            <a:r>
              <a:rPr lang="en-US" dirty="0">
                <a:latin typeface="Consolas" panose="020B0609020204030204" pitchFamily="49" charset="0"/>
                <a:cs typeface="Consolas" panose="020B0609020204030204" pitchFamily="49" charset="0"/>
              </a:rPr>
              <a:t>                        W[j,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val</a:t>
            </a:r>
            <a:endParaRPr lang="en-US" dirty="0">
              <a:latin typeface="Consolas" panose="020B0609020204030204" pitchFamily="49" charset="0"/>
              <a:cs typeface="Consolas" panose="020B0609020204030204" pitchFamily="49" charset="0"/>
            </a:endParaRPr>
          </a:p>
          <a:p>
            <a:pPr marL="0" indent="0">
              <a:buFont typeface="Courier New"/>
              <a:buNone/>
            </a:pPr>
            <a:r>
              <a:rPr lang="en-US" dirty="0">
                <a:latin typeface="Consolas" panose="020B0609020204030204" pitchFamily="49" charset="0"/>
                <a:cs typeface="Consolas" panose="020B0609020204030204" pitchFamily="49" charset="0"/>
              </a:rPr>
              <a:t>        return W</a:t>
            </a:r>
          </a:p>
        </p:txBody>
      </p:sp>
    </p:spTree>
    <p:extLst>
      <p:ext uri="{BB962C8B-B14F-4D97-AF65-F5344CB8AC3E}">
        <p14:creationId xmlns:p14="http://schemas.microsoft.com/office/powerpoint/2010/main" val="179554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E1B8A-DF12-1B91-E4D6-7E855AFAFF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C1CA23B-B931-1BA6-F5ED-7D82DD946D5B}"/>
              </a:ext>
            </a:extLst>
          </p:cNvPr>
          <p:cNvSpPr>
            <a:spLocks noGrp="1"/>
          </p:cNvSpPr>
          <p:nvPr>
            <p:ph type="body" sz="quarter" idx="10"/>
          </p:nvPr>
        </p:nvSpPr>
        <p:spPr/>
        <p:txBody>
          <a:bodyPr vert="horz" lIns="121920" tIns="60960" rIns="121920" bIns="60960" rtlCol="0" anchor="t">
            <a:normAutofit/>
          </a:bodyPr>
          <a:lstStyle/>
          <a:p>
            <a:r>
              <a:rPr lang="en-GB" dirty="0"/>
              <a:t>Documentation and styling</a:t>
            </a:r>
          </a:p>
        </p:txBody>
      </p:sp>
    </p:spTree>
    <p:extLst>
      <p:ext uri="{BB962C8B-B14F-4D97-AF65-F5344CB8AC3E}">
        <p14:creationId xmlns:p14="http://schemas.microsoft.com/office/powerpoint/2010/main" val="335320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FA3F744-9E05-2118-511F-5F3C39AC681C}"/>
              </a:ext>
            </a:extLst>
          </p:cNvPr>
          <p:cNvSpPr/>
          <p:nvPr/>
        </p:nvSpPr>
        <p:spPr>
          <a:xfrm>
            <a:off x="586369" y="3613984"/>
            <a:ext cx="5098474" cy="2287066"/>
          </a:xfrm>
          <a:prstGeom prst="rect">
            <a:avLst/>
          </a:prstGeom>
          <a:solidFill>
            <a:schemeClr val="accent1">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2E2347EB-88A3-6EB9-16F5-407343EF3216}"/>
              </a:ext>
            </a:extLst>
          </p:cNvPr>
          <p:cNvSpPr>
            <a:spLocks noGrp="1"/>
          </p:cNvSpPr>
          <p:nvPr>
            <p:ph type="body" sz="quarter" idx="10"/>
          </p:nvPr>
        </p:nvSpPr>
        <p:spPr/>
        <p:txBody>
          <a:bodyPr/>
          <a:lstStyle/>
          <a:p>
            <a:r>
              <a:rPr lang="en-US" dirty="0"/>
              <a:t>Docstrings</a:t>
            </a:r>
          </a:p>
        </p:txBody>
      </p:sp>
      <p:sp>
        <p:nvSpPr>
          <p:cNvPr id="3" name="Text Placeholder 2">
            <a:extLst>
              <a:ext uri="{FF2B5EF4-FFF2-40B4-BE49-F238E27FC236}">
                <a16:creationId xmlns:a16="http://schemas.microsoft.com/office/drawing/2014/main" id="{7A5A3FBE-5E87-4740-5955-E42577EA38D9}"/>
              </a:ext>
            </a:extLst>
          </p:cNvPr>
          <p:cNvSpPr>
            <a:spLocks noGrp="1"/>
          </p:cNvSpPr>
          <p:nvPr>
            <p:ph type="body" sz="quarter" idx="11"/>
          </p:nvPr>
        </p:nvSpPr>
        <p:spPr/>
        <p:txBody>
          <a:bodyPr/>
          <a:lstStyle/>
          <a:p>
            <a:r>
              <a:rPr lang="en-US" dirty="0"/>
              <a:t>We use typing and docstrings to help with readability</a:t>
            </a:r>
          </a:p>
        </p:txBody>
      </p:sp>
      <p:sp>
        <p:nvSpPr>
          <p:cNvPr id="4" name="Text Placeholder 3">
            <a:extLst>
              <a:ext uri="{FF2B5EF4-FFF2-40B4-BE49-F238E27FC236}">
                <a16:creationId xmlns:a16="http://schemas.microsoft.com/office/drawing/2014/main" id="{72C7C806-DD97-979C-1474-9AB3BFD9C10F}"/>
              </a:ext>
            </a:extLst>
          </p:cNvPr>
          <p:cNvSpPr>
            <a:spLocks noGrp="1"/>
          </p:cNvSpPr>
          <p:nvPr>
            <p:ph type="body" sz="quarter" idx="12"/>
          </p:nvPr>
        </p:nvSpPr>
        <p:spPr/>
        <p:txBody>
          <a:bodyPr/>
          <a:lstStyle/>
          <a:p>
            <a:r>
              <a:rPr lang="en-GB" dirty="0"/>
              <a:t>A docstring provides three things:</a:t>
            </a:r>
          </a:p>
          <a:p>
            <a:pPr lvl="1"/>
            <a:r>
              <a:rPr lang="en-GB" dirty="0"/>
              <a:t>A high-level overview of what the function does.</a:t>
            </a:r>
          </a:p>
          <a:p>
            <a:pPr lvl="1"/>
            <a:r>
              <a:rPr lang="en-GB" dirty="0"/>
              <a:t>The arguments.</a:t>
            </a:r>
          </a:p>
          <a:p>
            <a:pPr lvl="1"/>
            <a:r>
              <a:rPr lang="en-GB" dirty="0"/>
              <a:t>The output (either returned objects or exceptions).</a:t>
            </a:r>
          </a:p>
          <a:p>
            <a:r>
              <a:rPr lang="en-GB" dirty="0"/>
              <a:t>There are a number of conventions for docstrings:</a:t>
            </a:r>
          </a:p>
          <a:p>
            <a:pPr marL="0" indent="0">
              <a:buNone/>
            </a:pPr>
            <a:endParaRPr lang="en-GB" dirty="0"/>
          </a:p>
        </p:txBody>
      </p:sp>
      <p:sp>
        <p:nvSpPr>
          <p:cNvPr id="5" name="Text Placeholder 3">
            <a:extLst>
              <a:ext uri="{FF2B5EF4-FFF2-40B4-BE49-F238E27FC236}">
                <a16:creationId xmlns:a16="http://schemas.microsoft.com/office/drawing/2014/main" id="{586E2A3D-12FF-BED3-0A13-A1A88A5C283A}"/>
              </a:ext>
            </a:extLst>
          </p:cNvPr>
          <p:cNvSpPr txBox="1">
            <a:spLocks/>
          </p:cNvSpPr>
          <p:nvPr/>
        </p:nvSpPr>
        <p:spPr>
          <a:xfrm>
            <a:off x="637308" y="3775513"/>
            <a:ext cx="4996596" cy="2146812"/>
          </a:xfrm>
          <a:prstGeom prst="rect">
            <a:avLst/>
          </a:prstGeom>
        </p:spPr>
        <p:txBody>
          <a:bodyPr vert="horz" lIns="91440" tIns="45720" rIns="91440" bIns="45720" rtlCol="0">
            <a:normAutofit fontScale="70000" lnSpcReduction="20000"/>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b="0" i="0" kern="1200" baseline="0">
                <a:solidFill>
                  <a:schemeClr val="tx1">
                    <a:lumMod val="75000"/>
                    <a:lumOff val="25000"/>
                  </a:schemeClr>
                </a:solidFill>
                <a:latin typeface="Aptos" panose="020B0004020202020204" pitchFamily="34" charset="0"/>
                <a:ea typeface="+mn-ea"/>
                <a:cs typeface="Aptos" panose="020B0004020202020204" pitchFamily="34" charset="0"/>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Courier New"/>
              <a:buNone/>
            </a:pPr>
            <a:r>
              <a:rPr lang="en-GB" dirty="0">
                <a:effectLst/>
                <a:latin typeface="Consolas" panose="020B0609020204030204" pitchFamily="49" charset="0"/>
                <a:cs typeface="Consolas" panose="020B0609020204030204" pitchFamily="49" charset="0"/>
              </a:rPr>
              <a:t>"""</a:t>
            </a:r>
          </a:p>
          <a:p>
            <a:pPr marL="0" indent="0">
              <a:spcBef>
                <a:spcPts val="0"/>
              </a:spcBef>
              <a:buFont typeface="Courier New"/>
              <a:buNone/>
            </a:pPr>
            <a:r>
              <a:rPr lang="en-GB" dirty="0">
                <a:effectLst/>
                <a:latin typeface="Consolas" panose="020B0609020204030204" pitchFamily="49" charset="0"/>
                <a:cs typeface="Consolas" panose="020B0609020204030204" pitchFamily="49" charset="0"/>
              </a:rPr>
              <a:t>This is an example of Google style. This is the default in </a:t>
            </a:r>
            <a:r>
              <a:rPr lang="en-GB" dirty="0" err="1">
                <a:effectLst/>
                <a:latin typeface="Consolas" panose="020B0609020204030204" pitchFamily="49" charset="0"/>
                <a:cs typeface="Consolas" panose="020B0609020204030204" pitchFamily="49" charset="0"/>
              </a:rPr>
              <a:t>VSCode</a:t>
            </a:r>
            <a:r>
              <a:rPr lang="en-GB" dirty="0">
                <a:effectLst/>
                <a:latin typeface="Consolas" panose="020B0609020204030204" pitchFamily="49" charset="0"/>
                <a:cs typeface="Consolas" panose="020B0609020204030204" pitchFamily="49" charset="0"/>
              </a:rPr>
              <a:t>.</a:t>
            </a:r>
          </a:p>
          <a:p>
            <a:pPr marL="0" indent="0">
              <a:spcBef>
                <a:spcPts val="0"/>
              </a:spcBef>
              <a:buFont typeface="Courier New"/>
              <a:buNone/>
            </a:pPr>
            <a:endParaRPr lang="en-GB" dirty="0">
              <a:effectLst/>
              <a:latin typeface="Consolas" panose="020B0609020204030204" pitchFamily="49" charset="0"/>
              <a:cs typeface="Consolas" panose="020B0609020204030204" pitchFamily="49" charset="0"/>
            </a:endParaRPr>
          </a:p>
          <a:p>
            <a:pPr marL="0" indent="0">
              <a:spcBef>
                <a:spcPts val="0"/>
              </a:spcBef>
              <a:buFont typeface="Courier New"/>
              <a:buNone/>
            </a:pPr>
            <a:r>
              <a:rPr lang="en-GB" dirty="0" err="1">
                <a:effectLst/>
                <a:latin typeface="Consolas" panose="020B0609020204030204" pitchFamily="49" charset="0"/>
                <a:cs typeface="Consolas" panose="020B0609020204030204" pitchFamily="49" charset="0"/>
              </a:rPr>
              <a:t>Args</a:t>
            </a:r>
            <a:r>
              <a:rPr lang="en-GB" dirty="0">
                <a:effectLst/>
                <a:latin typeface="Consolas" panose="020B0609020204030204" pitchFamily="49" charset="0"/>
                <a:cs typeface="Consolas" panose="020B0609020204030204" pitchFamily="49" charset="0"/>
              </a:rPr>
              <a:t>:</a:t>
            </a:r>
          </a:p>
          <a:p>
            <a:pPr marL="0" indent="0">
              <a:spcBef>
                <a:spcPts val="0"/>
              </a:spcBef>
              <a:buFont typeface="Courier New"/>
              <a:buNone/>
            </a:pPr>
            <a:r>
              <a:rPr lang="en-GB" dirty="0">
                <a:latin typeface="Consolas" panose="020B0609020204030204" pitchFamily="49" charset="0"/>
                <a:cs typeface="Consolas" panose="020B0609020204030204" pitchFamily="49" charset="0"/>
              </a:rPr>
              <a:t>      </a:t>
            </a:r>
            <a:r>
              <a:rPr lang="en-GB" dirty="0">
                <a:effectLst/>
                <a:latin typeface="Consolas" panose="020B0609020204030204" pitchFamily="49" charset="0"/>
                <a:cs typeface="Consolas" panose="020B0609020204030204" pitchFamily="49" charset="0"/>
              </a:rPr>
              <a:t>param1: This is the first param.</a:t>
            </a:r>
          </a:p>
          <a:p>
            <a:pPr marL="0" indent="0">
              <a:spcBef>
                <a:spcPts val="0"/>
              </a:spcBef>
              <a:buFont typeface="Courier New"/>
              <a:buNone/>
            </a:pPr>
            <a:r>
              <a:rPr lang="en-GB" dirty="0">
                <a:latin typeface="Consolas" panose="020B0609020204030204" pitchFamily="49" charset="0"/>
                <a:cs typeface="Consolas" panose="020B0609020204030204" pitchFamily="49" charset="0"/>
              </a:rPr>
              <a:t>      </a:t>
            </a:r>
            <a:r>
              <a:rPr lang="en-GB" dirty="0">
                <a:effectLst/>
                <a:latin typeface="Consolas" panose="020B0609020204030204" pitchFamily="49" charset="0"/>
                <a:cs typeface="Consolas" panose="020B0609020204030204" pitchFamily="49" charset="0"/>
              </a:rPr>
              <a:t>param2: This is a second param.</a:t>
            </a:r>
          </a:p>
          <a:p>
            <a:pPr marL="0" indent="0">
              <a:spcBef>
                <a:spcPts val="0"/>
              </a:spcBef>
              <a:buFont typeface="Courier New"/>
              <a:buNone/>
            </a:pPr>
            <a:endParaRPr lang="en-GB" dirty="0">
              <a:effectLst/>
              <a:latin typeface="Consolas" panose="020B0609020204030204" pitchFamily="49" charset="0"/>
              <a:cs typeface="Consolas" panose="020B0609020204030204" pitchFamily="49" charset="0"/>
            </a:endParaRPr>
          </a:p>
          <a:p>
            <a:pPr marL="0" indent="0">
              <a:spcBef>
                <a:spcPts val="0"/>
              </a:spcBef>
              <a:buFont typeface="Courier New"/>
              <a:buNone/>
            </a:pPr>
            <a:r>
              <a:rPr lang="en-GB" dirty="0">
                <a:effectLst/>
                <a:latin typeface="Consolas" panose="020B0609020204030204" pitchFamily="49" charset="0"/>
                <a:cs typeface="Consolas" panose="020B0609020204030204" pitchFamily="49" charset="0"/>
              </a:rPr>
              <a:t>Returns:</a:t>
            </a:r>
          </a:p>
          <a:p>
            <a:pPr marL="0" indent="0">
              <a:spcBef>
                <a:spcPts val="0"/>
              </a:spcBef>
              <a:buFont typeface="Courier New"/>
              <a:buNone/>
            </a:pPr>
            <a:r>
              <a:rPr lang="en-GB" dirty="0">
                <a:effectLst/>
                <a:latin typeface="Consolas" panose="020B0609020204030204" pitchFamily="49" charset="0"/>
                <a:cs typeface="Consolas" panose="020B0609020204030204" pitchFamily="49" charset="0"/>
              </a:rPr>
              <a:t>      This is a description of what is returned.</a:t>
            </a:r>
          </a:p>
          <a:p>
            <a:pPr marL="0" indent="0">
              <a:spcBef>
                <a:spcPts val="0"/>
              </a:spcBef>
              <a:buFont typeface="Courier New"/>
              <a:buNone/>
            </a:pPr>
            <a:endParaRPr lang="en-GB" dirty="0">
              <a:effectLst/>
              <a:latin typeface="Consolas" panose="020B0609020204030204" pitchFamily="49" charset="0"/>
              <a:cs typeface="Consolas" panose="020B0609020204030204" pitchFamily="49" charset="0"/>
            </a:endParaRPr>
          </a:p>
          <a:p>
            <a:pPr marL="0" indent="0">
              <a:spcBef>
                <a:spcPts val="0"/>
              </a:spcBef>
              <a:buFont typeface="Courier New"/>
              <a:buNone/>
            </a:pPr>
            <a:r>
              <a:rPr lang="en-GB" dirty="0">
                <a:effectLst/>
                <a:latin typeface="Consolas" panose="020B0609020204030204" pitchFamily="49" charset="0"/>
                <a:cs typeface="Consolas" panose="020B0609020204030204" pitchFamily="49" charset="0"/>
              </a:rPr>
              <a:t>Raises:</a:t>
            </a:r>
          </a:p>
          <a:p>
            <a:pPr marL="0" indent="0">
              <a:spcBef>
                <a:spcPts val="0"/>
              </a:spcBef>
              <a:buFont typeface="Courier New"/>
              <a:buNone/>
            </a:pPr>
            <a:r>
              <a:rPr lang="en-GB" dirty="0">
                <a:effectLst/>
                <a:latin typeface="Consolas" panose="020B0609020204030204" pitchFamily="49" charset="0"/>
                <a:cs typeface="Consolas" panose="020B0609020204030204" pitchFamily="49" charset="0"/>
              </a:rPr>
              <a:t>      </a:t>
            </a:r>
            <a:r>
              <a:rPr lang="en-GB" dirty="0" err="1">
                <a:effectLst/>
                <a:latin typeface="Consolas" panose="020B0609020204030204" pitchFamily="49" charset="0"/>
                <a:cs typeface="Consolas" panose="020B0609020204030204" pitchFamily="49" charset="0"/>
              </a:rPr>
              <a:t>KeyError</a:t>
            </a:r>
            <a:r>
              <a:rPr lang="en-GB" dirty="0">
                <a:effectLst/>
                <a:latin typeface="Consolas" panose="020B0609020204030204" pitchFamily="49" charset="0"/>
                <a:cs typeface="Consolas" panose="020B0609020204030204" pitchFamily="49" charset="0"/>
              </a:rPr>
              <a:t>: Raises an exception.</a:t>
            </a:r>
          </a:p>
          <a:p>
            <a:pPr marL="0" indent="0">
              <a:spcBef>
                <a:spcPts val="0"/>
              </a:spcBef>
              <a:buFont typeface="Courier New"/>
              <a:buNone/>
            </a:pPr>
            <a:r>
              <a:rPr lang="en-GB" dirty="0">
                <a:effectLst/>
                <a:latin typeface="Consolas" panose="020B0609020204030204" pitchFamily="49" charset="0"/>
                <a:cs typeface="Consolas" panose="020B0609020204030204" pitchFamily="49" charset="0"/>
              </a:rPr>
              <a:t>"""</a:t>
            </a:r>
            <a:endParaRPr lang="en-GB" dirty="0">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4DA79987-3C7A-262F-EA44-C9DBD4BB45ED}"/>
              </a:ext>
            </a:extLst>
          </p:cNvPr>
          <p:cNvSpPr/>
          <p:nvPr/>
        </p:nvSpPr>
        <p:spPr>
          <a:xfrm>
            <a:off x="6133013" y="3613984"/>
            <a:ext cx="5289589" cy="2287066"/>
          </a:xfrm>
          <a:prstGeom prst="rect">
            <a:avLst/>
          </a:prstGeom>
          <a:solidFill>
            <a:schemeClr val="accent1">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a16="http://schemas.microsoft.com/office/drawing/2014/main" id="{0A15CDD2-B84E-C5FF-1F96-295C9BE9B794}"/>
              </a:ext>
            </a:extLst>
          </p:cNvPr>
          <p:cNvSpPr txBox="1">
            <a:spLocks/>
          </p:cNvSpPr>
          <p:nvPr/>
        </p:nvSpPr>
        <p:spPr>
          <a:xfrm>
            <a:off x="6183953" y="3775513"/>
            <a:ext cx="5289590" cy="2146812"/>
          </a:xfrm>
          <a:prstGeom prst="rect">
            <a:avLst/>
          </a:prstGeom>
        </p:spPr>
        <p:txBody>
          <a:bodyPr vert="horz" lIns="91440" tIns="45720" rIns="91440" bIns="45720" rtlCol="0">
            <a:normAutofit/>
          </a:bodyPr>
          <a:lstStyle>
            <a:lvl1pPr marL="380990" indent="-380990" algn="l" defTabSz="914400" rtl="0" eaLnBrk="1" latinLnBrk="0" hangingPunct="1">
              <a:lnSpc>
                <a:spcPct val="90000"/>
              </a:lnSpc>
              <a:spcBef>
                <a:spcPts val="1000"/>
              </a:spcBef>
              <a:buClr>
                <a:srgbClr val="235EE2"/>
              </a:buClr>
              <a:buSzPct val="70000"/>
              <a:buFont typeface="Courier New"/>
              <a:buChar char="o"/>
              <a:defRPr sz="1867" b="0" i="0" kern="1200" baseline="0">
                <a:solidFill>
                  <a:schemeClr val="tx1">
                    <a:lumMod val="75000"/>
                    <a:lumOff val="25000"/>
                  </a:schemeClr>
                </a:solidFill>
                <a:latin typeface="Aptos" panose="020B0004020202020204" pitchFamily="34" charset="0"/>
                <a:ea typeface="+mn-ea"/>
                <a:cs typeface="Aptos" panose="020B0004020202020204" pitchFamily="34" charset="0"/>
              </a:defRPr>
            </a:lvl1pPr>
            <a:lvl2pPr marL="685800" indent="-228600" algn="l" defTabSz="914400" rtl="0" eaLnBrk="1" latinLnBrk="0" hangingPunct="1">
              <a:lnSpc>
                <a:spcPct val="90000"/>
              </a:lnSpc>
              <a:spcBef>
                <a:spcPts val="500"/>
              </a:spcBef>
              <a:buClr>
                <a:srgbClr val="235E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Courier New"/>
              <a:buNone/>
            </a:pPr>
            <a:r>
              <a:rPr lang="en-GB" sz="1400" dirty="0">
                <a:effectLst/>
                <a:latin typeface="Consolas" panose="020B0609020204030204" pitchFamily="49" charset="0"/>
                <a:cs typeface="Consolas" panose="020B0609020204030204" pitchFamily="49" charset="0"/>
              </a:rPr>
              <a:t>"""</a:t>
            </a:r>
          </a:p>
          <a:p>
            <a:pPr marL="0" indent="0">
              <a:spcBef>
                <a:spcPts val="0"/>
              </a:spcBef>
              <a:buFont typeface="Courier New"/>
              <a:buNone/>
            </a:pPr>
            <a:r>
              <a:rPr lang="en-GB" sz="1400" dirty="0">
                <a:effectLst/>
                <a:latin typeface="Consolas" panose="020B0609020204030204" pitchFamily="49" charset="0"/>
                <a:cs typeface="Consolas" panose="020B0609020204030204" pitchFamily="49" charset="0"/>
              </a:rPr>
              <a:t>This is an example of </a:t>
            </a:r>
            <a:r>
              <a:rPr lang="en-GB" sz="1400" dirty="0" err="1">
                <a:effectLst/>
                <a:latin typeface="Consolas" panose="020B0609020204030204" pitchFamily="49" charset="0"/>
                <a:cs typeface="Consolas" panose="020B0609020204030204" pitchFamily="49" charset="0"/>
              </a:rPr>
              <a:t>reST</a:t>
            </a:r>
            <a:r>
              <a:rPr lang="en-GB" sz="1400" dirty="0">
                <a:effectLst/>
                <a:latin typeface="Consolas" panose="020B0609020204030204" pitchFamily="49" charset="0"/>
                <a:cs typeface="Consolas" panose="020B0609020204030204" pitchFamily="49" charset="0"/>
              </a:rPr>
              <a:t> style. This is the default in PyCharm.</a:t>
            </a:r>
          </a:p>
          <a:p>
            <a:pPr marL="0" indent="0">
              <a:spcBef>
                <a:spcPts val="0"/>
              </a:spcBef>
              <a:buFont typeface="Courier New"/>
              <a:buNone/>
            </a:pPr>
            <a:endParaRPr lang="en-GB" sz="1400" dirty="0">
              <a:effectLst/>
              <a:latin typeface="Consolas" panose="020B0609020204030204" pitchFamily="49" charset="0"/>
              <a:cs typeface="Consolas" panose="020B0609020204030204" pitchFamily="49" charset="0"/>
            </a:endParaRPr>
          </a:p>
          <a:p>
            <a:pPr marL="0" indent="0">
              <a:spcBef>
                <a:spcPts val="0"/>
              </a:spcBef>
              <a:buFont typeface="Courier New"/>
              <a:buNone/>
            </a:pPr>
            <a:r>
              <a:rPr lang="en-GB" sz="1400" dirty="0">
                <a:effectLst/>
                <a:latin typeface="Consolas" panose="020B0609020204030204" pitchFamily="49" charset="0"/>
                <a:cs typeface="Consolas" panose="020B0609020204030204" pitchFamily="49" charset="0"/>
              </a:rPr>
              <a:t>:param param1: this is a first param</a:t>
            </a:r>
          </a:p>
          <a:p>
            <a:pPr marL="0" indent="0">
              <a:spcBef>
                <a:spcPts val="0"/>
              </a:spcBef>
              <a:buFont typeface="Courier New"/>
              <a:buNone/>
            </a:pPr>
            <a:r>
              <a:rPr lang="en-GB" sz="1400" dirty="0">
                <a:effectLst/>
                <a:latin typeface="Consolas" panose="020B0609020204030204" pitchFamily="49" charset="0"/>
                <a:cs typeface="Consolas" panose="020B0609020204030204" pitchFamily="49" charset="0"/>
              </a:rPr>
              <a:t>:param param2: this is a second param</a:t>
            </a:r>
          </a:p>
          <a:p>
            <a:pPr marL="0" indent="0">
              <a:spcBef>
                <a:spcPts val="0"/>
              </a:spcBef>
              <a:buFont typeface="Courier New"/>
              <a:buNone/>
            </a:pPr>
            <a:r>
              <a:rPr lang="en-GB" sz="1400" dirty="0">
                <a:effectLst/>
                <a:latin typeface="Consolas" panose="020B0609020204030204" pitchFamily="49" charset="0"/>
                <a:cs typeface="Consolas" panose="020B0609020204030204" pitchFamily="49" charset="0"/>
              </a:rPr>
              <a:t>:returns: this is a description of what is returned</a:t>
            </a:r>
          </a:p>
          <a:p>
            <a:pPr marL="0" indent="0">
              <a:spcBef>
                <a:spcPts val="0"/>
              </a:spcBef>
              <a:buFont typeface="Courier New"/>
              <a:buNone/>
            </a:pPr>
            <a:r>
              <a:rPr lang="en-GB" sz="1400" dirty="0">
                <a:effectLst/>
                <a:latin typeface="Consolas" panose="020B0609020204030204" pitchFamily="49" charset="0"/>
                <a:cs typeface="Consolas" panose="020B0609020204030204" pitchFamily="49" charset="0"/>
              </a:rPr>
              <a:t>:raises </a:t>
            </a:r>
            <a:r>
              <a:rPr lang="en-GB" sz="1400" dirty="0" err="1">
                <a:effectLst/>
                <a:latin typeface="Consolas" panose="020B0609020204030204" pitchFamily="49" charset="0"/>
                <a:cs typeface="Consolas" panose="020B0609020204030204" pitchFamily="49" charset="0"/>
              </a:rPr>
              <a:t>keyError</a:t>
            </a:r>
            <a:r>
              <a:rPr lang="en-GB" sz="1400" dirty="0">
                <a:effectLst/>
                <a:latin typeface="Consolas" panose="020B0609020204030204" pitchFamily="49" charset="0"/>
                <a:cs typeface="Consolas" panose="020B0609020204030204" pitchFamily="49" charset="0"/>
              </a:rPr>
              <a:t>: raises an exception</a:t>
            </a:r>
          </a:p>
          <a:p>
            <a:pPr marL="0" indent="0">
              <a:spcBef>
                <a:spcPts val="0"/>
              </a:spcBef>
              <a:buFont typeface="Courier New"/>
              <a:buNone/>
            </a:pPr>
            <a:r>
              <a:rPr lang="en-GB" sz="1400" dirty="0">
                <a:effectLst/>
                <a:latin typeface="Consolas" panose="020B0609020204030204" pitchFamily="49" charset="0"/>
                <a:cs typeface="Consolas" panose="020B0609020204030204" pitchFamily="49" charset="0"/>
              </a:rPr>
              <a:t>"""</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2648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8F8DC6-320A-DE7F-0A38-BB1E40086AB8}"/>
              </a:ext>
            </a:extLst>
          </p:cNvPr>
          <p:cNvSpPr>
            <a:spLocks noGrp="1"/>
          </p:cNvSpPr>
          <p:nvPr>
            <p:ph type="body" sz="quarter" idx="10"/>
          </p:nvPr>
        </p:nvSpPr>
        <p:spPr/>
        <p:txBody>
          <a:bodyPr/>
          <a:lstStyle/>
          <a:p>
            <a:r>
              <a:rPr lang="en-US" dirty="0"/>
              <a:t>Typing</a:t>
            </a:r>
          </a:p>
        </p:txBody>
      </p:sp>
      <p:sp>
        <p:nvSpPr>
          <p:cNvPr id="3" name="Text Placeholder 2">
            <a:extLst>
              <a:ext uri="{FF2B5EF4-FFF2-40B4-BE49-F238E27FC236}">
                <a16:creationId xmlns:a16="http://schemas.microsoft.com/office/drawing/2014/main" id="{A78A2006-B2BD-B408-F6AF-48286D3A3A80}"/>
              </a:ext>
            </a:extLst>
          </p:cNvPr>
          <p:cNvSpPr>
            <a:spLocks noGrp="1"/>
          </p:cNvSpPr>
          <p:nvPr>
            <p:ph type="body" sz="quarter" idx="11"/>
          </p:nvPr>
        </p:nvSpPr>
        <p:spPr/>
        <p:txBody>
          <a:bodyPr/>
          <a:lstStyle/>
          <a:p>
            <a:r>
              <a:rPr lang="en-US" dirty="0"/>
              <a:t>You should always include type hints for your functions!</a:t>
            </a:r>
          </a:p>
        </p:txBody>
      </p:sp>
      <p:sp>
        <p:nvSpPr>
          <p:cNvPr id="4" name="Text Placeholder 3">
            <a:extLst>
              <a:ext uri="{FF2B5EF4-FFF2-40B4-BE49-F238E27FC236}">
                <a16:creationId xmlns:a16="http://schemas.microsoft.com/office/drawing/2014/main" id="{2B83541C-67BA-B9C2-59E8-2BAC7E06EB4D}"/>
              </a:ext>
            </a:extLst>
          </p:cNvPr>
          <p:cNvSpPr>
            <a:spLocks noGrp="1"/>
          </p:cNvSpPr>
          <p:nvPr>
            <p:ph type="body" sz="quarter" idx="12"/>
          </p:nvPr>
        </p:nvSpPr>
        <p:spPr/>
        <p:txBody>
          <a:bodyPr/>
          <a:lstStyle/>
          <a:p>
            <a:r>
              <a:rPr lang="en-US" dirty="0"/>
              <a:t>They are a way to specify the expected types of arguments and return values</a:t>
            </a:r>
          </a:p>
          <a:p>
            <a:r>
              <a:rPr lang="en-US" dirty="0"/>
              <a:t>They have no impact on the code runtime, so you should always include them!</a:t>
            </a:r>
          </a:p>
          <a:p>
            <a:r>
              <a:rPr lang="en-US" dirty="0"/>
              <a:t>Benefits</a:t>
            </a:r>
          </a:p>
          <a:p>
            <a:pPr lvl="1"/>
            <a:r>
              <a:rPr lang="en-US" dirty="0"/>
              <a:t>Readability</a:t>
            </a:r>
          </a:p>
          <a:p>
            <a:pPr lvl="1"/>
            <a:r>
              <a:rPr lang="en-US" dirty="0"/>
              <a:t>Catches type-related errors</a:t>
            </a:r>
          </a:p>
          <a:p>
            <a:pPr lvl="1"/>
            <a:r>
              <a:rPr lang="en-US" dirty="0"/>
              <a:t>Better IDE support and autocompletion</a:t>
            </a:r>
          </a:p>
          <a:p>
            <a:pPr lvl="1"/>
            <a:r>
              <a:rPr lang="en-US" dirty="0"/>
              <a:t>Type hints for users</a:t>
            </a:r>
          </a:p>
          <a:p>
            <a:r>
              <a:rPr lang="en-US" dirty="0"/>
              <a:t>Example:</a:t>
            </a:r>
          </a:p>
          <a:p>
            <a:pPr marL="0" indent="0">
              <a:buNone/>
            </a:pPr>
            <a:endParaRPr lang="en-US" dirty="0"/>
          </a:p>
        </p:txBody>
      </p:sp>
      <p:sp>
        <p:nvSpPr>
          <p:cNvPr id="6" name="TextBox 5">
            <a:extLst>
              <a:ext uri="{FF2B5EF4-FFF2-40B4-BE49-F238E27FC236}">
                <a16:creationId xmlns:a16="http://schemas.microsoft.com/office/drawing/2014/main" id="{E1BA535B-B82B-A453-F418-3D8DB05C3486}"/>
              </a:ext>
            </a:extLst>
          </p:cNvPr>
          <p:cNvSpPr txBox="1"/>
          <p:nvPr/>
        </p:nvSpPr>
        <p:spPr>
          <a:xfrm>
            <a:off x="503659" y="4737217"/>
            <a:ext cx="5925421" cy="646331"/>
          </a:xfrm>
          <a:prstGeom prst="rect">
            <a:avLst/>
          </a:prstGeom>
          <a:noFill/>
        </p:spPr>
        <p:txBody>
          <a:bodyPr wrap="square">
            <a:spAutoFit/>
          </a:bodyPr>
          <a:lstStyle/>
          <a:p>
            <a:r>
              <a:rPr lang="en-US" dirty="0">
                <a:latin typeface="Consolas" panose="020B0609020204030204" pitchFamily="49" charset="0"/>
                <a:cs typeface="Consolas" panose="020B0609020204030204" pitchFamily="49" charset="0"/>
              </a:rPr>
              <a:t>def greeting(name: str) -&gt; str:</a:t>
            </a:r>
          </a:p>
          <a:p>
            <a:r>
              <a:rPr lang="en-US" dirty="0">
                <a:latin typeface="Consolas" panose="020B0609020204030204" pitchFamily="49" charset="0"/>
                <a:cs typeface="Consolas" panose="020B0609020204030204" pitchFamily="49" charset="0"/>
              </a:rPr>
              <a:t>        return 'Hello ' + name</a:t>
            </a:r>
          </a:p>
        </p:txBody>
      </p:sp>
      <p:grpSp>
        <p:nvGrpSpPr>
          <p:cNvPr id="11" name="Group 10">
            <a:extLst>
              <a:ext uri="{FF2B5EF4-FFF2-40B4-BE49-F238E27FC236}">
                <a16:creationId xmlns:a16="http://schemas.microsoft.com/office/drawing/2014/main" id="{1391DB72-7A5D-2C70-6304-5B00AFCC0EDA}"/>
              </a:ext>
            </a:extLst>
          </p:cNvPr>
          <p:cNvGrpSpPr/>
          <p:nvPr/>
        </p:nvGrpSpPr>
        <p:grpSpPr>
          <a:xfrm>
            <a:off x="6608188" y="3062156"/>
            <a:ext cx="3744014" cy="3350121"/>
            <a:chOff x="7305772" y="2720741"/>
            <a:chExt cx="3744014" cy="3350121"/>
          </a:xfrm>
        </p:grpSpPr>
        <p:sp>
          <p:nvSpPr>
            <p:cNvPr id="10" name="Rectangle 9">
              <a:extLst>
                <a:ext uri="{FF2B5EF4-FFF2-40B4-BE49-F238E27FC236}">
                  <a16:creationId xmlns:a16="http://schemas.microsoft.com/office/drawing/2014/main" id="{EDC9C8C2-A9A2-27D6-4651-858C5A44A93A}"/>
                </a:ext>
              </a:extLst>
            </p:cNvPr>
            <p:cNvSpPr/>
            <p:nvPr/>
          </p:nvSpPr>
          <p:spPr>
            <a:xfrm>
              <a:off x="7305772" y="2720741"/>
              <a:ext cx="3195687" cy="3350121"/>
            </a:xfrm>
            <a:prstGeom prst="rect">
              <a:avLst/>
            </a:prstGeom>
            <a:solidFill>
              <a:schemeClr val="accent1">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3563A4-1386-6780-E18C-53F7D45AA158}"/>
                </a:ext>
              </a:extLst>
            </p:cNvPr>
            <p:cNvSpPr txBox="1"/>
            <p:nvPr/>
          </p:nvSpPr>
          <p:spPr>
            <a:xfrm>
              <a:off x="7409468" y="2822247"/>
              <a:ext cx="3640318" cy="3160865"/>
            </a:xfrm>
            <a:prstGeom prst="rect">
              <a:avLst/>
            </a:prstGeom>
            <a:noFill/>
          </p:spPr>
          <p:txBody>
            <a:bodyPr wrap="square">
              <a:spAutoFit/>
            </a:bodyPr>
            <a:lstStyle/>
            <a:p>
              <a:r>
                <a:rPr lang="en-US" sz="1870" dirty="0">
                  <a:solidFill>
                    <a:schemeClr val="tx1">
                      <a:lumMod val="75000"/>
                      <a:lumOff val="25000"/>
                    </a:schemeClr>
                  </a:solidFill>
                </a:rPr>
                <a:t>Example types:</a:t>
              </a:r>
            </a:p>
            <a:p>
              <a:endParaRPr lang="en-US" sz="1870" dirty="0">
                <a:solidFill>
                  <a:schemeClr val="tx1">
                    <a:lumMod val="75000"/>
                    <a:lumOff val="25000"/>
                  </a:schemeClr>
                </a:solidFill>
              </a:endParaRPr>
            </a:p>
            <a:p>
              <a:r>
                <a:rPr lang="en-US" dirty="0">
                  <a:latin typeface="Consolas" panose="020B0609020204030204" pitchFamily="49" charset="0"/>
                  <a:cs typeface="Consolas" panose="020B0609020204030204" pitchFamily="49" charset="0"/>
                </a:rPr>
                <a:t>str</a:t>
              </a:r>
            </a:p>
            <a:p>
              <a:r>
                <a:rPr lang="en-US" dirty="0">
                  <a:latin typeface="Consolas" panose="020B0609020204030204" pitchFamily="49" charset="0"/>
                  <a:cs typeface="Consolas" panose="020B0609020204030204" pitchFamily="49" charset="0"/>
                </a:rPr>
                <a:t>int</a:t>
              </a:r>
            </a:p>
            <a:p>
              <a:r>
                <a:rPr lang="en-US" dirty="0">
                  <a:latin typeface="Consolas" panose="020B0609020204030204" pitchFamily="49" charset="0"/>
                  <a:cs typeface="Consolas" panose="020B0609020204030204" pitchFamily="49" charset="0"/>
                </a:rPr>
                <a:t>float</a:t>
              </a:r>
            </a:p>
            <a:p>
              <a:r>
                <a:rPr lang="en-US" dirty="0">
                  <a:latin typeface="Consolas" panose="020B0609020204030204" pitchFamily="49" charset="0"/>
                  <a:cs typeface="Consolas" panose="020B0609020204030204" pitchFamily="49" charset="0"/>
                </a:rPr>
                <a:t>bool</a:t>
              </a:r>
            </a:p>
            <a:p>
              <a:r>
                <a:rPr lang="en-US" dirty="0">
                  <a:latin typeface="Consolas" panose="020B0609020204030204" pitchFamily="49" charset="0"/>
                  <a:cs typeface="Consolas" panose="020B0609020204030204" pitchFamily="49" charset="0"/>
                </a:rPr>
                <a:t>list, tuple, set, </a:t>
              </a:r>
              <a:r>
                <a:rPr lang="en-US" dirty="0" err="1">
                  <a:latin typeface="Consolas" panose="020B0609020204030204" pitchFamily="49" charset="0"/>
                  <a:cs typeface="Consolas" panose="020B0609020204030204" pitchFamily="49" charset="0"/>
                </a:rPr>
                <a:t>dict</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Optional[type]</a:t>
              </a:r>
            </a:p>
            <a:p>
              <a:r>
                <a:rPr lang="en-US" dirty="0">
                  <a:latin typeface="Consolas" panose="020B0609020204030204" pitchFamily="49" charset="0"/>
                  <a:cs typeface="Consolas" panose="020B0609020204030204" pitchFamily="49" charset="0"/>
                </a:rPr>
                <a:t>Union[type1, type2, …]</a:t>
              </a:r>
            </a:p>
            <a:p>
              <a:r>
                <a:rPr lang="en-US" dirty="0">
                  <a:latin typeface="Consolas" panose="020B0609020204030204" pitchFamily="49" charset="0"/>
                  <a:cs typeface="Consolas" panose="020B0609020204030204" pitchFamily="49" charset="0"/>
                </a:rPr>
                <a:t>Any</a:t>
              </a:r>
            </a:p>
            <a:p>
              <a:r>
                <a:rPr lang="en-US" dirty="0">
                  <a:latin typeface="Consolas" panose="020B0609020204030204" pitchFamily="49" charset="0"/>
                  <a:cs typeface="Consolas" panose="020B0609020204030204" pitchFamily="49" charset="0"/>
                </a:rPr>
                <a:t>None</a:t>
              </a:r>
            </a:p>
          </p:txBody>
        </p:sp>
      </p:grpSp>
      <p:sp>
        <p:nvSpPr>
          <p:cNvPr id="9" name="Rectangle 8">
            <a:extLst>
              <a:ext uri="{FF2B5EF4-FFF2-40B4-BE49-F238E27FC236}">
                <a16:creationId xmlns:a16="http://schemas.microsoft.com/office/drawing/2014/main" id="{B2C2F391-93FF-1685-1D13-43957A3C06A5}"/>
              </a:ext>
            </a:extLst>
          </p:cNvPr>
          <p:cNvSpPr/>
          <p:nvPr/>
        </p:nvSpPr>
        <p:spPr>
          <a:xfrm>
            <a:off x="503659" y="4594026"/>
            <a:ext cx="4077768" cy="1028588"/>
          </a:xfrm>
          <a:prstGeom prst="rect">
            <a:avLst/>
          </a:prstGeom>
          <a:solidFill>
            <a:schemeClr val="accent1">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49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1156</Words>
  <Application>Microsoft Macintosh PowerPoint</Application>
  <PresentationFormat>Widescreen</PresentationFormat>
  <Paragraphs>127</Paragraphs>
  <Slides>10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Aptos</vt:lpstr>
      <vt:lpstr>Aptos Display</vt:lpstr>
      <vt:lpstr>Arial</vt:lpstr>
      <vt:lpstr>Avenir Book</vt:lpstr>
      <vt:lpstr>Avenir Heavy</vt:lpstr>
      <vt:lpstr>Cambria Math</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3</cp:revision>
  <dcterms:created xsi:type="dcterms:W3CDTF">2024-03-18T14:18:50Z</dcterms:created>
  <dcterms:modified xsi:type="dcterms:W3CDTF">2024-03-18T17:55:41Z</dcterms:modified>
</cp:coreProperties>
</file>