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0" r:id="rId2"/>
    <p:sldId id="272" r:id="rId3"/>
    <p:sldId id="285" r:id="rId4"/>
    <p:sldId id="278" r:id="rId5"/>
    <p:sldId id="286" r:id="rId6"/>
    <p:sldId id="287" r:id="rId7"/>
    <p:sldId id="279" r:id="rId8"/>
    <p:sldId id="310" r:id="rId9"/>
    <p:sldId id="311" r:id="rId10"/>
    <p:sldId id="281" r:id="rId11"/>
    <p:sldId id="283" r:id="rId12"/>
    <p:sldId id="312"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93"/>
    <p:restoredTop sz="68745"/>
  </p:normalViewPr>
  <p:slideViewPr>
    <p:cSldViewPr snapToGrid="0">
      <p:cViewPr varScale="1">
        <p:scale>
          <a:sx n="93" d="100"/>
          <a:sy n="93" d="100"/>
        </p:scale>
        <p:origin x="208"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524F3-CDF2-904F-A518-B8BC35D88E68}" type="datetimeFigureOut">
              <a:rPr lang="en-US" smtClean="0"/>
              <a:t>3/13/24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232F6-B76B-E748-9DF9-431B1E2F1F8C}" type="slidenum">
              <a:rPr lang="en-US" smtClean="0"/>
              <a:t>‹#›</a:t>
            </a:fld>
            <a:endParaRPr lang="en-US"/>
          </a:p>
        </p:txBody>
      </p:sp>
    </p:spTree>
    <p:extLst>
      <p:ext uri="{BB962C8B-B14F-4D97-AF65-F5344CB8AC3E}">
        <p14:creationId xmlns:p14="http://schemas.microsoft.com/office/powerpoint/2010/main" val="393724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4AF57-4BD4-7D48-A093-6530DDD8C062}" type="slidenum">
              <a:rPr lang="en-US" smtClean="0"/>
              <a:t>1</a:t>
            </a:fld>
            <a:endParaRPr lang="en-US"/>
          </a:p>
        </p:txBody>
      </p:sp>
    </p:spTree>
    <p:extLst>
      <p:ext uri="{BB962C8B-B14F-4D97-AF65-F5344CB8AC3E}">
        <p14:creationId xmlns:p14="http://schemas.microsoft.com/office/powerpoint/2010/main" val="1093043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432620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11</a:t>
            </a:fld>
            <a:endParaRPr lang="en-US"/>
          </a:p>
        </p:txBody>
      </p:sp>
    </p:spTree>
    <p:extLst>
      <p:ext uri="{BB962C8B-B14F-4D97-AF65-F5344CB8AC3E}">
        <p14:creationId xmlns:p14="http://schemas.microsoft.com/office/powerpoint/2010/main" val="54361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introduce you to the project that we will be working on.</a:t>
            </a:r>
          </a:p>
          <a:p>
            <a:endParaRPr lang="en-US" dirty="0"/>
          </a:p>
          <a:p>
            <a:r>
              <a:rPr lang="en-US" dirty="0"/>
              <a:t>The model and code is very simple, because the focus isn’t on the software, it’s focused on the process.</a:t>
            </a:r>
          </a:p>
          <a:p>
            <a:endParaRPr lang="en-US" dirty="0"/>
          </a:p>
          <a:p>
            <a:r>
              <a:rPr lang="en-US" dirty="0"/>
              <a:t>The notebook represents the starting point for many data science and machine learning projects – a jumbled mass of code. This notebook is actually fairly well organized, but when using notebooks, you are in danger of not being aware of which code is “live” and which is not. The code itself is relatively simple for anyone familiar with basic machine learning models, it consists of some visualization, then a pipeline of standardizing, dimensionality reduction, and then logistic regression. For anyone not familiar with ML, don’t worry about.</a:t>
            </a:r>
          </a:p>
          <a:p>
            <a:endParaRPr lang="en-US" dirty="0"/>
          </a:p>
          <a:p>
            <a:r>
              <a:rPr lang="en-US" dirty="0"/>
              <a:t>Also included is a </a:t>
            </a:r>
            <a:r>
              <a:rPr lang="en-US" dirty="0" err="1"/>
              <a:t>requirements.txt</a:t>
            </a:r>
            <a:r>
              <a:rPr lang="en-US" dirty="0"/>
              <a:t> file, which is more for you so that you know what package versions you need, a saved model, and some python scripts.</a:t>
            </a:r>
          </a:p>
          <a:p>
            <a:endParaRPr lang="en-US" dirty="0"/>
          </a:p>
          <a:p>
            <a:r>
              <a:rPr lang="en-US" dirty="0"/>
              <a:t>We’re also going to use GitHub </a:t>
            </a:r>
            <a:r>
              <a:rPr lang="en-US" dirty="0" err="1"/>
              <a:t>Codespaces</a:t>
            </a:r>
            <a:r>
              <a:rPr lang="en-US" dirty="0"/>
              <a:t>. You should all have free access to 120 hours per month, and it just enables us to code together in the same environment, with the same versions of everything.</a:t>
            </a:r>
          </a:p>
        </p:txBody>
      </p:sp>
      <p:sp>
        <p:nvSpPr>
          <p:cNvPr id="4" name="Slide Number Placeholder 3"/>
          <p:cNvSpPr>
            <a:spLocks noGrp="1"/>
          </p:cNvSpPr>
          <p:nvPr>
            <p:ph type="sldNum" sz="quarter" idx="5"/>
          </p:nvPr>
        </p:nvSpPr>
        <p:spPr/>
        <p:txBody>
          <a:bodyPr/>
          <a:lstStyle/>
          <a:p>
            <a:fld id="{FE27E4C1-A6EC-8946-BBCD-755D8945F25F}" type="slidenum">
              <a:rPr lang="en-US" smtClean="0"/>
              <a:t>13</a:t>
            </a:fld>
            <a:endParaRPr lang="en-US"/>
          </a:p>
        </p:txBody>
      </p:sp>
    </p:spTree>
    <p:extLst>
      <p:ext uri="{BB962C8B-B14F-4D97-AF65-F5344CB8AC3E}">
        <p14:creationId xmlns:p14="http://schemas.microsoft.com/office/powerpoint/2010/main" val="200964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a:t>
            </a:r>
            <a:r>
              <a:rPr lang="en-GB" b="1" dirty="0">
                <a:effectLst/>
              </a:rPr>
              <a:t>Packaging and Publishing Python Code for Research</a:t>
            </a:r>
            <a:r>
              <a:rPr lang="en-GB" b="0" dirty="0">
                <a:effectLst/>
              </a:rPr>
              <a:t> workshop.</a:t>
            </a:r>
          </a:p>
          <a:p>
            <a:endParaRPr lang="en-GB" b="0" dirty="0">
              <a:effectLst/>
            </a:endParaRPr>
          </a:p>
          <a:p>
            <a:r>
              <a:rPr lang="en-GB" b="0" dirty="0">
                <a:effectLst/>
              </a:rPr>
              <a:t>Code and slides are available on the </a:t>
            </a:r>
            <a:r>
              <a:rPr lang="en-GB" b="0" dirty="0" err="1">
                <a:effectLst/>
              </a:rPr>
              <a:t>github</a:t>
            </a:r>
            <a:r>
              <a:rPr lang="en-GB" b="0" dirty="0">
                <a:effectLst/>
              </a:rPr>
              <a:t> repo. During the course of today we will get some hands on experience with these ideas using </a:t>
            </a:r>
            <a:r>
              <a:rPr lang="en-GB" b="0" dirty="0" err="1">
                <a:effectLst/>
              </a:rPr>
              <a:t>Github</a:t>
            </a:r>
            <a:r>
              <a:rPr lang="en-GB" b="0" dirty="0">
                <a:effectLst/>
              </a:rPr>
              <a:t> </a:t>
            </a:r>
            <a:r>
              <a:rPr lang="en-GB" b="0" dirty="0" err="1">
                <a:effectLst/>
              </a:rPr>
              <a:t>codespaces</a:t>
            </a:r>
            <a:r>
              <a:rPr lang="en-GB" b="0" dirty="0">
                <a:effectLst/>
              </a:rPr>
              <a:t>. The bare bones project can be seen on the /main branch, and the final product can be seen on the /result branch.</a:t>
            </a:r>
            <a:endParaRPr lang="en-US" dirty="0"/>
          </a:p>
          <a:p>
            <a:endParaRPr lang="en-US" dirty="0"/>
          </a:p>
        </p:txBody>
      </p:sp>
      <p:sp>
        <p:nvSpPr>
          <p:cNvPr id="4" name="Slide Number Placeholder 3"/>
          <p:cNvSpPr>
            <a:spLocks noGrp="1"/>
          </p:cNvSpPr>
          <p:nvPr>
            <p:ph type="sldNum" sz="quarter" idx="5"/>
          </p:nvPr>
        </p:nvSpPr>
        <p:spPr/>
        <p:txBody>
          <a:bodyPr/>
          <a:lstStyle/>
          <a:p>
            <a:fld id="{6184AF57-4BD4-7D48-A093-6530DDD8C062}" type="slidenum">
              <a:rPr lang="en-US" smtClean="0"/>
              <a:t>2</a:t>
            </a:fld>
            <a:endParaRPr lang="en-US"/>
          </a:p>
        </p:txBody>
      </p:sp>
    </p:spTree>
    <p:extLst>
      <p:ext uri="{BB962C8B-B14F-4D97-AF65-F5344CB8AC3E}">
        <p14:creationId xmlns:p14="http://schemas.microsoft.com/office/powerpoint/2010/main" val="214417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today’s schedule.</a:t>
            </a:r>
          </a:p>
        </p:txBody>
      </p:sp>
      <p:sp>
        <p:nvSpPr>
          <p:cNvPr id="4" name="Slide Number Placeholder 3"/>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22271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overview of the Accelerate program.</a:t>
            </a:r>
          </a:p>
          <a:p>
            <a:r>
              <a:rPr lang="en-US" dirty="0"/>
              <a:t>Essentially, our driving goal is to help researchers use AI in their research. It says here that we pursue research at the interface of AI and Science, and you might think that this is limited to the typical STEM subjects, but actually it isn’t. We’re finding more and more that researchers from the Humanities want to utilize machine learning methods, and we’re having to reassess what we think of as traditional science.</a:t>
            </a:r>
          </a:p>
          <a:p>
            <a:endParaRPr lang="en-US" dirty="0"/>
          </a:p>
          <a:p>
            <a:r>
              <a:rPr lang="en-US" dirty="0"/>
              <a:t>We are ultimately here to facilitate this process of integrating AI into research.</a:t>
            </a:r>
          </a:p>
          <a:p>
            <a:endParaRPr lang="en-US" dirty="0"/>
          </a:p>
          <a:p>
            <a:r>
              <a:rPr lang="en-US" dirty="0"/>
              <a:t>Just a brief about us:</a:t>
            </a:r>
          </a:p>
          <a:p>
            <a:endParaRPr lang="en-US" dirty="0"/>
          </a:p>
          <a:p>
            <a:r>
              <a:rPr lang="en-US" dirty="0"/>
              <a:t>I come from a Physics background, where I worked in condensed matter, thin films, and nano and atomic scale devices, and using novel devices to do machine learning. So I approached machine learning from the direction of a researcher with some coding knowledge, but then machine learning and software engineering gradually took over my life. Over the last year, about 90% of my work has been large language model focused. I am predominantly focused on machine learning, and deep learning.</a:t>
            </a:r>
          </a:p>
        </p:txBody>
      </p:sp>
      <p:sp>
        <p:nvSpPr>
          <p:cNvPr id="4" name="Slide Number Placeholder 3"/>
          <p:cNvSpPr>
            <a:spLocks noGrp="1"/>
          </p:cNvSpPr>
          <p:nvPr>
            <p:ph type="sldNum" sz="quarter" idx="5"/>
          </p:nvPr>
        </p:nvSpPr>
        <p:spPr/>
        <p:txBody>
          <a:bodyPr/>
          <a:lstStyle/>
          <a:p>
            <a:fld id="{6184AF57-4BD4-7D48-A093-6530DDD8C062}" type="slidenum">
              <a:rPr lang="en-US" smtClean="0"/>
              <a:t>4</a:t>
            </a:fld>
            <a:endParaRPr lang="en-US"/>
          </a:p>
        </p:txBody>
      </p:sp>
    </p:spTree>
    <p:extLst>
      <p:ext uri="{BB962C8B-B14F-4D97-AF65-F5344CB8AC3E}">
        <p14:creationId xmlns:p14="http://schemas.microsoft.com/office/powerpoint/2010/main" val="32213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this course, you’ll have the opportunity to provide us with feedback, which is very important to us. If you could take the time to fill it out, then we really would appreciate it.</a:t>
            </a:r>
          </a:p>
        </p:txBody>
      </p:sp>
      <p:sp>
        <p:nvSpPr>
          <p:cNvPr id="4" name="Slide Number Placeholder 3"/>
          <p:cNvSpPr>
            <a:spLocks noGrp="1"/>
          </p:cNvSpPr>
          <p:nvPr>
            <p:ph type="sldNum" sz="quarter" idx="5"/>
          </p:nvPr>
        </p:nvSpPr>
        <p:spPr/>
        <p:txBody>
          <a:bodyPr/>
          <a:lstStyle/>
          <a:p>
            <a:fld id="{6184AF57-4BD4-7D48-A093-6530DDD8C062}" type="slidenum">
              <a:rPr lang="en-US" smtClean="0"/>
              <a:t>5</a:t>
            </a:fld>
            <a:endParaRPr lang="en-US"/>
          </a:p>
        </p:txBody>
      </p:sp>
    </p:spTree>
    <p:extLst>
      <p:ext uri="{BB962C8B-B14F-4D97-AF65-F5344CB8AC3E}">
        <p14:creationId xmlns:p14="http://schemas.microsoft.com/office/powerpoint/2010/main" val="242977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I just want to measure the temperature of the room:</a:t>
            </a:r>
          </a:p>
          <a:p>
            <a:endParaRPr lang="en-US" dirty="0"/>
          </a:p>
          <a:p>
            <a:r>
              <a:rPr lang="en-US" dirty="0"/>
              <a:t>How many of you have a beginner or above level of experience with version control? And by above beginner, I mean, you can initialize your own git repos locally, you can commit, you can push, you can start new </a:t>
            </a:r>
            <a:r>
              <a:rPr lang="en-US" dirty="0" err="1"/>
              <a:t>github</a:t>
            </a:r>
            <a:r>
              <a:rPr lang="en-US" dirty="0"/>
              <a:t> repos.</a:t>
            </a:r>
          </a:p>
          <a:p>
            <a:endParaRPr lang="en-US" dirty="0"/>
          </a:p>
          <a:p>
            <a:r>
              <a:rPr lang="en-US" dirty="0"/>
              <a:t>OK and intermediate and above: you can handle working on multiple branches, submit and merge pull requests, familiar with things like .</a:t>
            </a:r>
            <a:r>
              <a:rPr lang="en-US" dirty="0" err="1"/>
              <a:t>gitignore</a:t>
            </a:r>
            <a:r>
              <a:rPr lang="en-US" dirty="0"/>
              <a:t>, licensing.</a:t>
            </a:r>
          </a:p>
          <a:p>
            <a:endParaRPr lang="en-US" dirty="0"/>
          </a:p>
          <a:p>
            <a:r>
              <a:rPr lang="en-US" dirty="0"/>
              <a:t>OK, and advanced: familiar with </a:t>
            </a:r>
            <a:r>
              <a:rPr lang="en-US" dirty="0" err="1"/>
              <a:t>github</a:t>
            </a:r>
            <a:r>
              <a:rPr lang="en-US" dirty="0"/>
              <a:t> actions, </a:t>
            </a:r>
            <a:r>
              <a:rPr lang="en-US" dirty="0" err="1"/>
              <a:t>precommit</a:t>
            </a:r>
            <a:r>
              <a:rPr lang="en-US" dirty="0"/>
              <a:t> checks, continuous development and integration.</a:t>
            </a:r>
          </a:p>
          <a:p>
            <a:endParaRPr lang="en-US" dirty="0"/>
          </a:p>
          <a:p>
            <a:r>
              <a:rPr lang="en-US" dirty="0"/>
              <a:t>And who has published python code to either </a:t>
            </a:r>
            <a:r>
              <a:rPr lang="en-US" dirty="0" err="1"/>
              <a:t>github</a:t>
            </a:r>
            <a:r>
              <a:rPr lang="en-US" dirty="0"/>
              <a:t> releases or to </a:t>
            </a:r>
            <a:r>
              <a:rPr lang="en-US" dirty="0" err="1"/>
              <a:t>PyPi</a:t>
            </a:r>
            <a:r>
              <a:rPr lang="en-US" dirty="0"/>
              <a:t>?</a:t>
            </a:r>
          </a:p>
          <a:p>
            <a:endParaRPr lang="en-US" dirty="0"/>
          </a:p>
          <a:p>
            <a:r>
              <a:rPr lang="en-US" dirty="0"/>
              <a:t>Who primarily works with </a:t>
            </a:r>
            <a:r>
              <a:rPr lang="en-US" dirty="0" err="1"/>
              <a:t>Jupyter</a:t>
            </a:r>
            <a:r>
              <a:rPr lang="en-US" dirty="0"/>
              <a:t> notebooks? </a:t>
            </a:r>
            <a:r>
              <a:rPr lang="en-US" dirty="0" err="1"/>
              <a:t>VSCode</a:t>
            </a:r>
            <a:r>
              <a:rPr lang="en-US" dirty="0"/>
              <a:t>? PyCharm? Spyder? Any hipsters who still unironically use Vim or something? </a:t>
            </a:r>
          </a:p>
          <a:p>
            <a:endParaRPr lang="en-US" dirty="0"/>
          </a:p>
          <a:p>
            <a:r>
              <a:rPr lang="en-US" dirty="0"/>
              <a:t>And how about Anaconda?</a:t>
            </a:r>
          </a:p>
        </p:txBody>
      </p:sp>
      <p:sp>
        <p:nvSpPr>
          <p:cNvPr id="4" name="Slide Number Placeholder 3"/>
          <p:cNvSpPr>
            <a:spLocks noGrp="1"/>
          </p:cNvSpPr>
          <p:nvPr>
            <p:ph type="sldNum" sz="quarter" idx="5"/>
          </p:nvPr>
        </p:nvSpPr>
        <p:spPr/>
        <p:txBody>
          <a:bodyPr/>
          <a:lstStyle/>
          <a:p>
            <a:fld id="{405232F6-B76B-E748-9DF9-431B1E2F1F8C}" type="slidenum">
              <a:rPr lang="en-US" smtClean="0"/>
              <a:t>6</a:t>
            </a:fld>
            <a:endParaRPr lang="en-US"/>
          </a:p>
        </p:txBody>
      </p:sp>
    </p:spTree>
    <p:extLst>
      <p:ext uri="{BB962C8B-B14F-4D97-AF65-F5344CB8AC3E}">
        <p14:creationId xmlns:p14="http://schemas.microsoft.com/office/powerpoint/2010/main" val="2896587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if you’re here, then you aren’t wondering why this is even important! But in case you are wondering….</a:t>
            </a:r>
          </a:p>
          <a:p>
            <a:endParaRPr lang="en-US" dirty="0"/>
          </a:p>
          <a:p>
            <a:r>
              <a:rPr lang="en-US" dirty="0"/>
              <a:t>Something that we often gloss over and don’t think about are the ethical implications of what we’re doing with our software. And it’s easy to think that sometimes nobody is going to use it, or that it won’t be deployed in the real world. And we’re not just talking about direct consequences, such as: my software is going to be used in missile guidance systems. There are potential downstream effects of developing software, and deploying it either in real world environments, or to aid scientific discovery.</a:t>
            </a:r>
          </a:p>
          <a:p>
            <a:endParaRPr lang="en-US" dirty="0"/>
          </a:p>
          <a:p>
            <a:r>
              <a:rPr lang="en-US" dirty="0"/>
              <a:t>Think about some recent software issues that have been in the news…poor software engineering practices literally destroys lives.</a:t>
            </a:r>
          </a:p>
          <a:p>
            <a:endParaRPr lang="en-US" dirty="0"/>
          </a:p>
          <a:p>
            <a:r>
              <a:rPr lang="en-US" dirty="0"/>
              <a:t>These problems can come in a variety of forms:</a:t>
            </a:r>
          </a:p>
          <a:p>
            <a:pPr marL="171450" indent="-171450">
              <a:buFontTx/>
              <a:buChar char="-"/>
            </a:pPr>
            <a:r>
              <a:rPr lang="en-US" dirty="0"/>
              <a:t>Bugs – bugs are just errors in the code. You think the code is doing one thing, when in actuality, it’s doing something completely different. Everything runs, and you get some coherent answers, but those answers are wrong.</a:t>
            </a:r>
          </a:p>
          <a:p>
            <a:pPr marL="171450" indent="-171450">
              <a:buFontTx/>
              <a:buChar char="-"/>
            </a:pPr>
            <a:r>
              <a:rPr lang="en-US" dirty="0"/>
              <a:t>Ethical issues – you’re using your code in an unethical way.</a:t>
            </a:r>
          </a:p>
          <a:p>
            <a:endParaRPr lang="en-US" dirty="0"/>
          </a:p>
          <a:p>
            <a:r>
              <a:rPr lang="en-US" dirty="0"/>
              <a:t>Here are the UNESCO guidelines on responsible use of AI, but they can just as easily apply to any software.</a:t>
            </a:r>
          </a:p>
          <a:p>
            <a:endParaRPr lang="en-US" dirty="0"/>
          </a:p>
          <a:p>
            <a:r>
              <a:rPr lang="en-US" dirty="0"/>
              <a:t>Sometimes you might see these guidelines and find it difficult to map them onto tangible actions that you can take. Some of them might be more obvious:</a:t>
            </a:r>
          </a:p>
          <a:p>
            <a:pPr marL="171450" indent="-171450">
              <a:buFontTx/>
              <a:buChar char="-"/>
            </a:pPr>
            <a:r>
              <a:rPr lang="en-US" dirty="0"/>
              <a:t>Sustainability. Do you really need to use an A100 GPU?</a:t>
            </a:r>
          </a:p>
          <a:p>
            <a:pPr marL="171450" indent="-171450">
              <a:buFontTx/>
              <a:buChar char="-"/>
            </a:pPr>
            <a:endParaRPr lang="en-US" dirty="0"/>
          </a:p>
          <a:p>
            <a:pPr marL="0" indent="0">
              <a:buFontTx/>
              <a:buNone/>
            </a:pPr>
            <a:r>
              <a:rPr lang="en-US" dirty="0"/>
              <a:t>But others may not be. How do we make software systems auditable and traceable? How can we monitor security vulnerabilities? How can we be transparent and make sure our systems are explainable and interpretable? How can we ensure privacy.</a:t>
            </a:r>
          </a:p>
          <a:p>
            <a:pPr marL="0" indent="0">
              <a:buFontTx/>
              <a:buNone/>
            </a:pPr>
            <a:endParaRPr lang="en-US" dirty="0"/>
          </a:p>
          <a:p>
            <a:pPr marL="0" indent="0">
              <a:buFontTx/>
              <a:buNone/>
            </a:pPr>
            <a:r>
              <a:rPr lang="en-US" dirty="0"/>
              <a:t>Actually, the answers to some of these questions lies in proper software engineering practices.</a:t>
            </a:r>
          </a:p>
          <a:p>
            <a:pPr marL="171450" indent="-171450">
              <a:buFontTx/>
              <a:buChar char="-"/>
            </a:pPr>
            <a:r>
              <a:rPr lang="en-US" dirty="0"/>
              <a:t>We can make our code open source.</a:t>
            </a:r>
          </a:p>
          <a:p>
            <a:pPr marL="171450" indent="-171450">
              <a:buFontTx/>
              <a:buChar char="-"/>
            </a:pPr>
            <a:r>
              <a:rPr lang="en-US" dirty="0"/>
              <a:t>We can use version control, so all changes made by contributors can be tracked.</a:t>
            </a:r>
          </a:p>
          <a:p>
            <a:pPr marL="171450" indent="-171450">
              <a:buFontTx/>
              <a:buChar char="-"/>
            </a:pPr>
            <a:r>
              <a:rPr lang="en-US" dirty="0"/>
              <a:t>We can keep up to date with vulnerabilities via </a:t>
            </a:r>
            <a:r>
              <a:rPr lang="en-US" dirty="0" err="1"/>
              <a:t>Github</a:t>
            </a:r>
            <a:r>
              <a:rPr lang="en-US" dirty="0"/>
              <a:t>.</a:t>
            </a:r>
          </a:p>
          <a:p>
            <a:pPr marL="171450" indent="-171450">
              <a:buFontTx/>
              <a:buChar char="-"/>
            </a:pPr>
            <a:r>
              <a:rPr lang="en-US" dirty="0"/>
              <a:t>We can be aware of any third-party software, and what they are doing.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184AF57-4BD4-7D48-A093-6530DDD8C062}" type="slidenum">
              <a:rPr lang="en-US" smtClean="0"/>
              <a:t>7</a:t>
            </a:fld>
            <a:endParaRPr lang="en-US"/>
          </a:p>
        </p:txBody>
      </p:sp>
    </p:spTree>
    <p:extLst>
      <p:ext uri="{BB962C8B-B14F-4D97-AF65-F5344CB8AC3E}">
        <p14:creationId xmlns:p14="http://schemas.microsoft.com/office/powerpoint/2010/main" val="3619438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slide talked about the long-term, large scope impacts of software, but what about for us on the individual and group level.</a:t>
            </a:r>
          </a:p>
          <a:p>
            <a:pPr marL="171450" indent="-171450">
              <a:buFontTx/>
              <a:buChar char="-"/>
            </a:pPr>
            <a:r>
              <a:rPr lang="en-US" dirty="0"/>
              <a:t>Help to prevent errors. This is a big deal. I won’t ask anybody to put there hand up, but I wonder how many people in this room, have written a piece of code, and there is a part of it that they’re not quite sure how it’s working, but it does seem to be working. But how can you be sure that it’s working in the way you intend it to work?</a:t>
            </a:r>
          </a:p>
          <a:p>
            <a:pPr marL="171450" indent="-171450">
              <a:buFontTx/>
              <a:buChar char="-"/>
            </a:pPr>
            <a:r>
              <a:rPr lang="en-US" dirty="0"/>
              <a:t>Lessens the chance of retractions.</a:t>
            </a:r>
          </a:p>
          <a:p>
            <a:pPr marL="171450" indent="-171450">
              <a:buFontTx/>
              <a:buChar char="-"/>
            </a:pPr>
            <a:r>
              <a:rPr lang="en-US" dirty="0"/>
              <a:t>It gives us integrity. Your life is so much easier if you trust your own work, if you know that you’ve tugged at every thread.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allows others to reproduce and build on our work. This is another big deal. We should, given the same starting conditions, be able to reproduce the work of other scientists to within an acceptable degree of error. And in many case in computational work, that error should be essentially machine precision.</a:t>
            </a:r>
          </a:p>
        </p:txBody>
      </p:sp>
      <p:sp>
        <p:nvSpPr>
          <p:cNvPr id="4" name="Slide Number Placeholder 3"/>
          <p:cNvSpPr>
            <a:spLocks noGrp="1"/>
          </p:cNvSpPr>
          <p:nvPr>
            <p:ph type="sldNum" sz="quarter" idx="5"/>
          </p:nvPr>
        </p:nvSpPr>
        <p:spPr/>
        <p:txBody>
          <a:bodyPr/>
          <a:lstStyle/>
          <a:p>
            <a:fld id="{6184AF57-4BD4-7D48-A093-6530DDD8C062}" type="slidenum">
              <a:rPr lang="en-US" smtClean="0"/>
              <a:t>8</a:t>
            </a:fld>
            <a:endParaRPr lang="en-US"/>
          </a:p>
        </p:txBody>
      </p:sp>
    </p:spTree>
    <p:extLst>
      <p:ext uri="{BB962C8B-B14F-4D97-AF65-F5344CB8AC3E}">
        <p14:creationId xmlns:p14="http://schemas.microsoft.com/office/powerpoint/2010/main" val="232413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4AF57-4BD4-7D48-A093-6530DDD8C062}" type="slidenum">
              <a:rPr lang="en-US" smtClean="0"/>
              <a:t>9</a:t>
            </a:fld>
            <a:endParaRPr lang="en-US"/>
          </a:p>
        </p:txBody>
      </p:sp>
    </p:spTree>
    <p:extLst>
      <p:ext uri="{BB962C8B-B14F-4D97-AF65-F5344CB8AC3E}">
        <p14:creationId xmlns:p14="http://schemas.microsoft.com/office/powerpoint/2010/main" val="239710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0D64-6EB7-5B29-E383-11A90A008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234E99A-106F-CCDD-B0AE-9EF6CA543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BA505B-274B-C0A0-0010-18F7E82DC790}"/>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5" name="Footer Placeholder 4">
            <a:extLst>
              <a:ext uri="{FF2B5EF4-FFF2-40B4-BE49-F238E27FC236}">
                <a16:creationId xmlns:a16="http://schemas.microsoft.com/office/drawing/2014/main" id="{6DD0D512-8A3C-00D9-F48E-197971E25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3000A-BE34-BA6A-C542-87E8F5C4FF6A}"/>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316166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C7AE-E46A-51E3-6CA2-8ACD9D988D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6F02D76-720A-C5DA-006B-8B5C4CFF6DD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1D08BA-9913-D19E-73C3-7373C22033C6}"/>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5" name="Footer Placeholder 4">
            <a:extLst>
              <a:ext uri="{FF2B5EF4-FFF2-40B4-BE49-F238E27FC236}">
                <a16:creationId xmlns:a16="http://schemas.microsoft.com/office/drawing/2014/main" id="{52EAA89D-D5B4-84DC-5CB1-4EDE4C395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9BA37-EAAD-5EF8-BF73-2EE5E59838F6}"/>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147026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E04419-97D1-5663-7B58-1D1F30A9E0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1C33788-1281-DB22-D3EB-31FD5E0548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8FB31D-2AC9-272A-AADE-4AD171A5198A}"/>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5" name="Footer Placeholder 4">
            <a:extLst>
              <a:ext uri="{FF2B5EF4-FFF2-40B4-BE49-F238E27FC236}">
                <a16:creationId xmlns:a16="http://schemas.microsoft.com/office/drawing/2014/main" id="{00A6D09A-A31C-EE6D-B362-170C99345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147D-7104-FFCB-97AB-12F52CC3DB88}"/>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121503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0" i="0">
                <a:solidFill>
                  <a:schemeClr val="bg1"/>
                </a:solidFill>
                <a:latin typeface="Aptos" panose="020B0004020202020204" pitchFamily="34" charset="0"/>
                <a:cs typeface="Aptos" panose="020B0004020202020204" pitchFamily="34" charset="0"/>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i="0">
                <a:solidFill>
                  <a:schemeClr val="bg1"/>
                </a:solidFill>
                <a:latin typeface="Aptos" panose="020B0004020202020204" pitchFamily="34" charset="0"/>
                <a:cs typeface="Aptos" panose="020B0004020202020204" pitchFamily="34" charset="0"/>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06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0" i="0" baseline="0">
                <a:solidFill>
                  <a:srgbClr val="235EE2"/>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0" i="0" baseline="0">
                <a:solidFill>
                  <a:schemeClr val="tx1">
                    <a:lumMod val="75000"/>
                    <a:lumOff val="25000"/>
                  </a:schemeClr>
                </a:solidFill>
                <a:latin typeface="Aptos" panose="020B0004020202020204" pitchFamily="34" charset="0"/>
                <a:cs typeface="Aptos" panose="020B0004020202020204" pitchFamily="34" charset="0"/>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2837005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0" i="0">
                <a:solidFill>
                  <a:srgbClr val="235EE2"/>
                </a:solidFill>
                <a:latin typeface="Aptos" panose="020B0004020202020204" pitchFamily="34" charset="0"/>
                <a:cs typeface="Aptos" panose="020B0004020202020204" pitchFamily="34" charset="0"/>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i="0">
                <a:solidFill>
                  <a:srgbClr val="235EE2"/>
                </a:solidFill>
                <a:latin typeface="Aptos" panose="020B0004020202020204" pitchFamily="34" charset="0"/>
                <a:cs typeface="Aptos" panose="020B0004020202020204" pitchFamily="34" charset="0"/>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886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16F7-69C4-ABA0-D6F6-B1F1C66150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46DABB-96C0-BF5C-8BF3-92E56A9B46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4484AF-DB96-E112-90D5-E48D04640800}"/>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5" name="Footer Placeholder 4">
            <a:extLst>
              <a:ext uri="{FF2B5EF4-FFF2-40B4-BE49-F238E27FC236}">
                <a16:creationId xmlns:a16="http://schemas.microsoft.com/office/drawing/2014/main" id="{F1E27FB6-EECD-F7BF-2D91-C46D3D6A7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DAB07-376B-156C-191B-D2B5C38EFBEA}"/>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257305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3B20-4155-219C-49A1-398DACDDEBE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EB0EBBE-A79D-2668-7C67-98B04B5CE4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95591C-448F-D8AB-AFC4-F934D3EE8693}"/>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5" name="Footer Placeholder 4">
            <a:extLst>
              <a:ext uri="{FF2B5EF4-FFF2-40B4-BE49-F238E27FC236}">
                <a16:creationId xmlns:a16="http://schemas.microsoft.com/office/drawing/2014/main" id="{501D43A0-36FD-ACF1-3659-DFDA9EAE3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6CCF3-7EF9-A0B3-DCAB-C6672CA4813A}"/>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135668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D7E3-4734-CD65-1395-8884B08940B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BE3D9F-F019-FFE4-0401-FB6E888778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E2F210-1186-1B8B-5AB2-F241737FB7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75D52-121F-8A91-D325-6F0267A4841E}"/>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6" name="Footer Placeholder 5">
            <a:extLst>
              <a:ext uri="{FF2B5EF4-FFF2-40B4-BE49-F238E27FC236}">
                <a16:creationId xmlns:a16="http://schemas.microsoft.com/office/drawing/2014/main" id="{439C9F23-D3E6-439B-DE55-D9B526436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29B1C-AD5F-5CDB-A542-F98037C64F43}"/>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369397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630D-A057-4C2F-271C-887946EB57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7E9E75-4EA2-432A-EB58-B9D3DA1BD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4E5570-A9C6-E16B-A105-929DE4A1D81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C6E95EA-EB18-0CB9-8775-636A8616C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693172D-4B5A-1210-FF5B-6E295D6AB43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B6F4756-EA15-7EDA-9046-B02DC0220A4A}"/>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8" name="Footer Placeholder 7">
            <a:extLst>
              <a:ext uri="{FF2B5EF4-FFF2-40B4-BE49-F238E27FC236}">
                <a16:creationId xmlns:a16="http://schemas.microsoft.com/office/drawing/2014/main" id="{1C467F25-DB04-8E74-75A2-F0A9F965AB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DFF820-5E8C-130C-78D7-358CA4F897C2}"/>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341272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A7F4-421B-7B0E-6930-3B61E9C7C38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F9F37D-F20F-5FA7-6696-AB66A30D5763}"/>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4" name="Footer Placeholder 3">
            <a:extLst>
              <a:ext uri="{FF2B5EF4-FFF2-40B4-BE49-F238E27FC236}">
                <a16:creationId xmlns:a16="http://schemas.microsoft.com/office/drawing/2014/main" id="{497A7F0F-9063-5EC9-007A-9854392569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75F451-1628-6076-B21C-8AEFCD3EFC30}"/>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316490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8D743-8514-8957-F241-F725D85C1BAC}"/>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3" name="Footer Placeholder 2">
            <a:extLst>
              <a:ext uri="{FF2B5EF4-FFF2-40B4-BE49-F238E27FC236}">
                <a16:creationId xmlns:a16="http://schemas.microsoft.com/office/drawing/2014/main" id="{34B1E9EA-1245-36E9-44A9-7DD1ECF8C8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7A8994-FDE1-538A-BA1D-E758D8F318D2}"/>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382654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4723-18B2-CF50-C728-E201DC42B8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38A8605-E480-B964-8F1F-25DA0B2BE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385D734-215B-B677-BF19-11D78CED9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BFE73A-12B4-B042-F73A-E655F7023B95}"/>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6" name="Footer Placeholder 5">
            <a:extLst>
              <a:ext uri="{FF2B5EF4-FFF2-40B4-BE49-F238E27FC236}">
                <a16:creationId xmlns:a16="http://schemas.microsoft.com/office/drawing/2014/main" id="{4F726A58-2EDF-6003-835E-208A24789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82041-BDC2-D753-0497-D4C90470C754}"/>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111780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7A1C-8284-030E-CF3D-CB87EAA44E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37BFA3D-48A8-3A50-D3FB-F676DDE98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450CF-8097-4021-4052-6B0804F86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51BF46-653D-4A89-765F-7A9D443A9749}"/>
              </a:ext>
            </a:extLst>
          </p:cNvPr>
          <p:cNvSpPr>
            <a:spLocks noGrp="1"/>
          </p:cNvSpPr>
          <p:nvPr>
            <p:ph type="dt" sz="half" idx="10"/>
          </p:nvPr>
        </p:nvSpPr>
        <p:spPr/>
        <p:txBody>
          <a:bodyPr/>
          <a:lstStyle/>
          <a:p>
            <a:fld id="{75A40454-21E4-9547-8D60-F76BC3A53DAF}" type="datetimeFigureOut">
              <a:rPr lang="en-US" smtClean="0"/>
              <a:t>3/13/24</a:t>
            </a:fld>
            <a:endParaRPr lang="en-US"/>
          </a:p>
        </p:txBody>
      </p:sp>
      <p:sp>
        <p:nvSpPr>
          <p:cNvPr id="6" name="Footer Placeholder 5">
            <a:extLst>
              <a:ext uri="{FF2B5EF4-FFF2-40B4-BE49-F238E27FC236}">
                <a16:creationId xmlns:a16="http://schemas.microsoft.com/office/drawing/2014/main" id="{8441BCE4-1794-3332-9FEB-D7FE52267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E4A3E-133A-329B-5C20-EBBDE4DB8469}"/>
              </a:ext>
            </a:extLst>
          </p:cNvPr>
          <p:cNvSpPr>
            <a:spLocks noGrp="1"/>
          </p:cNvSpPr>
          <p:nvPr>
            <p:ph type="sldNum" sz="quarter" idx="12"/>
          </p:nvPr>
        </p:nvSpPr>
        <p:spPr/>
        <p:txBody>
          <a:bodyPr/>
          <a:lstStyle/>
          <a:p>
            <a:fld id="{FC27342F-C0D5-7B42-890B-BE3979060D0E}" type="slidenum">
              <a:rPr lang="en-US" smtClean="0"/>
              <a:t>‹#›</a:t>
            </a:fld>
            <a:endParaRPr lang="en-US"/>
          </a:p>
        </p:txBody>
      </p:sp>
    </p:spTree>
    <p:extLst>
      <p:ext uri="{BB962C8B-B14F-4D97-AF65-F5344CB8AC3E}">
        <p14:creationId xmlns:p14="http://schemas.microsoft.com/office/powerpoint/2010/main" val="314680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0EA1F-C503-B4BB-F91C-DF3ADF5F6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316AA5-5F04-9383-B384-07C738DB85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3F70F8-62D5-57EF-3043-8A5468A86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A40454-21E4-9547-8D60-F76BC3A53DAF}" type="datetimeFigureOut">
              <a:rPr lang="en-US" smtClean="0"/>
              <a:t>3/13/24</a:t>
            </a:fld>
            <a:endParaRPr lang="en-US"/>
          </a:p>
        </p:txBody>
      </p:sp>
      <p:sp>
        <p:nvSpPr>
          <p:cNvPr id="5" name="Footer Placeholder 4">
            <a:extLst>
              <a:ext uri="{FF2B5EF4-FFF2-40B4-BE49-F238E27FC236}">
                <a16:creationId xmlns:a16="http://schemas.microsoft.com/office/drawing/2014/main" id="{D5A44C32-A88E-6A50-D72B-B56637B94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6BF56B-22F5-FF0B-8BC9-1A3891F0B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27342F-C0D5-7B42-890B-BE3979060D0E}" type="slidenum">
              <a:rPr lang="en-US" smtClean="0"/>
              <a:t>‹#›</a:t>
            </a:fld>
            <a:endParaRPr lang="en-US"/>
          </a:p>
        </p:txBody>
      </p:sp>
    </p:spTree>
    <p:extLst>
      <p:ext uri="{BB962C8B-B14F-4D97-AF65-F5344CB8AC3E}">
        <p14:creationId xmlns:p14="http://schemas.microsoft.com/office/powerpoint/2010/main" val="124866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archive.ics.uci.edu/dataset/17/breast+cancer+wisconsin+diagnostic"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cceleratescience/large-language-models"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www.unesco.org/en/artificial-intelligence/recommendation-ethics#:~:text=The%20use%20of%20AI%20systems,may%20result%20from%20such%20uses.&amp;text=Unwanted%20harms%20(safety%20risks)%20as,and%20addressed%20by%20AI%20actors."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nature.com/articles/s41597-022-01710-x"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08653" y="1492897"/>
            <a:ext cx="6600675" cy="1458343"/>
          </a:xfrm>
        </p:spPr>
        <p:txBody>
          <a:bodyPr vert="horz" lIns="121920" tIns="60960" rIns="121920" bIns="60960" rtlCol="0" anchor="t">
            <a:normAutofit/>
          </a:bodyPr>
          <a:lstStyle/>
          <a:p>
            <a:r>
              <a:rPr lang="en-US" b="1" dirty="0"/>
              <a:t>Packaging and Publishing Python Code for Research</a:t>
            </a:r>
          </a:p>
          <a:p>
            <a:endParaRPr lang="en-US" dirty="0"/>
          </a:p>
        </p:txBody>
      </p:sp>
      <p:sp>
        <p:nvSpPr>
          <p:cNvPr id="3" name="Text Placeholder 2"/>
          <p:cNvSpPr>
            <a:spLocks noGrp="1"/>
          </p:cNvSpPr>
          <p:nvPr>
            <p:ph type="body" sz="quarter" idx="11"/>
          </p:nvPr>
        </p:nvSpPr>
        <p:spPr/>
        <p:txBody>
          <a:bodyPr vert="horz" lIns="121920" tIns="60960" rIns="121920" bIns="60960" rtlCol="0" anchor="t">
            <a:normAutofit/>
          </a:bodyPr>
          <a:lstStyle/>
          <a:p>
            <a:r>
              <a:rPr lang="en-US" b="1" dirty="0"/>
              <a:t>May 2024</a:t>
            </a:r>
          </a:p>
        </p:txBody>
      </p:sp>
      <p:sp>
        <p:nvSpPr>
          <p:cNvPr id="4" name="Text Placeholder 3"/>
          <p:cNvSpPr>
            <a:spLocks noGrp="1"/>
          </p:cNvSpPr>
          <p:nvPr>
            <p:ph type="body" sz="quarter" idx="12"/>
          </p:nvPr>
        </p:nvSpPr>
        <p:spPr/>
        <p:txBody>
          <a:bodyPr vert="horz" lIns="121920" tIns="60960" rIns="121920" bIns="60960" rtlCol="0" anchor="t">
            <a:normAutofit/>
          </a:bodyPr>
          <a:lstStyle/>
          <a:p>
            <a:r>
              <a:rPr lang="en-US" b="1" dirty="0"/>
              <a:t>Accelerate </a:t>
            </a:r>
            <a:r>
              <a:rPr lang="en-US" b="1" dirty="0" err="1"/>
              <a:t>Programme</a:t>
            </a:r>
            <a:r>
              <a:rPr lang="en-US" b="1" dirty="0"/>
              <a:t> for Scientific Discovery</a:t>
            </a:r>
          </a:p>
          <a:p>
            <a:endParaRPr lang="en-US" dirty="0"/>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does it mean to “publish” software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Most researchers assume publishing means making your code repository public on platforms like </a:t>
            </a:r>
            <a:r>
              <a:rPr lang="en-GB" sz="2000" dirty="0"/>
              <a:t>G</a:t>
            </a:r>
            <a:r>
              <a:rPr lang="en-GB" sz="2000" dirty="0">
                <a:effectLst/>
              </a:rPr>
              <a:t>itHub</a:t>
            </a:r>
            <a:r>
              <a:rPr lang="en-GB" sz="2000" dirty="0"/>
              <a: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This is certainly one of the most common forms of publishing software, and allows you to cover most of the benefits of publishing that we stated.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there are more sophisticated forms of publishing that can provide you with a much better chance of obtaining those advantages.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To clarify this point, I like to think of publishing as a hierarchy of publishing levels, each extra level provides you with a better chance of increasing the exposure and impact of your software. </a:t>
            </a:r>
          </a:p>
        </p:txBody>
      </p:sp>
    </p:spTree>
    <p:extLst>
      <p:ext uri="{BB962C8B-B14F-4D97-AF65-F5344CB8AC3E}">
        <p14:creationId xmlns:p14="http://schemas.microsoft.com/office/powerpoint/2010/main" val="358840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Publishing hierarchy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5016758"/>
          </a:xfrm>
          <a:prstGeom prst="rect">
            <a:avLst/>
          </a:prstGeom>
          <a:noFill/>
        </p:spPr>
        <p:txBody>
          <a:bodyPr wrap="square" rtlCol="0">
            <a:spAutoFit/>
          </a:bodyPr>
          <a:lstStyle/>
          <a:p>
            <a:pPr marL="342900" indent="-342900">
              <a:buFont typeface="Arial" panose="020B0604020202020204" pitchFamily="34" charset="0"/>
              <a:buChar char="•"/>
            </a:pPr>
            <a:r>
              <a:rPr lang="en-GB" sz="2000" b="1" dirty="0">
                <a:solidFill>
                  <a:schemeClr val="accent1"/>
                </a:solidFill>
                <a:effectLst/>
              </a:rPr>
              <a:t>Level 0</a:t>
            </a:r>
            <a:r>
              <a:rPr lang="en-GB" sz="2000" dirty="0">
                <a:effectLst/>
              </a:rPr>
              <a:t>: Barely doing anything. Email your pipeline to your colleagues/collaborators with explanations of how to run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effectLst/>
              </a:rPr>
              <a:t>Level 1</a:t>
            </a:r>
            <a:r>
              <a:rPr lang="en-GB" sz="2000" dirty="0">
                <a:effectLst/>
              </a:rPr>
              <a:t>: Maintain your pipeline publicly on GitHub under a permissive licence. This is an important level as it now means other can fork and extend your work. However, one limitation of is that most potential users of your pipeline might not be interested in your code, they just want to use your pipeline rather than extend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2</a:t>
            </a:r>
            <a:r>
              <a:rPr lang="en-GB" sz="2000" dirty="0"/>
              <a:t>: Publish to </a:t>
            </a:r>
            <a:r>
              <a:rPr lang="en-GB" sz="2000" dirty="0" err="1"/>
              <a:t>PyPi</a:t>
            </a:r>
            <a:r>
              <a:rPr lang="en-GB" sz="2000" dirty="0"/>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3</a:t>
            </a:r>
            <a:r>
              <a:rPr lang="en-GB" sz="2000" dirty="0"/>
              <a:t>: Publish on </a:t>
            </a:r>
            <a:r>
              <a:rPr lang="en-GB" sz="2000" dirty="0" err="1"/>
              <a:t>readthedocs</a:t>
            </a:r>
            <a:r>
              <a:rPr lang="en-GB" sz="2000" dirty="0"/>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4</a:t>
            </a:r>
            <a:r>
              <a:rPr lang="en-GB" sz="2000" dirty="0"/>
              <a:t>: All of the above, and publish your pipeline or software in a software-specific journal like the Journal for Open Source Software (JOSS). This has the obvious advantage of being an actual citable paper.</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26323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A66082-DDD2-3570-7762-BBE3001D6D83}"/>
              </a:ext>
            </a:extLst>
          </p:cNvPr>
          <p:cNvSpPr>
            <a:spLocks noGrp="1"/>
          </p:cNvSpPr>
          <p:nvPr>
            <p:ph type="body" sz="quarter" idx="10"/>
          </p:nvPr>
        </p:nvSpPr>
        <p:spPr/>
        <p:txBody>
          <a:bodyPr/>
          <a:lstStyle/>
          <a:p>
            <a:r>
              <a:rPr lang="en-US" dirty="0"/>
              <a:t>Source, eggs and wheels</a:t>
            </a:r>
          </a:p>
        </p:txBody>
      </p:sp>
      <p:sp>
        <p:nvSpPr>
          <p:cNvPr id="3" name="Text Placeholder 2">
            <a:extLst>
              <a:ext uri="{FF2B5EF4-FFF2-40B4-BE49-F238E27FC236}">
                <a16:creationId xmlns:a16="http://schemas.microsoft.com/office/drawing/2014/main" id="{5545FD34-DE4D-9F4F-5129-9F2FEDA9F35E}"/>
              </a:ext>
            </a:extLst>
          </p:cNvPr>
          <p:cNvSpPr>
            <a:spLocks noGrp="1"/>
          </p:cNvSpPr>
          <p:nvPr>
            <p:ph type="body" sz="quarter" idx="11"/>
          </p:nvPr>
        </p:nvSpPr>
        <p:spPr/>
        <p:txBody>
          <a:bodyPr/>
          <a:lstStyle/>
          <a:p>
            <a:r>
              <a:rPr lang="en-US" dirty="0"/>
              <a:t>How is python code distributed?</a:t>
            </a:r>
          </a:p>
        </p:txBody>
      </p:sp>
      <p:sp>
        <p:nvSpPr>
          <p:cNvPr id="4" name="Text Placeholder 3">
            <a:extLst>
              <a:ext uri="{FF2B5EF4-FFF2-40B4-BE49-F238E27FC236}">
                <a16:creationId xmlns:a16="http://schemas.microsoft.com/office/drawing/2014/main" id="{B435E7AF-2B40-9C85-04C7-811324DB5461}"/>
              </a:ext>
            </a:extLst>
          </p:cNvPr>
          <p:cNvSpPr>
            <a:spLocks noGrp="1"/>
          </p:cNvSpPr>
          <p:nvPr>
            <p:ph type="body" sz="quarter" idx="12"/>
          </p:nvPr>
        </p:nvSpPr>
        <p:spPr/>
        <p:txBody>
          <a:bodyPr/>
          <a:lstStyle/>
          <a:p>
            <a:r>
              <a:rPr lang="en-US" dirty="0"/>
              <a:t>Source distribution</a:t>
            </a:r>
          </a:p>
          <a:p>
            <a:pPr lvl="1"/>
            <a:r>
              <a:rPr lang="en-US" dirty="0"/>
              <a:t>Contains all the source code (</a:t>
            </a:r>
            <a:r>
              <a:rPr lang="en-US" dirty="0">
                <a:highlight>
                  <a:srgbClr val="C0C0C0"/>
                </a:highlight>
                <a:latin typeface="Consolas" panose="020B0609020204030204" pitchFamily="49" charset="0"/>
                <a:cs typeface="Consolas" panose="020B0609020204030204" pitchFamily="49" charset="0"/>
              </a:rPr>
              <a:t>*.</a:t>
            </a:r>
            <a:r>
              <a:rPr lang="en-US" dirty="0" err="1">
                <a:highlight>
                  <a:srgbClr val="C0C0C0"/>
                </a:highlight>
                <a:latin typeface="Consolas" panose="020B0609020204030204" pitchFamily="49" charset="0"/>
                <a:cs typeface="Consolas" panose="020B0609020204030204" pitchFamily="49" charset="0"/>
              </a:rPr>
              <a:t>py</a:t>
            </a:r>
            <a:r>
              <a:rPr lang="en-US" dirty="0">
                <a:latin typeface="Consolas" panose="020B0609020204030204" pitchFamily="49" charset="0"/>
                <a:cs typeface="Consolas" panose="020B0609020204030204" pitchFamily="49" charset="0"/>
              </a:rPr>
              <a:t> </a:t>
            </a:r>
            <a:r>
              <a:rPr lang="en-US" dirty="0"/>
              <a:t>files), any data, and a </a:t>
            </a:r>
            <a:r>
              <a:rPr lang="en-US" dirty="0" err="1">
                <a:highlight>
                  <a:srgbClr val="C0C0C0"/>
                </a:highlight>
                <a:latin typeface="Consolas" panose="020B0609020204030204" pitchFamily="49" charset="0"/>
                <a:cs typeface="Consolas" panose="020B0609020204030204" pitchFamily="49" charset="0"/>
              </a:rPr>
              <a:t>setup.py</a:t>
            </a:r>
            <a:r>
              <a:rPr lang="en-US" dirty="0"/>
              <a:t> file.</a:t>
            </a:r>
          </a:p>
          <a:p>
            <a:pPr lvl="1"/>
            <a:r>
              <a:rPr lang="en-US" dirty="0"/>
              <a:t>Easy to build using </a:t>
            </a:r>
            <a:r>
              <a:rPr lang="en-US" dirty="0">
                <a:highlight>
                  <a:srgbClr val="C0C0C0"/>
                </a:highlight>
                <a:latin typeface="Consolas" panose="020B0609020204030204" pitchFamily="49" charset="0"/>
                <a:cs typeface="Consolas" panose="020B0609020204030204" pitchFamily="49" charset="0"/>
              </a:rPr>
              <a:t>$ python </a:t>
            </a:r>
            <a:r>
              <a:rPr lang="en-US" dirty="0" err="1">
                <a:highlight>
                  <a:srgbClr val="C0C0C0"/>
                </a:highlight>
                <a:latin typeface="Consolas" panose="020B0609020204030204" pitchFamily="49" charset="0"/>
                <a:cs typeface="Consolas" panose="020B0609020204030204" pitchFamily="49" charset="0"/>
              </a:rPr>
              <a:t>setup.py</a:t>
            </a:r>
            <a:r>
              <a:rPr lang="en-US" dirty="0">
                <a:highlight>
                  <a:srgbClr val="C0C0C0"/>
                </a:highlight>
                <a:latin typeface="Consolas" panose="020B0609020204030204" pitchFamily="49" charset="0"/>
                <a:cs typeface="Consolas" panose="020B0609020204030204" pitchFamily="49" charset="0"/>
              </a:rPr>
              <a:t> </a:t>
            </a:r>
            <a:r>
              <a:rPr lang="en-US" dirty="0" err="1">
                <a:highlight>
                  <a:srgbClr val="C0C0C0"/>
                </a:highlight>
                <a:latin typeface="Consolas" panose="020B0609020204030204" pitchFamily="49" charset="0"/>
                <a:cs typeface="Consolas" panose="020B0609020204030204" pitchFamily="49" charset="0"/>
              </a:rPr>
              <a:t>sdist</a:t>
            </a:r>
            <a:r>
              <a:rPr lang="en-US" dirty="0"/>
              <a:t> and easy to install</a:t>
            </a:r>
          </a:p>
          <a:p>
            <a:pPr lvl="1"/>
            <a:r>
              <a:rPr lang="en-US" dirty="0"/>
              <a:t>Security risks</a:t>
            </a:r>
          </a:p>
          <a:p>
            <a:pPr lvl="1"/>
            <a:r>
              <a:rPr lang="en-US" dirty="0"/>
              <a:t>Difficult to maintain across platforms and versions</a:t>
            </a:r>
          </a:p>
          <a:p>
            <a:pPr lvl="1"/>
            <a:r>
              <a:rPr lang="en-US" dirty="0"/>
              <a:t>Must be strictly python code</a:t>
            </a:r>
          </a:p>
          <a:p>
            <a:r>
              <a:rPr lang="en-US" dirty="0"/>
              <a:t>Built distribution</a:t>
            </a:r>
          </a:p>
          <a:p>
            <a:pPr lvl="1"/>
            <a:r>
              <a:rPr lang="en-US" dirty="0"/>
              <a:t>Includes egg and wheel formats, but the standard is the wheel</a:t>
            </a:r>
          </a:p>
          <a:p>
            <a:pPr lvl="1"/>
            <a:r>
              <a:rPr lang="en-US" dirty="0"/>
              <a:t>Essentially a ZIP file which contains the source files</a:t>
            </a:r>
          </a:p>
          <a:p>
            <a:pPr lvl="1"/>
            <a:r>
              <a:rPr lang="en-US" dirty="0"/>
              <a:t>Able to specify platforms, versions, etc.</a:t>
            </a:r>
          </a:p>
        </p:txBody>
      </p:sp>
    </p:spTree>
    <p:extLst>
      <p:ext uri="{BB962C8B-B14F-4D97-AF65-F5344CB8AC3E}">
        <p14:creationId xmlns:p14="http://schemas.microsoft.com/office/powerpoint/2010/main" val="142779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C1155-5AC0-6F73-1476-9E21EF32DBF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3143216-45BB-B904-C2E9-793B13EC9CAC}"/>
              </a:ext>
            </a:extLst>
          </p:cNvPr>
          <p:cNvSpPr>
            <a:spLocks noGrp="1"/>
          </p:cNvSpPr>
          <p:nvPr>
            <p:ph type="body" sz="quarter" idx="10"/>
          </p:nvPr>
        </p:nvSpPr>
        <p:spPr/>
        <p:txBody>
          <a:bodyPr vert="horz" lIns="121920" tIns="60960" rIns="121920" bIns="60960" rtlCol="0" anchor="t">
            <a:normAutofit/>
          </a:bodyPr>
          <a:lstStyle/>
          <a:p>
            <a:r>
              <a:rPr lang="en-US" dirty="0"/>
              <a:t>The project we will </a:t>
            </a:r>
            <a:r>
              <a:rPr lang="en-US"/>
              <a:t>work on</a:t>
            </a:r>
            <a:endParaRPr lang="en-US" dirty="0"/>
          </a:p>
        </p:txBody>
      </p:sp>
      <p:sp>
        <p:nvSpPr>
          <p:cNvPr id="3" name="Text Placeholder 2">
            <a:extLst>
              <a:ext uri="{FF2B5EF4-FFF2-40B4-BE49-F238E27FC236}">
                <a16:creationId xmlns:a16="http://schemas.microsoft.com/office/drawing/2014/main" id="{E91CB890-49E0-A0BF-CA59-C7959A972623}"/>
              </a:ext>
            </a:extLst>
          </p:cNvPr>
          <p:cNvSpPr>
            <a:spLocks noGrp="1"/>
          </p:cNvSpPr>
          <p:nvPr>
            <p:ph type="body" sz="quarter" idx="11"/>
          </p:nvPr>
        </p:nvSpPr>
        <p:spPr/>
        <p:txBody>
          <a:bodyPr vert="horz" lIns="121920" tIns="60960" rIns="121920" bIns="60960" rtlCol="0" anchor="t">
            <a:normAutofit/>
          </a:bodyPr>
          <a:lstStyle/>
          <a:p>
            <a:r>
              <a:rPr lang="en-US" dirty="0"/>
              <a:t>Predicting cancerous tissue</a:t>
            </a:r>
          </a:p>
        </p:txBody>
      </p:sp>
      <p:sp>
        <p:nvSpPr>
          <p:cNvPr id="4" name="Text Placeholder 3">
            <a:extLst>
              <a:ext uri="{FF2B5EF4-FFF2-40B4-BE49-F238E27FC236}">
                <a16:creationId xmlns:a16="http://schemas.microsoft.com/office/drawing/2014/main" id="{73B2A682-D706-D792-29E1-F193A378E472}"/>
              </a:ext>
            </a:extLst>
          </p:cNvPr>
          <p:cNvSpPr>
            <a:spLocks noGrp="1"/>
          </p:cNvSpPr>
          <p:nvPr>
            <p:ph type="body" sz="quarter" idx="12"/>
          </p:nvPr>
        </p:nvSpPr>
        <p:spPr>
          <a:xfrm>
            <a:off x="503659" y="1867010"/>
            <a:ext cx="11176000" cy="4103484"/>
          </a:xfrm>
        </p:spPr>
        <p:txBody>
          <a:bodyPr vert="horz" lIns="121920" tIns="60960" rIns="121920" bIns="60960" rtlCol="0" anchor="t">
            <a:normAutofit/>
          </a:bodyPr>
          <a:lstStyle/>
          <a:p>
            <a:r>
              <a:rPr lang="en-US" sz="2133" dirty="0">
                <a:solidFill>
                  <a:srgbClr val="404040"/>
                </a:solidFill>
              </a:rPr>
              <a:t>Uses the </a:t>
            </a:r>
            <a:r>
              <a:rPr lang="en-US" sz="2133" dirty="0">
                <a:solidFill>
                  <a:srgbClr val="404040"/>
                </a:solidFill>
                <a:hlinkClick r:id="rId3"/>
              </a:rPr>
              <a:t>UCI ML Breast Cancer Wisconsin Diagnostic dataset</a:t>
            </a:r>
            <a:endParaRPr lang="en-US" sz="2133" dirty="0">
              <a:solidFill>
                <a:srgbClr val="404040"/>
              </a:solidFill>
            </a:endParaRPr>
          </a:p>
          <a:p>
            <a:r>
              <a:rPr lang="en-US" sz="2133" dirty="0">
                <a:solidFill>
                  <a:srgbClr val="404040"/>
                </a:solidFill>
              </a:rPr>
              <a:t>A simple pipeline:</a:t>
            </a:r>
          </a:p>
          <a:p>
            <a:pPr lvl="1"/>
            <a:r>
              <a:rPr lang="en-US" sz="1866" dirty="0">
                <a:solidFill>
                  <a:srgbClr val="404040"/>
                </a:solidFill>
              </a:rPr>
              <a:t>Standardize the features</a:t>
            </a:r>
          </a:p>
          <a:p>
            <a:pPr lvl="1"/>
            <a:r>
              <a:rPr lang="en-US" sz="1866" dirty="0">
                <a:solidFill>
                  <a:srgbClr val="404040"/>
                </a:solidFill>
              </a:rPr>
              <a:t>Dimensionality reduction</a:t>
            </a:r>
          </a:p>
          <a:p>
            <a:pPr lvl="1"/>
            <a:r>
              <a:rPr lang="en-US" sz="1866" dirty="0">
                <a:solidFill>
                  <a:srgbClr val="404040"/>
                </a:solidFill>
              </a:rPr>
              <a:t>Logistic Regression</a:t>
            </a:r>
          </a:p>
          <a:p>
            <a:r>
              <a:rPr lang="en-US" sz="2133" dirty="0">
                <a:solidFill>
                  <a:srgbClr val="404040"/>
                </a:solidFill>
              </a:rPr>
              <a:t>Save the best model ready to be used by clinicians</a:t>
            </a:r>
          </a:p>
          <a:p>
            <a:r>
              <a:rPr lang="en-US" sz="2133" dirty="0" err="1">
                <a:solidFill>
                  <a:srgbClr val="404040"/>
                </a:solidFill>
              </a:rPr>
              <a:t>Jupyter</a:t>
            </a:r>
            <a:r>
              <a:rPr lang="en-US" sz="2133" dirty="0">
                <a:solidFill>
                  <a:srgbClr val="404040"/>
                </a:solidFill>
              </a:rPr>
              <a:t> notebook</a:t>
            </a:r>
          </a:p>
          <a:p>
            <a:r>
              <a:rPr lang="en-US" sz="2133" dirty="0">
                <a:solidFill>
                  <a:srgbClr val="404040"/>
                </a:solidFill>
              </a:rPr>
              <a:t>Python scripts</a:t>
            </a:r>
          </a:p>
          <a:p>
            <a:pPr lvl="1"/>
            <a:r>
              <a:rPr lang="en-US" sz="1866" dirty="0">
                <a:solidFill>
                  <a:srgbClr val="404040"/>
                </a:solidFill>
              </a:rPr>
              <a:t>Training</a:t>
            </a:r>
          </a:p>
          <a:p>
            <a:pPr lvl="1"/>
            <a:r>
              <a:rPr lang="en-US" sz="1866" dirty="0">
                <a:solidFill>
                  <a:srgbClr val="404040"/>
                </a:solidFill>
              </a:rPr>
              <a:t>Inference</a:t>
            </a:r>
          </a:p>
          <a:p>
            <a:pPr lvl="1"/>
            <a:r>
              <a:rPr lang="en-US" sz="1866" dirty="0">
                <a:solidFill>
                  <a:srgbClr val="404040"/>
                </a:solidFill>
              </a:rPr>
              <a:t>CLI</a:t>
            </a:r>
          </a:p>
        </p:txBody>
      </p:sp>
      <p:pic>
        <p:nvPicPr>
          <p:cNvPr id="5" name="Picture 4">
            <a:extLst>
              <a:ext uri="{FF2B5EF4-FFF2-40B4-BE49-F238E27FC236}">
                <a16:creationId xmlns:a16="http://schemas.microsoft.com/office/drawing/2014/main" id="{B84BA0A7-7420-D1A1-A958-689895971E3B}"/>
              </a:ext>
            </a:extLst>
          </p:cNvPr>
          <p:cNvPicPr>
            <a:picLocks noChangeAspect="1"/>
          </p:cNvPicPr>
          <p:nvPr/>
        </p:nvPicPr>
        <p:blipFill>
          <a:blip r:embed="rId4"/>
          <a:stretch>
            <a:fillRect/>
          </a:stretch>
        </p:blipFill>
        <p:spPr>
          <a:xfrm>
            <a:off x="4846918" y="4382994"/>
            <a:ext cx="3606800" cy="1587500"/>
          </a:xfrm>
          <a:prstGeom prst="rect">
            <a:avLst/>
          </a:prstGeom>
        </p:spPr>
      </p:pic>
    </p:spTree>
    <p:extLst>
      <p:ext uri="{BB962C8B-B14F-4D97-AF65-F5344CB8AC3E}">
        <p14:creationId xmlns:p14="http://schemas.microsoft.com/office/powerpoint/2010/main" val="136342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a:bodyPr>
          <a:lstStyle/>
          <a:p>
            <a:r>
              <a:rPr lang="en-US" b="1"/>
              <a:t>Welcome!</a:t>
            </a:r>
          </a:p>
        </p:txBody>
      </p:sp>
      <p:sp>
        <p:nvSpPr>
          <p:cNvPr id="3" name="Text Placeholder 2"/>
          <p:cNvSpPr>
            <a:spLocks noGrp="1"/>
          </p:cNvSpPr>
          <p:nvPr>
            <p:ph type="body" sz="quarter" idx="11"/>
          </p:nvPr>
        </p:nvSpPr>
        <p:spPr/>
        <p:txBody>
          <a:bodyPr vert="horz" lIns="121920" tIns="60960" rIns="121920" bIns="60960" rtlCol="0" anchor="t">
            <a:normAutofit/>
          </a:bodyPr>
          <a:lstStyle/>
          <a:p>
            <a:r>
              <a:rPr lang="en-US" dirty="0"/>
              <a:t>About the course</a:t>
            </a:r>
          </a:p>
        </p:txBody>
      </p:sp>
      <p:sp>
        <p:nvSpPr>
          <p:cNvPr id="4" name="Text Placeholder 3"/>
          <p:cNvSpPr>
            <a:spLocks noGrp="1"/>
          </p:cNvSpPr>
          <p:nvPr>
            <p:ph type="body" sz="quarter" idx="12"/>
          </p:nvPr>
        </p:nvSpPr>
        <p:spPr/>
        <p:txBody>
          <a:bodyPr vert="horz" lIns="121920" tIns="60960" rIns="121920" bIns="60960" rtlCol="0" anchor="t">
            <a:normAutofit/>
          </a:bodyPr>
          <a:lstStyle/>
          <a:p>
            <a:r>
              <a:rPr lang="en-US" dirty="0"/>
              <a:t>Introduction to python packaging and publishing</a:t>
            </a:r>
          </a:p>
          <a:p>
            <a:r>
              <a:rPr lang="en-US" dirty="0"/>
              <a:t>Version control and </a:t>
            </a:r>
            <a:r>
              <a:rPr lang="en-US" dirty="0" err="1"/>
              <a:t>Github</a:t>
            </a:r>
            <a:r>
              <a:rPr lang="en-US" dirty="0"/>
              <a:t> Actions</a:t>
            </a:r>
          </a:p>
          <a:p>
            <a:r>
              <a:rPr lang="en-US" dirty="0"/>
              <a:t>Testing</a:t>
            </a:r>
          </a:p>
          <a:p>
            <a:r>
              <a:rPr lang="en-US" dirty="0"/>
              <a:t>CI/CD</a:t>
            </a:r>
          </a:p>
          <a:p>
            <a:pPr marL="0" indent="0">
              <a:buNone/>
            </a:pPr>
            <a:endParaRPr lang="en-US" dirty="0"/>
          </a:p>
          <a:p>
            <a:pPr marL="0" indent="0">
              <a:buNone/>
            </a:pPr>
            <a:r>
              <a:rPr lang="en-US" dirty="0"/>
              <a:t>Code and slides available on:</a:t>
            </a:r>
          </a:p>
          <a:p>
            <a:pPr marL="0" indent="0">
              <a:buNone/>
            </a:pPr>
            <a:endParaRPr lang="en-US" dirty="0"/>
          </a:p>
          <a:p>
            <a:pPr marL="0" indent="0">
              <a:buNone/>
            </a:pPr>
            <a:r>
              <a:rPr lang="en-US" dirty="0">
                <a:hlinkClick r:id="rId3"/>
              </a:rPr>
              <a:t>Accelerate Science GitHub repo</a:t>
            </a:r>
            <a:endParaRPr lang="en-US" dirty="0"/>
          </a:p>
        </p:txBody>
      </p:sp>
    </p:spTree>
    <p:extLst>
      <p:ext uri="{BB962C8B-B14F-4D97-AF65-F5344CB8AC3E}">
        <p14:creationId xmlns:p14="http://schemas.microsoft.com/office/powerpoint/2010/main" val="38528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a:bodyPr>
          <a:lstStyle/>
          <a:p>
            <a:r>
              <a:rPr lang="en-US" b="1" dirty="0"/>
              <a:t>Today's Schedule</a:t>
            </a:r>
          </a:p>
        </p:txBody>
      </p:sp>
      <p:sp>
        <p:nvSpPr>
          <p:cNvPr id="4" name="Text Placeholder 3"/>
          <p:cNvSpPr>
            <a:spLocks noGrp="1"/>
          </p:cNvSpPr>
          <p:nvPr>
            <p:ph type="body" sz="quarter" idx="12"/>
          </p:nvPr>
        </p:nvSpPr>
        <p:spPr>
          <a:xfrm>
            <a:off x="503659" y="1213946"/>
            <a:ext cx="11176000" cy="4647594"/>
          </a:xfrm>
        </p:spPr>
        <p:txBody>
          <a:bodyPr vert="horz" lIns="121920" tIns="60960" rIns="121920" bIns="60960" rtlCol="0" anchor="t">
            <a:normAutofit/>
          </a:bodyPr>
          <a:lstStyle/>
          <a:p>
            <a:r>
              <a:rPr lang="en-US" dirty="0"/>
              <a:t>Introduction to the Accelerate Science </a:t>
            </a:r>
            <a:r>
              <a:rPr lang="en-US" dirty="0" err="1"/>
              <a:t>Programme</a:t>
            </a:r>
            <a:endParaRPr lang="en-US" dirty="0"/>
          </a:p>
          <a:p>
            <a:r>
              <a:rPr lang="en-US" dirty="0"/>
              <a:t>Introduction to Software Packaging and Distribution</a:t>
            </a:r>
          </a:p>
          <a:p>
            <a:r>
              <a:rPr lang="en-US" dirty="0"/>
              <a:t>Version Control with Git and GitHub</a:t>
            </a:r>
          </a:p>
          <a:p>
            <a:r>
              <a:rPr lang="en-US" dirty="0">
                <a:solidFill>
                  <a:srgbClr val="235EE2"/>
                </a:solidFill>
              </a:rPr>
              <a:t>BREAK</a:t>
            </a:r>
          </a:p>
          <a:p>
            <a:r>
              <a:rPr lang="en-US" dirty="0"/>
              <a:t>Getting started with Poetry</a:t>
            </a:r>
          </a:p>
          <a:p>
            <a:r>
              <a:rPr lang="en-US" dirty="0"/>
              <a:t>Writing quality python code</a:t>
            </a:r>
          </a:p>
          <a:p>
            <a:r>
              <a:rPr lang="en-US" dirty="0">
                <a:solidFill>
                  <a:srgbClr val="235EE2"/>
                </a:solidFill>
              </a:rPr>
              <a:t>LUNCH</a:t>
            </a:r>
          </a:p>
          <a:p>
            <a:r>
              <a:rPr lang="en-US" dirty="0"/>
              <a:t>Publishing your package</a:t>
            </a:r>
          </a:p>
          <a:p>
            <a:r>
              <a:rPr lang="en-US" dirty="0"/>
              <a:t>Special considerations for machine and deep learning code</a:t>
            </a:r>
          </a:p>
          <a:p>
            <a:r>
              <a:rPr lang="en-US" dirty="0">
                <a:solidFill>
                  <a:srgbClr val="235EE2"/>
                </a:solidFill>
              </a:rPr>
              <a:t>BREAK</a:t>
            </a:r>
          </a:p>
          <a:p>
            <a:r>
              <a:rPr lang="en-US" dirty="0"/>
              <a:t>Continuous integration/continuous deployment</a:t>
            </a:r>
          </a:p>
          <a:p>
            <a:r>
              <a:rPr lang="en-US" dirty="0"/>
              <a:t>Wrap-up and questions</a:t>
            </a:r>
          </a:p>
        </p:txBody>
      </p:sp>
    </p:spTree>
    <p:extLst>
      <p:ext uri="{BB962C8B-B14F-4D97-AF65-F5344CB8AC3E}">
        <p14:creationId xmlns:p14="http://schemas.microsoft.com/office/powerpoint/2010/main" val="81641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a:bodyPr>
          <a:lstStyle/>
          <a:p>
            <a:r>
              <a:rPr lang="en-US" b="1" dirty="0"/>
              <a:t>Accelerate Science </a:t>
            </a:r>
            <a:r>
              <a:rPr lang="en-US" b="1" dirty="0" err="1"/>
              <a:t>Programme</a:t>
            </a:r>
            <a:endParaRPr lang="en-US" b="1" dirty="0"/>
          </a:p>
        </p:txBody>
      </p:sp>
      <p:sp>
        <p:nvSpPr>
          <p:cNvPr id="4" name="Text Placeholder 3"/>
          <p:cNvSpPr>
            <a:spLocks noGrp="1"/>
          </p:cNvSpPr>
          <p:nvPr>
            <p:ph type="body" sz="quarter" idx="12"/>
          </p:nvPr>
        </p:nvSpPr>
        <p:spPr/>
        <p:txBody>
          <a:bodyPr vert="horz" lIns="121920" tIns="60960" rIns="121920" bIns="60960" rtlCol="0" anchor="t">
            <a:normAutofit/>
          </a:bodyPr>
          <a:lstStyle/>
          <a:p>
            <a:pPr marL="0" indent="0" algn="ctr">
              <a:buNone/>
            </a:pPr>
            <a:r>
              <a:rPr lang="en-US" sz="2267" i="1">
                <a:solidFill>
                  <a:srgbClr val="000000"/>
                </a:solidFill>
              </a:rPr>
              <a:t>"Accelerate Science pursues research at the interface of AI and the sciences, generating new scientific insights and developing AI methods that can be deployed to advance scientific knowledge."</a:t>
            </a:r>
            <a:endParaRPr lang="en-US" i="1"/>
          </a:p>
        </p:txBody>
      </p:sp>
    </p:spTree>
    <p:extLst>
      <p:ext uri="{BB962C8B-B14F-4D97-AF65-F5344CB8AC3E}">
        <p14:creationId xmlns:p14="http://schemas.microsoft.com/office/powerpoint/2010/main" val="158231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a:bodyPr>
          <a:lstStyle/>
          <a:p>
            <a:r>
              <a:rPr lang="en-US" b="1"/>
              <a:t>Accelerate Science </a:t>
            </a:r>
            <a:r>
              <a:rPr lang="en-US" b="1" err="1"/>
              <a:t>Programme</a:t>
            </a:r>
          </a:p>
        </p:txBody>
      </p:sp>
      <p:sp>
        <p:nvSpPr>
          <p:cNvPr id="3" name="Text Placeholder 2"/>
          <p:cNvSpPr>
            <a:spLocks noGrp="1"/>
          </p:cNvSpPr>
          <p:nvPr>
            <p:ph type="body" sz="quarter" idx="11"/>
          </p:nvPr>
        </p:nvSpPr>
        <p:spPr/>
        <p:txBody>
          <a:bodyPr vert="horz" lIns="121920" tIns="60960" rIns="121920" bIns="60960" rtlCol="0" anchor="t">
            <a:normAutofit/>
          </a:bodyPr>
          <a:lstStyle/>
          <a:p>
            <a:r>
              <a:rPr lang="en-US" dirty="0"/>
              <a:t>Workshop Goals</a:t>
            </a:r>
          </a:p>
        </p:txBody>
      </p:sp>
      <p:sp>
        <p:nvSpPr>
          <p:cNvPr id="4" name="Text Placeholder 3"/>
          <p:cNvSpPr>
            <a:spLocks noGrp="1"/>
          </p:cNvSpPr>
          <p:nvPr>
            <p:ph type="body" sz="quarter" idx="12"/>
          </p:nvPr>
        </p:nvSpPr>
        <p:spPr/>
        <p:txBody>
          <a:bodyPr vert="horz" lIns="121920" tIns="60960" rIns="121920" bIns="60960" rtlCol="0" anchor="t">
            <a:normAutofit/>
          </a:bodyPr>
          <a:lstStyle/>
          <a:p>
            <a:pPr marL="0" indent="0">
              <a:buNone/>
            </a:pPr>
            <a:r>
              <a:rPr lang="en-US" dirty="0"/>
              <a:t>We want to:</a:t>
            </a:r>
          </a:p>
          <a:p>
            <a:r>
              <a:rPr lang="en-US" dirty="0"/>
              <a:t>Support</a:t>
            </a:r>
            <a:r>
              <a:rPr lang="en-US" dirty="0">
                <a:solidFill>
                  <a:srgbClr val="404040"/>
                </a:solidFill>
              </a:rPr>
              <a:t> researchers across the university to use software in their work when required.</a:t>
            </a:r>
          </a:p>
          <a:p>
            <a:r>
              <a:rPr lang="en-US" dirty="0">
                <a:solidFill>
                  <a:srgbClr val="404040"/>
                </a:solidFill>
              </a:rPr>
              <a:t>Make best practices a core part of research</a:t>
            </a:r>
            <a:endParaRPr lang="en-US" dirty="0"/>
          </a:p>
          <a:p>
            <a:r>
              <a:rPr lang="en-US" dirty="0"/>
              <a:t>Better understand the challenges that researchers face.</a:t>
            </a:r>
          </a:p>
          <a:p>
            <a:r>
              <a:rPr lang="en-US" dirty="0"/>
              <a:t>Identify what training courses or software resources we might want the Accelerate Science </a:t>
            </a:r>
            <a:r>
              <a:rPr lang="en-US" dirty="0" err="1"/>
              <a:t>Programme</a:t>
            </a:r>
            <a:r>
              <a:rPr lang="en-US" dirty="0"/>
              <a:t> to create.</a:t>
            </a:r>
          </a:p>
          <a:p>
            <a:pPr lvl="1"/>
            <a:r>
              <a:rPr lang="en-US" dirty="0">
                <a:solidFill>
                  <a:srgbClr val="404040"/>
                </a:solidFill>
                <a:latin typeface="Aptos" panose="020B0004020202020204" pitchFamily="34" charset="0"/>
                <a:cs typeface="Helvetica"/>
              </a:rPr>
              <a:t>Including shared code</a:t>
            </a:r>
          </a:p>
          <a:p>
            <a:r>
              <a:rPr lang="en-US" dirty="0"/>
              <a:t>Start to build a community of like-minded researchers across the university.</a:t>
            </a:r>
          </a:p>
        </p:txBody>
      </p:sp>
    </p:spTree>
    <p:extLst>
      <p:ext uri="{BB962C8B-B14F-4D97-AF65-F5344CB8AC3E}">
        <p14:creationId xmlns:p14="http://schemas.microsoft.com/office/powerpoint/2010/main" val="153392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E1B8A-DF12-1B91-E4D6-7E855AFAFF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C1CA23B-B931-1BA6-F5ED-7D82DD946D5B}"/>
              </a:ext>
            </a:extLst>
          </p:cNvPr>
          <p:cNvSpPr>
            <a:spLocks noGrp="1"/>
          </p:cNvSpPr>
          <p:nvPr>
            <p:ph type="body" sz="quarter" idx="10"/>
          </p:nvPr>
        </p:nvSpPr>
        <p:spPr/>
        <p:txBody>
          <a:bodyPr vert="horz" lIns="121920" tIns="60960" rIns="121920" bIns="60960" rtlCol="0" anchor="t">
            <a:normAutofit/>
          </a:bodyPr>
          <a:lstStyle/>
          <a:p>
            <a:r>
              <a:rPr lang="en-GB" dirty="0"/>
              <a:t>Introduction to Software Packaging and Distribution</a:t>
            </a:r>
          </a:p>
        </p:txBody>
      </p:sp>
    </p:spTree>
    <p:extLst>
      <p:ext uri="{BB962C8B-B14F-4D97-AF65-F5344CB8AC3E}">
        <p14:creationId xmlns:p14="http://schemas.microsoft.com/office/powerpoint/2010/main" val="24186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a:bodyPr>
          <a:lstStyle/>
          <a:p>
            <a:r>
              <a:rPr lang="en-US" dirty="0"/>
              <a:t>Why is this important?</a:t>
            </a:r>
          </a:p>
        </p:txBody>
      </p:sp>
      <p:sp>
        <p:nvSpPr>
          <p:cNvPr id="9" name="Text Placeholder 3">
            <a:extLst>
              <a:ext uri="{FF2B5EF4-FFF2-40B4-BE49-F238E27FC236}">
                <a16:creationId xmlns:a16="http://schemas.microsoft.com/office/drawing/2014/main" id="{0B3DA66F-A952-0F53-C09C-07CAE2EF142E}"/>
              </a:ext>
            </a:extLst>
          </p:cNvPr>
          <p:cNvSpPr txBox="1">
            <a:spLocks/>
          </p:cNvSpPr>
          <p:nvPr/>
        </p:nvSpPr>
        <p:spPr>
          <a:xfrm>
            <a:off x="503659" y="1272210"/>
            <a:ext cx="10542293" cy="4589329"/>
          </a:xfrm>
          <a:prstGeom prst="rect">
            <a:avLst/>
          </a:prstGeom>
        </p:spPr>
        <p:txBody>
          <a:bodyPr vert="horz" lIns="121920" tIns="60960" rIns="121920" bIns="60960" rtlCol="0" anchor="t">
            <a:normAutofit fontScale="85000" lnSpcReduction="20000"/>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kern="1200" baseline="0">
                <a:solidFill>
                  <a:schemeClr val="tx1">
                    <a:lumMod val="75000"/>
                    <a:lumOff val="25000"/>
                  </a:schemeClr>
                </a:solidFill>
                <a:latin typeface="Helvetica"/>
                <a:ea typeface="+mn-ea"/>
                <a:cs typeface="Helvetica"/>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0365" indent="-380365"/>
            <a:r>
              <a:rPr lang="en-US" sz="1850" dirty="0">
                <a:latin typeface="Aptos" panose="020B0004020202020204" pitchFamily="34" charset="0"/>
              </a:rPr>
              <a:t>Do No Harm</a:t>
            </a:r>
          </a:p>
          <a:p>
            <a:pPr marL="685175" lvl="1" indent="-380365"/>
            <a:r>
              <a:rPr lang="en-US" sz="1583" dirty="0"/>
              <a:t>Try not go beyond what is necessary to achieve a specific aim. Risk assessment should be used to prevent harms.</a:t>
            </a:r>
          </a:p>
          <a:p>
            <a:pPr marL="380365" indent="-380365"/>
            <a:r>
              <a:rPr lang="en-US" sz="1850" dirty="0">
                <a:latin typeface="Aptos" panose="020B0004020202020204" pitchFamily="34" charset="0"/>
              </a:rPr>
              <a:t>Safety and Security</a:t>
            </a:r>
          </a:p>
          <a:p>
            <a:pPr marL="685175" lvl="1" indent="-380365"/>
            <a:r>
              <a:rPr lang="en-US" sz="1583" dirty="0"/>
              <a:t>Vulnerabilities to attack should be addressed.</a:t>
            </a:r>
          </a:p>
          <a:p>
            <a:pPr marL="380365" indent="-380365"/>
            <a:r>
              <a:rPr lang="en-US" sz="1850" dirty="0">
                <a:latin typeface="Aptos" panose="020B0004020202020204" pitchFamily="34" charset="0"/>
              </a:rPr>
              <a:t>Privacy and protection</a:t>
            </a:r>
          </a:p>
          <a:p>
            <a:pPr marL="685175" lvl="1" indent="-380365"/>
            <a:r>
              <a:rPr lang="en-US" sz="1583" dirty="0"/>
              <a:t>Privacy must be protected throughout, and adequate data protection frameworks should be established.</a:t>
            </a:r>
          </a:p>
          <a:p>
            <a:pPr marL="380365" indent="-380365"/>
            <a:r>
              <a:rPr lang="en-US" sz="1850" dirty="0">
                <a:latin typeface="Aptos" panose="020B0004020202020204" pitchFamily="34" charset="0"/>
              </a:rPr>
              <a:t>Accountability</a:t>
            </a:r>
          </a:p>
          <a:p>
            <a:pPr marL="685175" lvl="1" indent="-380365"/>
            <a:r>
              <a:rPr lang="en-US" sz="1583" dirty="0"/>
              <a:t>All systems should be auditable and traceable.</a:t>
            </a:r>
          </a:p>
          <a:p>
            <a:pPr marL="380365" indent="-380365"/>
            <a:r>
              <a:rPr lang="en-US" sz="1850" dirty="0">
                <a:latin typeface="Aptos" panose="020B0004020202020204" pitchFamily="34" charset="0"/>
              </a:rPr>
              <a:t>Transparency and </a:t>
            </a:r>
            <a:r>
              <a:rPr lang="en-US" sz="1850" dirty="0" err="1">
                <a:latin typeface="Aptos" panose="020B0004020202020204" pitchFamily="34" charset="0"/>
              </a:rPr>
              <a:t>explainability</a:t>
            </a:r>
            <a:endParaRPr lang="en-US" sz="1850" dirty="0">
              <a:latin typeface="Aptos" panose="020B0004020202020204" pitchFamily="34" charset="0"/>
            </a:endParaRPr>
          </a:p>
          <a:p>
            <a:pPr marL="685175" lvl="1" indent="-380365"/>
            <a:r>
              <a:rPr lang="en-US" sz="1583" dirty="0"/>
              <a:t>The level of transparency and </a:t>
            </a:r>
            <a:r>
              <a:rPr lang="en-US" sz="1583" dirty="0" err="1"/>
              <a:t>explainability</a:t>
            </a:r>
            <a:r>
              <a:rPr lang="en-US" sz="1583" dirty="0"/>
              <a:t> should be appropriate so as not to conflict with privacy and safety.</a:t>
            </a:r>
          </a:p>
          <a:p>
            <a:pPr marL="380365" indent="-380365"/>
            <a:r>
              <a:rPr lang="en-US" sz="1850" dirty="0">
                <a:latin typeface="Aptos" panose="020B0004020202020204" pitchFamily="34" charset="0"/>
              </a:rPr>
              <a:t>Human-in-the-loop</a:t>
            </a:r>
          </a:p>
          <a:p>
            <a:pPr marL="685175" lvl="1" indent="-380365"/>
            <a:r>
              <a:rPr lang="en-US" sz="1583" dirty="0"/>
              <a:t>Software systems should never replace human responsibility and accountability.</a:t>
            </a:r>
          </a:p>
          <a:p>
            <a:pPr marL="380365" indent="-380365"/>
            <a:r>
              <a:rPr lang="en-US" sz="1850" dirty="0">
                <a:latin typeface="Aptos" panose="020B0004020202020204" pitchFamily="34" charset="0"/>
              </a:rPr>
              <a:t>Sustainability</a:t>
            </a:r>
          </a:p>
          <a:p>
            <a:pPr marL="685175" lvl="1" indent="-380365"/>
            <a:r>
              <a:rPr lang="en-US" sz="1583" dirty="0"/>
              <a:t>Assess the impact of your research on the environment.</a:t>
            </a:r>
          </a:p>
          <a:p>
            <a:pPr marL="380365" indent="-380365"/>
            <a:r>
              <a:rPr lang="en-US" sz="1850" dirty="0">
                <a:latin typeface="Aptos" panose="020B0004020202020204" pitchFamily="34" charset="0"/>
              </a:rPr>
              <a:t>Awareness</a:t>
            </a:r>
          </a:p>
          <a:p>
            <a:pPr marL="685175" lvl="1" indent="-380365"/>
            <a:r>
              <a:rPr lang="en-US" sz="1583" dirty="0"/>
              <a:t>Public understanding of AI and data should be promoted wherever possible</a:t>
            </a:r>
          </a:p>
          <a:p>
            <a:pPr marL="380365" indent="-380365"/>
            <a:r>
              <a:rPr lang="en-US" sz="1850" dirty="0">
                <a:latin typeface="Aptos" panose="020B0004020202020204" pitchFamily="34" charset="0"/>
              </a:rPr>
              <a:t>Fairness</a:t>
            </a:r>
          </a:p>
          <a:p>
            <a:pPr marL="685175" lvl="1" indent="-380365"/>
            <a:r>
              <a:rPr lang="en-US" sz="1583" dirty="0"/>
              <a:t>Research should promote social justice, fairness, non-discrimination, and inclusivity.</a:t>
            </a:r>
          </a:p>
          <a:p>
            <a:pPr marL="380365" indent="-380365"/>
            <a:endParaRPr lang="en-US" sz="1850" dirty="0">
              <a:latin typeface="Aptos" panose="020B0004020202020204" pitchFamily="34" charset="0"/>
            </a:endParaRPr>
          </a:p>
        </p:txBody>
      </p:sp>
      <p:sp>
        <p:nvSpPr>
          <p:cNvPr id="3" name="TextBox 2">
            <a:extLst>
              <a:ext uri="{FF2B5EF4-FFF2-40B4-BE49-F238E27FC236}">
                <a16:creationId xmlns:a16="http://schemas.microsoft.com/office/drawing/2014/main" id="{185DDA8F-0119-8905-19D9-230566668D9F}"/>
              </a:ext>
            </a:extLst>
          </p:cNvPr>
          <p:cNvSpPr txBox="1"/>
          <p:nvPr/>
        </p:nvSpPr>
        <p:spPr>
          <a:xfrm>
            <a:off x="2393576" y="6207597"/>
            <a:ext cx="2932791" cy="276999"/>
          </a:xfrm>
          <a:prstGeom prst="rect">
            <a:avLst/>
          </a:prstGeom>
          <a:noFill/>
        </p:spPr>
        <p:txBody>
          <a:bodyPr wrap="none" rtlCol="0">
            <a:spAutoFit/>
          </a:bodyPr>
          <a:lstStyle/>
          <a:p>
            <a:r>
              <a:rPr lang="en-US" sz="1200" dirty="0">
                <a:hlinkClick r:id="rId3"/>
              </a:rPr>
              <a:t>UNESCO: A Human Rights Approach to AI</a:t>
            </a:r>
            <a:endParaRPr lang="en-US" sz="1200" dirty="0"/>
          </a:p>
        </p:txBody>
      </p:sp>
    </p:spTree>
    <p:extLst>
      <p:ext uri="{BB962C8B-B14F-4D97-AF65-F5344CB8AC3E}">
        <p14:creationId xmlns:p14="http://schemas.microsoft.com/office/powerpoint/2010/main" val="275395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a:bodyPr>
          <a:lstStyle/>
          <a:p>
            <a:r>
              <a:rPr lang="en-US" dirty="0"/>
              <a:t>Why is this important?</a:t>
            </a:r>
          </a:p>
        </p:txBody>
      </p:sp>
      <p:sp>
        <p:nvSpPr>
          <p:cNvPr id="9" name="Text Placeholder 3">
            <a:extLst>
              <a:ext uri="{FF2B5EF4-FFF2-40B4-BE49-F238E27FC236}">
                <a16:creationId xmlns:a16="http://schemas.microsoft.com/office/drawing/2014/main" id="{0B3DA66F-A952-0F53-C09C-07CAE2EF142E}"/>
              </a:ext>
            </a:extLst>
          </p:cNvPr>
          <p:cNvSpPr txBox="1">
            <a:spLocks/>
          </p:cNvSpPr>
          <p:nvPr/>
        </p:nvSpPr>
        <p:spPr>
          <a:xfrm>
            <a:off x="503659" y="1272210"/>
            <a:ext cx="10542293" cy="4589329"/>
          </a:xfrm>
          <a:prstGeom prst="rect">
            <a:avLst/>
          </a:prstGeom>
        </p:spPr>
        <p:txBody>
          <a:bodyPr vert="horz" lIns="121920" tIns="60960" rIns="121920" bIns="60960" rtlCol="0" anchor="t">
            <a:normAutofit/>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kern="1200" baseline="0">
                <a:solidFill>
                  <a:schemeClr val="tx1">
                    <a:lumMod val="75000"/>
                    <a:lumOff val="25000"/>
                  </a:schemeClr>
                </a:solidFill>
                <a:latin typeface="Helvetica"/>
                <a:ea typeface="+mn-ea"/>
                <a:cs typeface="Helvetica"/>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50" dirty="0">
                <a:latin typeface="Aptos" panose="020B0004020202020204" pitchFamily="34" charset="0"/>
              </a:rPr>
              <a:t>What about some of the immediate impacts on us and our research?</a:t>
            </a:r>
          </a:p>
          <a:p>
            <a:pPr marL="0" indent="0">
              <a:buNone/>
            </a:pPr>
            <a:endParaRPr lang="en-US" sz="1850" dirty="0">
              <a:latin typeface="Aptos" panose="020B0004020202020204" pitchFamily="34" charset="0"/>
            </a:endParaRPr>
          </a:p>
          <a:p>
            <a:pPr marL="380365" indent="-380365"/>
            <a:r>
              <a:rPr lang="en-US" sz="1850" dirty="0">
                <a:latin typeface="Aptos" panose="020B0004020202020204" pitchFamily="34" charset="0"/>
              </a:rPr>
              <a:t>Help to mitigate erroneous work.</a:t>
            </a:r>
          </a:p>
          <a:p>
            <a:pPr marL="380365" indent="-380365"/>
            <a:r>
              <a:rPr lang="en-US" sz="1850" dirty="0">
                <a:latin typeface="Aptos" panose="020B0004020202020204" pitchFamily="34" charset="0"/>
              </a:rPr>
              <a:t>This lessens the chance of retractions.</a:t>
            </a:r>
          </a:p>
          <a:p>
            <a:pPr marL="380365" indent="-380365"/>
            <a:r>
              <a:rPr lang="en-US" sz="1850" dirty="0">
                <a:latin typeface="Aptos" panose="020B0004020202020204" pitchFamily="34" charset="0"/>
              </a:rPr>
              <a:t>Gives us integrity.</a:t>
            </a:r>
          </a:p>
          <a:p>
            <a:pPr marL="380365" indent="-380365"/>
            <a:r>
              <a:rPr lang="en-US" sz="1850" dirty="0">
                <a:latin typeface="Aptos" panose="020B0004020202020204" pitchFamily="34" charset="0"/>
              </a:rPr>
              <a:t>Allows others to reproduce and build on our work.</a:t>
            </a:r>
          </a:p>
          <a:p>
            <a:pPr marL="380365" indent="-380365"/>
            <a:r>
              <a:rPr lang="en-US" sz="1850" dirty="0">
                <a:latin typeface="Aptos" panose="020B0004020202020204" pitchFamily="34" charset="0"/>
              </a:rPr>
              <a:t>Faster onboarding of new students/researchers</a:t>
            </a:r>
          </a:p>
        </p:txBody>
      </p:sp>
    </p:spTree>
    <p:extLst>
      <p:ext uri="{BB962C8B-B14F-4D97-AF65-F5344CB8AC3E}">
        <p14:creationId xmlns:p14="http://schemas.microsoft.com/office/powerpoint/2010/main" val="27669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a:bodyPr>
          <a:lstStyle/>
          <a:p>
            <a:r>
              <a:rPr lang="en-US" dirty="0"/>
              <a:t>The FAIR Principles for Research Software</a:t>
            </a:r>
          </a:p>
        </p:txBody>
      </p:sp>
      <p:sp>
        <p:nvSpPr>
          <p:cNvPr id="9" name="Text Placeholder 3">
            <a:extLst>
              <a:ext uri="{FF2B5EF4-FFF2-40B4-BE49-F238E27FC236}">
                <a16:creationId xmlns:a16="http://schemas.microsoft.com/office/drawing/2014/main" id="{0B3DA66F-A952-0F53-C09C-07CAE2EF142E}"/>
              </a:ext>
            </a:extLst>
          </p:cNvPr>
          <p:cNvSpPr txBox="1">
            <a:spLocks/>
          </p:cNvSpPr>
          <p:nvPr/>
        </p:nvSpPr>
        <p:spPr>
          <a:xfrm>
            <a:off x="503659" y="1272210"/>
            <a:ext cx="10542293" cy="4589329"/>
          </a:xfrm>
          <a:prstGeom prst="rect">
            <a:avLst/>
          </a:prstGeom>
        </p:spPr>
        <p:txBody>
          <a:bodyPr vert="horz" lIns="121920" tIns="60960" rIns="121920" bIns="60960" rtlCol="0" anchor="t">
            <a:normAutofit/>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kern="1200" baseline="0">
                <a:solidFill>
                  <a:schemeClr val="tx1">
                    <a:lumMod val="75000"/>
                    <a:lumOff val="25000"/>
                  </a:schemeClr>
                </a:solidFill>
                <a:latin typeface="Helvetica"/>
                <a:ea typeface="+mn-ea"/>
                <a:cs typeface="Helvetica"/>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50" b="1" dirty="0">
                <a:latin typeface="Aptos" panose="020B0004020202020204" pitchFamily="34" charset="0"/>
              </a:rPr>
              <a:t>Findable</a:t>
            </a:r>
          </a:p>
          <a:p>
            <a:pPr lvl="1"/>
            <a:r>
              <a:rPr lang="en-US" sz="1583" dirty="0"/>
              <a:t>Easy for humans and machines to find</a:t>
            </a:r>
          </a:p>
          <a:p>
            <a:pPr lvl="1"/>
            <a:r>
              <a:rPr lang="en-US" sz="1583" dirty="0"/>
              <a:t>Clearly versioned</a:t>
            </a:r>
          </a:p>
          <a:p>
            <a:pPr marL="0" indent="0">
              <a:buNone/>
            </a:pPr>
            <a:r>
              <a:rPr lang="en-US" sz="1850" b="1" dirty="0">
                <a:latin typeface="Aptos" panose="020B0004020202020204" pitchFamily="34" charset="0"/>
              </a:rPr>
              <a:t>Accessible</a:t>
            </a:r>
          </a:p>
          <a:p>
            <a:pPr lvl="1"/>
            <a:r>
              <a:rPr lang="en-US" sz="1583" dirty="0"/>
              <a:t>Easily retrievable via standardized protocols</a:t>
            </a:r>
          </a:p>
          <a:p>
            <a:pPr lvl="1"/>
            <a:r>
              <a:rPr lang="en-US" sz="1583" dirty="0"/>
              <a:t>Open, free and universally implementable</a:t>
            </a:r>
          </a:p>
          <a:p>
            <a:pPr marL="0" indent="0">
              <a:buNone/>
            </a:pPr>
            <a:r>
              <a:rPr lang="en-US" sz="1850" b="1" dirty="0">
                <a:latin typeface="Aptos" panose="020B0004020202020204" pitchFamily="34" charset="0"/>
              </a:rPr>
              <a:t>Interoperable</a:t>
            </a:r>
          </a:p>
          <a:p>
            <a:pPr lvl="1"/>
            <a:r>
              <a:rPr lang="en-US" sz="1583" dirty="0"/>
              <a:t>Uses data in a way that meets community standards</a:t>
            </a:r>
          </a:p>
          <a:p>
            <a:pPr lvl="1"/>
            <a:r>
              <a:rPr lang="en-US" sz="1583" dirty="0"/>
              <a:t>References appropriately</a:t>
            </a:r>
          </a:p>
          <a:p>
            <a:pPr marL="0" indent="0">
              <a:buNone/>
            </a:pPr>
            <a:r>
              <a:rPr lang="en-US" sz="1850" b="1" dirty="0">
                <a:latin typeface="Aptos" panose="020B0004020202020204" pitchFamily="34" charset="0"/>
              </a:rPr>
              <a:t>Reusable</a:t>
            </a:r>
          </a:p>
          <a:p>
            <a:pPr lvl="1"/>
            <a:r>
              <a:rPr lang="en-US" sz="1583" dirty="0"/>
              <a:t>Clear licensing</a:t>
            </a:r>
          </a:p>
          <a:p>
            <a:pPr lvl="1"/>
            <a:r>
              <a:rPr lang="en-US" sz="1583" dirty="0"/>
              <a:t>Can be understood, built upon, modified, or incorporated into other software</a:t>
            </a:r>
          </a:p>
        </p:txBody>
      </p:sp>
      <p:sp>
        <p:nvSpPr>
          <p:cNvPr id="3" name="TextBox 2">
            <a:extLst>
              <a:ext uri="{FF2B5EF4-FFF2-40B4-BE49-F238E27FC236}">
                <a16:creationId xmlns:a16="http://schemas.microsoft.com/office/drawing/2014/main" id="{185DDA8F-0119-8905-19D9-230566668D9F}"/>
              </a:ext>
            </a:extLst>
          </p:cNvPr>
          <p:cNvSpPr txBox="1"/>
          <p:nvPr/>
        </p:nvSpPr>
        <p:spPr>
          <a:xfrm>
            <a:off x="2393576" y="6207597"/>
            <a:ext cx="3657861" cy="276999"/>
          </a:xfrm>
          <a:prstGeom prst="rect">
            <a:avLst/>
          </a:prstGeom>
          <a:noFill/>
        </p:spPr>
        <p:txBody>
          <a:bodyPr wrap="none" rtlCol="0">
            <a:spAutoFit/>
          </a:bodyPr>
          <a:lstStyle/>
          <a:p>
            <a:r>
              <a:rPr lang="en-US" sz="1200" dirty="0">
                <a:hlinkClick r:id="rId3"/>
              </a:rPr>
              <a:t>Introducing the FAIR Principles for research software</a:t>
            </a:r>
            <a:endParaRPr lang="en-US" sz="1200" dirty="0"/>
          </a:p>
        </p:txBody>
      </p:sp>
    </p:spTree>
    <p:extLst>
      <p:ext uri="{BB962C8B-B14F-4D97-AF65-F5344CB8AC3E}">
        <p14:creationId xmlns:p14="http://schemas.microsoft.com/office/powerpoint/2010/main" val="158286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13246</TotalTime>
  <Words>2122</Words>
  <Application>Microsoft Macintosh PowerPoint</Application>
  <PresentationFormat>Widescreen</PresentationFormat>
  <Paragraphs>197</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Aptos Display</vt:lpstr>
      <vt:lpstr>Arial</vt:lpstr>
      <vt:lpstr>Avenir Book</vt:lpstr>
      <vt:lpstr>Avenir Heavy</vt:lpstr>
      <vt:lpstr>Consolas</vt:lpstr>
      <vt:lpstr>Courier New</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8</cp:revision>
  <dcterms:created xsi:type="dcterms:W3CDTF">2024-02-29T13:33:43Z</dcterms:created>
  <dcterms:modified xsi:type="dcterms:W3CDTF">2024-03-18T15:14:14Z</dcterms:modified>
</cp:coreProperties>
</file>