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0.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11.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notesSlides/notesSlide14.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179.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22.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23.xml" ContentType="application/vnd.openxmlformats-officedocument.presentationml.notesSlide+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notesSlides/notesSlide24.xml" ContentType="application/vnd.openxmlformats-officedocument.presentationml.notesSlide+xml"/>
  <Override PartName="/ppt/tags/tag312.xml" ContentType="application/vnd.openxmlformats-officedocument.presentationml.tags+xml"/>
  <Override PartName="/ppt/tags/tag313.xml" ContentType="application/vnd.openxmlformats-officedocument.presentationml.tags+xml"/>
  <Override PartName="/ppt/notesSlides/notesSlide25.xml" ContentType="application/vnd.openxmlformats-officedocument.presentationml.notesSlide+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notesSlides/notesSlide26.xml" ContentType="application/vnd.openxmlformats-officedocument.presentationml.notesSlide+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notesSlides/notesSlide27.xml" ContentType="application/vnd.openxmlformats-officedocument.presentationml.notesSlide+xml"/>
  <Override PartName="/ppt/tags/tag321.xml" ContentType="application/vnd.openxmlformats-officedocument.presentationml.tags+xml"/>
  <Override PartName="/ppt/tags/tag322.xml" ContentType="application/vnd.openxmlformats-officedocument.presentationml.tags+xml"/>
  <Override PartName="/ppt/notesSlides/notesSlide28.xml" ContentType="application/vnd.openxmlformats-officedocument.presentationml.notesSlide+xml"/>
  <Override PartName="/ppt/tags/tag323.xml" ContentType="application/vnd.openxmlformats-officedocument.presentationml.tags+xml"/>
  <Override PartName="/ppt/tags/tag324.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notesSlides/notesSlide31.xml" ContentType="application/vnd.openxmlformats-officedocument.presentationml.notesSlide+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notesSlides/notesSlide32.xml" ContentType="application/vnd.openxmlformats-officedocument.presentationml.notesSlide+xml"/>
  <Override PartName="/ppt/tags/tag338.xml" ContentType="application/vnd.openxmlformats-officedocument.presentationml.tags+xml"/>
  <Override PartName="/ppt/tags/tag339.xml" ContentType="application/vnd.openxmlformats-officedocument.presentationml.tags+xml"/>
  <Override PartName="/ppt/notesSlides/notesSlide33.xml" ContentType="application/vnd.openxmlformats-officedocument.presentationml.notesSlide+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notesSlides/notesSlide36.xml" ContentType="application/vnd.openxmlformats-officedocument.presentationml.notesSlide+xml"/>
  <Override PartName="/ppt/tags/tag348.xml" ContentType="application/vnd.openxmlformats-officedocument.presentationml.tags+xml"/>
  <Override PartName="/ppt/notesSlides/notesSlide37.xml" ContentType="application/vnd.openxmlformats-officedocument.presentationml.notesSlide+xml"/>
  <Override PartName="/ppt/tags/tag349.xml" ContentType="application/vnd.openxmlformats-officedocument.presentationml.tags+xml"/>
  <Override PartName="/ppt/notesSlides/notesSlide38.xml" ContentType="application/vnd.openxmlformats-officedocument.presentationml.notesSlide+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notesSlides/notesSlide39.xml" ContentType="application/vnd.openxmlformats-officedocument.presentationml.notesSlide+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notesSlides/notesSlide40.xml" ContentType="application/vnd.openxmlformats-officedocument.presentationml.notesSlide+xml"/>
  <Override PartName="/ppt/tags/tag379.xml" ContentType="application/vnd.openxmlformats-officedocument.presentationml.tags+xml"/>
  <Override PartName="/ppt/notesSlides/notesSlide41.xml" ContentType="application/vnd.openxmlformats-officedocument.presentationml.notesSlide+xml"/>
  <Override PartName="/ppt/tags/tag380.xml" ContentType="application/vnd.openxmlformats-officedocument.presentationml.tags+xml"/>
  <Override PartName="/ppt/notesSlides/notesSlide42.xml" ContentType="application/vnd.openxmlformats-officedocument.presentationml.notesSlide+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notesSlides/notesSlide45.xml" ContentType="application/vnd.openxmlformats-officedocument.presentationml.notesSlide+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notesSlides/notesSlide46.xml" ContentType="application/vnd.openxmlformats-officedocument.presentationml.notesSlide+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notesSlides/notesSlide47.xml" ContentType="application/vnd.openxmlformats-officedocument.presentationml.notesSlide+xml"/>
  <Override PartName="/ppt/tags/tag406.xml" ContentType="application/vnd.openxmlformats-officedocument.presentationml.tags+xml"/>
  <Override PartName="/ppt/tags/tag407.xml" ContentType="application/vnd.openxmlformats-officedocument.presentationml.tags+xml"/>
  <Override PartName="/ppt/notesSlides/notesSlide48.xml" ContentType="application/vnd.openxmlformats-officedocument.presentationml.notesSlide+xml"/>
  <Override PartName="/ppt/tags/tag408.xml" ContentType="application/vnd.openxmlformats-officedocument.presentationml.tags+xml"/>
  <Override PartName="/ppt/notesSlides/notesSlide49.xml" ContentType="application/vnd.openxmlformats-officedocument.presentationml.notesSlide+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notesSlides/notesSlide50.xml" ContentType="application/vnd.openxmlformats-officedocument.presentationml.notesSlide+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notesSlides/notesSlide51.xml" ContentType="application/vnd.openxmlformats-officedocument.presentationml.notesSlide+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notesSlides/notesSlide52.xml" ContentType="application/vnd.openxmlformats-officedocument.presentationml.notesSlide+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notesSlides/notesSlide53.xml" ContentType="application/vnd.openxmlformats-officedocument.presentationml.notesSlide+xml"/>
  <Override PartName="/ppt/tags/tag438.xml" ContentType="application/vnd.openxmlformats-officedocument.presentationml.tags+xml"/>
  <Override PartName="/ppt/tags/tag439.xml" ContentType="application/vnd.openxmlformats-officedocument.presentationml.tags+xml"/>
  <Override PartName="/ppt/notesSlides/notesSlide54.xml" ContentType="application/vnd.openxmlformats-officedocument.presentationml.notesSlide+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notesSlides/notesSlide55.xml" ContentType="application/vnd.openxmlformats-officedocument.presentationml.notesSlide+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notesSlides/notesSlide56.xml" ContentType="application/vnd.openxmlformats-officedocument.presentationml.notesSlide+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notesSlides/notesSlide57.xml" ContentType="application/vnd.openxmlformats-officedocument.presentationml.notesSlide+xml"/>
  <Override PartName="/ppt/tags/tag480.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61"/>
  </p:notesMasterIdLst>
  <p:handoutMasterIdLst>
    <p:handoutMasterId r:id="rId62"/>
  </p:handoutMasterIdLst>
  <p:sldIdLst>
    <p:sldId id="551" r:id="rId2"/>
    <p:sldId id="585" r:id="rId3"/>
    <p:sldId id="549" r:id="rId4"/>
    <p:sldId id="552" r:id="rId5"/>
    <p:sldId id="553" r:id="rId6"/>
    <p:sldId id="554" r:id="rId7"/>
    <p:sldId id="555" r:id="rId8"/>
    <p:sldId id="556" r:id="rId9"/>
    <p:sldId id="586" r:id="rId10"/>
    <p:sldId id="587" r:id="rId11"/>
    <p:sldId id="588" r:id="rId12"/>
    <p:sldId id="590" r:id="rId13"/>
    <p:sldId id="604" r:id="rId14"/>
    <p:sldId id="591" r:id="rId15"/>
    <p:sldId id="592" r:id="rId16"/>
    <p:sldId id="605" r:id="rId17"/>
    <p:sldId id="593" r:id="rId18"/>
    <p:sldId id="557" r:id="rId19"/>
    <p:sldId id="606" r:id="rId20"/>
    <p:sldId id="607" r:id="rId21"/>
    <p:sldId id="558" r:id="rId22"/>
    <p:sldId id="559" r:id="rId23"/>
    <p:sldId id="560" r:id="rId24"/>
    <p:sldId id="561" r:id="rId25"/>
    <p:sldId id="562" r:id="rId26"/>
    <p:sldId id="563" r:id="rId27"/>
    <p:sldId id="564" r:id="rId28"/>
    <p:sldId id="565" r:id="rId29"/>
    <p:sldId id="566" r:id="rId30"/>
    <p:sldId id="608" r:id="rId31"/>
    <p:sldId id="567" r:id="rId32"/>
    <p:sldId id="568" r:id="rId33"/>
    <p:sldId id="569" r:id="rId34"/>
    <p:sldId id="570" r:id="rId35"/>
    <p:sldId id="571" r:id="rId36"/>
    <p:sldId id="572" r:id="rId37"/>
    <p:sldId id="573" r:id="rId38"/>
    <p:sldId id="574" r:id="rId39"/>
    <p:sldId id="575" r:id="rId40"/>
    <p:sldId id="576" r:id="rId41"/>
    <p:sldId id="577" r:id="rId42"/>
    <p:sldId id="594" r:id="rId43"/>
    <p:sldId id="595" r:id="rId44"/>
    <p:sldId id="596" r:id="rId45"/>
    <p:sldId id="597" r:id="rId46"/>
    <p:sldId id="600" r:id="rId47"/>
    <p:sldId id="601" r:id="rId48"/>
    <p:sldId id="598" r:id="rId49"/>
    <p:sldId id="599" r:id="rId50"/>
    <p:sldId id="578" r:id="rId51"/>
    <p:sldId id="579" r:id="rId52"/>
    <p:sldId id="580" r:id="rId53"/>
    <p:sldId id="581" r:id="rId54"/>
    <p:sldId id="582" r:id="rId55"/>
    <p:sldId id="583" r:id="rId56"/>
    <p:sldId id="584" r:id="rId57"/>
    <p:sldId id="602" r:id="rId58"/>
    <p:sldId id="603" r:id="rId59"/>
    <p:sldId id="286" r:id="rId60"/>
  </p:sldIdLst>
  <p:sldSz cx="12192000" cy="6858000"/>
  <p:notesSz cx="6858000" cy="9144000"/>
  <p:custDataLst>
    <p:tags r:id="rId63"/>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878" userDrawn="1">
          <p15:clr>
            <a:srgbClr val="A4A3A4"/>
          </p15:clr>
        </p15:guide>
        <p15:guide id="2" pos="374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8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8296" autoAdjust="0"/>
  </p:normalViewPr>
  <p:slideViewPr>
    <p:cSldViewPr snapToGrid="0" showGuides="1">
      <p:cViewPr varScale="1">
        <p:scale>
          <a:sx n="87" d="100"/>
          <a:sy n="87" d="100"/>
        </p:scale>
        <p:origin x="924" y="64"/>
      </p:cViewPr>
      <p:guideLst>
        <p:guide orient="horz" pos="878"/>
        <p:guide pos="3742"/>
      </p:guideLst>
    </p:cSldViewPr>
  </p:slideViewPr>
  <p:notesTextViewPr>
    <p:cViewPr>
      <p:scale>
        <a:sx n="100" d="100"/>
        <a:sy n="100" d="100"/>
      </p:scale>
      <p:origin x="0" y="0"/>
    </p:cViewPr>
  </p:notesTextViewPr>
  <p:sorterViewPr>
    <p:cViewPr>
      <p:scale>
        <a:sx n="66" d="100"/>
        <a:sy n="66" d="100"/>
      </p:scale>
      <p:origin x="0" y="364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image" Target="../media/image6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ltLang="zh-CN"/>
          </a:p>
        </p:txBody>
      </p:sp>
      <p:sp>
        <p:nvSpPr>
          <p:cNvPr id="108547"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a:p>
        </p:txBody>
      </p:sp>
      <p:sp>
        <p:nvSpPr>
          <p:cNvPr id="108548"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a:p>
        </p:txBody>
      </p:sp>
      <p:sp>
        <p:nvSpPr>
          <p:cNvPr id="108549"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E38519FE-2E30-4214-A9E7-B91C082E8017}" type="slidenum">
              <a:rPr lang="zh-CN" altLang="en-US"/>
              <a:t>‹#›</a:t>
            </a:fld>
            <a:endParaRPr lang="en-US" altLang="zh-CN"/>
          </a:p>
        </p:txBody>
      </p:sp>
    </p:spTree>
    <p:extLst>
      <p:ext uri="{BB962C8B-B14F-4D97-AF65-F5344CB8AC3E}">
        <p14:creationId xmlns:p14="http://schemas.microsoft.com/office/powerpoint/2010/main" val="730382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a:defRPr/>
            </a:pPr>
            <a:endParaRPr lang="en-US" altLang="zh-CN"/>
          </a:p>
        </p:txBody>
      </p:sp>
      <p:sp>
        <p:nvSpPr>
          <p:cNvPr id="819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381000" y="685800"/>
            <a:ext cx="6096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819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a:defRPr/>
            </a:pPr>
            <a:endParaRPr lang="en-US" altLang="zh-CN"/>
          </a:p>
        </p:txBody>
      </p:sp>
      <p:sp>
        <p:nvSpPr>
          <p:cNvPr id="8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a:defRPr/>
            </a:pPr>
            <a:fld id="{ED79D97A-24D4-4ABD-866E-1225CA3F8C89}" type="slidenum">
              <a:rPr lang="zh-CN" altLang="en-US"/>
              <a:t>‹#›</a:t>
            </a:fld>
            <a:endParaRPr lang="en-US" altLang="zh-CN"/>
          </a:p>
        </p:txBody>
      </p:sp>
    </p:spTree>
    <p:extLst>
      <p:ext uri="{BB962C8B-B14F-4D97-AF65-F5344CB8AC3E}">
        <p14:creationId xmlns:p14="http://schemas.microsoft.com/office/powerpoint/2010/main" val="35517864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fld id="{4441A75E-B2E4-4BD3-A97C-BB15E8CD4864}" type="slidenum">
              <a:rPr lang="zh-CN" altLang="en-US" sz="1800" smtClean="0"/>
              <a:t>1</a:t>
            </a:fld>
            <a:endParaRPr lang="zh-CN" altLang="en-US" sz="1800"/>
          </a:p>
        </p:txBody>
      </p:sp>
      <p:sp>
        <p:nvSpPr>
          <p:cNvPr id="6146" name="Rectangle 2"/>
          <p:cNvSpPr>
            <a:spLocks noGrp="1" noRot="1" noChangeAspect="1" noChangeArrowheads="1" noTextEdit="1"/>
          </p:cNvSpPr>
          <p:nvPr>
            <p:ph type="sldImg" idx="4294967295"/>
          </p:nvPr>
        </p:nvSpPr>
        <p:spPr>
          <a:xfrm>
            <a:off x="2286000" y="514350"/>
            <a:ext cx="4572000" cy="2571750"/>
          </a:xfrm>
        </p:spPr>
      </p:sp>
      <p:sp>
        <p:nvSpPr>
          <p:cNvPr id="6147" name="Rectangle 3"/>
          <p:cNvSpPr>
            <a:spLocks noGrp="1" noChangeArrowheads="1"/>
          </p:cNvSpPr>
          <p:nvPr>
            <p:ph type="body" idx="4294967295"/>
          </p:nvPr>
        </p:nvSpPr>
        <p:spPr/>
        <p:txBody>
          <a:bodyPr/>
          <a:lstStyle/>
          <a:p>
            <a:pPr eaLnBrk="1" hangingPunct="1"/>
            <a:endParaRPr lang="en-GB" altLang="zh-CN"/>
          </a:p>
        </p:txBody>
      </p:sp>
    </p:spTree>
    <p:extLst>
      <p:ext uri="{BB962C8B-B14F-4D97-AF65-F5344CB8AC3E}">
        <p14:creationId xmlns:p14="http://schemas.microsoft.com/office/powerpoint/2010/main" val="3137284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10</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1088535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11</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23844140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12</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188200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13</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32248989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14</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706720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15</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2539021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16</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34044730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17</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sym typeface="+mn-ea"/>
              </a:rPr>
              <a:t>perimeter</a:t>
            </a:r>
            <a:endParaRPr lang="zh-CN" altLang="en-US">
              <a:ea typeface="宋体" panose="02010600030101010101" pitchFamily="2" charset="-122"/>
            </a:endParaRPr>
          </a:p>
          <a:p>
            <a:pPr lvl="0"/>
            <a:r>
              <a:rPr lang="zh-CN" altLang="en-US">
                <a:sym typeface="+mn-ea"/>
              </a:rPr>
              <a:t>n. 周长；周界；[眼科] 视野计</a:t>
            </a:r>
            <a:endParaRPr lang="zh-CN" altLang="en-US">
              <a:ea typeface="宋体" panose="02010600030101010101" pitchFamily="2" charset="-122"/>
            </a:endParaRPr>
          </a:p>
          <a:p>
            <a:pPr eaLnBrk="1" hangingPunct="1"/>
            <a:endParaRPr lang="en-GB" altLang="zh-CN"/>
          </a:p>
        </p:txBody>
      </p:sp>
    </p:spTree>
    <p:extLst>
      <p:ext uri="{BB962C8B-B14F-4D97-AF65-F5344CB8AC3E}">
        <p14:creationId xmlns:p14="http://schemas.microsoft.com/office/powerpoint/2010/main" val="3510012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18</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1486015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19</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2444610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2</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606696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20</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3651079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21</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1533244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22</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sym typeface="+mn-ea"/>
              </a:rPr>
              <a:t>inflection</a:t>
            </a:r>
            <a:endParaRPr lang="zh-CN" altLang="en-US">
              <a:ea typeface="宋体" panose="02010600030101010101" pitchFamily="2" charset="-122"/>
            </a:endParaRPr>
          </a:p>
          <a:p>
            <a:pPr lvl="0"/>
            <a:r>
              <a:rPr lang="zh-CN" altLang="en-US">
                <a:sym typeface="+mn-ea"/>
              </a:rPr>
              <a:t>n. 弯曲，变形；音调变化</a:t>
            </a:r>
            <a:endParaRPr lang="zh-CN" altLang="en-US">
              <a:ea typeface="宋体" panose="02010600030101010101" pitchFamily="2" charset="-122"/>
            </a:endParaRPr>
          </a:p>
          <a:p>
            <a:pPr eaLnBrk="1" hangingPunct="1"/>
            <a:endParaRPr lang="en-GB" altLang="zh-CN"/>
          </a:p>
        </p:txBody>
      </p:sp>
    </p:spTree>
    <p:extLst>
      <p:ext uri="{BB962C8B-B14F-4D97-AF65-F5344CB8AC3E}">
        <p14:creationId xmlns:p14="http://schemas.microsoft.com/office/powerpoint/2010/main" val="3714481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23</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1016494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24</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3541624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25</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sym typeface="+mn-ea"/>
              </a:rPr>
              <a:t>地标点是一种近似表达方法，但当将边界转换为地标点后经常不能将其恢复回去。所用的地标点数目不同，近似的程度也不同。一般来说，地标点越多，近似的程度越好。地标点的选择也很重要。</a:t>
            </a:r>
            <a:endParaRPr lang="zh-CN" altLang="en-US" dirty="0">
              <a:ea typeface="宋体" panose="02010600030101010101" pitchFamily="2" charset="-122"/>
            </a:endParaRPr>
          </a:p>
          <a:p>
            <a:pPr eaLnBrk="1" hangingPunct="1"/>
            <a:endParaRPr lang="en-GB" altLang="zh-CN"/>
          </a:p>
        </p:txBody>
      </p:sp>
    </p:spTree>
    <p:extLst>
      <p:ext uri="{BB962C8B-B14F-4D97-AF65-F5344CB8AC3E}">
        <p14:creationId xmlns:p14="http://schemas.microsoft.com/office/powerpoint/2010/main" val="7441126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26</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1914929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27</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3970547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28</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551426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29</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8821581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3</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2344438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30</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39936987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31</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29936174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32</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501793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33</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23126622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34</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4701647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35</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37438083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36</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5731823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37</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sym typeface="+mn-ea"/>
              </a:rPr>
              <a:t>excessive</a:t>
            </a:r>
            <a:endParaRPr lang="zh-CN" altLang="en-US">
              <a:ea typeface="宋体" panose="02010600030101010101" pitchFamily="2" charset="-122"/>
            </a:endParaRPr>
          </a:p>
          <a:p>
            <a:pPr lvl="0"/>
            <a:r>
              <a:rPr lang="zh-CN" altLang="en-US">
                <a:sym typeface="+mn-ea"/>
              </a:rPr>
              <a:t>adj. 过度的，过多的</a:t>
            </a:r>
            <a:endParaRPr lang="zh-CN" altLang="en-US">
              <a:ea typeface="宋体" panose="02010600030101010101" pitchFamily="2" charset="-122"/>
            </a:endParaRPr>
          </a:p>
          <a:p>
            <a:pPr eaLnBrk="1" hangingPunct="1"/>
            <a:endParaRPr lang="en-GB" altLang="zh-CN"/>
          </a:p>
        </p:txBody>
      </p:sp>
    </p:spTree>
    <p:extLst>
      <p:ext uri="{BB962C8B-B14F-4D97-AF65-F5344CB8AC3E}">
        <p14:creationId xmlns:p14="http://schemas.microsoft.com/office/powerpoint/2010/main" val="10302340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38</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239007042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39</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364858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4</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28505381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40</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30933979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41</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15631641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42</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4183742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43</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7393176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44</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8342185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45</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dirty="0"/>
          </a:p>
        </p:txBody>
      </p:sp>
    </p:spTree>
    <p:extLst>
      <p:ext uri="{BB962C8B-B14F-4D97-AF65-F5344CB8AC3E}">
        <p14:creationId xmlns:p14="http://schemas.microsoft.com/office/powerpoint/2010/main" val="21409516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46</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sym typeface="+mn-ea"/>
              </a:rPr>
              <a:t>B</a:t>
            </a:r>
            <a:r>
              <a:rPr lang="zh-CN" altLang="en-US">
                <a:sym typeface="+mn-ea"/>
              </a:rPr>
              <a:t>的最左一列应该为</a:t>
            </a:r>
            <a:r>
              <a:rPr lang="en-US" altLang="zh-CN">
                <a:sym typeface="+mn-ea"/>
              </a:rPr>
              <a:t>1</a:t>
            </a:r>
            <a:r>
              <a:rPr lang="zh-CN" altLang="en-US">
                <a:sym typeface="+mn-ea"/>
              </a:rPr>
              <a:t>？</a:t>
            </a:r>
            <a:endParaRPr lang="zh-CN" altLang="en-US">
              <a:ea typeface="宋体" panose="02010600030101010101" pitchFamily="2" charset="-122"/>
            </a:endParaRPr>
          </a:p>
          <a:p>
            <a:pPr eaLnBrk="1" hangingPunct="1"/>
            <a:endParaRPr lang="en-GB" altLang="zh-CN"/>
          </a:p>
        </p:txBody>
      </p:sp>
    </p:spTree>
    <p:extLst>
      <p:ext uri="{BB962C8B-B14F-4D97-AF65-F5344CB8AC3E}">
        <p14:creationId xmlns:p14="http://schemas.microsoft.com/office/powerpoint/2010/main" val="30199185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47</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32892276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48</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3261866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49</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sym typeface="+mn-ea"/>
              </a:rPr>
              <a:t>curvature</a:t>
            </a:r>
            <a:endParaRPr lang="zh-CN" altLang="en-US">
              <a:ea typeface="宋体" panose="02010600030101010101" pitchFamily="2" charset="-122"/>
            </a:endParaRPr>
          </a:p>
          <a:p>
            <a:pPr lvl="0"/>
            <a:r>
              <a:rPr lang="zh-CN" altLang="en-US">
                <a:sym typeface="+mn-ea"/>
              </a:rPr>
              <a:t>n. 弯曲，[数] 曲率</a:t>
            </a:r>
            <a:endParaRPr lang="zh-CN" altLang="en-US">
              <a:ea typeface="宋体" panose="02010600030101010101" pitchFamily="2" charset="-122"/>
            </a:endParaRPr>
          </a:p>
          <a:p>
            <a:pPr eaLnBrk="1" hangingPunct="1"/>
            <a:endParaRPr lang="en-GB" altLang="zh-CN"/>
          </a:p>
        </p:txBody>
      </p:sp>
    </p:spTree>
    <p:extLst>
      <p:ext uri="{BB962C8B-B14F-4D97-AF65-F5344CB8AC3E}">
        <p14:creationId xmlns:p14="http://schemas.microsoft.com/office/powerpoint/2010/main" val="1647317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5</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943066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50</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4390122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51</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34889798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52</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8737729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53</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19237138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54</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15934298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55</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17978024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56</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sym typeface="+mn-ea"/>
              </a:rPr>
              <a:t>eccentricity</a:t>
            </a:r>
            <a:endParaRPr lang="zh-CN" altLang="en-US">
              <a:ea typeface="宋体" panose="02010600030101010101" pitchFamily="2" charset="-122"/>
            </a:endParaRPr>
          </a:p>
          <a:p>
            <a:pPr lvl="0"/>
            <a:r>
              <a:rPr lang="zh-CN" altLang="en-US">
                <a:sym typeface="+mn-ea"/>
              </a:rPr>
              <a:t>n. 古怪；怪癖；[数] 离心率</a:t>
            </a:r>
            <a:endParaRPr lang="zh-CN" altLang="en-US">
              <a:ea typeface="宋体" panose="02010600030101010101" pitchFamily="2" charset="-122"/>
            </a:endParaRPr>
          </a:p>
          <a:p>
            <a:pPr eaLnBrk="1" hangingPunct="1"/>
            <a:endParaRPr lang="en-GB" altLang="zh-CN"/>
          </a:p>
        </p:txBody>
      </p:sp>
    </p:spTree>
    <p:extLst>
      <p:ext uri="{BB962C8B-B14F-4D97-AF65-F5344CB8AC3E}">
        <p14:creationId xmlns:p14="http://schemas.microsoft.com/office/powerpoint/2010/main" val="25055705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57</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dirty="0"/>
          </a:p>
        </p:txBody>
      </p:sp>
    </p:spTree>
    <p:extLst>
      <p:ext uri="{BB962C8B-B14F-4D97-AF65-F5344CB8AC3E}">
        <p14:creationId xmlns:p14="http://schemas.microsoft.com/office/powerpoint/2010/main" val="14975018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58</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r>
              <a:rPr lang="zh-CN" altLang="en-US">
                <a:sym typeface="+mn-ea"/>
              </a:rPr>
              <a:t>concave</a:t>
            </a:r>
            <a:endParaRPr lang="zh-CN" altLang="en-US">
              <a:ea typeface="宋体" panose="02010600030101010101" pitchFamily="2" charset="-122"/>
            </a:endParaRPr>
          </a:p>
          <a:p>
            <a:pPr lvl="0"/>
            <a:r>
              <a:rPr lang="zh-CN" altLang="en-US">
                <a:sym typeface="+mn-ea"/>
              </a:rPr>
              <a:t>adj. 凹的，凹面的; n. 凹面; v. 使变凹形</a:t>
            </a:r>
            <a:endParaRPr lang="zh-CN" altLang="en-US">
              <a:ea typeface="宋体" panose="02010600030101010101" pitchFamily="2" charset="-122"/>
            </a:endParaRPr>
          </a:p>
          <a:p>
            <a:pPr eaLnBrk="1" hangingPunct="1"/>
            <a:endParaRPr lang="en-GB" altLang="zh-CN"/>
          </a:p>
        </p:txBody>
      </p:sp>
    </p:spTree>
    <p:extLst>
      <p:ext uri="{BB962C8B-B14F-4D97-AF65-F5344CB8AC3E}">
        <p14:creationId xmlns:p14="http://schemas.microsoft.com/office/powerpoint/2010/main" val="6232732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8EDD57B-8526-4679-9C3B-EE0D00FDF91F}" type="slidenum">
              <a:rPr lang="zh-CN" altLang="en-US" smtClean="0"/>
              <a:t>59</a:t>
            </a:fld>
            <a:endParaRPr lang="zh-CN" altLang="en-US"/>
          </a:p>
        </p:txBody>
      </p:sp>
      <p:sp>
        <p:nvSpPr>
          <p:cNvPr id="153603" name="Rectangle 2"/>
          <p:cNvSpPr>
            <a:spLocks noGrp="1" noRot="1" noChangeAspect="1" noChangeArrowheads="1" noTextEdit="1"/>
          </p:cNvSpPr>
          <p:nvPr>
            <p:ph type="sldImg" idx="4294967295"/>
          </p:nvPr>
        </p:nvSpPr>
        <p:spPr/>
      </p:sp>
      <p:sp>
        <p:nvSpPr>
          <p:cNvPr id="153604" name="Rectangle 3"/>
          <p:cNvSpPr>
            <a:spLocks noGrp="1" noChangeArrowheads="1"/>
          </p:cNvSpPr>
          <p:nvPr>
            <p:ph type="body" idx="4294967295"/>
          </p:nvPr>
        </p:nvSpPr>
        <p:spPr/>
        <p:txBody>
          <a:bodyPr/>
          <a:lstStyle/>
          <a:p>
            <a:pPr eaLnBrk="1" hangingPunct="1"/>
            <a:endParaRPr lang="en-GB" altLang="zh-CN"/>
          </a:p>
        </p:txBody>
      </p:sp>
    </p:spTree>
    <p:extLst>
      <p:ext uri="{BB962C8B-B14F-4D97-AF65-F5344CB8AC3E}">
        <p14:creationId xmlns:p14="http://schemas.microsoft.com/office/powerpoint/2010/main" val="249926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6</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4163491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7</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2371459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8</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2692955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D9E255D-FB69-4F57-9899-61E3D580375C}" type="slidenum">
              <a:rPr lang="zh-CN" altLang="en-US" smtClean="0"/>
              <a:t>9</a:t>
            </a:fld>
            <a:endParaRPr lang="zh-CN" altLang="en-US"/>
          </a:p>
        </p:txBody>
      </p:sp>
      <p:sp>
        <p:nvSpPr>
          <p:cNvPr id="8195" name="Rectangle 2"/>
          <p:cNvSpPr>
            <a:spLocks noGrp="1" noRot="1" noChangeAspect="1" noChangeArrowheads="1" noTextEdit="1"/>
          </p:cNvSpPr>
          <p:nvPr>
            <p:ph type="sldImg" idx="4294967295"/>
          </p:nvPr>
        </p:nvSpPr>
        <p:spPr/>
      </p:sp>
      <p:sp>
        <p:nvSpPr>
          <p:cNvPr id="8196" name="Rectangle 3"/>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CN"/>
          </a:p>
        </p:txBody>
      </p:sp>
    </p:spTree>
    <p:extLst>
      <p:ext uri="{BB962C8B-B14F-4D97-AF65-F5344CB8AC3E}">
        <p14:creationId xmlns:p14="http://schemas.microsoft.com/office/powerpoint/2010/main" val="23819665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2"/>
          <a:srcRect l="7692"/>
          <a:stretch>
            <a:fillRect/>
          </a:stretch>
        </p:blipFill>
        <p:spPr>
          <a:xfrm>
            <a:off x="0" y="0"/>
            <a:ext cx="4988560" cy="6858000"/>
          </a:xfrm>
          <a:prstGeom prst="rect">
            <a:avLst/>
          </a:prstGeom>
        </p:spPr>
      </p:pic>
      <p:sp>
        <p:nvSpPr>
          <p:cNvPr id="2" name="Title 1"/>
          <p:cNvSpPr>
            <a:spLocks noGrp="1"/>
          </p:cNvSpPr>
          <p:nvPr>
            <p:ph type="ctrTitle"/>
          </p:nvPr>
        </p:nvSpPr>
        <p:spPr>
          <a:xfrm>
            <a:off x="2830286" y="1929584"/>
            <a:ext cx="9056915" cy="1672454"/>
          </a:xfrm>
        </p:spPr>
        <p:txBody>
          <a:bodyPr anchor="b">
            <a:normAutofit/>
          </a:bodyPr>
          <a:lstStyle>
            <a:lvl1pPr algn="ctr" rtl="0" fontAlgn="auto">
              <a:lnSpc>
                <a:spcPct val="90000"/>
              </a:lnSpc>
              <a:spcBef>
                <a:spcPct val="0"/>
              </a:spcBef>
              <a:spcAft>
                <a:spcPts val="0"/>
              </a:spcAft>
              <a:defRPr lang="en-US" sz="4400" kern="1200" dirty="0">
                <a:solidFill>
                  <a:schemeClr val="tx1"/>
                </a:solidFill>
                <a:latin typeface="微软雅黑" panose="020B0503020204020204" pitchFamily="34" charset="-122"/>
                <a:ea typeface="微软雅黑" panose="020B0503020204020204" pitchFamily="34" charset="-122"/>
                <a:cs typeface="+mj-cs"/>
              </a:defRPr>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2830286" y="3689124"/>
            <a:ext cx="9056915" cy="1655762"/>
          </a:xfrm>
        </p:spPr>
        <p:txBody>
          <a:bodyPr>
            <a:normAutofit/>
          </a:bodyPr>
          <a:lstStyle>
            <a:lvl1pPr marL="0" indent="0" algn="ctr" rtl="0" fontAlgn="base">
              <a:lnSpc>
                <a:spcPct val="90000"/>
              </a:lnSpc>
              <a:spcBef>
                <a:spcPts val="1000"/>
              </a:spcBef>
              <a:spcAft>
                <a:spcPct val="0"/>
              </a:spcAft>
              <a:buFont typeface="Arial" panose="020B0604020202020204" pitchFamily="34" charset="0"/>
              <a:buNone/>
              <a:defRPr lang="en-US" sz="2700" kern="1200" dirty="0">
                <a:solidFill>
                  <a:schemeClr val="tx1"/>
                </a:solidFill>
                <a:latin typeface="+mn-lt"/>
                <a:ea typeface="宋体" panose="02010600030101010101" pitchFamily="2" charset="-122"/>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95FD040-419B-446C-933E-B5BEF88DB719}" type="datetime1">
              <a:rPr lang="en-US" altLang="zh-CN" smtClean="0"/>
              <a:t>4/18/2024</a:t>
            </a:fld>
            <a:endParaRPr lang="en-US" altLang="zh-CN">
              <a:ea typeface="宋体" panose="02010600030101010101" pitchFamily="2" charset="-122"/>
            </a:endParaRPr>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F767C762-B6D2-434D-8018-556DA69FC392}" type="slidenum">
              <a:rPr lang="en-US" altLang="zh-CN" smtClean="0"/>
              <a:t>‹#›</a:t>
            </a:fld>
            <a:endParaRPr lang="en-US" altLang="zh-CN"/>
          </a:p>
        </p:txBody>
      </p:sp>
      <p:cxnSp>
        <p:nvCxnSpPr>
          <p:cNvPr id="7" name="直接连接符 6"/>
          <p:cNvCxnSpPr/>
          <p:nvPr/>
        </p:nvCxnSpPr>
        <p:spPr>
          <a:xfrm>
            <a:off x="550007" y="1055077"/>
            <a:ext cx="1115255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452879"/>
            <a:ext cx="2628900" cy="472408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1452879"/>
            <a:ext cx="7734300" cy="4724083"/>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2D4B1AF-C2DB-4410-81B0-FB263F309CD6}" type="datetime1">
              <a:rPr lang="en-US" altLang="zh-CN" smtClean="0"/>
              <a:t>4/18/2024</a:t>
            </a:fld>
            <a:endParaRPr lang="en-US" altLang="zh-CN">
              <a:ea typeface="宋体" panose="02010600030101010101" pitchFamily="2" charset="-122"/>
            </a:endParaRPr>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20D7146C-3A4F-404D-A0A8-92C8082F0750}" type="slidenum">
              <a:rPr lang="en-US" altLang="zh-CN" smtClean="0"/>
              <a:t>‹#›</a:t>
            </a:fld>
            <a:endParaRPr lang="en-US" altLang="zh-CN"/>
          </a:p>
        </p:txBody>
      </p:sp>
      <p:cxnSp>
        <p:nvCxnSpPr>
          <p:cNvPr id="7" name="直接连接符 6"/>
          <p:cNvCxnSpPr/>
          <p:nvPr/>
        </p:nvCxnSpPr>
        <p:spPr>
          <a:xfrm>
            <a:off x="550007" y="1055077"/>
            <a:ext cx="1115255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330927" y="0"/>
            <a:ext cx="8107676" cy="1055077"/>
          </a:xfrm>
        </p:spPr>
        <p:txBody>
          <a:bodyPr>
            <a:normAutofit/>
          </a:bodyPr>
          <a:lstStyle>
            <a:lvl1pPr algn="l" rtl="0" eaLnBrk="1" fontAlgn="base" hangingPunct="1">
              <a:spcBef>
                <a:spcPct val="0"/>
              </a:spcBef>
              <a:spcAft>
                <a:spcPct val="0"/>
              </a:spcAft>
              <a:defRPr lang="en-US" sz="2800" kern="1200" dirty="0">
                <a:solidFill>
                  <a:schemeClr val="tx1"/>
                </a:solidFill>
                <a:latin typeface="微软雅黑" panose="020B0503020204020204" pitchFamily="34" charset="-122"/>
                <a:ea typeface="微软雅黑" panose="020B0503020204020204" pitchFamily="34" charset="-122"/>
                <a:cs typeface="+mn-cs"/>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50006" y="1236344"/>
            <a:ext cx="11235593" cy="4778375"/>
          </a:xfrm>
        </p:spPr>
        <p:txBody>
          <a:bodyPr/>
          <a:lstStyle>
            <a:lvl2pPr marL="800100" indent="-342900">
              <a:buFont typeface="Wingdings" panose="05000000000000000000" pitchFamily="2" charset="2"/>
              <a:buChar char="n"/>
              <a:defRPr/>
            </a:lvl2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日期占位符 6"/>
          <p:cNvSpPr>
            <a:spLocks noGrp="1"/>
          </p:cNvSpPr>
          <p:nvPr>
            <p:ph type="dt" sz="half" idx="10"/>
          </p:nvPr>
        </p:nvSpPr>
        <p:spPr/>
        <p:txBody>
          <a:bodyPr/>
          <a:lstStyle/>
          <a:p>
            <a:fld id="{CBBA5ED3-6D65-4BF7-AFFD-262BA32173FE}" type="datetime1">
              <a:rPr lang="en-US" altLang="zh-CN" smtClean="0"/>
              <a:t>4/18/2024</a:t>
            </a:fld>
            <a:endParaRPr lang="en-US" altLang="zh-CN">
              <a:ea typeface="宋体" panose="02010600030101010101" pitchFamily="2" charset="-122"/>
            </a:endParaRPr>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70B60EAF-A1DC-4C3B-A324-FE68300B7507}" type="slidenum">
              <a:rPr lang="en-US" altLang="zh-CN" smtClean="0"/>
              <a:t>‹#›</a:t>
            </a:fld>
            <a:endParaRPr lang="en-US" altLang="zh-CN"/>
          </a:p>
        </p:txBody>
      </p:sp>
      <p:cxnSp>
        <p:nvCxnSpPr>
          <p:cNvPr id="12" name="直接连接符 11"/>
          <p:cNvCxnSpPr/>
          <p:nvPr/>
        </p:nvCxnSpPr>
        <p:spPr>
          <a:xfrm>
            <a:off x="550007" y="1055077"/>
            <a:ext cx="1115255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550007" y="0"/>
            <a:ext cx="7603393" cy="1055077"/>
          </a:xfrm>
        </p:spPr>
        <p:txBody>
          <a:bodyPr anchor="ctr" anchorCtr="0">
            <a:normAutofit/>
          </a:bodyPr>
          <a:lstStyle>
            <a:lvl1pPr>
              <a:defRPr sz="28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CBA525B-E148-42A5-98AA-6095683ECE2C}" type="datetime1">
              <a:rPr lang="en-US" altLang="zh-CN" smtClean="0"/>
              <a:t>4/18/2024</a:t>
            </a:fld>
            <a:endParaRPr lang="en-US" altLang="zh-CN">
              <a:ea typeface="宋体" panose="02010600030101010101" pitchFamily="2" charset="-122"/>
            </a:endParaRPr>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85E7DD8A-4958-40B5-ADBB-59C96B4589C5}" type="slidenum">
              <a:rPr lang="en-US" altLang="zh-CN" smtClean="0"/>
              <a:t>‹#›</a:t>
            </a:fld>
            <a:endParaRPr lang="en-US" altLang="zh-CN"/>
          </a:p>
        </p:txBody>
      </p:sp>
      <p:cxnSp>
        <p:nvCxnSpPr>
          <p:cNvPr id="7" name="直接连接符 6"/>
          <p:cNvCxnSpPr/>
          <p:nvPr/>
        </p:nvCxnSpPr>
        <p:spPr>
          <a:xfrm>
            <a:off x="550007" y="1055077"/>
            <a:ext cx="1115255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D5387B3-263C-4FEB-B31E-377CB0149C09}" type="datetime1">
              <a:rPr lang="en-US" altLang="zh-CN" smtClean="0"/>
              <a:t>4/18/2024</a:t>
            </a:fld>
            <a:endParaRPr lang="en-US" altLang="zh-CN">
              <a:ea typeface="宋体" panose="02010600030101010101" pitchFamily="2" charset="-122"/>
            </a:endParaRPr>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E4EAB5B1-A0C2-4A89-81A1-79B8745AF9BB}" type="slidenum">
              <a:rPr lang="en-US" altLang="zh-CN" smtClean="0"/>
              <a:t>‹#›</a:t>
            </a:fld>
            <a:endParaRPr lang="en-US" altLang="zh-CN"/>
          </a:p>
        </p:txBody>
      </p:sp>
      <p:cxnSp>
        <p:nvCxnSpPr>
          <p:cNvPr id="8" name="直接连接符 7"/>
          <p:cNvCxnSpPr/>
          <p:nvPr/>
        </p:nvCxnSpPr>
        <p:spPr>
          <a:xfrm>
            <a:off x="550007" y="1055077"/>
            <a:ext cx="1115255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550007" y="1"/>
            <a:ext cx="7923433" cy="1055076"/>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EB2ADDF-6F02-4D92-AE19-1ACB8F38485B}" type="datetime1">
              <a:rPr lang="en-US" altLang="zh-CN" smtClean="0"/>
              <a:t>4/18/2024</a:t>
            </a:fld>
            <a:endParaRPr lang="en-US" altLang="zh-CN">
              <a:ea typeface="宋体" panose="02010600030101010101" pitchFamily="2" charset="-122"/>
            </a:endParaRPr>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EC2B73CA-9543-4683-AAA9-2CADCCB7F35D}" type="slidenum">
              <a:rPr lang="en-US" altLang="zh-CN" smtClean="0"/>
              <a:t>‹#›</a:t>
            </a:fld>
            <a:endParaRPr lang="en-US" altLang="zh-CN"/>
          </a:p>
        </p:txBody>
      </p:sp>
      <p:cxnSp>
        <p:nvCxnSpPr>
          <p:cNvPr id="10" name="直接连接符 9"/>
          <p:cNvCxnSpPr/>
          <p:nvPr/>
        </p:nvCxnSpPr>
        <p:spPr>
          <a:xfrm>
            <a:off x="550007" y="1055077"/>
            <a:ext cx="1115255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7AF3E1A-4B33-4076-A838-3ADC5C53CADD}" type="datetime1">
              <a:rPr lang="en-US" altLang="zh-CN" smtClean="0"/>
              <a:t>4/18/2024</a:t>
            </a:fld>
            <a:endParaRPr lang="en-US" altLang="zh-CN">
              <a:ea typeface="宋体" panose="02010600030101010101" pitchFamily="2" charset="-122"/>
            </a:endParaRPr>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CD01D78C-FC6A-42A8-9A2C-22AB3B1796D9}" type="slidenum">
              <a:rPr lang="en-US" altLang="zh-CN" smtClean="0"/>
              <a:t>‹#›</a:t>
            </a:fld>
            <a:endParaRPr lang="en-US" altLang="zh-CN"/>
          </a:p>
        </p:txBody>
      </p:sp>
      <p:cxnSp>
        <p:nvCxnSpPr>
          <p:cNvPr id="6" name="直接连接符 5"/>
          <p:cNvCxnSpPr/>
          <p:nvPr/>
        </p:nvCxnSpPr>
        <p:spPr>
          <a:xfrm>
            <a:off x="550007" y="1055077"/>
            <a:ext cx="1115255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355F1E-6D46-44D7-87CB-DB384DCB9C59}" type="datetime1">
              <a:rPr lang="en-US" altLang="zh-CN" smtClean="0"/>
              <a:t>4/18/2024</a:t>
            </a:fld>
            <a:endParaRPr lang="en-US" altLang="zh-CN">
              <a:ea typeface="宋体" panose="02010600030101010101" pitchFamily="2" charset="-122"/>
            </a:endParaRPr>
          </a:p>
        </p:txBody>
      </p:sp>
      <p:sp>
        <p:nvSpPr>
          <p:cNvPr id="3" name="Footer Placeholder 2"/>
          <p:cNvSpPr>
            <a:spLocks noGrp="1"/>
          </p:cNvSpPr>
          <p:nvPr>
            <p:ph type="ftr" sz="quarter" idx="11"/>
          </p:nvPr>
        </p:nvSpPr>
        <p:spPr/>
        <p:txBody>
          <a:bodyPr/>
          <a:lstStyle/>
          <a:p>
            <a:endParaRPr lang="en-US" altLang="zh-CN"/>
          </a:p>
        </p:txBody>
      </p:sp>
      <p:sp>
        <p:nvSpPr>
          <p:cNvPr id="4" name="Slide Number Placeholder 3"/>
          <p:cNvSpPr>
            <a:spLocks noGrp="1"/>
          </p:cNvSpPr>
          <p:nvPr>
            <p:ph type="sldNum" sz="quarter" idx="12"/>
          </p:nvPr>
        </p:nvSpPr>
        <p:spPr/>
        <p:txBody>
          <a:bodyPr/>
          <a:lstStyle/>
          <a:p>
            <a:fld id="{3595AA1B-75B8-4CAB-8CFA-760FECDF93F6}" type="slidenum">
              <a:rPr lang="en-US" altLang="zh-CN" smtClean="0"/>
              <a:t>‹#›</a:t>
            </a:fld>
            <a:endParaRPr lang="en-US" altLang="zh-CN"/>
          </a:p>
        </p:txBody>
      </p:sp>
      <p:cxnSp>
        <p:nvCxnSpPr>
          <p:cNvPr id="5" name="直接连接符 4"/>
          <p:cNvCxnSpPr/>
          <p:nvPr/>
        </p:nvCxnSpPr>
        <p:spPr>
          <a:xfrm>
            <a:off x="550007" y="1055077"/>
            <a:ext cx="1115255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550008" y="0"/>
            <a:ext cx="7811672" cy="1055077"/>
          </a:xfrm>
        </p:spPr>
        <p:txBody>
          <a:bodyPr anchor="ctr" anchorCtr="0">
            <a:normAutofit/>
          </a:bodyPr>
          <a:lstStyle>
            <a:lvl1pPr>
              <a:defRPr sz="28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D1081BB-FC37-48C3-BA78-2D890142D10D}" type="datetime1">
              <a:rPr lang="en-US" altLang="zh-CN" smtClean="0"/>
              <a:t>4/18/2024</a:t>
            </a:fld>
            <a:endParaRPr lang="en-US" altLang="zh-CN">
              <a:ea typeface="宋体" panose="02010600030101010101" pitchFamily="2" charset="-122"/>
            </a:endParaRPr>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1543CDEA-F2E9-4EB1-AA39-EFCC197BC1D3}" type="slidenum">
              <a:rPr lang="en-US" altLang="zh-CN" smtClean="0"/>
              <a:t>‹#›</a:t>
            </a:fld>
            <a:endParaRPr lang="en-US" altLang="zh-CN"/>
          </a:p>
        </p:txBody>
      </p:sp>
      <p:cxnSp>
        <p:nvCxnSpPr>
          <p:cNvPr id="8" name="直接连接符 7"/>
          <p:cNvCxnSpPr/>
          <p:nvPr/>
        </p:nvCxnSpPr>
        <p:spPr>
          <a:xfrm>
            <a:off x="550007" y="1055077"/>
            <a:ext cx="1115255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550008" y="0"/>
            <a:ext cx="7862472" cy="1055077"/>
          </a:xfrm>
        </p:spPr>
        <p:txBody>
          <a:bodyPr anchor="ctr" anchorCtr="0">
            <a:normAutofit/>
          </a:bodyPr>
          <a:lstStyle>
            <a:lvl1pPr>
              <a:defRPr sz="28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0E9990C4-3DF7-42E7-A3AA-5816E100AEF3}" type="datetime1">
              <a:rPr lang="en-US" altLang="zh-CN" smtClean="0"/>
              <a:t>4/18/2024</a:t>
            </a:fld>
            <a:endParaRPr lang="en-US" altLang="zh-CN">
              <a:ea typeface="宋体" panose="02010600030101010101" pitchFamily="2" charset="-122"/>
            </a:endParaRPr>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9F4B5AFF-9DE9-4A85-A718-AB30E3E60DB7}" type="slidenum">
              <a:rPr lang="en-US" altLang="zh-CN" smtClean="0"/>
              <a:t>‹#›</a:t>
            </a:fld>
            <a:endParaRPr lang="en-US" altLang="zh-CN"/>
          </a:p>
        </p:txBody>
      </p:sp>
      <p:cxnSp>
        <p:nvCxnSpPr>
          <p:cNvPr id="8" name="直接连接符 7"/>
          <p:cNvCxnSpPr/>
          <p:nvPr/>
        </p:nvCxnSpPr>
        <p:spPr>
          <a:xfrm>
            <a:off x="550007" y="1055077"/>
            <a:ext cx="11152554" cy="0"/>
          </a:xfrm>
          <a:prstGeom prst="line">
            <a:avLst/>
          </a:prstGeom>
          <a:ln w="2857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49000" t="-1000" b="-1000"/>
          </a:stretch>
        </a:blipFill>
        <a:effectLst/>
      </p:bgPr>
    </p:bg>
    <p:spTree>
      <p:nvGrpSpPr>
        <p:cNvPr id="1" name=""/>
        <p:cNvGrpSpPr/>
        <p:nvPr/>
      </p:nvGrpSpPr>
      <p:grpSpPr>
        <a:xfrm>
          <a:off x="0" y="0"/>
          <a:ext cx="0" cy="0"/>
          <a:chOff x="0" y="0"/>
          <a:chExt cx="0" cy="0"/>
        </a:xfrm>
      </p:grpSpPr>
      <p:pic>
        <p:nvPicPr>
          <p:cNvPr id="7" name="图片 6"/>
          <p:cNvPicPr>
            <a:picLocks noChangeAspect="1"/>
          </p:cNvPicPr>
          <p:nvPr/>
        </p:nvPicPr>
        <p:blipFill>
          <a:blip r:embed="rId14"/>
          <a:stretch>
            <a:fillRect/>
          </a:stretch>
        </p:blipFill>
        <p:spPr>
          <a:xfrm>
            <a:off x="0" y="1"/>
            <a:ext cx="4105848" cy="6858957"/>
          </a:xfrm>
          <a:prstGeom prst="rect">
            <a:avLst/>
          </a:prstGeom>
        </p:spPr>
      </p:pic>
      <p:sp>
        <p:nvSpPr>
          <p:cNvPr id="2" name="Title Placeholder 1"/>
          <p:cNvSpPr>
            <a:spLocks noGrp="1"/>
          </p:cNvSpPr>
          <p:nvPr>
            <p:ph type="title"/>
          </p:nvPr>
        </p:nvSpPr>
        <p:spPr>
          <a:xfrm>
            <a:off x="401955" y="1"/>
            <a:ext cx="7953913" cy="1055076"/>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4EF80A-9317-42C0-886F-8C96743EA8FA}" type="datetime1">
              <a:rPr lang="en-US" altLang="zh-CN" smtClean="0"/>
              <a:t>4/18/2024</a:t>
            </a:fld>
            <a:endParaRPr lang="en-US" altLang="zh-CN">
              <a:ea typeface="宋体" panose="02010600030101010101" pitchFamily="2" charset="-122"/>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Slide Number Placeholder 5"/>
          <p:cNvSpPr>
            <a:spLocks noGrp="1"/>
          </p:cNvSpPr>
          <p:nvPr>
            <p:ph type="sldNum" sz="quarter" idx="4"/>
          </p:nvPr>
        </p:nvSpPr>
        <p:spPr>
          <a:xfrm>
            <a:off x="9272452" y="6356350"/>
            <a:ext cx="2743200" cy="365125"/>
          </a:xfrm>
          <a:prstGeom prst="rect">
            <a:avLst/>
          </a:prstGeom>
        </p:spPr>
        <p:txBody>
          <a:bodyPr vert="horz" lIns="91440" tIns="45720" rIns="91440" bIns="45720" rtlCol="0" anchor="ctr"/>
          <a:lstStyle>
            <a:lvl1pPr algn="r" rtl="0" eaLnBrk="1" fontAlgn="base" hangingPunct="1">
              <a:spcBef>
                <a:spcPct val="0"/>
              </a:spcBef>
              <a:spcAft>
                <a:spcPct val="0"/>
              </a:spcAft>
              <a:defRPr lang="en-US" sz="2000" kern="1200" smtClean="0">
                <a:solidFill>
                  <a:schemeClr val="accent1">
                    <a:lumMod val="50000"/>
                  </a:schemeClr>
                </a:solidFill>
                <a:latin typeface="微软雅黑" panose="020B0503020204020204" pitchFamily="34" charset="-122"/>
                <a:ea typeface="微软雅黑" panose="020B0503020204020204" pitchFamily="34" charset="-122"/>
                <a:cs typeface="+mn-cs"/>
              </a:defRPr>
            </a:lvl1pPr>
          </a:lstStyle>
          <a:p>
            <a:fld id="{FCCBC855-DF6A-47CA-A95B-D0BF5A30206C}" type="slidenum">
              <a:rPr lang="en-US" altLang="zh-CN" smtClean="0"/>
              <a:t>‹#›</a:t>
            </a:fld>
            <a:endParaRPr lang="en-US" altLang="zh-CN"/>
          </a:p>
        </p:txBody>
      </p:sp>
      <p:pic>
        <p:nvPicPr>
          <p:cNvPr id="8" name="图片 7"/>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48246" y="230188"/>
            <a:ext cx="3298222" cy="60965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fontAlgn="base" latinLnBrk="0" hangingPunct="1">
        <a:lnSpc>
          <a:spcPct val="90000"/>
        </a:lnSpc>
        <a:spcBef>
          <a:spcPct val="0"/>
        </a:spcBef>
        <a:spcAft>
          <a:spcPct val="0"/>
        </a:spcAft>
        <a:buNone/>
        <a:defRPr lang="en-US" altLang="en-US" sz="2800" kern="1200" dirty="0">
          <a:solidFill>
            <a:schemeClr val="tx1"/>
          </a:solidFill>
          <a:latin typeface="微软雅黑" panose="020B0503020204020204" pitchFamily="34" charset="-122"/>
          <a:ea typeface="微软雅黑" panose="020B0503020204020204" pitchFamily="34" charset="-122"/>
          <a:cs typeface="+mn-cs"/>
        </a:defRPr>
      </a:lvl1pPr>
    </p:titleStyle>
    <p:bodyStyle>
      <a:lvl1pPr marL="0" indent="0" algn="l" defTabSz="914400" rtl="0" eaLnBrk="1" latinLnBrk="0" hangingPunct="1">
        <a:lnSpc>
          <a:spcPct val="90000"/>
        </a:lnSpc>
        <a:spcBef>
          <a:spcPts val="1000"/>
        </a:spcBef>
        <a:buClr>
          <a:schemeClr val="accent1">
            <a:lumMod val="75000"/>
          </a:schemeClr>
        </a:buClr>
        <a:buFont typeface="Wingdings" panose="05000000000000000000" pitchFamily="2" charset="2"/>
        <a:buNone/>
        <a:defRPr sz="2400" kern="1200">
          <a:solidFill>
            <a:schemeClr val="tx1"/>
          </a:solidFill>
          <a:latin typeface="微软雅黑" panose="020B0503020204020204" pitchFamily="34" charset="-122"/>
          <a:ea typeface="微软雅黑" panose="020B0503020204020204" pitchFamily="34" charset="-122"/>
          <a:cs typeface="Calibri Light" panose="020F0302020204030204" pitchFamily="34" charset="0"/>
        </a:defRPr>
      </a:lvl1pPr>
      <a:lvl2pPr marL="914400" indent="-457200" algn="l" defTabSz="914400" rtl="0" eaLnBrk="1" latinLnBrk="0" hangingPunct="1">
        <a:lnSpc>
          <a:spcPct val="90000"/>
        </a:lnSpc>
        <a:spcBef>
          <a:spcPts val="500"/>
        </a:spcBef>
        <a:buClr>
          <a:schemeClr val="accent1">
            <a:lumMod val="75000"/>
          </a:schemeClr>
        </a:buClr>
        <a:buFont typeface="Wingdings" panose="05000000000000000000" pitchFamily="2" charset="2"/>
        <a:buChar char="p"/>
        <a:defRPr sz="2400" kern="1200">
          <a:solidFill>
            <a:schemeClr val="tx1"/>
          </a:solidFill>
          <a:latin typeface="微软雅黑" panose="020B0503020204020204" pitchFamily="34" charset="-122"/>
          <a:ea typeface="微软雅黑" panose="020B0503020204020204" pitchFamily="34" charset="-122"/>
          <a:cs typeface="Calibri Light" panose="020F0302020204030204" pitchFamily="34" charset="0"/>
        </a:defRPr>
      </a:lvl2pPr>
      <a:lvl3pPr marL="1371600" indent="-457200" algn="l" defTabSz="914400" rtl="0" eaLnBrk="1" latinLnBrk="0" hangingPunct="1">
        <a:lnSpc>
          <a:spcPct val="90000"/>
        </a:lnSpc>
        <a:spcBef>
          <a:spcPts val="500"/>
        </a:spcBef>
        <a:buClr>
          <a:schemeClr val="accent1">
            <a:lumMod val="75000"/>
          </a:schemeClr>
        </a:buClr>
        <a:buFont typeface="Wingdings" panose="05000000000000000000" pitchFamily="2" charset="2"/>
        <a:buChar char="p"/>
        <a:defRPr sz="2000" kern="1200">
          <a:solidFill>
            <a:schemeClr val="tx1"/>
          </a:solidFill>
          <a:latin typeface="微软雅黑" panose="020B0503020204020204" pitchFamily="34" charset="-122"/>
          <a:ea typeface="微软雅黑" panose="020B0503020204020204" pitchFamily="34" charset="-122"/>
          <a:cs typeface="Calibri Light" panose="020F0302020204030204" pitchFamily="34" charset="0"/>
        </a:defRPr>
      </a:lvl3pPr>
      <a:lvl4pPr marL="1714500" indent="-342900" algn="l" defTabSz="914400" rtl="0" eaLnBrk="1" latinLnBrk="0" hangingPunct="1">
        <a:lnSpc>
          <a:spcPct val="90000"/>
        </a:lnSpc>
        <a:spcBef>
          <a:spcPts val="500"/>
        </a:spcBef>
        <a:buClr>
          <a:schemeClr val="accent1">
            <a:lumMod val="75000"/>
          </a:schemeClr>
        </a:buClr>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Calibri Light" panose="020F0302020204030204" pitchFamily="34" charset="0"/>
        </a:defRPr>
      </a:lvl4pPr>
      <a:lvl5pPr marL="2171700" indent="-342900" algn="l" defTabSz="914400" rtl="0" eaLnBrk="1" latinLnBrk="0" hangingPunct="1">
        <a:lnSpc>
          <a:spcPct val="90000"/>
        </a:lnSpc>
        <a:spcBef>
          <a:spcPts val="500"/>
        </a:spcBef>
        <a:buClr>
          <a:schemeClr val="accent1">
            <a:lumMod val="75000"/>
          </a:schemeClr>
        </a:buClr>
        <a:buFont typeface="Wingdings" panose="05000000000000000000" pitchFamily="2" charset="2"/>
        <a:buChar char="p"/>
        <a:defRPr sz="1800" kern="1200">
          <a:solidFill>
            <a:schemeClr val="tx1"/>
          </a:solidFill>
          <a:latin typeface="微软雅黑" panose="020B0503020204020204" pitchFamily="34" charset="-122"/>
          <a:ea typeface="微软雅黑" panose="020B0503020204020204" pitchFamily="34" charset="-122"/>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22.xml"/><Relationship Id="rId13" Type="http://schemas.openxmlformats.org/officeDocument/2006/relationships/image" Target="../media/image9.wmf"/><Relationship Id="rId3" Type="http://schemas.openxmlformats.org/officeDocument/2006/relationships/tags" Target="../tags/tag17.xml"/><Relationship Id="rId7" Type="http://schemas.openxmlformats.org/officeDocument/2006/relationships/tags" Target="../tags/tag21.xml"/><Relationship Id="rId12" Type="http://schemas.openxmlformats.org/officeDocument/2006/relationships/image" Target="../media/image8.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notesSlide" Target="../notesSlides/notesSlide10.xml"/><Relationship Id="rId5" Type="http://schemas.openxmlformats.org/officeDocument/2006/relationships/tags" Target="../tags/tag19.xml"/><Relationship Id="rId10" Type="http://schemas.openxmlformats.org/officeDocument/2006/relationships/slideLayout" Target="../slideLayouts/slideLayout2.xml"/><Relationship Id="rId4" Type="http://schemas.openxmlformats.org/officeDocument/2006/relationships/tags" Target="../tags/tag18.xml"/><Relationship Id="rId9" Type="http://schemas.openxmlformats.org/officeDocument/2006/relationships/tags" Target="../tags/tag23.xml"/></Relationships>
</file>

<file path=ppt/slides/_rels/slide11.xml.rels><?xml version="1.0" encoding="UTF-8" standalone="yes"?>
<Relationships xmlns="http://schemas.openxmlformats.org/package/2006/relationships"><Relationship Id="rId13" Type="http://schemas.openxmlformats.org/officeDocument/2006/relationships/tags" Target="../tags/tag36.xml"/><Relationship Id="rId18" Type="http://schemas.openxmlformats.org/officeDocument/2006/relationships/tags" Target="../tags/tag41.xml"/><Relationship Id="rId26" Type="http://schemas.openxmlformats.org/officeDocument/2006/relationships/tags" Target="../tags/tag49.xml"/><Relationship Id="rId39" Type="http://schemas.openxmlformats.org/officeDocument/2006/relationships/tags" Target="../tags/tag62.xml"/><Relationship Id="rId21" Type="http://schemas.openxmlformats.org/officeDocument/2006/relationships/tags" Target="../tags/tag44.xml"/><Relationship Id="rId34" Type="http://schemas.openxmlformats.org/officeDocument/2006/relationships/tags" Target="../tags/tag57.xml"/><Relationship Id="rId42" Type="http://schemas.openxmlformats.org/officeDocument/2006/relationships/tags" Target="../tags/tag65.xml"/><Relationship Id="rId47" Type="http://schemas.openxmlformats.org/officeDocument/2006/relationships/tags" Target="../tags/tag70.xml"/><Relationship Id="rId50" Type="http://schemas.openxmlformats.org/officeDocument/2006/relationships/tags" Target="../tags/tag73.xml"/><Relationship Id="rId55" Type="http://schemas.openxmlformats.org/officeDocument/2006/relationships/tags" Target="../tags/tag78.xml"/><Relationship Id="rId7" Type="http://schemas.openxmlformats.org/officeDocument/2006/relationships/tags" Target="../tags/tag30.xml"/><Relationship Id="rId2" Type="http://schemas.openxmlformats.org/officeDocument/2006/relationships/tags" Target="../tags/tag25.xml"/><Relationship Id="rId16" Type="http://schemas.openxmlformats.org/officeDocument/2006/relationships/tags" Target="../tags/tag39.xml"/><Relationship Id="rId29" Type="http://schemas.openxmlformats.org/officeDocument/2006/relationships/tags" Target="../tags/tag52.xml"/><Relationship Id="rId11" Type="http://schemas.openxmlformats.org/officeDocument/2006/relationships/tags" Target="../tags/tag34.xml"/><Relationship Id="rId24" Type="http://schemas.openxmlformats.org/officeDocument/2006/relationships/tags" Target="../tags/tag47.xml"/><Relationship Id="rId32" Type="http://schemas.openxmlformats.org/officeDocument/2006/relationships/tags" Target="../tags/tag55.xml"/><Relationship Id="rId37" Type="http://schemas.openxmlformats.org/officeDocument/2006/relationships/tags" Target="../tags/tag60.xml"/><Relationship Id="rId40" Type="http://schemas.openxmlformats.org/officeDocument/2006/relationships/tags" Target="../tags/tag63.xml"/><Relationship Id="rId45" Type="http://schemas.openxmlformats.org/officeDocument/2006/relationships/tags" Target="../tags/tag68.xml"/><Relationship Id="rId53" Type="http://schemas.openxmlformats.org/officeDocument/2006/relationships/tags" Target="../tags/tag76.xml"/><Relationship Id="rId58" Type="http://schemas.openxmlformats.org/officeDocument/2006/relationships/slideLayout" Target="../slideLayouts/slideLayout2.xml"/><Relationship Id="rId5" Type="http://schemas.openxmlformats.org/officeDocument/2006/relationships/tags" Target="../tags/tag28.xml"/><Relationship Id="rId19" Type="http://schemas.openxmlformats.org/officeDocument/2006/relationships/tags" Target="../tags/tag42.xml"/><Relationship Id="rId4" Type="http://schemas.openxmlformats.org/officeDocument/2006/relationships/tags" Target="../tags/tag27.xml"/><Relationship Id="rId9" Type="http://schemas.openxmlformats.org/officeDocument/2006/relationships/tags" Target="../tags/tag32.xml"/><Relationship Id="rId14" Type="http://schemas.openxmlformats.org/officeDocument/2006/relationships/tags" Target="../tags/tag37.xml"/><Relationship Id="rId22" Type="http://schemas.openxmlformats.org/officeDocument/2006/relationships/tags" Target="../tags/tag45.xml"/><Relationship Id="rId27" Type="http://schemas.openxmlformats.org/officeDocument/2006/relationships/tags" Target="../tags/tag50.xml"/><Relationship Id="rId30" Type="http://schemas.openxmlformats.org/officeDocument/2006/relationships/tags" Target="../tags/tag53.xml"/><Relationship Id="rId35" Type="http://schemas.openxmlformats.org/officeDocument/2006/relationships/tags" Target="../tags/tag58.xml"/><Relationship Id="rId43" Type="http://schemas.openxmlformats.org/officeDocument/2006/relationships/tags" Target="../tags/tag66.xml"/><Relationship Id="rId48" Type="http://schemas.openxmlformats.org/officeDocument/2006/relationships/tags" Target="../tags/tag71.xml"/><Relationship Id="rId56" Type="http://schemas.openxmlformats.org/officeDocument/2006/relationships/tags" Target="../tags/tag79.xml"/><Relationship Id="rId8" Type="http://schemas.openxmlformats.org/officeDocument/2006/relationships/tags" Target="../tags/tag31.xml"/><Relationship Id="rId51" Type="http://schemas.openxmlformats.org/officeDocument/2006/relationships/tags" Target="../tags/tag74.xml"/><Relationship Id="rId3" Type="http://schemas.openxmlformats.org/officeDocument/2006/relationships/tags" Target="../tags/tag26.xml"/><Relationship Id="rId12" Type="http://schemas.openxmlformats.org/officeDocument/2006/relationships/tags" Target="../tags/tag35.xml"/><Relationship Id="rId17" Type="http://schemas.openxmlformats.org/officeDocument/2006/relationships/tags" Target="../tags/tag40.xml"/><Relationship Id="rId25" Type="http://schemas.openxmlformats.org/officeDocument/2006/relationships/tags" Target="../tags/tag48.xml"/><Relationship Id="rId33" Type="http://schemas.openxmlformats.org/officeDocument/2006/relationships/tags" Target="../tags/tag56.xml"/><Relationship Id="rId38" Type="http://schemas.openxmlformats.org/officeDocument/2006/relationships/tags" Target="../tags/tag61.xml"/><Relationship Id="rId46" Type="http://schemas.openxmlformats.org/officeDocument/2006/relationships/tags" Target="../tags/tag69.xml"/><Relationship Id="rId59" Type="http://schemas.openxmlformats.org/officeDocument/2006/relationships/notesSlide" Target="../notesSlides/notesSlide11.xml"/><Relationship Id="rId20" Type="http://schemas.openxmlformats.org/officeDocument/2006/relationships/tags" Target="../tags/tag43.xml"/><Relationship Id="rId41" Type="http://schemas.openxmlformats.org/officeDocument/2006/relationships/tags" Target="../tags/tag64.xml"/><Relationship Id="rId54" Type="http://schemas.openxmlformats.org/officeDocument/2006/relationships/tags" Target="../tags/tag77.xml"/><Relationship Id="rId1" Type="http://schemas.openxmlformats.org/officeDocument/2006/relationships/tags" Target="../tags/tag24.xml"/><Relationship Id="rId6" Type="http://schemas.openxmlformats.org/officeDocument/2006/relationships/tags" Target="../tags/tag29.xml"/><Relationship Id="rId15" Type="http://schemas.openxmlformats.org/officeDocument/2006/relationships/tags" Target="../tags/tag38.xml"/><Relationship Id="rId23" Type="http://schemas.openxmlformats.org/officeDocument/2006/relationships/tags" Target="../tags/tag46.xml"/><Relationship Id="rId28" Type="http://schemas.openxmlformats.org/officeDocument/2006/relationships/tags" Target="../tags/tag51.xml"/><Relationship Id="rId36" Type="http://schemas.openxmlformats.org/officeDocument/2006/relationships/tags" Target="../tags/tag59.xml"/><Relationship Id="rId49" Type="http://schemas.openxmlformats.org/officeDocument/2006/relationships/tags" Target="../tags/tag72.xml"/><Relationship Id="rId57" Type="http://schemas.openxmlformats.org/officeDocument/2006/relationships/tags" Target="../tags/tag80.xml"/><Relationship Id="rId10" Type="http://schemas.openxmlformats.org/officeDocument/2006/relationships/tags" Target="../tags/tag33.xml"/><Relationship Id="rId31" Type="http://schemas.openxmlformats.org/officeDocument/2006/relationships/tags" Target="../tags/tag54.xml"/><Relationship Id="rId44" Type="http://schemas.openxmlformats.org/officeDocument/2006/relationships/tags" Target="../tags/tag67.xml"/><Relationship Id="rId52" Type="http://schemas.openxmlformats.org/officeDocument/2006/relationships/tags" Target="../tags/tag75.xml"/><Relationship Id="rId60" Type="http://schemas.openxmlformats.org/officeDocument/2006/relationships/image" Target="../media/image10.png"/></Relationships>
</file>

<file path=ppt/slides/_rels/slide12.xml.rels><?xml version="1.0" encoding="UTF-8" standalone="yes"?>
<Relationships xmlns="http://schemas.openxmlformats.org/package/2006/relationships"><Relationship Id="rId26" Type="http://schemas.openxmlformats.org/officeDocument/2006/relationships/tags" Target="../tags/tag106.xml"/><Relationship Id="rId21" Type="http://schemas.openxmlformats.org/officeDocument/2006/relationships/tags" Target="../tags/tag101.xml"/><Relationship Id="rId42" Type="http://schemas.openxmlformats.org/officeDocument/2006/relationships/tags" Target="../tags/tag122.xml"/><Relationship Id="rId47" Type="http://schemas.openxmlformats.org/officeDocument/2006/relationships/tags" Target="../tags/tag127.xml"/><Relationship Id="rId63" Type="http://schemas.openxmlformats.org/officeDocument/2006/relationships/tags" Target="../tags/tag143.xml"/><Relationship Id="rId68" Type="http://schemas.openxmlformats.org/officeDocument/2006/relationships/tags" Target="../tags/tag148.xml"/><Relationship Id="rId84" Type="http://schemas.openxmlformats.org/officeDocument/2006/relationships/tags" Target="../tags/tag164.xml"/><Relationship Id="rId89" Type="http://schemas.openxmlformats.org/officeDocument/2006/relationships/tags" Target="../tags/tag169.xml"/><Relationship Id="rId16" Type="http://schemas.openxmlformats.org/officeDocument/2006/relationships/tags" Target="../tags/tag96.xml"/><Relationship Id="rId11" Type="http://schemas.openxmlformats.org/officeDocument/2006/relationships/tags" Target="../tags/tag91.xml"/><Relationship Id="rId32" Type="http://schemas.openxmlformats.org/officeDocument/2006/relationships/tags" Target="../tags/tag112.xml"/><Relationship Id="rId37" Type="http://schemas.openxmlformats.org/officeDocument/2006/relationships/tags" Target="../tags/tag117.xml"/><Relationship Id="rId53" Type="http://schemas.openxmlformats.org/officeDocument/2006/relationships/tags" Target="../tags/tag133.xml"/><Relationship Id="rId58" Type="http://schemas.openxmlformats.org/officeDocument/2006/relationships/tags" Target="../tags/tag138.xml"/><Relationship Id="rId74" Type="http://schemas.openxmlformats.org/officeDocument/2006/relationships/tags" Target="../tags/tag154.xml"/><Relationship Id="rId79" Type="http://schemas.openxmlformats.org/officeDocument/2006/relationships/tags" Target="../tags/tag159.xml"/><Relationship Id="rId5" Type="http://schemas.openxmlformats.org/officeDocument/2006/relationships/tags" Target="../tags/tag85.xml"/><Relationship Id="rId90" Type="http://schemas.openxmlformats.org/officeDocument/2006/relationships/tags" Target="../tags/tag170.xml"/><Relationship Id="rId22" Type="http://schemas.openxmlformats.org/officeDocument/2006/relationships/tags" Target="../tags/tag102.xml"/><Relationship Id="rId27" Type="http://schemas.openxmlformats.org/officeDocument/2006/relationships/tags" Target="../tags/tag107.xml"/><Relationship Id="rId43" Type="http://schemas.openxmlformats.org/officeDocument/2006/relationships/tags" Target="../tags/tag123.xml"/><Relationship Id="rId48" Type="http://schemas.openxmlformats.org/officeDocument/2006/relationships/tags" Target="../tags/tag128.xml"/><Relationship Id="rId64" Type="http://schemas.openxmlformats.org/officeDocument/2006/relationships/tags" Target="../tags/tag144.xml"/><Relationship Id="rId69" Type="http://schemas.openxmlformats.org/officeDocument/2006/relationships/tags" Target="../tags/tag149.xml"/><Relationship Id="rId8" Type="http://schemas.openxmlformats.org/officeDocument/2006/relationships/tags" Target="../tags/tag88.xml"/><Relationship Id="rId51" Type="http://schemas.openxmlformats.org/officeDocument/2006/relationships/tags" Target="../tags/tag131.xml"/><Relationship Id="rId72" Type="http://schemas.openxmlformats.org/officeDocument/2006/relationships/tags" Target="../tags/tag152.xml"/><Relationship Id="rId80" Type="http://schemas.openxmlformats.org/officeDocument/2006/relationships/tags" Target="../tags/tag160.xml"/><Relationship Id="rId85" Type="http://schemas.openxmlformats.org/officeDocument/2006/relationships/tags" Target="../tags/tag165.xml"/><Relationship Id="rId93" Type="http://schemas.openxmlformats.org/officeDocument/2006/relationships/slideLayout" Target="../slideLayouts/slideLayout2.xml"/><Relationship Id="rId3" Type="http://schemas.openxmlformats.org/officeDocument/2006/relationships/tags" Target="../tags/tag83.xml"/><Relationship Id="rId12" Type="http://schemas.openxmlformats.org/officeDocument/2006/relationships/tags" Target="../tags/tag92.xml"/><Relationship Id="rId17" Type="http://schemas.openxmlformats.org/officeDocument/2006/relationships/tags" Target="../tags/tag97.xml"/><Relationship Id="rId25" Type="http://schemas.openxmlformats.org/officeDocument/2006/relationships/tags" Target="../tags/tag105.xml"/><Relationship Id="rId33" Type="http://schemas.openxmlformats.org/officeDocument/2006/relationships/tags" Target="../tags/tag113.xml"/><Relationship Id="rId38" Type="http://schemas.openxmlformats.org/officeDocument/2006/relationships/tags" Target="../tags/tag118.xml"/><Relationship Id="rId46" Type="http://schemas.openxmlformats.org/officeDocument/2006/relationships/tags" Target="../tags/tag126.xml"/><Relationship Id="rId59" Type="http://schemas.openxmlformats.org/officeDocument/2006/relationships/tags" Target="../tags/tag139.xml"/><Relationship Id="rId67" Type="http://schemas.openxmlformats.org/officeDocument/2006/relationships/tags" Target="../tags/tag147.xml"/><Relationship Id="rId20" Type="http://schemas.openxmlformats.org/officeDocument/2006/relationships/tags" Target="../tags/tag100.xml"/><Relationship Id="rId41" Type="http://schemas.openxmlformats.org/officeDocument/2006/relationships/tags" Target="../tags/tag121.xml"/><Relationship Id="rId54" Type="http://schemas.openxmlformats.org/officeDocument/2006/relationships/tags" Target="../tags/tag134.xml"/><Relationship Id="rId62" Type="http://schemas.openxmlformats.org/officeDocument/2006/relationships/tags" Target="../tags/tag142.xml"/><Relationship Id="rId70" Type="http://schemas.openxmlformats.org/officeDocument/2006/relationships/tags" Target="../tags/tag150.xml"/><Relationship Id="rId75" Type="http://schemas.openxmlformats.org/officeDocument/2006/relationships/tags" Target="../tags/tag155.xml"/><Relationship Id="rId83" Type="http://schemas.openxmlformats.org/officeDocument/2006/relationships/tags" Target="../tags/tag163.xml"/><Relationship Id="rId88" Type="http://schemas.openxmlformats.org/officeDocument/2006/relationships/tags" Target="../tags/tag168.xml"/><Relationship Id="rId91" Type="http://schemas.openxmlformats.org/officeDocument/2006/relationships/tags" Target="../tags/tag171.xml"/><Relationship Id="rId1" Type="http://schemas.openxmlformats.org/officeDocument/2006/relationships/tags" Target="../tags/tag81.xml"/><Relationship Id="rId6" Type="http://schemas.openxmlformats.org/officeDocument/2006/relationships/tags" Target="../tags/tag86.xml"/><Relationship Id="rId15" Type="http://schemas.openxmlformats.org/officeDocument/2006/relationships/tags" Target="../tags/tag95.xml"/><Relationship Id="rId23" Type="http://schemas.openxmlformats.org/officeDocument/2006/relationships/tags" Target="../tags/tag103.xml"/><Relationship Id="rId28" Type="http://schemas.openxmlformats.org/officeDocument/2006/relationships/tags" Target="../tags/tag108.xml"/><Relationship Id="rId36" Type="http://schemas.openxmlformats.org/officeDocument/2006/relationships/tags" Target="../tags/tag116.xml"/><Relationship Id="rId49" Type="http://schemas.openxmlformats.org/officeDocument/2006/relationships/tags" Target="../tags/tag129.xml"/><Relationship Id="rId57" Type="http://schemas.openxmlformats.org/officeDocument/2006/relationships/tags" Target="../tags/tag137.xml"/><Relationship Id="rId10" Type="http://schemas.openxmlformats.org/officeDocument/2006/relationships/tags" Target="../tags/tag90.xml"/><Relationship Id="rId31" Type="http://schemas.openxmlformats.org/officeDocument/2006/relationships/tags" Target="../tags/tag111.xml"/><Relationship Id="rId44" Type="http://schemas.openxmlformats.org/officeDocument/2006/relationships/tags" Target="../tags/tag124.xml"/><Relationship Id="rId52" Type="http://schemas.openxmlformats.org/officeDocument/2006/relationships/tags" Target="../tags/tag132.xml"/><Relationship Id="rId60" Type="http://schemas.openxmlformats.org/officeDocument/2006/relationships/tags" Target="../tags/tag140.xml"/><Relationship Id="rId65" Type="http://schemas.openxmlformats.org/officeDocument/2006/relationships/tags" Target="../tags/tag145.xml"/><Relationship Id="rId73" Type="http://schemas.openxmlformats.org/officeDocument/2006/relationships/tags" Target="../tags/tag153.xml"/><Relationship Id="rId78" Type="http://schemas.openxmlformats.org/officeDocument/2006/relationships/tags" Target="../tags/tag158.xml"/><Relationship Id="rId81" Type="http://schemas.openxmlformats.org/officeDocument/2006/relationships/tags" Target="../tags/tag161.xml"/><Relationship Id="rId86" Type="http://schemas.openxmlformats.org/officeDocument/2006/relationships/tags" Target="../tags/tag166.xml"/><Relationship Id="rId94" Type="http://schemas.openxmlformats.org/officeDocument/2006/relationships/notesSlide" Target="../notesSlides/notesSlide12.xml"/><Relationship Id="rId4" Type="http://schemas.openxmlformats.org/officeDocument/2006/relationships/tags" Target="../tags/tag84.xml"/><Relationship Id="rId9" Type="http://schemas.openxmlformats.org/officeDocument/2006/relationships/tags" Target="../tags/tag89.xml"/><Relationship Id="rId13" Type="http://schemas.openxmlformats.org/officeDocument/2006/relationships/tags" Target="../tags/tag93.xml"/><Relationship Id="rId18" Type="http://schemas.openxmlformats.org/officeDocument/2006/relationships/tags" Target="../tags/tag98.xml"/><Relationship Id="rId39" Type="http://schemas.openxmlformats.org/officeDocument/2006/relationships/tags" Target="../tags/tag119.xml"/><Relationship Id="rId34" Type="http://schemas.openxmlformats.org/officeDocument/2006/relationships/tags" Target="../tags/tag114.xml"/><Relationship Id="rId50" Type="http://schemas.openxmlformats.org/officeDocument/2006/relationships/tags" Target="../tags/tag130.xml"/><Relationship Id="rId55" Type="http://schemas.openxmlformats.org/officeDocument/2006/relationships/tags" Target="../tags/tag135.xml"/><Relationship Id="rId76" Type="http://schemas.openxmlformats.org/officeDocument/2006/relationships/tags" Target="../tags/tag156.xml"/><Relationship Id="rId7" Type="http://schemas.openxmlformats.org/officeDocument/2006/relationships/tags" Target="../tags/tag87.xml"/><Relationship Id="rId71" Type="http://schemas.openxmlformats.org/officeDocument/2006/relationships/tags" Target="../tags/tag151.xml"/><Relationship Id="rId92" Type="http://schemas.openxmlformats.org/officeDocument/2006/relationships/tags" Target="../tags/tag172.xml"/><Relationship Id="rId2" Type="http://schemas.openxmlformats.org/officeDocument/2006/relationships/tags" Target="../tags/tag82.xml"/><Relationship Id="rId29" Type="http://schemas.openxmlformats.org/officeDocument/2006/relationships/tags" Target="../tags/tag109.xml"/><Relationship Id="rId24" Type="http://schemas.openxmlformats.org/officeDocument/2006/relationships/tags" Target="../tags/tag104.xml"/><Relationship Id="rId40" Type="http://schemas.openxmlformats.org/officeDocument/2006/relationships/tags" Target="../tags/tag120.xml"/><Relationship Id="rId45" Type="http://schemas.openxmlformats.org/officeDocument/2006/relationships/tags" Target="../tags/tag125.xml"/><Relationship Id="rId66" Type="http://schemas.openxmlformats.org/officeDocument/2006/relationships/tags" Target="../tags/tag146.xml"/><Relationship Id="rId87" Type="http://schemas.openxmlformats.org/officeDocument/2006/relationships/tags" Target="../tags/tag167.xml"/><Relationship Id="rId61" Type="http://schemas.openxmlformats.org/officeDocument/2006/relationships/tags" Target="../tags/tag141.xml"/><Relationship Id="rId82" Type="http://schemas.openxmlformats.org/officeDocument/2006/relationships/tags" Target="../tags/tag162.xml"/><Relationship Id="rId19" Type="http://schemas.openxmlformats.org/officeDocument/2006/relationships/tags" Target="../tags/tag99.xml"/><Relationship Id="rId14" Type="http://schemas.openxmlformats.org/officeDocument/2006/relationships/tags" Target="../tags/tag94.xml"/><Relationship Id="rId30" Type="http://schemas.openxmlformats.org/officeDocument/2006/relationships/tags" Target="../tags/tag110.xml"/><Relationship Id="rId35" Type="http://schemas.openxmlformats.org/officeDocument/2006/relationships/tags" Target="../tags/tag115.xml"/><Relationship Id="rId56" Type="http://schemas.openxmlformats.org/officeDocument/2006/relationships/tags" Target="../tags/tag136.xml"/><Relationship Id="rId77" Type="http://schemas.openxmlformats.org/officeDocument/2006/relationships/tags" Target="../tags/tag15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tags" Target="../tags/tag174.xml"/><Relationship Id="rId7" Type="http://schemas.openxmlformats.org/officeDocument/2006/relationships/oleObject" Target="../embeddings/oleObject3.bin"/><Relationship Id="rId2" Type="http://schemas.openxmlformats.org/officeDocument/2006/relationships/tags" Target="../tags/tag173.xml"/><Relationship Id="rId1" Type="http://schemas.openxmlformats.org/officeDocument/2006/relationships/vmlDrawing" Target="../drawings/vmlDrawing2.v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175.xml"/></Relationships>
</file>

<file path=ppt/slides/_rels/slide1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tags" Target="../tags/tag177.xml"/><Relationship Id="rId7" Type="http://schemas.openxmlformats.org/officeDocument/2006/relationships/oleObject" Target="../embeddings/oleObject4.bin"/><Relationship Id="rId2" Type="http://schemas.openxmlformats.org/officeDocument/2006/relationships/tags" Target="../tags/tag176.xml"/><Relationship Id="rId1" Type="http://schemas.openxmlformats.org/officeDocument/2006/relationships/vmlDrawing" Target="../drawings/vmlDrawing3.vml"/><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17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79.xml"/></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1.wmf"/></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3" Type="http://schemas.openxmlformats.org/officeDocument/2006/relationships/tags" Target="../tags/tag192.xml"/><Relationship Id="rId18" Type="http://schemas.openxmlformats.org/officeDocument/2006/relationships/tags" Target="../tags/tag197.xml"/><Relationship Id="rId26" Type="http://schemas.openxmlformats.org/officeDocument/2006/relationships/tags" Target="../tags/tag205.xml"/><Relationship Id="rId39" Type="http://schemas.openxmlformats.org/officeDocument/2006/relationships/tags" Target="../tags/tag218.xml"/><Relationship Id="rId21" Type="http://schemas.openxmlformats.org/officeDocument/2006/relationships/tags" Target="../tags/tag200.xml"/><Relationship Id="rId34" Type="http://schemas.openxmlformats.org/officeDocument/2006/relationships/tags" Target="../tags/tag213.xml"/><Relationship Id="rId42" Type="http://schemas.openxmlformats.org/officeDocument/2006/relationships/tags" Target="../tags/tag221.xml"/><Relationship Id="rId47" Type="http://schemas.openxmlformats.org/officeDocument/2006/relationships/tags" Target="../tags/tag226.xml"/><Relationship Id="rId50" Type="http://schemas.openxmlformats.org/officeDocument/2006/relationships/notesSlide" Target="../notesSlides/notesSlide22.xml"/><Relationship Id="rId7" Type="http://schemas.openxmlformats.org/officeDocument/2006/relationships/tags" Target="../tags/tag186.xml"/><Relationship Id="rId2" Type="http://schemas.openxmlformats.org/officeDocument/2006/relationships/tags" Target="../tags/tag181.xml"/><Relationship Id="rId16" Type="http://schemas.openxmlformats.org/officeDocument/2006/relationships/tags" Target="../tags/tag195.xml"/><Relationship Id="rId29" Type="http://schemas.openxmlformats.org/officeDocument/2006/relationships/tags" Target="../tags/tag208.xml"/><Relationship Id="rId11" Type="http://schemas.openxmlformats.org/officeDocument/2006/relationships/tags" Target="../tags/tag190.xml"/><Relationship Id="rId24" Type="http://schemas.openxmlformats.org/officeDocument/2006/relationships/tags" Target="../tags/tag203.xml"/><Relationship Id="rId32" Type="http://schemas.openxmlformats.org/officeDocument/2006/relationships/tags" Target="../tags/tag211.xml"/><Relationship Id="rId37" Type="http://schemas.openxmlformats.org/officeDocument/2006/relationships/tags" Target="../tags/tag216.xml"/><Relationship Id="rId40" Type="http://schemas.openxmlformats.org/officeDocument/2006/relationships/tags" Target="../tags/tag219.xml"/><Relationship Id="rId45" Type="http://schemas.openxmlformats.org/officeDocument/2006/relationships/tags" Target="../tags/tag224.xml"/><Relationship Id="rId5" Type="http://schemas.openxmlformats.org/officeDocument/2006/relationships/tags" Target="../tags/tag184.xml"/><Relationship Id="rId15" Type="http://schemas.openxmlformats.org/officeDocument/2006/relationships/tags" Target="../tags/tag194.xml"/><Relationship Id="rId23" Type="http://schemas.openxmlformats.org/officeDocument/2006/relationships/tags" Target="../tags/tag202.xml"/><Relationship Id="rId28" Type="http://schemas.openxmlformats.org/officeDocument/2006/relationships/tags" Target="../tags/tag207.xml"/><Relationship Id="rId36" Type="http://schemas.openxmlformats.org/officeDocument/2006/relationships/tags" Target="../tags/tag215.xml"/><Relationship Id="rId49" Type="http://schemas.openxmlformats.org/officeDocument/2006/relationships/slideLayout" Target="../slideLayouts/slideLayout2.xml"/><Relationship Id="rId10" Type="http://schemas.openxmlformats.org/officeDocument/2006/relationships/tags" Target="../tags/tag189.xml"/><Relationship Id="rId19" Type="http://schemas.openxmlformats.org/officeDocument/2006/relationships/tags" Target="../tags/tag198.xml"/><Relationship Id="rId31" Type="http://schemas.openxmlformats.org/officeDocument/2006/relationships/tags" Target="../tags/tag210.xml"/><Relationship Id="rId44" Type="http://schemas.openxmlformats.org/officeDocument/2006/relationships/tags" Target="../tags/tag223.xml"/><Relationship Id="rId4" Type="http://schemas.openxmlformats.org/officeDocument/2006/relationships/tags" Target="../tags/tag183.xml"/><Relationship Id="rId9" Type="http://schemas.openxmlformats.org/officeDocument/2006/relationships/tags" Target="../tags/tag188.xml"/><Relationship Id="rId14" Type="http://schemas.openxmlformats.org/officeDocument/2006/relationships/tags" Target="../tags/tag193.xml"/><Relationship Id="rId22" Type="http://schemas.openxmlformats.org/officeDocument/2006/relationships/tags" Target="../tags/tag201.xml"/><Relationship Id="rId27" Type="http://schemas.openxmlformats.org/officeDocument/2006/relationships/tags" Target="../tags/tag206.xml"/><Relationship Id="rId30" Type="http://schemas.openxmlformats.org/officeDocument/2006/relationships/tags" Target="../tags/tag209.xml"/><Relationship Id="rId35" Type="http://schemas.openxmlformats.org/officeDocument/2006/relationships/tags" Target="../tags/tag214.xml"/><Relationship Id="rId43" Type="http://schemas.openxmlformats.org/officeDocument/2006/relationships/tags" Target="../tags/tag222.xml"/><Relationship Id="rId48" Type="http://schemas.openxmlformats.org/officeDocument/2006/relationships/tags" Target="../tags/tag227.xml"/><Relationship Id="rId8" Type="http://schemas.openxmlformats.org/officeDocument/2006/relationships/tags" Target="../tags/tag187.xml"/><Relationship Id="rId3" Type="http://schemas.openxmlformats.org/officeDocument/2006/relationships/tags" Target="../tags/tag182.xml"/><Relationship Id="rId12" Type="http://schemas.openxmlformats.org/officeDocument/2006/relationships/tags" Target="../tags/tag191.xml"/><Relationship Id="rId17" Type="http://schemas.openxmlformats.org/officeDocument/2006/relationships/tags" Target="../tags/tag196.xml"/><Relationship Id="rId25" Type="http://schemas.openxmlformats.org/officeDocument/2006/relationships/tags" Target="../tags/tag204.xml"/><Relationship Id="rId33" Type="http://schemas.openxmlformats.org/officeDocument/2006/relationships/tags" Target="../tags/tag212.xml"/><Relationship Id="rId38" Type="http://schemas.openxmlformats.org/officeDocument/2006/relationships/tags" Target="../tags/tag217.xml"/><Relationship Id="rId46" Type="http://schemas.openxmlformats.org/officeDocument/2006/relationships/tags" Target="../tags/tag225.xml"/><Relationship Id="rId20" Type="http://schemas.openxmlformats.org/officeDocument/2006/relationships/tags" Target="../tags/tag199.xml"/><Relationship Id="rId41" Type="http://schemas.openxmlformats.org/officeDocument/2006/relationships/tags" Target="../tags/tag220.xml"/><Relationship Id="rId1" Type="http://schemas.openxmlformats.org/officeDocument/2006/relationships/tags" Target="../tags/tag180.xml"/><Relationship Id="rId6" Type="http://schemas.openxmlformats.org/officeDocument/2006/relationships/tags" Target="../tags/tag185.xml"/></Relationships>
</file>

<file path=ppt/slides/_rels/slide23.xml.rels><?xml version="1.0" encoding="UTF-8" standalone="yes"?>
<Relationships xmlns="http://schemas.openxmlformats.org/package/2006/relationships"><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image" Target="../media/image23.png"/><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6" Type="http://schemas.openxmlformats.org/officeDocument/2006/relationships/tags" Target="../tags/tag256.xml"/><Relationship Id="rId21" Type="http://schemas.openxmlformats.org/officeDocument/2006/relationships/tags" Target="../tags/tag251.xml"/><Relationship Id="rId42" Type="http://schemas.openxmlformats.org/officeDocument/2006/relationships/tags" Target="../tags/tag272.xml"/><Relationship Id="rId47" Type="http://schemas.openxmlformats.org/officeDocument/2006/relationships/tags" Target="../tags/tag277.xml"/><Relationship Id="rId63" Type="http://schemas.openxmlformats.org/officeDocument/2006/relationships/tags" Target="../tags/tag293.xml"/><Relationship Id="rId68" Type="http://schemas.openxmlformats.org/officeDocument/2006/relationships/tags" Target="../tags/tag298.xml"/><Relationship Id="rId16" Type="http://schemas.openxmlformats.org/officeDocument/2006/relationships/tags" Target="../tags/tag246.xml"/><Relationship Id="rId11" Type="http://schemas.openxmlformats.org/officeDocument/2006/relationships/tags" Target="../tags/tag241.xml"/><Relationship Id="rId32" Type="http://schemas.openxmlformats.org/officeDocument/2006/relationships/tags" Target="../tags/tag262.xml"/><Relationship Id="rId37" Type="http://schemas.openxmlformats.org/officeDocument/2006/relationships/tags" Target="../tags/tag267.xml"/><Relationship Id="rId53" Type="http://schemas.openxmlformats.org/officeDocument/2006/relationships/tags" Target="../tags/tag283.xml"/><Relationship Id="rId58" Type="http://schemas.openxmlformats.org/officeDocument/2006/relationships/tags" Target="../tags/tag288.xml"/><Relationship Id="rId74" Type="http://schemas.openxmlformats.org/officeDocument/2006/relationships/tags" Target="../tags/tag304.xml"/><Relationship Id="rId79" Type="http://schemas.openxmlformats.org/officeDocument/2006/relationships/tags" Target="../tags/tag309.xml"/><Relationship Id="rId5" Type="http://schemas.openxmlformats.org/officeDocument/2006/relationships/tags" Target="../tags/tag235.xml"/><Relationship Id="rId61" Type="http://schemas.openxmlformats.org/officeDocument/2006/relationships/tags" Target="../tags/tag291.xml"/><Relationship Id="rId82" Type="http://schemas.openxmlformats.org/officeDocument/2006/relationships/slideLayout" Target="../slideLayouts/slideLayout2.xml"/><Relationship Id="rId19" Type="http://schemas.openxmlformats.org/officeDocument/2006/relationships/tags" Target="../tags/tag249.xml"/><Relationship Id="rId14" Type="http://schemas.openxmlformats.org/officeDocument/2006/relationships/tags" Target="../tags/tag244.xml"/><Relationship Id="rId22" Type="http://schemas.openxmlformats.org/officeDocument/2006/relationships/tags" Target="../tags/tag252.xml"/><Relationship Id="rId27" Type="http://schemas.openxmlformats.org/officeDocument/2006/relationships/tags" Target="../tags/tag257.xml"/><Relationship Id="rId30" Type="http://schemas.openxmlformats.org/officeDocument/2006/relationships/tags" Target="../tags/tag260.xml"/><Relationship Id="rId35" Type="http://schemas.openxmlformats.org/officeDocument/2006/relationships/tags" Target="../tags/tag265.xml"/><Relationship Id="rId43" Type="http://schemas.openxmlformats.org/officeDocument/2006/relationships/tags" Target="../tags/tag273.xml"/><Relationship Id="rId48" Type="http://schemas.openxmlformats.org/officeDocument/2006/relationships/tags" Target="../tags/tag278.xml"/><Relationship Id="rId56" Type="http://schemas.openxmlformats.org/officeDocument/2006/relationships/tags" Target="../tags/tag286.xml"/><Relationship Id="rId64" Type="http://schemas.openxmlformats.org/officeDocument/2006/relationships/tags" Target="../tags/tag294.xml"/><Relationship Id="rId69" Type="http://schemas.openxmlformats.org/officeDocument/2006/relationships/tags" Target="../tags/tag299.xml"/><Relationship Id="rId77" Type="http://schemas.openxmlformats.org/officeDocument/2006/relationships/tags" Target="../tags/tag307.xml"/><Relationship Id="rId8" Type="http://schemas.openxmlformats.org/officeDocument/2006/relationships/tags" Target="../tags/tag238.xml"/><Relationship Id="rId51" Type="http://schemas.openxmlformats.org/officeDocument/2006/relationships/tags" Target="../tags/tag281.xml"/><Relationship Id="rId72" Type="http://schemas.openxmlformats.org/officeDocument/2006/relationships/tags" Target="../tags/tag302.xml"/><Relationship Id="rId80" Type="http://schemas.openxmlformats.org/officeDocument/2006/relationships/tags" Target="../tags/tag310.xml"/><Relationship Id="rId3" Type="http://schemas.openxmlformats.org/officeDocument/2006/relationships/tags" Target="../tags/tag233.xml"/><Relationship Id="rId12" Type="http://schemas.openxmlformats.org/officeDocument/2006/relationships/tags" Target="../tags/tag242.xml"/><Relationship Id="rId17" Type="http://schemas.openxmlformats.org/officeDocument/2006/relationships/tags" Target="../tags/tag247.xml"/><Relationship Id="rId25" Type="http://schemas.openxmlformats.org/officeDocument/2006/relationships/tags" Target="../tags/tag255.xml"/><Relationship Id="rId33" Type="http://schemas.openxmlformats.org/officeDocument/2006/relationships/tags" Target="../tags/tag263.xml"/><Relationship Id="rId38" Type="http://schemas.openxmlformats.org/officeDocument/2006/relationships/tags" Target="../tags/tag268.xml"/><Relationship Id="rId46" Type="http://schemas.openxmlformats.org/officeDocument/2006/relationships/tags" Target="../tags/tag276.xml"/><Relationship Id="rId59" Type="http://schemas.openxmlformats.org/officeDocument/2006/relationships/tags" Target="../tags/tag289.xml"/><Relationship Id="rId67" Type="http://schemas.openxmlformats.org/officeDocument/2006/relationships/tags" Target="../tags/tag297.xml"/><Relationship Id="rId20" Type="http://schemas.openxmlformats.org/officeDocument/2006/relationships/tags" Target="../tags/tag250.xml"/><Relationship Id="rId41" Type="http://schemas.openxmlformats.org/officeDocument/2006/relationships/tags" Target="../tags/tag271.xml"/><Relationship Id="rId54" Type="http://schemas.openxmlformats.org/officeDocument/2006/relationships/tags" Target="../tags/tag284.xml"/><Relationship Id="rId62" Type="http://schemas.openxmlformats.org/officeDocument/2006/relationships/tags" Target="../tags/tag292.xml"/><Relationship Id="rId70" Type="http://schemas.openxmlformats.org/officeDocument/2006/relationships/tags" Target="../tags/tag300.xml"/><Relationship Id="rId75" Type="http://schemas.openxmlformats.org/officeDocument/2006/relationships/tags" Target="../tags/tag305.xml"/><Relationship Id="rId83" Type="http://schemas.openxmlformats.org/officeDocument/2006/relationships/notesSlide" Target="../notesSlides/notesSlide24.xml"/><Relationship Id="rId1" Type="http://schemas.openxmlformats.org/officeDocument/2006/relationships/tags" Target="../tags/tag231.xml"/><Relationship Id="rId6" Type="http://schemas.openxmlformats.org/officeDocument/2006/relationships/tags" Target="../tags/tag236.xml"/><Relationship Id="rId15" Type="http://schemas.openxmlformats.org/officeDocument/2006/relationships/tags" Target="../tags/tag245.xml"/><Relationship Id="rId23" Type="http://schemas.openxmlformats.org/officeDocument/2006/relationships/tags" Target="../tags/tag253.xml"/><Relationship Id="rId28" Type="http://schemas.openxmlformats.org/officeDocument/2006/relationships/tags" Target="../tags/tag258.xml"/><Relationship Id="rId36" Type="http://schemas.openxmlformats.org/officeDocument/2006/relationships/tags" Target="../tags/tag266.xml"/><Relationship Id="rId49" Type="http://schemas.openxmlformats.org/officeDocument/2006/relationships/tags" Target="../tags/tag279.xml"/><Relationship Id="rId57" Type="http://schemas.openxmlformats.org/officeDocument/2006/relationships/tags" Target="../tags/tag287.xml"/><Relationship Id="rId10" Type="http://schemas.openxmlformats.org/officeDocument/2006/relationships/tags" Target="../tags/tag240.xml"/><Relationship Id="rId31" Type="http://schemas.openxmlformats.org/officeDocument/2006/relationships/tags" Target="../tags/tag261.xml"/><Relationship Id="rId44" Type="http://schemas.openxmlformats.org/officeDocument/2006/relationships/tags" Target="../tags/tag274.xml"/><Relationship Id="rId52" Type="http://schemas.openxmlformats.org/officeDocument/2006/relationships/tags" Target="../tags/tag282.xml"/><Relationship Id="rId60" Type="http://schemas.openxmlformats.org/officeDocument/2006/relationships/tags" Target="../tags/tag290.xml"/><Relationship Id="rId65" Type="http://schemas.openxmlformats.org/officeDocument/2006/relationships/tags" Target="../tags/tag295.xml"/><Relationship Id="rId73" Type="http://schemas.openxmlformats.org/officeDocument/2006/relationships/tags" Target="../tags/tag303.xml"/><Relationship Id="rId78" Type="http://schemas.openxmlformats.org/officeDocument/2006/relationships/tags" Target="../tags/tag308.xml"/><Relationship Id="rId81" Type="http://schemas.openxmlformats.org/officeDocument/2006/relationships/tags" Target="../tags/tag311.xml"/><Relationship Id="rId4" Type="http://schemas.openxmlformats.org/officeDocument/2006/relationships/tags" Target="../tags/tag234.xml"/><Relationship Id="rId9" Type="http://schemas.openxmlformats.org/officeDocument/2006/relationships/tags" Target="../tags/tag239.xml"/><Relationship Id="rId13" Type="http://schemas.openxmlformats.org/officeDocument/2006/relationships/tags" Target="../tags/tag243.xml"/><Relationship Id="rId18" Type="http://schemas.openxmlformats.org/officeDocument/2006/relationships/tags" Target="../tags/tag248.xml"/><Relationship Id="rId39" Type="http://schemas.openxmlformats.org/officeDocument/2006/relationships/tags" Target="../tags/tag269.xml"/><Relationship Id="rId34" Type="http://schemas.openxmlformats.org/officeDocument/2006/relationships/tags" Target="../tags/tag264.xml"/><Relationship Id="rId50" Type="http://schemas.openxmlformats.org/officeDocument/2006/relationships/tags" Target="../tags/tag280.xml"/><Relationship Id="rId55" Type="http://schemas.openxmlformats.org/officeDocument/2006/relationships/tags" Target="../tags/tag285.xml"/><Relationship Id="rId76" Type="http://schemas.openxmlformats.org/officeDocument/2006/relationships/tags" Target="../tags/tag306.xml"/><Relationship Id="rId7" Type="http://schemas.openxmlformats.org/officeDocument/2006/relationships/tags" Target="../tags/tag237.xml"/><Relationship Id="rId71" Type="http://schemas.openxmlformats.org/officeDocument/2006/relationships/tags" Target="../tags/tag301.xml"/><Relationship Id="rId2" Type="http://schemas.openxmlformats.org/officeDocument/2006/relationships/tags" Target="../tags/tag232.xml"/><Relationship Id="rId29" Type="http://schemas.openxmlformats.org/officeDocument/2006/relationships/tags" Target="../tags/tag259.xml"/><Relationship Id="rId24" Type="http://schemas.openxmlformats.org/officeDocument/2006/relationships/tags" Target="../tags/tag254.xml"/><Relationship Id="rId40" Type="http://schemas.openxmlformats.org/officeDocument/2006/relationships/tags" Target="../tags/tag270.xml"/><Relationship Id="rId45" Type="http://schemas.openxmlformats.org/officeDocument/2006/relationships/tags" Target="../tags/tag275.xml"/><Relationship Id="rId66" Type="http://schemas.openxmlformats.org/officeDocument/2006/relationships/tags" Target="../tags/tag296.xml"/></Relationships>
</file>

<file path=ppt/slides/_rels/slide25.xml.rels><?xml version="1.0" encoding="UTF-8" standalone="yes"?>
<Relationships xmlns="http://schemas.openxmlformats.org/package/2006/relationships"><Relationship Id="rId3" Type="http://schemas.openxmlformats.org/officeDocument/2006/relationships/tags" Target="../tags/tag313.xml"/><Relationship Id="rId7" Type="http://schemas.openxmlformats.org/officeDocument/2006/relationships/image" Target="../media/image24.wmf"/><Relationship Id="rId2" Type="http://schemas.openxmlformats.org/officeDocument/2006/relationships/tags" Target="../tags/tag31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notesSlide" Target="../notesSlides/notesSlide25.xml"/><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tags" Target="../tags/tag315.xml"/><Relationship Id="rId7" Type="http://schemas.openxmlformats.org/officeDocument/2006/relationships/notesSlide" Target="../notesSlides/notesSlide26.xml"/><Relationship Id="rId2" Type="http://schemas.openxmlformats.org/officeDocument/2006/relationships/tags" Target="../tags/tag314.xml"/><Relationship Id="rId1" Type="http://schemas.openxmlformats.org/officeDocument/2006/relationships/vmlDrawing" Target="../drawings/vmlDrawing5.vml"/><Relationship Id="rId6" Type="http://schemas.openxmlformats.org/officeDocument/2006/relationships/slideLayout" Target="../slideLayouts/slideLayout2.xml"/><Relationship Id="rId11" Type="http://schemas.openxmlformats.org/officeDocument/2006/relationships/image" Target="../media/image26.wmf"/><Relationship Id="rId5" Type="http://schemas.openxmlformats.org/officeDocument/2006/relationships/tags" Target="../tags/tag317.xml"/><Relationship Id="rId10" Type="http://schemas.openxmlformats.org/officeDocument/2006/relationships/oleObject" Target="../embeddings/oleObject7.bin"/><Relationship Id="rId4" Type="http://schemas.openxmlformats.org/officeDocument/2006/relationships/tags" Target="../tags/tag316.xml"/><Relationship Id="rId9" Type="http://schemas.openxmlformats.org/officeDocument/2006/relationships/image" Target="../media/image25.wmf"/></Relationships>
</file>

<file path=ppt/slides/_rels/slide27.xml.rels><?xml version="1.0" encoding="UTF-8" standalone="yes"?>
<Relationships xmlns="http://schemas.openxmlformats.org/package/2006/relationships"><Relationship Id="rId3" Type="http://schemas.openxmlformats.org/officeDocument/2006/relationships/tags" Target="../tags/tag320.xml"/><Relationship Id="rId7" Type="http://schemas.openxmlformats.org/officeDocument/2006/relationships/image" Target="../media/image28.png"/><Relationship Id="rId2" Type="http://schemas.openxmlformats.org/officeDocument/2006/relationships/tags" Target="../tags/tag319.xml"/><Relationship Id="rId1" Type="http://schemas.openxmlformats.org/officeDocument/2006/relationships/tags" Target="../tags/tag318.xml"/><Relationship Id="rId6" Type="http://schemas.openxmlformats.org/officeDocument/2006/relationships/image" Target="../media/image27.png"/><Relationship Id="rId5" Type="http://schemas.openxmlformats.org/officeDocument/2006/relationships/notesSlide" Target="../notesSlides/notesSlide27.xml"/><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2.xml"/><Relationship Id="rId1" Type="http://schemas.openxmlformats.org/officeDocument/2006/relationships/tags" Target="../tags/tag321.xml"/><Relationship Id="rId5" Type="http://schemas.openxmlformats.org/officeDocument/2006/relationships/image" Target="../media/image29.pn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tags" Target="../tags/tag324.xml"/><Relationship Id="rId7" Type="http://schemas.openxmlformats.org/officeDocument/2006/relationships/image" Target="../media/image30.wmf"/><Relationship Id="rId2" Type="http://schemas.openxmlformats.org/officeDocument/2006/relationships/tags" Target="../tags/tag323.xml"/><Relationship Id="rId1" Type="http://schemas.openxmlformats.org/officeDocument/2006/relationships/vmlDrawing" Target="../drawings/vmlDrawing6.vml"/><Relationship Id="rId6" Type="http://schemas.openxmlformats.org/officeDocument/2006/relationships/oleObject" Target="../embeddings/oleObject8.bin"/><Relationship Id="rId5" Type="http://schemas.openxmlformats.org/officeDocument/2006/relationships/notesSlide" Target="../notesSlides/notesSlide29.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2.wmf"/></Relationships>
</file>

<file path=ppt/slides/_rels/slide31.xml.rels><?xml version="1.0" encoding="UTF-8" standalone="yes"?>
<Relationships xmlns="http://schemas.openxmlformats.org/package/2006/relationships"><Relationship Id="rId8" Type="http://schemas.openxmlformats.org/officeDocument/2006/relationships/tags" Target="../tags/tag332.xml"/><Relationship Id="rId3" Type="http://schemas.openxmlformats.org/officeDocument/2006/relationships/tags" Target="../tags/tag327.xml"/><Relationship Id="rId7" Type="http://schemas.openxmlformats.org/officeDocument/2006/relationships/tags" Target="../tags/tag331.xml"/><Relationship Id="rId2" Type="http://schemas.openxmlformats.org/officeDocument/2006/relationships/tags" Target="../tags/tag326.xml"/><Relationship Id="rId1" Type="http://schemas.openxmlformats.org/officeDocument/2006/relationships/tags" Target="../tags/tag325.xml"/><Relationship Id="rId6" Type="http://schemas.openxmlformats.org/officeDocument/2006/relationships/tags" Target="../tags/tag330.xml"/><Relationship Id="rId5" Type="http://schemas.openxmlformats.org/officeDocument/2006/relationships/tags" Target="../tags/tag329.xml"/><Relationship Id="rId10" Type="http://schemas.openxmlformats.org/officeDocument/2006/relationships/notesSlide" Target="../notesSlides/notesSlide31.xml"/><Relationship Id="rId4" Type="http://schemas.openxmlformats.org/officeDocument/2006/relationships/tags" Target="../tags/tag328.xml"/><Relationship Id="rId9"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2.xml"/><Relationship Id="rId3" Type="http://schemas.openxmlformats.org/officeDocument/2006/relationships/tags" Target="../tags/tag334.xml"/><Relationship Id="rId7" Type="http://schemas.openxmlformats.org/officeDocument/2006/relationships/slideLayout" Target="../slideLayouts/slideLayout2.xml"/><Relationship Id="rId2" Type="http://schemas.openxmlformats.org/officeDocument/2006/relationships/tags" Target="../tags/tag333.xml"/><Relationship Id="rId1" Type="http://schemas.openxmlformats.org/officeDocument/2006/relationships/vmlDrawing" Target="../drawings/vmlDrawing7.vml"/><Relationship Id="rId6" Type="http://schemas.openxmlformats.org/officeDocument/2006/relationships/tags" Target="../tags/tag337.xml"/><Relationship Id="rId11" Type="http://schemas.openxmlformats.org/officeDocument/2006/relationships/image" Target="../media/image33.wmf"/><Relationship Id="rId5" Type="http://schemas.openxmlformats.org/officeDocument/2006/relationships/tags" Target="../tags/tag336.xml"/><Relationship Id="rId10" Type="http://schemas.openxmlformats.org/officeDocument/2006/relationships/oleObject" Target="../embeddings/oleObject9.bin"/><Relationship Id="rId4" Type="http://schemas.openxmlformats.org/officeDocument/2006/relationships/tags" Target="../tags/tag335.xml"/><Relationship Id="rId9" Type="http://schemas.openxmlformats.org/officeDocument/2006/relationships/image" Target="../media/image3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9.xml"/><Relationship Id="rId1" Type="http://schemas.openxmlformats.org/officeDocument/2006/relationships/tags" Target="../tags/tag338.xml"/><Relationship Id="rId5" Type="http://schemas.openxmlformats.org/officeDocument/2006/relationships/image" Target="../media/image34.pn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tags" Target="../tags/tag342.xml"/><Relationship Id="rId7" Type="http://schemas.openxmlformats.org/officeDocument/2006/relationships/image" Target="../media/image35.png"/><Relationship Id="rId2" Type="http://schemas.openxmlformats.org/officeDocument/2006/relationships/tags" Target="../tags/tag341.xml"/><Relationship Id="rId1" Type="http://schemas.openxmlformats.org/officeDocument/2006/relationships/tags" Target="../tags/tag340.xml"/><Relationship Id="rId6" Type="http://schemas.openxmlformats.org/officeDocument/2006/relationships/notesSlide" Target="../notesSlides/notesSlide34.xml"/><Relationship Id="rId5" Type="http://schemas.openxmlformats.org/officeDocument/2006/relationships/slideLayout" Target="../slideLayouts/slideLayout2.xml"/><Relationship Id="rId4" Type="http://schemas.openxmlformats.org/officeDocument/2006/relationships/tags" Target="../tags/tag343.xml"/></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tags" Target="../tags/tag345.xml"/><Relationship Id="rId7" Type="http://schemas.openxmlformats.org/officeDocument/2006/relationships/notesSlide" Target="../notesSlides/notesSlide36.xml"/><Relationship Id="rId2" Type="http://schemas.openxmlformats.org/officeDocument/2006/relationships/tags" Target="../tags/tag344.xml"/><Relationship Id="rId1" Type="http://schemas.openxmlformats.org/officeDocument/2006/relationships/vmlDrawing" Target="../drawings/vmlDrawing8.vml"/><Relationship Id="rId6" Type="http://schemas.openxmlformats.org/officeDocument/2006/relationships/slideLayout" Target="../slideLayouts/slideLayout2.xml"/><Relationship Id="rId11" Type="http://schemas.openxmlformats.org/officeDocument/2006/relationships/oleObject" Target="../embeddings/oleObject11.bin"/><Relationship Id="rId5" Type="http://schemas.openxmlformats.org/officeDocument/2006/relationships/tags" Target="../tags/tag347.xml"/><Relationship Id="rId10" Type="http://schemas.openxmlformats.org/officeDocument/2006/relationships/image" Target="../media/image38.wmf"/><Relationship Id="rId4" Type="http://schemas.openxmlformats.org/officeDocument/2006/relationships/tags" Target="../tags/tag346.xml"/><Relationship Id="rId9" Type="http://schemas.openxmlformats.org/officeDocument/2006/relationships/oleObject" Target="../embeddings/oleObject10.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34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49.xml"/><Relationship Id="rId4" Type="http://schemas.openxmlformats.org/officeDocument/2006/relationships/image" Target="../media/image40.png"/></Relationships>
</file>

<file path=ppt/slides/_rels/slide39.xml.rels><?xml version="1.0" encoding="UTF-8" standalone="yes"?>
<Relationships xmlns="http://schemas.openxmlformats.org/package/2006/relationships"><Relationship Id="rId8" Type="http://schemas.openxmlformats.org/officeDocument/2006/relationships/tags" Target="../tags/tag357.xml"/><Relationship Id="rId13" Type="http://schemas.openxmlformats.org/officeDocument/2006/relationships/tags" Target="../tags/tag362.xml"/><Relationship Id="rId18" Type="http://schemas.openxmlformats.org/officeDocument/2006/relationships/tags" Target="../tags/tag359.xml"/><Relationship Id="rId3" Type="http://schemas.openxmlformats.org/officeDocument/2006/relationships/tags" Target="../tags/tag352.xml"/><Relationship Id="rId21" Type="http://schemas.openxmlformats.org/officeDocument/2006/relationships/image" Target="../media/image43.png"/><Relationship Id="rId7" Type="http://schemas.openxmlformats.org/officeDocument/2006/relationships/tags" Target="../tags/tag356.xml"/><Relationship Id="rId12" Type="http://schemas.openxmlformats.org/officeDocument/2006/relationships/tags" Target="../tags/tag361.xml"/><Relationship Id="rId17" Type="http://schemas.openxmlformats.org/officeDocument/2006/relationships/image" Target="../media/image41.png"/><Relationship Id="rId25" Type="http://schemas.openxmlformats.org/officeDocument/2006/relationships/image" Target="../media/image45.png"/><Relationship Id="rId2" Type="http://schemas.openxmlformats.org/officeDocument/2006/relationships/tags" Target="../tags/tag351.xml"/><Relationship Id="rId16" Type="http://schemas.openxmlformats.org/officeDocument/2006/relationships/notesSlide" Target="../notesSlides/notesSlide39.xml"/><Relationship Id="rId20" Type="http://schemas.openxmlformats.org/officeDocument/2006/relationships/tags" Target="../tags/tag360.xml"/><Relationship Id="rId1" Type="http://schemas.openxmlformats.org/officeDocument/2006/relationships/tags" Target="../tags/tag350.xml"/><Relationship Id="rId6" Type="http://schemas.openxmlformats.org/officeDocument/2006/relationships/tags" Target="../tags/tag355.xml"/><Relationship Id="rId11" Type="http://schemas.openxmlformats.org/officeDocument/2006/relationships/tags" Target="../tags/tag360.xml"/><Relationship Id="rId24" Type="http://schemas.openxmlformats.org/officeDocument/2006/relationships/tags" Target="../tags/tag362.xml"/><Relationship Id="rId5" Type="http://schemas.openxmlformats.org/officeDocument/2006/relationships/tags" Target="../tags/tag354.xml"/><Relationship Id="rId15" Type="http://schemas.openxmlformats.org/officeDocument/2006/relationships/slideLayout" Target="../slideLayouts/slideLayout2.xml"/><Relationship Id="rId23" Type="http://schemas.openxmlformats.org/officeDocument/2006/relationships/image" Target="../media/image44.png"/><Relationship Id="rId10" Type="http://schemas.openxmlformats.org/officeDocument/2006/relationships/tags" Target="../tags/tag359.xml"/><Relationship Id="rId19" Type="http://schemas.openxmlformats.org/officeDocument/2006/relationships/image" Target="../media/image42.png"/><Relationship Id="rId4" Type="http://schemas.openxmlformats.org/officeDocument/2006/relationships/tags" Target="../tags/tag353.xml"/><Relationship Id="rId9" Type="http://schemas.openxmlformats.org/officeDocument/2006/relationships/tags" Target="../tags/tag358.xml"/><Relationship Id="rId14" Type="http://schemas.openxmlformats.org/officeDocument/2006/relationships/tags" Target="../tags/tag363.xml"/><Relationship Id="rId22" Type="http://schemas.openxmlformats.org/officeDocument/2006/relationships/tags" Target="../tags/tag36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8" Type="http://schemas.openxmlformats.org/officeDocument/2006/relationships/tags" Target="../tags/tag371.xml"/><Relationship Id="rId13" Type="http://schemas.openxmlformats.org/officeDocument/2006/relationships/tags" Target="../tags/tag376.xml"/><Relationship Id="rId18" Type="http://schemas.openxmlformats.org/officeDocument/2006/relationships/tags" Target="../tags/tag364.xml"/><Relationship Id="rId26" Type="http://schemas.openxmlformats.org/officeDocument/2006/relationships/image" Target="../media/image50.png"/><Relationship Id="rId3" Type="http://schemas.openxmlformats.org/officeDocument/2006/relationships/tags" Target="../tags/tag366.xml"/><Relationship Id="rId21" Type="http://schemas.openxmlformats.org/officeDocument/2006/relationships/tags" Target="../tags/tag365.xml"/><Relationship Id="rId7" Type="http://schemas.openxmlformats.org/officeDocument/2006/relationships/tags" Target="../tags/tag370.xml"/><Relationship Id="rId12" Type="http://schemas.openxmlformats.org/officeDocument/2006/relationships/tags" Target="../tags/tag375.xml"/><Relationship Id="rId17" Type="http://schemas.openxmlformats.org/officeDocument/2006/relationships/notesSlide" Target="../notesSlides/notesSlide40.xml"/><Relationship Id="rId25" Type="http://schemas.openxmlformats.org/officeDocument/2006/relationships/tags" Target="../tags/tag367.xml"/><Relationship Id="rId2" Type="http://schemas.openxmlformats.org/officeDocument/2006/relationships/tags" Target="../tags/tag365.xml"/><Relationship Id="rId16" Type="http://schemas.openxmlformats.org/officeDocument/2006/relationships/slideLayout" Target="../slideLayouts/slideLayout2.xml"/><Relationship Id="rId20" Type="http://schemas.openxmlformats.org/officeDocument/2006/relationships/image" Target="../media/image47.png"/><Relationship Id="rId29" Type="http://schemas.openxmlformats.org/officeDocument/2006/relationships/image" Target="../media/image52.png"/><Relationship Id="rId1" Type="http://schemas.openxmlformats.org/officeDocument/2006/relationships/tags" Target="../tags/tag364.xml"/><Relationship Id="rId6" Type="http://schemas.openxmlformats.org/officeDocument/2006/relationships/tags" Target="../tags/tag369.xml"/><Relationship Id="rId11" Type="http://schemas.openxmlformats.org/officeDocument/2006/relationships/tags" Target="../tags/tag374.xml"/><Relationship Id="rId24" Type="http://schemas.openxmlformats.org/officeDocument/2006/relationships/image" Target="../media/image49.png"/><Relationship Id="rId5" Type="http://schemas.openxmlformats.org/officeDocument/2006/relationships/tags" Target="../tags/tag368.xml"/><Relationship Id="rId15" Type="http://schemas.openxmlformats.org/officeDocument/2006/relationships/tags" Target="../tags/tag378.xml"/><Relationship Id="rId23" Type="http://schemas.openxmlformats.org/officeDocument/2006/relationships/tags" Target="../tags/tag366.xml"/><Relationship Id="rId28" Type="http://schemas.openxmlformats.org/officeDocument/2006/relationships/image" Target="../media/image51.png"/><Relationship Id="rId10" Type="http://schemas.openxmlformats.org/officeDocument/2006/relationships/tags" Target="../tags/tag373.xml"/><Relationship Id="rId19" Type="http://schemas.openxmlformats.org/officeDocument/2006/relationships/image" Target="../media/image46.png"/><Relationship Id="rId4" Type="http://schemas.openxmlformats.org/officeDocument/2006/relationships/tags" Target="../tags/tag367.xml"/><Relationship Id="rId9" Type="http://schemas.openxmlformats.org/officeDocument/2006/relationships/tags" Target="../tags/tag372.xml"/><Relationship Id="rId14" Type="http://schemas.openxmlformats.org/officeDocument/2006/relationships/tags" Target="../tags/tag377.xml"/><Relationship Id="rId22" Type="http://schemas.openxmlformats.org/officeDocument/2006/relationships/image" Target="../media/image48.png"/><Relationship Id="rId27" Type="http://schemas.openxmlformats.org/officeDocument/2006/relationships/tags" Target="../tags/tag368.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379.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ags" Target="../tags/tag380.xml"/></Relationships>
</file>

<file path=ppt/slides/_rels/slide43.xml.rels><?xml version="1.0" encoding="UTF-8" standalone="yes"?>
<Relationships xmlns="http://schemas.openxmlformats.org/package/2006/relationships"><Relationship Id="rId8" Type="http://schemas.openxmlformats.org/officeDocument/2006/relationships/tags" Target="../tags/tag388.xml"/><Relationship Id="rId13" Type="http://schemas.openxmlformats.org/officeDocument/2006/relationships/slideLayout" Target="../slideLayouts/slideLayout2.xml"/><Relationship Id="rId3" Type="http://schemas.openxmlformats.org/officeDocument/2006/relationships/tags" Target="../tags/tag383.xml"/><Relationship Id="rId7" Type="http://schemas.openxmlformats.org/officeDocument/2006/relationships/tags" Target="../tags/tag387.xml"/><Relationship Id="rId12" Type="http://schemas.openxmlformats.org/officeDocument/2006/relationships/tags" Target="../tags/tag392.xml"/><Relationship Id="rId2" Type="http://schemas.openxmlformats.org/officeDocument/2006/relationships/tags" Target="../tags/tag382.xml"/><Relationship Id="rId1" Type="http://schemas.openxmlformats.org/officeDocument/2006/relationships/tags" Target="../tags/tag381.xml"/><Relationship Id="rId6" Type="http://schemas.openxmlformats.org/officeDocument/2006/relationships/tags" Target="../tags/tag386.xml"/><Relationship Id="rId11" Type="http://schemas.openxmlformats.org/officeDocument/2006/relationships/tags" Target="../tags/tag391.xml"/><Relationship Id="rId5" Type="http://schemas.openxmlformats.org/officeDocument/2006/relationships/tags" Target="../tags/tag385.xml"/><Relationship Id="rId10" Type="http://schemas.openxmlformats.org/officeDocument/2006/relationships/tags" Target="../tags/tag390.xml"/><Relationship Id="rId4" Type="http://schemas.openxmlformats.org/officeDocument/2006/relationships/tags" Target="../tags/tag384.xml"/><Relationship Id="rId9" Type="http://schemas.openxmlformats.org/officeDocument/2006/relationships/tags" Target="../tags/tag389.xml"/><Relationship Id="rId14"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tags" Target="../tags/tag394.xml"/><Relationship Id="rId7" Type="http://schemas.openxmlformats.org/officeDocument/2006/relationships/notesSlide" Target="../notesSlides/notesSlide45.xml"/><Relationship Id="rId2" Type="http://schemas.openxmlformats.org/officeDocument/2006/relationships/tags" Target="../tags/tag393.xml"/><Relationship Id="rId1" Type="http://schemas.openxmlformats.org/officeDocument/2006/relationships/vmlDrawing" Target="../drawings/vmlDrawing9.vml"/><Relationship Id="rId6" Type="http://schemas.openxmlformats.org/officeDocument/2006/relationships/slideLayout" Target="../slideLayouts/slideLayout2.xml"/><Relationship Id="rId11" Type="http://schemas.openxmlformats.org/officeDocument/2006/relationships/image" Target="../media/image55.wmf"/><Relationship Id="rId5" Type="http://schemas.openxmlformats.org/officeDocument/2006/relationships/tags" Target="../tags/tag396.xml"/><Relationship Id="rId10" Type="http://schemas.openxmlformats.org/officeDocument/2006/relationships/oleObject" Target="../embeddings/oleObject13.bin"/><Relationship Id="rId4" Type="http://schemas.openxmlformats.org/officeDocument/2006/relationships/tags" Target="../tags/tag395.xml"/><Relationship Id="rId9" Type="http://schemas.openxmlformats.org/officeDocument/2006/relationships/image" Target="../media/image54.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tags" Target="../tags/tag398.xml"/><Relationship Id="rId7" Type="http://schemas.openxmlformats.org/officeDocument/2006/relationships/notesSlide" Target="../notesSlides/notesSlide46.xml"/><Relationship Id="rId2" Type="http://schemas.openxmlformats.org/officeDocument/2006/relationships/tags" Target="../tags/tag397.xml"/><Relationship Id="rId1" Type="http://schemas.openxmlformats.org/officeDocument/2006/relationships/vmlDrawing" Target="../drawings/vmlDrawing10.vml"/><Relationship Id="rId6" Type="http://schemas.openxmlformats.org/officeDocument/2006/relationships/slideLayout" Target="../slideLayouts/slideLayout2.xml"/><Relationship Id="rId5" Type="http://schemas.openxmlformats.org/officeDocument/2006/relationships/tags" Target="../tags/tag400.xml"/><Relationship Id="rId4" Type="http://schemas.openxmlformats.org/officeDocument/2006/relationships/tags" Target="../tags/tag399.xml"/><Relationship Id="rId9" Type="http://schemas.openxmlformats.org/officeDocument/2006/relationships/image" Target="../media/image56.wmf"/></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47.xml"/><Relationship Id="rId3" Type="http://schemas.openxmlformats.org/officeDocument/2006/relationships/tags" Target="../tags/tag402.xml"/><Relationship Id="rId7" Type="http://schemas.openxmlformats.org/officeDocument/2006/relationships/slideLayout" Target="../slideLayouts/slideLayout2.xml"/><Relationship Id="rId12" Type="http://schemas.openxmlformats.org/officeDocument/2006/relationships/image" Target="../media/image58.wmf"/><Relationship Id="rId2" Type="http://schemas.openxmlformats.org/officeDocument/2006/relationships/tags" Target="../tags/tag401.xml"/><Relationship Id="rId1" Type="http://schemas.openxmlformats.org/officeDocument/2006/relationships/vmlDrawing" Target="../drawings/vmlDrawing11.vml"/><Relationship Id="rId6" Type="http://schemas.openxmlformats.org/officeDocument/2006/relationships/tags" Target="../tags/tag405.xml"/><Relationship Id="rId11" Type="http://schemas.openxmlformats.org/officeDocument/2006/relationships/oleObject" Target="../embeddings/oleObject16.bin"/><Relationship Id="rId5" Type="http://schemas.openxmlformats.org/officeDocument/2006/relationships/tags" Target="../tags/tag404.xml"/><Relationship Id="rId10" Type="http://schemas.openxmlformats.org/officeDocument/2006/relationships/image" Target="../media/image57.wmf"/><Relationship Id="rId4" Type="http://schemas.openxmlformats.org/officeDocument/2006/relationships/tags" Target="../tags/tag403.xml"/><Relationship Id="rId9" Type="http://schemas.openxmlformats.org/officeDocument/2006/relationships/oleObject" Target="../embeddings/oleObject15.bin"/></Relationships>
</file>

<file path=ppt/slides/_rels/slide48.xml.rels><?xml version="1.0" encoding="UTF-8" standalone="yes"?>
<Relationships xmlns="http://schemas.openxmlformats.org/package/2006/relationships"><Relationship Id="rId3" Type="http://schemas.openxmlformats.org/officeDocument/2006/relationships/tags" Target="../tags/tag407.xml"/><Relationship Id="rId7" Type="http://schemas.openxmlformats.org/officeDocument/2006/relationships/image" Target="../media/image59.wmf"/><Relationship Id="rId2" Type="http://schemas.openxmlformats.org/officeDocument/2006/relationships/tags" Target="../tags/tag406.xml"/><Relationship Id="rId1" Type="http://schemas.openxmlformats.org/officeDocument/2006/relationships/vmlDrawing" Target="../drawings/vmlDrawing12.vml"/><Relationship Id="rId6" Type="http://schemas.openxmlformats.org/officeDocument/2006/relationships/oleObject" Target="../embeddings/oleObject17.bin"/><Relationship Id="rId5" Type="http://schemas.openxmlformats.org/officeDocument/2006/relationships/notesSlide" Target="../notesSlides/notesSlide48.xml"/><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408.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0.x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tags" Target="../tags/tag410.xml"/><Relationship Id="rId7" Type="http://schemas.openxmlformats.org/officeDocument/2006/relationships/oleObject" Target="../embeddings/oleObject18.bin"/><Relationship Id="rId2" Type="http://schemas.openxmlformats.org/officeDocument/2006/relationships/tags" Target="../tags/tag409.xml"/><Relationship Id="rId1" Type="http://schemas.openxmlformats.org/officeDocument/2006/relationships/vmlDrawing" Target="../drawings/vmlDrawing13.vml"/><Relationship Id="rId6" Type="http://schemas.openxmlformats.org/officeDocument/2006/relationships/notesSlide" Target="../notesSlides/notesSlide50.xml"/><Relationship Id="rId5" Type="http://schemas.openxmlformats.org/officeDocument/2006/relationships/slideLayout" Target="../slideLayouts/slideLayout2.xml"/><Relationship Id="rId10" Type="http://schemas.openxmlformats.org/officeDocument/2006/relationships/image" Target="../media/image61.wmf"/><Relationship Id="rId4" Type="http://schemas.openxmlformats.org/officeDocument/2006/relationships/tags" Target="../tags/tag411.xml"/><Relationship Id="rId9" Type="http://schemas.openxmlformats.org/officeDocument/2006/relationships/oleObject" Target="../embeddings/oleObject19.bin"/></Relationships>
</file>

<file path=ppt/slides/_rels/slide51.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tags" Target="../tags/tag413.xml"/><Relationship Id="rId7" Type="http://schemas.openxmlformats.org/officeDocument/2006/relationships/oleObject" Target="../embeddings/oleObject20.bin"/><Relationship Id="rId2" Type="http://schemas.openxmlformats.org/officeDocument/2006/relationships/tags" Target="../tags/tag412.xml"/><Relationship Id="rId1" Type="http://schemas.openxmlformats.org/officeDocument/2006/relationships/vmlDrawing" Target="../drawings/vmlDrawing14.vml"/><Relationship Id="rId6" Type="http://schemas.openxmlformats.org/officeDocument/2006/relationships/notesSlide" Target="../notesSlides/notesSlide51.xml"/><Relationship Id="rId5" Type="http://schemas.openxmlformats.org/officeDocument/2006/relationships/slideLayout" Target="../slideLayouts/slideLayout2.xml"/><Relationship Id="rId4" Type="http://schemas.openxmlformats.org/officeDocument/2006/relationships/tags" Target="../tags/tag414.xml"/></Relationships>
</file>

<file path=ppt/slides/_rels/slide52.xml.rels><?xml version="1.0" encoding="UTF-8" standalone="yes"?>
<Relationships xmlns="http://schemas.openxmlformats.org/package/2006/relationships"><Relationship Id="rId8" Type="http://schemas.openxmlformats.org/officeDocument/2006/relationships/tags" Target="../tags/tag422.xml"/><Relationship Id="rId13" Type="http://schemas.openxmlformats.org/officeDocument/2006/relationships/notesSlide" Target="../notesSlides/notesSlide52.xml"/><Relationship Id="rId3" Type="http://schemas.openxmlformats.org/officeDocument/2006/relationships/tags" Target="../tags/tag417.xml"/><Relationship Id="rId7" Type="http://schemas.openxmlformats.org/officeDocument/2006/relationships/tags" Target="../tags/tag421.xml"/><Relationship Id="rId12" Type="http://schemas.openxmlformats.org/officeDocument/2006/relationships/slideLayout" Target="../slideLayouts/slideLayout2.xml"/><Relationship Id="rId2" Type="http://schemas.openxmlformats.org/officeDocument/2006/relationships/tags" Target="../tags/tag416.xml"/><Relationship Id="rId1" Type="http://schemas.openxmlformats.org/officeDocument/2006/relationships/tags" Target="../tags/tag415.xml"/><Relationship Id="rId6" Type="http://schemas.openxmlformats.org/officeDocument/2006/relationships/tags" Target="../tags/tag420.xml"/><Relationship Id="rId11" Type="http://schemas.openxmlformats.org/officeDocument/2006/relationships/tags" Target="../tags/tag425.xml"/><Relationship Id="rId5" Type="http://schemas.openxmlformats.org/officeDocument/2006/relationships/tags" Target="../tags/tag419.xml"/><Relationship Id="rId10" Type="http://schemas.openxmlformats.org/officeDocument/2006/relationships/tags" Target="../tags/tag424.xml"/><Relationship Id="rId4" Type="http://schemas.openxmlformats.org/officeDocument/2006/relationships/tags" Target="../tags/tag418.xml"/><Relationship Id="rId9" Type="http://schemas.openxmlformats.org/officeDocument/2006/relationships/tags" Target="../tags/tag423.xml"/></Relationships>
</file>

<file path=ppt/slides/_rels/slide53.xml.rels><?xml version="1.0" encoding="UTF-8" standalone="yes"?>
<Relationships xmlns="http://schemas.openxmlformats.org/package/2006/relationships"><Relationship Id="rId8" Type="http://schemas.openxmlformats.org/officeDocument/2006/relationships/tags" Target="../tags/tag432.xml"/><Relationship Id="rId13" Type="http://schemas.openxmlformats.org/officeDocument/2006/relationships/tags" Target="../tags/tag437.xml"/><Relationship Id="rId18" Type="http://schemas.openxmlformats.org/officeDocument/2006/relationships/image" Target="../media/image64.png"/><Relationship Id="rId3" Type="http://schemas.openxmlformats.org/officeDocument/2006/relationships/tags" Target="../tags/tag427.xml"/><Relationship Id="rId21" Type="http://schemas.openxmlformats.org/officeDocument/2006/relationships/tags" Target="../tags/tag429.xml"/><Relationship Id="rId7" Type="http://schemas.openxmlformats.org/officeDocument/2006/relationships/tags" Target="../tags/tag431.xml"/><Relationship Id="rId12" Type="http://schemas.openxmlformats.org/officeDocument/2006/relationships/tags" Target="../tags/tag436.xml"/><Relationship Id="rId17" Type="http://schemas.openxmlformats.org/officeDocument/2006/relationships/image" Target="../media/image63.wmf"/><Relationship Id="rId2" Type="http://schemas.openxmlformats.org/officeDocument/2006/relationships/tags" Target="../tags/tag426.xml"/><Relationship Id="rId16" Type="http://schemas.openxmlformats.org/officeDocument/2006/relationships/oleObject" Target="../embeddings/oleObject21.bin"/><Relationship Id="rId20" Type="http://schemas.openxmlformats.org/officeDocument/2006/relationships/image" Target="../media/image65.png"/><Relationship Id="rId1" Type="http://schemas.openxmlformats.org/officeDocument/2006/relationships/vmlDrawing" Target="../drawings/vmlDrawing15.vml"/><Relationship Id="rId6" Type="http://schemas.openxmlformats.org/officeDocument/2006/relationships/tags" Target="../tags/tag430.xml"/><Relationship Id="rId11" Type="http://schemas.openxmlformats.org/officeDocument/2006/relationships/tags" Target="../tags/tag435.xml"/><Relationship Id="rId5" Type="http://schemas.openxmlformats.org/officeDocument/2006/relationships/tags" Target="../tags/tag429.xml"/><Relationship Id="rId15" Type="http://schemas.openxmlformats.org/officeDocument/2006/relationships/notesSlide" Target="../notesSlides/notesSlide53.xml"/><Relationship Id="rId10" Type="http://schemas.openxmlformats.org/officeDocument/2006/relationships/tags" Target="../tags/tag434.xml"/><Relationship Id="rId19" Type="http://schemas.openxmlformats.org/officeDocument/2006/relationships/image" Target="../media/image6.png"/><Relationship Id="rId4" Type="http://schemas.openxmlformats.org/officeDocument/2006/relationships/tags" Target="../tags/tag428.xml"/><Relationship Id="rId9" Type="http://schemas.openxmlformats.org/officeDocument/2006/relationships/tags" Target="../tags/tag433.xml"/><Relationship Id="rId14" Type="http://schemas.openxmlformats.org/officeDocument/2006/relationships/slideLayout" Target="../slideLayouts/slideLayout2.xml"/><Relationship Id="rId22" Type="http://schemas.openxmlformats.org/officeDocument/2006/relationships/image" Target="../media/image66.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9.xml"/><Relationship Id="rId1" Type="http://schemas.openxmlformats.org/officeDocument/2006/relationships/tags" Target="../tags/tag438.xml"/><Relationship Id="rId5" Type="http://schemas.openxmlformats.org/officeDocument/2006/relationships/image" Target="../media/image66.wmf"/><Relationship Id="rId4"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3" Type="http://schemas.openxmlformats.org/officeDocument/2006/relationships/tags" Target="../tags/tag452.xml"/><Relationship Id="rId18" Type="http://schemas.openxmlformats.org/officeDocument/2006/relationships/tags" Target="../tags/tag457.xml"/><Relationship Id="rId26" Type="http://schemas.openxmlformats.org/officeDocument/2006/relationships/tags" Target="../tags/tag465.xml"/><Relationship Id="rId3" Type="http://schemas.openxmlformats.org/officeDocument/2006/relationships/tags" Target="../tags/tag442.xml"/><Relationship Id="rId21" Type="http://schemas.openxmlformats.org/officeDocument/2006/relationships/tags" Target="../tags/tag460.xml"/><Relationship Id="rId34" Type="http://schemas.openxmlformats.org/officeDocument/2006/relationships/notesSlide" Target="../notesSlides/notesSlide55.xml"/><Relationship Id="rId7" Type="http://schemas.openxmlformats.org/officeDocument/2006/relationships/tags" Target="../tags/tag446.xml"/><Relationship Id="rId12" Type="http://schemas.openxmlformats.org/officeDocument/2006/relationships/tags" Target="../tags/tag451.xml"/><Relationship Id="rId17" Type="http://schemas.openxmlformats.org/officeDocument/2006/relationships/tags" Target="../tags/tag456.xml"/><Relationship Id="rId25" Type="http://schemas.openxmlformats.org/officeDocument/2006/relationships/tags" Target="../tags/tag464.xml"/><Relationship Id="rId33" Type="http://schemas.openxmlformats.org/officeDocument/2006/relationships/slideLayout" Target="../slideLayouts/slideLayout2.xml"/><Relationship Id="rId2" Type="http://schemas.openxmlformats.org/officeDocument/2006/relationships/tags" Target="../tags/tag441.xml"/><Relationship Id="rId16" Type="http://schemas.openxmlformats.org/officeDocument/2006/relationships/tags" Target="../tags/tag455.xml"/><Relationship Id="rId20" Type="http://schemas.openxmlformats.org/officeDocument/2006/relationships/tags" Target="../tags/tag459.xml"/><Relationship Id="rId29" Type="http://schemas.openxmlformats.org/officeDocument/2006/relationships/tags" Target="../tags/tag468.xml"/><Relationship Id="rId1" Type="http://schemas.openxmlformats.org/officeDocument/2006/relationships/tags" Target="../tags/tag440.xml"/><Relationship Id="rId6" Type="http://schemas.openxmlformats.org/officeDocument/2006/relationships/tags" Target="../tags/tag445.xml"/><Relationship Id="rId11" Type="http://schemas.openxmlformats.org/officeDocument/2006/relationships/tags" Target="../tags/tag450.xml"/><Relationship Id="rId24" Type="http://schemas.openxmlformats.org/officeDocument/2006/relationships/tags" Target="../tags/tag463.xml"/><Relationship Id="rId32" Type="http://schemas.openxmlformats.org/officeDocument/2006/relationships/tags" Target="../tags/tag471.xml"/><Relationship Id="rId5" Type="http://schemas.openxmlformats.org/officeDocument/2006/relationships/tags" Target="../tags/tag444.xml"/><Relationship Id="rId15" Type="http://schemas.openxmlformats.org/officeDocument/2006/relationships/tags" Target="../tags/tag454.xml"/><Relationship Id="rId23" Type="http://schemas.openxmlformats.org/officeDocument/2006/relationships/tags" Target="../tags/tag462.xml"/><Relationship Id="rId28" Type="http://schemas.openxmlformats.org/officeDocument/2006/relationships/tags" Target="../tags/tag467.xml"/><Relationship Id="rId10" Type="http://schemas.openxmlformats.org/officeDocument/2006/relationships/tags" Target="../tags/tag449.xml"/><Relationship Id="rId19" Type="http://schemas.openxmlformats.org/officeDocument/2006/relationships/tags" Target="../tags/tag458.xml"/><Relationship Id="rId31" Type="http://schemas.openxmlformats.org/officeDocument/2006/relationships/tags" Target="../tags/tag470.xml"/><Relationship Id="rId4" Type="http://schemas.openxmlformats.org/officeDocument/2006/relationships/tags" Target="../tags/tag443.xml"/><Relationship Id="rId9" Type="http://schemas.openxmlformats.org/officeDocument/2006/relationships/tags" Target="../tags/tag448.xml"/><Relationship Id="rId14" Type="http://schemas.openxmlformats.org/officeDocument/2006/relationships/tags" Target="../tags/tag453.xml"/><Relationship Id="rId22" Type="http://schemas.openxmlformats.org/officeDocument/2006/relationships/tags" Target="../tags/tag461.xml"/><Relationship Id="rId27" Type="http://schemas.openxmlformats.org/officeDocument/2006/relationships/tags" Target="../tags/tag466.xml"/><Relationship Id="rId30" Type="http://schemas.openxmlformats.org/officeDocument/2006/relationships/tags" Target="../tags/tag469.xml"/><Relationship Id="rId8" Type="http://schemas.openxmlformats.org/officeDocument/2006/relationships/tags" Target="../tags/tag447.xml"/></Relationships>
</file>

<file path=ppt/slides/_rels/slide56.xml.rels><?xml version="1.0" encoding="UTF-8" standalone="yes"?>
<Relationships xmlns="http://schemas.openxmlformats.org/package/2006/relationships"><Relationship Id="rId8" Type="http://schemas.openxmlformats.org/officeDocument/2006/relationships/notesSlide" Target="../notesSlides/notesSlide56.xml"/><Relationship Id="rId3" Type="http://schemas.openxmlformats.org/officeDocument/2006/relationships/tags" Target="../tags/tag473.xml"/><Relationship Id="rId7" Type="http://schemas.openxmlformats.org/officeDocument/2006/relationships/slideLayout" Target="../slideLayouts/slideLayout2.xml"/><Relationship Id="rId12" Type="http://schemas.openxmlformats.org/officeDocument/2006/relationships/image" Target="../media/image68.wmf"/><Relationship Id="rId2" Type="http://schemas.openxmlformats.org/officeDocument/2006/relationships/tags" Target="../tags/tag472.xml"/><Relationship Id="rId1" Type="http://schemas.openxmlformats.org/officeDocument/2006/relationships/vmlDrawing" Target="../drawings/vmlDrawing16.vml"/><Relationship Id="rId6" Type="http://schemas.openxmlformats.org/officeDocument/2006/relationships/tags" Target="../tags/tag476.xml"/><Relationship Id="rId11" Type="http://schemas.openxmlformats.org/officeDocument/2006/relationships/oleObject" Target="../embeddings/oleObject23.bin"/><Relationship Id="rId5" Type="http://schemas.openxmlformats.org/officeDocument/2006/relationships/tags" Target="../tags/tag475.xml"/><Relationship Id="rId10" Type="http://schemas.openxmlformats.org/officeDocument/2006/relationships/image" Target="../media/image67.wmf"/><Relationship Id="rId4" Type="http://schemas.openxmlformats.org/officeDocument/2006/relationships/tags" Target="../tags/tag474.xml"/><Relationship Id="rId9" Type="http://schemas.openxmlformats.org/officeDocument/2006/relationships/oleObject" Target="../embeddings/oleObject22.bin"/></Relationships>
</file>

<file path=ppt/slides/_rels/slide57.xml.rels><?xml version="1.0" encoding="UTF-8" standalone="yes"?>
<Relationships xmlns="http://schemas.openxmlformats.org/package/2006/relationships"><Relationship Id="rId3" Type="http://schemas.openxmlformats.org/officeDocument/2006/relationships/tags" Target="../tags/tag479.xml"/><Relationship Id="rId2" Type="http://schemas.openxmlformats.org/officeDocument/2006/relationships/tags" Target="../tags/tag478.xml"/><Relationship Id="rId1" Type="http://schemas.openxmlformats.org/officeDocument/2006/relationships/tags" Target="../tags/tag477.xml"/><Relationship Id="rId6" Type="http://schemas.openxmlformats.org/officeDocument/2006/relationships/image" Target="../media/image69.png"/><Relationship Id="rId5" Type="http://schemas.openxmlformats.org/officeDocument/2006/relationships/notesSlide" Target="../notesSlides/notesSlide57.xml"/><Relationship Id="rId4"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480.xml"/><Relationship Id="rId4" Type="http://schemas.openxmlformats.org/officeDocument/2006/relationships/image" Target="../media/image70.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8.xml"/><Relationship Id="rId7" Type="http://schemas.openxmlformats.org/officeDocument/2006/relationships/slideLayout" Target="../slideLayouts/slideLayout2.xml"/><Relationship Id="rId12" Type="http://schemas.openxmlformats.org/officeDocument/2006/relationships/image" Target="../media/image6.png"/><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tags" Target="../tags/tag11.xml"/><Relationship Id="rId11" Type="http://schemas.openxmlformats.org/officeDocument/2006/relationships/oleObject" Target="../embeddings/oleObject2.bin"/><Relationship Id="rId5" Type="http://schemas.openxmlformats.org/officeDocument/2006/relationships/tags" Target="../tags/tag10.xml"/><Relationship Id="rId10" Type="http://schemas.openxmlformats.org/officeDocument/2006/relationships/image" Target="../media/image5.png"/><Relationship Id="rId4" Type="http://schemas.openxmlformats.org/officeDocument/2006/relationships/tags" Target="../tags/tag9.xml"/><Relationship Id="rId9"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7.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Digital Image Processing</a:t>
            </a:r>
            <a:br>
              <a:rPr lang="en-US" altLang="zh-CN" dirty="0"/>
            </a:br>
            <a:r>
              <a:rPr lang="en-US" altLang="zh-CN" dirty="0"/>
              <a:t>Technologies &amp; Applications</a:t>
            </a:r>
            <a:endParaRPr lang="zh-CN" altLang="en-US" dirty="0"/>
          </a:p>
        </p:txBody>
      </p:sp>
      <p:sp>
        <p:nvSpPr>
          <p:cNvPr id="5122" name="Rectangle 3"/>
          <p:cNvSpPr>
            <a:spLocks noGrp="1" noChangeArrowheads="1"/>
          </p:cNvSpPr>
          <p:nvPr>
            <p:ph type="subTitle" idx="1"/>
          </p:nvPr>
        </p:nvSpPr>
        <p:spPr/>
        <p:txBody>
          <a:bodyPr/>
          <a:lstStyle/>
          <a:p>
            <a:pPr marL="0" indent="0" eaLnBrk="1" hangingPunct="1"/>
            <a:r>
              <a:rPr lang="en-IE" altLang="zh-CN">
                <a:latin typeface="+mj-lt"/>
                <a:cs typeface="+mj-cs"/>
                <a:sym typeface="+mn-ea"/>
              </a:rPr>
              <a:t>Representation &amp; Description</a:t>
            </a:r>
            <a:endParaRPr lang="en-US" altLang="zh-CN"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Chain Codes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10</a:t>
            </a:fld>
            <a:endParaRPr lang="en-US" altLang="zh-CN"/>
          </a:p>
        </p:txBody>
      </p:sp>
      <p:pic>
        <p:nvPicPr>
          <p:cNvPr id="16385" name="Picture 2"/>
          <p:cNvPicPr>
            <a:picLocks noChangeAspect="1"/>
          </p:cNvPicPr>
          <p:nvPr>
            <p:custDataLst>
              <p:tags r:id="rId1"/>
            </p:custDataLst>
          </p:nvPr>
        </p:nvPicPr>
        <p:blipFill>
          <a:blip r:embed="rId12"/>
          <a:srcRect l="20061" t="5284" r="21608"/>
          <a:stretch>
            <a:fillRect/>
          </a:stretch>
        </p:blipFill>
        <p:spPr>
          <a:xfrm>
            <a:off x="844550" y="1212215"/>
            <a:ext cx="5311775" cy="5349875"/>
          </a:xfrm>
          <a:prstGeom prst="rect">
            <a:avLst/>
          </a:prstGeom>
          <a:noFill/>
          <a:ln w="9525">
            <a:noFill/>
          </a:ln>
        </p:spPr>
      </p:pic>
      <p:sp>
        <p:nvSpPr>
          <p:cNvPr id="16387" name="Text Box 4"/>
          <p:cNvSpPr txBox="1"/>
          <p:nvPr>
            <p:custDataLst>
              <p:tags r:id="rId2"/>
            </p:custDataLst>
          </p:nvPr>
        </p:nvSpPr>
        <p:spPr>
          <a:xfrm>
            <a:off x="6119813" y="3470910"/>
            <a:ext cx="2978150" cy="366713"/>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0033333323221211101101</a:t>
            </a:r>
          </a:p>
        </p:txBody>
      </p:sp>
      <p:sp>
        <p:nvSpPr>
          <p:cNvPr id="16388" name="Text Box 5"/>
          <p:cNvSpPr txBox="1"/>
          <p:nvPr>
            <p:custDataLst>
              <p:tags r:id="rId3"/>
            </p:custDataLst>
          </p:nvPr>
        </p:nvSpPr>
        <p:spPr>
          <a:xfrm>
            <a:off x="6164263" y="4424998"/>
            <a:ext cx="2089150" cy="366712"/>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076666553321212</a:t>
            </a:r>
          </a:p>
        </p:txBody>
      </p:sp>
      <p:sp>
        <p:nvSpPr>
          <p:cNvPr id="16389" name="Line 6"/>
          <p:cNvSpPr/>
          <p:nvPr>
            <p:custDataLst>
              <p:tags r:id="rId4"/>
            </p:custDataLst>
          </p:nvPr>
        </p:nvSpPr>
        <p:spPr>
          <a:xfrm flipH="1">
            <a:off x="5427663" y="4599623"/>
            <a:ext cx="773112" cy="0"/>
          </a:xfrm>
          <a:prstGeom prst="line">
            <a:avLst/>
          </a:prstGeom>
          <a:ln w="12700" cap="flat" cmpd="sng">
            <a:solidFill>
              <a:srgbClr val="FF0000"/>
            </a:solidFill>
            <a:prstDash val="solid"/>
            <a:round/>
            <a:headEnd type="none" w="med" len="med"/>
            <a:tailEnd type="triangle" w="med" len="med"/>
          </a:ln>
        </p:spPr>
      </p:sp>
      <p:sp>
        <p:nvSpPr>
          <p:cNvPr id="16390" name="Line 7"/>
          <p:cNvSpPr/>
          <p:nvPr>
            <p:custDataLst>
              <p:tags r:id="rId5"/>
            </p:custDataLst>
          </p:nvPr>
        </p:nvSpPr>
        <p:spPr>
          <a:xfrm flipH="1">
            <a:off x="2940050" y="3661410"/>
            <a:ext cx="3216275" cy="393700"/>
          </a:xfrm>
          <a:prstGeom prst="line">
            <a:avLst/>
          </a:prstGeom>
          <a:ln w="12700" cap="flat" cmpd="sng">
            <a:solidFill>
              <a:srgbClr val="FF0000"/>
            </a:solidFill>
            <a:prstDash val="solid"/>
            <a:round/>
            <a:headEnd type="none" w="med" len="med"/>
            <a:tailEnd type="triangle" w="med" len="med"/>
          </a:ln>
        </p:spPr>
      </p:sp>
      <p:sp>
        <p:nvSpPr>
          <p:cNvPr id="16391" name="Oval 8"/>
          <p:cNvSpPr/>
          <p:nvPr>
            <p:custDataLst>
              <p:tags r:id="rId6"/>
            </p:custDataLst>
          </p:nvPr>
        </p:nvSpPr>
        <p:spPr>
          <a:xfrm>
            <a:off x="1984375" y="4007485"/>
            <a:ext cx="88900" cy="88900"/>
          </a:xfrm>
          <a:prstGeom prst="ellipse">
            <a:avLst/>
          </a:prstGeom>
          <a:solidFill>
            <a:srgbClr val="FF0000"/>
          </a:solidFill>
          <a:ln w="12700" cap="flat" cmpd="sng">
            <a:solidFill>
              <a:srgbClr val="FF0000"/>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16392" name="Oval 9"/>
          <p:cNvSpPr/>
          <p:nvPr>
            <p:custDataLst>
              <p:tags r:id="rId7"/>
            </p:custDataLst>
          </p:nvPr>
        </p:nvSpPr>
        <p:spPr>
          <a:xfrm>
            <a:off x="4818063" y="4007485"/>
            <a:ext cx="88900" cy="88900"/>
          </a:xfrm>
          <a:prstGeom prst="ellipse">
            <a:avLst/>
          </a:prstGeom>
          <a:solidFill>
            <a:srgbClr val="FF0000"/>
          </a:solidFill>
          <a:ln w="12700" cap="flat" cmpd="sng">
            <a:solidFill>
              <a:srgbClr val="FF0000"/>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pic>
        <p:nvPicPr>
          <p:cNvPr id="16393" name="Picture 2"/>
          <p:cNvPicPr>
            <a:picLocks noChangeAspect="1"/>
          </p:cNvPicPr>
          <p:nvPr>
            <p:custDataLst>
              <p:tags r:id="rId8"/>
            </p:custDataLst>
          </p:nvPr>
        </p:nvPicPr>
        <p:blipFill>
          <a:blip r:embed="rId13"/>
          <a:stretch>
            <a:fillRect/>
          </a:stretch>
        </p:blipFill>
        <p:spPr>
          <a:xfrm>
            <a:off x="6659880" y="1212215"/>
            <a:ext cx="4724400" cy="2216785"/>
          </a:xfrm>
          <a:prstGeom prst="rect">
            <a:avLst/>
          </a:prstGeom>
          <a:noFill/>
          <a:ln w="9525">
            <a:noFill/>
          </a:ln>
        </p:spPr>
      </p:pic>
      <p:sp>
        <p:nvSpPr>
          <p:cNvPr id="3" name="矩形 2"/>
          <p:cNvSpPr/>
          <p:nvPr>
            <p:custDataLst>
              <p:tags r:id="rId9"/>
            </p:custDataLst>
          </p:nvPr>
        </p:nvSpPr>
        <p:spPr>
          <a:xfrm>
            <a:off x="6510655" y="4966970"/>
            <a:ext cx="5022850" cy="1630045"/>
          </a:xfrm>
          <a:prstGeom prst="rect">
            <a:avLst/>
          </a:prstGeom>
          <a:noFill/>
          <a:ln w="9525">
            <a:noFill/>
          </a:ln>
        </p:spPr>
        <p:txBody>
          <a:bodyPr wrap="square" anchor="t" anchorCtr="0">
            <a:spAutoFit/>
          </a:bodyPr>
          <a:lstStyle/>
          <a:p>
            <a:pPr marL="285750" indent="-285750" eaLnBrk="0" hangingPunct="0">
              <a:buFont typeface="Wingdings" panose="05000000000000000000" pitchFamily="2" charset="2"/>
              <a:buChar char="n"/>
            </a:pPr>
            <a:r>
              <a:rPr lang="en-US" altLang="zh-CN" sz="2000" dirty="0">
                <a:latin typeface="微软雅黑" panose="020B0503020204020204" pitchFamily="34" charset="-122"/>
                <a:ea typeface="微软雅黑" panose="020B0503020204020204" pitchFamily="34" charset="-122"/>
              </a:rPr>
              <a:t>However, different grid can generate different chain codes.</a:t>
            </a:r>
          </a:p>
          <a:p>
            <a:pPr marL="285750" indent="-285750" eaLnBrk="0" hangingPunct="0">
              <a:buFont typeface="Wingdings" panose="05000000000000000000" pitchFamily="2" charset="2"/>
              <a:buChar char="n"/>
            </a:pPr>
            <a:r>
              <a:rPr lang="en-US" altLang="zh-CN" sz="2000" dirty="0">
                <a:latin typeface="微软雅黑" panose="020B0503020204020204" pitchFamily="34" charset="-122"/>
                <a:ea typeface="微软雅黑" panose="020B0503020204020204" pitchFamily="34" charset="-122"/>
              </a:rPr>
              <a:t>The accuracy of the resulting code representation depends on the spacing of the sampling grid.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IE" altLang="zh-CN">
                <a:ea typeface="宋体" panose="02010600030101010101" pitchFamily="2" charset="-122"/>
                <a:sym typeface="+mn-ea"/>
              </a:rPr>
              <a:t>Normalized Chain Codes</a:t>
            </a:r>
            <a:endParaRPr lang="en-US" altLang="zh-CN" dirty="0"/>
          </a:p>
        </p:txBody>
      </p:sp>
      <p:sp>
        <p:nvSpPr>
          <p:cNvPr id="5" name="灯片编号占位符 4"/>
          <p:cNvSpPr>
            <a:spLocks noGrp="1"/>
          </p:cNvSpPr>
          <p:nvPr>
            <p:ph type="sldNum" sz="quarter" idx="12"/>
          </p:nvPr>
        </p:nvSpPr>
        <p:spPr/>
        <p:txBody>
          <a:bodyPr/>
          <a:lstStyle/>
          <a:p>
            <a:fld id="{70B60EAF-A1DC-4C3B-A324-FE68300B7507}" type="slidenum">
              <a:rPr lang="en-US" altLang="zh-CN" smtClean="0"/>
              <a:t>11</a:t>
            </a:fld>
            <a:endParaRPr lang="en-US" altLang="zh-CN"/>
          </a:p>
        </p:txBody>
      </p:sp>
      <p:grpSp>
        <p:nvGrpSpPr>
          <p:cNvPr id="17409" name="Group 120"/>
          <p:cNvGrpSpPr/>
          <p:nvPr/>
        </p:nvGrpSpPr>
        <p:grpSpPr>
          <a:xfrm>
            <a:off x="6301105" y="3231515"/>
            <a:ext cx="1784350" cy="1842115"/>
            <a:chOff x="260" y="1607"/>
            <a:chExt cx="901" cy="1022"/>
          </a:xfrm>
        </p:grpSpPr>
        <p:sp>
          <p:nvSpPr>
            <p:cNvPr id="17410" name="Line 6"/>
            <p:cNvSpPr/>
            <p:nvPr>
              <p:custDataLst>
                <p:tags r:id="rId33"/>
              </p:custDataLst>
            </p:nvPr>
          </p:nvSpPr>
          <p:spPr>
            <a:xfrm flipV="1">
              <a:off x="342" y="2202"/>
              <a:ext cx="1" cy="280"/>
            </a:xfrm>
            <a:prstGeom prst="line">
              <a:avLst/>
            </a:prstGeom>
            <a:ln w="14288" cap="flat" cmpd="sng">
              <a:solidFill>
                <a:srgbClr val="000000"/>
              </a:solidFill>
              <a:prstDash val="solid"/>
              <a:round/>
              <a:headEnd type="none" w="med" len="med"/>
              <a:tailEnd type="none" w="med" len="med"/>
            </a:ln>
          </p:spPr>
        </p:sp>
        <p:sp>
          <p:nvSpPr>
            <p:cNvPr id="17411" name="Line 7"/>
            <p:cNvSpPr/>
            <p:nvPr>
              <p:custDataLst>
                <p:tags r:id="rId34"/>
              </p:custDataLst>
            </p:nvPr>
          </p:nvSpPr>
          <p:spPr>
            <a:xfrm>
              <a:off x="342" y="2112"/>
              <a:ext cx="281" cy="1"/>
            </a:xfrm>
            <a:prstGeom prst="line">
              <a:avLst/>
            </a:prstGeom>
            <a:ln w="14288" cap="flat" cmpd="sng">
              <a:solidFill>
                <a:srgbClr val="000000"/>
              </a:solidFill>
              <a:prstDash val="solid"/>
              <a:round/>
              <a:headEnd type="none" w="med" len="med"/>
              <a:tailEnd type="none" w="med" len="med"/>
            </a:ln>
          </p:spPr>
        </p:sp>
        <p:sp>
          <p:nvSpPr>
            <p:cNvPr id="17412" name="Line 8"/>
            <p:cNvSpPr/>
            <p:nvPr>
              <p:custDataLst>
                <p:tags r:id="rId35"/>
              </p:custDataLst>
            </p:nvPr>
          </p:nvSpPr>
          <p:spPr>
            <a:xfrm flipV="1">
              <a:off x="713" y="1823"/>
              <a:ext cx="1" cy="280"/>
            </a:xfrm>
            <a:prstGeom prst="line">
              <a:avLst/>
            </a:prstGeom>
            <a:ln w="14288" cap="flat" cmpd="sng">
              <a:solidFill>
                <a:srgbClr val="000000"/>
              </a:solidFill>
              <a:prstDash val="solid"/>
              <a:round/>
              <a:headEnd type="none" w="med" len="med"/>
              <a:tailEnd type="none" w="med" len="med"/>
            </a:ln>
          </p:spPr>
        </p:sp>
        <p:sp>
          <p:nvSpPr>
            <p:cNvPr id="17413" name="Line 9"/>
            <p:cNvSpPr/>
            <p:nvPr>
              <p:custDataLst>
                <p:tags r:id="rId36"/>
              </p:custDataLst>
            </p:nvPr>
          </p:nvSpPr>
          <p:spPr>
            <a:xfrm>
              <a:off x="713" y="1733"/>
              <a:ext cx="272" cy="1"/>
            </a:xfrm>
            <a:prstGeom prst="line">
              <a:avLst/>
            </a:prstGeom>
            <a:ln w="14288" cap="flat" cmpd="sng">
              <a:solidFill>
                <a:srgbClr val="000000"/>
              </a:solidFill>
              <a:prstDash val="solid"/>
              <a:round/>
              <a:headEnd type="none" w="med" len="med"/>
              <a:tailEnd type="none" w="med" len="med"/>
            </a:ln>
          </p:spPr>
        </p:sp>
        <p:sp>
          <p:nvSpPr>
            <p:cNvPr id="17414" name="Line 10"/>
            <p:cNvSpPr/>
            <p:nvPr>
              <p:custDataLst>
                <p:tags r:id="rId37"/>
              </p:custDataLst>
            </p:nvPr>
          </p:nvSpPr>
          <p:spPr>
            <a:xfrm>
              <a:off x="1076" y="1742"/>
              <a:ext cx="1" cy="289"/>
            </a:xfrm>
            <a:prstGeom prst="line">
              <a:avLst/>
            </a:prstGeom>
            <a:ln w="14288" cap="flat" cmpd="sng">
              <a:solidFill>
                <a:srgbClr val="000000"/>
              </a:solidFill>
              <a:prstDash val="solid"/>
              <a:round/>
              <a:headEnd type="none" w="med" len="med"/>
              <a:tailEnd type="none" w="med" len="med"/>
            </a:ln>
          </p:spPr>
        </p:sp>
        <p:sp>
          <p:nvSpPr>
            <p:cNvPr id="17415" name="Line 11"/>
            <p:cNvSpPr/>
            <p:nvPr>
              <p:custDataLst>
                <p:tags r:id="rId38"/>
              </p:custDataLst>
            </p:nvPr>
          </p:nvSpPr>
          <p:spPr>
            <a:xfrm>
              <a:off x="1076" y="2112"/>
              <a:ext cx="1" cy="271"/>
            </a:xfrm>
            <a:prstGeom prst="line">
              <a:avLst/>
            </a:prstGeom>
            <a:ln w="14288" cap="flat" cmpd="sng">
              <a:solidFill>
                <a:srgbClr val="000000"/>
              </a:solidFill>
              <a:prstDash val="solid"/>
              <a:round/>
              <a:headEnd type="none" w="med" len="med"/>
              <a:tailEnd type="none" w="med" len="med"/>
            </a:ln>
          </p:spPr>
        </p:sp>
        <p:sp>
          <p:nvSpPr>
            <p:cNvPr id="17416" name="Line 12"/>
            <p:cNvSpPr/>
            <p:nvPr>
              <p:custDataLst>
                <p:tags r:id="rId39"/>
              </p:custDataLst>
            </p:nvPr>
          </p:nvSpPr>
          <p:spPr>
            <a:xfrm flipH="1">
              <a:off x="759" y="2482"/>
              <a:ext cx="317" cy="1"/>
            </a:xfrm>
            <a:prstGeom prst="line">
              <a:avLst/>
            </a:prstGeom>
            <a:ln w="14288" cap="flat" cmpd="sng">
              <a:solidFill>
                <a:srgbClr val="000000"/>
              </a:solidFill>
              <a:prstDash val="solid"/>
              <a:round/>
              <a:headEnd type="none" w="med" len="med"/>
              <a:tailEnd type="none" w="med" len="med"/>
            </a:ln>
          </p:spPr>
        </p:sp>
        <p:sp>
          <p:nvSpPr>
            <p:cNvPr id="17417" name="Line 13"/>
            <p:cNvSpPr/>
            <p:nvPr>
              <p:custDataLst>
                <p:tags r:id="rId40"/>
              </p:custDataLst>
            </p:nvPr>
          </p:nvSpPr>
          <p:spPr>
            <a:xfrm flipH="1">
              <a:off x="442" y="2482"/>
              <a:ext cx="271" cy="1"/>
            </a:xfrm>
            <a:prstGeom prst="line">
              <a:avLst/>
            </a:prstGeom>
            <a:ln w="14288" cap="flat" cmpd="sng">
              <a:solidFill>
                <a:srgbClr val="000000"/>
              </a:solidFill>
              <a:prstDash val="solid"/>
              <a:round/>
              <a:headEnd type="none" w="med" len="med"/>
              <a:tailEnd type="none" w="med" len="med"/>
            </a:ln>
          </p:spPr>
        </p:sp>
        <p:sp>
          <p:nvSpPr>
            <p:cNvPr id="17418" name="Rectangle 26"/>
            <p:cNvSpPr/>
            <p:nvPr>
              <p:custDataLst>
                <p:tags r:id="rId41"/>
              </p:custDataLst>
            </p:nvPr>
          </p:nvSpPr>
          <p:spPr>
            <a:xfrm>
              <a:off x="478" y="1968"/>
              <a:ext cx="67" cy="128"/>
            </a:xfrm>
            <a:prstGeom prst="rect">
              <a:avLst/>
            </a:prstGeom>
            <a:noFill/>
            <a:ln w="9525">
              <a:noFill/>
            </a:ln>
          </p:spPr>
          <p:txBody>
            <a:bodyPr wrap="square" lIns="0" tIns="0" rIns="0" bIns="0" anchor="t" anchorCtr="0">
              <a:spAutoFit/>
            </a:bodyPr>
            <a:lstStyle/>
            <a:p>
              <a:r>
                <a:rPr lang="en-US" altLang="zh-CN" sz="1500" dirty="0">
                  <a:solidFill>
                    <a:srgbClr val="000000"/>
                  </a:solidFill>
                  <a:latin typeface="Times"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17419" name="Rectangle 27"/>
            <p:cNvSpPr/>
            <p:nvPr>
              <p:custDataLst>
                <p:tags r:id="rId42"/>
              </p:custDataLst>
            </p:nvPr>
          </p:nvSpPr>
          <p:spPr>
            <a:xfrm>
              <a:off x="260" y="2248"/>
              <a:ext cx="67" cy="128"/>
            </a:xfrm>
            <a:prstGeom prst="rect">
              <a:avLst/>
            </a:prstGeom>
            <a:noFill/>
            <a:ln w="9525">
              <a:noFill/>
            </a:ln>
          </p:spPr>
          <p:txBody>
            <a:bodyPr wrap="square" lIns="0" tIns="0" rIns="0" bIns="0" anchor="t" anchorCtr="0">
              <a:spAutoFit/>
            </a:bodyPr>
            <a:lstStyle/>
            <a:p>
              <a:r>
                <a:rPr lang="en-US" altLang="zh-CN" sz="1500" dirty="0">
                  <a:solidFill>
                    <a:srgbClr val="000000"/>
                  </a:solidFill>
                  <a:latin typeface="Times" charset="0"/>
                  <a:ea typeface="宋体" panose="02010600030101010101" pitchFamily="2" charset="-122"/>
                </a:rPr>
                <a:t>1</a:t>
              </a:r>
              <a:endParaRPr lang="en-US" altLang="zh-CN" dirty="0">
                <a:latin typeface="Arial" panose="020B0604020202020204" pitchFamily="34" charset="0"/>
                <a:ea typeface="宋体" panose="02010600030101010101" pitchFamily="2" charset="-122"/>
              </a:endParaRPr>
            </a:p>
          </p:txBody>
        </p:sp>
        <p:sp>
          <p:nvSpPr>
            <p:cNvPr id="17420" name="Rectangle 28"/>
            <p:cNvSpPr/>
            <p:nvPr>
              <p:custDataLst>
                <p:tags r:id="rId43"/>
              </p:custDataLst>
            </p:nvPr>
          </p:nvSpPr>
          <p:spPr>
            <a:xfrm>
              <a:off x="541" y="2501"/>
              <a:ext cx="67" cy="128"/>
            </a:xfrm>
            <a:prstGeom prst="rect">
              <a:avLst/>
            </a:prstGeom>
            <a:noFill/>
            <a:ln w="9525">
              <a:noFill/>
            </a:ln>
          </p:spPr>
          <p:txBody>
            <a:bodyPr wrap="square" lIns="0" tIns="0" rIns="0" bIns="0" anchor="t" anchorCtr="0">
              <a:spAutoFit/>
            </a:bodyPr>
            <a:lstStyle/>
            <a:p>
              <a:r>
                <a:rPr lang="en-US" altLang="zh-CN" sz="1500" dirty="0">
                  <a:solidFill>
                    <a:srgbClr val="000000"/>
                  </a:solidFill>
                  <a:latin typeface="Times"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17421" name="Rectangle 29"/>
            <p:cNvSpPr/>
            <p:nvPr>
              <p:custDataLst>
                <p:tags r:id="rId44"/>
              </p:custDataLst>
            </p:nvPr>
          </p:nvSpPr>
          <p:spPr>
            <a:xfrm>
              <a:off x="867" y="2501"/>
              <a:ext cx="67" cy="128"/>
            </a:xfrm>
            <a:prstGeom prst="rect">
              <a:avLst/>
            </a:prstGeom>
            <a:noFill/>
            <a:ln w="9525">
              <a:noFill/>
            </a:ln>
          </p:spPr>
          <p:txBody>
            <a:bodyPr wrap="square" lIns="0" tIns="0" rIns="0" bIns="0" anchor="t" anchorCtr="0">
              <a:spAutoFit/>
            </a:bodyPr>
            <a:lstStyle/>
            <a:p>
              <a:r>
                <a:rPr lang="en-US" altLang="zh-CN" sz="1500" dirty="0">
                  <a:solidFill>
                    <a:srgbClr val="000000"/>
                  </a:solidFill>
                  <a:latin typeface="Times"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17422" name="Rectangle 30"/>
            <p:cNvSpPr/>
            <p:nvPr>
              <p:custDataLst>
                <p:tags r:id="rId45"/>
              </p:custDataLst>
            </p:nvPr>
          </p:nvSpPr>
          <p:spPr>
            <a:xfrm>
              <a:off x="1094" y="2158"/>
              <a:ext cx="67" cy="128"/>
            </a:xfrm>
            <a:prstGeom prst="rect">
              <a:avLst/>
            </a:prstGeom>
            <a:noFill/>
            <a:ln w="9525">
              <a:noFill/>
            </a:ln>
          </p:spPr>
          <p:txBody>
            <a:bodyPr wrap="squar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7423" name="Rectangle 31"/>
            <p:cNvSpPr/>
            <p:nvPr>
              <p:custDataLst>
                <p:tags r:id="rId46"/>
              </p:custDataLst>
            </p:nvPr>
          </p:nvSpPr>
          <p:spPr>
            <a:xfrm>
              <a:off x="1094" y="1832"/>
              <a:ext cx="67" cy="128"/>
            </a:xfrm>
            <a:prstGeom prst="rect">
              <a:avLst/>
            </a:prstGeom>
            <a:noFill/>
            <a:ln w="9525">
              <a:noFill/>
            </a:ln>
          </p:spPr>
          <p:txBody>
            <a:bodyPr wrap="squar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7424" name="Rectangle 32"/>
            <p:cNvSpPr/>
            <p:nvPr>
              <p:custDataLst>
                <p:tags r:id="rId47"/>
              </p:custDataLst>
            </p:nvPr>
          </p:nvSpPr>
          <p:spPr>
            <a:xfrm>
              <a:off x="858" y="1607"/>
              <a:ext cx="67" cy="128"/>
            </a:xfrm>
            <a:prstGeom prst="rect">
              <a:avLst/>
            </a:prstGeom>
            <a:noFill/>
            <a:ln w="9525">
              <a:noFill/>
            </a:ln>
          </p:spPr>
          <p:txBody>
            <a:bodyPr wrap="square" lIns="0" tIns="0" rIns="0" bIns="0" anchor="t" anchorCtr="0">
              <a:spAutoFit/>
            </a:bodyPr>
            <a:lstStyle/>
            <a:p>
              <a:r>
                <a:rPr lang="en-US" altLang="zh-CN" sz="1500" dirty="0">
                  <a:solidFill>
                    <a:srgbClr val="000000"/>
                  </a:solidFill>
                  <a:latin typeface="Times"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17425" name="Rectangle 33"/>
            <p:cNvSpPr/>
            <p:nvPr>
              <p:custDataLst>
                <p:tags r:id="rId48"/>
              </p:custDataLst>
            </p:nvPr>
          </p:nvSpPr>
          <p:spPr>
            <a:xfrm>
              <a:off x="632" y="1850"/>
              <a:ext cx="67" cy="128"/>
            </a:xfrm>
            <a:prstGeom prst="rect">
              <a:avLst/>
            </a:prstGeom>
            <a:noFill/>
            <a:ln w="9525">
              <a:noFill/>
            </a:ln>
          </p:spPr>
          <p:txBody>
            <a:bodyPr wrap="square" lIns="0" tIns="0" rIns="0" bIns="0" anchor="t" anchorCtr="0">
              <a:spAutoFit/>
            </a:bodyPr>
            <a:lstStyle/>
            <a:p>
              <a:r>
                <a:rPr lang="en-US" altLang="zh-CN" sz="1500" dirty="0">
                  <a:solidFill>
                    <a:srgbClr val="000000"/>
                  </a:solidFill>
                  <a:latin typeface="Times" charset="0"/>
                  <a:ea typeface="宋体" panose="02010600030101010101" pitchFamily="2" charset="-122"/>
                </a:rPr>
                <a:t>1</a:t>
              </a:r>
              <a:endParaRPr lang="en-US" altLang="zh-CN" dirty="0">
                <a:latin typeface="Arial" panose="020B0604020202020204" pitchFamily="34" charset="0"/>
                <a:ea typeface="宋体" panose="02010600030101010101" pitchFamily="2" charset="-122"/>
              </a:endParaRPr>
            </a:p>
          </p:txBody>
        </p:sp>
        <p:sp>
          <p:nvSpPr>
            <p:cNvPr id="17426" name="Freeform 42"/>
            <p:cNvSpPr/>
            <p:nvPr>
              <p:custDataLst>
                <p:tags r:id="rId49"/>
              </p:custDataLst>
            </p:nvPr>
          </p:nvSpPr>
          <p:spPr>
            <a:xfrm>
              <a:off x="967" y="1715"/>
              <a:ext cx="109" cy="36"/>
            </a:xfrm>
            <a:custGeom>
              <a:avLst/>
              <a:gdLst/>
              <a:ahLst/>
              <a:cxnLst>
                <a:cxn ang="0">
                  <a:pos x="0" y="0"/>
                </a:cxn>
                <a:cxn ang="0">
                  <a:pos x="18" y="18"/>
                </a:cxn>
                <a:cxn ang="0">
                  <a:pos x="0" y="36"/>
                </a:cxn>
                <a:cxn ang="0">
                  <a:pos x="109" y="18"/>
                </a:cxn>
                <a:cxn ang="0">
                  <a:pos x="0" y="0"/>
                </a:cxn>
              </a:cxnLst>
              <a:rect l="0" t="0" r="0" b="0"/>
              <a:pathLst>
                <a:path w="109" h="36">
                  <a:moveTo>
                    <a:pt x="0" y="0"/>
                  </a:moveTo>
                  <a:lnTo>
                    <a:pt x="18" y="18"/>
                  </a:lnTo>
                  <a:lnTo>
                    <a:pt x="0" y="36"/>
                  </a:lnTo>
                  <a:lnTo>
                    <a:pt x="109" y="18"/>
                  </a:lnTo>
                  <a:lnTo>
                    <a:pt x="0" y="0"/>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7427" name="Freeform 43"/>
            <p:cNvSpPr/>
            <p:nvPr>
              <p:custDataLst>
                <p:tags r:id="rId50"/>
              </p:custDataLst>
            </p:nvPr>
          </p:nvSpPr>
          <p:spPr>
            <a:xfrm>
              <a:off x="1058" y="2004"/>
              <a:ext cx="36" cy="108"/>
            </a:xfrm>
            <a:custGeom>
              <a:avLst/>
              <a:gdLst/>
              <a:ahLst/>
              <a:cxnLst>
                <a:cxn ang="0">
                  <a:pos x="36" y="0"/>
                </a:cxn>
                <a:cxn ang="0">
                  <a:pos x="18" y="18"/>
                </a:cxn>
                <a:cxn ang="0">
                  <a:pos x="0" y="0"/>
                </a:cxn>
                <a:cxn ang="0">
                  <a:pos x="18" y="108"/>
                </a:cxn>
                <a:cxn ang="0">
                  <a:pos x="36" y="0"/>
                </a:cxn>
              </a:cxnLst>
              <a:rect l="0" t="0" r="0" b="0"/>
              <a:pathLst>
                <a:path w="36" h="108">
                  <a:moveTo>
                    <a:pt x="36" y="0"/>
                  </a:moveTo>
                  <a:lnTo>
                    <a:pt x="18" y="18"/>
                  </a:lnTo>
                  <a:lnTo>
                    <a:pt x="0" y="0"/>
                  </a:lnTo>
                  <a:lnTo>
                    <a:pt x="18" y="108"/>
                  </a:lnTo>
                  <a:lnTo>
                    <a:pt x="36" y="0"/>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7428" name="Freeform 44"/>
            <p:cNvSpPr/>
            <p:nvPr>
              <p:custDataLst>
                <p:tags r:id="rId51"/>
              </p:custDataLst>
            </p:nvPr>
          </p:nvSpPr>
          <p:spPr>
            <a:xfrm>
              <a:off x="1058" y="2374"/>
              <a:ext cx="36" cy="108"/>
            </a:xfrm>
            <a:custGeom>
              <a:avLst/>
              <a:gdLst/>
              <a:ahLst/>
              <a:cxnLst>
                <a:cxn ang="0">
                  <a:pos x="36" y="0"/>
                </a:cxn>
                <a:cxn ang="0">
                  <a:pos x="18" y="18"/>
                </a:cxn>
                <a:cxn ang="0">
                  <a:pos x="0" y="0"/>
                </a:cxn>
                <a:cxn ang="0">
                  <a:pos x="18" y="108"/>
                </a:cxn>
                <a:cxn ang="0">
                  <a:pos x="36" y="0"/>
                </a:cxn>
              </a:cxnLst>
              <a:rect l="0" t="0" r="0" b="0"/>
              <a:pathLst>
                <a:path w="36" h="108">
                  <a:moveTo>
                    <a:pt x="36" y="0"/>
                  </a:moveTo>
                  <a:lnTo>
                    <a:pt x="18" y="18"/>
                  </a:lnTo>
                  <a:lnTo>
                    <a:pt x="0" y="0"/>
                  </a:lnTo>
                  <a:lnTo>
                    <a:pt x="18" y="108"/>
                  </a:lnTo>
                  <a:lnTo>
                    <a:pt x="36" y="0"/>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7429" name="Freeform 45"/>
            <p:cNvSpPr/>
            <p:nvPr>
              <p:custDataLst>
                <p:tags r:id="rId52"/>
              </p:custDataLst>
            </p:nvPr>
          </p:nvSpPr>
          <p:spPr>
            <a:xfrm>
              <a:off x="686" y="2455"/>
              <a:ext cx="118" cy="45"/>
            </a:xfrm>
            <a:custGeom>
              <a:avLst/>
              <a:gdLst/>
              <a:ahLst/>
              <a:cxnLst>
                <a:cxn ang="0">
                  <a:pos x="118" y="45"/>
                </a:cxn>
                <a:cxn ang="0">
                  <a:pos x="91" y="27"/>
                </a:cxn>
                <a:cxn ang="0">
                  <a:pos x="118" y="0"/>
                </a:cxn>
                <a:cxn ang="0">
                  <a:pos x="0" y="27"/>
                </a:cxn>
                <a:cxn ang="0">
                  <a:pos x="118" y="45"/>
                </a:cxn>
              </a:cxnLst>
              <a:rect l="0" t="0" r="0" b="0"/>
              <a:pathLst>
                <a:path w="118" h="45">
                  <a:moveTo>
                    <a:pt x="118" y="45"/>
                  </a:moveTo>
                  <a:lnTo>
                    <a:pt x="91" y="27"/>
                  </a:lnTo>
                  <a:lnTo>
                    <a:pt x="118" y="0"/>
                  </a:lnTo>
                  <a:lnTo>
                    <a:pt x="0" y="27"/>
                  </a:lnTo>
                  <a:lnTo>
                    <a:pt x="118" y="45"/>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7430" name="Freeform 46"/>
            <p:cNvSpPr/>
            <p:nvPr>
              <p:custDataLst>
                <p:tags r:id="rId53"/>
              </p:custDataLst>
            </p:nvPr>
          </p:nvSpPr>
          <p:spPr>
            <a:xfrm>
              <a:off x="342" y="2455"/>
              <a:ext cx="109" cy="45"/>
            </a:xfrm>
            <a:custGeom>
              <a:avLst/>
              <a:gdLst/>
              <a:ahLst/>
              <a:cxnLst>
                <a:cxn ang="0">
                  <a:pos x="109" y="45"/>
                </a:cxn>
                <a:cxn ang="0">
                  <a:pos x="91" y="27"/>
                </a:cxn>
                <a:cxn ang="0">
                  <a:pos x="109" y="0"/>
                </a:cxn>
                <a:cxn ang="0">
                  <a:pos x="0" y="27"/>
                </a:cxn>
                <a:cxn ang="0">
                  <a:pos x="109" y="45"/>
                </a:cxn>
              </a:cxnLst>
              <a:rect l="0" t="0" r="0" b="0"/>
              <a:pathLst>
                <a:path w="109" h="45">
                  <a:moveTo>
                    <a:pt x="109" y="45"/>
                  </a:moveTo>
                  <a:lnTo>
                    <a:pt x="91" y="27"/>
                  </a:lnTo>
                  <a:lnTo>
                    <a:pt x="109" y="0"/>
                  </a:lnTo>
                  <a:lnTo>
                    <a:pt x="0" y="27"/>
                  </a:lnTo>
                  <a:lnTo>
                    <a:pt x="109" y="45"/>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7431" name="Freeform 47"/>
            <p:cNvSpPr/>
            <p:nvPr>
              <p:custDataLst>
                <p:tags r:id="rId54"/>
              </p:custDataLst>
            </p:nvPr>
          </p:nvSpPr>
          <p:spPr>
            <a:xfrm>
              <a:off x="324" y="2112"/>
              <a:ext cx="36" cy="108"/>
            </a:xfrm>
            <a:custGeom>
              <a:avLst/>
              <a:gdLst/>
              <a:ahLst/>
              <a:cxnLst>
                <a:cxn ang="0">
                  <a:pos x="0" y="108"/>
                </a:cxn>
                <a:cxn ang="0">
                  <a:pos x="18" y="90"/>
                </a:cxn>
                <a:cxn ang="0">
                  <a:pos x="36" y="108"/>
                </a:cxn>
                <a:cxn ang="0">
                  <a:pos x="18" y="0"/>
                </a:cxn>
                <a:cxn ang="0">
                  <a:pos x="0" y="108"/>
                </a:cxn>
              </a:cxnLst>
              <a:rect l="0" t="0" r="0" b="0"/>
              <a:pathLst>
                <a:path w="36" h="108">
                  <a:moveTo>
                    <a:pt x="0" y="108"/>
                  </a:moveTo>
                  <a:lnTo>
                    <a:pt x="18" y="90"/>
                  </a:lnTo>
                  <a:lnTo>
                    <a:pt x="36" y="108"/>
                  </a:lnTo>
                  <a:lnTo>
                    <a:pt x="18" y="0"/>
                  </a:lnTo>
                  <a:lnTo>
                    <a:pt x="0" y="108"/>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7432" name="Freeform 48"/>
            <p:cNvSpPr/>
            <p:nvPr>
              <p:custDataLst>
                <p:tags r:id="rId55"/>
              </p:custDataLst>
            </p:nvPr>
          </p:nvSpPr>
          <p:spPr>
            <a:xfrm>
              <a:off x="605" y="2085"/>
              <a:ext cx="108" cy="45"/>
            </a:xfrm>
            <a:custGeom>
              <a:avLst/>
              <a:gdLst/>
              <a:ahLst/>
              <a:cxnLst>
                <a:cxn ang="0">
                  <a:pos x="0" y="45"/>
                </a:cxn>
                <a:cxn ang="0">
                  <a:pos x="18" y="27"/>
                </a:cxn>
                <a:cxn ang="0">
                  <a:pos x="0" y="0"/>
                </a:cxn>
                <a:cxn ang="0">
                  <a:pos x="108" y="27"/>
                </a:cxn>
                <a:cxn ang="0">
                  <a:pos x="0" y="45"/>
                </a:cxn>
              </a:cxnLst>
              <a:rect l="0" t="0" r="0" b="0"/>
              <a:pathLst>
                <a:path w="108" h="45">
                  <a:moveTo>
                    <a:pt x="0" y="45"/>
                  </a:moveTo>
                  <a:lnTo>
                    <a:pt x="18" y="27"/>
                  </a:lnTo>
                  <a:lnTo>
                    <a:pt x="0" y="0"/>
                  </a:lnTo>
                  <a:lnTo>
                    <a:pt x="108" y="27"/>
                  </a:lnTo>
                  <a:lnTo>
                    <a:pt x="0" y="45"/>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7433" name="Freeform 49"/>
            <p:cNvSpPr/>
            <p:nvPr>
              <p:custDataLst>
                <p:tags r:id="rId56"/>
              </p:custDataLst>
            </p:nvPr>
          </p:nvSpPr>
          <p:spPr>
            <a:xfrm>
              <a:off x="695" y="1733"/>
              <a:ext cx="37" cy="108"/>
            </a:xfrm>
            <a:custGeom>
              <a:avLst/>
              <a:gdLst/>
              <a:ahLst/>
              <a:cxnLst>
                <a:cxn ang="0">
                  <a:pos x="37" y="108"/>
                </a:cxn>
                <a:cxn ang="0">
                  <a:pos x="18" y="90"/>
                </a:cxn>
                <a:cxn ang="0">
                  <a:pos x="0" y="108"/>
                </a:cxn>
                <a:cxn ang="0">
                  <a:pos x="18" y="0"/>
                </a:cxn>
                <a:cxn ang="0">
                  <a:pos x="37" y="108"/>
                </a:cxn>
              </a:cxnLst>
              <a:rect l="0" t="0" r="0" b="0"/>
              <a:pathLst>
                <a:path w="37" h="108">
                  <a:moveTo>
                    <a:pt x="37" y="108"/>
                  </a:moveTo>
                  <a:lnTo>
                    <a:pt x="18" y="90"/>
                  </a:lnTo>
                  <a:lnTo>
                    <a:pt x="0" y="108"/>
                  </a:lnTo>
                  <a:lnTo>
                    <a:pt x="18" y="0"/>
                  </a:lnTo>
                  <a:lnTo>
                    <a:pt x="37" y="108"/>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7434" name="Freeform 93"/>
            <p:cNvSpPr/>
            <p:nvPr>
              <p:custDataLst>
                <p:tags r:id="rId57"/>
              </p:custDataLst>
            </p:nvPr>
          </p:nvSpPr>
          <p:spPr>
            <a:xfrm>
              <a:off x="292" y="2443"/>
              <a:ext cx="90" cy="91"/>
            </a:xfrm>
            <a:custGeom>
              <a:avLst/>
              <a:gdLst/>
              <a:ahLst/>
              <a:cxnLst>
                <a:cxn ang="0">
                  <a:pos x="0" y="46"/>
                </a:cxn>
                <a:cxn ang="0">
                  <a:pos x="18" y="18"/>
                </a:cxn>
                <a:cxn ang="0">
                  <a:pos x="45" y="0"/>
                </a:cxn>
                <a:cxn ang="0">
                  <a:pos x="72" y="18"/>
                </a:cxn>
                <a:cxn ang="0">
                  <a:pos x="90" y="46"/>
                </a:cxn>
                <a:cxn ang="0">
                  <a:pos x="72" y="73"/>
                </a:cxn>
                <a:cxn ang="0">
                  <a:pos x="45" y="91"/>
                </a:cxn>
                <a:cxn ang="0">
                  <a:pos x="18" y="73"/>
                </a:cxn>
                <a:cxn ang="0">
                  <a:pos x="0" y="46"/>
                </a:cxn>
              </a:cxnLst>
              <a:rect l="0" t="0" r="0" b="0"/>
              <a:pathLst>
                <a:path w="90" h="91">
                  <a:moveTo>
                    <a:pt x="0" y="46"/>
                  </a:moveTo>
                  <a:lnTo>
                    <a:pt x="18" y="18"/>
                  </a:lnTo>
                  <a:lnTo>
                    <a:pt x="45" y="0"/>
                  </a:lnTo>
                  <a:lnTo>
                    <a:pt x="72" y="18"/>
                  </a:lnTo>
                  <a:lnTo>
                    <a:pt x="90" y="46"/>
                  </a:lnTo>
                  <a:lnTo>
                    <a:pt x="72" y="73"/>
                  </a:lnTo>
                  <a:lnTo>
                    <a:pt x="45" y="91"/>
                  </a:lnTo>
                  <a:lnTo>
                    <a:pt x="18" y="73"/>
                  </a:lnTo>
                  <a:lnTo>
                    <a:pt x="0" y="46"/>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grpSp>
      <p:grpSp>
        <p:nvGrpSpPr>
          <p:cNvPr id="17435" name="Group 127"/>
          <p:cNvGrpSpPr/>
          <p:nvPr/>
        </p:nvGrpSpPr>
        <p:grpSpPr>
          <a:xfrm>
            <a:off x="9279255" y="3231515"/>
            <a:ext cx="1800225" cy="1848192"/>
            <a:chOff x="3042" y="1498"/>
            <a:chExt cx="901" cy="1021"/>
          </a:xfrm>
        </p:grpSpPr>
        <p:sp>
          <p:nvSpPr>
            <p:cNvPr id="17436" name="Line 95"/>
            <p:cNvSpPr/>
            <p:nvPr>
              <p:custDataLst>
                <p:tags r:id="rId8"/>
              </p:custDataLst>
            </p:nvPr>
          </p:nvSpPr>
          <p:spPr>
            <a:xfrm flipV="1">
              <a:off x="3124" y="2093"/>
              <a:ext cx="1" cy="280"/>
            </a:xfrm>
            <a:prstGeom prst="line">
              <a:avLst/>
            </a:prstGeom>
            <a:ln w="14288" cap="flat" cmpd="sng">
              <a:solidFill>
                <a:srgbClr val="000000"/>
              </a:solidFill>
              <a:prstDash val="solid"/>
              <a:round/>
              <a:headEnd type="none" w="med" len="med"/>
              <a:tailEnd type="none" w="med" len="med"/>
            </a:ln>
          </p:spPr>
        </p:sp>
        <p:sp>
          <p:nvSpPr>
            <p:cNvPr id="17437" name="Line 96"/>
            <p:cNvSpPr/>
            <p:nvPr>
              <p:custDataLst>
                <p:tags r:id="rId9"/>
              </p:custDataLst>
            </p:nvPr>
          </p:nvSpPr>
          <p:spPr>
            <a:xfrm>
              <a:off x="3124" y="2003"/>
              <a:ext cx="281" cy="1"/>
            </a:xfrm>
            <a:prstGeom prst="line">
              <a:avLst/>
            </a:prstGeom>
            <a:ln w="14288" cap="flat" cmpd="sng">
              <a:solidFill>
                <a:srgbClr val="000000"/>
              </a:solidFill>
              <a:prstDash val="solid"/>
              <a:round/>
              <a:headEnd type="none" w="med" len="med"/>
              <a:tailEnd type="none" w="med" len="med"/>
            </a:ln>
          </p:spPr>
        </p:sp>
        <p:sp>
          <p:nvSpPr>
            <p:cNvPr id="17438" name="Line 97"/>
            <p:cNvSpPr/>
            <p:nvPr>
              <p:custDataLst>
                <p:tags r:id="rId10"/>
              </p:custDataLst>
            </p:nvPr>
          </p:nvSpPr>
          <p:spPr>
            <a:xfrm flipV="1">
              <a:off x="3495" y="1714"/>
              <a:ext cx="1" cy="280"/>
            </a:xfrm>
            <a:prstGeom prst="line">
              <a:avLst/>
            </a:prstGeom>
            <a:ln w="14288" cap="flat" cmpd="sng">
              <a:solidFill>
                <a:srgbClr val="000000"/>
              </a:solidFill>
              <a:prstDash val="solid"/>
              <a:round/>
              <a:headEnd type="none" w="med" len="med"/>
              <a:tailEnd type="none" w="med" len="med"/>
            </a:ln>
          </p:spPr>
        </p:sp>
        <p:sp>
          <p:nvSpPr>
            <p:cNvPr id="17439" name="Line 98"/>
            <p:cNvSpPr/>
            <p:nvPr>
              <p:custDataLst>
                <p:tags r:id="rId11"/>
              </p:custDataLst>
            </p:nvPr>
          </p:nvSpPr>
          <p:spPr>
            <a:xfrm>
              <a:off x="3495" y="1624"/>
              <a:ext cx="272" cy="1"/>
            </a:xfrm>
            <a:prstGeom prst="line">
              <a:avLst/>
            </a:prstGeom>
            <a:ln w="14288" cap="flat" cmpd="sng">
              <a:solidFill>
                <a:srgbClr val="000000"/>
              </a:solidFill>
              <a:prstDash val="solid"/>
              <a:round/>
              <a:headEnd type="none" w="med" len="med"/>
              <a:tailEnd type="none" w="med" len="med"/>
            </a:ln>
          </p:spPr>
        </p:sp>
        <p:sp>
          <p:nvSpPr>
            <p:cNvPr id="17440" name="Line 99"/>
            <p:cNvSpPr/>
            <p:nvPr>
              <p:custDataLst>
                <p:tags r:id="rId12"/>
              </p:custDataLst>
            </p:nvPr>
          </p:nvSpPr>
          <p:spPr>
            <a:xfrm>
              <a:off x="3858" y="1633"/>
              <a:ext cx="1" cy="289"/>
            </a:xfrm>
            <a:prstGeom prst="line">
              <a:avLst/>
            </a:prstGeom>
            <a:ln w="14288" cap="flat" cmpd="sng">
              <a:solidFill>
                <a:srgbClr val="000000"/>
              </a:solidFill>
              <a:prstDash val="solid"/>
              <a:round/>
              <a:headEnd type="none" w="med" len="med"/>
              <a:tailEnd type="none" w="med" len="med"/>
            </a:ln>
          </p:spPr>
        </p:sp>
        <p:sp>
          <p:nvSpPr>
            <p:cNvPr id="17441" name="Line 100"/>
            <p:cNvSpPr/>
            <p:nvPr>
              <p:custDataLst>
                <p:tags r:id="rId13"/>
              </p:custDataLst>
            </p:nvPr>
          </p:nvSpPr>
          <p:spPr>
            <a:xfrm>
              <a:off x="3858" y="2003"/>
              <a:ext cx="1" cy="271"/>
            </a:xfrm>
            <a:prstGeom prst="line">
              <a:avLst/>
            </a:prstGeom>
            <a:ln w="14288" cap="flat" cmpd="sng">
              <a:solidFill>
                <a:srgbClr val="000000"/>
              </a:solidFill>
              <a:prstDash val="solid"/>
              <a:round/>
              <a:headEnd type="none" w="med" len="med"/>
              <a:tailEnd type="none" w="med" len="med"/>
            </a:ln>
          </p:spPr>
        </p:sp>
        <p:sp>
          <p:nvSpPr>
            <p:cNvPr id="17442" name="Line 101"/>
            <p:cNvSpPr/>
            <p:nvPr>
              <p:custDataLst>
                <p:tags r:id="rId14"/>
              </p:custDataLst>
            </p:nvPr>
          </p:nvSpPr>
          <p:spPr>
            <a:xfrm flipH="1">
              <a:off x="3541" y="2373"/>
              <a:ext cx="317" cy="1"/>
            </a:xfrm>
            <a:prstGeom prst="line">
              <a:avLst/>
            </a:prstGeom>
            <a:ln w="14288" cap="flat" cmpd="sng">
              <a:solidFill>
                <a:srgbClr val="000000"/>
              </a:solidFill>
              <a:prstDash val="solid"/>
              <a:round/>
              <a:headEnd type="none" w="med" len="med"/>
              <a:tailEnd type="none" w="med" len="med"/>
            </a:ln>
          </p:spPr>
        </p:sp>
        <p:sp>
          <p:nvSpPr>
            <p:cNvPr id="17443" name="Line 102"/>
            <p:cNvSpPr/>
            <p:nvPr>
              <p:custDataLst>
                <p:tags r:id="rId15"/>
              </p:custDataLst>
            </p:nvPr>
          </p:nvSpPr>
          <p:spPr>
            <a:xfrm flipH="1">
              <a:off x="3224" y="2373"/>
              <a:ext cx="271" cy="1"/>
            </a:xfrm>
            <a:prstGeom prst="line">
              <a:avLst/>
            </a:prstGeom>
            <a:ln w="14288" cap="flat" cmpd="sng">
              <a:solidFill>
                <a:srgbClr val="000000"/>
              </a:solidFill>
              <a:prstDash val="solid"/>
              <a:round/>
              <a:headEnd type="none" w="med" len="med"/>
              <a:tailEnd type="none" w="med" len="med"/>
            </a:ln>
          </p:spPr>
        </p:sp>
        <p:sp>
          <p:nvSpPr>
            <p:cNvPr id="17444" name="Rectangle 103"/>
            <p:cNvSpPr/>
            <p:nvPr>
              <p:custDataLst>
                <p:tags r:id="rId16"/>
              </p:custDataLst>
            </p:nvPr>
          </p:nvSpPr>
          <p:spPr>
            <a:xfrm>
              <a:off x="3260" y="1859"/>
              <a:ext cx="67" cy="127"/>
            </a:xfrm>
            <a:prstGeom prst="rect">
              <a:avLst/>
            </a:prstGeom>
            <a:noFill/>
            <a:ln w="9525">
              <a:noFill/>
            </a:ln>
          </p:spPr>
          <p:txBody>
            <a:bodyPr wrap="square" lIns="0" tIns="0" rIns="0" bIns="0" anchor="t" anchorCtr="0">
              <a:spAutoFit/>
            </a:bodyPr>
            <a:lstStyle/>
            <a:p>
              <a:r>
                <a:rPr lang="en-US" altLang="zh-CN" sz="1500" dirty="0">
                  <a:solidFill>
                    <a:srgbClr val="000000"/>
                  </a:solidFill>
                  <a:latin typeface="Times"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17445" name="Rectangle 104"/>
            <p:cNvSpPr/>
            <p:nvPr>
              <p:custDataLst>
                <p:tags r:id="rId17"/>
              </p:custDataLst>
            </p:nvPr>
          </p:nvSpPr>
          <p:spPr>
            <a:xfrm>
              <a:off x="3042" y="2139"/>
              <a:ext cx="67" cy="127"/>
            </a:xfrm>
            <a:prstGeom prst="rect">
              <a:avLst/>
            </a:prstGeom>
            <a:noFill/>
            <a:ln w="9525">
              <a:noFill/>
            </a:ln>
          </p:spPr>
          <p:txBody>
            <a:bodyPr wrap="square" lIns="0" tIns="0" rIns="0" bIns="0" anchor="t" anchorCtr="0">
              <a:spAutoFit/>
            </a:bodyPr>
            <a:lstStyle/>
            <a:p>
              <a:r>
                <a:rPr lang="en-US" altLang="zh-CN" sz="1500" dirty="0">
                  <a:solidFill>
                    <a:srgbClr val="000000"/>
                  </a:solidFill>
                  <a:latin typeface="Times" charset="0"/>
                  <a:ea typeface="宋体" panose="02010600030101010101" pitchFamily="2" charset="-122"/>
                </a:rPr>
                <a:t>1</a:t>
              </a:r>
              <a:endParaRPr lang="en-US" altLang="zh-CN" dirty="0">
                <a:latin typeface="Arial" panose="020B0604020202020204" pitchFamily="34" charset="0"/>
                <a:ea typeface="宋体" panose="02010600030101010101" pitchFamily="2" charset="-122"/>
              </a:endParaRPr>
            </a:p>
          </p:txBody>
        </p:sp>
        <p:sp>
          <p:nvSpPr>
            <p:cNvPr id="17446" name="Rectangle 105"/>
            <p:cNvSpPr/>
            <p:nvPr>
              <p:custDataLst>
                <p:tags r:id="rId18"/>
              </p:custDataLst>
            </p:nvPr>
          </p:nvSpPr>
          <p:spPr>
            <a:xfrm>
              <a:off x="3323" y="2392"/>
              <a:ext cx="67" cy="127"/>
            </a:xfrm>
            <a:prstGeom prst="rect">
              <a:avLst/>
            </a:prstGeom>
            <a:noFill/>
            <a:ln w="9525">
              <a:noFill/>
            </a:ln>
          </p:spPr>
          <p:txBody>
            <a:bodyPr wrap="square" lIns="0" tIns="0" rIns="0" bIns="0" anchor="t" anchorCtr="0">
              <a:spAutoFit/>
            </a:bodyPr>
            <a:lstStyle/>
            <a:p>
              <a:r>
                <a:rPr lang="en-US" altLang="zh-CN" sz="1500" dirty="0">
                  <a:solidFill>
                    <a:srgbClr val="000000"/>
                  </a:solidFill>
                  <a:latin typeface="Times"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17447" name="Rectangle 106"/>
            <p:cNvSpPr/>
            <p:nvPr>
              <p:custDataLst>
                <p:tags r:id="rId19"/>
              </p:custDataLst>
            </p:nvPr>
          </p:nvSpPr>
          <p:spPr>
            <a:xfrm>
              <a:off x="3649" y="2392"/>
              <a:ext cx="67" cy="127"/>
            </a:xfrm>
            <a:prstGeom prst="rect">
              <a:avLst/>
            </a:prstGeom>
            <a:noFill/>
            <a:ln w="9525">
              <a:noFill/>
            </a:ln>
          </p:spPr>
          <p:txBody>
            <a:bodyPr wrap="square" lIns="0" tIns="0" rIns="0" bIns="0" anchor="t" anchorCtr="0">
              <a:spAutoFit/>
            </a:bodyPr>
            <a:lstStyle/>
            <a:p>
              <a:r>
                <a:rPr lang="en-US" altLang="zh-CN" sz="1500" dirty="0">
                  <a:solidFill>
                    <a:srgbClr val="000000"/>
                  </a:solidFill>
                  <a:latin typeface="Times"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17448" name="Rectangle 107"/>
            <p:cNvSpPr/>
            <p:nvPr>
              <p:custDataLst>
                <p:tags r:id="rId20"/>
              </p:custDataLst>
            </p:nvPr>
          </p:nvSpPr>
          <p:spPr>
            <a:xfrm>
              <a:off x="3876" y="2049"/>
              <a:ext cx="67" cy="127"/>
            </a:xfrm>
            <a:prstGeom prst="rect">
              <a:avLst/>
            </a:prstGeom>
            <a:noFill/>
            <a:ln w="9525">
              <a:noFill/>
            </a:ln>
          </p:spPr>
          <p:txBody>
            <a:bodyPr wrap="squar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7449" name="Rectangle 108"/>
            <p:cNvSpPr/>
            <p:nvPr>
              <p:custDataLst>
                <p:tags r:id="rId21"/>
              </p:custDataLst>
            </p:nvPr>
          </p:nvSpPr>
          <p:spPr>
            <a:xfrm>
              <a:off x="3876" y="1723"/>
              <a:ext cx="67" cy="127"/>
            </a:xfrm>
            <a:prstGeom prst="rect">
              <a:avLst/>
            </a:prstGeom>
            <a:noFill/>
            <a:ln w="9525">
              <a:noFill/>
            </a:ln>
          </p:spPr>
          <p:txBody>
            <a:bodyPr wrap="squar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7450" name="Rectangle 109"/>
            <p:cNvSpPr/>
            <p:nvPr>
              <p:custDataLst>
                <p:tags r:id="rId22"/>
              </p:custDataLst>
            </p:nvPr>
          </p:nvSpPr>
          <p:spPr>
            <a:xfrm>
              <a:off x="3640" y="1498"/>
              <a:ext cx="67" cy="127"/>
            </a:xfrm>
            <a:prstGeom prst="rect">
              <a:avLst/>
            </a:prstGeom>
            <a:noFill/>
            <a:ln w="9525">
              <a:noFill/>
            </a:ln>
          </p:spPr>
          <p:txBody>
            <a:bodyPr wrap="square" lIns="0" tIns="0" rIns="0" bIns="0" anchor="t" anchorCtr="0">
              <a:spAutoFit/>
            </a:bodyPr>
            <a:lstStyle/>
            <a:p>
              <a:r>
                <a:rPr lang="en-US" altLang="zh-CN" sz="1500" dirty="0">
                  <a:solidFill>
                    <a:srgbClr val="000000"/>
                  </a:solidFill>
                  <a:latin typeface="Times"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17451" name="Rectangle 110"/>
            <p:cNvSpPr/>
            <p:nvPr>
              <p:custDataLst>
                <p:tags r:id="rId23"/>
              </p:custDataLst>
            </p:nvPr>
          </p:nvSpPr>
          <p:spPr>
            <a:xfrm>
              <a:off x="3414" y="1741"/>
              <a:ext cx="67" cy="127"/>
            </a:xfrm>
            <a:prstGeom prst="rect">
              <a:avLst/>
            </a:prstGeom>
            <a:noFill/>
            <a:ln w="9525">
              <a:noFill/>
            </a:ln>
          </p:spPr>
          <p:txBody>
            <a:bodyPr wrap="square" lIns="0" tIns="0" rIns="0" bIns="0" anchor="t" anchorCtr="0">
              <a:spAutoFit/>
            </a:bodyPr>
            <a:lstStyle/>
            <a:p>
              <a:r>
                <a:rPr lang="en-US" altLang="zh-CN" sz="1500" dirty="0">
                  <a:solidFill>
                    <a:srgbClr val="000000"/>
                  </a:solidFill>
                  <a:latin typeface="Times" charset="0"/>
                  <a:ea typeface="宋体" panose="02010600030101010101" pitchFamily="2" charset="-122"/>
                </a:rPr>
                <a:t>1</a:t>
              </a:r>
              <a:endParaRPr lang="en-US" altLang="zh-CN" dirty="0">
                <a:latin typeface="Arial" panose="020B0604020202020204" pitchFamily="34" charset="0"/>
                <a:ea typeface="宋体" panose="02010600030101010101" pitchFamily="2" charset="-122"/>
              </a:endParaRPr>
            </a:p>
          </p:txBody>
        </p:sp>
        <p:sp>
          <p:nvSpPr>
            <p:cNvPr id="17452" name="Freeform 111"/>
            <p:cNvSpPr/>
            <p:nvPr>
              <p:custDataLst>
                <p:tags r:id="rId24"/>
              </p:custDataLst>
            </p:nvPr>
          </p:nvSpPr>
          <p:spPr>
            <a:xfrm>
              <a:off x="3749" y="1606"/>
              <a:ext cx="109" cy="36"/>
            </a:xfrm>
            <a:custGeom>
              <a:avLst/>
              <a:gdLst/>
              <a:ahLst/>
              <a:cxnLst>
                <a:cxn ang="0">
                  <a:pos x="0" y="0"/>
                </a:cxn>
                <a:cxn ang="0">
                  <a:pos x="18" y="18"/>
                </a:cxn>
                <a:cxn ang="0">
                  <a:pos x="0" y="36"/>
                </a:cxn>
                <a:cxn ang="0">
                  <a:pos x="109" y="18"/>
                </a:cxn>
                <a:cxn ang="0">
                  <a:pos x="0" y="0"/>
                </a:cxn>
              </a:cxnLst>
              <a:rect l="0" t="0" r="0" b="0"/>
              <a:pathLst>
                <a:path w="109" h="36">
                  <a:moveTo>
                    <a:pt x="0" y="0"/>
                  </a:moveTo>
                  <a:lnTo>
                    <a:pt x="18" y="18"/>
                  </a:lnTo>
                  <a:lnTo>
                    <a:pt x="0" y="36"/>
                  </a:lnTo>
                  <a:lnTo>
                    <a:pt x="109" y="18"/>
                  </a:lnTo>
                  <a:lnTo>
                    <a:pt x="0" y="0"/>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7453" name="Freeform 112"/>
            <p:cNvSpPr/>
            <p:nvPr>
              <p:custDataLst>
                <p:tags r:id="rId25"/>
              </p:custDataLst>
            </p:nvPr>
          </p:nvSpPr>
          <p:spPr>
            <a:xfrm>
              <a:off x="3840" y="1895"/>
              <a:ext cx="36" cy="108"/>
            </a:xfrm>
            <a:custGeom>
              <a:avLst/>
              <a:gdLst/>
              <a:ahLst/>
              <a:cxnLst>
                <a:cxn ang="0">
                  <a:pos x="36" y="0"/>
                </a:cxn>
                <a:cxn ang="0">
                  <a:pos x="18" y="18"/>
                </a:cxn>
                <a:cxn ang="0">
                  <a:pos x="0" y="0"/>
                </a:cxn>
                <a:cxn ang="0">
                  <a:pos x="18" y="108"/>
                </a:cxn>
                <a:cxn ang="0">
                  <a:pos x="36" y="0"/>
                </a:cxn>
              </a:cxnLst>
              <a:rect l="0" t="0" r="0" b="0"/>
              <a:pathLst>
                <a:path w="36" h="108">
                  <a:moveTo>
                    <a:pt x="36" y="0"/>
                  </a:moveTo>
                  <a:lnTo>
                    <a:pt x="18" y="18"/>
                  </a:lnTo>
                  <a:lnTo>
                    <a:pt x="0" y="0"/>
                  </a:lnTo>
                  <a:lnTo>
                    <a:pt x="18" y="108"/>
                  </a:lnTo>
                  <a:lnTo>
                    <a:pt x="36" y="0"/>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7454" name="Freeform 113"/>
            <p:cNvSpPr/>
            <p:nvPr>
              <p:custDataLst>
                <p:tags r:id="rId26"/>
              </p:custDataLst>
            </p:nvPr>
          </p:nvSpPr>
          <p:spPr>
            <a:xfrm>
              <a:off x="3840" y="2265"/>
              <a:ext cx="36" cy="108"/>
            </a:xfrm>
            <a:custGeom>
              <a:avLst/>
              <a:gdLst/>
              <a:ahLst/>
              <a:cxnLst>
                <a:cxn ang="0">
                  <a:pos x="36" y="0"/>
                </a:cxn>
                <a:cxn ang="0">
                  <a:pos x="18" y="18"/>
                </a:cxn>
                <a:cxn ang="0">
                  <a:pos x="0" y="0"/>
                </a:cxn>
                <a:cxn ang="0">
                  <a:pos x="18" y="108"/>
                </a:cxn>
                <a:cxn ang="0">
                  <a:pos x="36" y="0"/>
                </a:cxn>
              </a:cxnLst>
              <a:rect l="0" t="0" r="0" b="0"/>
              <a:pathLst>
                <a:path w="36" h="108">
                  <a:moveTo>
                    <a:pt x="36" y="0"/>
                  </a:moveTo>
                  <a:lnTo>
                    <a:pt x="18" y="18"/>
                  </a:lnTo>
                  <a:lnTo>
                    <a:pt x="0" y="0"/>
                  </a:lnTo>
                  <a:lnTo>
                    <a:pt x="18" y="108"/>
                  </a:lnTo>
                  <a:lnTo>
                    <a:pt x="36" y="0"/>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7455" name="Freeform 114"/>
            <p:cNvSpPr/>
            <p:nvPr>
              <p:custDataLst>
                <p:tags r:id="rId27"/>
              </p:custDataLst>
            </p:nvPr>
          </p:nvSpPr>
          <p:spPr>
            <a:xfrm>
              <a:off x="3468" y="2346"/>
              <a:ext cx="118" cy="45"/>
            </a:xfrm>
            <a:custGeom>
              <a:avLst/>
              <a:gdLst/>
              <a:ahLst/>
              <a:cxnLst>
                <a:cxn ang="0">
                  <a:pos x="118" y="45"/>
                </a:cxn>
                <a:cxn ang="0">
                  <a:pos x="91" y="27"/>
                </a:cxn>
                <a:cxn ang="0">
                  <a:pos x="118" y="0"/>
                </a:cxn>
                <a:cxn ang="0">
                  <a:pos x="0" y="27"/>
                </a:cxn>
                <a:cxn ang="0">
                  <a:pos x="118" y="45"/>
                </a:cxn>
              </a:cxnLst>
              <a:rect l="0" t="0" r="0" b="0"/>
              <a:pathLst>
                <a:path w="118" h="45">
                  <a:moveTo>
                    <a:pt x="118" y="45"/>
                  </a:moveTo>
                  <a:lnTo>
                    <a:pt x="91" y="27"/>
                  </a:lnTo>
                  <a:lnTo>
                    <a:pt x="118" y="0"/>
                  </a:lnTo>
                  <a:lnTo>
                    <a:pt x="0" y="27"/>
                  </a:lnTo>
                  <a:lnTo>
                    <a:pt x="118" y="45"/>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7456" name="Freeform 115"/>
            <p:cNvSpPr/>
            <p:nvPr>
              <p:custDataLst>
                <p:tags r:id="rId28"/>
              </p:custDataLst>
            </p:nvPr>
          </p:nvSpPr>
          <p:spPr>
            <a:xfrm>
              <a:off x="3124" y="2346"/>
              <a:ext cx="109" cy="45"/>
            </a:xfrm>
            <a:custGeom>
              <a:avLst/>
              <a:gdLst/>
              <a:ahLst/>
              <a:cxnLst>
                <a:cxn ang="0">
                  <a:pos x="109" y="45"/>
                </a:cxn>
                <a:cxn ang="0">
                  <a:pos x="91" y="27"/>
                </a:cxn>
                <a:cxn ang="0">
                  <a:pos x="109" y="0"/>
                </a:cxn>
                <a:cxn ang="0">
                  <a:pos x="0" y="27"/>
                </a:cxn>
                <a:cxn ang="0">
                  <a:pos x="109" y="45"/>
                </a:cxn>
              </a:cxnLst>
              <a:rect l="0" t="0" r="0" b="0"/>
              <a:pathLst>
                <a:path w="109" h="45">
                  <a:moveTo>
                    <a:pt x="109" y="45"/>
                  </a:moveTo>
                  <a:lnTo>
                    <a:pt x="91" y="27"/>
                  </a:lnTo>
                  <a:lnTo>
                    <a:pt x="109" y="0"/>
                  </a:lnTo>
                  <a:lnTo>
                    <a:pt x="0" y="27"/>
                  </a:lnTo>
                  <a:lnTo>
                    <a:pt x="109" y="45"/>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7457" name="Freeform 116"/>
            <p:cNvSpPr/>
            <p:nvPr>
              <p:custDataLst>
                <p:tags r:id="rId29"/>
              </p:custDataLst>
            </p:nvPr>
          </p:nvSpPr>
          <p:spPr>
            <a:xfrm>
              <a:off x="3106" y="2003"/>
              <a:ext cx="36" cy="108"/>
            </a:xfrm>
            <a:custGeom>
              <a:avLst/>
              <a:gdLst/>
              <a:ahLst/>
              <a:cxnLst>
                <a:cxn ang="0">
                  <a:pos x="0" y="108"/>
                </a:cxn>
                <a:cxn ang="0">
                  <a:pos x="18" y="90"/>
                </a:cxn>
                <a:cxn ang="0">
                  <a:pos x="36" y="108"/>
                </a:cxn>
                <a:cxn ang="0">
                  <a:pos x="18" y="0"/>
                </a:cxn>
                <a:cxn ang="0">
                  <a:pos x="0" y="108"/>
                </a:cxn>
              </a:cxnLst>
              <a:rect l="0" t="0" r="0" b="0"/>
              <a:pathLst>
                <a:path w="36" h="108">
                  <a:moveTo>
                    <a:pt x="0" y="108"/>
                  </a:moveTo>
                  <a:lnTo>
                    <a:pt x="18" y="90"/>
                  </a:lnTo>
                  <a:lnTo>
                    <a:pt x="36" y="108"/>
                  </a:lnTo>
                  <a:lnTo>
                    <a:pt x="18" y="0"/>
                  </a:lnTo>
                  <a:lnTo>
                    <a:pt x="0" y="108"/>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7458" name="Freeform 117"/>
            <p:cNvSpPr/>
            <p:nvPr>
              <p:custDataLst>
                <p:tags r:id="rId30"/>
              </p:custDataLst>
            </p:nvPr>
          </p:nvSpPr>
          <p:spPr>
            <a:xfrm>
              <a:off x="3387" y="1976"/>
              <a:ext cx="108" cy="45"/>
            </a:xfrm>
            <a:custGeom>
              <a:avLst/>
              <a:gdLst/>
              <a:ahLst/>
              <a:cxnLst>
                <a:cxn ang="0">
                  <a:pos x="0" y="45"/>
                </a:cxn>
                <a:cxn ang="0">
                  <a:pos x="18" y="27"/>
                </a:cxn>
                <a:cxn ang="0">
                  <a:pos x="0" y="0"/>
                </a:cxn>
                <a:cxn ang="0">
                  <a:pos x="108" y="27"/>
                </a:cxn>
                <a:cxn ang="0">
                  <a:pos x="0" y="45"/>
                </a:cxn>
              </a:cxnLst>
              <a:rect l="0" t="0" r="0" b="0"/>
              <a:pathLst>
                <a:path w="108" h="45">
                  <a:moveTo>
                    <a:pt x="0" y="45"/>
                  </a:moveTo>
                  <a:lnTo>
                    <a:pt x="18" y="27"/>
                  </a:lnTo>
                  <a:lnTo>
                    <a:pt x="0" y="0"/>
                  </a:lnTo>
                  <a:lnTo>
                    <a:pt x="108" y="27"/>
                  </a:lnTo>
                  <a:lnTo>
                    <a:pt x="0" y="45"/>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7459" name="Freeform 118"/>
            <p:cNvSpPr/>
            <p:nvPr>
              <p:custDataLst>
                <p:tags r:id="rId31"/>
              </p:custDataLst>
            </p:nvPr>
          </p:nvSpPr>
          <p:spPr>
            <a:xfrm>
              <a:off x="3477" y="1624"/>
              <a:ext cx="37" cy="108"/>
            </a:xfrm>
            <a:custGeom>
              <a:avLst/>
              <a:gdLst/>
              <a:ahLst/>
              <a:cxnLst>
                <a:cxn ang="0">
                  <a:pos x="37" y="108"/>
                </a:cxn>
                <a:cxn ang="0">
                  <a:pos x="18" y="90"/>
                </a:cxn>
                <a:cxn ang="0">
                  <a:pos x="0" y="108"/>
                </a:cxn>
                <a:cxn ang="0">
                  <a:pos x="18" y="0"/>
                </a:cxn>
                <a:cxn ang="0">
                  <a:pos x="37" y="108"/>
                </a:cxn>
              </a:cxnLst>
              <a:rect l="0" t="0" r="0" b="0"/>
              <a:pathLst>
                <a:path w="37" h="108">
                  <a:moveTo>
                    <a:pt x="37" y="108"/>
                  </a:moveTo>
                  <a:lnTo>
                    <a:pt x="18" y="90"/>
                  </a:lnTo>
                  <a:lnTo>
                    <a:pt x="0" y="108"/>
                  </a:lnTo>
                  <a:lnTo>
                    <a:pt x="18" y="0"/>
                  </a:lnTo>
                  <a:lnTo>
                    <a:pt x="37" y="108"/>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7460" name="Freeform 119"/>
            <p:cNvSpPr/>
            <p:nvPr>
              <p:custDataLst>
                <p:tags r:id="rId32"/>
              </p:custDataLst>
            </p:nvPr>
          </p:nvSpPr>
          <p:spPr>
            <a:xfrm>
              <a:off x="3817" y="1578"/>
              <a:ext cx="90" cy="91"/>
            </a:xfrm>
            <a:custGeom>
              <a:avLst/>
              <a:gdLst/>
              <a:ahLst/>
              <a:cxnLst>
                <a:cxn ang="0">
                  <a:pos x="0" y="46"/>
                </a:cxn>
                <a:cxn ang="0">
                  <a:pos x="18" y="18"/>
                </a:cxn>
                <a:cxn ang="0">
                  <a:pos x="45" y="0"/>
                </a:cxn>
                <a:cxn ang="0">
                  <a:pos x="72" y="18"/>
                </a:cxn>
                <a:cxn ang="0">
                  <a:pos x="90" y="46"/>
                </a:cxn>
                <a:cxn ang="0">
                  <a:pos x="72" y="73"/>
                </a:cxn>
                <a:cxn ang="0">
                  <a:pos x="45" y="91"/>
                </a:cxn>
                <a:cxn ang="0">
                  <a:pos x="18" y="73"/>
                </a:cxn>
                <a:cxn ang="0">
                  <a:pos x="0" y="46"/>
                </a:cxn>
              </a:cxnLst>
              <a:rect l="0" t="0" r="0" b="0"/>
              <a:pathLst>
                <a:path w="90" h="91">
                  <a:moveTo>
                    <a:pt x="0" y="46"/>
                  </a:moveTo>
                  <a:lnTo>
                    <a:pt x="18" y="18"/>
                  </a:lnTo>
                  <a:lnTo>
                    <a:pt x="45" y="0"/>
                  </a:lnTo>
                  <a:lnTo>
                    <a:pt x="72" y="18"/>
                  </a:lnTo>
                  <a:lnTo>
                    <a:pt x="90" y="46"/>
                  </a:lnTo>
                  <a:lnTo>
                    <a:pt x="72" y="73"/>
                  </a:lnTo>
                  <a:lnTo>
                    <a:pt x="45" y="91"/>
                  </a:lnTo>
                  <a:lnTo>
                    <a:pt x="18" y="73"/>
                  </a:lnTo>
                  <a:lnTo>
                    <a:pt x="0" y="46"/>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grpSp>
      <p:sp>
        <p:nvSpPr>
          <p:cNvPr id="17461" name="Text Box 121"/>
          <p:cNvSpPr txBox="1"/>
          <p:nvPr>
            <p:custDataLst>
              <p:tags r:id="rId1"/>
            </p:custDataLst>
          </p:nvPr>
        </p:nvSpPr>
        <p:spPr>
          <a:xfrm>
            <a:off x="9372600" y="5110480"/>
            <a:ext cx="1644650" cy="366713"/>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3 3 2 2 1 0 1 0</a:t>
            </a:r>
          </a:p>
        </p:txBody>
      </p:sp>
      <p:sp>
        <p:nvSpPr>
          <p:cNvPr id="17462" name="Text Box 122"/>
          <p:cNvSpPr txBox="1"/>
          <p:nvPr>
            <p:custDataLst>
              <p:tags r:id="rId2"/>
            </p:custDataLst>
          </p:nvPr>
        </p:nvSpPr>
        <p:spPr>
          <a:xfrm>
            <a:off x="6392863" y="5142230"/>
            <a:ext cx="1644650" cy="366713"/>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1 0 1 0 3 3 2 2</a:t>
            </a:r>
          </a:p>
        </p:txBody>
      </p:sp>
      <p:sp>
        <p:nvSpPr>
          <p:cNvPr id="17464" name="Text Box 124"/>
          <p:cNvSpPr txBox="1"/>
          <p:nvPr>
            <p:custDataLst>
              <p:tags r:id="rId3"/>
            </p:custDataLst>
          </p:nvPr>
        </p:nvSpPr>
        <p:spPr>
          <a:xfrm>
            <a:off x="8027637" y="6187314"/>
            <a:ext cx="1644650" cy="366713"/>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0 1 0 3 3 2 2 1</a:t>
            </a:r>
          </a:p>
        </p:txBody>
      </p:sp>
      <p:sp>
        <p:nvSpPr>
          <p:cNvPr id="17465" name="Line 125"/>
          <p:cNvSpPr/>
          <p:nvPr>
            <p:custDataLst>
              <p:tags r:id="rId4"/>
            </p:custDataLst>
          </p:nvPr>
        </p:nvSpPr>
        <p:spPr>
          <a:xfrm>
            <a:off x="7588250" y="5488305"/>
            <a:ext cx="1160729" cy="637961"/>
          </a:xfrm>
          <a:prstGeom prst="line">
            <a:avLst/>
          </a:prstGeom>
          <a:ln w="12700" cap="flat" cmpd="sng">
            <a:solidFill>
              <a:schemeClr val="tx1"/>
            </a:solidFill>
            <a:prstDash val="solid"/>
            <a:round/>
            <a:headEnd type="none" w="med" len="med"/>
            <a:tailEnd type="triangle" w="med" len="med"/>
          </a:ln>
        </p:spPr>
      </p:sp>
      <p:sp>
        <p:nvSpPr>
          <p:cNvPr id="17466" name="Line 126"/>
          <p:cNvSpPr/>
          <p:nvPr>
            <p:custDataLst>
              <p:tags r:id="rId5"/>
            </p:custDataLst>
          </p:nvPr>
        </p:nvSpPr>
        <p:spPr>
          <a:xfrm flipH="1">
            <a:off x="8924543" y="5452604"/>
            <a:ext cx="1270381" cy="676254"/>
          </a:xfrm>
          <a:prstGeom prst="line">
            <a:avLst/>
          </a:prstGeom>
          <a:ln w="12700" cap="flat" cmpd="sng">
            <a:solidFill>
              <a:schemeClr val="tx1"/>
            </a:solidFill>
            <a:prstDash val="solid"/>
            <a:round/>
            <a:headEnd type="none" w="med" len="med"/>
            <a:tailEnd type="triangle" w="med" len="med"/>
          </a:ln>
        </p:spPr>
      </p:sp>
      <p:sp>
        <p:nvSpPr>
          <p:cNvPr id="17467" name="Text Box 128"/>
          <p:cNvSpPr txBox="1"/>
          <p:nvPr>
            <p:custDataLst>
              <p:tags r:id="rId6"/>
            </p:custDataLst>
          </p:nvPr>
        </p:nvSpPr>
        <p:spPr>
          <a:xfrm>
            <a:off x="488425" y="1245087"/>
            <a:ext cx="5440837" cy="4783964"/>
          </a:xfrm>
          <a:prstGeom prst="rect">
            <a:avLst/>
          </a:prstGeom>
          <a:noFill/>
          <a:ln w="12700">
            <a:noFill/>
          </a:ln>
        </p:spPr>
        <p:txBody>
          <a:bodyPr wrap="square" anchor="t" anchorCtr="0">
            <a:noAutofit/>
          </a:bodyPr>
          <a:lstStyle/>
          <a:p>
            <a:pPr marL="268605" indent="-268605" algn="just">
              <a:spcBef>
                <a:spcPts val="1200"/>
              </a:spcBef>
              <a:buClr>
                <a:srgbClr val="000000"/>
              </a:buCl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The chain code of a boundary is depend on the starting point. </a:t>
            </a:r>
          </a:p>
          <a:p>
            <a:pPr marL="268605" indent="-268605" algn="just">
              <a:spcBef>
                <a:spcPts val="1200"/>
              </a:spcBef>
              <a:buClr>
                <a:srgbClr val="000000"/>
              </a:buCl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However, the code can be normalized with respect to the starting point by a straightforward procedure.</a:t>
            </a:r>
          </a:p>
          <a:p>
            <a:pPr marL="268605" indent="-268605" algn="just">
              <a:spcBef>
                <a:spcPts val="1200"/>
              </a:spcBef>
              <a:buClr>
                <a:srgbClr val="000000"/>
              </a:buCl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We simply treat the chain code as a circular sequence of direction numbers and redefine the starting point so that the resulting sequence of numbers form an integer of minimum magnitude.</a:t>
            </a:r>
          </a:p>
        </p:txBody>
      </p:sp>
      <p:pic>
        <p:nvPicPr>
          <p:cNvPr id="17468" name="Picture 129"/>
          <p:cNvPicPr>
            <a:picLocks noChangeAspect="1"/>
          </p:cNvPicPr>
          <p:nvPr>
            <p:custDataLst>
              <p:tags r:id="rId7"/>
            </p:custDataLst>
          </p:nvPr>
        </p:nvPicPr>
        <p:blipFill>
          <a:blip r:embed="rId60"/>
          <a:stretch>
            <a:fillRect/>
          </a:stretch>
        </p:blipFill>
        <p:spPr>
          <a:xfrm>
            <a:off x="7784465" y="1322705"/>
            <a:ext cx="2197735" cy="2054225"/>
          </a:xfrm>
          <a:prstGeom prst="rect">
            <a:avLst/>
          </a:prstGeom>
          <a:noFill/>
          <a:ln w="9525">
            <a:noFill/>
          </a:ln>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IE" altLang="zh-CN">
                <a:ea typeface="宋体" panose="02010600030101010101" pitchFamily="2" charset="-122"/>
                <a:sym typeface="+mn-ea"/>
              </a:rPr>
              <a:t>Normalized Chain Codes</a:t>
            </a:r>
            <a:endParaRPr lang="en-US" altLang="zh-CN" dirty="0"/>
          </a:p>
        </p:txBody>
      </p:sp>
      <p:sp>
        <p:nvSpPr>
          <p:cNvPr id="5" name="灯片编号占位符 4"/>
          <p:cNvSpPr>
            <a:spLocks noGrp="1"/>
          </p:cNvSpPr>
          <p:nvPr>
            <p:ph type="sldNum" sz="quarter" idx="12"/>
          </p:nvPr>
        </p:nvSpPr>
        <p:spPr/>
        <p:txBody>
          <a:bodyPr/>
          <a:lstStyle/>
          <a:p>
            <a:fld id="{70B60EAF-A1DC-4C3B-A324-FE68300B7507}" type="slidenum">
              <a:rPr lang="en-US" altLang="zh-CN" smtClean="0"/>
              <a:t>12</a:t>
            </a:fld>
            <a:endParaRPr lang="en-US" altLang="zh-CN"/>
          </a:p>
        </p:txBody>
      </p:sp>
      <p:grpSp>
        <p:nvGrpSpPr>
          <p:cNvPr id="18433" name="Group 99"/>
          <p:cNvGrpSpPr/>
          <p:nvPr/>
        </p:nvGrpSpPr>
        <p:grpSpPr>
          <a:xfrm>
            <a:off x="2005978" y="2321877"/>
            <a:ext cx="8420100" cy="1647825"/>
            <a:chOff x="260" y="1607"/>
            <a:chExt cx="5304" cy="1038"/>
          </a:xfrm>
        </p:grpSpPr>
        <p:sp>
          <p:nvSpPr>
            <p:cNvPr id="18434" name="Line 9"/>
            <p:cNvSpPr/>
            <p:nvPr>
              <p:custDataLst>
                <p:tags r:id="rId4"/>
              </p:custDataLst>
            </p:nvPr>
          </p:nvSpPr>
          <p:spPr>
            <a:xfrm flipV="1">
              <a:off x="342" y="2202"/>
              <a:ext cx="1" cy="280"/>
            </a:xfrm>
            <a:prstGeom prst="line">
              <a:avLst/>
            </a:prstGeom>
            <a:ln w="14288" cap="flat" cmpd="sng">
              <a:solidFill>
                <a:srgbClr val="000000"/>
              </a:solidFill>
              <a:prstDash val="solid"/>
              <a:round/>
              <a:headEnd type="none" w="med" len="med"/>
              <a:tailEnd type="none" w="med" len="med"/>
            </a:ln>
          </p:spPr>
        </p:sp>
        <p:sp>
          <p:nvSpPr>
            <p:cNvPr id="18435" name="Line 10"/>
            <p:cNvSpPr/>
            <p:nvPr>
              <p:custDataLst>
                <p:tags r:id="rId5"/>
              </p:custDataLst>
            </p:nvPr>
          </p:nvSpPr>
          <p:spPr>
            <a:xfrm>
              <a:off x="342" y="2112"/>
              <a:ext cx="281" cy="1"/>
            </a:xfrm>
            <a:prstGeom prst="line">
              <a:avLst/>
            </a:prstGeom>
            <a:ln w="14288" cap="flat" cmpd="sng">
              <a:solidFill>
                <a:srgbClr val="000000"/>
              </a:solidFill>
              <a:prstDash val="solid"/>
              <a:round/>
              <a:headEnd type="none" w="med" len="med"/>
              <a:tailEnd type="none" w="med" len="med"/>
            </a:ln>
          </p:spPr>
        </p:sp>
        <p:sp>
          <p:nvSpPr>
            <p:cNvPr id="18436" name="Line 11"/>
            <p:cNvSpPr/>
            <p:nvPr>
              <p:custDataLst>
                <p:tags r:id="rId6"/>
              </p:custDataLst>
            </p:nvPr>
          </p:nvSpPr>
          <p:spPr>
            <a:xfrm flipV="1">
              <a:off x="713" y="1823"/>
              <a:ext cx="1" cy="280"/>
            </a:xfrm>
            <a:prstGeom prst="line">
              <a:avLst/>
            </a:prstGeom>
            <a:ln w="14288" cap="flat" cmpd="sng">
              <a:solidFill>
                <a:srgbClr val="000000"/>
              </a:solidFill>
              <a:prstDash val="solid"/>
              <a:round/>
              <a:headEnd type="none" w="med" len="med"/>
              <a:tailEnd type="none" w="med" len="med"/>
            </a:ln>
          </p:spPr>
        </p:sp>
        <p:sp>
          <p:nvSpPr>
            <p:cNvPr id="18437" name="Line 12"/>
            <p:cNvSpPr/>
            <p:nvPr>
              <p:custDataLst>
                <p:tags r:id="rId7"/>
              </p:custDataLst>
            </p:nvPr>
          </p:nvSpPr>
          <p:spPr>
            <a:xfrm>
              <a:off x="713" y="1733"/>
              <a:ext cx="272" cy="1"/>
            </a:xfrm>
            <a:prstGeom prst="line">
              <a:avLst/>
            </a:prstGeom>
            <a:ln w="14288" cap="flat" cmpd="sng">
              <a:solidFill>
                <a:srgbClr val="000000"/>
              </a:solidFill>
              <a:prstDash val="solid"/>
              <a:round/>
              <a:headEnd type="none" w="med" len="med"/>
              <a:tailEnd type="none" w="med" len="med"/>
            </a:ln>
          </p:spPr>
        </p:sp>
        <p:sp>
          <p:nvSpPr>
            <p:cNvPr id="18438" name="Line 13"/>
            <p:cNvSpPr/>
            <p:nvPr>
              <p:custDataLst>
                <p:tags r:id="rId8"/>
              </p:custDataLst>
            </p:nvPr>
          </p:nvSpPr>
          <p:spPr>
            <a:xfrm>
              <a:off x="1076" y="1742"/>
              <a:ext cx="1" cy="289"/>
            </a:xfrm>
            <a:prstGeom prst="line">
              <a:avLst/>
            </a:prstGeom>
            <a:ln w="14288" cap="flat" cmpd="sng">
              <a:solidFill>
                <a:srgbClr val="000000"/>
              </a:solidFill>
              <a:prstDash val="solid"/>
              <a:round/>
              <a:headEnd type="none" w="med" len="med"/>
              <a:tailEnd type="none" w="med" len="med"/>
            </a:ln>
          </p:spPr>
        </p:sp>
        <p:sp>
          <p:nvSpPr>
            <p:cNvPr id="18439" name="Line 14"/>
            <p:cNvSpPr/>
            <p:nvPr>
              <p:custDataLst>
                <p:tags r:id="rId9"/>
              </p:custDataLst>
            </p:nvPr>
          </p:nvSpPr>
          <p:spPr>
            <a:xfrm>
              <a:off x="1076" y="2112"/>
              <a:ext cx="1" cy="271"/>
            </a:xfrm>
            <a:prstGeom prst="line">
              <a:avLst/>
            </a:prstGeom>
            <a:ln w="14288" cap="flat" cmpd="sng">
              <a:solidFill>
                <a:srgbClr val="000000"/>
              </a:solidFill>
              <a:prstDash val="solid"/>
              <a:round/>
              <a:headEnd type="none" w="med" len="med"/>
              <a:tailEnd type="none" w="med" len="med"/>
            </a:ln>
          </p:spPr>
        </p:sp>
        <p:sp>
          <p:nvSpPr>
            <p:cNvPr id="18440" name="Line 15"/>
            <p:cNvSpPr/>
            <p:nvPr>
              <p:custDataLst>
                <p:tags r:id="rId10"/>
              </p:custDataLst>
            </p:nvPr>
          </p:nvSpPr>
          <p:spPr>
            <a:xfrm flipH="1">
              <a:off x="759" y="2482"/>
              <a:ext cx="317" cy="1"/>
            </a:xfrm>
            <a:prstGeom prst="line">
              <a:avLst/>
            </a:prstGeom>
            <a:ln w="14288" cap="flat" cmpd="sng">
              <a:solidFill>
                <a:srgbClr val="000000"/>
              </a:solidFill>
              <a:prstDash val="solid"/>
              <a:round/>
              <a:headEnd type="none" w="med" len="med"/>
              <a:tailEnd type="none" w="med" len="med"/>
            </a:ln>
          </p:spPr>
        </p:sp>
        <p:sp>
          <p:nvSpPr>
            <p:cNvPr id="18441" name="Line 16"/>
            <p:cNvSpPr/>
            <p:nvPr>
              <p:custDataLst>
                <p:tags r:id="rId11"/>
              </p:custDataLst>
            </p:nvPr>
          </p:nvSpPr>
          <p:spPr>
            <a:xfrm flipH="1">
              <a:off x="442" y="2482"/>
              <a:ext cx="271" cy="1"/>
            </a:xfrm>
            <a:prstGeom prst="line">
              <a:avLst/>
            </a:prstGeom>
            <a:ln w="14288" cap="flat" cmpd="sng">
              <a:solidFill>
                <a:srgbClr val="000000"/>
              </a:solidFill>
              <a:prstDash val="solid"/>
              <a:round/>
              <a:headEnd type="none" w="med" len="med"/>
              <a:tailEnd type="none" w="med" len="med"/>
            </a:ln>
          </p:spPr>
        </p:sp>
        <p:sp>
          <p:nvSpPr>
            <p:cNvPr id="18442" name="Line 17"/>
            <p:cNvSpPr/>
            <p:nvPr>
              <p:custDataLst>
                <p:tags r:id="rId12"/>
              </p:custDataLst>
            </p:nvPr>
          </p:nvSpPr>
          <p:spPr>
            <a:xfrm flipH="1">
              <a:off x="5180" y="2482"/>
              <a:ext cx="290" cy="1"/>
            </a:xfrm>
            <a:prstGeom prst="line">
              <a:avLst/>
            </a:prstGeom>
            <a:ln w="14288" cap="flat" cmpd="sng">
              <a:solidFill>
                <a:srgbClr val="000000"/>
              </a:solidFill>
              <a:prstDash val="solid"/>
              <a:round/>
              <a:headEnd type="none" w="med" len="med"/>
              <a:tailEnd type="none" w="med" len="med"/>
            </a:ln>
          </p:spPr>
        </p:sp>
        <p:sp>
          <p:nvSpPr>
            <p:cNvPr id="18443" name="Line 18"/>
            <p:cNvSpPr/>
            <p:nvPr>
              <p:custDataLst>
                <p:tags r:id="rId13"/>
              </p:custDataLst>
            </p:nvPr>
          </p:nvSpPr>
          <p:spPr>
            <a:xfrm flipV="1">
              <a:off x="5099" y="2193"/>
              <a:ext cx="1" cy="289"/>
            </a:xfrm>
            <a:prstGeom prst="line">
              <a:avLst/>
            </a:prstGeom>
            <a:ln w="14288" cap="flat" cmpd="sng">
              <a:solidFill>
                <a:srgbClr val="000000"/>
              </a:solidFill>
              <a:prstDash val="solid"/>
              <a:round/>
              <a:headEnd type="none" w="med" len="med"/>
              <a:tailEnd type="none" w="med" len="med"/>
            </a:ln>
          </p:spPr>
        </p:sp>
        <p:sp>
          <p:nvSpPr>
            <p:cNvPr id="18444" name="Line 19"/>
            <p:cNvSpPr/>
            <p:nvPr>
              <p:custDataLst>
                <p:tags r:id="rId14"/>
              </p:custDataLst>
            </p:nvPr>
          </p:nvSpPr>
          <p:spPr>
            <a:xfrm flipH="1">
              <a:off x="4809" y="2103"/>
              <a:ext cx="290" cy="1"/>
            </a:xfrm>
            <a:prstGeom prst="line">
              <a:avLst/>
            </a:prstGeom>
            <a:ln w="14288" cap="flat" cmpd="sng">
              <a:solidFill>
                <a:srgbClr val="000000"/>
              </a:solidFill>
              <a:prstDash val="solid"/>
              <a:round/>
              <a:headEnd type="none" w="med" len="med"/>
              <a:tailEnd type="none" w="med" len="med"/>
            </a:ln>
          </p:spPr>
        </p:sp>
        <p:sp>
          <p:nvSpPr>
            <p:cNvPr id="18445" name="Line 20"/>
            <p:cNvSpPr/>
            <p:nvPr>
              <p:custDataLst>
                <p:tags r:id="rId15"/>
              </p:custDataLst>
            </p:nvPr>
          </p:nvSpPr>
          <p:spPr>
            <a:xfrm flipV="1">
              <a:off x="4718" y="1832"/>
              <a:ext cx="1" cy="271"/>
            </a:xfrm>
            <a:prstGeom prst="line">
              <a:avLst/>
            </a:prstGeom>
            <a:ln w="14288" cap="flat" cmpd="sng">
              <a:solidFill>
                <a:srgbClr val="000000"/>
              </a:solidFill>
              <a:prstDash val="solid"/>
              <a:round/>
              <a:headEnd type="none" w="med" len="med"/>
              <a:tailEnd type="none" w="med" len="med"/>
            </a:ln>
          </p:spPr>
        </p:sp>
        <p:sp>
          <p:nvSpPr>
            <p:cNvPr id="18446" name="Line 21"/>
            <p:cNvSpPr/>
            <p:nvPr>
              <p:custDataLst>
                <p:tags r:id="rId16"/>
              </p:custDataLst>
            </p:nvPr>
          </p:nvSpPr>
          <p:spPr>
            <a:xfrm>
              <a:off x="4727" y="1742"/>
              <a:ext cx="290" cy="1"/>
            </a:xfrm>
            <a:prstGeom prst="line">
              <a:avLst/>
            </a:prstGeom>
            <a:ln w="14288" cap="flat" cmpd="sng">
              <a:solidFill>
                <a:srgbClr val="000000"/>
              </a:solidFill>
              <a:prstDash val="solid"/>
              <a:round/>
              <a:headEnd type="none" w="med" len="med"/>
              <a:tailEnd type="none" w="med" len="med"/>
            </a:ln>
          </p:spPr>
        </p:sp>
        <p:sp>
          <p:nvSpPr>
            <p:cNvPr id="18447" name="Line 22"/>
            <p:cNvSpPr/>
            <p:nvPr>
              <p:custDataLst>
                <p:tags r:id="rId17"/>
              </p:custDataLst>
            </p:nvPr>
          </p:nvSpPr>
          <p:spPr>
            <a:xfrm>
              <a:off x="5090" y="1742"/>
              <a:ext cx="289" cy="1"/>
            </a:xfrm>
            <a:prstGeom prst="line">
              <a:avLst/>
            </a:prstGeom>
            <a:ln w="14288" cap="flat" cmpd="sng">
              <a:solidFill>
                <a:srgbClr val="000000"/>
              </a:solidFill>
              <a:prstDash val="solid"/>
              <a:round/>
              <a:headEnd type="none" w="med" len="med"/>
              <a:tailEnd type="none" w="med" len="med"/>
            </a:ln>
          </p:spPr>
        </p:sp>
        <p:sp>
          <p:nvSpPr>
            <p:cNvPr id="18448" name="Line 23"/>
            <p:cNvSpPr/>
            <p:nvPr>
              <p:custDataLst>
                <p:tags r:id="rId18"/>
              </p:custDataLst>
            </p:nvPr>
          </p:nvSpPr>
          <p:spPr>
            <a:xfrm>
              <a:off x="5470" y="1742"/>
              <a:ext cx="1" cy="289"/>
            </a:xfrm>
            <a:prstGeom prst="line">
              <a:avLst/>
            </a:prstGeom>
            <a:ln w="14288" cap="flat" cmpd="sng">
              <a:solidFill>
                <a:srgbClr val="000000"/>
              </a:solidFill>
              <a:prstDash val="solid"/>
              <a:round/>
              <a:headEnd type="none" w="med" len="med"/>
              <a:tailEnd type="none" w="med" len="med"/>
            </a:ln>
          </p:spPr>
        </p:sp>
        <p:sp>
          <p:nvSpPr>
            <p:cNvPr id="18449" name="Line 24"/>
            <p:cNvSpPr/>
            <p:nvPr>
              <p:custDataLst>
                <p:tags r:id="rId19"/>
              </p:custDataLst>
            </p:nvPr>
          </p:nvSpPr>
          <p:spPr>
            <a:xfrm>
              <a:off x="5470" y="2049"/>
              <a:ext cx="1" cy="343"/>
            </a:xfrm>
            <a:prstGeom prst="line">
              <a:avLst/>
            </a:prstGeom>
            <a:ln w="14288" cap="flat" cmpd="sng">
              <a:solidFill>
                <a:srgbClr val="000000"/>
              </a:solidFill>
              <a:prstDash val="solid"/>
              <a:round/>
              <a:headEnd type="none" w="med" len="med"/>
              <a:tailEnd type="none" w="med" len="med"/>
            </a:ln>
          </p:spPr>
        </p:sp>
        <p:sp>
          <p:nvSpPr>
            <p:cNvPr id="18450" name="Freeform 25"/>
            <p:cNvSpPr/>
            <p:nvPr>
              <p:custDataLst>
                <p:tags r:id="rId20"/>
              </p:custDataLst>
            </p:nvPr>
          </p:nvSpPr>
          <p:spPr>
            <a:xfrm>
              <a:off x="1393" y="1886"/>
              <a:ext cx="1232" cy="163"/>
            </a:xfrm>
            <a:custGeom>
              <a:avLst/>
              <a:gdLst/>
              <a:ahLst/>
              <a:cxnLst>
                <a:cxn ang="0">
                  <a:pos x="0" y="9"/>
                </a:cxn>
                <a:cxn ang="0">
                  <a:pos x="82" y="163"/>
                </a:cxn>
                <a:cxn ang="0">
                  <a:pos x="163" y="9"/>
                </a:cxn>
                <a:cxn ang="0">
                  <a:pos x="245" y="163"/>
                </a:cxn>
                <a:cxn ang="0">
                  <a:pos x="335" y="0"/>
                </a:cxn>
                <a:cxn ang="0">
                  <a:pos x="435" y="163"/>
                </a:cxn>
                <a:cxn ang="0">
                  <a:pos x="516" y="0"/>
                </a:cxn>
                <a:cxn ang="0">
                  <a:pos x="607" y="163"/>
                </a:cxn>
                <a:cxn ang="0">
                  <a:pos x="698" y="0"/>
                </a:cxn>
                <a:cxn ang="0">
                  <a:pos x="788" y="163"/>
                </a:cxn>
                <a:cxn ang="0">
                  <a:pos x="879" y="0"/>
                </a:cxn>
                <a:cxn ang="0">
                  <a:pos x="978" y="163"/>
                </a:cxn>
                <a:cxn ang="0">
                  <a:pos x="1060" y="0"/>
                </a:cxn>
                <a:cxn ang="0">
                  <a:pos x="1151" y="163"/>
                </a:cxn>
                <a:cxn ang="0">
                  <a:pos x="1232" y="0"/>
                </a:cxn>
              </a:cxnLst>
              <a:rect l="0" t="0" r="0" b="0"/>
              <a:pathLst>
                <a:path w="1232" h="163">
                  <a:moveTo>
                    <a:pt x="0" y="9"/>
                  </a:moveTo>
                  <a:lnTo>
                    <a:pt x="82" y="163"/>
                  </a:lnTo>
                  <a:lnTo>
                    <a:pt x="163" y="9"/>
                  </a:lnTo>
                  <a:lnTo>
                    <a:pt x="245" y="163"/>
                  </a:lnTo>
                  <a:lnTo>
                    <a:pt x="335" y="0"/>
                  </a:lnTo>
                  <a:lnTo>
                    <a:pt x="435" y="163"/>
                  </a:lnTo>
                  <a:lnTo>
                    <a:pt x="516" y="0"/>
                  </a:lnTo>
                  <a:lnTo>
                    <a:pt x="607" y="163"/>
                  </a:lnTo>
                  <a:lnTo>
                    <a:pt x="698" y="0"/>
                  </a:lnTo>
                  <a:lnTo>
                    <a:pt x="788" y="163"/>
                  </a:lnTo>
                  <a:lnTo>
                    <a:pt x="879" y="0"/>
                  </a:lnTo>
                  <a:lnTo>
                    <a:pt x="978" y="163"/>
                  </a:lnTo>
                  <a:lnTo>
                    <a:pt x="1060" y="0"/>
                  </a:lnTo>
                  <a:lnTo>
                    <a:pt x="1151" y="163"/>
                  </a:lnTo>
                  <a:lnTo>
                    <a:pt x="1232" y="0"/>
                  </a:lnTo>
                </a:path>
              </a:pathLst>
            </a:custGeom>
            <a:noFill/>
            <a:ln w="14288" cap="flat" cmpd="sng">
              <a:solidFill>
                <a:srgbClr val="000000"/>
              </a:solidFill>
              <a:prstDash val="solid"/>
              <a:round/>
              <a:headEnd type="none" w="med" len="med"/>
              <a:tailEnd type="none" w="med" len="med"/>
            </a:ln>
          </p:spPr>
          <p:txBody>
            <a:bodyPr/>
            <a:lstStyle/>
            <a:p>
              <a:endParaRPr lang="zh-CN" altLang="en-US"/>
            </a:p>
          </p:txBody>
        </p:sp>
        <p:sp>
          <p:nvSpPr>
            <p:cNvPr id="18451" name="Freeform 26"/>
            <p:cNvSpPr/>
            <p:nvPr>
              <p:custDataLst>
                <p:tags r:id="rId21"/>
              </p:custDataLst>
            </p:nvPr>
          </p:nvSpPr>
          <p:spPr>
            <a:xfrm>
              <a:off x="3096" y="1886"/>
              <a:ext cx="1232" cy="163"/>
            </a:xfrm>
            <a:custGeom>
              <a:avLst/>
              <a:gdLst/>
              <a:ahLst/>
              <a:cxnLst>
                <a:cxn ang="0">
                  <a:pos x="0" y="9"/>
                </a:cxn>
                <a:cxn ang="0">
                  <a:pos x="91" y="163"/>
                </a:cxn>
                <a:cxn ang="0">
                  <a:pos x="163" y="9"/>
                </a:cxn>
                <a:cxn ang="0">
                  <a:pos x="254" y="163"/>
                </a:cxn>
                <a:cxn ang="0">
                  <a:pos x="336" y="0"/>
                </a:cxn>
                <a:cxn ang="0">
                  <a:pos x="435" y="163"/>
                </a:cxn>
                <a:cxn ang="0">
                  <a:pos x="517" y="0"/>
                </a:cxn>
                <a:cxn ang="0">
                  <a:pos x="607" y="163"/>
                </a:cxn>
                <a:cxn ang="0">
                  <a:pos x="707" y="0"/>
                </a:cxn>
                <a:cxn ang="0">
                  <a:pos x="789" y="163"/>
                </a:cxn>
                <a:cxn ang="0">
                  <a:pos x="879" y="0"/>
                </a:cxn>
                <a:cxn ang="0">
                  <a:pos x="979" y="163"/>
                </a:cxn>
                <a:cxn ang="0">
                  <a:pos x="1060" y="0"/>
                </a:cxn>
                <a:cxn ang="0">
                  <a:pos x="1151" y="163"/>
                </a:cxn>
                <a:cxn ang="0">
                  <a:pos x="1232" y="0"/>
                </a:cxn>
              </a:cxnLst>
              <a:rect l="0" t="0" r="0" b="0"/>
              <a:pathLst>
                <a:path w="1232" h="163">
                  <a:moveTo>
                    <a:pt x="0" y="9"/>
                  </a:moveTo>
                  <a:lnTo>
                    <a:pt x="91" y="163"/>
                  </a:lnTo>
                  <a:lnTo>
                    <a:pt x="163" y="9"/>
                  </a:lnTo>
                  <a:lnTo>
                    <a:pt x="254" y="163"/>
                  </a:lnTo>
                  <a:lnTo>
                    <a:pt x="336" y="0"/>
                  </a:lnTo>
                  <a:lnTo>
                    <a:pt x="435" y="163"/>
                  </a:lnTo>
                  <a:lnTo>
                    <a:pt x="517" y="0"/>
                  </a:lnTo>
                  <a:lnTo>
                    <a:pt x="607" y="163"/>
                  </a:lnTo>
                  <a:lnTo>
                    <a:pt x="707" y="0"/>
                  </a:lnTo>
                  <a:lnTo>
                    <a:pt x="789" y="163"/>
                  </a:lnTo>
                  <a:lnTo>
                    <a:pt x="879" y="0"/>
                  </a:lnTo>
                  <a:lnTo>
                    <a:pt x="979" y="163"/>
                  </a:lnTo>
                  <a:lnTo>
                    <a:pt x="1060" y="0"/>
                  </a:lnTo>
                  <a:lnTo>
                    <a:pt x="1151" y="163"/>
                  </a:lnTo>
                  <a:lnTo>
                    <a:pt x="1232" y="0"/>
                  </a:lnTo>
                </a:path>
              </a:pathLst>
            </a:custGeom>
            <a:noFill/>
            <a:ln w="14288" cap="flat" cmpd="sng">
              <a:solidFill>
                <a:srgbClr val="000000"/>
              </a:solidFill>
              <a:prstDash val="solid"/>
              <a:round/>
              <a:headEnd type="none" w="med" len="med"/>
              <a:tailEnd type="none" w="med" len="med"/>
            </a:ln>
          </p:spPr>
          <p:txBody>
            <a:bodyPr/>
            <a:lstStyle/>
            <a:p>
              <a:endParaRPr lang="zh-CN" altLang="en-US"/>
            </a:p>
          </p:txBody>
        </p:sp>
        <p:sp>
          <p:nvSpPr>
            <p:cNvPr id="18452" name="Line 27"/>
            <p:cNvSpPr/>
            <p:nvPr>
              <p:custDataLst>
                <p:tags r:id="rId22"/>
              </p:custDataLst>
            </p:nvPr>
          </p:nvSpPr>
          <p:spPr>
            <a:xfrm>
              <a:off x="2227" y="2482"/>
              <a:ext cx="960" cy="1"/>
            </a:xfrm>
            <a:prstGeom prst="line">
              <a:avLst/>
            </a:prstGeom>
            <a:ln w="14288" cap="flat" cmpd="sng">
              <a:solidFill>
                <a:srgbClr val="000000"/>
              </a:solidFill>
              <a:prstDash val="solid"/>
              <a:round/>
              <a:headEnd type="none" w="med" len="med"/>
              <a:tailEnd type="none" w="med" len="med"/>
            </a:ln>
          </p:spPr>
        </p:sp>
        <p:sp>
          <p:nvSpPr>
            <p:cNvPr id="18453" name="Rectangle 28"/>
            <p:cNvSpPr/>
            <p:nvPr>
              <p:custDataLst>
                <p:tags r:id="rId23"/>
              </p:custDataLst>
            </p:nvPr>
          </p:nvSpPr>
          <p:spPr>
            <a:xfrm>
              <a:off x="2264" y="2283"/>
              <a:ext cx="929"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Rotate 90 degree</a:t>
              </a:r>
              <a:endParaRPr lang="en-US" altLang="zh-CN" dirty="0">
                <a:latin typeface="Arial" panose="020B0604020202020204" pitchFamily="34" charset="0"/>
                <a:ea typeface="宋体" panose="02010600030101010101" pitchFamily="2" charset="-122"/>
              </a:endParaRPr>
            </a:p>
          </p:txBody>
        </p:sp>
        <p:sp>
          <p:nvSpPr>
            <p:cNvPr id="18454" name="Rectangle 29"/>
            <p:cNvSpPr/>
            <p:nvPr>
              <p:custDataLst>
                <p:tags r:id="rId24"/>
              </p:custDataLst>
            </p:nvPr>
          </p:nvSpPr>
          <p:spPr>
            <a:xfrm>
              <a:off x="478" y="1968"/>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18455" name="Rectangle 30"/>
            <p:cNvSpPr/>
            <p:nvPr>
              <p:custDataLst>
                <p:tags r:id="rId25"/>
              </p:custDataLst>
            </p:nvPr>
          </p:nvSpPr>
          <p:spPr>
            <a:xfrm>
              <a:off x="260" y="2248"/>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1</a:t>
              </a:r>
              <a:endParaRPr lang="en-US" altLang="zh-CN" dirty="0">
                <a:latin typeface="Arial" panose="020B0604020202020204" pitchFamily="34" charset="0"/>
                <a:ea typeface="宋体" panose="02010600030101010101" pitchFamily="2" charset="-122"/>
              </a:endParaRPr>
            </a:p>
          </p:txBody>
        </p:sp>
        <p:sp>
          <p:nvSpPr>
            <p:cNvPr id="18456" name="Rectangle 31"/>
            <p:cNvSpPr/>
            <p:nvPr>
              <p:custDataLst>
                <p:tags r:id="rId26"/>
              </p:custDataLst>
            </p:nvPr>
          </p:nvSpPr>
          <p:spPr>
            <a:xfrm>
              <a:off x="541" y="2501"/>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18457" name="Rectangle 32"/>
            <p:cNvSpPr/>
            <p:nvPr>
              <p:custDataLst>
                <p:tags r:id="rId27"/>
              </p:custDataLst>
            </p:nvPr>
          </p:nvSpPr>
          <p:spPr>
            <a:xfrm>
              <a:off x="867" y="2501"/>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18458" name="Rectangle 33"/>
            <p:cNvSpPr/>
            <p:nvPr>
              <p:custDataLst>
                <p:tags r:id="rId28"/>
              </p:custDataLst>
            </p:nvPr>
          </p:nvSpPr>
          <p:spPr>
            <a:xfrm>
              <a:off x="1094" y="2158"/>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8459" name="Rectangle 34"/>
            <p:cNvSpPr/>
            <p:nvPr>
              <p:custDataLst>
                <p:tags r:id="rId29"/>
              </p:custDataLst>
            </p:nvPr>
          </p:nvSpPr>
          <p:spPr>
            <a:xfrm>
              <a:off x="1094" y="1832"/>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8460" name="Rectangle 35"/>
            <p:cNvSpPr/>
            <p:nvPr>
              <p:custDataLst>
                <p:tags r:id="rId30"/>
              </p:custDataLst>
            </p:nvPr>
          </p:nvSpPr>
          <p:spPr>
            <a:xfrm>
              <a:off x="858" y="1607"/>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18461" name="Rectangle 36"/>
            <p:cNvSpPr/>
            <p:nvPr>
              <p:custDataLst>
                <p:tags r:id="rId31"/>
              </p:custDataLst>
            </p:nvPr>
          </p:nvSpPr>
          <p:spPr>
            <a:xfrm>
              <a:off x="632" y="1850"/>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1</a:t>
              </a:r>
              <a:endParaRPr lang="en-US" altLang="zh-CN" dirty="0">
                <a:latin typeface="Arial" panose="020B0604020202020204" pitchFamily="34" charset="0"/>
                <a:ea typeface="宋体" panose="02010600030101010101" pitchFamily="2" charset="-122"/>
              </a:endParaRPr>
            </a:p>
          </p:txBody>
        </p:sp>
        <p:sp>
          <p:nvSpPr>
            <p:cNvPr id="18462" name="Rectangle 37"/>
            <p:cNvSpPr/>
            <p:nvPr>
              <p:custDataLst>
                <p:tags r:id="rId32"/>
              </p:custDataLst>
            </p:nvPr>
          </p:nvSpPr>
          <p:spPr>
            <a:xfrm>
              <a:off x="4881" y="1607"/>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18463" name="Rectangle 38"/>
            <p:cNvSpPr/>
            <p:nvPr>
              <p:custDataLst>
                <p:tags r:id="rId33"/>
              </p:custDataLst>
            </p:nvPr>
          </p:nvSpPr>
          <p:spPr>
            <a:xfrm>
              <a:off x="5235" y="1607"/>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18464" name="Rectangle 39"/>
            <p:cNvSpPr/>
            <p:nvPr>
              <p:custDataLst>
                <p:tags r:id="rId34"/>
              </p:custDataLst>
            </p:nvPr>
          </p:nvSpPr>
          <p:spPr>
            <a:xfrm>
              <a:off x="5289" y="2483"/>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18465" name="Rectangle 40"/>
            <p:cNvSpPr/>
            <p:nvPr>
              <p:custDataLst>
                <p:tags r:id="rId35"/>
              </p:custDataLst>
            </p:nvPr>
          </p:nvSpPr>
          <p:spPr>
            <a:xfrm>
              <a:off x="5017" y="2248"/>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1</a:t>
              </a:r>
              <a:endParaRPr lang="en-US" altLang="zh-CN" dirty="0">
                <a:latin typeface="Arial" panose="020B0604020202020204" pitchFamily="34" charset="0"/>
                <a:ea typeface="宋体" panose="02010600030101010101" pitchFamily="2" charset="-122"/>
              </a:endParaRPr>
            </a:p>
          </p:txBody>
        </p:sp>
        <p:sp>
          <p:nvSpPr>
            <p:cNvPr id="18466" name="Rectangle 41"/>
            <p:cNvSpPr/>
            <p:nvPr>
              <p:custDataLst>
                <p:tags r:id="rId36"/>
              </p:custDataLst>
            </p:nvPr>
          </p:nvSpPr>
          <p:spPr>
            <a:xfrm>
              <a:off x="5497" y="2221"/>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8467" name="Rectangle 42"/>
            <p:cNvSpPr/>
            <p:nvPr>
              <p:custDataLst>
                <p:tags r:id="rId37"/>
              </p:custDataLst>
            </p:nvPr>
          </p:nvSpPr>
          <p:spPr>
            <a:xfrm>
              <a:off x="5497" y="1859"/>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8468" name="Rectangle 43"/>
            <p:cNvSpPr/>
            <p:nvPr>
              <p:custDataLst>
                <p:tags r:id="rId38"/>
              </p:custDataLst>
            </p:nvPr>
          </p:nvSpPr>
          <p:spPr>
            <a:xfrm>
              <a:off x="4627" y="1859"/>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1</a:t>
              </a:r>
              <a:endParaRPr lang="en-US" altLang="zh-CN" dirty="0">
                <a:latin typeface="Arial" panose="020B0604020202020204" pitchFamily="34" charset="0"/>
                <a:ea typeface="宋体" panose="02010600030101010101" pitchFamily="2" charset="-122"/>
              </a:endParaRPr>
            </a:p>
          </p:txBody>
        </p:sp>
        <p:sp>
          <p:nvSpPr>
            <p:cNvPr id="18469" name="Rectangle 44"/>
            <p:cNvSpPr/>
            <p:nvPr>
              <p:custDataLst>
                <p:tags r:id="rId39"/>
              </p:custDataLst>
            </p:nvPr>
          </p:nvSpPr>
          <p:spPr>
            <a:xfrm>
              <a:off x="4881" y="2103"/>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18470" name="Freeform 45"/>
            <p:cNvSpPr/>
            <p:nvPr>
              <p:custDataLst>
                <p:tags r:id="rId40"/>
              </p:custDataLst>
            </p:nvPr>
          </p:nvSpPr>
          <p:spPr>
            <a:xfrm>
              <a:off x="967" y="1715"/>
              <a:ext cx="109" cy="36"/>
            </a:xfrm>
            <a:custGeom>
              <a:avLst/>
              <a:gdLst/>
              <a:ahLst/>
              <a:cxnLst>
                <a:cxn ang="0">
                  <a:pos x="0" y="0"/>
                </a:cxn>
                <a:cxn ang="0">
                  <a:pos x="18" y="18"/>
                </a:cxn>
                <a:cxn ang="0">
                  <a:pos x="0" y="36"/>
                </a:cxn>
                <a:cxn ang="0">
                  <a:pos x="109" y="18"/>
                </a:cxn>
                <a:cxn ang="0">
                  <a:pos x="0" y="0"/>
                </a:cxn>
              </a:cxnLst>
              <a:rect l="0" t="0" r="0" b="0"/>
              <a:pathLst>
                <a:path w="109" h="36">
                  <a:moveTo>
                    <a:pt x="0" y="0"/>
                  </a:moveTo>
                  <a:lnTo>
                    <a:pt x="18" y="18"/>
                  </a:lnTo>
                  <a:lnTo>
                    <a:pt x="0" y="36"/>
                  </a:lnTo>
                  <a:lnTo>
                    <a:pt x="109" y="18"/>
                  </a:lnTo>
                  <a:lnTo>
                    <a:pt x="0" y="0"/>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8471" name="Freeform 46"/>
            <p:cNvSpPr/>
            <p:nvPr>
              <p:custDataLst>
                <p:tags r:id="rId41"/>
              </p:custDataLst>
            </p:nvPr>
          </p:nvSpPr>
          <p:spPr>
            <a:xfrm>
              <a:off x="1058" y="2004"/>
              <a:ext cx="36" cy="108"/>
            </a:xfrm>
            <a:custGeom>
              <a:avLst/>
              <a:gdLst/>
              <a:ahLst/>
              <a:cxnLst>
                <a:cxn ang="0">
                  <a:pos x="36" y="0"/>
                </a:cxn>
                <a:cxn ang="0">
                  <a:pos x="18" y="18"/>
                </a:cxn>
                <a:cxn ang="0">
                  <a:pos x="0" y="0"/>
                </a:cxn>
                <a:cxn ang="0">
                  <a:pos x="18" y="108"/>
                </a:cxn>
                <a:cxn ang="0">
                  <a:pos x="36" y="0"/>
                </a:cxn>
              </a:cxnLst>
              <a:rect l="0" t="0" r="0" b="0"/>
              <a:pathLst>
                <a:path w="36" h="108">
                  <a:moveTo>
                    <a:pt x="36" y="0"/>
                  </a:moveTo>
                  <a:lnTo>
                    <a:pt x="18" y="18"/>
                  </a:lnTo>
                  <a:lnTo>
                    <a:pt x="0" y="0"/>
                  </a:lnTo>
                  <a:lnTo>
                    <a:pt x="18" y="108"/>
                  </a:lnTo>
                  <a:lnTo>
                    <a:pt x="36" y="0"/>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8472" name="Freeform 47"/>
            <p:cNvSpPr/>
            <p:nvPr>
              <p:custDataLst>
                <p:tags r:id="rId42"/>
              </p:custDataLst>
            </p:nvPr>
          </p:nvSpPr>
          <p:spPr>
            <a:xfrm>
              <a:off x="1058" y="2374"/>
              <a:ext cx="36" cy="108"/>
            </a:xfrm>
            <a:custGeom>
              <a:avLst/>
              <a:gdLst/>
              <a:ahLst/>
              <a:cxnLst>
                <a:cxn ang="0">
                  <a:pos x="36" y="0"/>
                </a:cxn>
                <a:cxn ang="0">
                  <a:pos x="18" y="18"/>
                </a:cxn>
                <a:cxn ang="0">
                  <a:pos x="0" y="0"/>
                </a:cxn>
                <a:cxn ang="0">
                  <a:pos x="18" y="108"/>
                </a:cxn>
                <a:cxn ang="0">
                  <a:pos x="36" y="0"/>
                </a:cxn>
              </a:cxnLst>
              <a:rect l="0" t="0" r="0" b="0"/>
              <a:pathLst>
                <a:path w="36" h="108">
                  <a:moveTo>
                    <a:pt x="36" y="0"/>
                  </a:moveTo>
                  <a:lnTo>
                    <a:pt x="18" y="18"/>
                  </a:lnTo>
                  <a:lnTo>
                    <a:pt x="0" y="0"/>
                  </a:lnTo>
                  <a:lnTo>
                    <a:pt x="18" y="108"/>
                  </a:lnTo>
                  <a:lnTo>
                    <a:pt x="36" y="0"/>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8473" name="Freeform 48"/>
            <p:cNvSpPr/>
            <p:nvPr>
              <p:custDataLst>
                <p:tags r:id="rId43"/>
              </p:custDataLst>
            </p:nvPr>
          </p:nvSpPr>
          <p:spPr>
            <a:xfrm>
              <a:off x="686" y="2455"/>
              <a:ext cx="118" cy="45"/>
            </a:xfrm>
            <a:custGeom>
              <a:avLst/>
              <a:gdLst/>
              <a:ahLst/>
              <a:cxnLst>
                <a:cxn ang="0">
                  <a:pos x="118" y="45"/>
                </a:cxn>
                <a:cxn ang="0">
                  <a:pos x="91" y="27"/>
                </a:cxn>
                <a:cxn ang="0">
                  <a:pos x="118" y="0"/>
                </a:cxn>
                <a:cxn ang="0">
                  <a:pos x="0" y="27"/>
                </a:cxn>
                <a:cxn ang="0">
                  <a:pos x="118" y="45"/>
                </a:cxn>
              </a:cxnLst>
              <a:rect l="0" t="0" r="0" b="0"/>
              <a:pathLst>
                <a:path w="118" h="45">
                  <a:moveTo>
                    <a:pt x="118" y="45"/>
                  </a:moveTo>
                  <a:lnTo>
                    <a:pt x="91" y="27"/>
                  </a:lnTo>
                  <a:lnTo>
                    <a:pt x="118" y="0"/>
                  </a:lnTo>
                  <a:lnTo>
                    <a:pt x="0" y="27"/>
                  </a:lnTo>
                  <a:lnTo>
                    <a:pt x="118" y="45"/>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8474" name="Freeform 49"/>
            <p:cNvSpPr/>
            <p:nvPr>
              <p:custDataLst>
                <p:tags r:id="rId44"/>
              </p:custDataLst>
            </p:nvPr>
          </p:nvSpPr>
          <p:spPr>
            <a:xfrm>
              <a:off x="342" y="2455"/>
              <a:ext cx="109" cy="45"/>
            </a:xfrm>
            <a:custGeom>
              <a:avLst/>
              <a:gdLst/>
              <a:ahLst/>
              <a:cxnLst>
                <a:cxn ang="0">
                  <a:pos x="109" y="45"/>
                </a:cxn>
                <a:cxn ang="0">
                  <a:pos x="91" y="27"/>
                </a:cxn>
                <a:cxn ang="0">
                  <a:pos x="109" y="0"/>
                </a:cxn>
                <a:cxn ang="0">
                  <a:pos x="0" y="27"/>
                </a:cxn>
                <a:cxn ang="0">
                  <a:pos x="109" y="45"/>
                </a:cxn>
              </a:cxnLst>
              <a:rect l="0" t="0" r="0" b="0"/>
              <a:pathLst>
                <a:path w="109" h="45">
                  <a:moveTo>
                    <a:pt x="109" y="45"/>
                  </a:moveTo>
                  <a:lnTo>
                    <a:pt x="91" y="27"/>
                  </a:lnTo>
                  <a:lnTo>
                    <a:pt x="109" y="0"/>
                  </a:lnTo>
                  <a:lnTo>
                    <a:pt x="0" y="27"/>
                  </a:lnTo>
                  <a:lnTo>
                    <a:pt x="109" y="45"/>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8475" name="Freeform 50"/>
            <p:cNvSpPr/>
            <p:nvPr>
              <p:custDataLst>
                <p:tags r:id="rId45"/>
              </p:custDataLst>
            </p:nvPr>
          </p:nvSpPr>
          <p:spPr>
            <a:xfrm>
              <a:off x="324" y="2112"/>
              <a:ext cx="36" cy="108"/>
            </a:xfrm>
            <a:custGeom>
              <a:avLst/>
              <a:gdLst/>
              <a:ahLst/>
              <a:cxnLst>
                <a:cxn ang="0">
                  <a:pos x="0" y="108"/>
                </a:cxn>
                <a:cxn ang="0">
                  <a:pos x="18" y="90"/>
                </a:cxn>
                <a:cxn ang="0">
                  <a:pos x="36" y="108"/>
                </a:cxn>
                <a:cxn ang="0">
                  <a:pos x="18" y="0"/>
                </a:cxn>
                <a:cxn ang="0">
                  <a:pos x="0" y="108"/>
                </a:cxn>
              </a:cxnLst>
              <a:rect l="0" t="0" r="0" b="0"/>
              <a:pathLst>
                <a:path w="36" h="108">
                  <a:moveTo>
                    <a:pt x="0" y="108"/>
                  </a:moveTo>
                  <a:lnTo>
                    <a:pt x="18" y="90"/>
                  </a:lnTo>
                  <a:lnTo>
                    <a:pt x="36" y="108"/>
                  </a:lnTo>
                  <a:lnTo>
                    <a:pt x="18" y="0"/>
                  </a:lnTo>
                  <a:lnTo>
                    <a:pt x="0" y="108"/>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8476" name="Freeform 51"/>
            <p:cNvSpPr/>
            <p:nvPr>
              <p:custDataLst>
                <p:tags r:id="rId46"/>
              </p:custDataLst>
            </p:nvPr>
          </p:nvSpPr>
          <p:spPr>
            <a:xfrm>
              <a:off x="605" y="2085"/>
              <a:ext cx="108" cy="45"/>
            </a:xfrm>
            <a:custGeom>
              <a:avLst/>
              <a:gdLst/>
              <a:ahLst/>
              <a:cxnLst>
                <a:cxn ang="0">
                  <a:pos x="0" y="45"/>
                </a:cxn>
                <a:cxn ang="0">
                  <a:pos x="18" y="27"/>
                </a:cxn>
                <a:cxn ang="0">
                  <a:pos x="0" y="0"/>
                </a:cxn>
                <a:cxn ang="0">
                  <a:pos x="108" y="27"/>
                </a:cxn>
                <a:cxn ang="0">
                  <a:pos x="0" y="45"/>
                </a:cxn>
              </a:cxnLst>
              <a:rect l="0" t="0" r="0" b="0"/>
              <a:pathLst>
                <a:path w="108" h="45">
                  <a:moveTo>
                    <a:pt x="0" y="45"/>
                  </a:moveTo>
                  <a:lnTo>
                    <a:pt x="18" y="27"/>
                  </a:lnTo>
                  <a:lnTo>
                    <a:pt x="0" y="0"/>
                  </a:lnTo>
                  <a:lnTo>
                    <a:pt x="108" y="27"/>
                  </a:lnTo>
                  <a:lnTo>
                    <a:pt x="0" y="45"/>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8477" name="Freeform 52"/>
            <p:cNvSpPr/>
            <p:nvPr>
              <p:custDataLst>
                <p:tags r:id="rId47"/>
              </p:custDataLst>
            </p:nvPr>
          </p:nvSpPr>
          <p:spPr>
            <a:xfrm>
              <a:off x="695" y="1733"/>
              <a:ext cx="37" cy="108"/>
            </a:xfrm>
            <a:custGeom>
              <a:avLst/>
              <a:gdLst/>
              <a:ahLst/>
              <a:cxnLst>
                <a:cxn ang="0">
                  <a:pos x="37" y="108"/>
                </a:cxn>
                <a:cxn ang="0">
                  <a:pos x="18" y="90"/>
                </a:cxn>
                <a:cxn ang="0">
                  <a:pos x="0" y="108"/>
                </a:cxn>
                <a:cxn ang="0">
                  <a:pos x="18" y="0"/>
                </a:cxn>
                <a:cxn ang="0">
                  <a:pos x="37" y="108"/>
                </a:cxn>
              </a:cxnLst>
              <a:rect l="0" t="0" r="0" b="0"/>
              <a:pathLst>
                <a:path w="37" h="108">
                  <a:moveTo>
                    <a:pt x="37" y="108"/>
                  </a:moveTo>
                  <a:lnTo>
                    <a:pt x="18" y="90"/>
                  </a:lnTo>
                  <a:lnTo>
                    <a:pt x="0" y="108"/>
                  </a:lnTo>
                  <a:lnTo>
                    <a:pt x="18" y="0"/>
                  </a:lnTo>
                  <a:lnTo>
                    <a:pt x="37" y="108"/>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8478" name="Freeform 53"/>
            <p:cNvSpPr/>
            <p:nvPr>
              <p:custDataLst>
                <p:tags r:id="rId48"/>
              </p:custDataLst>
            </p:nvPr>
          </p:nvSpPr>
          <p:spPr>
            <a:xfrm>
              <a:off x="4700" y="1742"/>
              <a:ext cx="36" cy="108"/>
            </a:xfrm>
            <a:custGeom>
              <a:avLst/>
              <a:gdLst/>
              <a:ahLst/>
              <a:cxnLst>
                <a:cxn ang="0">
                  <a:pos x="0" y="108"/>
                </a:cxn>
                <a:cxn ang="0">
                  <a:pos x="18" y="90"/>
                </a:cxn>
                <a:cxn ang="0">
                  <a:pos x="36" y="108"/>
                </a:cxn>
                <a:cxn ang="0">
                  <a:pos x="18" y="0"/>
                </a:cxn>
                <a:cxn ang="0">
                  <a:pos x="0" y="108"/>
                </a:cxn>
              </a:cxnLst>
              <a:rect l="0" t="0" r="0" b="0"/>
              <a:pathLst>
                <a:path w="36" h="108">
                  <a:moveTo>
                    <a:pt x="0" y="108"/>
                  </a:moveTo>
                  <a:lnTo>
                    <a:pt x="18" y="90"/>
                  </a:lnTo>
                  <a:lnTo>
                    <a:pt x="36" y="108"/>
                  </a:lnTo>
                  <a:lnTo>
                    <a:pt x="18" y="0"/>
                  </a:lnTo>
                  <a:lnTo>
                    <a:pt x="0" y="108"/>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8479" name="Freeform 54"/>
            <p:cNvSpPr/>
            <p:nvPr>
              <p:custDataLst>
                <p:tags r:id="rId49"/>
              </p:custDataLst>
            </p:nvPr>
          </p:nvSpPr>
          <p:spPr>
            <a:xfrm>
              <a:off x="4999" y="1715"/>
              <a:ext cx="109" cy="45"/>
            </a:xfrm>
            <a:custGeom>
              <a:avLst/>
              <a:gdLst/>
              <a:ahLst/>
              <a:cxnLst>
                <a:cxn ang="0">
                  <a:pos x="0" y="0"/>
                </a:cxn>
                <a:cxn ang="0">
                  <a:pos x="18" y="27"/>
                </a:cxn>
                <a:cxn ang="0">
                  <a:pos x="0" y="45"/>
                </a:cxn>
                <a:cxn ang="0">
                  <a:pos x="109" y="27"/>
                </a:cxn>
                <a:cxn ang="0">
                  <a:pos x="0" y="0"/>
                </a:cxn>
              </a:cxnLst>
              <a:rect l="0" t="0" r="0" b="0"/>
              <a:pathLst>
                <a:path w="109" h="45">
                  <a:moveTo>
                    <a:pt x="0" y="0"/>
                  </a:moveTo>
                  <a:lnTo>
                    <a:pt x="18" y="27"/>
                  </a:lnTo>
                  <a:lnTo>
                    <a:pt x="0" y="45"/>
                  </a:lnTo>
                  <a:lnTo>
                    <a:pt x="109" y="27"/>
                  </a:lnTo>
                  <a:lnTo>
                    <a:pt x="0" y="0"/>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8480" name="Freeform 55"/>
            <p:cNvSpPr/>
            <p:nvPr>
              <p:custDataLst>
                <p:tags r:id="rId50"/>
              </p:custDataLst>
            </p:nvPr>
          </p:nvSpPr>
          <p:spPr>
            <a:xfrm>
              <a:off x="5361" y="1715"/>
              <a:ext cx="109" cy="45"/>
            </a:xfrm>
            <a:custGeom>
              <a:avLst/>
              <a:gdLst/>
              <a:ahLst/>
              <a:cxnLst>
                <a:cxn ang="0">
                  <a:pos x="0" y="0"/>
                </a:cxn>
                <a:cxn ang="0">
                  <a:pos x="18" y="27"/>
                </a:cxn>
                <a:cxn ang="0">
                  <a:pos x="0" y="45"/>
                </a:cxn>
                <a:cxn ang="0">
                  <a:pos x="109" y="27"/>
                </a:cxn>
                <a:cxn ang="0">
                  <a:pos x="0" y="0"/>
                </a:cxn>
              </a:cxnLst>
              <a:rect l="0" t="0" r="0" b="0"/>
              <a:pathLst>
                <a:path w="109" h="45">
                  <a:moveTo>
                    <a:pt x="0" y="0"/>
                  </a:moveTo>
                  <a:lnTo>
                    <a:pt x="18" y="27"/>
                  </a:lnTo>
                  <a:lnTo>
                    <a:pt x="0" y="45"/>
                  </a:lnTo>
                  <a:lnTo>
                    <a:pt x="109" y="27"/>
                  </a:lnTo>
                  <a:lnTo>
                    <a:pt x="0" y="0"/>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8481" name="Freeform 56"/>
            <p:cNvSpPr/>
            <p:nvPr>
              <p:custDataLst>
                <p:tags r:id="rId51"/>
              </p:custDataLst>
            </p:nvPr>
          </p:nvSpPr>
          <p:spPr>
            <a:xfrm>
              <a:off x="5452" y="1986"/>
              <a:ext cx="45" cy="108"/>
            </a:xfrm>
            <a:custGeom>
              <a:avLst/>
              <a:gdLst/>
              <a:ahLst/>
              <a:cxnLst>
                <a:cxn ang="0">
                  <a:pos x="45" y="0"/>
                </a:cxn>
                <a:cxn ang="0">
                  <a:pos x="18" y="18"/>
                </a:cxn>
                <a:cxn ang="0">
                  <a:pos x="0" y="0"/>
                </a:cxn>
                <a:cxn ang="0">
                  <a:pos x="18" y="108"/>
                </a:cxn>
                <a:cxn ang="0">
                  <a:pos x="45" y="0"/>
                </a:cxn>
              </a:cxnLst>
              <a:rect l="0" t="0" r="0" b="0"/>
              <a:pathLst>
                <a:path w="45" h="108">
                  <a:moveTo>
                    <a:pt x="45" y="0"/>
                  </a:moveTo>
                  <a:lnTo>
                    <a:pt x="18" y="18"/>
                  </a:lnTo>
                  <a:lnTo>
                    <a:pt x="0" y="0"/>
                  </a:lnTo>
                  <a:lnTo>
                    <a:pt x="18" y="108"/>
                  </a:lnTo>
                  <a:lnTo>
                    <a:pt x="45" y="0"/>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8482" name="Freeform 57"/>
            <p:cNvSpPr/>
            <p:nvPr>
              <p:custDataLst>
                <p:tags r:id="rId52"/>
              </p:custDataLst>
            </p:nvPr>
          </p:nvSpPr>
          <p:spPr>
            <a:xfrm>
              <a:off x="5452" y="2365"/>
              <a:ext cx="45" cy="117"/>
            </a:xfrm>
            <a:custGeom>
              <a:avLst/>
              <a:gdLst/>
              <a:ahLst/>
              <a:cxnLst>
                <a:cxn ang="0">
                  <a:pos x="45" y="0"/>
                </a:cxn>
                <a:cxn ang="0">
                  <a:pos x="18" y="18"/>
                </a:cxn>
                <a:cxn ang="0">
                  <a:pos x="0" y="0"/>
                </a:cxn>
                <a:cxn ang="0">
                  <a:pos x="18" y="117"/>
                </a:cxn>
                <a:cxn ang="0">
                  <a:pos x="45" y="0"/>
                </a:cxn>
              </a:cxnLst>
              <a:rect l="0" t="0" r="0" b="0"/>
              <a:pathLst>
                <a:path w="45" h="117">
                  <a:moveTo>
                    <a:pt x="45" y="0"/>
                  </a:moveTo>
                  <a:lnTo>
                    <a:pt x="18" y="18"/>
                  </a:lnTo>
                  <a:lnTo>
                    <a:pt x="0" y="0"/>
                  </a:lnTo>
                  <a:lnTo>
                    <a:pt x="18" y="117"/>
                  </a:lnTo>
                  <a:lnTo>
                    <a:pt x="45" y="0"/>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8483" name="Freeform 58"/>
            <p:cNvSpPr/>
            <p:nvPr>
              <p:custDataLst>
                <p:tags r:id="rId53"/>
              </p:custDataLst>
            </p:nvPr>
          </p:nvSpPr>
          <p:spPr>
            <a:xfrm>
              <a:off x="5099" y="2455"/>
              <a:ext cx="108" cy="45"/>
            </a:xfrm>
            <a:custGeom>
              <a:avLst/>
              <a:gdLst/>
              <a:ahLst/>
              <a:cxnLst>
                <a:cxn ang="0">
                  <a:pos x="108" y="45"/>
                </a:cxn>
                <a:cxn ang="0">
                  <a:pos x="90" y="18"/>
                </a:cxn>
                <a:cxn ang="0">
                  <a:pos x="108" y="0"/>
                </a:cxn>
                <a:cxn ang="0">
                  <a:pos x="0" y="18"/>
                </a:cxn>
                <a:cxn ang="0">
                  <a:pos x="108" y="45"/>
                </a:cxn>
              </a:cxnLst>
              <a:rect l="0" t="0" r="0" b="0"/>
              <a:pathLst>
                <a:path w="108" h="45">
                  <a:moveTo>
                    <a:pt x="108" y="45"/>
                  </a:moveTo>
                  <a:lnTo>
                    <a:pt x="90" y="18"/>
                  </a:lnTo>
                  <a:lnTo>
                    <a:pt x="108" y="0"/>
                  </a:lnTo>
                  <a:lnTo>
                    <a:pt x="0" y="18"/>
                  </a:lnTo>
                  <a:lnTo>
                    <a:pt x="108" y="45"/>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8484" name="Freeform 59"/>
            <p:cNvSpPr/>
            <p:nvPr>
              <p:custDataLst>
                <p:tags r:id="rId54"/>
              </p:custDataLst>
            </p:nvPr>
          </p:nvSpPr>
          <p:spPr>
            <a:xfrm>
              <a:off x="5080" y="2103"/>
              <a:ext cx="37" cy="108"/>
            </a:xfrm>
            <a:custGeom>
              <a:avLst/>
              <a:gdLst/>
              <a:ahLst/>
              <a:cxnLst>
                <a:cxn ang="0">
                  <a:pos x="0" y="108"/>
                </a:cxn>
                <a:cxn ang="0">
                  <a:pos x="19" y="90"/>
                </a:cxn>
                <a:cxn ang="0">
                  <a:pos x="37" y="108"/>
                </a:cxn>
                <a:cxn ang="0">
                  <a:pos x="19" y="0"/>
                </a:cxn>
                <a:cxn ang="0">
                  <a:pos x="0" y="108"/>
                </a:cxn>
              </a:cxnLst>
              <a:rect l="0" t="0" r="0" b="0"/>
              <a:pathLst>
                <a:path w="37" h="108">
                  <a:moveTo>
                    <a:pt x="0" y="108"/>
                  </a:moveTo>
                  <a:lnTo>
                    <a:pt x="19" y="90"/>
                  </a:lnTo>
                  <a:lnTo>
                    <a:pt x="37" y="108"/>
                  </a:lnTo>
                  <a:lnTo>
                    <a:pt x="19" y="0"/>
                  </a:lnTo>
                  <a:lnTo>
                    <a:pt x="0" y="108"/>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8485" name="Freeform 60"/>
            <p:cNvSpPr/>
            <p:nvPr>
              <p:custDataLst>
                <p:tags r:id="rId55"/>
              </p:custDataLst>
            </p:nvPr>
          </p:nvSpPr>
          <p:spPr>
            <a:xfrm>
              <a:off x="4718" y="2085"/>
              <a:ext cx="118" cy="36"/>
            </a:xfrm>
            <a:custGeom>
              <a:avLst/>
              <a:gdLst/>
              <a:ahLst/>
              <a:cxnLst>
                <a:cxn ang="0">
                  <a:pos x="118" y="0"/>
                </a:cxn>
                <a:cxn ang="0">
                  <a:pos x="91" y="18"/>
                </a:cxn>
                <a:cxn ang="0">
                  <a:pos x="118" y="36"/>
                </a:cxn>
                <a:cxn ang="0">
                  <a:pos x="0" y="18"/>
                </a:cxn>
                <a:cxn ang="0">
                  <a:pos x="118" y="0"/>
                </a:cxn>
              </a:cxnLst>
              <a:rect l="0" t="0" r="0" b="0"/>
              <a:pathLst>
                <a:path w="118" h="36">
                  <a:moveTo>
                    <a:pt x="118" y="0"/>
                  </a:moveTo>
                  <a:lnTo>
                    <a:pt x="91" y="18"/>
                  </a:lnTo>
                  <a:lnTo>
                    <a:pt x="118" y="36"/>
                  </a:lnTo>
                  <a:lnTo>
                    <a:pt x="0" y="18"/>
                  </a:lnTo>
                  <a:lnTo>
                    <a:pt x="118" y="0"/>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8486" name="Freeform 61"/>
            <p:cNvSpPr/>
            <p:nvPr>
              <p:custDataLst>
                <p:tags r:id="rId56"/>
              </p:custDataLst>
            </p:nvPr>
          </p:nvSpPr>
          <p:spPr>
            <a:xfrm>
              <a:off x="3178" y="2455"/>
              <a:ext cx="109" cy="45"/>
            </a:xfrm>
            <a:custGeom>
              <a:avLst/>
              <a:gdLst/>
              <a:ahLst/>
              <a:cxnLst>
                <a:cxn ang="0">
                  <a:pos x="0" y="0"/>
                </a:cxn>
                <a:cxn ang="0">
                  <a:pos x="18" y="27"/>
                </a:cxn>
                <a:cxn ang="0">
                  <a:pos x="0" y="45"/>
                </a:cxn>
                <a:cxn ang="0">
                  <a:pos x="109" y="27"/>
                </a:cxn>
                <a:cxn ang="0">
                  <a:pos x="0" y="0"/>
                </a:cxn>
              </a:cxnLst>
              <a:rect l="0" t="0" r="0" b="0"/>
              <a:pathLst>
                <a:path w="109" h="45">
                  <a:moveTo>
                    <a:pt x="0" y="0"/>
                  </a:moveTo>
                  <a:lnTo>
                    <a:pt x="18" y="27"/>
                  </a:lnTo>
                  <a:lnTo>
                    <a:pt x="0" y="45"/>
                  </a:lnTo>
                  <a:lnTo>
                    <a:pt x="109" y="27"/>
                  </a:lnTo>
                  <a:lnTo>
                    <a:pt x="0" y="0"/>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8487" name="Rectangle 62"/>
            <p:cNvSpPr/>
            <p:nvPr>
              <p:custDataLst>
                <p:tags r:id="rId57"/>
              </p:custDataLst>
            </p:nvPr>
          </p:nvSpPr>
          <p:spPr>
            <a:xfrm>
              <a:off x="1330" y="1724"/>
              <a:ext cx="14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18488" name="Rectangle 63"/>
            <p:cNvSpPr/>
            <p:nvPr>
              <p:custDataLst>
                <p:tags r:id="rId58"/>
              </p:custDataLst>
            </p:nvPr>
          </p:nvSpPr>
          <p:spPr>
            <a:xfrm>
              <a:off x="1529" y="1724"/>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1</a:t>
              </a:r>
              <a:endParaRPr lang="en-US" altLang="zh-CN" dirty="0">
                <a:latin typeface="Arial" panose="020B0604020202020204" pitchFamily="34" charset="0"/>
                <a:ea typeface="宋体" panose="02010600030101010101" pitchFamily="2" charset="-122"/>
              </a:endParaRPr>
            </a:p>
          </p:txBody>
        </p:sp>
        <p:sp>
          <p:nvSpPr>
            <p:cNvPr id="18489" name="Rectangle 64"/>
            <p:cNvSpPr/>
            <p:nvPr>
              <p:custDataLst>
                <p:tags r:id="rId59"/>
              </p:custDataLst>
            </p:nvPr>
          </p:nvSpPr>
          <p:spPr>
            <a:xfrm>
              <a:off x="1710" y="1724"/>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18490" name="Rectangle 65"/>
            <p:cNvSpPr/>
            <p:nvPr>
              <p:custDataLst>
                <p:tags r:id="rId60"/>
              </p:custDataLst>
            </p:nvPr>
          </p:nvSpPr>
          <p:spPr>
            <a:xfrm>
              <a:off x="1872" y="1724"/>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1</a:t>
              </a:r>
              <a:endParaRPr lang="en-US" altLang="zh-CN" dirty="0">
                <a:latin typeface="Arial" panose="020B0604020202020204" pitchFamily="34" charset="0"/>
                <a:ea typeface="宋体" panose="02010600030101010101" pitchFamily="2" charset="-122"/>
              </a:endParaRPr>
            </a:p>
          </p:txBody>
        </p:sp>
        <p:sp>
          <p:nvSpPr>
            <p:cNvPr id="18491" name="Rectangle 66"/>
            <p:cNvSpPr/>
            <p:nvPr>
              <p:custDataLst>
                <p:tags r:id="rId61"/>
              </p:custDataLst>
            </p:nvPr>
          </p:nvSpPr>
          <p:spPr>
            <a:xfrm>
              <a:off x="2063" y="1724"/>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18492" name="Rectangle 67"/>
            <p:cNvSpPr/>
            <p:nvPr>
              <p:custDataLst>
                <p:tags r:id="rId62"/>
              </p:custDataLst>
            </p:nvPr>
          </p:nvSpPr>
          <p:spPr>
            <a:xfrm>
              <a:off x="2254" y="1724"/>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8493" name="Rectangle 68"/>
            <p:cNvSpPr/>
            <p:nvPr>
              <p:custDataLst>
                <p:tags r:id="rId63"/>
              </p:custDataLst>
            </p:nvPr>
          </p:nvSpPr>
          <p:spPr>
            <a:xfrm>
              <a:off x="2417" y="1724"/>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8494" name="Rectangle 69"/>
            <p:cNvSpPr/>
            <p:nvPr>
              <p:custDataLst>
                <p:tags r:id="rId64"/>
              </p:custDataLst>
            </p:nvPr>
          </p:nvSpPr>
          <p:spPr>
            <a:xfrm>
              <a:off x="2607" y="1724"/>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18495" name="Rectangle 70"/>
            <p:cNvSpPr/>
            <p:nvPr>
              <p:custDataLst>
                <p:tags r:id="rId65"/>
              </p:custDataLst>
            </p:nvPr>
          </p:nvSpPr>
          <p:spPr>
            <a:xfrm>
              <a:off x="2761" y="1724"/>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18496" name="Rectangle 71"/>
            <p:cNvSpPr/>
            <p:nvPr>
              <p:custDataLst>
                <p:tags r:id="rId66"/>
              </p:custDataLst>
            </p:nvPr>
          </p:nvSpPr>
          <p:spPr>
            <a:xfrm>
              <a:off x="1456" y="2067"/>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8497" name="Rectangle 72"/>
            <p:cNvSpPr/>
            <p:nvPr>
              <p:custDataLst>
                <p:tags r:id="rId67"/>
              </p:custDataLst>
            </p:nvPr>
          </p:nvSpPr>
          <p:spPr>
            <a:xfrm>
              <a:off x="1619" y="2067"/>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8498" name="Rectangle 73"/>
            <p:cNvSpPr/>
            <p:nvPr>
              <p:custDataLst>
                <p:tags r:id="rId68"/>
              </p:custDataLst>
            </p:nvPr>
          </p:nvSpPr>
          <p:spPr>
            <a:xfrm>
              <a:off x="1801" y="2067"/>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1</a:t>
              </a:r>
              <a:endParaRPr lang="en-US" altLang="zh-CN" dirty="0">
                <a:latin typeface="Arial" panose="020B0604020202020204" pitchFamily="34" charset="0"/>
                <a:ea typeface="宋体" panose="02010600030101010101" pitchFamily="2" charset="-122"/>
              </a:endParaRPr>
            </a:p>
          </p:txBody>
        </p:sp>
        <p:sp>
          <p:nvSpPr>
            <p:cNvPr id="18499" name="Rectangle 74"/>
            <p:cNvSpPr/>
            <p:nvPr>
              <p:custDataLst>
                <p:tags r:id="rId69"/>
              </p:custDataLst>
            </p:nvPr>
          </p:nvSpPr>
          <p:spPr>
            <a:xfrm>
              <a:off x="1964" y="2067"/>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8500" name="Rectangle 75"/>
            <p:cNvSpPr/>
            <p:nvPr>
              <p:custDataLst>
                <p:tags r:id="rId70"/>
              </p:custDataLst>
            </p:nvPr>
          </p:nvSpPr>
          <p:spPr>
            <a:xfrm>
              <a:off x="2154" y="2067"/>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8501" name="Rectangle 76"/>
            <p:cNvSpPr/>
            <p:nvPr>
              <p:custDataLst>
                <p:tags r:id="rId71"/>
              </p:custDataLst>
            </p:nvPr>
          </p:nvSpPr>
          <p:spPr>
            <a:xfrm>
              <a:off x="2335" y="2067"/>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18502" name="Rectangle 77"/>
            <p:cNvSpPr/>
            <p:nvPr>
              <p:custDataLst>
                <p:tags r:id="rId72"/>
              </p:custDataLst>
            </p:nvPr>
          </p:nvSpPr>
          <p:spPr>
            <a:xfrm>
              <a:off x="2516" y="2067"/>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8503" name="Rectangle 78"/>
            <p:cNvSpPr/>
            <p:nvPr>
              <p:custDataLst>
                <p:tags r:id="rId73"/>
              </p:custDataLst>
            </p:nvPr>
          </p:nvSpPr>
          <p:spPr>
            <a:xfrm>
              <a:off x="2680" y="2067"/>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18504" name="Rectangle 79"/>
            <p:cNvSpPr/>
            <p:nvPr>
              <p:custDataLst>
                <p:tags r:id="rId74"/>
              </p:custDataLst>
            </p:nvPr>
          </p:nvSpPr>
          <p:spPr>
            <a:xfrm>
              <a:off x="3033" y="1724"/>
              <a:ext cx="14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8505" name="Rectangle 80"/>
            <p:cNvSpPr/>
            <p:nvPr>
              <p:custDataLst>
                <p:tags r:id="rId75"/>
              </p:custDataLst>
            </p:nvPr>
          </p:nvSpPr>
          <p:spPr>
            <a:xfrm>
              <a:off x="3241" y="1724"/>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18506" name="Rectangle 81"/>
            <p:cNvSpPr/>
            <p:nvPr>
              <p:custDataLst>
                <p:tags r:id="rId76"/>
              </p:custDataLst>
            </p:nvPr>
          </p:nvSpPr>
          <p:spPr>
            <a:xfrm>
              <a:off x="3422" y="1724"/>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1</a:t>
              </a:r>
              <a:endParaRPr lang="en-US" altLang="zh-CN" dirty="0">
                <a:latin typeface="Arial" panose="020B0604020202020204" pitchFamily="34" charset="0"/>
                <a:ea typeface="宋体" panose="02010600030101010101" pitchFamily="2" charset="-122"/>
              </a:endParaRPr>
            </a:p>
          </p:txBody>
        </p:sp>
        <p:sp>
          <p:nvSpPr>
            <p:cNvPr id="18507" name="Rectangle 82"/>
            <p:cNvSpPr/>
            <p:nvPr>
              <p:custDataLst>
                <p:tags r:id="rId77"/>
              </p:custDataLst>
            </p:nvPr>
          </p:nvSpPr>
          <p:spPr>
            <a:xfrm>
              <a:off x="3595" y="1724"/>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2</a:t>
              </a:r>
              <a:endParaRPr lang="en-US" altLang="zh-CN" dirty="0">
                <a:latin typeface="Arial" panose="020B0604020202020204" pitchFamily="34" charset="0"/>
                <a:ea typeface="宋体" panose="02010600030101010101" pitchFamily="2" charset="-122"/>
              </a:endParaRPr>
            </a:p>
          </p:txBody>
        </p:sp>
        <p:sp>
          <p:nvSpPr>
            <p:cNvPr id="18508" name="Rectangle 83"/>
            <p:cNvSpPr/>
            <p:nvPr>
              <p:custDataLst>
                <p:tags r:id="rId78"/>
              </p:custDataLst>
            </p:nvPr>
          </p:nvSpPr>
          <p:spPr>
            <a:xfrm>
              <a:off x="3776" y="1724"/>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1</a:t>
              </a:r>
              <a:endParaRPr lang="en-US" altLang="zh-CN" dirty="0">
                <a:latin typeface="Arial" panose="020B0604020202020204" pitchFamily="34" charset="0"/>
                <a:ea typeface="宋体" panose="02010600030101010101" pitchFamily="2" charset="-122"/>
              </a:endParaRPr>
            </a:p>
          </p:txBody>
        </p:sp>
        <p:sp>
          <p:nvSpPr>
            <p:cNvPr id="18509" name="Rectangle 84"/>
            <p:cNvSpPr/>
            <p:nvPr>
              <p:custDataLst>
                <p:tags r:id="rId79"/>
              </p:custDataLst>
            </p:nvPr>
          </p:nvSpPr>
          <p:spPr>
            <a:xfrm>
              <a:off x="3966" y="1724"/>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18510" name="Rectangle 85"/>
            <p:cNvSpPr/>
            <p:nvPr>
              <p:custDataLst>
                <p:tags r:id="rId80"/>
              </p:custDataLst>
            </p:nvPr>
          </p:nvSpPr>
          <p:spPr>
            <a:xfrm>
              <a:off x="4129" y="1724"/>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18511" name="Rectangle 86"/>
            <p:cNvSpPr/>
            <p:nvPr>
              <p:custDataLst>
                <p:tags r:id="rId81"/>
              </p:custDataLst>
            </p:nvPr>
          </p:nvSpPr>
          <p:spPr>
            <a:xfrm>
              <a:off x="4310" y="1724"/>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8512" name="Rectangle 87"/>
            <p:cNvSpPr/>
            <p:nvPr>
              <p:custDataLst>
                <p:tags r:id="rId82"/>
              </p:custDataLst>
            </p:nvPr>
          </p:nvSpPr>
          <p:spPr>
            <a:xfrm>
              <a:off x="4446" y="1724"/>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8513" name="Rectangle 88"/>
            <p:cNvSpPr/>
            <p:nvPr>
              <p:custDataLst>
                <p:tags r:id="rId83"/>
              </p:custDataLst>
            </p:nvPr>
          </p:nvSpPr>
          <p:spPr>
            <a:xfrm>
              <a:off x="3160" y="2067"/>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8514" name="Rectangle 89"/>
            <p:cNvSpPr/>
            <p:nvPr>
              <p:custDataLst>
                <p:tags r:id="rId84"/>
              </p:custDataLst>
            </p:nvPr>
          </p:nvSpPr>
          <p:spPr>
            <a:xfrm>
              <a:off x="3332" y="2067"/>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8515" name="Rectangle 90"/>
            <p:cNvSpPr/>
            <p:nvPr>
              <p:custDataLst>
                <p:tags r:id="rId85"/>
              </p:custDataLst>
            </p:nvPr>
          </p:nvSpPr>
          <p:spPr>
            <a:xfrm>
              <a:off x="3513" y="2067"/>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1</a:t>
              </a:r>
              <a:endParaRPr lang="en-US" altLang="zh-CN" dirty="0">
                <a:latin typeface="Arial" panose="020B0604020202020204" pitchFamily="34" charset="0"/>
                <a:ea typeface="宋体" panose="02010600030101010101" pitchFamily="2" charset="-122"/>
              </a:endParaRPr>
            </a:p>
          </p:txBody>
        </p:sp>
        <p:sp>
          <p:nvSpPr>
            <p:cNvPr id="18516" name="Rectangle 91"/>
            <p:cNvSpPr/>
            <p:nvPr>
              <p:custDataLst>
                <p:tags r:id="rId86"/>
              </p:custDataLst>
            </p:nvPr>
          </p:nvSpPr>
          <p:spPr>
            <a:xfrm>
              <a:off x="3676" y="2067"/>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8517" name="Rectangle 92"/>
            <p:cNvSpPr/>
            <p:nvPr>
              <p:custDataLst>
                <p:tags r:id="rId87"/>
              </p:custDataLst>
            </p:nvPr>
          </p:nvSpPr>
          <p:spPr>
            <a:xfrm>
              <a:off x="3848" y="2067"/>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8518" name="Rectangle 93"/>
            <p:cNvSpPr/>
            <p:nvPr>
              <p:custDataLst>
                <p:tags r:id="rId88"/>
              </p:custDataLst>
            </p:nvPr>
          </p:nvSpPr>
          <p:spPr>
            <a:xfrm>
              <a:off x="4048" y="2067"/>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18519" name="Rectangle 94"/>
            <p:cNvSpPr/>
            <p:nvPr>
              <p:custDataLst>
                <p:tags r:id="rId89"/>
              </p:custDataLst>
            </p:nvPr>
          </p:nvSpPr>
          <p:spPr>
            <a:xfrm>
              <a:off x="4220" y="2067"/>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3</a:t>
              </a:r>
              <a:endParaRPr lang="en-US" altLang="zh-CN" dirty="0">
                <a:latin typeface="Arial" panose="020B0604020202020204" pitchFamily="34" charset="0"/>
                <a:ea typeface="宋体" panose="02010600030101010101" pitchFamily="2" charset="-122"/>
              </a:endParaRPr>
            </a:p>
          </p:txBody>
        </p:sp>
        <p:sp>
          <p:nvSpPr>
            <p:cNvPr id="18520" name="Rectangle 95"/>
            <p:cNvSpPr/>
            <p:nvPr>
              <p:custDataLst>
                <p:tags r:id="rId90"/>
              </p:custDataLst>
            </p:nvPr>
          </p:nvSpPr>
          <p:spPr>
            <a:xfrm>
              <a:off x="4383" y="2067"/>
              <a:ext cx="67" cy="144"/>
            </a:xfrm>
            <a:prstGeom prst="rect">
              <a:avLst/>
            </a:prstGeom>
            <a:noFill/>
            <a:ln w="9525">
              <a:noFill/>
            </a:ln>
          </p:spPr>
          <p:txBody>
            <a:bodyPr wrap="none" lIns="0" tIns="0" rIns="0" bIns="0" anchor="t" anchorCtr="0">
              <a:spAutoFit/>
            </a:bodyPr>
            <a:lstStyle/>
            <a:p>
              <a:r>
                <a:rPr lang="en-US" altLang="zh-CN" sz="1500" dirty="0">
                  <a:solidFill>
                    <a:srgbClr val="000000"/>
                  </a:solidFill>
                  <a:latin typeface="Times" charset="0"/>
                  <a:ea typeface="宋体" panose="02010600030101010101" pitchFamily="2" charset="-122"/>
                </a:rPr>
                <a:t>0</a:t>
              </a:r>
              <a:endParaRPr lang="en-US" altLang="zh-CN" dirty="0">
                <a:latin typeface="Arial" panose="020B0604020202020204" pitchFamily="34" charset="0"/>
                <a:ea typeface="宋体" panose="02010600030101010101" pitchFamily="2" charset="-122"/>
              </a:endParaRPr>
            </a:p>
          </p:txBody>
        </p:sp>
        <p:sp>
          <p:nvSpPr>
            <p:cNvPr id="18521" name="Freeform 96"/>
            <p:cNvSpPr/>
            <p:nvPr>
              <p:custDataLst>
                <p:tags r:id="rId91"/>
              </p:custDataLst>
            </p:nvPr>
          </p:nvSpPr>
          <p:spPr>
            <a:xfrm>
              <a:off x="288" y="2491"/>
              <a:ext cx="90" cy="91"/>
            </a:xfrm>
            <a:custGeom>
              <a:avLst/>
              <a:gdLst/>
              <a:ahLst/>
              <a:cxnLst>
                <a:cxn ang="0">
                  <a:pos x="0" y="46"/>
                </a:cxn>
                <a:cxn ang="0">
                  <a:pos x="18" y="18"/>
                </a:cxn>
                <a:cxn ang="0">
                  <a:pos x="45" y="0"/>
                </a:cxn>
                <a:cxn ang="0">
                  <a:pos x="72" y="18"/>
                </a:cxn>
                <a:cxn ang="0">
                  <a:pos x="90" y="46"/>
                </a:cxn>
                <a:cxn ang="0">
                  <a:pos x="72" y="73"/>
                </a:cxn>
                <a:cxn ang="0">
                  <a:pos x="45" y="91"/>
                </a:cxn>
                <a:cxn ang="0">
                  <a:pos x="18" y="73"/>
                </a:cxn>
                <a:cxn ang="0">
                  <a:pos x="0" y="46"/>
                </a:cxn>
              </a:cxnLst>
              <a:rect l="0" t="0" r="0" b="0"/>
              <a:pathLst>
                <a:path w="90" h="91">
                  <a:moveTo>
                    <a:pt x="0" y="46"/>
                  </a:moveTo>
                  <a:lnTo>
                    <a:pt x="18" y="18"/>
                  </a:lnTo>
                  <a:lnTo>
                    <a:pt x="45" y="0"/>
                  </a:lnTo>
                  <a:lnTo>
                    <a:pt x="72" y="18"/>
                  </a:lnTo>
                  <a:lnTo>
                    <a:pt x="90" y="46"/>
                  </a:lnTo>
                  <a:lnTo>
                    <a:pt x="72" y="73"/>
                  </a:lnTo>
                  <a:lnTo>
                    <a:pt x="45" y="91"/>
                  </a:lnTo>
                  <a:lnTo>
                    <a:pt x="18" y="73"/>
                  </a:lnTo>
                  <a:lnTo>
                    <a:pt x="0" y="46"/>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sp>
          <p:nvSpPr>
            <p:cNvPr id="18522" name="Freeform 97"/>
            <p:cNvSpPr/>
            <p:nvPr>
              <p:custDataLst>
                <p:tags r:id="rId92"/>
              </p:custDataLst>
            </p:nvPr>
          </p:nvSpPr>
          <p:spPr>
            <a:xfrm>
              <a:off x="5425" y="2491"/>
              <a:ext cx="90" cy="91"/>
            </a:xfrm>
            <a:custGeom>
              <a:avLst/>
              <a:gdLst/>
              <a:ahLst/>
              <a:cxnLst>
                <a:cxn ang="0">
                  <a:pos x="0" y="46"/>
                </a:cxn>
                <a:cxn ang="0">
                  <a:pos x="9" y="18"/>
                </a:cxn>
                <a:cxn ang="0">
                  <a:pos x="45" y="0"/>
                </a:cxn>
                <a:cxn ang="0">
                  <a:pos x="72" y="18"/>
                </a:cxn>
                <a:cxn ang="0">
                  <a:pos x="90" y="46"/>
                </a:cxn>
                <a:cxn ang="0">
                  <a:pos x="72" y="73"/>
                </a:cxn>
                <a:cxn ang="0">
                  <a:pos x="45" y="91"/>
                </a:cxn>
                <a:cxn ang="0">
                  <a:pos x="9" y="73"/>
                </a:cxn>
                <a:cxn ang="0">
                  <a:pos x="0" y="46"/>
                </a:cxn>
              </a:cxnLst>
              <a:rect l="0" t="0" r="0" b="0"/>
              <a:pathLst>
                <a:path w="90" h="91">
                  <a:moveTo>
                    <a:pt x="0" y="46"/>
                  </a:moveTo>
                  <a:lnTo>
                    <a:pt x="9" y="18"/>
                  </a:lnTo>
                  <a:lnTo>
                    <a:pt x="45" y="0"/>
                  </a:lnTo>
                  <a:lnTo>
                    <a:pt x="72" y="18"/>
                  </a:lnTo>
                  <a:lnTo>
                    <a:pt x="90" y="46"/>
                  </a:lnTo>
                  <a:lnTo>
                    <a:pt x="72" y="73"/>
                  </a:lnTo>
                  <a:lnTo>
                    <a:pt x="45" y="91"/>
                  </a:lnTo>
                  <a:lnTo>
                    <a:pt x="9" y="73"/>
                  </a:lnTo>
                  <a:lnTo>
                    <a:pt x="0" y="46"/>
                  </a:lnTo>
                  <a:close/>
                </a:path>
              </a:pathLst>
            </a:custGeom>
            <a:solidFill>
              <a:srgbClr val="000000"/>
            </a:solidFill>
            <a:ln w="14288" cap="flat" cmpd="sng">
              <a:solidFill>
                <a:srgbClr val="000000"/>
              </a:solidFill>
              <a:prstDash val="solid"/>
              <a:round/>
              <a:headEnd type="none" w="med" len="med"/>
              <a:tailEnd type="none" w="med" len="med"/>
            </a:ln>
          </p:spPr>
          <p:txBody>
            <a:bodyPr/>
            <a:lstStyle/>
            <a:p>
              <a:endParaRPr lang="zh-CN" altLang="en-US"/>
            </a:p>
          </p:txBody>
        </p:sp>
      </p:grpSp>
      <p:sp>
        <p:nvSpPr>
          <p:cNvPr id="18523" name="Text Box 98"/>
          <p:cNvSpPr txBox="1"/>
          <p:nvPr>
            <p:custDataLst>
              <p:tags r:id="rId1"/>
            </p:custDataLst>
          </p:nvPr>
        </p:nvSpPr>
        <p:spPr>
          <a:xfrm>
            <a:off x="857745" y="1264920"/>
            <a:ext cx="10875835" cy="829945"/>
          </a:xfrm>
          <a:prstGeom prst="rect">
            <a:avLst/>
          </a:prstGeom>
          <a:noFill/>
          <a:ln w="12700">
            <a:noFill/>
          </a:ln>
        </p:spPr>
        <p:txBody>
          <a:bodyPr wrap="square" anchor="t" anchorCtr="0">
            <a:spAutoFit/>
          </a:bodyPr>
          <a:lstStyle/>
          <a:p>
            <a:pPr algn="just"/>
            <a:r>
              <a:rPr lang="en-US" altLang="zh-CN" sz="2400" dirty="0">
                <a:latin typeface="Arial" panose="020B0604020202020204" pitchFamily="34" charset="0"/>
                <a:ea typeface="宋体" panose="02010600030101010101" pitchFamily="2" charset="-122"/>
              </a:rPr>
              <a:t>The chain code can be also normalized by using the first difference of the chain code. Then it is insensitive to rotation.</a:t>
            </a:r>
          </a:p>
        </p:txBody>
      </p:sp>
      <p:sp>
        <p:nvSpPr>
          <p:cNvPr id="3" name="Text Box 100"/>
          <p:cNvSpPr txBox="1"/>
          <p:nvPr>
            <p:custDataLst>
              <p:tags r:id="rId2"/>
            </p:custDataLst>
          </p:nvPr>
        </p:nvSpPr>
        <p:spPr>
          <a:xfrm>
            <a:off x="843140" y="5863272"/>
            <a:ext cx="11329975" cy="461665"/>
          </a:xfrm>
          <a:prstGeom prst="rect">
            <a:avLst/>
          </a:prstGeom>
          <a:noFill/>
          <a:ln w="12700">
            <a:noFill/>
          </a:ln>
        </p:spPr>
        <p:txBody>
          <a:bodyPr wrap="square" anchor="t" anchorCtr="0">
            <a:spAutoFit/>
          </a:bodyPr>
          <a:lstStyle/>
          <a:p>
            <a:r>
              <a:rPr lang="en-US" altLang="zh-CN" sz="2400" dirty="0">
                <a:latin typeface="Arial" panose="020B0604020202020204" pitchFamily="34" charset="0"/>
                <a:ea typeface="宋体" panose="02010600030101010101" pitchFamily="2" charset="-122"/>
              </a:rPr>
              <a:t>Size normalization can be achieved by altering the size of the re-sampling grid.</a:t>
            </a:r>
          </a:p>
        </p:txBody>
      </p:sp>
      <p:sp>
        <p:nvSpPr>
          <p:cNvPr id="18526" name="Text Box 103"/>
          <p:cNvSpPr txBox="1"/>
          <p:nvPr>
            <p:custDataLst>
              <p:tags r:id="rId3"/>
            </p:custDataLst>
          </p:nvPr>
        </p:nvSpPr>
        <p:spPr>
          <a:xfrm>
            <a:off x="857746" y="4366577"/>
            <a:ext cx="9783445" cy="1420495"/>
          </a:xfrm>
          <a:prstGeom prst="rect">
            <a:avLst/>
          </a:prstGeom>
          <a:noFill/>
          <a:ln w="12700">
            <a:noFill/>
          </a:ln>
        </p:spPr>
        <p:txBody>
          <a:bodyPr wrap="square" anchor="t" anchorCtr="0">
            <a:spAutoFit/>
          </a:bodyPr>
          <a:lstStyle/>
          <a:p>
            <a:pPr>
              <a:lnSpc>
                <a:spcPct val="120000"/>
              </a:lnSpc>
            </a:pPr>
            <a:r>
              <a:rPr lang="en-US" altLang="zh-CN" sz="2400" dirty="0">
                <a:latin typeface="Arial" panose="020B0604020202020204" pitchFamily="34" charset="0"/>
                <a:ea typeface="宋体" panose="02010600030101010101" pitchFamily="2" charset="-122"/>
              </a:rPr>
              <a:t>If original chain code is: M</a:t>
            </a:r>
            <a:r>
              <a:rPr lang="en-US" altLang="zh-CN" sz="2400" baseline="-25000" dirty="0">
                <a:latin typeface="Arial" panose="020B0604020202020204" pitchFamily="34" charset="0"/>
                <a:ea typeface="宋体" panose="02010600030101010101" pitchFamily="2" charset="-122"/>
              </a:rPr>
              <a:t>N</a:t>
            </a:r>
            <a:r>
              <a:rPr lang="en-US" altLang="zh-CN" sz="2400" dirty="0">
                <a:latin typeface="Arial" panose="020B0604020202020204" pitchFamily="34" charset="0"/>
                <a:ea typeface="宋体" panose="02010600030101010101" pitchFamily="2" charset="-122"/>
              </a:rPr>
              <a:t>=a</a:t>
            </a:r>
            <a:r>
              <a:rPr lang="en-US" altLang="zh-CN" sz="2400" baseline="-25000" dirty="0">
                <a:latin typeface="Arial" panose="020B0604020202020204" pitchFamily="34" charset="0"/>
                <a:ea typeface="宋体" panose="02010600030101010101" pitchFamily="2" charset="-122"/>
              </a:rPr>
              <a:t>0</a:t>
            </a:r>
            <a:r>
              <a:rPr lang="en-US" altLang="zh-CN" sz="2400" dirty="0">
                <a:latin typeface="Arial" panose="020B0604020202020204" pitchFamily="34" charset="0"/>
                <a:ea typeface="宋体" panose="02010600030101010101" pitchFamily="2" charset="-122"/>
              </a:rPr>
              <a:t>a</a:t>
            </a:r>
            <a:r>
              <a:rPr lang="en-US" altLang="zh-CN" sz="2400" baseline="-25000" dirty="0">
                <a:latin typeface="Arial" panose="020B0604020202020204" pitchFamily="34" charset="0"/>
                <a:ea typeface="宋体" panose="02010600030101010101" pitchFamily="2" charset="-122"/>
              </a:rPr>
              <a:t>1</a:t>
            </a:r>
            <a:r>
              <a:rPr lang="en-US" altLang="zh-CN" sz="2400" dirty="0">
                <a:latin typeface="Arial" panose="020B0604020202020204" pitchFamily="34" charset="0"/>
                <a:ea typeface="宋体" panose="02010600030101010101" pitchFamily="2" charset="-122"/>
              </a:rPr>
              <a:t>…a</a:t>
            </a:r>
            <a:r>
              <a:rPr lang="en-US" altLang="zh-CN" sz="2400" baseline="-25000" dirty="0">
                <a:latin typeface="Arial" panose="020B0604020202020204" pitchFamily="34" charset="0"/>
                <a:ea typeface="宋体" panose="02010600030101010101" pitchFamily="2" charset="-122"/>
              </a:rPr>
              <a:t>n-1</a:t>
            </a:r>
            <a:r>
              <a:rPr lang="en-US" altLang="zh-CN" sz="2400" dirty="0">
                <a:latin typeface="Arial" panose="020B0604020202020204" pitchFamily="34" charset="0"/>
                <a:ea typeface="宋体" panose="02010600030101010101" pitchFamily="2" charset="-122"/>
              </a:rPr>
              <a:t>, N=4 or 8</a:t>
            </a:r>
          </a:p>
          <a:p>
            <a:pPr>
              <a:lnSpc>
                <a:spcPct val="120000"/>
              </a:lnSpc>
            </a:pPr>
            <a:r>
              <a:rPr lang="en-US" altLang="zh-CN" sz="2400" dirty="0">
                <a:latin typeface="Arial" panose="020B0604020202020204" pitchFamily="34" charset="0"/>
                <a:ea typeface="宋体" panose="02010600030101010101" pitchFamily="2" charset="-122"/>
              </a:rPr>
              <a:t>And The first difference chain code is: M’</a:t>
            </a:r>
            <a:r>
              <a:rPr lang="en-US" altLang="zh-CN" sz="2400" baseline="-25000" dirty="0">
                <a:latin typeface="Arial" panose="020B0604020202020204" pitchFamily="34" charset="0"/>
                <a:ea typeface="宋体" panose="02010600030101010101" pitchFamily="2" charset="-122"/>
              </a:rPr>
              <a:t>N</a:t>
            </a:r>
            <a:r>
              <a:rPr lang="en-US" altLang="zh-CN" sz="2400" dirty="0">
                <a:latin typeface="Arial" panose="020B0604020202020204" pitchFamily="34" charset="0"/>
                <a:ea typeface="宋体" panose="02010600030101010101" pitchFamily="2" charset="-122"/>
              </a:rPr>
              <a:t>=b</a:t>
            </a:r>
            <a:r>
              <a:rPr lang="en-US" altLang="zh-CN" sz="2400" baseline="-25000" dirty="0">
                <a:latin typeface="Arial" panose="020B0604020202020204" pitchFamily="34" charset="0"/>
                <a:ea typeface="宋体" panose="02010600030101010101" pitchFamily="2" charset="-122"/>
              </a:rPr>
              <a:t>0</a:t>
            </a:r>
            <a:r>
              <a:rPr lang="en-US" altLang="zh-CN" sz="2400" dirty="0">
                <a:latin typeface="Arial" panose="020B0604020202020204" pitchFamily="34" charset="0"/>
                <a:ea typeface="宋体" panose="02010600030101010101" pitchFamily="2" charset="-122"/>
              </a:rPr>
              <a:t>b</a:t>
            </a:r>
            <a:r>
              <a:rPr lang="en-US" altLang="zh-CN" sz="2400" baseline="-25000" dirty="0">
                <a:latin typeface="Arial" panose="020B0604020202020204" pitchFamily="34" charset="0"/>
                <a:ea typeface="宋体" panose="02010600030101010101" pitchFamily="2" charset="-122"/>
              </a:rPr>
              <a:t>1</a:t>
            </a:r>
            <a:r>
              <a:rPr lang="en-US" altLang="zh-CN" sz="2400" dirty="0">
                <a:latin typeface="Arial" panose="020B0604020202020204" pitchFamily="34" charset="0"/>
                <a:ea typeface="宋体" panose="02010600030101010101" pitchFamily="2" charset="-122"/>
              </a:rPr>
              <a:t>…b</a:t>
            </a:r>
            <a:r>
              <a:rPr lang="en-US" altLang="zh-CN" sz="2400" baseline="-25000" dirty="0">
                <a:latin typeface="Arial" panose="020B0604020202020204" pitchFamily="34" charset="0"/>
                <a:ea typeface="宋体" panose="02010600030101010101" pitchFamily="2" charset="-122"/>
              </a:rPr>
              <a:t>n-1</a:t>
            </a:r>
          </a:p>
          <a:p>
            <a:pPr>
              <a:lnSpc>
                <a:spcPct val="120000"/>
              </a:lnSpc>
            </a:pPr>
            <a:r>
              <a:rPr lang="en-US" altLang="zh-CN" sz="2400" dirty="0">
                <a:latin typeface="Arial" panose="020B0604020202020204" pitchFamily="34" charset="0"/>
                <a:ea typeface="宋体" panose="02010600030101010101" pitchFamily="2" charset="-122"/>
              </a:rPr>
              <a:t>Then b</a:t>
            </a:r>
            <a:r>
              <a:rPr lang="en-US" altLang="zh-CN" sz="2400" baseline="-25000" dirty="0">
                <a:latin typeface="Arial" panose="020B0604020202020204" pitchFamily="34" charset="0"/>
                <a:ea typeface="宋体" panose="02010600030101010101" pitchFamily="2" charset="-122"/>
              </a:rPr>
              <a:t>0</a:t>
            </a:r>
            <a:r>
              <a:rPr lang="en-US" altLang="zh-CN" sz="2400" dirty="0">
                <a:latin typeface="Arial" panose="020B0604020202020204" pitchFamily="34" charset="0"/>
                <a:ea typeface="宋体" panose="02010600030101010101" pitchFamily="2" charset="-122"/>
              </a:rPr>
              <a:t>=(a</a:t>
            </a:r>
            <a:r>
              <a:rPr lang="en-US" altLang="zh-CN" sz="2400" baseline="-25000" dirty="0">
                <a:latin typeface="Arial" panose="020B0604020202020204" pitchFamily="34" charset="0"/>
                <a:ea typeface="宋体" panose="02010600030101010101" pitchFamily="2" charset="-122"/>
              </a:rPr>
              <a:t>0</a:t>
            </a:r>
            <a:r>
              <a:rPr lang="en-US" altLang="zh-CN" sz="2400" dirty="0">
                <a:latin typeface="Arial" panose="020B0604020202020204" pitchFamily="34" charset="0"/>
                <a:ea typeface="宋体" panose="02010600030101010101" pitchFamily="2" charset="-122"/>
              </a:rPr>
              <a:t>-a</a:t>
            </a:r>
            <a:r>
              <a:rPr lang="en-US" altLang="zh-CN" sz="2400" baseline="-25000" dirty="0">
                <a:latin typeface="Arial" panose="020B0604020202020204" pitchFamily="34" charset="0"/>
                <a:ea typeface="宋体" panose="02010600030101010101" pitchFamily="2" charset="-122"/>
              </a:rPr>
              <a:t>n-1</a:t>
            </a:r>
            <a:r>
              <a:rPr lang="en-US" altLang="zh-CN" sz="2400" dirty="0">
                <a:latin typeface="Arial" panose="020B0604020202020204" pitchFamily="34" charset="0"/>
                <a:ea typeface="宋体" panose="02010600030101010101" pitchFamily="2" charset="-122"/>
              </a:rPr>
              <a:t>) MOD N, b</a:t>
            </a:r>
            <a:r>
              <a:rPr lang="en-US" altLang="zh-CN" sz="2400" baseline="-25000" dirty="0">
                <a:latin typeface="Arial" panose="020B0604020202020204" pitchFamily="34" charset="0"/>
                <a:ea typeface="宋体" panose="02010600030101010101" pitchFamily="2" charset="-122"/>
              </a:rPr>
              <a:t>i</a:t>
            </a:r>
            <a:r>
              <a:rPr lang="en-US" altLang="zh-CN" sz="2400" dirty="0">
                <a:latin typeface="Arial" panose="020B0604020202020204" pitchFamily="34" charset="0"/>
                <a:ea typeface="宋体" panose="02010600030101010101" pitchFamily="2" charset="-122"/>
              </a:rPr>
              <a:t>=(a</a:t>
            </a:r>
            <a:r>
              <a:rPr lang="en-US" altLang="zh-CN" sz="2400" baseline="-25000" dirty="0">
                <a:latin typeface="Arial" panose="020B0604020202020204" pitchFamily="34" charset="0"/>
                <a:ea typeface="宋体" panose="02010600030101010101" pitchFamily="2" charset="-122"/>
              </a:rPr>
              <a:t>i</a:t>
            </a:r>
            <a:r>
              <a:rPr lang="en-US" altLang="zh-CN" sz="2400" dirty="0">
                <a:latin typeface="Arial" panose="020B0604020202020204" pitchFamily="34" charset="0"/>
                <a:ea typeface="宋体" panose="02010600030101010101" pitchFamily="2" charset="-122"/>
              </a:rPr>
              <a:t>-a</a:t>
            </a:r>
            <a:r>
              <a:rPr lang="en-US" altLang="zh-CN" sz="2400" baseline="-25000" dirty="0">
                <a:latin typeface="Arial" panose="020B0604020202020204" pitchFamily="34" charset="0"/>
                <a:ea typeface="宋体" panose="02010600030101010101" pitchFamily="2" charset="-122"/>
              </a:rPr>
              <a:t>i-1</a:t>
            </a:r>
            <a:r>
              <a:rPr lang="en-US" altLang="zh-CN" sz="2400" dirty="0">
                <a:latin typeface="Arial" panose="020B0604020202020204" pitchFamily="34" charset="0"/>
                <a:ea typeface="宋体" panose="02010600030101010101" pitchFamily="2" charset="-122"/>
              </a:rPr>
              <a:t>) MOD 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IE" altLang="zh-CN">
                <a:ea typeface="宋体" panose="02010600030101010101" pitchFamily="2" charset="-122"/>
                <a:sym typeface="+mn-ea"/>
              </a:rPr>
              <a:t>Normalized Chain Codes</a:t>
            </a:r>
            <a:endParaRPr lang="en-US" altLang="zh-CN" dirty="0"/>
          </a:p>
        </p:txBody>
      </p:sp>
      <p:sp>
        <p:nvSpPr>
          <p:cNvPr id="5" name="灯片编号占位符 4"/>
          <p:cNvSpPr>
            <a:spLocks noGrp="1"/>
          </p:cNvSpPr>
          <p:nvPr>
            <p:ph type="sldNum" sz="quarter" idx="12"/>
          </p:nvPr>
        </p:nvSpPr>
        <p:spPr/>
        <p:txBody>
          <a:bodyPr/>
          <a:lstStyle/>
          <a:p>
            <a:fld id="{70B60EAF-A1DC-4C3B-A324-FE68300B7507}" type="slidenum">
              <a:rPr lang="en-US" altLang="zh-CN" smtClean="0"/>
              <a:t>13</a:t>
            </a:fld>
            <a:endParaRPr lang="en-US" altLang="zh-CN"/>
          </a:p>
        </p:txBody>
      </p:sp>
      <p:pic>
        <p:nvPicPr>
          <p:cNvPr id="97"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64754" y="1134318"/>
            <a:ext cx="8325319" cy="5587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1336132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IE" altLang="zh-CN">
                <a:ea typeface="宋体" panose="02010600030101010101" pitchFamily="2" charset="-122"/>
                <a:sym typeface="+mn-ea"/>
              </a:rPr>
              <a:t>Chain Code Smoothing</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14</a:t>
            </a:fld>
            <a:endParaRPr lang="en-US" altLang="zh-CN"/>
          </a:p>
        </p:txBody>
      </p:sp>
      <p:sp>
        <p:nvSpPr>
          <p:cNvPr id="19457" name="Text Box 3"/>
          <p:cNvSpPr txBox="1"/>
          <p:nvPr>
            <p:custDataLst>
              <p:tags r:id="rId2"/>
            </p:custDataLst>
          </p:nvPr>
        </p:nvSpPr>
        <p:spPr>
          <a:xfrm>
            <a:off x="597535" y="1234440"/>
            <a:ext cx="7185838" cy="5278120"/>
          </a:xfrm>
          <a:prstGeom prst="rect">
            <a:avLst/>
          </a:prstGeom>
          <a:noFill/>
          <a:ln w="9525">
            <a:noFill/>
          </a:ln>
        </p:spPr>
        <p:txBody>
          <a:bodyPr anchor="t" anchorCtr="0"/>
          <a:lstStyle/>
          <a:p>
            <a:pPr>
              <a:spcBef>
                <a:spcPct val="40000"/>
              </a:spcBef>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Chain code smoothing template:</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spcBef>
                <a:spcPct val="40000"/>
              </a:spcBef>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spcBef>
                <a:spcPct val="40000"/>
              </a:spcBef>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spcBef>
                <a:spcPct val="40000"/>
              </a:spcBef>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spcBef>
                <a:spcPct val="40000"/>
              </a:spcBef>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spcBef>
                <a:spcPct val="40000"/>
              </a:spcBef>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ct val="40000"/>
              </a:spcBef>
            </a:pP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Broken arrowhead</a:t>
            </a:r>
            <a:r>
              <a:rPr lang="zh-CN" altLang="en-US"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Original 8- Directional chain code between pixels </a:t>
            </a:r>
            <a:r>
              <a:rPr lang="en-US" altLang="zh-CN" sz="2400" i="1" dirty="0">
                <a:latin typeface="微软雅黑" panose="020B0503020204020204" pitchFamily="34" charset="-122"/>
                <a:ea typeface="微软雅黑" panose="020B0503020204020204" pitchFamily="34" charset="-122"/>
                <a:cs typeface="微软雅黑" panose="020B0503020204020204" pitchFamily="34" charset="-122"/>
              </a:rPr>
              <a:t>p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and</a:t>
            </a:r>
            <a:r>
              <a:rPr lang="en-US" altLang="zh-CN" sz="2400" i="1" dirty="0">
                <a:latin typeface="微软雅黑" panose="020B0503020204020204" pitchFamily="34" charset="-122"/>
                <a:ea typeface="微软雅黑" panose="020B0503020204020204" pitchFamily="34" charset="-122"/>
                <a:cs typeface="微软雅黑" panose="020B0503020204020204" pitchFamily="34" charset="-122"/>
              </a:rPr>
              <a:t> q</a:t>
            </a:r>
          </a:p>
          <a:p>
            <a:pPr>
              <a:lnSpc>
                <a:spcPct val="150000"/>
              </a:lnSpc>
              <a:spcBef>
                <a:spcPct val="40000"/>
              </a:spcBef>
            </a:pPr>
            <a:r>
              <a:rPr lang="en-US" altLang="zh-CN" sz="2400" dirty="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Real line arrowhead: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The smoothed chain code.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  </a:t>
            </a:r>
          </a:p>
        </p:txBody>
      </p:sp>
      <p:graphicFrame>
        <p:nvGraphicFramePr>
          <p:cNvPr id="19458" name="Object 2"/>
          <p:cNvGraphicFramePr>
            <a:graphicFrameLocks noChangeAspect="1"/>
          </p:cNvGraphicFramePr>
          <p:nvPr>
            <p:custDataLst>
              <p:tags r:id="rId3"/>
            </p:custDataLst>
          </p:nvPr>
        </p:nvGraphicFramePr>
        <p:xfrm>
          <a:off x="743585" y="1882140"/>
          <a:ext cx="10704830" cy="1979295"/>
        </p:xfrm>
        <a:graphic>
          <a:graphicData uri="http://schemas.openxmlformats.org/presentationml/2006/ole">
            <mc:AlternateContent xmlns:mc="http://schemas.openxmlformats.org/markup-compatibility/2006">
              <mc:Choice xmlns:v="urn:schemas-microsoft-com:vml" Requires="v">
                <p:oleObj spid="_x0000_s4116" r:id="rId7" imgW="3949700" imgH="665480" progId="MSDraw">
                  <p:embed/>
                </p:oleObj>
              </mc:Choice>
              <mc:Fallback>
                <p:oleObj r:id="rId7" imgW="3949700" imgH="665480" progId="MSDraw">
                  <p:embed/>
                  <p:pic>
                    <p:nvPicPr>
                      <p:cNvPr id="0" name="图片 3076"/>
                      <p:cNvPicPr/>
                      <p:nvPr/>
                    </p:nvPicPr>
                    <p:blipFill>
                      <a:blip r:embed="rId8"/>
                      <a:stretch>
                        <a:fillRect/>
                      </a:stretch>
                    </p:blipFill>
                    <p:spPr>
                      <a:xfrm>
                        <a:off x="743585" y="1882140"/>
                        <a:ext cx="10704830" cy="1979295"/>
                      </a:xfrm>
                      <a:prstGeom prst="rect">
                        <a:avLst/>
                      </a:prstGeom>
                      <a:solidFill>
                        <a:srgbClr val="FFFF99"/>
                      </a:solidFill>
                      <a:ln w="38100">
                        <a:noFill/>
                        <a:miter/>
                      </a:ln>
                    </p:spPr>
                  </p:pic>
                </p:oleObj>
              </mc:Fallback>
            </mc:AlternateContent>
          </a:graphicData>
        </a:graphic>
      </p:graphicFrame>
      <p:graphicFrame>
        <p:nvGraphicFramePr>
          <p:cNvPr id="3" name="表格 2"/>
          <p:cNvGraphicFramePr>
            <a:graphicFrameLocks noGrp="1"/>
          </p:cNvGraphicFramePr>
          <p:nvPr>
            <p:custDataLst>
              <p:tags r:id="rId4"/>
            </p:custDataLst>
            <p:extLst>
              <p:ext uri="{D42A27DB-BD31-4B8C-83A1-F6EECF244321}">
                <p14:modId xmlns:p14="http://schemas.microsoft.com/office/powerpoint/2010/main" val="3733459889"/>
              </p:ext>
            </p:extLst>
          </p:nvPr>
        </p:nvGraphicFramePr>
        <p:xfrm>
          <a:off x="8654746" y="4047338"/>
          <a:ext cx="2793669" cy="2377440"/>
        </p:xfrm>
        <a:graphic>
          <a:graphicData uri="http://schemas.openxmlformats.org/drawingml/2006/table">
            <a:tbl>
              <a:tblPr/>
              <a:tblGrid>
                <a:gridCol w="931223">
                  <a:extLst>
                    <a:ext uri="{9D8B030D-6E8A-4147-A177-3AD203B41FA5}">
                      <a16:colId xmlns:a16="http://schemas.microsoft.com/office/drawing/2014/main" val="20000"/>
                    </a:ext>
                  </a:extLst>
                </a:gridCol>
                <a:gridCol w="931223">
                  <a:extLst>
                    <a:ext uri="{9D8B030D-6E8A-4147-A177-3AD203B41FA5}">
                      <a16:colId xmlns:a16="http://schemas.microsoft.com/office/drawing/2014/main" val="20001"/>
                    </a:ext>
                  </a:extLst>
                </a:gridCol>
                <a:gridCol w="931223">
                  <a:extLst>
                    <a:ext uri="{9D8B030D-6E8A-4147-A177-3AD203B41FA5}">
                      <a16:colId xmlns:a16="http://schemas.microsoft.com/office/drawing/2014/main" val="20002"/>
                    </a:ext>
                  </a:extLst>
                </a:gridCol>
              </a:tblGrid>
              <a:tr h="79248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N</a:t>
                      </a:r>
                      <a:r>
                        <a:rPr kumimoji="0" lang="en-US" altLang="zh-CN" sz="18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8</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N</a:t>
                      </a:r>
                      <a:r>
                        <a:rPr kumimoji="0" lang="en-US" altLang="zh-CN" sz="18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8</a:t>
                      </a:r>
                      <a:endParaRPr kumimoji="0" lang="zh-CN" altLang="en-US" sz="18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N</a:t>
                      </a:r>
                      <a:r>
                        <a:rPr kumimoji="0" lang="en-US" altLang="zh-CN" sz="1800" b="0" i="0" u="none" strike="noStrike" cap="none" normalizeH="0" baseline="-25000" dirty="0">
                          <a:ln>
                            <a:noFill/>
                          </a:ln>
                          <a:solidFill>
                            <a:schemeClr val="tx1"/>
                          </a:solidFill>
                          <a:effectLst/>
                          <a:latin typeface="Arial" panose="020B0604020202020204" pitchFamily="34" charset="0"/>
                          <a:ea typeface="宋体" panose="02010600030101010101" pitchFamily="2" charset="-122"/>
                        </a:rPr>
                        <a:t>8</a:t>
                      </a:r>
                      <a:endPar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0"/>
                  </a:ext>
                </a:extLst>
              </a:tr>
              <a:tr h="79248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N</a:t>
                      </a:r>
                      <a:r>
                        <a:rPr kumimoji="0" lang="en-US" altLang="zh-CN" sz="1800" b="0" i="0" u="none" strike="noStrike" cap="none" normalizeH="0" baseline="-25000">
                          <a:ln>
                            <a:noFill/>
                          </a:ln>
                          <a:solidFill>
                            <a:srgbClr val="000000"/>
                          </a:solidFill>
                          <a:effectLst/>
                          <a:latin typeface="Arial" panose="020B0604020202020204" pitchFamily="34" charset="0"/>
                          <a:ea typeface="宋体" panose="02010600030101010101" pitchFamily="2" charset="-122"/>
                        </a:rPr>
                        <a:t>8</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P</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N</a:t>
                      </a:r>
                      <a:r>
                        <a:rPr kumimoji="0" lang="en-US" altLang="zh-CN" sz="1800" b="0" i="0" u="none" strike="noStrike" cap="none" normalizeH="0" baseline="-25000" dirty="0">
                          <a:ln>
                            <a:noFill/>
                          </a:ln>
                          <a:solidFill>
                            <a:srgbClr val="000000"/>
                          </a:solidFill>
                          <a:effectLst/>
                          <a:latin typeface="Arial" panose="020B0604020202020204" pitchFamily="34" charset="0"/>
                          <a:ea typeface="宋体" panose="02010600030101010101" pitchFamily="2" charset="-122"/>
                        </a:rPr>
                        <a:t>8</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1"/>
                  </a:ext>
                </a:extLst>
              </a:tr>
              <a:tr h="79248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N</a:t>
                      </a:r>
                      <a:r>
                        <a:rPr kumimoji="0" lang="en-US" altLang="zh-CN" sz="1800" b="0" i="0" u="none" strike="noStrike" cap="none" normalizeH="0" baseline="-25000">
                          <a:ln>
                            <a:noFill/>
                          </a:ln>
                          <a:solidFill>
                            <a:srgbClr val="000000"/>
                          </a:solidFill>
                          <a:effectLst/>
                          <a:latin typeface="Arial" panose="020B0604020202020204" pitchFamily="34" charset="0"/>
                          <a:ea typeface="宋体" panose="02010600030101010101" pitchFamily="2" charset="-122"/>
                        </a:rPr>
                        <a:t>8</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Arial" panose="020B0604020202020204" pitchFamily="34" charset="0"/>
                          <a:ea typeface="宋体" panose="02010600030101010101" pitchFamily="2" charset="-122"/>
                        </a:rPr>
                        <a:t>N</a:t>
                      </a:r>
                      <a:r>
                        <a:rPr kumimoji="0" lang="en-US" altLang="zh-CN" sz="1800" b="0" i="0" u="none" strike="noStrike" cap="none" normalizeH="0" baseline="-25000">
                          <a:ln>
                            <a:noFill/>
                          </a:ln>
                          <a:solidFill>
                            <a:srgbClr val="000000"/>
                          </a:solidFill>
                          <a:effectLst/>
                          <a:latin typeface="Arial" panose="020B0604020202020204" pitchFamily="34" charset="0"/>
                          <a:ea typeface="宋体" panose="02010600030101010101" pitchFamily="2" charset="-122"/>
                        </a:rPr>
                        <a:t>8</a:t>
                      </a: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N</a:t>
                      </a:r>
                      <a:r>
                        <a:rPr kumimoji="0" lang="en-US" altLang="zh-CN" sz="1800" b="0" i="0" u="none" strike="noStrike" cap="none" normalizeH="0" baseline="-25000" dirty="0">
                          <a:ln>
                            <a:noFill/>
                          </a:ln>
                          <a:solidFill>
                            <a:srgbClr val="000000"/>
                          </a:solidFill>
                          <a:effectLst/>
                          <a:latin typeface="Arial" panose="020B0604020202020204" pitchFamily="34" charset="0"/>
                          <a:ea typeface="宋体" panose="02010600030101010101" pitchFamily="2" charset="-122"/>
                        </a:rPr>
                        <a:t>8</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92D050"/>
                    </a:solidFill>
                  </a:tcPr>
                </a:tc>
                <a:extLst>
                  <a:ext uri="{0D108BD9-81ED-4DB2-BD59-A6C34878D82A}">
                    <a16:rowId xmlns:a16="http://schemas.microsoft.com/office/drawing/2014/main" val="10002"/>
                  </a:ext>
                </a:extLst>
              </a:tr>
            </a:tbl>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IE" altLang="zh-CN">
                <a:ea typeface="宋体" panose="02010600030101010101" pitchFamily="2" charset="-122"/>
                <a:sym typeface="+mn-ea"/>
              </a:rPr>
              <a:t>Chain Code Smoothing</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15</a:t>
            </a:fld>
            <a:endParaRPr lang="en-US" altLang="zh-CN"/>
          </a:p>
        </p:txBody>
      </p:sp>
      <p:sp>
        <p:nvSpPr>
          <p:cNvPr id="20481" name="Text Box 3"/>
          <p:cNvSpPr txBox="1"/>
          <p:nvPr>
            <p:custDataLst>
              <p:tags r:id="rId2"/>
            </p:custDataLst>
          </p:nvPr>
        </p:nvSpPr>
        <p:spPr>
          <a:xfrm>
            <a:off x="639445" y="1234123"/>
            <a:ext cx="7553325" cy="4822825"/>
          </a:xfrm>
          <a:prstGeom prst="rect">
            <a:avLst/>
          </a:prstGeom>
          <a:noFill/>
          <a:ln w="9525">
            <a:noFill/>
          </a:ln>
        </p:spPr>
        <p:txBody>
          <a:bodyPr anchor="t" anchorCtr="0"/>
          <a:lstStyle/>
          <a:p>
            <a:r>
              <a:rPr lang="en-US" altLang="zh-CN" sz="2400" dirty="0">
                <a:latin typeface="微软雅黑" panose="020B0503020204020204" pitchFamily="34" charset="-122"/>
                <a:ea typeface="微软雅黑" panose="020B0503020204020204" pitchFamily="34" charset="-122"/>
              </a:rPr>
              <a:t>Chain code smoothing example:</a:t>
            </a:r>
            <a:endParaRPr lang="zh-CN" altLang="en-US" sz="2400" dirty="0">
              <a:latin typeface="微软雅黑" panose="020B0503020204020204" pitchFamily="34" charset="-122"/>
              <a:ea typeface="微软雅黑" panose="020B0503020204020204" pitchFamily="34" charset="-122"/>
            </a:endParaRPr>
          </a:p>
        </p:txBody>
      </p:sp>
      <p:sp>
        <p:nvSpPr>
          <p:cNvPr id="20482" name="Rectangle 4"/>
          <p:cNvSpPr/>
          <p:nvPr>
            <p:custDataLst>
              <p:tags r:id="rId3"/>
            </p:custDataLst>
          </p:nvPr>
        </p:nvSpPr>
        <p:spPr>
          <a:xfrm>
            <a:off x="639445" y="274955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graphicFrame>
        <p:nvGraphicFramePr>
          <p:cNvPr id="20483" name="Object 2"/>
          <p:cNvGraphicFramePr>
            <a:graphicFrameLocks noChangeAspect="1"/>
          </p:cNvGraphicFramePr>
          <p:nvPr>
            <p:custDataLst>
              <p:tags r:id="rId4"/>
            </p:custDataLst>
          </p:nvPr>
        </p:nvGraphicFramePr>
        <p:xfrm>
          <a:off x="964565" y="1847215"/>
          <a:ext cx="10263505" cy="4769485"/>
        </p:xfrm>
        <a:graphic>
          <a:graphicData uri="http://schemas.openxmlformats.org/presentationml/2006/ole">
            <mc:AlternateContent xmlns:mc="http://schemas.openxmlformats.org/markup-compatibility/2006">
              <mc:Choice xmlns:v="urn:schemas-microsoft-com:vml" Requires="v">
                <p:oleObj spid="_x0000_s5139" r:id="rId7" imgW="2694305" imgH="1360805" progId="MSDraw">
                  <p:embed/>
                </p:oleObj>
              </mc:Choice>
              <mc:Fallback>
                <p:oleObj r:id="rId7" imgW="2694305" imgH="1360805" progId="MSDraw">
                  <p:embed/>
                  <p:pic>
                    <p:nvPicPr>
                      <p:cNvPr id="0" name="图片 3075"/>
                      <p:cNvPicPr/>
                      <p:nvPr/>
                    </p:nvPicPr>
                    <p:blipFill>
                      <a:blip r:embed="rId8"/>
                      <a:stretch>
                        <a:fillRect/>
                      </a:stretch>
                    </p:blipFill>
                    <p:spPr>
                      <a:xfrm>
                        <a:off x="964565" y="1847215"/>
                        <a:ext cx="10263505" cy="4769485"/>
                      </a:xfrm>
                      <a:prstGeom prst="rect">
                        <a:avLst/>
                      </a:prstGeom>
                      <a:solidFill>
                        <a:srgbClr val="FFFF99"/>
                      </a:solidFill>
                      <a:ln w="38100">
                        <a:noFill/>
                        <a:miter/>
                      </a:ln>
                    </p:spPr>
                  </p:pic>
                </p:oleObj>
              </mc:Fallback>
            </mc:AlternateContent>
          </a:graphicData>
        </a:graphic>
      </p:graphicFrame>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IE" altLang="zh-CN">
                <a:ea typeface="宋体" panose="02010600030101010101" pitchFamily="2" charset="-122"/>
                <a:sym typeface="+mn-ea"/>
              </a:rPr>
              <a:t>Chain Code Smoothing</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16</a:t>
            </a:fld>
            <a:endParaRPr lang="en-US" altLang="zh-CN"/>
          </a:p>
        </p:txBody>
      </p:sp>
      <p:sp>
        <p:nvSpPr>
          <p:cNvPr id="7" name="Text Box 3"/>
          <p:cNvSpPr txBox="1">
            <a:spLocks noChangeArrowheads="1"/>
          </p:cNvSpPr>
          <p:nvPr/>
        </p:nvSpPr>
        <p:spPr bwMode="auto">
          <a:xfrm>
            <a:off x="468313" y="1371600"/>
            <a:ext cx="7553325"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zh-CN" sz="2400" dirty="0">
                <a:ea typeface="宋体" panose="02010600030101010101" pitchFamily="2" charset="-122"/>
              </a:rPr>
              <a:t>SCC Chain code (</a:t>
            </a:r>
            <a:r>
              <a:rPr lang="zh-CN" altLang="en-US" sz="2400" dirty="0">
                <a:ea typeface="宋体" panose="02010600030101010101" pitchFamily="2" charset="-122"/>
              </a:rPr>
              <a:t>斜率链码</a:t>
            </a:r>
            <a:r>
              <a:rPr lang="en-US" altLang="zh-CN" sz="2400" dirty="0">
                <a:ea typeface="宋体" panose="02010600030101010101" pitchFamily="2" charset="-122"/>
              </a:rPr>
              <a:t>):</a:t>
            </a:r>
            <a:endParaRPr lang="zh-CN" altLang="en-US" sz="2400" dirty="0">
              <a:ea typeface="宋体" panose="02010600030101010101" pitchFamily="2" charset="-122"/>
            </a:endParaRPr>
          </a:p>
        </p:txBody>
      </p:sp>
      <p:sp>
        <p:nvSpPr>
          <p:cNvPr id="8" name="Rectangle 4"/>
          <p:cNvSpPr>
            <a:spLocks noChangeArrowheads="1"/>
          </p:cNvSpPr>
          <p:nvPr/>
        </p:nvSpPr>
        <p:spPr bwMode="auto">
          <a:xfrm>
            <a:off x="0" y="2749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endParaRPr lang="zh-CN" altLang="en-US" sz="1800">
              <a:ea typeface="宋体" panose="02010600030101010101" pitchFamily="2" charset="-122"/>
            </a:endParaRPr>
          </a:p>
        </p:txBody>
      </p:sp>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7372" y="2148498"/>
            <a:ext cx="7994650" cy="279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6584" y="5263173"/>
            <a:ext cx="7585075" cy="1247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462511"/>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IE" altLang="zh-CN">
                <a:ea typeface="宋体" panose="02010600030101010101" pitchFamily="2" charset="-122"/>
                <a:sym typeface="+mn-ea"/>
              </a:rPr>
              <a:t>Polygonal Approximations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17</a:t>
            </a:fld>
            <a:endParaRPr lang="en-US" altLang="zh-CN"/>
          </a:p>
        </p:txBody>
      </p:sp>
      <p:sp>
        <p:nvSpPr>
          <p:cNvPr id="21506" name="Rectangle 4"/>
          <p:cNvSpPr>
            <a:spLocks noGrp="1"/>
          </p:cNvSpPr>
          <p:nvPr>
            <p:ph idx="1"/>
            <p:custDataLst>
              <p:tags r:id="rId1"/>
            </p:custDataLst>
          </p:nvPr>
        </p:nvSpPr>
        <p:spPr>
          <a:xfrm>
            <a:off x="561340" y="1212850"/>
            <a:ext cx="11055198" cy="5549900"/>
          </a:xfrm>
        </p:spPr>
        <p:txBody>
          <a:bodyPr vert="horz" wrap="square" lIns="91440" tIns="45720" rIns="91440" bIns="45720" anchor="t" anchorCtr="0">
            <a:normAutofit lnSpcReduction="10000"/>
          </a:bodyPr>
          <a:lstStyle/>
          <a:p>
            <a:pPr marL="361950" indent="-361950" algn="just" eaLnBrk="1" hangingPunct="1">
              <a:lnSpc>
                <a:spcPct val="120000"/>
              </a:lnSpc>
              <a:buClr>
                <a:srgbClr val="000000"/>
              </a:buClr>
              <a:buFont typeface="Wingdings" panose="05000000000000000000" charset="0"/>
              <a:buChar char="Ø"/>
            </a:pPr>
            <a:r>
              <a:rPr lang="en-US" altLang="zh-CN" dirty="0">
                <a:ea typeface="宋体" panose="02010600030101010101" pitchFamily="2" charset="-122"/>
              </a:rPr>
              <a:t>Boundary can be approximated with arbitrary accuracy by a polygon.</a:t>
            </a:r>
          </a:p>
          <a:p>
            <a:pPr marL="361950" indent="-361950" algn="just" eaLnBrk="1" hangingPunct="1">
              <a:lnSpc>
                <a:spcPct val="120000"/>
              </a:lnSpc>
              <a:buClr>
                <a:srgbClr val="000000"/>
              </a:buClr>
              <a:buFont typeface="Wingdings" panose="05000000000000000000" charset="0"/>
              <a:buChar char="Ø"/>
            </a:pPr>
            <a:r>
              <a:rPr lang="en-US" altLang="zh-CN" dirty="0">
                <a:ea typeface="宋体" panose="02010600030101010101" pitchFamily="2" charset="-122"/>
              </a:rPr>
              <a:t>For a closed curve, the approximation is exact when the number of the segments in the polygon is equal to the number of points in the boundary.</a:t>
            </a:r>
          </a:p>
          <a:p>
            <a:pPr marL="361950" indent="-361950" algn="just" eaLnBrk="1" hangingPunct="1">
              <a:lnSpc>
                <a:spcPct val="120000"/>
              </a:lnSpc>
              <a:buClr>
                <a:srgbClr val="000000"/>
              </a:buClr>
              <a:buFont typeface="Wingdings" panose="05000000000000000000" charset="0"/>
              <a:buChar char="Ø"/>
            </a:pPr>
            <a:r>
              <a:rPr lang="en-US" altLang="zh-CN" dirty="0">
                <a:ea typeface="宋体" panose="02010600030101010101" pitchFamily="2" charset="-122"/>
              </a:rPr>
              <a:t>The goal: Try to capture the “essence” of the boundary shape with the fewest possible polygonal segments.</a:t>
            </a:r>
          </a:p>
          <a:p>
            <a:pPr marL="361950" indent="-361950" algn="just" eaLnBrk="1" hangingPunct="1">
              <a:lnSpc>
                <a:spcPct val="120000"/>
              </a:lnSpc>
              <a:buClr>
                <a:srgbClr val="000000"/>
              </a:buClr>
              <a:buFont typeface="Wingdings" panose="05000000000000000000" charset="0"/>
              <a:buChar char="Ø"/>
            </a:pPr>
            <a:r>
              <a:rPr lang="en-US" altLang="zh-CN" dirty="0">
                <a:ea typeface="宋体" panose="02010600030101010101" pitchFamily="2" charset="-122"/>
              </a:rPr>
              <a:t>Not trivial and time consuming.</a:t>
            </a:r>
          </a:p>
          <a:p>
            <a:pPr marL="361950" indent="-361950" algn="just" eaLnBrk="1" hangingPunct="1">
              <a:lnSpc>
                <a:spcPct val="120000"/>
              </a:lnSpc>
              <a:buClr>
                <a:srgbClr val="000000"/>
              </a:buClr>
              <a:buFont typeface="Wingdings" panose="05000000000000000000" charset="0"/>
              <a:buChar char="Ø"/>
            </a:pPr>
            <a:r>
              <a:rPr lang="en-US" altLang="zh-CN" dirty="0">
                <a:ea typeface="宋体" panose="02010600030101010101" pitchFamily="2" charset="-122"/>
              </a:rPr>
              <a:t>Three methods:</a:t>
            </a:r>
          </a:p>
          <a:p>
            <a:pPr lvl="1" algn="just" eaLnBrk="1" hangingPunct="1">
              <a:lnSpc>
                <a:spcPct val="120000"/>
              </a:lnSpc>
              <a:buClr>
                <a:srgbClr val="000000"/>
              </a:buClr>
              <a:buFont typeface="Wingdings" panose="05000000000000000000" charset="0"/>
              <a:buChar char="Ø"/>
            </a:pPr>
            <a:r>
              <a:rPr lang="en-US" altLang="zh-CN" dirty="0">
                <a:ea typeface="宋体" panose="02010600030101010101" pitchFamily="2" charset="-122"/>
              </a:rPr>
              <a:t>Minimum perimeter polygons</a:t>
            </a:r>
          </a:p>
          <a:p>
            <a:pPr lvl="1" algn="just" eaLnBrk="1" hangingPunct="1">
              <a:lnSpc>
                <a:spcPct val="120000"/>
              </a:lnSpc>
              <a:buClr>
                <a:srgbClr val="000000"/>
              </a:buClr>
              <a:buFont typeface="Wingdings" panose="05000000000000000000" charset="0"/>
              <a:buChar char="Ø"/>
            </a:pPr>
            <a:r>
              <a:rPr lang="en-US" altLang="zh-CN" dirty="0">
                <a:ea typeface="宋体" panose="02010600030101010101" pitchFamily="2" charset="-122"/>
              </a:rPr>
              <a:t>Merging techniques</a:t>
            </a:r>
          </a:p>
          <a:p>
            <a:pPr lvl="1" algn="just" eaLnBrk="1" hangingPunct="1">
              <a:lnSpc>
                <a:spcPct val="120000"/>
              </a:lnSpc>
              <a:buClr>
                <a:srgbClr val="000000"/>
              </a:buClr>
              <a:buFont typeface="Wingdings" panose="05000000000000000000" charset="0"/>
              <a:buChar char="Ø"/>
            </a:pPr>
            <a:r>
              <a:rPr lang="en-US" altLang="zh-CN" dirty="0">
                <a:ea typeface="宋体" panose="02010600030101010101" pitchFamily="2" charset="-122"/>
              </a:rPr>
              <a:t>Splitting techniques</a:t>
            </a:r>
            <a:endParaRPr lang="th-TH" altLang="zh-CN"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Minimum Perimeter Polygons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18</a:t>
            </a:fld>
            <a:endParaRPr lang="en-US" altLang="zh-CN"/>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3722" y="1263827"/>
            <a:ext cx="9973730" cy="4161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3722" y="5596875"/>
            <a:ext cx="8085138" cy="1011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Minimum Perimeter Polygons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19</a:t>
            </a:fld>
            <a:endParaRPr lang="en-US" altLang="zh-CN"/>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4087" y="5329238"/>
            <a:ext cx="8202612" cy="1392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4087" y="1172401"/>
            <a:ext cx="9659057" cy="4006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6944218"/>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ea typeface="宋体" panose="02010600030101010101" pitchFamily="2" charset="-122"/>
                <a:sym typeface="+mn-ea"/>
              </a:rPr>
              <a:t>Contents</a:t>
            </a:r>
            <a:endParaRPr lang="zh-CN" altLang="en-US" dirty="0"/>
          </a:p>
        </p:txBody>
      </p:sp>
      <p:sp>
        <p:nvSpPr>
          <p:cNvPr id="5" name="灯片编号占位符 4"/>
          <p:cNvSpPr>
            <a:spLocks noGrp="1"/>
          </p:cNvSpPr>
          <p:nvPr>
            <p:ph type="sldNum" sz="quarter" idx="12"/>
          </p:nvPr>
        </p:nvSpPr>
        <p:spPr/>
        <p:txBody>
          <a:bodyPr/>
          <a:lstStyle/>
          <a:p>
            <a:fld id="{70B60EAF-A1DC-4C3B-A324-FE68300B7507}" type="slidenum">
              <a:rPr lang="en-US" altLang="zh-CN" smtClean="0"/>
              <a:t>2</a:t>
            </a:fld>
            <a:endParaRPr lang="en-US" altLang="zh-CN"/>
          </a:p>
        </p:txBody>
      </p:sp>
      <p:sp>
        <p:nvSpPr>
          <p:cNvPr id="4" name="Rectangle 3"/>
          <p:cNvSpPr>
            <a:spLocks noGrp="1" noChangeArrowheads="1"/>
          </p:cNvSpPr>
          <p:nvPr>
            <p:ph idx="1"/>
            <p:custDataLst>
              <p:tags r:id="rId1"/>
            </p:custDataLst>
          </p:nvPr>
        </p:nvSpPr>
        <p:spPr>
          <a:xfrm>
            <a:off x="547370" y="1243965"/>
            <a:ext cx="9228455" cy="3365500"/>
          </a:xfrm>
        </p:spPr>
        <p:txBody>
          <a:bodyPr/>
          <a:lstStyle/>
          <a:p>
            <a:pPr marL="0" indent="0" eaLnBrk="1" hangingPunct="1">
              <a:lnSpc>
                <a:spcPct val="150000"/>
              </a:lnSpc>
            </a:pPr>
            <a:r>
              <a:rPr lang="en-IE" altLang="zh-CN" dirty="0">
                <a:ea typeface="宋体" panose="02010600030101010101" pitchFamily="2" charset="-122"/>
                <a:sym typeface="+mn-ea"/>
              </a:rPr>
              <a:t>This lecture will cover:</a:t>
            </a:r>
            <a:endParaRPr lang="en-US" altLang="zh-CN" dirty="0">
              <a:ea typeface="宋体" panose="02010600030101010101" pitchFamily="2" charset="-122"/>
            </a:endParaRPr>
          </a:p>
          <a:p>
            <a:pPr lvl="1" eaLnBrk="1" hangingPunct="1">
              <a:lnSpc>
                <a:spcPct val="150000"/>
              </a:lnSpc>
            </a:pPr>
            <a:r>
              <a:rPr lang="en-US" altLang="zh-CN" dirty="0">
                <a:ea typeface="宋体" panose="02010600030101010101" pitchFamily="2" charset="-122"/>
                <a:sym typeface="+mn-ea"/>
              </a:rPr>
              <a:t>Overview</a:t>
            </a:r>
            <a:endParaRPr lang="en-IE" altLang="zh-CN">
              <a:ea typeface="宋体" panose="02010600030101010101" pitchFamily="2" charset="-122"/>
            </a:endParaRPr>
          </a:p>
          <a:p>
            <a:pPr lvl="1" eaLnBrk="1" hangingPunct="1">
              <a:lnSpc>
                <a:spcPct val="150000"/>
              </a:lnSpc>
            </a:pPr>
            <a:r>
              <a:rPr lang="en-US" altLang="zh-CN" dirty="0">
                <a:ea typeface="宋体" panose="02010600030101010101" pitchFamily="2" charset="-122"/>
                <a:sym typeface="+mn-ea"/>
              </a:rPr>
              <a:t>Representation</a:t>
            </a:r>
            <a:endParaRPr lang="en-IE" altLang="zh-CN">
              <a:ea typeface="宋体" panose="02010600030101010101" pitchFamily="2" charset="-122"/>
            </a:endParaRPr>
          </a:p>
          <a:p>
            <a:pPr lvl="1" eaLnBrk="1" hangingPunct="1">
              <a:lnSpc>
                <a:spcPct val="150000"/>
              </a:lnSpc>
            </a:pPr>
            <a:r>
              <a:rPr lang="en-US" altLang="zh-CN" dirty="0">
                <a:ea typeface="宋体" panose="02010600030101010101" pitchFamily="2" charset="-122"/>
                <a:sym typeface="+mn-ea"/>
              </a:rPr>
              <a:t>Boundary descriptor</a:t>
            </a:r>
            <a:endParaRPr lang="en-GB" altLang="zh-CN">
              <a:ea typeface="宋体" panose="02010600030101010101" pitchFamily="2" charset="-122"/>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Minimum Perimeter Polygons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20</a:t>
            </a:fld>
            <a:endParaRPr lang="en-US" altLang="zh-CN"/>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4600" y="1229391"/>
            <a:ext cx="5463871" cy="5416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6258" y="1229391"/>
            <a:ext cx="1551012" cy="5262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0089665"/>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Merging Techniques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21</a:t>
            </a:fld>
            <a:endParaRPr lang="en-US" altLang="zh-CN"/>
          </a:p>
        </p:txBody>
      </p:sp>
      <p:sp>
        <p:nvSpPr>
          <p:cNvPr id="6" name="Text Box 4"/>
          <p:cNvSpPr txBox="1">
            <a:spLocks noChangeArrowheads="1"/>
          </p:cNvSpPr>
          <p:nvPr/>
        </p:nvSpPr>
        <p:spPr bwMode="auto">
          <a:xfrm>
            <a:off x="698365" y="1191114"/>
            <a:ext cx="10984009" cy="2239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marL="268288" indent="-268288">
              <a:spcBef>
                <a:spcPct val="20000"/>
              </a:spcBef>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150000"/>
              </a:lnSpc>
              <a:spcBef>
                <a:spcPct val="0"/>
              </a:spcBef>
              <a:buClr>
                <a:srgbClr val="FF3300"/>
              </a:buClr>
              <a:buFont typeface="Wingdings" panose="05000000000000000000" pitchFamily="2" charset="2"/>
              <a:buChar char="Ø"/>
            </a:pPr>
            <a:r>
              <a:rPr lang="en-US" altLang="zh-CN" sz="2400" dirty="0">
                <a:ea typeface="宋体" panose="02010600030101010101" pitchFamily="2" charset="-122"/>
              </a:rPr>
              <a:t>Merge points along the boundary, until the distance exceeds a preset threshold.</a:t>
            </a:r>
          </a:p>
          <a:p>
            <a:pPr algn="just" eaLnBrk="1" hangingPunct="1">
              <a:lnSpc>
                <a:spcPct val="150000"/>
              </a:lnSpc>
              <a:spcBef>
                <a:spcPct val="0"/>
              </a:spcBef>
              <a:buClr>
                <a:srgbClr val="FF3300"/>
              </a:buClr>
              <a:buFont typeface="Wingdings" panose="05000000000000000000" pitchFamily="2" charset="2"/>
              <a:buChar char="Ø"/>
            </a:pPr>
            <a:r>
              <a:rPr lang="en-US" altLang="zh-CN" sz="2400" dirty="0">
                <a:ea typeface="宋体" panose="02010600030101010101" pitchFamily="2" charset="-122"/>
              </a:rPr>
              <a:t>The procedure is repeated, merging new points along the boundary until the distance again exceeds the threshold.</a:t>
            </a:r>
          </a:p>
        </p:txBody>
      </p:sp>
      <p:pic>
        <p:nvPicPr>
          <p:cNvPr id="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45621" y="3566995"/>
            <a:ext cx="4078288"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a:spLocks noChangeArrowheads="1"/>
          </p:cNvSpPr>
          <p:nvPr/>
        </p:nvSpPr>
        <p:spPr bwMode="auto">
          <a:xfrm>
            <a:off x="6717246" y="3750281"/>
            <a:ext cx="30765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zh-CN" sz="2400" dirty="0">
                <a:ea typeface="宋体" panose="02010600030101010101" pitchFamily="2" charset="-122"/>
              </a:rPr>
              <a:t>Points: 15, edges: 14</a:t>
            </a:r>
            <a:endParaRPr lang="zh-CN" altLang="en-US" sz="2400" dirty="0">
              <a:ea typeface="宋体" panose="02010600030101010101" pitchFamily="2" charset="-122"/>
            </a:endParaRPr>
          </a:p>
        </p:txBody>
      </p:sp>
      <p:sp>
        <p:nvSpPr>
          <p:cNvPr id="9" name="文本框 8"/>
          <p:cNvSpPr txBox="1">
            <a:spLocks noChangeArrowheads="1"/>
          </p:cNvSpPr>
          <p:nvPr/>
        </p:nvSpPr>
        <p:spPr bwMode="auto">
          <a:xfrm>
            <a:off x="6604572" y="5895975"/>
            <a:ext cx="27336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zh-CN" sz="2400" dirty="0">
                <a:ea typeface="宋体" panose="02010600030101010101" pitchFamily="2" charset="-122"/>
              </a:rPr>
              <a:t>Points: 5, edges: 4</a:t>
            </a:r>
            <a:endParaRPr lang="zh-CN" altLang="en-US" sz="2400" dirty="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Merging Techniques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22</a:t>
            </a:fld>
            <a:endParaRPr lang="en-US" altLang="zh-CN"/>
          </a:p>
        </p:txBody>
      </p:sp>
      <p:grpSp>
        <p:nvGrpSpPr>
          <p:cNvPr id="25602" name="Group 59"/>
          <p:cNvGrpSpPr/>
          <p:nvPr/>
        </p:nvGrpSpPr>
        <p:grpSpPr>
          <a:xfrm>
            <a:off x="3306445" y="1335405"/>
            <a:ext cx="5747385" cy="4340860"/>
            <a:chOff x="1545" y="1014"/>
            <a:chExt cx="2695" cy="2373"/>
          </a:xfrm>
        </p:grpSpPr>
        <p:sp>
          <p:nvSpPr>
            <p:cNvPr id="25603" name="Line 4"/>
            <p:cNvSpPr/>
            <p:nvPr>
              <p:custDataLst>
                <p:tags r:id="rId3"/>
              </p:custDataLst>
            </p:nvPr>
          </p:nvSpPr>
          <p:spPr>
            <a:xfrm>
              <a:off x="1803" y="2609"/>
              <a:ext cx="438" cy="304"/>
            </a:xfrm>
            <a:prstGeom prst="line">
              <a:avLst/>
            </a:prstGeom>
            <a:ln w="12700" cap="flat" cmpd="sng">
              <a:solidFill>
                <a:schemeClr val="tx1"/>
              </a:solidFill>
              <a:prstDash val="solid"/>
              <a:round/>
              <a:headEnd type="none" w="med" len="med"/>
              <a:tailEnd type="none" w="med" len="med"/>
            </a:ln>
          </p:spPr>
        </p:sp>
        <p:sp>
          <p:nvSpPr>
            <p:cNvPr id="25604" name="Line 8"/>
            <p:cNvSpPr/>
            <p:nvPr>
              <p:custDataLst>
                <p:tags r:id="rId4"/>
              </p:custDataLst>
            </p:nvPr>
          </p:nvSpPr>
          <p:spPr>
            <a:xfrm>
              <a:off x="2241" y="2913"/>
              <a:ext cx="479" cy="66"/>
            </a:xfrm>
            <a:prstGeom prst="line">
              <a:avLst/>
            </a:prstGeom>
            <a:ln w="12700" cap="flat" cmpd="sng">
              <a:solidFill>
                <a:schemeClr val="tx1"/>
              </a:solidFill>
              <a:prstDash val="solid"/>
              <a:round/>
              <a:headEnd type="none" w="med" len="med"/>
              <a:tailEnd type="none" w="med" len="med"/>
            </a:ln>
          </p:spPr>
        </p:sp>
        <p:sp>
          <p:nvSpPr>
            <p:cNvPr id="25605" name="Line 9"/>
            <p:cNvSpPr/>
            <p:nvPr>
              <p:custDataLst>
                <p:tags r:id="rId5"/>
              </p:custDataLst>
            </p:nvPr>
          </p:nvSpPr>
          <p:spPr>
            <a:xfrm flipV="1">
              <a:off x="2720" y="2808"/>
              <a:ext cx="410" cy="171"/>
            </a:xfrm>
            <a:prstGeom prst="line">
              <a:avLst/>
            </a:prstGeom>
            <a:ln w="12700" cap="flat" cmpd="sng">
              <a:solidFill>
                <a:schemeClr val="tx1"/>
              </a:solidFill>
              <a:prstDash val="solid"/>
              <a:round/>
              <a:headEnd type="none" w="med" len="med"/>
              <a:tailEnd type="none" w="med" len="med"/>
            </a:ln>
          </p:spPr>
        </p:sp>
        <p:sp>
          <p:nvSpPr>
            <p:cNvPr id="25606" name="Line 10"/>
            <p:cNvSpPr/>
            <p:nvPr>
              <p:custDataLst>
                <p:tags r:id="rId6"/>
              </p:custDataLst>
            </p:nvPr>
          </p:nvSpPr>
          <p:spPr>
            <a:xfrm flipV="1">
              <a:off x="3130" y="2434"/>
              <a:ext cx="230" cy="361"/>
            </a:xfrm>
            <a:prstGeom prst="line">
              <a:avLst/>
            </a:prstGeom>
            <a:ln w="12700" cap="flat" cmpd="sng">
              <a:solidFill>
                <a:schemeClr val="tx1"/>
              </a:solidFill>
              <a:prstDash val="solid"/>
              <a:round/>
              <a:headEnd type="none" w="med" len="med"/>
              <a:tailEnd type="none" w="med" len="med"/>
            </a:ln>
          </p:spPr>
        </p:sp>
        <p:sp>
          <p:nvSpPr>
            <p:cNvPr id="25607" name="Line 11"/>
            <p:cNvSpPr/>
            <p:nvPr>
              <p:custDataLst>
                <p:tags r:id="rId7"/>
              </p:custDataLst>
            </p:nvPr>
          </p:nvSpPr>
          <p:spPr>
            <a:xfrm flipV="1">
              <a:off x="3366" y="2115"/>
              <a:ext cx="144" cy="309"/>
            </a:xfrm>
            <a:prstGeom prst="line">
              <a:avLst/>
            </a:prstGeom>
            <a:ln w="12700" cap="flat" cmpd="sng">
              <a:solidFill>
                <a:schemeClr val="tx1"/>
              </a:solidFill>
              <a:prstDash val="solid"/>
              <a:round/>
              <a:headEnd type="none" w="med" len="med"/>
              <a:tailEnd type="none" w="med" len="med"/>
            </a:ln>
          </p:spPr>
        </p:sp>
        <p:sp>
          <p:nvSpPr>
            <p:cNvPr id="25608" name="Line 12"/>
            <p:cNvSpPr/>
            <p:nvPr>
              <p:custDataLst>
                <p:tags r:id="rId8"/>
              </p:custDataLst>
            </p:nvPr>
          </p:nvSpPr>
          <p:spPr>
            <a:xfrm flipH="1" flipV="1">
              <a:off x="3487" y="1541"/>
              <a:ext cx="24" cy="581"/>
            </a:xfrm>
            <a:prstGeom prst="line">
              <a:avLst/>
            </a:prstGeom>
            <a:ln w="12700" cap="flat" cmpd="sng">
              <a:solidFill>
                <a:schemeClr val="tx1"/>
              </a:solidFill>
              <a:prstDash val="solid"/>
              <a:round/>
              <a:headEnd type="none" w="med" len="med"/>
              <a:tailEnd type="none" w="med" len="med"/>
            </a:ln>
          </p:spPr>
        </p:sp>
        <p:sp>
          <p:nvSpPr>
            <p:cNvPr id="25609" name="Line 13"/>
            <p:cNvSpPr/>
            <p:nvPr>
              <p:custDataLst>
                <p:tags r:id="rId9"/>
              </p:custDataLst>
            </p:nvPr>
          </p:nvSpPr>
          <p:spPr>
            <a:xfrm flipH="1" flipV="1">
              <a:off x="3035" y="1303"/>
              <a:ext cx="439" cy="251"/>
            </a:xfrm>
            <a:prstGeom prst="line">
              <a:avLst/>
            </a:prstGeom>
            <a:ln w="12700" cap="flat" cmpd="sng">
              <a:solidFill>
                <a:schemeClr val="tx1"/>
              </a:solidFill>
              <a:prstDash val="solid"/>
              <a:round/>
              <a:headEnd type="none" w="med" len="med"/>
              <a:tailEnd type="none" w="med" len="med"/>
            </a:ln>
          </p:spPr>
        </p:sp>
        <p:sp>
          <p:nvSpPr>
            <p:cNvPr id="25610" name="Line 14"/>
            <p:cNvSpPr/>
            <p:nvPr>
              <p:custDataLst>
                <p:tags r:id="rId10"/>
              </p:custDataLst>
            </p:nvPr>
          </p:nvSpPr>
          <p:spPr>
            <a:xfrm flipH="1">
              <a:off x="2433" y="1290"/>
              <a:ext cx="589" cy="119"/>
            </a:xfrm>
            <a:prstGeom prst="line">
              <a:avLst/>
            </a:prstGeom>
            <a:ln w="12700" cap="flat" cmpd="sng">
              <a:solidFill>
                <a:schemeClr val="tx1"/>
              </a:solidFill>
              <a:prstDash val="solid"/>
              <a:round/>
              <a:headEnd type="none" w="med" len="med"/>
              <a:tailEnd type="none" w="med" len="med"/>
            </a:ln>
          </p:spPr>
        </p:sp>
        <p:sp>
          <p:nvSpPr>
            <p:cNvPr id="25611" name="Line 15"/>
            <p:cNvSpPr/>
            <p:nvPr>
              <p:custDataLst>
                <p:tags r:id="rId11"/>
              </p:custDataLst>
            </p:nvPr>
          </p:nvSpPr>
          <p:spPr>
            <a:xfrm flipH="1">
              <a:off x="1953" y="1409"/>
              <a:ext cx="494" cy="303"/>
            </a:xfrm>
            <a:prstGeom prst="line">
              <a:avLst/>
            </a:prstGeom>
            <a:ln w="12700" cap="flat" cmpd="sng">
              <a:solidFill>
                <a:schemeClr val="tx1"/>
              </a:solidFill>
              <a:prstDash val="solid"/>
              <a:round/>
              <a:headEnd type="none" w="med" len="med"/>
              <a:tailEnd type="none" w="med" len="med"/>
            </a:ln>
          </p:spPr>
        </p:sp>
        <p:sp>
          <p:nvSpPr>
            <p:cNvPr id="25612" name="Line 16"/>
            <p:cNvSpPr/>
            <p:nvPr>
              <p:custDataLst>
                <p:tags r:id="rId12"/>
              </p:custDataLst>
            </p:nvPr>
          </p:nvSpPr>
          <p:spPr>
            <a:xfrm flipH="1">
              <a:off x="1817" y="1685"/>
              <a:ext cx="136" cy="410"/>
            </a:xfrm>
            <a:prstGeom prst="line">
              <a:avLst/>
            </a:prstGeom>
            <a:ln w="12700" cap="flat" cmpd="sng">
              <a:solidFill>
                <a:schemeClr val="tx1"/>
              </a:solidFill>
              <a:prstDash val="solid"/>
              <a:round/>
              <a:headEnd type="none" w="med" len="med"/>
              <a:tailEnd type="none" w="med" len="med"/>
            </a:ln>
          </p:spPr>
        </p:sp>
        <p:sp>
          <p:nvSpPr>
            <p:cNvPr id="25613" name="Line 17"/>
            <p:cNvSpPr/>
            <p:nvPr>
              <p:custDataLst>
                <p:tags r:id="rId13"/>
              </p:custDataLst>
            </p:nvPr>
          </p:nvSpPr>
          <p:spPr>
            <a:xfrm flipH="1">
              <a:off x="1803" y="2108"/>
              <a:ext cx="14" cy="502"/>
            </a:xfrm>
            <a:prstGeom prst="line">
              <a:avLst/>
            </a:prstGeom>
            <a:ln w="12700" cap="flat" cmpd="sng">
              <a:solidFill>
                <a:schemeClr val="tx1"/>
              </a:solidFill>
              <a:prstDash val="solid"/>
              <a:round/>
              <a:headEnd type="none" w="med" len="med"/>
              <a:tailEnd type="none" w="med" len="med"/>
            </a:ln>
          </p:spPr>
        </p:sp>
        <p:sp>
          <p:nvSpPr>
            <p:cNvPr id="25614" name="Oval 18"/>
            <p:cNvSpPr/>
            <p:nvPr>
              <p:custDataLst>
                <p:tags r:id="rId14"/>
              </p:custDataLst>
            </p:nvPr>
          </p:nvSpPr>
          <p:spPr>
            <a:xfrm>
              <a:off x="1762" y="2569"/>
              <a:ext cx="77" cy="74"/>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5615" name="Oval 19"/>
            <p:cNvSpPr/>
            <p:nvPr>
              <p:custDataLst>
                <p:tags r:id="rId15"/>
              </p:custDataLst>
            </p:nvPr>
          </p:nvSpPr>
          <p:spPr>
            <a:xfrm>
              <a:off x="2186" y="2872"/>
              <a:ext cx="77" cy="74"/>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5616" name="Oval 20"/>
            <p:cNvSpPr/>
            <p:nvPr>
              <p:custDataLst>
                <p:tags r:id="rId16"/>
              </p:custDataLst>
            </p:nvPr>
          </p:nvSpPr>
          <p:spPr>
            <a:xfrm>
              <a:off x="2665" y="2938"/>
              <a:ext cx="77" cy="74"/>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5617" name="Oval 21"/>
            <p:cNvSpPr/>
            <p:nvPr>
              <p:custDataLst>
                <p:tags r:id="rId17"/>
              </p:custDataLst>
            </p:nvPr>
          </p:nvSpPr>
          <p:spPr>
            <a:xfrm>
              <a:off x="3075" y="2779"/>
              <a:ext cx="78" cy="74"/>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5618" name="Oval 22"/>
            <p:cNvSpPr/>
            <p:nvPr>
              <p:custDataLst>
                <p:tags r:id="rId18"/>
              </p:custDataLst>
            </p:nvPr>
          </p:nvSpPr>
          <p:spPr>
            <a:xfrm>
              <a:off x="3318" y="2396"/>
              <a:ext cx="77" cy="74"/>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5619" name="Oval 23"/>
            <p:cNvSpPr/>
            <p:nvPr>
              <p:custDataLst>
                <p:tags r:id="rId19"/>
              </p:custDataLst>
            </p:nvPr>
          </p:nvSpPr>
          <p:spPr>
            <a:xfrm>
              <a:off x="3483" y="2064"/>
              <a:ext cx="77" cy="74"/>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5620" name="Oval 24"/>
            <p:cNvSpPr/>
            <p:nvPr>
              <p:custDataLst>
                <p:tags r:id="rId20"/>
              </p:custDataLst>
            </p:nvPr>
          </p:nvSpPr>
          <p:spPr>
            <a:xfrm>
              <a:off x="3445" y="1526"/>
              <a:ext cx="77" cy="74"/>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5621" name="Oval 25"/>
            <p:cNvSpPr/>
            <p:nvPr>
              <p:custDataLst>
                <p:tags r:id="rId21"/>
              </p:custDataLst>
            </p:nvPr>
          </p:nvSpPr>
          <p:spPr>
            <a:xfrm>
              <a:off x="2965" y="1262"/>
              <a:ext cx="77" cy="74"/>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5622" name="Oval 26"/>
            <p:cNvSpPr/>
            <p:nvPr>
              <p:custDataLst>
                <p:tags r:id="rId22"/>
              </p:custDataLst>
            </p:nvPr>
          </p:nvSpPr>
          <p:spPr>
            <a:xfrm>
              <a:off x="2432" y="1368"/>
              <a:ext cx="77" cy="74"/>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5623" name="Oval 27"/>
            <p:cNvSpPr/>
            <p:nvPr>
              <p:custDataLst>
                <p:tags r:id="rId23"/>
              </p:custDataLst>
            </p:nvPr>
          </p:nvSpPr>
          <p:spPr>
            <a:xfrm>
              <a:off x="1911" y="1657"/>
              <a:ext cx="77" cy="75"/>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5624" name="Oval 28"/>
            <p:cNvSpPr/>
            <p:nvPr>
              <p:custDataLst>
                <p:tags r:id="rId24"/>
              </p:custDataLst>
            </p:nvPr>
          </p:nvSpPr>
          <p:spPr>
            <a:xfrm>
              <a:off x="1788" y="2040"/>
              <a:ext cx="77" cy="74"/>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5625" name="Text Box 29"/>
            <p:cNvSpPr txBox="1"/>
            <p:nvPr>
              <p:custDataLst>
                <p:tags r:id="rId25"/>
              </p:custDataLst>
            </p:nvPr>
          </p:nvSpPr>
          <p:spPr>
            <a:xfrm>
              <a:off x="1545" y="2555"/>
              <a:ext cx="196" cy="201"/>
            </a:xfrm>
            <a:prstGeom prst="rect">
              <a:avLst/>
            </a:prstGeom>
            <a:noFill/>
            <a:ln w="12700">
              <a:noFill/>
            </a:ln>
          </p:spPr>
          <p:txBody>
            <a:bodyPr wrap="square" anchor="t" anchorCtr="0">
              <a:spAutoFit/>
            </a:bodyPr>
            <a:lstStyle/>
            <a:p>
              <a:r>
                <a:rPr lang="en-US" altLang="zh-CN" dirty="0">
                  <a:latin typeface="Arial" panose="020B0604020202020204" pitchFamily="34" charset="0"/>
                  <a:ea typeface="宋体" panose="02010600030101010101" pitchFamily="2" charset="-122"/>
                </a:rPr>
                <a:t>a</a:t>
              </a:r>
            </a:p>
          </p:txBody>
        </p:sp>
        <p:sp>
          <p:nvSpPr>
            <p:cNvPr id="25626" name="Text Box 30"/>
            <p:cNvSpPr txBox="1"/>
            <p:nvPr>
              <p:custDataLst>
                <p:tags r:id="rId26"/>
              </p:custDataLst>
            </p:nvPr>
          </p:nvSpPr>
          <p:spPr>
            <a:xfrm>
              <a:off x="2053" y="2941"/>
              <a:ext cx="195" cy="201"/>
            </a:xfrm>
            <a:prstGeom prst="rect">
              <a:avLst/>
            </a:prstGeom>
            <a:noFill/>
            <a:ln w="12700">
              <a:noFill/>
            </a:ln>
          </p:spPr>
          <p:txBody>
            <a:bodyPr wrap="square" anchor="t" anchorCtr="0">
              <a:spAutoFit/>
            </a:bodyPr>
            <a:lstStyle/>
            <a:p>
              <a:r>
                <a:rPr lang="en-US" altLang="zh-CN" dirty="0">
                  <a:latin typeface="Arial" panose="020B0604020202020204" pitchFamily="34" charset="0"/>
                  <a:ea typeface="宋体" panose="02010600030101010101" pitchFamily="2" charset="-122"/>
                </a:rPr>
                <a:t>b</a:t>
              </a:r>
            </a:p>
          </p:txBody>
        </p:sp>
        <p:sp>
          <p:nvSpPr>
            <p:cNvPr id="25627" name="Text Box 31"/>
            <p:cNvSpPr txBox="1"/>
            <p:nvPr>
              <p:custDataLst>
                <p:tags r:id="rId27"/>
              </p:custDataLst>
            </p:nvPr>
          </p:nvSpPr>
          <p:spPr>
            <a:xfrm>
              <a:off x="2574" y="2989"/>
              <a:ext cx="188" cy="201"/>
            </a:xfrm>
            <a:prstGeom prst="rect">
              <a:avLst/>
            </a:prstGeom>
            <a:noFill/>
            <a:ln w="12700">
              <a:noFill/>
            </a:ln>
          </p:spPr>
          <p:txBody>
            <a:bodyPr wrap="square" anchor="t" anchorCtr="0">
              <a:spAutoFit/>
            </a:bodyPr>
            <a:lstStyle/>
            <a:p>
              <a:r>
                <a:rPr lang="en-US" altLang="zh-CN" dirty="0">
                  <a:latin typeface="Arial" panose="020B0604020202020204" pitchFamily="34" charset="0"/>
                  <a:ea typeface="宋体" panose="02010600030101010101" pitchFamily="2" charset="-122"/>
                </a:rPr>
                <a:t>c</a:t>
              </a:r>
            </a:p>
          </p:txBody>
        </p:sp>
        <p:sp>
          <p:nvSpPr>
            <p:cNvPr id="25628" name="Text Box 32"/>
            <p:cNvSpPr txBox="1"/>
            <p:nvPr>
              <p:custDataLst>
                <p:tags r:id="rId28"/>
              </p:custDataLst>
            </p:nvPr>
          </p:nvSpPr>
          <p:spPr>
            <a:xfrm>
              <a:off x="3150" y="2860"/>
              <a:ext cx="195" cy="201"/>
            </a:xfrm>
            <a:prstGeom prst="rect">
              <a:avLst/>
            </a:prstGeom>
            <a:noFill/>
            <a:ln w="12700">
              <a:noFill/>
            </a:ln>
          </p:spPr>
          <p:txBody>
            <a:bodyPr wrap="square" anchor="t" anchorCtr="0">
              <a:spAutoFit/>
            </a:bodyPr>
            <a:lstStyle/>
            <a:p>
              <a:r>
                <a:rPr lang="en-US" altLang="zh-CN" dirty="0">
                  <a:latin typeface="Arial" panose="020B0604020202020204" pitchFamily="34" charset="0"/>
                  <a:ea typeface="宋体" panose="02010600030101010101" pitchFamily="2" charset="-122"/>
                </a:rPr>
                <a:t>d</a:t>
              </a:r>
            </a:p>
          </p:txBody>
        </p:sp>
        <p:sp>
          <p:nvSpPr>
            <p:cNvPr id="25629" name="Text Box 33"/>
            <p:cNvSpPr txBox="1"/>
            <p:nvPr>
              <p:custDataLst>
                <p:tags r:id="rId29"/>
              </p:custDataLst>
            </p:nvPr>
          </p:nvSpPr>
          <p:spPr>
            <a:xfrm>
              <a:off x="3424" y="2412"/>
              <a:ext cx="196" cy="201"/>
            </a:xfrm>
            <a:prstGeom prst="rect">
              <a:avLst/>
            </a:prstGeom>
            <a:noFill/>
            <a:ln w="12700">
              <a:noFill/>
            </a:ln>
          </p:spPr>
          <p:txBody>
            <a:bodyPr wrap="square" anchor="t" anchorCtr="0">
              <a:spAutoFit/>
            </a:bodyPr>
            <a:lstStyle/>
            <a:p>
              <a:r>
                <a:rPr lang="en-US" altLang="zh-CN" dirty="0">
                  <a:latin typeface="Arial" panose="020B0604020202020204" pitchFamily="34" charset="0"/>
                  <a:ea typeface="宋体" panose="02010600030101010101" pitchFamily="2" charset="-122"/>
                </a:rPr>
                <a:t>e</a:t>
              </a:r>
            </a:p>
          </p:txBody>
        </p:sp>
        <p:sp>
          <p:nvSpPr>
            <p:cNvPr id="25630" name="Text Box 34"/>
            <p:cNvSpPr txBox="1"/>
            <p:nvPr>
              <p:custDataLst>
                <p:tags r:id="rId30"/>
              </p:custDataLst>
            </p:nvPr>
          </p:nvSpPr>
          <p:spPr>
            <a:xfrm>
              <a:off x="3588" y="1980"/>
              <a:ext cx="156" cy="201"/>
            </a:xfrm>
            <a:prstGeom prst="rect">
              <a:avLst/>
            </a:prstGeom>
            <a:noFill/>
            <a:ln w="12700">
              <a:noFill/>
            </a:ln>
          </p:spPr>
          <p:txBody>
            <a:bodyPr wrap="square" anchor="t" anchorCtr="0">
              <a:spAutoFit/>
            </a:bodyPr>
            <a:lstStyle/>
            <a:p>
              <a:r>
                <a:rPr lang="en-US" altLang="zh-CN" dirty="0">
                  <a:latin typeface="Arial" panose="020B0604020202020204" pitchFamily="34" charset="0"/>
                  <a:ea typeface="宋体" panose="02010600030101010101" pitchFamily="2" charset="-122"/>
                </a:rPr>
                <a:t>f</a:t>
              </a:r>
            </a:p>
          </p:txBody>
        </p:sp>
        <p:sp>
          <p:nvSpPr>
            <p:cNvPr id="25631" name="Text Box 35"/>
            <p:cNvSpPr txBox="1"/>
            <p:nvPr>
              <p:custDataLst>
                <p:tags r:id="rId31"/>
              </p:custDataLst>
            </p:nvPr>
          </p:nvSpPr>
          <p:spPr>
            <a:xfrm>
              <a:off x="3530" y="1389"/>
              <a:ext cx="196" cy="201"/>
            </a:xfrm>
            <a:prstGeom prst="rect">
              <a:avLst/>
            </a:prstGeom>
            <a:noFill/>
            <a:ln w="12700">
              <a:noFill/>
            </a:ln>
          </p:spPr>
          <p:txBody>
            <a:bodyPr wrap="square" anchor="t" anchorCtr="0">
              <a:spAutoFit/>
            </a:bodyPr>
            <a:lstStyle/>
            <a:p>
              <a:r>
                <a:rPr lang="en-US" altLang="zh-CN" dirty="0">
                  <a:latin typeface="Arial" panose="020B0604020202020204" pitchFamily="34" charset="0"/>
                  <a:ea typeface="宋体" panose="02010600030101010101" pitchFamily="2" charset="-122"/>
                </a:rPr>
                <a:t>g</a:t>
              </a:r>
            </a:p>
          </p:txBody>
        </p:sp>
        <p:sp>
          <p:nvSpPr>
            <p:cNvPr id="25632" name="Text Box 36"/>
            <p:cNvSpPr txBox="1"/>
            <p:nvPr>
              <p:custDataLst>
                <p:tags r:id="rId32"/>
              </p:custDataLst>
            </p:nvPr>
          </p:nvSpPr>
          <p:spPr>
            <a:xfrm>
              <a:off x="2914" y="1014"/>
              <a:ext cx="196" cy="201"/>
            </a:xfrm>
            <a:prstGeom prst="rect">
              <a:avLst/>
            </a:prstGeom>
            <a:noFill/>
            <a:ln w="12700">
              <a:noFill/>
            </a:ln>
          </p:spPr>
          <p:txBody>
            <a:bodyPr wrap="square" anchor="t" anchorCtr="0">
              <a:spAutoFit/>
            </a:bodyPr>
            <a:lstStyle/>
            <a:p>
              <a:r>
                <a:rPr lang="en-US" altLang="zh-CN" dirty="0">
                  <a:latin typeface="Arial" panose="020B0604020202020204" pitchFamily="34" charset="0"/>
                  <a:ea typeface="宋体" panose="02010600030101010101" pitchFamily="2" charset="-122"/>
                </a:rPr>
                <a:t>h</a:t>
              </a:r>
            </a:p>
          </p:txBody>
        </p:sp>
        <p:sp>
          <p:nvSpPr>
            <p:cNvPr id="25633" name="Text Box 37"/>
            <p:cNvSpPr txBox="1"/>
            <p:nvPr>
              <p:custDataLst>
                <p:tags r:id="rId33"/>
              </p:custDataLst>
            </p:nvPr>
          </p:nvSpPr>
          <p:spPr>
            <a:xfrm>
              <a:off x="2343" y="1129"/>
              <a:ext cx="148" cy="201"/>
            </a:xfrm>
            <a:prstGeom prst="rect">
              <a:avLst/>
            </a:prstGeom>
            <a:noFill/>
            <a:ln w="12700">
              <a:noFill/>
            </a:ln>
          </p:spPr>
          <p:txBody>
            <a:bodyPr wrap="square" anchor="t" anchorCtr="0">
              <a:spAutoFit/>
            </a:bodyPr>
            <a:lstStyle/>
            <a:p>
              <a:r>
                <a:rPr lang="en-US" altLang="zh-CN" dirty="0">
                  <a:latin typeface="Arial" panose="020B0604020202020204" pitchFamily="34" charset="0"/>
                  <a:ea typeface="宋体" panose="02010600030101010101" pitchFamily="2" charset="-122"/>
                </a:rPr>
                <a:t>i</a:t>
              </a:r>
            </a:p>
          </p:txBody>
        </p:sp>
        <p:sp>
          <p:nvSpPr>
            <p:cNvPr id="25634" name="Text Box 38"/>
            <p:cNvSpPr txBox="1"/>
            <p:nvPr>
              <p:custDataLst>
                <p:tags r:id="rId34"/>
              </p:custDataLst>
            </p:nvPr>
          </p:nvSpPr>
          <p:spPr>
            <a:xfrm>
              <a:off x="1806" y="1430"/>
              <a:ext cx="148" cy="201"/>
            </a:xfrm>
            <a:prstGeom prst="rect">
              <a:avLst/>
            </a:prstGeom>
            <a:noFill/>
            <a:ln w="12700">
              <a:noFill/>
            </a:ln>
          </p:spPr>
          <p:txBody>
            <a:bodyPr wrap="square" anchor="t" anchorCtr="0">
              <a:spAutoFit/>
            </a:bodyPr>
            <a:lstStyle/>
            <a:p>
              <a:r>
                <a:rPr lang="en-US" altLang="zh-CN" dirty="0">
                  <a:latin typeface="Arial" panose="020B0604020202020204" pitchFamily="34" charset="0"/>
                  <a:ea typeface="宋体" panose="02010600030101010101" pitchFamily="2" charset="-122"/>
                </a:rPr>
                <a:t>j</a:t>
              </a:r>
            </a:p>
          </p:txBody>
        </p:sp>
        <p:sp>
          <p:nvSpPr>
            <p:cNvPr id="25635" name="Text Box 39"/>
            <p:cNvSpPr txBox="1"/>
            <p:nvPr>
              <p:custDataLst>
                <p:tags r:id="rId35"/>
              </p:custDataLst>
            </p:nvPr>
          </p:nvSpPr>
          <p:spPr>
            <a:xfrm>
              <a:off x="1612" y="1910"/>
              <a:ext cx="187" cy="201"/>
            </a:xfrm>
            <a:prstGeom prst="rect">
              <a:avLst/>
            </a:prstGeom>
            <a:noFill/>
            <a:ln w="12700">
              <a:noFill/>
            </a:ln>
          </p:spPr>
          <p:txBody>
            <a:bodyPr wrap="square" anchor="t" anchorCtr="0">
              <a:spAutoFit/>
            </a:bodyPr>
            <a:lstStyle/>
            <a:p>
              <a:r>
                <a:rPr lang="en-US" altLang="zh-CN" dirty="0">
                  <a:latin typeface="Arial" panose="020B0604020202020204" pitchFamily="34" charset="0"/>
                  <a:ea typeface="宋体" panose="02010600030101010101" pitchFamily="2" charset="-122"/>
                </a:rPr>
                <a:t>k</a:t>
              </a:r>
            </a:p>
          </p:txBody>
        </p:sp>
        <p:sp>
          <p:nvSpPr>
            <p:cNvPr id="25636" name="Line 40"/>
            <p:cNvSpPr/>
            <p:nvPr>
              <p:custDataLst>
                <p:tags r:id="rId36"/>
              </p:custDataLst>
            </p:nvPr>
          </p:nvSpPr>
          <p:spPr>
            <a:xfrm>
              <a:off x="1817" y="2597"/>
              <a:ext cx="1888" cy="790"/>
            </a:xfrm>
            <a:prstGeom prst="line">
              <a:avLst/>
            </a:prstGeom>
            <a:ln w="12700" cap="rnd" cmpd="sng">
              <a:solidFill>
                <a:srgbClr val="FF0000"/>
              </a:solidFill>
              <a:prstDash val="sysDot"/>
              <a:round/>
              <a:headEnd type="none" w="med" len="med"/>
              <a:tailEnd type="none" w="med" len="med"/>
            </a:ln>
          </p:spPr>
        </p:sp>
        <p:sp>
          <p:nvSpPr>
            <p:cNvPr id="25637" name="Line 41"/>
            <p:cNvSpPr/>
            <p:nvPr>
              <p:custDataLst>
                <p:tags r:id="rId37"/>
              </p:custDataLst>
            </p:nvPr>
          </p:nvSpPr>
          <p:spPr>
            <a:xfrm>
              <a:off x="1803" y="2597"/>
              <a:ext cx="2409" cy="407"/>
            </a:xfrm>
            <a:prstGeom prst="line">
              <a:avLst/>
            </a:prstGeom>
            <a:ln w="12700" cap="rnd" cmpd="sng">
              <a:solidFill>
                <a:srgbClr val="FF0000"/>
              </a:solidFill>
              <a:prstDash val="sysDot"/>
              <a:round/>
              <a:headEnd type="none" w="med" len="med"/>
              <a:tailEnd type="none" w="med" len="med"/>
            </a:ln>
          </p:spPr>
        </p:sp>
        <p:sp>
          <p:nvSpPr>
            <p:cNvPr id="25638" name="Line 42"/>
            <p:cNvSpPr/>
            <p:nvPr>
              <p:custDataLst>
                <p:tags r:id="rId38"/>
              </p:custDataLst>
            </p:nvPr>
          </p:nvSpPr>
          <p:spPr>
            <a:xfrm flipV="1">
              <a:off x="1817" y="2346"/>
              <a:ext cx="2423" cy="224"/>
            </a:xfrm>
            <a:prstGeom prst="line">
              <a:avLst/>
            </a:prstGeom>
            <a:ln w="12700" cap="rnd" cmpd="sng">
              <a:solidFill>
                <a:srgbClr val="FF0000"/>
              </a:solidFill>
              <a:prstDash val="sysDot"/>
              <a:round/>
              <a:headEnd type="none" w="med" len="med"/>
              <a:tailEnd type="none" w="med" len="med"/>
            </a:ln>
          </p:spPr>
        </p:sp>
        <p:sp>
          <p:nvSpPr>
            <p:cNvPr id="25639" name="Line 43"/>
            <p:cNvSpPr/>
            <p:nvPr>
              <p:custDataLst>
                <p:tags r:id="rId39"/>
              </p:custDataLst>
            </p:nvPr>
          </p:nvSpPr>
          <p:spPr>
            <a:xfrm flipV="1">
              <a:off x="2228" y="2795"/>
              <a:ext cx="41" cy="104"/>
            </a:xfrm>
            <a:prstGeom prst="line">
              <a:avLst/>
            </a:prstGeom>
            <a:ln w="12700" cap="flat" cmpd="sng">
              <a:solidFill>
                <a:srgbClr val="FF0000"/>
              </a:solidFill>
              <a:prstDash val="solid"/>
              <a:round/>
              <a:headEnd type="none" w="med" len="med"/>
              <a:tailEnd type="none" w="med" len="med"/>
            </a:ln>
          </p:spPr>
        </p:sp>
        <p:sp>
          <p:nvSpPr>
            <p:cNvPr id="25640" name="Line 44"/>
            <p:cNvSpPr/>
            <p:nvPr>
              <p:custDataLst>
                <p:tags r:id="rId40"/>
              </p:custDataLst>
            </p:nvPr>
          </p:nvSpPr>
          <p:spPr>
            <a:xfrm flipV="1">
              <a:off x="2706" y="2755"/>
              <a:ext cx="27" cy="198"/>
            </a:xfrm>
            <a:prstGeom prst="line">
              <a:avLst/>
            </a:prstGeom>
            <a:ln w="12700" cap="rnd" cmpd="sng">
              <a:solidFill>
                <a:srgbClr val="FF0000"/>
              </a:solidFill>
              <a:prstDash val="sysDot"/>
              <a:round/>
              <a:headEnd type="none" w="med" len="med"/>
              <a:tailEnd type="none" w="med" len="med"/>
            </a:ln>
          </p:spPr>
        </p:sp>
        <p:sp>
          <p:nvSpPr>
            <p:cNvPr id="25641" name="Line 45"/>
            <p:cNvSpPr/>
            <p:nvPr>
              <p:custDataLst>
                <p:tags r:id="rId41"/>
              </p:custDataLst>
            </p:nvPr>
          </p:nvSpPr>
          <p:spPr>
            <a:xfrm flipH="1" flipV="1">
              <a:off x="3089" y="2449"/>
              <a:ext cx="28" cy="346"/>
            </a:xfrm>
            <a:prstGeom prst="line">
              <a:avLst/>
            </a:prstGeom>
            <a:ln w="12700" cap="rnd" cmpd="sng">
              <a:solidFill>
                <a:srgbClr val="FF0000"/>
              </a:solidFill>
              <a:prstDash val="sysDot"/>
              <a:round/>
              <a:headEnd type="none" w="med" len="med"/>
              <a:tailEnd type="none" w="med" len="med"/>
            </a:ln>
          </p:spPr>
        </p:sp>
        <p:sp>
          <p:nvSpPr>
            <p:cNvPr id="25642" name="Line 47"/>
            <p:cNvSpPr/>
            <p:nvPr>
              <p:custDataLst>
                <p:tags r:id="rId42"/>
              </p:custDataLst>
            </p:nvPr>
          </p:nvSpPr>
          <p:spPr>
            <a:xfrm flipV="1">
              <a:off x="3118" y="1579"/>
              <a:ext cx="357" cy="1213"/>
            </a:xfrm>
            <a:prstGeom prst="line">
              <a:avLst/>
            </a:prstGeom>
            <a:ln w="12700" cap="flat" cmpd="sng">
              <a:solidFill>
                <a:srgbClr val="0000FF"/>
              </a:solidFill>
              <a:prstDash val="solid"/>
              <a:round/>
              <a:headEnd type="none" w="med" len="med"/>
              <a:tailEnd type="none" w="med" len="med"/>
            </a:ln>
          </p:spPr>
        </p:sp>
        <p:sp>
          <p:nvSpPr>
            <p:cNvPr id="25643" name="Line 48"/>
            <p:cNvSpPr/>
            <p:nvPr>
              <p:custDataLst>
                <p:tags r:id="rId43"/>
              </p:custDataLst>
            </p:nvPr>
          </p:nvSpPr>
          <p:spPr>
            <a:xfrm flipH="1" flipV="1">
              <a:off x="2482" y="1411"/>
              <a:ext cx="964" cy="168"/>
            </a:xfrm>
            <a:prstGeom prst="line">
              <a:avLst/>
            </a:prstGeom>
            <a:ln w="12700" cap="flat" cmpd="sng">
              <a:solidFill>
                <a:srgbClr val="0000FF"/>
              </a:solidFill>
              <a:prstDash val="solid"/>
              <a:round/>
              <a:headEnd type="none" w="med" len="med"/>
              <a:tailEnd type="none" w="med" len="med"/>
            </a:ln>
          </p:spPr>
        </p:sp>
        <p:sp>
          <p:nvSpPr>
            <p:cNvPr id="25644" name="Line 49"/>
            <p:cNvSpPr/>
            <p:nvPr>
              <p:custDataLst>
                <p:tags r:id="rId44"/>
              </p:custDataLst>
            </p:nvPr>
          </p:nvSpPr>
          <p:spPr>
            <a:xfrm flipH="1">
              <a:off x="1797" y="1411"/>
              <a:ext cx="666" cy="1181"/>
            </a:xfrm>
            <a:prstGeom prst="line">
              <a:avLst/>
            </a:prstGeom>
            <a:ln w="12700" cap="flat" cmpd="sng">
              <a:solidFill>
                <a:srgbClr val="0000FF"/>
              </a:solidFill>
              <a:prstDash val="solid"/>
              <a:round/>
              <a:headEnd type="none" w="med" len="med"/>
              <a:tailEnd type="none" w="med" len="med"/>
            </a:ln>
          </p:spPr>
        </p:sp>
        <p:sp>
          <p:nvSpPr>
            <p:cNvPr id="25645" name="Line 50"/>
            <p:cNvSpPr/>
            <p:nvPr>
              <p:custDataLst>
                <p:tags r:id="rId45"/>
              </p:custDataLst>
            </p:nvPr>
          </p:nvSpPr>
          <p:spPr>
            <a:xfrm>
              <a:off x="1807" y="2602"/>
              <a:ext cx="1301" cy="209"/>
            </a:xfrm>
            <a:prstGeom prst="line">
              <a:avLst/>
            </a:prstGeom>
            <a:ln w="12700" cap="flat" cmpd="sng">
              <a:solidFill>
                <a:srgbClr val="0000FF"/>
              </a:solidFill>
              <a:prstDash val="solid"/>
              <a:round/>
              <a:headEnd type="none" w="med" len="med"/>
              <a:tailEnd type="none" w="med" len="med"/>
            </a:ln>
          </p:spPr>
        </p:sp>
        <p:sp>
          <p:nvSpPr>
            <p:cNvPr id="25646" name="Text Box 52"/>
            <p:cNvSpPr txBox="1"/>
            <p:nvPr>
              <p:custDataLst>
                <p:tags r:id="rId46"/>
              </p:custDataLst>
            </p:nvPr>
          </p:nvSpPr>
          <p:spPr>
            <a:xfrm>
              <a:off x="2246" y="2641"/>
              <a:ext cx="196" cy="201"/>
            </a:xfrm>
            <a:prstGeom prst="rect">
              <a:avLst/>
            </a:prstGeom>
            <a:noFill/>
            <a:ln w="12700">
              <a:noFill/>
            </a:ln>
          </p:spPr>
          <p:txBody>
            <a:bodyPr wrap="square" anchor="t" anchorCtr="0">
              <a:spAutoFit/>
            </a:bodyPr>
            <a:lstStyle/>
            <a:p>
              <a:r>
                <a:rPr lang="en-US" altLang="zh-CN" dirty="0">
                  <a:latin typeface="Arial" panose="020B0604020202020204" pitchFamily="34" charset="0"/>
                  <a:ea typeface="宋体" panose="02010600030101010101" pitchFamily="2" charset="-122"/>
                </a:rPr>
                <a:t>1</a:t>
              </a:r>
            </a:p>
          </p:txBody>
        </p:sp>
        <p:sp>
          <p:nvSpPr>
            <p:cNvPr id="25647" name="Text Box 53"/>
            <p:cNvSpPr txBox="1"/>
            <p:nvPr>
              <p:custDataLst>
                <p:tags r:id="rId47"/>
              </p:custDataLst>
            </p:nvPr>
          </p:nvSpPr>
          <p:spPr>
            <a:xfrm>
              <a:off x="2703" y="2542"/>
              <a:ext cx="196" cy="201"/>
            </a:xfrm>
            <a:prstGeom prst="rect">
              <a:avLst/>
            </a:prstGeom>
            <a:noFill/>
            <a:ln w="12700">
              <a:noFill/>
            </a:ln>
          </p:spPr>
          <p:txBody>
            <a:bodyPr wrap="square" anchor="t" anchorCtr="0">
              <a:spAutoFit/>
            </a:bodyPr>
            <a:lstStyle/>
            <a:p>
              <a:r>
                <a:rPr lang="en-US" altLang="zh-CN" dirty="0">
                  <a:latin typeface="Arial" panose="020B0604020202020204" pitchFamily="34" charset="0"/>
                  <a:ea typeface="宋体" panose="02010600030101010101" pitchFamily="2" charset="-122"/>
                </a:rPr>
                <a:t>2</a:t>
              </a:r>
            </a:p>
          </p:txBody>
        </p:sp>
        <p:sp>
          <p:nvSpPr>
            <p:cNvPr id="25648" name="Text Box 54"/>
            <p:cNvSpPr txBox="1"/>
            <p:nvPr>
              <p:custDataLst>
                <p:tags r:id="rId48"/>
              </p:custDataLst>
            </p:nvPr>
          </p:nvSpPr>
          <p:spPr>
            <a:xfrm>
              <a:off x="3001" y="2214"/>
              <a:ext cx="196" cy="201"/>
            </a:xfrm>
            <a:prstGeom prst="rect">
              <a:avLst/>
            </a:prstGeom>
            <a:noFill/>
            <a:ln w="12700">
              <a:noFill/>
            </a:ln>
          </p:spPr>
          <p:txBody>
            <a:bodyPr wrap="square" anchor="t" anchorCtr="0">
              <a:spAutoFit/>
            </a:bodyPr>
            <a:lstStyle/>
            <a:p>
              <a:r>
                <a:rPr lang="en-US" altLang="zh-CN" dirty="0">
                  <a:latin typeface="Arial" panose="020B0604020202020204" pitchFamily="34" charset="0"/>
                  <a:ea typeface="宋体" panose="02010600030101010101" pitchFamily="2" charset="-122"/>
                </a:rPr>
                <a:t>3</a:t>
              </a:r>
            </a:p>
          </p:txBody>
        </p:sp>
      </p:grpSp>
      <p:sp>
        <p:nvSpPr>
          <p:cNvPr id="25649" name="Text Box 55"/>
          <p:cNvSpPr txBox="1"/>
          <p:nvPr>
            <p:custDataLst>
              <p:tags r:id="rId1"/>
            </p:custDataLst>
          </p:nvPr>
        </p:nvSpPr>
        <p:spPr>
          <a:xfrm>
            <a:off x="608648" y="1242378"/>
            <a:ext cx="1974215" cy="460375"/>
          </a:xfrm>
          <a:prstGeom prst="rect">
            <a:avLst/>
          </a:prstGeom>
          <a:noFill/>
          <a:ln w="12700">
            <a:noFill/>
          </a:ln>
        </p:spPr>
        <p:txBody>
          <a:bodyPr wrap="none" anchor="t" anchorCtr="0">
            <a:spAutoFit/>
          </a:bodyPr>
          <a:lstStyle/>
          <a:p>
            <a:r>
              <a:rPr lang="en-US" altLang="zh-CN" sz="2400" dirty="0">
                <a:latin typeface="微软雅黑" panose="020B0503020204020204" pitchFamily="34" charset="-122"/>
                <a:ea typeface="微软雅黑" panose="020B0503020204020204" pitchFamily="34" charset="-122"/>
              </a:rPr>
              <a:t>An Example:</a:t>
            </a:r>
          </a:p>
        </p:txBody>
      </p:sp>
      <p:sp>
        <p:nvSpPr>
          <p:cNvPr id="25650" name="Rectangle 57"/>
          <p:cNvSpPr/>
          <p:nvPr>
            <p:custDataLst>
              <p:tags r:id="rId2"/>
            </p:custDataLst>
          </p:nvPr>
        </p:nvSpPr>
        <p:spPr>
          <a:xfrm>
            <a:off x="608965" y="5749925"/>
            <a:ext cx="10831830" cy="829945"/>
          </a:xfrm>
          <a:prstGeom prst="rect">
            <a:avLst/>
          </a:prstGeom>
          <a:noFill/>
          <a:ln w="12700">
            <a:noFill/>
          </a:ln>
        </p:spPr>
        <p:txBody>
          <a:bodyPr wrap="square" anchor="t" anchorCtr="0">
            <a:spAutoFit/>
          </a:bodyPr>
          <a:lstStyle/>
          <a:p>
            <a:pPr algn="just"/>
            <a:r>
              <a:rPr lang="en-US" altLang="zh-CN" sz="2400" dirty="0">
                <a:latin typeface="微软雅黑" panose="020B0503020204020204" pitchFamily="34" charset="-122"/>
                <a:ea typeface="微软雅黑" panose="020B0503020204020204" pitchFamily="34" charset="-122"/>
              </a:rPr>
              <a:t>Problem: the vertices in the resulting approximation do not always correspond to inflections (such as corners) in the original boundary.</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Splitting techniques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23</a:t>
            </a:fld>
            <a:endParaRPr lang="en-US" altLang="zh-CN"/>
          </a:p>
        </p:txBody>
      </p:sp>
      <p:pic>
        <p:nvPicPr>
          <p:cNvPr id="27649" name="Picture 2"/>
          <p:cNvPicPr>
            <a:picLocks noChangeAspect="1"/>
          </p:cNvPicPr>
          <p:nvPr>
            <p:custDataLst>
              <p:tags r:id="rId1"/>
            </p:custDataLst>
          </p:nvPr>
        </p:nvPicPr>
        <p:blipFill>
          <a:blip r:embed="rId6"/>
          <a:stretch>
            <a:fillRect/>
          </a:stretch>
        </p:blipFill>
        <p:spPr>
          <a:xfrm>
            <a:off x="888365" y="2032635"/>
            <a:ext cx="10558145" cy="3119755"/>
          </a:xfrm>
          <a:prstGeom prst="rect">
            <a:avLst/>
          </a:prstGeom>
          <a:noFill/>
          <a:ln w="9525">
            <a:noFill/>
          </a:ln>
        </p:spPr>
      </p:pic>
      <p:sp>
        <p:nvSpPr>
          <p:cNvPr id="27651" name="Text Box 4"/>
          <p:cNvSpPr txBox="1"/>
          <p:nvPr>
            <p:custDataLst>
              <p:tags r:id="rId2"/>
            </p:custDataLst>
          </p:nvPr>
        </p:nvSpPr>
        <p:spPr>
          <a:xfrm>
            <a:off x="585470" y="5153025"/>
            <a:ext cx="11499240" cy="1568450"/>
          </a:xfrm>
          <a:prstGeom prst="rect">
            <a:avLst/>
          </a:prstGeom>
          <a:noFill/>
          <a:ln w="9525">
            <a:noFill/>
          </a:ln>
        </p:spPr>
        <p:txBody>
          <a:bodyPr wrap="square" anchor="t" anchorCtr="0">
            <a:spAutoFit/>
          </a:bodyPr>
          <a:lstStyle/>
          <a:p>
            <a:pPr marL="457200" indent="-457200">
              <a:buAutoNum type="arabicPeriod"/>
            </a:pPr>
            <a:r>
              <a:rPr lang="en-US" altLang="zh-CN" sz="2400" dirty="0">
                <a:latin typeface="微软雅黑" panose="020B0503020204020204" pitchFamily="34" charset="-122"/>
                <a:ea typeface="微软雅黑" panose="020B0503020204020204" pitchFamily="34" charset="-122"/>
              </a:rPr>
              <a:t>Find the major axis.</a:t>
            </a:r>
          </a:p>
          <a:p>
            <a:pPr marL="457200" indent="-457200">
              <a:buAutoNum type="arabicPeriod"/>
            </a:pPr>
            <a:r>
              <a:rPr lang="en-US" altLang="zh-CN" sz="2400" dirty="0">
                <a:latin typeface="微软雅黑" panose="020B0503020204020204" pitchFamily="34" charset="-122"/>
                <a:ea typeface="微软雅黑" panose="020B0503020204020204" pitchFamily="34" charset="-122"/>
              </a:rPr>
              <a:t>Find max axes which perpendicular to major axis and has distance greater than a threshold.</a:t>
            </a:r>
          </a:p>
          <a:p>
            <a:pPr marL="457200" indent="-457200">
              <a:buAutoNum type="arabicPeriod"/>
            </a:pPr>
            <a:r>
              <a:rPr lang="en-US" altLang="zh-CN" sz="2400" dirty="0">
                <a:latin typeface="微软雅黑" panose="020B0503020204020204" pitchFamily="34" charset="-122"/>
                <a:ea typeface="微软雅黑" panose="020B0503020204020204" pitchFamily="34" charset="-122"/>
              </a:rPr>
              <a:t>Repeat until we can</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rPr>
              <a:t>t split anymore.</a:t>
            </a:r>
            <a:endParaRPr lang="th-TH" altLang="zh-CN" sz="2400" dirty="0">
              <a:latin typeface="微软雅黑" panose="020B0503020204020204" pitchFamily="34" charset="-122"/>
              <a:ea typeface="微软雅黑" panose="020B0503020204020204" pitchFamily="34" charset="-122"/>
              <a:cs typeface="Times New Roman" panose="02020603050405020304" charset="0"/>
            </a:endParaRPr>
          </a:p>
        </p:txBody>
      </p:sp>
      <p:sp>
        <p:nvSpPr>
          <p:cNvPr id="27652" name="Text Box 5"/>
          <p:cNvSpPr txBox="1"/>
          <p:nvPr>
            <p:custDataLst>
              <p:tags r:id="rId3"/>
            </p:custDataLst>
          </p:nvPr>
        </p:nvSpPr>
        <p:spPr>
          <a:xfrm>
            <a:off x="585470" y="1192530"/>
            <a:ext cx="11243208" cy="829945"/>
          </a:xfrm>
          <a:prstGeom prst="rect">
            <a:avLst/>
          </a:prstGeom>
          <a:noFill/>
          <a:ln w="12700">
            <a:noFill/>
          </a:ln>
        </p:spPr>
        <p:txBody>
          <a:bodyPr wrap="square" anchor="t" anchorCtr="0">
            <a:spAutoFit/>
          </a:bodyPr>
          <a:lstStyle/>
          <a:p>
            <a:r>
              <a:rPr lang="en-US" altLang="zh-CN" sz="2400" dirty="0">
                <a:latin typeface="微软雅黑" panose="020B0503020204020204" pitchFamily="34" charset="-122"/>
                <a:ea typeface="微软雅黑" panose="020B0503020204020204" pitchFamily="34" charset="-122"/>
              </a:rPr>
              <a:t>Splitting technique is to subdivide a segment successive into two parts until a specified criterion is satisfied.</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Splitting techniques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24</a:t>
            </a:fld>
            <a:endParaRPr lang="en-US" altLang="zh-CN"/>
          </a:p>
        </p:txBody>
      </p:sp>
      <p:sp>
        <p:nvSpPr>
          <p:cNvPr id="28673" name="Line 5"/>
          <p:cNvSpPr/>
          <p:nvPr>
            <p:custDataLst>
              <p:tags r:id="rId1"/>
            </p:custDataLst>
          </p:nvPr>
        </p:nvSpPr>
        <p:spPr>
          <a:xfrm>
            <a:off x="1552575" y="4104323"/>
            <a:ext cx="695325" cy="482600"/>
          </a:xfrm>
          <a:prstGeom prst="line">
            <a:avLst/>
          </a:prstGeom>
          <a:ln w="12700" cap="flat" cmpd="sng">
            <a:solidFill>
              <a:schemeClr val="tx1"/>
            </a:solidFill>
            <a:prstDash val="solid"/>
            <a:round/>
            <a:headEnd type="none" w="med" len="med"/>
            <a:tailEnd type="none" w="med" len="med"/>
          </a:ln>
        </p:spPr>
      </p:sp>
      <p:sp>
        <p:nvSpPr>
          <p:cNvPr id="28674" name="Line 6"/>
          <p:cNvSpPr/>
          <p:nvPr>
            <p:custDataLst>
              <p:tags r:id="rId2"/>
            </p:custDataLst>
          </p:nvPr>
        </p:nvSpPr>
        <p:spPr>
          <a:xfrm>
            <a:off x="2247900" y="4586923"/>
            <a:ext cx="760413" cy="104775"/>
          </a:xfrm>
          <a:prstGeom prst="line">
            <a:avLst/>
          </a:prstGeom>
          <a:ln w="12700" cap="flat" cmpd="sng">
            <a:solidFill>
              <a:schemeClr val="tx1"/>
            </a:solidFill>
            <a:prstDash val="solid"/>
            <a:round/>
            <a:headEnd type="none" w="med" len="med"/>
            <a:tailEnd type="none" w="med" len="med"/>
          </a:ln>
        </p:spPr>
      </p:sp>
      <p:sp>
        <p:nvSpPr>
          <p:cNvPr id="28675" name="Line 7"/>
          <p:cNvSpPr/>
          <p:nvPr>
            <p:custDataLst>
              <p:tags r:id="rId3"/>
            </p:custDataLst>
          </p:nvPr>
        </p:nvSpPr>
        <p:spPr>
          <a:xfrm flipV="1">
            <a:off x="3008313" y="4420235"/>
            <a:ext cx="650875" cy="271463"/>
          </a:xfrm>
          <a:prstGeom prst="line">
            <a:avLst/>
          </a:prstGeom>
          <a:ln w="12700" cap="flat" cmpd="sng">
            <a:solidFill>
              <a:schemeClr val="tx1"/>
            </a:solidFill>
            <a:prstDash val="solid"/>
            <a:round/>
            <a:headEnd type="none" w="med" len="med"/>
            <a:tailEnd type="none" w="med" len="med"/>
          </a:ln>
        </p:spPr>
      </p:sp>
      <p:sp>
        <p:nvSpPr>
          <p:cNvPr id="28676" name="Line 8"/>
          <p:cNvSpPr/>
          <p:nvPr>
            <p:custDataLst>
              <p:tags r:id="rId4"/>
            </p:custDataLst>
          </p:nvPr>
        </p:nvSpPr>
        <p:spPr>
          <a:xfrm flipV="1">
            <a:off x="3659188" y="3826510"/>
            <a:ext cx="365125" cy="573088"/>
          </a:xfrm>
          <a:prstGeom prst="line">
            <a:avLst/>
          </a:prstGeom>
          <a:ln w="12700" cap="flat" cmpd="sng">
            <a:solidFill>
              <a:schemeClr val="tx1"/>
            </a:solidFill>
            <a:prstDash val="solid"/>
            <a:round/>
            <a:headEnd type="none" w="med" len="med"/>
            <a:tailEnd type="none" w="med" len="med"/>
          </a:ln>
        </p:spPr>
      </p:sp>
      <p:sp>
        <p:nvSpPr>
          <p:cNvPr id="28677" name="Line 9"/>
          <p:cNvSpPr/>
          <p:nvPr>
            <p:custDataLst>
              <p:tags r:id="rId5"/>
            </p:custDataLst>
          </p:nvPr>
        </p:nvSpPr>
        <p:spPr>
          <a:xfrm flipV="1">
            <a:off x="4033838" y="3320098"/>
            <a:ext cx="228600" cy="490537"/>
          </a:xfrm>
          <a:prstGeom prst="line">
            <a:avLst/>
          </a:prstGeom>
          <a:ln w="12700" cap="flat" cmpd="sng">
            <a:solidFill>
              <a:schemeClr val="tx1"/>
            </a:solidFill>
            <a:prstDash val="solid"/>
            <a:round/>
            <a:headEnd type="none" w="med" len="med"/>
            <a:tailEnd type="none" w="med" len="med"/>
          </a:ln>
        </p:spPr>
      </p:sp>
      <p:sp>
        <p:nvSpPr>
          <p:cNvPr id="28678" name="Line 10"/>
          <p:cNvSpPr/>
          <p:nvPr>
            <p:custDataLst>
              <p:tags r:id="rId6"/>
            </p:custDataLst>
          </p:nvPr>
        </p:nvSpPr>
        <p:spPr>
          <a:xfrm flipH="1" flipV="1">
            <a:off x="4225925" y="2408873"/>
            <a:ext cx="38100" cy="922337"/>
          </a:xfrm>
          <a:prstGeom prst="line">
            <a:avLst/>
          </a:prstGeom>
          <a:ln w="12700" cap="flat" cmpd="sng">
            <a:solidFill>
              <a:schemeClr val="tx1"/>
            </a:solidFill>
            <a:prstDash val="solid"/>
            <a:round/>
            <a:headEnd type="none" w="med" len="med"/>
            <a:tailEnd type="none" w="med" len="med"/>
          </a:ln>
        </p:spPr>
      </p:sp>
      <p:sp>
        <p:nvSpPr>
          <p:cNvPr id="28679" name="Line 11"/>
          <p:cNvSpPr/>
          <p:nvPr>
            <p:custDataLst>
              <p:tags r:id="rId7"/>
            </p:custDataLst>
          </p:nvPr>
        </p:nvSpPr>
        <p:spPr>
          <a:xfrm flipH="1" flipV="1">
            <a:off x="3508375" y="2031048"/>
            <a:ext cx="696913" cy="398462"/>
          </a:xfrm>
          <a:prstGeom prst="line">
            <a:avLst/>
          </a:prstGeom>
          <a:ln w="12700" cap="flat" cmpd="sng">
            <a:solidFill>
              <a:schemeClr val="tx1"/>
            </a:solidFill>
            <a:prstDash val="solid"/>
            <a:round/>
            <a:headEnd type="none" w="med" len="med"/>
            <a:tailEnd type="none" w="med" len="med"/>
          </a:ln>
        </p:spPr>
      </p:sp>
      <p:sp>
        <p:nvSpPr>
          <p:cNvPr id="28680" name="Line 12"/>
          <p:cNvSpPr/>
          <p:nvPr>
            <p:custDataLst>
              <p:tags r:id="rId8"/>
            </p:custDataLst>
          </p:nvPr>
        </p:nvSpPr>
        <p:spPr>
          <a:xfrm flipH="1">
            <a:off x="2552700" y="2010410"/>
            <a:ext cx="935038" cy="188913"/>
          </a:xfrm>
          <a:prstGeom prst="line">
            <a:avLst/>
          </a:prstGeom>
          <a:ln w="12700" cap="flat" cmpd="sng">
            <a:solidFill>
              <a:schemeClr val="tx1"/>
            </a:solidFill>
            <a:prstDash val="solid"/>
            <a:round/>
            <a:headEnd type="none" w="med" len="med"/>
            <a:tailEnd type="none" w="med" len="med"/>
          </a:ln>
        </p:spPr>
      </p:sp>
      <p:sp>
        <p:nvSpPr>
          <p:cNvPr id="28681" name="Line 13"/>
          <p:cNvSpPr/>
          <p:nvPr>
            <p:custDataLst>
              <p:tags r:id="rId9"/>
            </p:custDataLst>
          </p:nvPr>
        </p:nvSpPr>
        <p:spPr>
          <a:xfrm flipH="1">
            <a:off x="1790700" y="2199323"/>
            <a:ext cx="784225" cy="481012"/>
          </a:xfrm>
          <a:prstGeom prst="line">
            <a:avLst/>
          </a:prstGeom>
          <a:ln w="12700" cap="flat" cmpd="sng">
            <a:solidFill>
              <a:schemeClr val="tx1"/>
            </a:solidFill>
            <a:prstDash val="solid"/>
            <a:round/>
            <a:headEnd type="none" w="med" len="med"/>
            <a:tailEnd type="none" w="med" len="med"/>
          </a:ln>
        </p:spPr>
      </p:sp>
      <p:sp>
        <p:nvSpPr>
          <p:cNvPr id="28682" name="Line 14"/>
          <p:cNvSpPr/>
          <p:nvPr>
            <p:custDataLst>
              <p:tags r:id="rId10"/>
            </p:custDataLst>
          </p:nvPr>
        </p:nvSpPr>
        <p:spPr>
          <a:xfrm flipH="1">
            <a:off x="1574800" y="2637473"/>
            <a:ext cx="215900" cy="650875"/>
          </a:xfrm>
          <a:prstGeom prst="line">
            <a:avLst/>
          </a:prstGeom>
          <a:ln w="12700" cap="flat" cmpd="sng">
            <a:solidFill>
              <a:schemeClr val="tx1"/>
            </a:solidFill>
            <a:prstDash val="solid"/>
            <a:round/>
            <a:headEnd type="none" w="med" len="med"/>
            <a:tailEnd type="none" w="med" len="med"/>
          </a:ln>
        </p:spPr>
      </p:sp>
      <p:sp>
        <p:nvSpPr>
          <p:cNvPr id="28683" name="Line 15"/>
          <p:cNvSpPr/>
          <p:nvPr>
            <p:custDataLst>
              <p:tags r:id="rId11"/>
            </p:custDataLst>
          </p:nvPr>
        </p:nvSpPr>
        <p:spPr>
          <a:xfrm flipH="1">
            <a:off x="1552575" y="3308985"/>
            <a:ext cx="22225" cy="796925"/>
          </a:xfrm>
          <a:prstGeom prst="line">
            <a:avLst/>
          </a:prstGeom>
          <a:ln w="12700" cap="flat" cmpd="sng">
            <a:solidFill>
              <a:schemeClr val="tx1"/>
            </a:solidFill>
            <a:prstDash val="solid"/>
            <a:round/>
            <a:headEnd type="none" w="med" len="med"/>
            <a:tailEnd type="none" w="med" len="med"/>
          </a:ln>
        </p:spPr>
      </p:sp>
      <p:sp>
        <p:nvSpPr>
          <p:cNvPr id="28684" name="Oval 16"/>
          <p:cNvSpPr/>
          <p:nvPr>
            <p:custDataLst>
              <p:tags r:id="rId12"/>
            </p:custDataLst>
          </p:nvPr>
        </p:nvSpPr>
        <p:spPr>
          <a:xfrm>
            <a:off x="1487488" y="4040823"/>
            <a:ext cx="122237" cy="117475"/>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8685" name="Oval 17"/>
          <p:cNvSpPr/>
          <p:nvPr>
            <p:custDataLst>
              <p:tags r:id="rId13"/>
            </p:custDataLst>
          </p:nvPr>
        </p:nvSpPr>
        <p:spPr>
          <a:xfrm>
            <a:off x="2160588" y="4521835"/>
            <a:ext cx="122237" cy="117475"/>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8686" name="Oval 18"/>
          <p:cNvSpPr/>
          <p:nvPr>
            <p:custDataLst>
              <p:tags r:id="rId14"/>
            </p:custDataLst>
          </p:nvPr>
        </p:nvSpPr>
        <p:spPr>
          <a:xfrm>
            <a:off x="2921000" y="4626610"/>
            <a:ext cx="122238" cy="117475"/>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8687" name="Oval 19"/>
          <p:cNvSpPr/>
          <p:nvPr>
            <p:custDataLst>
              <p:tags r:id="rId15"/>
            </p:custDataLst>
          </p:nvPr>
        </p:nvSpPr>
        <p:spPr>
          <a:xfrm>
            <a:off x="3571875" y="4374198"/>
            <a:ext cx="123825" cy="117475"/>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8688" name="Oval 20"/>
          <p:cNvSpPr/>
          <p:nvPr>
            <p:custDataLst>
              <p:tags r:id="rId16"/>
            </p:custDataLst>
          </p:nvPr>
        </p:nvSpPr>
        <p:spPr>
          <a:xfrm>
            <a:off x="3957638" y="3766185"/>
            <a:ext cx="122237" cy="117475"/>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8689" name="Oval 21"/>
          <p:cNvSpPr/>
          <p:nvPr>
            <p:custDataLst>
              <p:tags r:id="rId17"/>
            </p:custDataLst>
          </p:nvPr>
        </p:nvSpPr>
        <p:spPr>
          <a:xfrm>
            <a:off x="4219575" y="3239135"/>
            <a:ext cx="122238" cy="117475"/>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8690" name="Oval 22"/>
          <p:cNvSpPr/>
          <p:nvPr>
            <p:custDataLst>
              <p:tags r:id="rId18"/>
            </p:custDataLst>
          </p:nvPr>
        </p:nvSpPr>
        <p:spPr>
          <a:xfrm>
            <a:off x="4159250" y="2385060"/>
            <a:ext cx="122238" cy="117475"/>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8691" name="Oval 23"/>
          <p:cNvSpPr/>
          <p:nvPr>
            <p:custDataLst>
              <p:tags r:id="rId19"/>
            </p:custDataLst>
          </p:nvPr>
        </p:nvSpPr>
        <p:spPr>
          <a:xfrm>
            <a:off x="3397250" y="1965960"/>
            <a:ext cx="122238" cy="117475"/>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8692" name="Oval 24"/>
          <p:cNvSpPr/>
          <p:nvPr>
            <p:custDataLst>
              <p:tags r:id="rId20"/>
            </p:custDataLst>
          </p:nvPr>
        </p:nvSpPr>
        <p:spPr>
          <a:xfrm>
            <a:off x="2551113" y="2134235"/>
            <a:ext cx="122237" cy="117475"/>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8693" name="Oval 25"/>
          <p:cNvSpPr/>
          <p:nvPr>
            <p:custDataLst>
              <p:tags r:id="rId21"/>
            </p:custDataLst>
          </p:nvPr>
        </p:nvSpPr>
        <p:spPr>
          <a:xfrm>
            <a:off x="1724025" y="2593023"/>
            <a:ext cx="122238" cy="119062"/>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8694" name="Oval 26"/>
          <p:cNvSpPr/>
          <p:nvPr>
            <p:custDataLst>
              <p:tags r:id="rId22"/>
            </p:custDataLst>
          </p:nvPr>
        </p:nvSpPr>
        <p:spPr>
          <a:xfrm>
            <a:off x="1528763" y="3201035"/>
            <a:ext cx="122237" cy="117475"/>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8695" name="Text Box 27"/>
          <p:cNvSpPr txBox="1"/>
          <p:nvPr>
            <p:custDataLst>
              <p:tags r:id="rId23"/>
            </p:custDataLst>
          </p:nvPr>
        </p:nvSpPr>
        <p:spPr>
          <a:xfrm>
            <a:off x="1143000" y="4018598"/>
            <a:ext cx="311150" cy="368300"/>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a</a:t>
            </a:r>
          </a:p>
        </p:txBody>
      </p:sp>
      <p:sp>
        <p:nvSpPr>
          <p:cNvPr id="28696" name="Text Box 28"/>
          <p:cNvSpPr txBox="1"/>
          <p:nvPr>
            <p:custDataLst>
              <p:tags r:id="rId24"/>
            </p:custDataLst>
          </p:nvPr>
        </p:nvSpPr>
        <p:spPr>
          <a:xfrm>
            <a:off x="1949450" y="4631373"/>
            <a:ext cx="309563" cy="366712"/>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b</a:t>
            </a:r>
          </a:p>
        </p:txBody>
      </p:sp>
      <p:sp>
        <p:nvSpPr>
          <p:cNvPr id="28697" name="Text Box 29"/>
          <p:cNvSpPr txBox="1"/>
          <p:nvPr>
            <p:custDataLst>
              <p:tags r:id="rId25"/>
            </p:custDataLst>
          </p:nvPr>
        </p:nvSpPr>
        <p:spPr>
          <a:xfrm>
            <a:off x="2776538" y="4707573"/>
            <a:ext cx="298450" cy="366712"/>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c</a:t>
            </a:r>
          </a:p>
        </p:txBody>
      </p:sp>
      <p:sp>
        <p:nvSpPr>
          <p:cNvPr id="28698" name="Text Box 30"/>
          <p:cNvSpPr txBox="1"/>
          <p:nvPr>
            <p:custDataLst>
              <p:tags r:id="rId26"/>
            </p:custDataLst>
          </p:nvPr>
        </p:nvSpPr>
        <p:spPr>
          <a:xfrm>
            <a:off x="3690938" y="4502785"/>
            <a:ext cx="309562" cy="366713"/>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d</a:t>
            </a:r>
          </a:p>
        </p:txBody>
      </p:sp>
      <p:sp>
        <p:nvSpPr>
          <p:cNvPr id="28699" name="Text Box 31"/>
          <p:cNvSpPr txBox="1"/>
          <p:nvPr>
            <p:custDataLst>
              <p:tags r:id="rId27"/>
            </p:custDataLst>
          </p:nvPr>
        </p:nvSpPr>
        <p:spPr>
          <a:xfrm>
            <a:off x="4125913" y="3791585"/>
            <a:ext cx="311150" cy="366713"/>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e</a:t>
            </a:r>
          </a:p>
        </p:txBody>
      </p:sp>
      <p:sp>
        <p:nvSpPr>
          <p:cNvPr id="28700" name="Text Box 32"/>
          <p:cNvSpPr txBox="1"/>
          <p:nvPr>
            <p:custDataLst>
              <p:tags r:id="rId28"/>
            </p:custDataLst>
          </p:nvPr>
        </p:nvSpPr>
        <p:spPr>
          <a:xfrm>
            <a:off x="4386263" y="3105785"/>
            <a:ext cx="247650" cy="366713"/>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f</a:t>
            </a:r>
          </a:p>
        </p:txBody>
      </p:sp>
      <p:sp>
        <p:nvSpPr>
          <p:cNvPr id="28701" name="Text Box 33"/>
          <p:cNvSpPr txBox="1"/>
          <p:nvPr>
            <p:custDataLst>
              <p:tags r:id="rId29"/>
            </p:custDataLst>
          </p:nvPr>
        </p:nvSpPr>
        <p:spPr>
          <a:xfrm>
            <a:off x="4294188" y="2167573"/>
            <a:ext cx="311150" cy="366712"/>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g</a:t>
            </a:r>
          </a:p>
        </p:txBody>
      </p:sp>
      <p:sp>
        <p:nvSpPr>
          <p:cNvPr id="28702" name="Text Box 34"/>
          <p:cNvSpPr txBox="1"/>
          <p:nvPr>
            <p:custDataLst>
              <p:tags r:id="rId30"/>
            </p:custDataLst>
          </p:nvPr>
        </p:nvSpPr>
        <p:spPr>
          <a:xfrm>
            <a:off x="3316288" y="1572260"/>
            <a:ext cx="311150" cy="366713"/>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h</a:t>
            </a:r>
          </a:p>
        </p:txBody>
      </p:sp>
      <p:sp>
        <p:nvSpPr>
          <p:cNvPr id="28703" name="Text Box 35"/>
          <p:cNvSpPr txBox="1"/>
          <p:nvPr>
            <p:custDataLst>
              <p:tags r:id="rId31"/>
            </p:custDataLst>
          </p:nvPr>
        </p:nvSpPr>
        <p:spPr>
          <a:xfrm>
            <a:off x="2409825" y="1754823"/>
            <a:ext cx="234950" cy="366712"/>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i</a:t>
            </a:r>
          </a:p>
        </p:txBody>
      </p:sp>
      <p:sp>
        <p:nvSpPr>
          <p:cNvPr id="28704" name="Text Box 36"/>
          <p:cNvSpPr txBox="1"/>
          <p:nvPr>
            <p:custDataLst>
              <p:tags r:id="rId32"/>
            </p:custDataLst>
          </p:nvPr>
        </p:nvSpPr>
        <p:spPr>
          <a:xfrm>
            <a:off x="1557338" y="2232660"/>
            <a:ext cx="234950" cy="366713"/>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j</a:t>
            </a:r>
          </a:p>
        </p:txBody>
      </p:sp>
      <p:sp>
        <p:nvSpPr>
          <p:cNvPr id="28705" name="Text Box 37"/>
          <p:cNvSpPr txBox="1"/>
          <p:nvPr>
            <p:custDataLst>
              <p:tags r:id="rId33"/>
            </p:custDataLst>
          </p:nvPr>
        </p:nvSpPr>
        <p:spPr>
          <a:xfrm>
            <a:off x="1249363" y="2994660"/>
            <a:ext cx="296862" cy="366713"/>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k</a:t>
            </a:r>
          </a:p>
        </p:txBody>
      </p:sp>
      <p:sp>
        <p:nvSpPr>
          <p:cNvPr id="28706" name="Line 41"/>
          <p:cNvSpPr/>
          <p:nvPr>
            <p:custDataLst>
              <p:tags r:id="rId34"/>
            </p:custDataLst>
          </p:nvPr>
        </p:nvSpPr>
        <p:spPr>
          <a:xfrm flipV="1">
            <a:off x="2227263" y="4224973"/>
            <a:ext cx="49212" cy="339725"/>
          </a:xfrm>
          <a:prstGeom prst="line">
            <a:avLst/>
          </a:prstGeom>
          <a:ln w="12700" cap="flat" cmpd="sng">
            <a:solidFill>
              <a:srgbClr val="FF0000"/>
            </a:solidFill>
            <a:prstDash val="solid"/>
            <a:round/>
            <a:headEnd type="none" w="med" len="med"/>
            <a:tailEnd type="none" w="med" len="med"/>
          </a:ln>
        </p:spPr>
      </p:sp>
      <p:sp>
        <p:nvSpPr>
          <p:cNvPr id="28707" name="Line 42"/>
          <p:cNvSpPr/>
          <p:nvPr>
            <p:custDataLst>
              <p:tags r:id="rId35"/>
            </p:custDataLst>
          </p:nvPr>
        </p:nvSpPr>
        <p:spPr>
          <a:xfrm flipH="1" flipV="1">
            <a:off x="2981325" y="3234373"/>
            <a:ext cx="619125" cy="1117600"/>
          </a:xfrm>
          <a:prstGeom prst="line">
            <a:avLst/>
          </a:prstGeom>
          <a:ln w="12700" cap="rnd" cmpd="sng">
            <a:solidFill>
              <a:srgbClr val="FF0000"/>
            </a:solidFill>
            <a:prstDash val="sysDot"/>
            <a:round/>
            <a:headEnd type="none" w="med" len="med"/>
            <a:tailEnd type="none" w="med" len="med"/>
          </a:ln>
        </p:spPr>
      </p:sp>
      <p:sp>
        <p:nvSpPr>
          <p:cNvPr id="28708" name="Line 43"/>
          <p:cNvSpPr/>
          <p:nvPr>
            <p:custDataLst>
              <p:tags r:id="rId36"/>
            </p:custDataLst>
          </p:nvPr>
        </p:nvSpPr>
        <p:spPr>
          <a:xfrm flipH="1" flipV="1">
            <a:off x="2616200" y="2194560"/>
            <a:ext cx="422275" cy="1006475"/>
          </a:xfrm>
          <a:prstGeom prst="line">
            <a:avLst/>
          </a:prstGeom>
          <a:ln w="12700" cap="rnd" cmpd="sng">
            <a:solidFill>
              <a:srgbClr val="FF0000"/>
            </a:solidFill>
            <a:prstDash val="sysDot"/>
            <a:round/>
            <a:headEnd type="none" w="med" len="med"/>
            <a:tailEnd type="none" w="med" len="med"/>
          </a:ln>
        </p:spPr>
      </p:sp>
      <p:sp>
        <p:nvSpPr>
          <p:cNvPr id="28709" name="Line 44"/>
          <p:cNvSpPr/>
          <p:nvPr>
            <p:custDataLst>
              <p:tags r:id="rId37"/>
            </p:custDataLst>
          </p:nvPr>
        </p:nvSpPr>
        <p:spPr>
          <a:xfrm flipV="1">
            <a:off x="3640138" y="2469198"/>
            <a:ext cx="566737" cy="1925637"/>
          </a:xfrm>
          <a:prstGeom prst="line">
            <a:avLst/>
          </a:prstGeom>
          <a:ln w="12700" cap="flat" cmpd="sng">
            <a:solidFill>
              <a:srgbClr val="0000FF"/>
            </a:solidFill>
            <a:prstDash val="solid"/>
            <a:round/>
            <a:headEnd type="none" w="med" len="med"/>
            <a:tailEnd type="none" w="med" len="med"/>
          </a:ln>
        </p:spPr>
      </p:sp>
      <p:sp>
        <p:nvSpPr>
          <p:cNvPr id="28710" name="Line 45"/>
          <p:cNvSpPr/>
          <p:nvPr>
            <p:custDataLst>
              <p:tags r:id="rId38"/>
            </p:custDataLst>
          </p:nvPr>
        </p:nvSpPr>
        <p:spPr>
          <a:xfrm flipH="1" flipV="1">
            <a:off x="2630488" y="2202498"/>
            <a:ext cx="1530350" cy="266700"/>
          </a:xfrm>
          <a:prstGeom prst="line">
            <a:avLst/>
          </a:prstGeom>
          <a:ln w="12700" cap="flat" cmpd="sng">
            <a:solidFill>
              <a:srgbClr val="0000FF"/>
            </a:solidFill>
            <a:prstDash val="solid"/>
            <a:round/>
            <a:headEnd type="none" w="med" len="med"/>
            <a:tailEnd type="none" w="med" len="med"/>
          </a:ln>
        </p:spPr>
      </p:sp>
      <p:sp>
        <p:nvSpPr>
          <p:cNvPr id="28711" name="Line 46"/>
          <p:cNvSpPr/>
          <p:nvPr>
            <p:custDataLst>
              <p:tags r:id="rId39"/>
            </p:custDataLst>
          </p:nvPr>
        </p:nvSpPr>
        <p:spPr>
          <a:xfrm flipH="1">
            <a:off x="1543050" y="2202498"/>
            <a:ext cx="1057275" cy="1874837"/>
          </a:xfrm>
          <a:prstGeom prst="line">
            <a:avLst/>
          </a:prstGeom>
          <a:ln w="12700" cap="flat" cmpd="sng">
            <a:solidFill>
              <a:srgbClr val="0000FF"/>
            </a:solidFill>
            <a:prstDash val="solid"/>
            <a:round/>
            <a:headEnd type="none" w="med" len="med"/>
            <a:tailEnd type="none" w="med" len="med"/>
          </a:ln>
        </p:spPr>
      </p:sp>
      <p:sp>
        <p:nvSpPr>
          <p:cNvPr id="28712" name="Line 47"/>
          <p:cNvSpPr/>
          <p:nvPr>
            <p:custDataLst>
              <p:tags r:id="rId40"/>
            </p:custDataLst>
          </p:nvPr>
        </p:nvSpPr>
        <p:spPr>
          <a:xfrm>
            <a:off x="1558925" y="4093210"/>
            <a:ext cx="2065338" cy="331788"/>
          </a:xfrm>
          <a:prstGeom prst="line">
            <a:avLst/>
          </a:prstGeom>
          <a:ln w="12700" cap="flat" cmpd="sng">
            <a:solidFill>
              <a:srgbClr val="0000FF"/>
            </a:solidFill>
            <a:prstDash val="solid"/>
            <a:round/>
            <a:headEnd type="none" w="med" len="med"/>
            <a:tailEnd type="none" w="med" len="med"/>
          </a:ln>
        </p:spPr>
      </p:sp>
      <p:sp>
        <p:nvSpPr>
          <p:cNvPr id="28713" name="Line 51"/>
          <p:cNvSpPr/>
          <p:nvPr>
            <p:custDataLst>
              <p:tags r:id="rId41"/>
            </p:custDataLst>
          </p:nvPr>
        </p:nvSpPr>
        <p:spPr>
          <a:xfrm flipV="1">
            <a:off x="1590675" y="2500948"/>
            <a:ext cx="2586038" cy="1560512"/>
          </a:xfrm>
          <a:prstGeom prst="line">
            <a:avLst/>
          </a:prstGeom>
          <a:ln w="12700" cap="flat" cmpd="sng">
            <a:solidFill>
              <a:srgbClr val="FF0000"/>
            </a:solidFill>
            <a:prstDash val="dash"/>
            <a:round/>
            <a:headEnd type="none" w="med" len="med"/>
            <a:tailEnd type="none" w="med" len="med"/>
          </a:ln>
        </p:spPr>
      </p:sp>
      <p:sp>
        <p:nvSpPr>
          <p:cNvPr id="28714" name="Line 52"/>
          <p:cNvSpPr/>
          <p:nvPr>
            <p:custDataLst>
              <p:tags r:id="rId42"/>
            </p:custDataLst>
          </p:nvPr>
        </p:nvSpPr>
        <p:spPr>
          <a:xfrm flipH="1" flipV="1">
            <a:off x="1812925" y="2651760"/>
            <a:ext cx="360363" cy="280988"/>
          </a:xfrm>
          <a:prstGeom prst="line">
            <a:avLst/>
          </a:prstGeom>
          <a:ln w="12700" cap="rnd" cmpd="sng">
            <a:solidFill>
              <a:srgbClr val="FF0000"/>
            </a:solidFill>
            <a:prstDash val="sysDot"/>
            <a:round/>
            <a:headEnd type="none" w="med" len="med"/>
            <a:tailEnd type="none" w="med" len="med"/>
          </a:ln>
        </p:spPr>
      </p:sp>
      <p:grpSp>
        <p:nvGrpSpPr>
          <p:cNvPr id="3" name="Group 97"/>
          <p:cNvGrpSpPr/>
          <p:nvPr/>
        </p:nvGrpSpPr>
        <p:grpSpPr>
          <a:xfrm>
            <a:off x="7235190" y="1755140"/>
            <a:ext cx="3490913" cy="3502025"/>
            <a:chOff x="3174" y="1124"/>
            <a:chExt cx="2199" cy="2206"/>
          </a:xfrm>
        </p:grpSpPr>
        <p:sp>
          <p:nvSpPr>
            <p:cNvPr id="28717" name="Line 54"/>
            <p:cNvSpPr/>
            <p:nvPr>
              <p:custDataLst>
                <p:tags r:id="rId44"/>
              </p:custDataLst>
            </p:nvPr>
          </p:nvSpPr>
          <p:spPr>
            <a:xfrm>
              <a:off x="3432" y="2719"/>
              <a:ext cx="438" cy="304"/>
            </a:xfrm>
            <a:prstGeom prst="line">
              <a:avLst/>
            </a:prstGeom>
            <a:ln w="12700" cap="flat" cmpd="sng">
              <a:solidFill>
                <a:schemeClr val="tx1"/>
              </a:solidFill>
              <a:prstDash val="solid"/>
              <a:round/>
              <a:headEnd type="none" w="med" len="med"/>
              <a:tailEnd type="none" w="med" len="med"/>
            </a:ln>
          </p:spPr>
        </p:sp>
        <p:sp>
          <p:nvSpPr>
            <p:cNvPr id="28718" name="Line 55"/>
            <p:cNvSpPr/>
            <p:nvPr>
              <p:custDataLst>
                <p:tags r:id="rId45"/>
              </p:custDataLst>
            </p:nvPr>
          </p:nvSpPr>
          <p:spPr>
            <a:xfrm>
              <a:off x="3870" y="3023"/>
              <a:ext cx="479" cy="66"/>
            </a:xfrm>
            <a:prstGeom prst="line">
              <a:avLst/>
            </a:prstGeom>
            <a:ln w="12700" cap="flat" cmpd="sng">
              <a:solidFill>
                <a:schemeClr val="tx1"/>
              </a:solidFill>
              <a:prstDash val="solid"/>
              <a:round/>
              <a:headEnd type="none" w="med" len="med"/>
              <a:tailEnd type="none" w="med" len="med"/>
            </a:ln>
          </p:spPr>
        </p:sp>
        <p:sp>
          <p:nvSpPr>
            <p:cNvPr id="28719" name="Line 56"/>
            <p:cNvSpPr/>
            <p:nvPr>
              <p:custDataLst>
                <p:tags r:id="rId46"/>
              </p:custDataLst>
            </p:nvPr>
          </p:nvSpPr>
          <p:spPr>
            <a:xfrm flipV="1">
              <a:off x="4349" y="2918"/>
              <a:ext cx="410" cy="171"/>
            </a:xfrm>
            <a:prstGeom prst="line">
              <a:avLst/>
            </a:prstGeom>
            <a:ln w="12700" cap="flat" cmpd="sng">
              <a:solidFill>
                <a:schemeClr val="tx1"/>
              </a:solidFill>
              <a:prstDash val="solid"/>
              <a:round/>
              <a:headEnd type="none" w="med" len="med"/>
              <a:tailEnd type="none" w="med" len="med"/>
            </a:ln>
          </p:spPr>
        </p:sp>
        <p:sp>
          <p:nvSpPr>
            <p:cNvPr id="28720" name="Line 57"/>
            <p:cNvSpPr/>
            <p:nvPr>
              <p:custDataLst>
                <p:tags r:id="rId47"/>
              </p:custDataLst>
            </p:nvPr>
          </p:nvSpPr>
          <p:spPr>
            <a:xfrm flipV="1">
              <a:off x="4759" y="2544"/>
              <a:ext cx="230" cy="361"/>
            </a:xfrm>
            <a:prstGeom prst="line">
              <a:avLst/>
            </a:prstGeom>
            <a:ln w="12700" cap="flat" cmpd="sng">
              <a:solidFill>
                <a:schemeClr val="tx1"/>
              </a:solidFill>
              <a:prstDash val="solid"/>
              <a:round/>
              <a:headEnd type="none" w="med" len="med"/>
              <a:tailEnd type="none" w="med" len="med"/>
            </a:ln>
          </p:spPr>
        </p:sp>
        <p:sp>
          <p:nvSpPr>
            <p:cNvPr id="28721" name="Line 58"/>
            <p:cNvSpPr/>
            <p:nvPr>
              <p:custDataLst>
                <p:tags r:id="rId48"/>
              </p:custDataLst>
            </p:nvPr>
          </p:nvSpPr>
          <p:spPr>
            <a:xfrm flipV="1">
              <a:off x="4995" y="2225"/>
              <a:ext cx="144" cy="309"/>
            </a:xfrm>
            <a:prstGeom prst="line">
              <a:avLst/>
            </a:prstGeom>
            <a:ln w="12700" cap="flat" cmpd="sng">
              <a:solidFill>
                <a:schemeClr val="tx1"/>
              </a:solidFill>
              <a:prstDash val="solid"/>
              <a:round/>
              <a:headEnd type="none" w="med" len="med"/>
              <a:tailEnd type="none" w="med" len="med"/>
            </a:ln>
          </p:spPr>
        </p:sp>
        <p:sp>
          <p:nvSpPr>
            <p:cNvPr id="28722" name="Line 59"/>
            <p:cNvSpPr/>
            <p:nvPr>
              <p:custDataLst>
                <p:tags r:id="rId49"/>
              </p:custDataLst>
            </p:nvPr>
          </p:nvSpPr>
          <p:spPr>
            <a:xfrm flipH="1" flipV="1">
              <a:off x="5116" y="1651"/>
              <a:ext cx="24" cy="581"/>
            </a:xfrm>
            <a:prstGeom prst="line">
              <a:avLst/>
            </a:prstGeom>
            <a:ln w="12700" cap="flat" cmpd="sng">
              <a:solidFill>
                <a:schemeClr val="tx1"/>
              </a:solidFill>
              <a:prstDash val="solid"/>
              <a:round/>
              <a:headEnd type="none" w="med" len="med"/>
              <a:tailEnd type="none" w="med" len="med"/>
            </a:ln>
          </p:spPr>
        </p:sp>
        <p:sp>
          <p:nvSpPr>
            <p:cNvPr id="28723" name="Line 60"/>
            <p:cNvSpPr/>
            <p:nvPr>
              <p:custDataLst>
                <p:tags r:id="rId50"/>
              </p:custDataLst>
            </p:nvPr>
          </p:nvSpPr>
          <p:spPr>
            <a:xfrm flipH="1" flipV="1">
              <a:off x="4664" y="1413"/>
              <a:ext cx="439" cy="251"/>
            </a:xfrm>
            <a:prstGeom prst="line">
              <a:avLst/>
            </a:prstGeom>
            <a:ln w="12700" cap="flat" cmpd="sng">
              <a:solidFill>
                <a:schemeClr val="tx1"/>
              </a:solidFill>
              <a:prstDash val="solid"/>
              <a:round/>
              <a:headEnd type="none" w="med" len="med"/>
              <a:tailEnd type="none" w="med" len="med"/>
            </a:ln>
          </p:spPr>
        </p:sp>
        <p:sp>
          <p:nvSpPr>
            <p:cNvPr id="28724" name="Line 61"/>
            <p:cNvSpPr/>
            <p:nvPr>
              <p:custDataLst>
                <p:tags r:id="rId51"/>
              </p:custDataLst>
            </p:nvPr>
          </p:nvSpPr>
          <p:spPr>
            <a:xfrm flipH="1">
              <a:off x="4062" y="1400"/>
              <a:ext cx="589" cy="119"/>
            </a:xfrm>
            <a:prstGeom prst="line">
              <a:avLst/>
            </a:prstGeom>
            <a:ln w="12700" cap="flat" cmpd="sng">
              <a:solidFill>
                <a:schemeClr val="tx1"/>
              </a:solidFill>
              <a:prstDash val="solid"/>
              <a:round/>
              <a:headEnd type="none" w="med" len="med"/>
              <a:tailEnd type="none" w="med" len="med"/>
            </a:ln>
          </p:spPr>
        </p:sp>
        <p:sp>
          <p:nvSpPr>
            <p:cNvPr id="28725" name="Line 62"/>
            <p:cNvSpPr/>
            <p:nvPr>
              <p:custDataLst>
                <p:tags r:id="rId52"/>
              </p:custDataLst>
            </p:nvPr>
          </p:nvSpPr>
          <p:spPr>
            <a:xfrm flipH="1">
              <a:off x="3582" y="1519"/>
              <a:ext cx="494" cy="303"/>
            </a:xfrm>
            <a:prstGeom prst="line">
              <a:avLst/>
            </a:prstGeom>
            <a:ln w="12700" cap="flat" cmpd="sng">
              <a:solidFill>
                <a:schemeClr val="tx1"/>
              </a:solidFill>
              <a:prstDash val="solid"/>
              <a:round/>
              <a:headEnd type="none" w="med" len="med"/>
              <a:tailEnd type="none" w="med" len="med"/>
            </a:ln>
          </p:spPr>
        </p:sp>
        <p:sp>
          <p:nvSpPr>
            <p:cNvPr id="28726" name="Line 63"/>
            <p:cNvSpPr/>
            <p:nvPr>
              <p:custDataLst>
                <p:tags r:id="rId53"/>
              </p:custDataLst>
            </p:nvPr>
          </p:nvSpPr>
          <p:spPr>
            <a:xfrm flipH="1">
              <a:off x="3446" y="1795"/>
              <a:ext cx="136" cy="410"/>
            </a:xfrm>
            <a:prstGeom prst="line">
              <a:avLst/>
            </a:prstGeom>
            <a:ln w="12700" cap="flat" cmpd="sng">
              <a:solidFill>
                <a:schemeClr val="tx1"/>
              </a:solidFill>
              <a:prstDash val="solid"/>
              <a:round/>
              <a:headEnd type="none" w="med" len="med"/>
              <a:tailEnd type="none" w="med" len="med"/>
            </a:ln>
          </p:spPr>
        </p:sp>
        <p:sp>
          <p:nvSpPr>
            <p:cNvPr id="28727" name="Line 64"/>
            <p:cNvSpPr/>
            <p:nvPr>
              <p:custDataLst>
                <p:tags r:id="rId54"/>
              </p:custDataLst>
            </p:nvPr>
          </p:nvSpPr>
          <p:spPr>
            <a:xfrm flipH="1">
              <a:off x="3432" y="2218"/>
              <a:ext cx="14" cy="502"/>
            </a:xfrm>
            <a:prstGeom prst="line">
              <a:avLst/>
            </a:prstGeom>
            <a:ln w="12700" cap="flat" cmpd="sng">
              <a:solidFill>
                <a:schemeClr val="tx1"/>
              </a:solidFill>
              <a:prstDash val="solid"/>
              <a:round/>
              <a:headEnd type="none" w="med" len="med"/>
              <a:tailEnd type="none" w="med" len="med"/>
            </a:ln>
          </p:spPr>
        </p:sp>
        <p:sp>
          <p:nvSpPr>
            <p:cNvPr id="28728" name="Oval 65"/>
            <p:cNvSpPr/>
            <p:nvPr>
              <p:custDataLst>
                <p:tags r:id="rId55"/>
              </p:custDataLst>
            </p:nvPr>
          </p:nvSpPr>
          <p:spPr>
            <a:xfrm>
              <a:off x="3391" y="2679"/>
              <a:ext cx="77" cy="74"/>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8729" name="Oval 66"/>
            <p:cNvSpPr/>
            <p:nvPr>
              <p:custDataLst>
                <p:tags r:id="rId56"/>
              </p:custDataLst>
            </p:nvPr>
          </p:nvSpPr>
          <p:spPr>
            <a:xfrm>
              <a:off x="3815" y="2982"/>
              <a:ext cx="77" cy="74"/>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8730" name="Oval 67"/>
            <p:cNvSpPr/>
            <p:nvPr>
              <p:custDataLst>
                <p:tags r:id="rId57"/>
              </p:custDataLst>
            </p:nvPr>
          </p:nvSpPr>
          <p:spPr>
            <a:xfrm>
              <a:off x="4294" y="3048"/>
              <a:ext cx="77" cy="74"/>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8731" name="Oval 68"/>
            <p:cNvSpPr/>
            <p:nvPr>
              <p:custDataLst>
                <p:tags r:id="rId58"/>
              </p:custDataLst>
            </p:nvPr>
          </p:nvSpPr>
          <p:spPr>
            <a:xfrm>
              <a:off x="4704" y="2889"/>
              <a:ext cx="78" cy="74"/>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8732" name="Oval 69"/>
            <p:cNvSpPr/>
            <p:nvPr>
              <p:custDataLst>
                <p:tags r:id="rId59"/>
              </p:custDataLst>
            </p:nvPr>
          </p:nvSpPr>
          <p:spPr>
            <a:xfrm>
              <a:off x="4947" y="2506"/>
              <a:ext cx="77" cy="74"/>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8733" name="Oval 70"/>
            <p:cNvSpPr/>
            <p:nvPr>
              <p:custDataLst>
                <p:tags r:id="rId60"/>
              </p:custDataLst>
            </p:nvPr>
          </p:nvSpPr>
          <p:spPr>
            <a:xfrm>
              <a:off x="5112" y="2174"/>
              <a:ext cx="77" cy="74"/>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8734" name="Oval 71"/>
            <p:cNvSpPr/>
            <p:nvPr>
              <p:custDataLst>
                <p:tags r:id="rId61"/>
              </p:custDataLst>
            </p:nvPr>
          </p:nvSpPr>
          <p:spPr>
            <a:xfrm>
              <a:off x="5074" y="1636"/>
              <a:ext cx="77" cy="74"/>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8735" name="Oval 72"/>
            <p:cNvSpPr/>
            <p:nvPr>
              <p:custDataLst>
                <p:tags r:id="rId62"/>
              </p:custDataLst>
            </p:nvPr>
          </p:nvSpPr>
          <p:spPr>
            <a:xfrm>
              <a:off x="4594" y="1372"/>
              <a:ext cx="77" cy="74"/>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8736" name="Oval 73"/>
            <p:cNvSpPr/>
            <p:nvPr>
              <p:custDataLst>
                <p:tags r:id="rId63"/>
              </p:custDataLst>
            </p:nvPr>
          </p:nvSpPr>
          <p:spPr>
            <a:xfrm>
              <a:off x="4061" y="1478"/>
              <a:ext cx="77" cy="74"/>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8737" name="Oval 74"/>
            <p:cNvSpPr/>
            <p:nvPr>
              <p:custDataLst>
                <p:tags r:id="rId64"/>
              </p:custDataLst>
            </p:nvPr>
          </p:nvSpPr>
          <p:spPr>
            <a:xfrm>
              <a:off x="3540" y="1767"/>
              <a:ext cx="77" cy="75"/>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8738" name="Oval 75"/>
            <p:cNvSpPr/>
            <p:nvPr>
              <p:custDataLst>
                <p:tags r:id="rId65"/>
              </p:custDataLst>
            </p:nvPr>
          </p:nvSpPr>
          <p:spPr>
            <a:xfrm>
              <a:off x="3417" y="2150"/>
              <a:ext cx="77" cy="74"/>
            </a:xfrm>
            <a:prstGeom prst="ellipse">
              <a:avLst/>
            </a:prstGeom>
            <a:solidFill>
              <a:srgbClr val="FF0000"/>
            </a:solidFill>
            <a:ln w="12700"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8739" name="Text Box 76"/>
            <p:cNvSpPr txBox="1"/>
            <p:nvPr>
              <p:custDataLst>
                <p:tags r:id="rId66"/>
              </p:custDataLst>
            </p:nvPr>
          </p:nvSpPr>
          <p:spPr>
            <a:xfrm>
              <a:off x="3174" y="2665"/>
              <a:ext cx="196" cy="232"/>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a</a:t>
              </a:r>
            </a:p>
          </p:txBody>
        </p:sp>
        <p:sp>
          <p:nvSpPr>
            <p:cNvPr id="28740" name="Text Box 77"/>
            <p:cNvSpPr txBox="1"/>
            <p:nvPr>
              <p:custDataLst>
                <p:tags r:id="rId67"/>
              </p:custDataLst>
            </p:nvPr>
          </p:nvSpPr>
          <p:spPr>
            <a:xfrm>
              <a:off x="3682" y="3051"/>
              <a:ext cx="195" cy="231"/>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b</a:t>
              </a:r>
            </a:p>
          </p:txBody>
        </p:sp>
        <p:sp>
          <p:nvSpPr>
            <p:cNvPr id="28741" name="Text Box 78"/>
            <p:cNvSpPr txBox="1"/>
            <p:nvPr>
              <p:custDataLst>
                <p:tags r:id="rId68"/>
              </p:custDataLst>
            </p:nvPr>
          </p:nvSpPr>
          <p:spPr>
            <a:xfrm>
              <a:off x="4203" y="3099"/>
              <a:ext cx="188" cy="231"/>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c</a:t>
              </a:r>
            </a:p>
          </p:txBody>
        </p:sp>
        <p:sp>
          <p:nvSpPr>
            <p:cNvPr id="28742" name="Text Box 79"/>
            <p:cNvSpPr txBox="1"/>
            <p:nvPr>
              <p:custDataLst>
                <p:tags r:id="rId69"/>
              </p:custDataLst>
            </p:nvPr>
          </p:nvSpPr>
          <p:spPr>
            <a:xfrm>
              <a:off x="4779" y="2970"/>
              <a:ext cx="195" cy="231"/>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d</a:t>
              </a:r>
            </a:p>
          </p:txBody>
        </p:sp>
        <p:sp>
          <p:nvSpPr>
            <p:cNvPr id="28743" name="Text Box 80"/>
            <p:cNvSpPr txBox="1"/>
            <p:nvPr>
              <p:custDataLst>
                <p:tags r:id="rId70"/>
              </p:custDataLst>
            </p:nvPr>
          </p:nvSpPr>
          <p:spPr>
            <a:xfrm>
              <a:off x="5053" y="2522"/>
              <a:ext cx="196" cy="231"/>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e</a:t>
              </a:r>
            </a:p>
          </p:txBody>
        </p:sp>
        <p:sp>
          <p:nvSpPr>
            <p:cNvPr id="28744" name="Text Box 81"/>
            <p:cNvSpPr txBox="1"/>
            <p:nvPr>
              <p:custDataLst>
                <p:tags r:id="rId71"/>
              </p:custDataLst>
            </p:nvPr>
          </p:nvSpPr>
          <p:spPr>
            <a:xfrm>
              <a:off x="5217" y="2090"/>
              <a:ext cx="156" cy="231"/>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f</a:t>
              </a:r>
            </a:p>
          </p:txBody>
        </p:sp>
        <p:sp>
          <p:nvSpPr>
            <p:cNvPr id="28745" name="Text Box 82"/>
            <p:cNvSpPr txBox="1"/>
            <p:nvPr>
              <p:custDataLst>
                <p:tags r:id="rId72"/>
              </p:custDataLst>
            </p:nvPr>
          </p:nvSpPr>
          <p:spPr>
            <a:xfrm>
              <a:off x="5159" y="1499"/>
              <a:ext cx="196" cy="231"/>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g</a:t>
              </a:r>
            </a:p>
          </p:txBody>
        </p:sp>
        <p:sp>
          <p:nvSpPr>
            <p:cNvPr id="28746" name="Text Box 83"/>
            <p:cNvSpPr txBox="1"/>
            <p:nvPr>
              <p:custDataLst>
                <p:tags r:id="rId73"/>
              </p:custDataLst>
            </p:nvPr>
          </p:nvSpPr>
          <p:spPr>
            <a:xfrm>
              <a:off x="4543" y="1124"/>
              <a:ext cx="196" cy="231"/>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h</a:t>
              </a:r>
            </a:p>
          </p:txBody>
        </p:sp>
        <p:sp>
          <p:nvSpPr>
            <p:cNvPr id="28747" name="Text Box 84"/>
            <p:cNvSpPr txBox="1"/>
            <p:nvPr>
              <p:custDataLst>
                <p:tags r:id="rId74"/>
              </p:custDataLst>
            </p:nvPr>
          </p:nvSpPr>
          <p:spPr>
            <a:xfrm>
              <a:off x="3972" y="1239"/>
              <a:ext cx="148" cy="231"/>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i</a:t>
              </a:r>
            </a:p>
          </p:txBody>
        </p:sp>
        <p:sp>
          <p:nvSpPr>
            <p:cNvPr id="28748" name="Text Box 85"/>
            <p:cNvSpPr txBox="1"/>
            <p:nvPr>
              <p:custDataLst>
                <p:tags r:id="rId75"/>
              </p:custDataLst>
            </p:nvPr>
          </p:nvSpPr>
          <p:spPr>
            <a:xfrm>
              <a:off x="3435" y="1540"/>
              <a:ext cx="148" cy="231"/>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j</a:t>
              </a:r>
            </a:p>
          </p:txBody>
        </p:sp>
        <p:sp>
          <p:nvSpPr>
            <p:cNvPr id="28749" name="Text Box 86"/>
            <p:cNvSpPr txBox="1"/>
            <p:nvPr>
              <p:custDataLst>
                <p:tags r:id="rId76"/>
              </p:custDataLst>
            </p:nvPr>
          </p:nvSpPr>
          <p:spPr>
            <a:xfrm>
              <a:off x="3241" y="2020"/>
              <a:ext cx="187" cy="231"/>
            </a:xfrm>
            <a:prstGeom prst="rect">
              <a:avLst/>
            </a:prstGeom>
            <a:noFill/>
            <a:ln w="12700">
              <a:noFill/>
            </a:ln>
          </p:spPr>
          <p:txBody>
            <a:bodyPr wrap="none" anchor="t" anchorCtr="0">
              <a:spAutoFit/>
            </a:bodyPr>
            <a:lstStyle/>
            <a:p>
              <a:r>
                <a:rPr lang="en-US" altLang="zh-CN" dirty="0">
                  <a:latin typeface="Arial" panose="020B0604020202020204" pitchFamily="34" charset="0"/>
                  <a:ea typeface="宋体" panose="02010600030101010101" pitchFamily="2" charset="-122"/>
                </a:rPr>
                <a:t>k</a:t>
              </a:r>
            </a:p>
          </p:txBody>
        </p:sp>
        <p:sp>
          <p:nvSpPr>
            <p:cNvPr id="28750" name="Line 90"/>
            <p:cNvSpPr/>
            <p:nvPr>
              <p:custDataLst>
                <p:tags r:id="rId77"/>
              </p:custDataLst>
            </p:nvPr>
          </p:nvSpPr>
          <p:spPr>
            <a:xfrm flipV="1">
              <a:off x="4747" y="1689"/>
              <a:ext cx="357" cy="1213"/>
            </a:xfrm>
            <a:prstGeom prst="line">
              <a:avLst/>
            </a:prstGeom>
            <a:ln w="12700" cap="flat" cmpd="sng">
              <a:solidFill>
                <a:srgbClr val="0000FF"/>
              </a:solidFill>
              <a:prstDash val="solid"/>
              <a:round/>
              <a:headEnd type="none" w="med" len="med"/>
              <a:tailEnd type="none" w="med" len="med"/>
            </a:ln>
          </p:spPr>
        </p:sp>
        <p:sp>
          <p:nvSpPr>
            <p:cNvPr id="28751" name="Line 91"/>
            <p:cNvSpPr/>
            <p:nvPr>
              <p:custDataLst>
                <p:tags r:id="rId78"/>
              </p:custDataLst>
            </p:nvPr>
          </p:nvSpPr>
          <p:spPr>
            <a:xfrm flipH="1" flipV="1">
              <a:off x="4111" y="1521"/>
              <a:ext cx="964" cy="168"/>
            </a:xfrm>
            <a:prstGeom prst="line">
              <a:avLst/>
            </a:prstGeom>
            <a:ln w="12700" cap="flat" cmpd="sng">
              <a:solidFill>
                <a:srgbClr val="0000FF"/>
              </a:solidFill>
              <a:prstDash val="solid"/>
              <a:round/>
              <a:headEnd type="none" w="med" len="med"/>
              <a:tailEnd type="none" w="med" len="med"/>
            </a:ln>
          </p:spPr>
        </p:sp>
        <p:sp>
          <p:nvSpPr>
            <p:cNvPr id="28752" name="Line 92"/>
            <p:cNvSpPr/>
            <p:nvPr>
              <p:custDataLst>
                <p:tags r:id="rId79"/>
              </p:custDataLst>
            </p:nvPr>
          </p:nvSpPr>
          <p:spPr>
            <a:xfrm flipH="1">
              <a:off x="3575" y="1521"/>
              <a:ext cx="517" cy="298"/>
            </a:xfrm>
            <a:prstGeom prst="line">
              <a:avLst/>
            </a:prstGeom>
            <a:ln w="12700" cap="flat" cmpd="sng">
              <a:solidFill>
                <a:srgbClr val="0000FF"/>
              </a:solidFill>
              <a:prstDash val="solid"/>
              <a:round/>
              <a:headEnd type="none" w="med" len="med"/>
              <a:tailEnd type="none" w="med" len="med"/>
            </a:ln>
          </p:spPr>
        </p:sp>
        <p:sp>
          <p:nvSpPr>
            <p:cNvPr id="28753" name="Line 93"/>
            <p:cNvSpPr/>
            <p:nvPr>
              <p:custDataLst>
                <p:tags r:id="rId80"/>
              </p:custDataLst>
            </p:nvPr>
          </p:nvSpPr>
          <p:spPr>
            <a:xfrm>
              <a:off x="3436" y="2712"/>
              <a:ext cx="1301" cy="209"/>
            </a:xfrm>
            <a:prstGeom prst="line">
              <a:avLst/>
            </a:prstGeom>
            <a:ln w="12700" cap="flat" cmpd="sng">
              <a:solidFill>
                <a:srgbClr val="0000FF"/>
              </a:solidFill>
              <a:prstDash val="solid"/>
              <a:round/>
              <a:headEnd type="none" w="med" len="med"/>
              <a:tailEnd type="none" w="med" len="med"/>
            </a:ln>
          </p:spPr>
        </p:sp>
        <p:sp>
          <p:nvSpPr>
            <p:cNvPr id="28754" name="Line 96"/>
            <p:cNvSpPr/>
            <p:nvPr>
              <p:custDataLst>
                <p:tags r:id="rId81"/>
              </p:custDataLst>
            </p:nvPr>
          </p:nvSpPr>
          <p:spPr>
            <a:xfrm flipH="1">
              <a:off x="3416" y="1808"/>
              <a:ext cx="169" cy="924"/>
            </a:xfrm>
            <a:prstGeom prst="line">
              <a:avLst/>
            </a:prstGeom>
            <a:ln w="12700" cap="flat" cmpd="sng">
              <a:solidFill>
                <a:srgbClr val="0000FF"/>
              </a:solidFill>
              <a:prstDash val="solid"/>
              <a:round/>
              <a:headEnd type="none" w="med" len="med"/>
              <a:tailEnd type="none" w="med" len="med"/>
            </a:ln>
          </p:spPr>
        </p:sp>
      </p:grpSp>
      <p:sp>
        <p:nvSpPr>
          <p:cNvPr id="28755" name="Text Box 98"/>
          <p:cNvSpPr txBox="1"/>
          <p:nvPr>
            <p:custDataLst>
              <p:tags r:id="rId43"/>
            </p:custDataLst>
          </p:nvPr>
        </p:nvSpPr>
        <p:spPr>
          <a:xfrm>
            <a:off x="2227263" y="5569585"/>
            <a:ext cx="6633845" cy="460375"/>
          </a:xfrm>
          <a:prstGeom prst="rect">
            <a:avLst/>
          </a:prstGeom>
          <a:noFill/>
          <a:ln w="12700">
            <a:noFill/>
          </a:ln>
        </p:spPr>
        <p:txBody>
          <a:bodyPr wrap="none" anchor="t" anchorCtr="0">
            <a:spAutoFit/>
          </a:bodyPr>
          <a:lstStyle/>
          <a:p>
            <a:r>
              <a:rPr lang="en-US" altLang="zh-CN" sz="2400" dirty="0">
                <a:latin typeface="微软雅黑" panose="020B0503020204020204" pitchFamily="34" charset="-122"/>
                <a:ea typeface="微软雅黑" panose="020B0503020204020204" pitchFamily="34" charset="-122"/>
              </a:rPr>
              <a:t>Different thresholds lead to different results.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Landmark Points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25</a:t>
            </a:fld>
            <a:endParaRPr lang="en-US" altLang="zh-CN"/>
          </a:p>
        </p:txBody>
      </p:sp>
      <p:sp>
        <p:nvSpPr>
          <p:cNvPr id="29697" name="Text Box 3"/>
          <p:cNvSpPr txBox="1"/>
          <p:nvPr>
            <p:custDataLst>
              <p:tags r:id="rId2"/>
            </p:custDataLst>
          </p:nvPr>
        </p:nvSpPr>
        <p:spPr>
          <a:xfrm>
            <a:off x="559435" y="1055370"/>
            <a:ext cx="7990205" cy="1056640"/>
          </a:xfrm>
          <a:prstGeom prst="rect">
            <a:avLst/>
          </a:prstGeom>
          <a:noFill/>
          <a:ln w="9525">
            <a:noFill/>
          </a:ln>
        </p:spPr>
        <p:txBody>
          <a:bodyPr anchor="t" anchorCtr="0"/>
          <a:lstStyle/>
          <a:p>
            <a:pPr>
              <a:spcBef>
                <a:spcPct val="50000"/>
              </a:spcBef>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Landmark Points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地标点或标志点</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spcBef>
                <a:spcPct val="50000"/>
              </a:spcBef>
            </a:pP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	</a:t>
            </a:r>
          </a:p>
          <a:p>
            <a:pPr>
              <a:spcBef>
                <a:spcPct val="50000"/>
              </a:spcBef>
            </a:pP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a:p>
            <a:pPr>
              <a:spcBef>
                <a:spcPct val="50000"/>
              </a:spcBef>
            </a:pP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a:p>
            <a:pPr>
              <a:spcBef>
                <a:spcPct val="50000"/>
              </a:spcBef>
            </a:pPr>
            <a:endParaRPr lang="zh-CN" altLang="en-US" sz="2800" dirty="0">
              <a:latin typeface="微软雅黑" panose="020B0503020204020204" pitchFamily="34" charset="-122"/>
              <a:ea typeface="微软雅黑" panose="020B0503020204020204" pitchFamily="34" charset="-122"/>
              <a:cs typeface="微软雅黑" panose="020B0503020204020204" pitchFamily="34" charset="-122"/>
            </a:endParaRPr>
          </a:p>
          <a:p>
            <a:pPr>
              <a:spcBef>
                <a:spcPct val="50000"/>
              </a:spcBef>
            </a:pPr>
            <a:r>
              <a:rPr lang="zh-CN" altLang="en-US" sz="2800" b="1" dirty="0">
                <a:latin typeface="微软雅黑" panose="020B0503020204020204" pitchFamily="34" charset="-122"/>
                <a:ea typeface="微软雅黑" panose="020B0503020204020204" pitchFamily="34" charset="-122"/>
                <a:cs typeface="微软雅黑" panose="020B0503020204020204" pitchFamily="34" charset="-122"/>
              </a:rPr>
              <a:t>  </a:t>
            </a:r>
          </a:p>
          <a:p>
            <a:pPr>
              <a:spcBef>
                <a:spcPct val="50000"/>
              </a:spcBef>
            </a:pPr>
            <a:r>
              <a:rPr lang="zh-CN" altLang="en-US" sz="28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29698" name="Object 2"/>
          <p:cNvGraphicFramePr>
            <a:graphicFrameLocks noChangeAspect="1"/>
          </p:cNvGraphicFramePr>
          <p:nvPr>
            <p:custDataLst>
              <p:tags r:id="rId3"/>
            </p:custDataLst>
          </p:nvPr>
        </p:nvGraphicFramePr>
        <p:xfrm>
          <a:off x="560070" y="1912620"/>
          <a:ext cx="10981690" cy="4559935"/>
        </p:xfrm>
        <a:graphic>
          <a:graphicData uri="http://schemas.openxmlformats.org/presentationml/2006/ole">
            <mc:AlternateContent xmlns:mc="http://schemas.openxmlformats.org/markup-compatibility/2006">
              <mc:Choice xmlns:v="urn:schemas-microsoft-com:vml" Requires="v">
                <p:oleObj spid="_x0000_s6163" r:id="rId6" imgW="2730500" imgH="977900" progId="MSDraw">
                  <p:embed/>
                </p:oleObj>
              </mc:Choice>
              <mc:Fallback>
                <p:oleObj r:id="rId6" imgW="2730500" imgH="977900" progId="MSDraw">
                  <p:embed/>
                  <p:pic>
                    <p:nvPicPr>
                      <p:cNvPr id="0" name="图片 3077"/>
                      <p:cNvPicPr/>
                      <p:nvPr/>
                    </p:nvPicPr>
                    <p:blipFill>
                      <a:blip r:embed="rId7"/>
                      <a:stretch>
                        <a:fillRect/>
                      </a:stretch>
                    </p:blipFill>
                    <p:spPr>
                      <a:xfrm>
                        <a:off x="560070" y="1912620"/>
                        <a:ext cx="10981690" cy="4559935"/>
                      </a:xfrm>
                      <a:prstGeom prst="rect">
                        <a:avLst/>
                      </a:prstGeom>
                      <a:solidFill>
                        <a:srgbClr val="FFFF99"/>
                      </a:solidFill>
                      <a:ln w="38100">
                        <a:noFill/>
                        <a:miter/>
                      </a:ln>
                    </p:spPr>
                  </p:pic>
                </p:oleObj>
              </mc:Fallback>
            </mc:AlternateContent>
          </a:graphicData>
        </a:graphic>
      </p:graphicFrame>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Landmark Points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26</a:t>
            </a:fld>
            <a:endParaRPr lang="en-US" altLang="zh-CN"/>
          </a:p>
        </p:txBody>
      </p:sp>
      <p:graphicFrame>
        <p:nvGraphicFramePr>
          <p:cNvPr id="796675" name="Group 3"/>
          <p:cNvGraphicFramePr>
            <a:graphicFrameLocks noGrp="1"/>
          </p:cNvGraphicFramePr>
          <p:nvPr>
            <p:custDataLst>
              <p:tags r:id="rId2"/>
            </p:custDataLst>
          </p:nvPr>
        </p:nvGraphicFramePr>
        <p:xfrm>
          <a:off x="631825" y="2164715"/>
          <a:ext cx="10845165" cy="4557395"/>
        </p:xfrm>
        <a:graphic>
          <a:graphicData uri="http://schemas.openxmlformats.org/drawingml/2006/table">
            <a:tbl>
              <a:tblPr/>
              <a:tblGrid>
                <a:gridCol w="2051050">
                  <a:extLst>
                    <a:ext uri="{9D8B030D-6E8A-4147-A177-3AD203B41FA5}">
                      <a16:colId xmlns:a16="http://schemas.microsoft.com/office/drawing/2014/main" val="20000"/>
                    </a:ext>
                  </a:extLst>
                </a:gridCol>
                <a:gridCol w="3517900">
                  <a:extLst>
                    <a:ext uri="{9D8B030D-6E8A-4147-A177-3AD203B41FA5}">
                      <a16:colId xmlns:a16="http://schemas.microsoft.com/office/drawing/2014/main" val="20001"/>
                    </a:ext>
                  </a:extLst>
                </a:gridCol>
                <a:gridCol w="5276215">
                  <a:extLst>
                    <a:ext uri="{9D8B030D-6E8A-4147-A177-3AD203B41FA5}">
                      <a16:colId xmlns:a16="http://schemas.microsoft.com/office/drawing/2014/main" val="20002"/>
                    </a:ext>
                  </a:extLst>
                </a:gridCol>
              </a:tblGrid>
              <a:tr h="45085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charset="0"/>
                          <a:ea typeface="宋体" panose="02010600030101010101" pitchFamily="2" charset="-122"/>
                        </a:rPr>
                        <a:t>Method</a:t>
                      </a:r>
                      <a:endParaRPr kumimoji="1"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charset="0"/>
                          <a:ea typeface="宋体" panose="02010600030101010101" pitchFamily="2" charset="-122"/>
                        </a:rPr>
                        <a:t>Expression </a:t>
                      </a:r>
                      <a:endParaRPr kumimoji="1"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charset="0"/>
                          <a:ea typeface="宋体" panose="02010600030101010101" pitchFamily="2" charset="-122"/>
                        </a:rPr>
                        <a:t>Note </a:t>
                      </a:r>
                      <a:endParaRPr kumimoji="1"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61341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0" i="1" u="none" strike="noStrike" cap="none" normalizeH="0" baseline="0" dirty="0">
                          <a:ln>
                            <a:noFill/>
                          </a:ln>
                          <a:solidFill>
                            <a:schemeClr val="tx1"/>
                          </a:solidFill>
                          <a:effectLst/>
                          <a:latin typeface="Times New Roman" panose="02020603050405020304" charset="0"/>
                          <a:ea typeface="宋体" panose="02010600030101010101" pitchFamily="2" charset="-122"/>
                        </a:rPr>
                        <a:t>2n-vector</a:t>
                      </a:r>
                      <a:endParaRPr kumimoji="1" lang="zh-CN" altLang="en-US" sz="2000" b="0" i="1"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1"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rPr>
                        <a:t>S</a:t>
                      </a:r>
                      <a:r>
                        <a:rPr kumimoji="1" lang="en-US" altLang="zh-CN" sz="2000" b="0" i="0" u="none" strike="noStrike" cap="none" normalizeH="0" baseline="-20000">
                          <a:ln>
                            <a:noFill/>
                          </a:ln>
                          <a:solidFill>
                            <a:srgbClr val="000000"/>
                          </a:solidFill>
                          <a:effectLst/>
                          <a:latin typeface="Times New Roman" panose="02020603050405020304" charset="0"/>
                          <a:ea typeface="宋体" panose="02010600030101010101" pitchFamily="2" charset="-122"/>
                        </a:rPr>
                        <a:t>o</a:t>
                      </a:r>
                      <a:r>
                        <a:rPr kumimoji="1" lang="en-US" altLang="zh-CN" sz="20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rPr>
                        <a:t> = [1, 1, 1, 2, 2, 1]</a:t>
                      </a:r>
                      <a:endParaRPr kumimoji="1"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1"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rPr>
                        <a:t>S</a:t>
                      </a:r>
                      <a:r>
                        <a:rPr kumimoji="1" lang="en-US" altLang="zh-CN" sz="2000" b="0" i="0" u="none" strike="noStrike" cap="none" normalizeH="0" baseline="-20000">
                          <a:ln>
                            <a:noFill/>
                          </a:ln>
                          <a:solidFill>
                            <a:srgbClr val="000000"/>
                          </a:solidFill>
                          <a:effectLst/>
                          <a:latin typeface="Times New Roman" panose="02020603050405020304" charset="0"/>
                          <a:ea typeface="宋体" panose="02010600030101010101" pitchFamily="2" charset="-122"/>
                          <a:cs typeface="Times New Roman" panose="02020603050405020304" charset="0"/>
                        </a:rPr>
                        <a:t>o</a:t>
                      </a:r>
                      <a:r>
                        <a:rPr kumimoji="1"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rPr>
                        <a:t>是一个</a:t>
                      </a:r>
                      <a:r>
                        <a:rPr kumimoji="1"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rPr>
                        <a:t>2</a:t>
                      </a:r>
                      <a:r>
                        <a:rPr kumimoji="1" lang="en-US" altLang="zh-CN" sz="2000" b="0" i="1" u="none" strike="noStrike" cap="none" normalizeH="0" baseline="0">
                          <a:ln>
                            <a:noFill/>
                          </a:ln>
                          <a:solidFill>
                            <a:schemeClr val="tx1"/>
                          </a:solidFill>
                          <a:effectLst/>
                          <a:latin typeface="Times New Roman" panose="02020603050405020304" charset="0"/>
                          <a:ea typeface="宋体" panose="02010600030101010101" pitchFamily="2" charset="-122"/>
                        </a:rPr>
                        <a:t>n</a:t>
                      </a:r>
                      <a:r>
                        <a:rPr kumimoji="1"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rPr>
                        <a:t>×1</a:t>
                      </a:r>
                      <a:r>
                        <a:rPr kumimoji="1"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rPr>
                        <a:t>的实坐标矢量</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1"/>
                  </a:ext>
                </a:extLst>
              </a:tr>
              <a:tr h="57404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charset="0"/>
                          <a:ea typeface="宋体" panose="02010600030101010101" pitchFamily="2" charset="-122"/>
                        </a:rPr>
                        <a:t>2</a:t>
                      </a:r>
                      <a:r>
                        <a:rPr kumimoji="1" lang="en-US" altLang="zh-CN" sz="2000" b="0" i="1" u="none" strike="noStrike" cap="none" normalizeH="0" baseline="0" dirty="0">
                          <a:ln>
                            <a:noFill/>
                          </a:ln>
                          <a:solidFill>
                            <a:schemeClr val="tx1"/>
                          </a:solidFill>
                          <a:effectLst/>
                          <a:latin typeface="Times New Roman" panose="02020603050405020304" charset="0"/>
                          <a:ea typeface="宋体" panose="02010600030101010101" pitchFamily="2" charset="-122"/>
                        </a:rPr>
                        <a:t>n-set</a:t>
                      </a:r>
                      <a:endParaRPr kumimoji="1"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1"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rPr>
                        <a:t>S</a:t>
                      </a:r>
                      <a:r>
                        <a:rPr kumimoji="1" lang="en-US" altLang="zh-CN" sz="2000" b="0" i="0" u="none" strike="noStrike" cap="none" normalizeH="0" baseline="-20000">
                          <a:ln>
                            <a:noFill/>
                          </a:ln>
                          <a:solidFill>
                            <a:srgbClr val="000000"/>
                          </a:solidFill>
                          <a:effectLst/>
                          <a:latin typeface="Times New Roman" panose="02020603050405020304" charset="0"/>
                          <a:ea typeface="宋体" panose="02010600030101010101" pitchFamily="2" charset="-122"/>
                        </a:rPr>
                        <a:t>f</a:t>
                      </a:r>
                      <a:r>
                        <a:rPr kumimoji="1" lang="en-US" altLang="zh-CN" sz="2000" b="0" i="0"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rPr>
                        <a:t> = {1, 1, 1, 2, 2, 1}</a:t>
                      </a:r>
                      <a:endParaRPr kumimoji="1"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1" i="1" u="none" strike="noStrike" cap="none" normalizeH="0" baseline="0">
                          <a:ln>
                            <a:noFill/>
                          </a:ln>
                          <a:solidFill>
                            <a:srgbClr val="000000"/>
                          </a:solidFill>
                          <a:effectLst/>
                          <a:latin typeface="Times New Roman" panose="02020603050405020304" charset="0"/>
                          <a:ea typeface="宋体" panose="02010600030101010101" pitchFamily="2" charset="-122"/>
                          <a:cs typeface="Times New Roman" panose="02020603050405020304" charset="0"/>
                        </a:rPr>
                        <a:t>S</a:t>
                      </a:r>
                      <a:r>
                        <a:rPr kumimoji="1" lang="en-US" altLang="zh-CN" sz="2000" b="0" i="0" u="none" strike="noStrike" cap="none" normalizeH="0" baseline="-20000">
                          <a:ln>
                            <a:noFill/>
                          </a:ln>
                          <a:solidFill>
                            <a:srgbClr val="000000"/>
                          </a:solidFill>
                          <a:effectLst/>
                          <a:latin typeface="Times New Roman" panose="02020603050405020304" charset="0"/>
                          <a:ea typeface="宋体" panose="02010600030101010101" pitchFamily="2" charset="-122"/>
                          <a:cs typeface="Times New Roman" panose="02020603050405020304" charset="0"/>
                        </a:rPr>
                        <a:t>f</a:t>
                      </a:r>
                      <a:r>
                        <a:rPr kumimoji="1"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rPr>
                        <a:t> </a:t>
                      </a:r>
                      <a:r>
                        <a:rPr kumimoji="1"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rPr>
                        <a:t>是一个包含</a:t>
                      </a:r>
                      <a:r>
                        <a:rPr kumimoji="1"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rPr>
                        <a:t>2</a:t>
                      </a:r>
                      <a:r>
                        <a:rPr kumimoji="1" lang="en-US" altLang="zh-CN" sz="2000" b="0" i="1" u="none" strike="noStrike" cap="none" normalizeH="0" baseline="0">
                          <a:ln>
                            <a:noFill/>
                          </a:ln>
                          <a:solidFill>
                            <a:schemeClr val="tx1"/>
                          </a:solidFill>
                          <a:effectLst/>
                          <a:latin typeface="Times New Roman" panose="02020603050405020304" charset="0"/>
                          <a:ea typeface="宋体" panose="02010600030101010101" pitchFamily="2" charset="-122"/>
                        </a:rPr>
                        <a:t>n</a:t>
                      </a:r>
                      <a:r>
                        <a:rPr kumimoji="1"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rPr>
                        <a:t>个实坐标的集合</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2"/>
                  </a:ext>
                </a:extLst>
              </a:tr>
              <a:tr h="1390015">
                <a:tc>
                  <a:txBody>
                    <a:bodyPr/>
                    <a:lstStyle/>
                    <a:p>
                      <a:pPr marL="0" marR="0" lvl="0" indent="0" algn="ctr" defTabSz="914400" rtl="0" eaLnBrk="0" fontAlgn="base" latinLnBrk="0" hangingPunct="0">
                        <a:lnSpc>
                          <a:spcPct val="100000"/>
                        </a:lnSpc>
                        <a:spcBef>
                          <a:spcPct val="0"/>
                        </a:spcBef>
                        <a:spcAft>
                          <a:spcPct val="0"/>
                        </a:spcAft>
                        <a:buClrTx/>
                        <a:buSzTx/>
                        <a:buFontTx/>
                        <a:buNone/>
                      </a:pPr>
                      <a:endParaRPr kumimoji="1"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charset="0"/>
                          <a:ea typeface="宋体" panose="02010600030101010101" pitchFamily="2" charset="-122"/>
                        </a:rPr>
                        <a:t>Matrix</a:t>
                      </a:r>
                      <a:endParaRPr kumimoji="1"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pPr>
                      <a:endParaRPr kumimoji="0"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25000"/>
                        </a:lnSpc>
                        <a:spcBef>
                          <a:spcPct val="0"/>
                        </a:spcBef>
                        <a:spcAft>
                          <a:spcPct val="0"/>
                        </a:spcAft>
                        <a:buClrTx/>
                        <a:buSzTx/>
                        <a:buFontTx/>
                        <a:buNone/>
                      </a:pPr>
                      <a:r>
                        <a:rPr kumimoji="1" lang="en-US" altLang="zh-CN" sz="2000" b="1" i="1" u="none" strike="noStrike" cap="none" normalizeH="0" baseline="0" dirty="0">
                          <a:ln>
                            <a:noFill/>
                          </a:ln>
                          <a:solidFill>
                            <a:srgbClr val="000000"/>
                          </a:solidFill>
                          <a:effectLst/>
                          <a:latin typeface="Times New Roman" panose="02020603050405020304" charset="0"/>
                          <a:ea typeface="宋体" panose="02010600030101010101" pitchFamily="2" charset="-122"/>
                          <a:cs typeface="Times New Roman" panose="02020603050405020304" charset="0"/>
                        </a:rPr>
                        <a:t>     </a:t>
                      </a:r>
                      <a:r>
                        <a:rPr kumimoji="1" lang="en-US" altLang="zh-CN" sz="2000" b="1" i="1" u="none" strike="noStrike" cap="none" normalizeH="0" baseline="0" dirty="0" err="1">
                          <a:ln>
                            <a:noFill/>
                          </a:ln>
                          <a:solidFill>
                            <a:srgbClr val="000000"/>
                          </a:solidFill>
                          <a:effectLst/>
                          <a:latin typeface="Times New Roman" panose="02020603050405020304" charset="0"/>
                          <a:ea typeface="宋体" panose="02010600030101010101" pitchFamily="2" charset="-122"/>
                          <a:cs typeface="Times New Roman" panose="02020603050405020304" charset="0"/>
                        </a:rPr>
                        <a:t>S</a:t>
                      </a:r>
                      <a:r>
                        <a:rPr kumimoji="1" lang="en-US" altLang="zh-CN" sz="2000" b="0" i="0" u="none" strike="noStrike" cap="none" normalizeH="0" baseline="-20000" dirty="0" err="1">
                          <a:ln>
                            <a:noFill/>
                          </a:ln>
                          <a:solidFill>
                            <a:srgbClr val="000000"/>
                          </a:solidFill>
                          <a:effectLst/>
                          <a:latin typeface="Times New Roman" panose="02020603050405020304" charset="0"/>
                          <a:ea typeface="宋体" panose="02010600030101010101" pitchFamily="2" charset="-122"/>
                        </a:rPr>
                        <a:t>v</a:t>
                      </a:r>
                      <a:r>
                        <a:rPr kumimoji="1" lang="en-US" altLang="zh-CN" sz="2000" b="0" i="0" u="none" strike="noStrike" cap="none" normalizeH="0" baseline="0" dirty="0">
                          <a:ln>
                            <a:noFill/>
                          </a:ln>
                          <a:solidFill>
                            <a:schemeClr val="tx1"/>
                          </a:solidFill>
                          <a:effectLst/>
                          <a:latin typeface="Times New Roman" panose="02020603050405020304" charset="0"/>
                          <a:ea typeface="宋体" panose="02010600030101010101" pitchFamily="2" charset="-122"/>
                        </a:rPr>
                        <a:t> </a:t>
                      </a:r>
                      <a:r>
                        <a:rPr kumimoji="1"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rPr>
                        <a:t>是一个</a:t>
                      </a:r>
                      <a:r>
                        <a:rPr kumimoji="1" lang="en-US" altLang="zh-CN" sz="2000" b="0" i="1" u="none" strike="noStrike" cap="none" normalizeH="0" baseline="0" dirty="0">
                          <a:ln>
                            <a:noFill/>
                          </a:ln>
                          <a:solidFill>
                            <a:schemeClr val="tx1"/>
                          </a:solidFill>
                          <a:effectLst/>
                          <a:latin typeface="Times New Roman" panose="02020603050405020304" charset="0"/>
                          <a:ea typeface="宋体" panose="02010600030101010101" pitchFamily="2" charset="-122"/>
                        </a:rPr>
                        <a:t>n</a:t>
                      </a:r>
                      <a:r>
                        <a:rPr kumimoji="1" lang="en-US" altLang="zh-CN" sz="2000" b="0" i="0" u="none" strike="noStrike" cap="none" normalizeH="0" baseline="0" dirty="0">
                          <a:ln>
                            <a:noFill/>
                          </a:ln>
                          <a:solidFill>
                            <a:schemeClr val="tx1"/>
                          </a:solidFill>
                          <a:effectLst/>
                          <a:latin typeface="Times New Roman" panose="02020603050405020304" charset="0"/>
                          <a:ea typeface="宋体" panose="02010600030101010101" pitchFamily="2" charset="-122"/>
                        </a:rPr>
                        <a:t>×2 </a:t>
                      </a:r>
                      <a:r>
                        <a:rPr kumimoji="1"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rPr>
                        <a:t>的矩阵，每行包含一个标志点的</a:t>
                      </a:r>
                      <a:r>
                        <a:rPr kumimoji="1" lang="en-US" altLang="zh-CN" sz="2000" b="0" i="1" u="none" strike="noStrike" cap="none" normalizeH="0" baseline="0" dirty="0">
                          <a:ln>
                            <a:noFill/>
                          </a:ln>
                          <a:solidFill>
                            <a:schemeClr val="tx1"/>
                          </a:solidFill>
                          <a:effectLst/>
                          <a:latin typeface="Times New Roman" panose="02020603050405020304" charset="0"/>
                          <a:ea typeface="宋体" panose="02010600030101010101" pitchFamily="2" charset="-122"/>
                        </a:rPr>
                        <a:t>x</a:t>
                      </a:r>
                      <a:r>
                        <a:rPr kumimoji="1" lang="en-US" altLang="zh-CN" sz="2000" b="0" i="0" u="none" strike="noStrike" cap="none" normalizeH="0" baseline="0" dirty="0">
                          <a:ln>
                            <a:noFill/>
                          </a:ln>
                          <a:solidFill>
                            <a:schemeClr val="tx1"/>
                          </a:solidFill>
                          <a:effectLst/>
                          <a:latin typeface="Times New Roman" panose="02020603050405020304" charset="0"/>
                          <a:ea typeface="宋体" panose="02010600030101010101" pitchFamily="2" charset="-122"/>
                        </a:rPr>
                        <a:t>-</a:t>
                      </a:r>
                      <a:r>
                        <a:rPr kumimoji="1"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rPr>
                        <a:t>和</a:t>
                      </a:r>
                      <a:r>
                        <a:rPr kumimoji="1" lang="en-US" altLang="zh-CN" sz="2000" b="0" i="1" u="none" strike="noStrike" cap="none" normalizeH="0" baseline="0" dirty="0">
                          <a:ln>
                            <a:noFill/>
                          </a:ln>
                          <a:solidFill>
                            <a:schemeClr val="tx1"/>
                          </a:solidFill>
                          <a:effectLst/>
                          <a:latin typeface="Times New Roman" panose="02020603050405020304" charset="0"/>
                          <a:ea typeface="宋体" panose="02010600030101010101" pitchFamily="2" charset="-122"/>
                        </a:rPr>
                        <a:t>y</a:t>
                      </a:r>
                      <a:r>
                        <a:rPr kumimoji="1" lang="en-US" altLang="zh-CN" sz="2000" b="0" i="0" u="none" strike="noStrike" cap="none" normalizeH="0" baseline="0" dirty="0">
                          <a:ln>
                            <a:noFill/>
                          </a:ln>
                          <a:solidFill>
                            <a:schemeClr val="tx1"/>
                          </a:solidFill>
                          <a:effectLst/>
                          <a:latin typeface="Times New Roman" panose="02020603050405020304" charset="0"/>
                          <a:ea typeface="宋体" panose="02010600030101010101" pitchFamily="2" charset="-122"/>
                        </a:rPr>
                        <a:t>-</a:t>
                      </a:r>
                      <a:r>
                        <a:rPr kumimoji="1"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rPr>
                        <a:t>实坐标</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3"/>
                  </a:ext>
                </a:extLst>
              </a:tr>
              <a:tr h="1529080">
                <a:tc>
                  <a:txBody>
                    <a:bodyPr/>
                    <a:lstStyle/>
                    <a:p>
                      <a:pPr marL="0" marR="0" lvl="0" indent="0" algn="ctr" defTabSz="914400" rtl="0" eaLnBrk="0" fontAlgn="base" latinLnBrk="0" hangingPunct="0">
                        <a:lnSpc>
                          <a:spcPct val="100000"/>
                        </a:lnSpc>
                        <a:spcBef>
                          <a:spcPct val="0"/>
                        </a:spcBef>
                        <a:spcAft>
                          <a:spcPct val="0"/>
                        </a:spcAft>
                        <a:buClrTx/>
                        <a:buSzTx/>
                        <a:buFontTx/>
                        <a:buNone/>
                      </a:pPr>
                      <a:endParaRPr kumimoji="1"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2000" b="0" i="0" u="none" strike="noStrike" cap="none" normalizeH="0" baseline="0" dirty="0">
                          <a:ln>
                            <a:noFill/>
                          </a:ln>
                          <a:solidFill>
                            <a:schemeClr val="tx1"/>
                          </a:solidFill>
                          <a:effectLst/>
                          <a:latin typeface="Times New Roman" panose="02020603050405020304" charset="0"/>
                          <a:ea typeface="宋体" panose="02010600030101010101" pitchFamily="2" charset="-122"/>
                        </a:rPr>
                        <a:t>Plural-plane</a:t>
                      </a:r>
                      <a:endParaRPr kumimoji="1"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Monotype Sorts" pitchFamily="2" charset="2"/>
                        <a:buNone/>
                      </a:pPr>
                      <a:endParaRPr kumimoji="0"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endParaRP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0" fontAlgn="base" latinLnBrk="0" hangingPunct="0">
                        <a:lnSpc>
                          <a:spcPct val="125000"/>
                        </a:lnSpc>
                        <a:spcBef>
                          <a:spcPct val="0"/>
                        </a:spcBef>
                        <a:spcAft>
                          <a:spcPct val="0"/>
                        </a:spcAft>
                        <a:buClrTx/>
                        <a:buSzTx/>
                        <a:buFontTx/>
                        <a:buNone/>
                      </a:pPr>
                      <a:r>
                        <a:rPr kumimoji="1" lang="en-US" altLang="zh-CN" sz="2000" b="1" i="1" u="none" strike="noStrike" cap="none" normalizeH="0" baseline="0" dirty="0">
                          <a:ln>
                            <a:noFill/>
                          </a:ln>
                          <a:solidFill>
                            <a:srgbClr val="000000"/>
                          </a:solidFill>
                          <a:effectLst/>
                          <a:latin typeface="Times New Roman" panose="02020603050405020304" charset="0"/>
                          <a:ea typeface="宋体" panose="02010600030101010101" pitchFamily="2" charset="-122"/>
                          <a:cs typeface="Times New Roman" panose="02020603050405020304" charset="0"/>
                        </a:rPr>
                        <a:t>     S</a:t>
                      </a:r>
                      <a:r>
                        <a:rPr kumimoji="1" lang="en-US" altLang="zh-CN" sz="2000" b="0" i="0" u="none" strike="noStrike" cap="none" normalizeH="0" baseline="-20000" dirty="0">
                          <a:ln>
                            <a:noFill/>
                          </a:ln>
                          <a:solidFill>
                            <a:srgbClr val="000000"/>
                          </a:solidFill>
                          <a:effectLst/>
                          <a:latin typeface="Times New Roman" panose="02020603050405020304" charset="0"/>
                          <a:ea typeface="宋体" panose="02010600030101010101" pitchFamily="2" charset="-122"/>
                          <a:cs typeface="Times New Roman" panose="02020603050405020304" charset="0"/>
                        </a:rPr>
                        <a:t>c</a:t>
                      </a:r>
                      <a:r>
                        <a:rPr kumimoji="1"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rPr>
                        <a:t>是一个</a:t>
                      </a:r>
                      <a:r>
                        <a:rPr kumimoji="1" lang="en-US" altLang="zh-CN" sz="2000" b="0" i="1" u="none" strike="noStrike" cap="none" normalizeH="0" baseline="0" dirty="0">
                          <a:ln>
                            <a:noFill/>
                          </a:ln>
                          <a:solidFill>
                            <a:schemeClr val="tx1"/>
                          </a:solidFill>
                          <a:effectLst/>
                          <a:latin typeface="Times New Roman" panose="02020603050405020304" charset="0"/>
                          <a:ea typeface="宋体" panose="02010600030101010101" pitchFamily="2" charset="-122"/>
                        </a:rPr>
                        <a:t>n</a:t>
                      </a:r>
                      <a:r>
                        <a:rPr kumimoji="1" lang="en-US" altLang="zh-CN" sz="2000" b="0" i="0" u="none" strike="noStrike" cap="none" normalizeH="0" baseline="0" dirty="0">
                          <a:ln>
                            <a:noFill/>
                          </a:ln>
                          <a:solidFill>
                            <a:schemeClr val="tx1"/>
                          </a:solidFill>
                          <a:effectLst/>
                          <a:latin typeface="Times New Roman" panose="02020603050405020304" charset="0"/>
                          <a:ea typeface="宋体" panose="02010600030101010101" pitchFamily="2" charset="-122"/>
                        </a:rPr>
                        <a:t>×</a:t>
                      </a:r>
                      <a:r>
                        <a:rPr kumimoji="1" lang="en-US" altLang="zh-CN" sz="2000" b="0" i="0" u="none" strike="noStrike" cap="none" normalizeH="0" baseline="0" dirty="0">
                          <a:ln>
                            <a:noFill/>
                          </a:ln>
                          <a:solidFill>
                            <a:schemeClr val="tx1"/>
                          </a:solidFill>
                          <a:effectLst/>
                          <a:latin typeface="Symbol" panose="05050102010706020507" pitchFamily="18" charset="2"/>
                          <a:ea typeface="宋体" panose="02010600030101010101" pitchFamily="2" charset="-122"/>
                        </a:rPr>
                        <a:t> </a:t>
                      </a:r>
                      <a:r>
                        <a:rPr kumimoji="1" lang="en-US" altLang="zh-CN" sz="2000" b="0" i="0" u="none" strike="noStrike" cap="none" normalizeH="0" baseline="0" dirty="0">
                          <a:ln>
                            <a:noFill/>
                          </a:ln>
                          <a:solidFill>
                            <a:schemeClr val="tx1"/>
                          </a:solidFill>
                          <a:effectLst/>
                          <a:latin typeface="Times New Roman" panose="02020603050405020304" charset="0"/>
                          <a:ea typeface="宋体" panose="02010600030101010101" pitchFamily="2" charset="-122"/>
                        </a:rPr>
                        <a:t>1 </a:t>
                      </a:r>
                      <a:r>
                        <a:rPr kumimoji="1"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rPr>
                        <a:t>的复数矢量，每个复数表示一个标志点的</a:t>
                      </a:r>
                      <a:r>
                        <a:rPr kumimoji="1" lang="en-US" altLang="zh-CN" sz="2000" b="0" i="1" u="none" strike="noStrike" cap="none" normalizeH="0" baseline="0" dirty="0">
                          <a:ln>
                            <a:noFill/>
                          </a:ln>
                          <a:solidFill>
                            <a:schemeClr val="tx1"/>
                          </a:solidFill>
                          <a:effectLst/>
                          <a:latin typeface="Times New Roman" panose="02020603050405020304" charset="0"/>
                          <a:ea typeface="宋体" panose="02010600030101010101" pitchFamily="2" charset="-122"/>
                        </a:rPr>
                        <a:t>x</a:t>
                      </a:r>
                      <a:r>
                        <a:rPr kumimoji="1" lang="en-US" altLang="zh-CN" sz="2000" b="0" i="0" u="none" strike="noStrike" cap="none" normalizeH="0" baseline="0" dirty="0">
                          <a:ln>
                            <a:noFill/>
                          </a:ln>
                          <a:solidFill>
                            <a:schemeClr val="tx1"/>
                          </a:solidFill>
                          <a:effectLst/>
                          <a:latin typeface="Times New Roman" panose="02020603050405020304" charset="0"/>
                          <a:ea typeface="宋体" panose="02010600030101010101" pitchFamily="2" charset="-122"/>
                        </a:rPr>
                        <a:t>-</a:t>
                      </a:r>
                      <a:r>
                        <a:rPr kumimoji="1"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rPr>
                        <a:t>和</a:t>
                      </a:r>
                      <a:r>
                        <a:rPr kumimoji="1" lang="en-US" altLang="zh-CN" sz="2000" b="0" i="1" u="none" strike="noStrike" cap="none" normalizeH="0" baseline="0" dirty="0">
                          <a:ln>
                            <a:noFill/>
                          </a:ln>
                          <a:solidFill>
                            <a:schemeClr val="tx1"/>
                          </a:solidFill>
                          <a:effectLst/>
                          <a:latin typeface="Times New Roman" panose="02020603050405020304" charset="0"/>
                          <a:ea typeface="宋体" panose="02010600030101010101" pitchFamily="2" charset="-122"/>
                        </a:rPr>
                        <a:t>y</a:t>
                      </a:r>
                      <a:r>
                        <a:rPr kumimoji="1" lang="en-US" altLang="zh-CN" sz="2000" b="0" i="0" u="none" strike="noStrike" cap="none" normalizeH="0" baseline="0" dirty="0">
                          <a:ln>
                            <a:noFill/>
                          </a:ln>
                          <a:solidFill>
                            <a:schemeClr val="tx1"/>
                          </a:solidFill>
                          <a:effectLst/>
                          <a:latin typeface="Times New Roman" panose="02020603050405020304" charset="0"/>
                          <a:ea typeface="宋体" panose="02010600030101010101" pitchFamily="2" charset="-122"/>
                        </a:rPr>
                        <a:t>-</a:t>
                      </a:r>
                      <a:r>
                        <a:rPr kumimoji="1"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rPr>
                        <a:t>坐标</a:t>
                      </a:r>
                    </a:p>
                  </a:txBody>
                  <a:tcPr marT="45727" marB="45727"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4"/>
                  </a:ext>
                </a:extLst>
              </a:tr>
            </a:tbl>
          </a:graphicData>
        </a:graphic>
      </p:graphicFrame>
      <p:sp>
        <p:nvSpPr>
          <p:cNvPr id="31771" name="Rectangle 29"/>
          <p:cNvSpPr/>
          <p:nvPr>
            <p:custDataLst>
              <p:tags r:id="rId3"/>
            </p:custDataLst>
          </p:nvPr>
        </p:nvSpPr>
        <p:spPr>
          <a:xfrm>
            <a:off x="578168" y="1259682"/>
            <a:ext cx="5059680" cy="829945"/>
          </a:xfrm>
          <a:prstGeom prst="rect">
            <a:avLst/>
          </a:prstGeom>
          <a:noFill/>
          <a:ln w="9525">
            <a:noFill/>
          </a:ln>
        </p:spPr>
        <p:txBody>
          <a:bodyPr wrap="none" anchor="ctr" anchorCtr="0">
            <a:spAutoFit/>
          </a:bodyPr>
          <a:lstStyle/>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Landmark points expression:</a:t>
            </a:r>
          </a:p>
          <a:p>
            <a:r>
              <a:rPr lang="en-US" altLang="zh-CN" sz="2400" i="1" dirty="0">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2400" baseline="-20000"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 (1, 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dirty="0">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2400" baseline="-20000" dirty="0">
                <a:latin typeface="微软雅黑" panose="020B0503020204020204" pitchFamily="34" charset="-122"/>
                <a:ea typeface="微软雅黑" panose="020B0503020204020204" pitchFamily="34" charset="-122"/>
                <a:cs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 (1, 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i="1" dirty="0">
                <a:latin typeface="微软雅黑" panose="020B0503020204020204" pitchFamily="34" charset="-122"/>
                <a:ea typeface="微软雅黑" panose="020B0503020204020204" pitchFamily="34" charset="-122"/>
                <a:cs typeface="微软雅黑" panose="020B0503020204020204" pitchFamily="34" charset="-122"/>
              </a:rPr>
              <a:t>S</a:t>
            </a:r>
            <a:r>
              <a:rPr lang="en-US" altLang="zh-CN" sz="2400" baseline="-20000" dirty="0">
                <a:latin typeface="微软雅黑" panose="020B0503020204020204" pitchFamily="34" charset="-122"/>
                <a:ea typeface="微软雅黑" panose="020B0503020204020204" pitchFamily="34" charset="-122"/>
                <a:cs typeface="微软雅黑" panose="020B0503020204020204" pitchFamily="34" charset="-122"/>
              </a:rPr>
              <a:t>3</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 (2, 1)</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1772" name="Object 2"/>
          <p:cNvGraphicFramePr>
            <a:graphicFrameLocks noGrp="1" noChangeAspect="1"/>
          </p:cNvGraphicFramePr>
          <p:nvPr>
            <p:ph sz="half" idx="2"/>
            <p:custDataLst>
              <p:tags r:id="rId4"/>
            </p:custDataLst>
          </p:nvPr>
        </p:nvGraphicFramePr>
        <p:xfrm>
          <a:off x="3611563" y="4064953"/>
          <a:ext cx="1225550" cy="1073150"/>
        </p:xfrm>
        <a:graphic>
          <a:graphicData uri="http://schemas.openxmlformats.org/presentationml/2006/ole">
            <mc:AlternateContent xmlns:mc="http://schemas.openxmlformats.org/markup-compatibility/2006">
              <mc:Choice xmlns:v="urn:schemas-microsoft-com:vml" Requires="v">
                <p:oleObj spid="_x0000_s7205" r:id="rId8" imgW="711200" imgH="622300" progId="Equation.3">
                  <p:embed/>
                </p:oleObj>
              </mc:Choice>
              <mc:Fallback>
                <p:oleObj r:id="rId8" imgW="711200" imgH="622300" progId="Equation.3">
                  <p:embed/>
                  <p:pic>
                    <p:nvPicPr>
                      <p:cNvPr id="0" name="图片 3080"/>
                      <p:cNvPicPr/>
                      <p:nvPr/>
                    </p:nvPicPr>
                    <p:blipFill>
                      <a:blip r:embed="rId9"/>
                      <a:stretch>
                        <a:fillRect/>
                      </a:stretch>
                    </p:blipFill>
                    <p:spPr>
                      <a:xfrm>
                        <a:off x="3611563" y="4064953"/>
                        <a:ext cx="1225550" cy="1073150"/>
                      </a:xfrm>
                      <a:prstGeom prst="rect">
                        <a:avLst/>
                      </a:prstGeom>
                      <a:noFill/>
                      <a:ln w="38100">
                        <a:miter/>
                      </a:ln>
                    </p:spPr>
                  </p:pic>
                </p:oleObj>
              </mc:Fallback>
            </mc:AlternateContent>
          </a:graphicData>
        </a:graphic>
      </p:graphicFrame>
      <p:graphicFrame>
        <p:nvGraphicFramePr>
          <p:cNvPr id="31773" name="Object 3"/>
          <p:cNvGraphicFramePr>
            <a:graphicFrameLocks noGrp="1" noChangeAspect="1"/>
          </p:cNvGraphicFramePr>
          <p:nvPr>
            <p:ph sz="half" idx="1"/>
            <p:custDataLst>
              <p:tags r:id="rId5"/>
            </p:custDataLst>
          </p:nvPr>
        </p:nvGraphicFramePr>
        <p:xfrm>
          <a:off x="3662363" y="5373053"/>
          <a:ext cx="1254125" cy="1041400"/>
        </p:xfrm>
        <a:graphic>
          <a:graphicData uri="http://schemas.openxmlformats.org/presentationml/2006/ole">
            <mc:AlternateContent xmlns:mc="http://schemas.openxmlformats.org/markup-compatibility/2006">
              <mc:Choice xmlns:v="urn:schemas-microsoft-com:vml" Requires="v">
                <p:oleObj spid="_x0000_s7206" r:id="rId10" imgW="748665" imgH="622300" progId="Equation.3">
                  <p:embed/>
                </p:oleObj>
              </mc:Choice>
              <mc:Fallback>
                <p:oleObj r:id="rId10" imgW="748665" imgH="622300" progId="Equation.3">
                  <p:embed/>
                  <p:pic>
                    <p:nvPicPr>
                      <p:cNvPr id="0" name="图片 3079"/>
                      <p:cNvPicPr/>
                      <p:nvPr/>
                    </p:nvPicPr>
                    <p:blipFill>
                      <a:blip r:embed="rId11"/>
                      <a:stretch>
                        <a:fillRect/>
                      </a:stretch>
                    </p:blipFill>
                    <p:spPr>
                      <a:xfrm>
                        <a:off x="3662363" y="5373053"/>
                        <a:ext cx="1254125" cy="1041400"/>
                      </a:xfrm>
                      <a:prstGeom prst="rect">
                        <a:avLst/>
                      </a:prstGeom>
                      <a:noFill/>
                      <a:ln w="38100">
                        <a:miter/>
                      </a:ln>
                    </p:spPr>
                  </p:pic>
                </p:oleObj>
              </mc:Fallback>
            </mc:AlternateContent>
          </a:graphicData>
        </a:graphic>
      </p:graphicFrame>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Signatures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27</a:t>
            </a:fld>
            <a:endParaRPr lang="en-US" altLang="zh-CN"/>
          </a:p>
        </p:txBody>
      </p:sp>
      <p:sp>
        <p:nvSpPr>
          <p:cNvPr id="32771" name="Text Box 4"/>
          <p:cNvSpPr txBox="1"/>
          <p:nvPr>
            <p:custDataLst>
              <p:tags r:id="rId1"/>
            </p:custDataLst>
          </p:nvPr>
        </p:nvSpPr>
        <p:spPr>
          <a:xfrm>
            <a:off x="593090" y="1228090"/>
            <a:ext cx="11015345" cy="1198880"/>
          </a:xfrm>
          <a:prstGeom prst="rect">
            <a:avLst/>
          </a:prstGeom>
          <a:noFill/>
          <a:ln w="9525">
            <a:noFill/>
          </a:ln>
        </p:spPr>
        <p:txBody>
          <a:bodyPr wrap="square" anchor="t" anchorCtr="0">
            <a:spAutoFit/>
          </a:bodyPr>
          <a:lstStyle/>
          <a:p>
            <a:r>
              <a:rPr lang="en-US" altLang="zh-CN" sz="2400" dirty="0">
                <a:latin typeface="微软雅黑" panose="020B0503020204020204" pitchFamily="34" charset="-122"/>
                <a:ea typeface="微软雅黑" panose="020B0503020204020204" pitchFamily="34" charset="-122"/>
              </a:rPr>
              <a:t>Map 2D function to 1D function.</a:t>
            </a:r>
          </a:p>
          <a:p>
            <a:r>
              <a:rPr lang="en-US" altLang="zh-CN" sz="2400" dirty="0">
                <a:latin typeface="微软雅黑" panose="020B0503020204020204" pitchFamily="34" charset="-122"/>
                <a:ea typeface="微软雅黑" panose="020B0503020204020204" pitchFamily="34" charset="-122"/>
              </a:rPr>
              <a:t>One of the simplest way is to plot the distance from the centroid to the boundary as a function of angle.</a:t>
            </a:r>
            <a:endParaRPr lang="th-TH" altLang="zh-CN" sz="2400" dirty="0">
              <a:latin typeface="微软雅黑" panose="020B0503020204020204" pitchFamily="34" charset="-122"/>
              <a:ea typeface="微软雅黑" panose="020B0503020204020204" pitchFamily="34" charset="-122"/>
              <a:cs typeface="Times New Roman" panose="02020603050405020304" charset="0"/>
            </a:endParaRPr>
          </a:p>
        </p:txBody>
      </p:sp>
      <p:pic>
        <p:nvPicPr>
          <p:cNvPr id="3" name="图片 2"/>
          <p:cNvPicPr>
            <a:picLocks noChangeAspect="1"/>
          </p:cNvPicPr>
          <p:nvPr>
            <p:custDataLst>
              <p:tags r:id="rId2"/>
            </p:custDataLst>
          </p:nvPr>
        </p:nvPicPr>
        <p:blipFill>
          <a:blip r:embed="rId6"/>
          <a:stretch>
            <a:fillRect/>
          </a:stretch>
        </p:blipFill>
        <p:spPr>
          <a:xfrm>
            <a:off x="4454957" y="2427605"/>
            <a:ext cx="6935673" cy="4149725"/>
          </a:xfrm>
          <a:prstGeom prst="rect">
            <a:avLst/>
          </a:prstGeom>
        </p:spPr>
      </p:pic>
      <p:pic>
        <p:nvPicPr>
          <p:cNvPr id="4" name="图片 3"/>
          <p:cNvPicPr>
            <a:picLocks noChangeAspect="1"/>
          </p:cNvPicPr>
          <p:nvPr>
            <p:custDataLst>
              <p:tags r:id="rId3"/>
            </p:custDataLst>
          </p:nvPr>
        </p:nvPicPr>
        <p:blipFill>
          <a:blip r:embed="rId7"/>
          <a:stretch>
            <a:fillRect/>
          </a:stretch>
        </p:blipFill>
        <p:spPr>
          <a:xfrm>
            <a:off x="680085" y="2487295"/>
            <a:ext cx="2473960" cy="4090035"/>
          </a:xfrm>
          <a:prstGeom prst="rect">
            <a:avLst/>
          </a:prstGeom>
        </p:spPr>
      </p:pic>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Signatures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28</a:t>
            </a:fld>
            <a:endParaRPr lang="en-US" altLang="zh-CN"/>
          </a:p>
        </p:txBody>
      </p:sp>
      <p:sp>
        <p:nvSpPr>
          <p:cNvPr id="33794" name="Text Box 5"/>
          <p:cNvSpPr txBox="1"/>
          <p:nvPr>
            <p:custDataLst>
              <p:tags r:id="rId1"/>
            </p:custDataLst>
          </p:nvPr>
        </p:nvSpPr>
        <p:spPr>
          <a:xfrm>
            <a:off x="560069" y="1284605"/>
            <a:ext cx="6360109" cy="5078313"/>
          </a:xfrm>
          <a:prstGeom prst="rect">
            <a:avLst/>
          </a:prstGeom>
          <a:noFill/>
          <a:ln w="12700">
            <a:noFill/>
          </a:ln>
        </p:spPr>
        <p:txBody>
          <a:bodyPr wrap="square" anchor="t" anchorCtr="0">
            <a:spAutoFit/>
          </a:bodyPr>
          <a:lstStyle/>
          <a:p>
            <a:pPr marL="342900" indent="-342900" algn="just">
              <a:lnSpc>
                <a:spcPct val="150000"/>
              </a:lnSpc>
              <a:spcBef>
                <a:spcPts val="0"/>
              </a:spcBef>
              <a:spcAft>
                <a:spcPts val="0"/>
              </a:spcAft>
              <a:buClr>
                <a:srgbClr val="000000"/>
              </a:buClr>
              <a:buFont typeface="Wingdings" panose="05000000000000000000" charset="0"/>
              <a:buChar char="Ø"/>
            </a:pPr>
            <a:r>
              <a:rPr lang="en-US" altLang="zh-CN" sz="2400" dirty="0">
                <a:latin typeface="微软雅黑" panose="020B0503020204020204" pitchFamily="34" charset="-122"/>
                <a:ea typeface="微软雅黑" panose="020B0503020204020204" pitchFamily="34" charset="-122"/>
              </a:rPr>
              <a:t>Signatures are invariant to translation.</a:t>
            </a:r>
          </a:p>
          <a:p>
            <a:pPr marL="342900" indent="-342900" algn="just">
              <a:lnSpc>
                <a:spcPct val="150000"/>
              </a:lnSpc>
              <a:spcBef>
                <a:spcPts val="0"/>
              </a:spcBef>
              <a:spcAft>
                <a:spcPts val="0"/>
              </a:spcAft>
              <a:buClr>
                <a:srgbClr val="000000"/>
              </a:buClr>
              <a:buFont typeface="Wingdings" panose="05000000000000000000" charset="0"/>
              <a:buChar char="Ø"/>
            </a:pPr>
            <a:r>
              <a:rPr lang="en-US" altLang="zh-CN" sz="2400" dirty="0">
                <a:latin typeface="微软雅黑" panose="020B0503020204020204" pitchFamily="34" charset="-122"/>
                <a:ea typeface="微软雅黑" panose="020B0503020204020204" pitchFamily="34" charset="-122"/>
              </a:rPr>
              <a:t>Normalization with respect to rotation can be achieved by finding a way to select the same starting point. </a:t>
            </a:r>
          </a:p>
          <a:p>
            <a:pPr marL="342900" indent="-342900" algn="just">
              <a:lnSpc>
                <a:spcPct val="150000"/>
              </a:lnSpc>
              <a:spcBef>
                <a:spcPts val="0"/>
              </a:spcBef>
              <a:spcAft>
                <a:spcPts val="0"/>
              </a:spcAft>
              <a:buClr>
                <a:srgbClr val="000000"/>
              </a:buClr>
              <a:buFont typeface="Wingdings" panose="05000000000000000000" charset="0"/>
              <a:buChar char="Ø"/>
            </a:pPr>
            <a:r>
              <a:rPr lang="en-US" altLang="zh-CN" sz="2400" dirty="0">
                <a:latin typeface="微软雅黑" panose="020B0503020204020204" pitchFamily="34" charset="-122"/>
                <a:ea typeface="微软雅黑" panose="020B0503020204020204" pitchFamily="34" charset="-122"/>
              </a:rPr>
              <a:t>One way to do so is to select the starting point as the point farthest from the centroid, if the point happens to be unique and independent of rotational for each shape of interest.</a:t>
            </a:r>
          </a:p>
        </p:txBody>
      </p:sp>
      <p:pic>
        <p:nvPicPr>
          <p:cNvPr id="3" name="图片 2"/>
          <p:cNvPicPr>
            <a:picLocks noChangeAspect="1"/>
          </p:cNvPicPr>
          <p:nvPr>
            <p:custDataLst>
              <p:tags r:id="rId2"/>
            </p:custDataLst>
          </p:nvPr>
        </p:nvPicPr>
        <p:blipFill>
          <a:blip r:embed="rId5"/>
          <a:stretch>
            <a:fillRect/>
          </a:stretch>
        </p:blipFill>
        <p:spPr>
          <a:xfrm>
            <a:off x="7517460" y="1218768"/>
            <a:ext cx="4079240" cy="5071745"/>
          </a:xfrm>
          <a:prstGeom prst="rect">
            <a:avLst/>
          </a:prstGeom>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Signatures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29</a:t>
            </a:fld>
            <a:endParaRPr lang="en-US" altLang="zh-CN"/>
          </a:p>
        </p:txBody>
      </p:sp>
      <p:sp>
        <p:nvSpPr>
          <p:cNvPr id="34818" name="Text Box 3"/>
          <p:cNvSpPr txBox="1"/>
          <p:nvPr>
            <p:custDataLst>
              <p:tags r:id="rId2"/>
            </p:custDataLst>
          </p:nvPr>
        </p:nvSpPr>
        <p:spPr>
          <a:xfrm>
            <a:off x="560070" y="1180465"/>
            <a:ext cx="11202772" cy="4822825"/>
          </a:xfrm>
          <a:prstGeom prst="rect">
            <a:avLst/>
          </a:prstGeom>
          <a:noFill/>
          <a:ln w="9525">
            <a:noFill/>
          </a:ln>
        </p:spPr>
        <p:txBody>
          <a:bodyPr anchor="t" anchorCtr="0"/>
          <a:lstStyle/>
          <a:p>
            <a:pPr>
              <a:lnSpc>
                <a:spcPct val="150000"/>
              </a:lnSpc>
              <a:spcBef>
                <a:spcPct val="50000"/>
              </a:spcBef>
            </a:pPr>
            <a:r>
              <a:rPr lang="en-US" altLang="zh-CN" sz="2400" b="1" i="1" dirty="0">
                <a:latin typeface="Times New Roman" panose="02020603050405020304" charset="0"/>
                <a:ea typeface="微软雅黑" panose="020B0503020204020204" pitchFamily="34" charset="-122"/>
                <a:cs typeface="Times New Roman" panose="02020603050405020304" charset="0"/>
              </a:rPr>
              <a:t>y </a:t>
            </a:r>
            <a:r>
              <a:rPr lang="en-US" altLang="zh-CN" sz="2400" b="1" dirty="0">
                <a:latin typeface="Times New Roman" panose="02020603050405020304" charset="0"/>
                <a:ea typeface="微软雅黑" panose="020B0503020204020204" pitchFamily="34" charset="-122"/>
                <a:cs typeface="Times New Roman" panose="02020603050405020304" charset="0"/>
              </a:rPr>
              <a:t>– </a:t>
            </a:r>
            <a:r>
              <a:rPr lang="en-US" altLang="zh-CN" sz="2400" b="1" i="1" dirty="0">
                <a:latin typeface="Times New Roman" panose="02020603050405020304" charset="0"/>
                <a:ea typeface="微软雅黑" panose="020B0503020204020204" pitchFamily="34" charset="-122"/>
                <a:cs typeface="Times New Roman" panose="02020603050405020304" charset="0"/>
              </a:rPr>
              <a:t>s</a:t>
            </a:r>
            <a:r>
              <a:rPr lang="en-US" altLang="zh-CN" sz="2400" b="1" i="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i="1" dirty="0">
                <a:latin typeface="微软雅黑" panose="020B0503020204020204" pitchFamily="34" charset="-122"/>
                <a:ea typeface="微软雅黑" panose="020B0503020204020204" pitchFamily="34" charset="-122"/>
                <a:cs typeface="微软雅黑" panose="020B0503020204020204" pitchFamily="34" charset="-122"/>
              </a:rPr>
              <a:t>curve</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（切线角为弧长的函数）  </a:t>
            </a:r>
          </a:p>
          <a:p>
            <a:pPr algn="just">
              <a:lnSpc>
                <a:spcPct val="150000"/>
              </a:lnSpc>
              <a:spcBef>
                <a:spcPct val="300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From each point along the object boundary, make a tangent, </a:t>
            </a:r>
            <a:r>
              <a:rPr lang="en-US" altLang="zh-CN" sz="2400" b="1" i="1" dirty="0">
                <a:latin typeface="Times New Roman" panose="02020603050405020304" charset="0"/>
                <a:ea typeface="微软雅黑" panose="020B0503020204020204" pitchFamily="34" charset="-122"/>
                <a:cs typeface="Times New Roman" panose="02020603050405020304" charset="0"/>
              </a:rPr>
              <a:t>y</a:t>
            </a:r>
            <a:r>
              <a:rPr lang="en-US" altLang="zh-CN" sz="2400" b="1" i="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is tangent angle respecting to the reference </a:t>
            </a:r>
            <a:r>
              <a:rPr lang="en-US" altLang="zh-CN" sz="2400" i="1" dirty="0">
                <a:latin typeface="Times New Roman" panose="02020603050405020304" charset="0"/>
                <a:ea typeface="微软雅黑" panose="020B0503020204020204" pitchFamily="34" charset="-122"/>
                <a:cs typeface="Times New Roman" panose="02020603050405020304" charset="0"/>
              </a:rPr>
              <a:t>x</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axis. </a:t>
            </a:r>
            <a:r>
              <a:rPr lang="en-US" altLang="zh-CN" sz="2400" i="1" dirty="0">
                <a:latin typeface="Times New Roman" panose="02020603050405020304" charset="0"/>
                <a:ea typeface="微软雅黑" panose="020B0503020204020204" pitchFamily="34" charset="-122"/>
                <a:cs typeface="Times New Roman" panose="02020603050405020304" charset="0"/>
              </a:rPr>
              <a:t>s</a:t>
            </a:r>
            <a:r>
              <a:rPr lang="en-US" altLang="zh-CN" sz="2400" dirty="0">
                <a:latin typeface="Times New Roman" panose="02020603050405020304" charset="0"/>
                <a:ea typeface="微软雅黑" panose="020B0503020204020204" pitchFamily="34" charset="-122"/>
                <a:cs typeface="Times New Roman" panose="02020603050405020304" charset="0"/>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is the length of the arc.</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spcBef>
                <a:spcPct val="30000"/>
              </a:spcBef>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spcBef>
                <a:spcPct val="30000"/>
              </a:spcBef>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spcBef>
                <a:spcPct val="30000"/>
              </a:spcBef>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30000"/>
              </a:lnSpc>
              <a:spcBef>
                <a:spcPct val="30000"/>
              </a:spcBef>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spcBef>
                <a:spcPct val="30000"/>
              </a:spcBef>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4819" name="Object 2"/>
          <p:cNvGraphicFramePr>
            <a:graphicFrameLocks noChangeAspect="1"/>
          </p:cNvGraphicFramePr>
          <p:nvPr>
            <p:custDataLst>
              <p:tags r:id="rId3"/>
            </p:custDataLst>
          </p:nvPr>
        </p:nvGraphicFramePr>
        <p:xfrm>
          <a:off x="888365" y="3677920"/>
          <a:ext cx="10415270" cy="2396490"/>
        </p:xfrm>
        <a:graphic>
          <a:graphicData uri="http://schemas.openxmlformats.org/presentationml/2006/ole">
            <mc:AlternateContent xmlns:mc="http://schemas.openxmlformats.org/markup-compatibility/2006">
              <mc:Choice xmlns:v="urn:schemas-microsoft-com:vml" Requires="v">
                <p:oleObj spid="_x0000_s8212" r:id="rId6" imgW="5127625" imgH="1132205" progId="MSDraw">
                  <p:embed/>
                </p:oleObj>
              </mc:Choice>
              <mc:Fallback>
                <p:oleObj r:id="rId6" imgW="5127625" imgH="1132205" progId="MSDraw">
                  <p:embed/>
                  <p:pic>
                    <p:nvPicPr>
                      <p:cNvPr id="0" name="图片 3078"/>
                      <p:cNvPicPr/>
                      <p:nvPr/>
                    </p:nvPicPr>
                    <p:blipFill>
                      <a:blip r:embed="rId7"/>
                      <a:stretch>
                        <a:fillRect/>
                      </a:stretch>
                    </p:blipFill>
                    <p:spPr>
                      <a:xfrm>
                        <a:off x="888365" y="3677920"/>
                        <a:ext cx="10415270" cy="2396490"/>
                      </a:xfrm>
                      <a:prstGeom prst="rect">
                        <a:avLst/>
                      </a:prstGeom>
                      <a:solidFill>
                        <a:srgbClr val="FFFF99"/>
                      </a:solidFill>
                      <a:ln w="38100">
                        <a:noFill/>
                        <a:miter/>
                      </a:ln>
                    </p:spPr>
                  </p:pic>
                </p:oleObj>
              </mc:Fallback>
            </mc:AlternateContent>
          </a:graphicData>
        </a:graphic>
      </p:graphicFrame>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Overview</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3</a:t>
            </a:fld>
            <a:endParaRPr lang="en-US" altLang="zh-CN"/>
          </a:p>
        </p:txBody>
      </p:sp>
      <p:sp>
        <p:nvSpPr>
          <p:cNvPr id="9218" name="Rectangle 3"/>
          <p:cNvSpPr>
            <a:spLocks noGrp="1"/>
          </p:cNvSpPr>
          <p:nvPr>
            <p:ph idx="1"/>
            <p:custDataLst>
              <p:tags r:id="rId1"/>
            </p:custDataLst>
          </p:nvPr>
        </p:nvSpPr>
        <p:spPr>
          <a:xfrm>
            <a:off x="514350" y="1207135"/>
            <a:ext cx="10034270" cy="5375275"/>
          </a:xfrm>
        </p:spPr>
        <p:txBody>
          <a:bodyPr vert="horz" wrap="square" lIns="91440" tIns="45720" rIns="91440" bIns="45720" anchor="t" anchorCtr="0"/>
          <a:lstStyle/>
          <a:p>
            <a:pPr marL="268605" indent="-268605" eaLnBrk="1" hangingPunct="1">
              <a:lnSpc>
                <a:spcPct val="120000"/>
              </a:lnSpc>
              <a:buClr>
                <a:srgbClr val="FF0000"/>
              </a:buClr>
              <a:buFont typeface="Wingdings" panose="05000000000000000000" pitchFamily="2" charset="2"/>
              <a:buChar char="n"/>
            </a:pPr>
            <a:r>
              <a:rPr lang="en-US" altLang="zh-CN" sz="2400" dirty="0">
                <a:ea typeface="宋体" panose="02010600030101010101" pitchFamily="2" charset="-122"/>
              </a:rPr>
              <a:t>After an image has been segmented into regions. </a:t>
            </a:r>
            <a:r>
              <a:rPr lang="en-US" altLang="zh-CN" sz="2400" dirty="0">
                <a:solidFill>
                  <a:srgbClr val="FF0000"/>
                </a:solidFill>
                <a:ea typeface="宋体" panose="02010600030101010101" pitchFamily="2" charset="-122"/>
              </a:rPr>
              <a:t>Representation</a:t>
            </a:r>
            <a:r>
              <a:rPr lang="en-US" altLang="zh-CN" sz="2400" dirty="0">
                <a:ea typeface="宋体" panose="02010600030101010101" pitchFamily="2" charset="-122"/>
              </a:rPr>
              <a:t> and </a:t>
            </a:r>
            <a:r>
              <a:rPr lang="en-US" altLang="zh-CN" sz="2400" dirty="0">
                <a:solidFill>
                  <a:srgbClr val="FF0000"/>
                </a:solidFill>
                <a:ea typeface="宋体" panose="02010600030101010101" pitchFamily="2" charset="-122"/>
              </a:rPr>
              <a:t>description</a:t>
            </a:r>
            <a:r>
              <a:rPr lang="en-US" altLang="zh-CN" sz="2400" dirty="0">
                <a:ea typeface="宋体" panose="02010600030101010101" pitchFamily="2" charset="-122"/>
              </a:rPr>
              <a:t> should be considered.</a:t>
            </a:r>
          </a:p>
          <a:p>
            <a:pPr marL="268605" indent="-268605" eaLnBrk="1" hangingPunct="1">
              <a:lnSpc>
                <a:spcPct val="120000"/>
              </a:lnSpc>
              <a:buClr>
                <a:srgbClr val="FF0000"/>
              </a:buClr>
              <a:buFont typeface="Wingdings" panose="05000000000000000000" pitchFamily="2" charset="2"/>
              <a:buChar char="n"/>
            </a:pPr>
            <a:r>
              <a:rPr lang="en-US" altLang="zh-CN" sz="2400" dirty="0">
                <a:ea typeface="宋体" panose="02010600030101010101" pitchFamily="2" charset="-122"/>
              </a:rPr>
              <a:t>Representation and description used to make the data useful to a computer. </a:t>
            </a:r>
          </a:p>
          <a:p>
            <a:pPr marL="268605" indent="-268605" eaLnBrk="1" hangingPunct="1">
              <a:lnSpc>
                <a:spcPct val="120000"/>
              </a:lnSpc>
              <a:buClr>
                <a:srgbClr val="FF0000"/>
              </a:buClr>
              <a:buFont typeface="Wingdings" panose="05000000000000000000" pitchFamily="2" charset="2"/>
              <a:buChar char="n"/>
            </a:pPr>
            <a:r>
              <a:rPr lang="en-US" altLang="zh-CN" sz="2400" dirty="0">
                <a:ea typeface="宋体" panose="02010600030101010101" pitchFamily="2" charset="-122"/>
              </a:rPr>
              <a:t>Representing region in 2 ways:</a:t>
            </a:r>
          </a:p>
          <a:p>
            <a:pPr lvl="1" eaLnBrk="1" hangingPunct="1">
              <a:lnSpc>
                <a:spcPct val="120000"/>
              </a:lnSpc>
              <a:buClr>
                <a:srgbClr val="FF0000"/>
              </a:buClr>
              <a:buFont typeface="Wingdings" panose="05000000000000000000" pitchFamily="2" charset="2"/>
              <a:buChar char="n"/>
            </a:pPr>
            <a:r>
              <a:rPr lang="en-US" altLang="zh-CN" sz="2400" dirty="0">
                <a:ea typeface="宋体" panose="02010600030101010101" pitchFamily="2" charset="-122"/>
              </a:rPr>
              <a:t>In terms of its </a:t>
            </a:r>
            <a:r>
              <a:rPr lang="en-US" altLang="zh-CN" sz="2400" dirty="0">
                <a:solidFill>
                  <a:srgbClr val="FF0000"/>
                </a:solidFill>
                <a:ea typeface="宋体" panose="02010600030101010101" pitchFamily="2" charset="-122"/>
              </a:rPr>
              <a:t>external characteristics </a:t>
            </a:r>
            <a:r>
              <a:rPr lang="en-US" altLang="zh-CN" sz="2400" dirty="0">
                <a:ea typeface="宋体" panose="02010600030101010101" pitchFamily="2" charset="-122"/>
              </a:rPr>
              <a:t>(its boundary) </a:t>
            </a:r>
            <a:r>
              <a:rPr lang="en-US" altLang="zh-CN" sz="2400" dirty="0">
                <a:ea typeface="宋体" panose="02010600030101010101" pitchFamily="2" charset="-122"/>
                <a:sym typeface="Wingdings 3" panose="05040102010807070707" pitchFamily="18" charset="2"/>
              </a:rPr>
              <a:t> focus on shape characteristics.</a:t>
            </a:r>
            <a:endParaRPr lang="en-US" altLang="zh-CN" sz="2400" dirty="0">
              <a:ea typeface="宋体" panose="02010600030101010101" pitchFamily="2" charset="-122"/>
            </a:endParaRPr>
          </a:p>
          <a:p>
            <a:pPr lvl="1" eaLnBrk="1" hangingPunct="1">
              <a:lnSpc>
                <a:spcPct val="120000"/>
              </a:lnSpc>
              <a:buClr>
                <a:srgbClr val="FF0000"/>
              </a:buClr>
              <a:buFont typeface="Wingdings" panose="05000000000000000000" pitchFamily="2" charset="2"/>
              <a:buChar char="n"/>
            </a:pPr>
            <a:r>
              <a:rPr lang="en-US" altLang="zh-CN" sz="2400" dirty="0">
                <a:ea typeface="宋体" panose="02010600030101010101" pitchFamily="2" charset="-122"/>
              </a:rPr>
              <a:t>In terms of its </a:t>
            </a:r>
            <a:r>
              <a:rPr lang="en-US" altLang="zh-CN" sz="2400" dirty="0">
                <a:solidFill>
                  <a:srgbClr val="FF0000"/>
                </a:solidFill>
                <a:ea typeface="宋体" panose="02010600030101010101" pitchFamily="2" charset="-122"/>
              </a:rPr>
              <a:t>internal characteristics </a:t>
            </a:r>
            <a:r>
              <a:rPr lang="en-US" altLang="zh-CN" sz="2400" dirty="0">
                <a:ea typeface="宋体" panose="02010600030101010101" pitchFamily="2" charset="-122"/>
              </a:rPr>
              <a:t>(its region) </a:t>
            </a:r>
            <a:r>
              <a:rPr lang="en-US" altLang="zh-CN" sz="2400" dirty="0">
                <a:ea typeface="宋体" panose="02010600030101010101" pitchFamily="2" charset="-122"/>
                <a:sym typeface="Wingdings 3" panose="05040102010807070707" pitchFamily="18" charset="2"/>
              </a:rPr>
              <a:t> focus on regional properties, e.g., color, texture.</a:t>
            </a:r>
          </a:p>
          <a:p>
            <a:pPr marL="268605" indent="-268605" eaLnBrk="1" hangingPunct="1">
              <a:lnSpc>
                <a:spcPct val="120000"/>
              </a:lnSpc>
              <a:buClr>
                <a:srgbClr val="FF0000"/>
              </a:buClr>
              <a:buFont typeface="Wingdings" panose="05000000000000000000" pitchFamily="2" charset="2"/>
              <a:buChar char="n"/>
            </a:pPr>
            <a:r>
              <a:rPr lang="en-US" altLang="zh-CN" sz="2400" dirty="0">
                <a:ea typeface="宋体" panose="02010600030101010101" pitchFamily="2" charset="-122"/>
              </a:rPr>
              <a:t>Sometimes, we may need to use both ways.</a:t>
            </a:r>
            <a:endParaRPr lang="th-TH" altLang="zh-CN" sz="2400" dirty="0">
              <a:ea typeface="宋体" panose="02010600030101010101" pitchFamily="2" charset="-122"/>
              <a:cs typeface="宋体" panose="02010600030101010101" pitchFamily="2" charset="-122"/>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Signatures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30</a:t>
            </a:fld>
            <a:endParaRPr lang="en-US" altLang="zh-CN"/>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3849" y="1261313"/>
            <a:ext cx="3833812" cy="535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7706" y="1261313"/>
            <a:ext cx="1789112" cy="3382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4931764"/>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Boundary Segments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31</a:t>
            </a:fld>
            <a:endParaRPr lang="en-US" altLang="zh-CN"/>
          </a:p>
        </p:txBody>
      </p:sp>
      <p:sp>
        <p:nvSpPr>
          <p:cNvPr id="35842" name="Text Box 4"/>
          <p:cNvSpPr txBox="1"/>
          <p:nvPr>
            <p:custDataLst>
              <p:tags r:id="rId1"/>
            </p:custDataLst>
          </p:nvPr>
        </p:nvSpPr>
        <p:spPr>
          <a:xfrm>
            <a:off x="530224" y="1055370"/>
            <a:ext cx="11225301" cy="2862322"/>
          </a:xfrm>
          <a:prstGeom prst="rect">
            <a:avLst/>
          </a:prstGeom>
          <a:noFill/>
          <a:ln w="12700">
            <a:noFill/>
          </a:ln>
        </p:spPr>
        <p:txBody>
          <a:bodyPr wrap="square" anchor="t" anchorCtr="0">
            <a:spAutoFit/>
          </a:bodyPr>
          <a:lstStyle/>
          <a:p>
            <a:pPr marL="268605" indent="-268605" algn="just">
              <a:lnSpc>
                <a:spcPct val="150000"/>
              </a:lnSpc>
              <a:buClr>
                <a:srgbClr val="FF0000"/>
              </a:buClr>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Decomposing a boundary into segments often is useful.</a:t>
            </a:r>
          </a:p>
          <a:p>
            <a:pPr marL="268605" indent="-268605" algn="just">
              <a:lnSpc>
                <a:spcPct val="150000"/>
              </a:lnSpc>
              <a:buClr>
                <a:srgbClr val="FF0000"/>
              </a:buClr>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Decomposition reduces the boundary</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微软雅黑" panose="020B0503020204020204" pitchFamily="34" charset="-122"/>
                <a:ea typeface="微软雅黑" panose="020B0503020204020204" pitchFamily="34" charset="-122"/>
              </a:rPr>
              <a:t>s complexity and thus simplifies the description process.</a:t>
            </a:r>
          </a:p>
          <a:p>
            <a:pPr marL="268605" indent="-268605" algn="just">
              <a:lnSpc>
                <a:spcPct val="150000"/>
              </a:lnSpc>
              <a:buClr>
                <a:srgbClr val="FF0000"/>
              </a:buClr>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Convex hull is a powerful tool for robust decomposition of the boundary.</a:t>
            </a:r>
          </a:p>
          <a:p>
            <a:pPr marL="268605" indent="-268605" algn="just">
              <a:lnSpc>
                <a:spcPct val="150000"/>
              </a:lnSpc>
              <a:buClr>
                <a:srgbClr val="FF0000"/>
              </a:buClr>
              <a:buFont typeface="Wingdings" panose="05000000000000000000" pitchFamily="2" charset="2"/>
              <a:buChar char="n"/>
            </a:pPr>
            <a:r>
              <a:rPr lang="en-US" altLang="zh-CN" sz="2400" dirty="0">
                <a:latin typeface="微软雅黑" panose="020B0503020204020204" pitchFamily="34" charset="-122"/>
                <a:ea typeface="微软雅黑" panose="020B0503020204020204" pitchFamily="34" charset="-122"/>
              </a:rPr>
              <a:t>Convex hull H of an arbitrary set S is the smallest convex set containing S.</a:t>
            </a:r>
          </a:p>
        </p:txBody>
      </p:sp>
      <p:grpSp>
        <p:nvGrpSpPr>
          <p:cNvPr id="35843" name="Group 12"/>
          <p:cNvGrpSpPr/>
          <p:nvPr/>
        </p:nvGrpSpPr>
        <p:grpSpPr>
          <a:xfrm>
            <a:off x="2497021" y="4246067"/>
            <a:ext cx="7291705" cy="2359660"/>
            <a:chOff x="815" y="2083"/>
            <a:chExt cx="4180" cy="1780"/>
          </a:xfrm>
        </p:grpSpPr>
        <p:sp>
          <p:nvSpPr>
            <p:cNvPr id="317445" name="AutoShape 5"/>
            <p:cNvSpPr>
              <a:spLocks noChangeArrowheads="1"/>
            </p:cNvSpPr>
            <p:nvPr>
              <p:custDataLst>
                <p:tags r:id="rId2"/>
              </p:custDataLst>
            </p:nvPr>
          </p:nvSpPr>
          <p:spPr bwMode="auto">
            <a:xfrm>
              <a:off x="815" y="2096"/>
              <a:ext cx="1628" cy="1767"/>
            </a:xfrm>
            <a:prstGeom prst="star5">
              <a:avLst/>
            </a:prstGeom>
            <a:solidFill>
              <a:schemeClr val="accent1"/>
            </a:solid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17446" name="AutoShape 6"/>
            <p:cNvSpPr>
              <a:spLocks noChangeArrowheads="1"/>
            </p:cNvSpPr>
            <p:nvPr>
              <p:custDataLst>
                <p:tags r:id="rId3"/>
              </p:custDataLst>
            </p:nvPr>
          </p:nvSpPr>
          <p:spPr bwMode="auto">
            <a:xfrm>
              <a:off x="3364" y="2083"/>
              <a:ext cx="1628" cy="1767"/>
            </a:xfrm>
            <a:prstGeom prst="star5">
              <a:avLst/>
            </a:prstGeom>
            <a:solidFill>
              <a:schemeClr val="accent1"/>
            </a:solidFill>
            <a:ln w="12700">
              <a:solidFill>
                <a:schemeClr val="tx1"/>
              </a:solidFill>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5846" name="Line 7"/>
            <p:cNvSpPr/>
            <p:nvPr>
              <p:custDataLst>
                <p:tags r:id="rId4"/>
              </p:custDataLst>
            </p:nvPr>
          </p:nvSpPr>
          <p:spPr>
            <a:xfrm flipV="1">
              <a:off x="3387" y="2096"/>
              <a:ext cx="784" cy="655"/>
            </a:xfrm>
            <a:prstGeom prst="line">
              <a:avLst/>
            </a:prstGeom>
            <a:ln w="12700" cap="flat" cmpd="sng">
              <a:solidFill>
                <a:srgbClr val="FF0000"/>
              </a:solidFill>
              <a:prstDash val="solid"/>
              <a:round/>
              <a:headEnd type="none" w="med" len="med"/>
              <a:tailEnd type="none" w="med" len="med"/>
            </a:ln>
          </p:spPr>
        </p:sp>
        <p:sp>
          <p:nvSpPr>
            <p:cNvPr id="35847" name="Line 8"/>
            <p:cNvSpPr/>
            <p:nvPr>
              <p:custDataLst>
                <p:tags r:id="rId5"/>
              </p:custDataLst>
            </p:nvPr>
          </p:nvSpPr>
          <p:spPr>
            <a:xfrm>
              <a:off x="3377" y="2771"/>
              <a:ext cx="317" cy="1082"/>
            </a:xfrm>
            <a:prstGeom prst="line">
              <a:avLst/>
            </a:prstGeom>
            <a:ln w="12700" cap="flat" cmpd="sng">
              <a:solidFill>
                <a:srgbClr val="FF0000"/>
              </a:solidFill>
              <a:prstDash val="solid"/>
              <a:round/>
              <a:headEnd type="none" w="med" len="med"/>
              <a:tailEnd type="none" w="med" len="med"/>
            </a:ln>
          </p:spPr>
        </p:sp>
        <p:sp>
          <p:nvSpPr>
            <p:cNvPr id="35848" name="Line 9"/>
            <p:cNvSpPr/>
            <p:nvPr>
              <p:custDataLst>
                <p:tags r:id="rId6"/>
              </p:custDataLst>
            </p:nvPr>
          </p:nvSpPr>
          <p:spPr>
            <a:xfrm>
              <a:off x="3694" y="3853"/>
              <a:ext cx="984" cy="0"/>
            </a:xfrm>
            <a:prstGeom prst="line">
              <a:avLst/>
            </a:prstGeom>
            <a:ln w="12700" cap="flat" cmpd="sng">
              <a:solidFill>
                <a:srgbClr val="FF0000"/>
              </a:solidFill>
              <a:prstDash val="solid"/>
              <a:round/>
              <a:headEnd type="none" w="med" len="med"/>
              <a:tailEnd type="none" w="med" len="med"/>
            </a:ln>
          </p:spPr>
        </p:sp>
        <p:sp>
          <p:nvSpPr>
            <p:cNvPr id="35849" name="Line 10"/>
            <p:cNvSpPr/>
            <p:nvPr>
              <p:custDataLst>
                <p:tags r:id="rId7"/>
              </p:custDataLst>
            </p:nvPr>
          </p:nvSpPr>
          <p:spPr>
            <a:xfrm flipV="1">
              <a:off x="4688" y="2751"/>
              <a:ext cx="307" cy="1082"/>
            </a:xfrm>
            <a:prstGeom prst="line">
              <a:avLst/>
            </a:prstGeom>
            <a:ln w="12700" cap="flat" cmpd="sng">
              <a:solidFill>
                <a:srgbClr val="FF0000"/>
              </a:solidFill>
              <a:prstDash val="solid"/>
              <a:round/>
              <a:headEnd type="none" w="med" len="med"/>
              <a:tailEnd type="none" w="med" len="med"/>
            </a:ln>
          </p:spPr>
        </p:sp>
        <p:sp>
          <p:nvSpPr>
            <p:cNvPr id="35850" name="Line 11"/>
            <p:cNvSpPr/>
            <p:nvPr>
              <p:custDataLst>
                <p:tags r:id="rId8"/>
              </p:custDataLst>
            </p:nvPr>
          </p:nvSpPr>
          <p:spPr>
            <a:xfrm flipH="1" flipV="1">
              <a:off x="4191" y="2096"/>
              <a:ext cx="794" cy="655"/>
            </a:xfrm>
            <a:prstGeom prst="line">
              <a:avLst/>
            </a:prstGeom>
            <a:ln w="12700" cap="flat" cmpd="sng">
              <a:solidFill>
                <a:srgbClr val="FF0000"/>
              </a:solidFill>
              <a:prstDash val="solid"/>
              <a:round/>
              <a:headEnd type="none" w="med" len="med"/>
              <a:tailEnd type="none" w="med" len="med"/>
            </a:ln>
          </p:spPr>
        </p:sp>
      </p:gr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Boundary Segments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32</a:t>
            </a:fld>
            <a:endParaRPr lang="en-US" altLang="zh-CN"/>
          </a:p>
        </p:txBody>
      </p:sp>
      <p:sp>
        <p:nvSpPr>
          <p:cNvPr id="36866" name="Rectangle 4"/>
          <p:cNvSpPr>
            <a:spLocks noGrp="1"/>
          </p:cNvSpPr>
          <p:nvPr>
            <p:ph idx="1"/>
            <p:custDataLst>
              <p:tags r:id="rId2"/>
            </p:custDataLst>
          </p:nvPr>
        </p:nvSpPr>
        <p:spPr>
          <a:xfrm>
            <a:off x="4178935" y="1362710"/>
            <a:ext cx="7550150" cy="1292225"/>
          </a:xfrm>
        </p:spPr>
        <p:txBody>
          <a:bodyPr vert="horz" wrap="square" lIns="91440" tIns="45720" rIns="91440" bIns="45720" anchor="t" anchorCtr="0"/>
          <a:lstStyle/>
          <a:p>
            <a:pPr marL="361950" indent="-361950" eaLnBrk="1" hangingPunct="1">
              <a:lnSpc>
                <a:spcPct val="150000"/>
              </a:lnSpc>
              <a:buClr>
                <a:srgbClr val="FF0000"/>
              </a:buClr>
              <a:buFont typeface="Wingdings" panose="05000000000000000000" pitchFamily="2" charset="2"/>
              <a:buChar char="n"/>
            </a:pPr>
            <a:r>
              <a:rPr lang="en-US" altLang="zh-CN" dirty="0">
                <a:cs typeface="微软雅黑" panose="020B0503020204020204" pitchFamily="34" charset="-122"/>
              </a:rPr>
              <a:t>The set different H-S is called convex deficiency D (</a:t>
            </a:r>
            <a:r>
              <a:rPr lang="zh-CN" altLang="en-US" dirty="0">
                <a:cs typeface="微软雅黑" panose="020B0503020204020204" pitchFamily="34" charset="-122"/>
              </a:rPr>
              <a:t>凸形缺陷</a:t>
            </a:r>
            <a:r>
              <a:rPr lang="en-US" altLang="zh-CN" dirty="0">
                <a:cs typeface="微软雅黑" panose="020B0503020204020204" pitchFamily="34" charset="-122"/>
              </a:rPr>
              <a:t>) of the set S.</a:t>
            </a:r>
            <a:endParaRPr lang="th-TH" altLang="zh-CN" dirty="0">
              <a:cs typeface="微软雅黑" panose="020B0503020204020204" pitchFamily="34" charset="-122"/>
            </a:endParaRPr>
          </a:p>
        </p:txBody>
      </p:sp>
      <p:grpSp>
        <p:nvGrpSpPr>
          <p:cNvPr id="36867" name="Group 8"/>
          <p:cNvGrpSpPr/>
          <p:nvPr/>
        </p:nvGrpSpPr>
        <p:grpSpPr>
          <a:xfrm>
            <a:off x="625475" y="2740660"/>
            <a:ext cx="3553460" cy="3197225"/>
            <a:chOff x="1787" y="1555"/>
            <a:chExt cx="1541" cy="1356"/>
          </a:xfrm>
        </p:grpSpPr>
        <p:pic>
          <p:nvPicPr>
            <p:cNvPr id="36868" name="Picture 2"/>
            <p:cNvPicPr>
              <a:picLocks noChangeAspect="1"/>
            </p:cNvPicPr>
            <p:nvPr>
              <p:custDataLst>
                <p:tags r:id="rId5"/>
              </p:custDataLst>
            </p:nvPr>
          </p:nvPicPr>
          <p:blipFill>
            <a:blip r:embed="rId9"/>
            <a:srcRect l="1654" t="6103" r="68549" b="15285"/>
            <a:stretch>
              <a:fillRect/>
            </a:stretch>
          </p:blipFill>
          <p:spPr>
            <a:xfrm>
              <a:off x="1787" y="1555"/>
              <a:ext cx="1541" cy="1356"/>
            </a:xfrm>
            <a:prstGeom prst="rect">
              <a:avLst/>
            </a:prstGeom>
            <a:noFill/>
            <a:ln w="9525">
              <a:noFill/>
            </a:ln>
          </p:spPr>
        </p:pic>
        <p:sp>
          <p:nvSpPr>
            <p:cNvPr id="36869" name="Text Box 6"/>
            <p:cNvSpPr txBox="1"/>
            <p:nvPr>
              <p:custDataLst>
                <p:tags r:id="rId6"/>
              </p:custDataLst>
            </p:nvPr>
          </p:nvSpPr>
          <p:spPr>
            <a:xfrm>
              <a:off x="2703" y="2289"/>
              <a:ext cx="135" cy="130"/>
            </a:xfrm>
            <a:prstGeom prst="rect">
              <a:avLst/>
            </a:prstGeom>
            <a:noFill/>
            <a:ln w="12700">
              <a:noFill/>
            </a:ln>
          </p:spPr>
          <p:txBody>
            <a:bodyPr wrap="square" anchor="t" anchorCtr="0">
              <a:spAutoFit/>
            </a:bodyPr>
            <a:lstStyle/>
            <a:p>
              <a:r>
                <a:rPr lang="en-US" altLang="zh-CN" sz="1400" dirty="0">
                  <a:latin typeface="Arial" panose="020B0604020202020204" pitchFamily="34" charset="0"/>
                  <a:ea typeface="宋体" panose="02010600030101010101" pitchFamily="2" charset="-122"/>
                </a:rPr>
                <a:t>D</a:t>
              </a:r>
            </a:p>
          </p:txBody>
        </p:sp>
      </p:grpSp>
      <p:sp>
        <p:nvSpPr>
          <p:cNvPr id="36870" name="Text Box 7"/>
          <p:cNvSpPr txBox="1"/>
          <p:nvPr>
            <p:custDataLst>
              <p:tags r:id="rId3"/>
            </p:custDataLst>
          </p:nvPr>
        </p:nvSpPr>
        <p:spPr>
          <a:xfrm>
            <a:off x="1713230" y="1804670"/>
            <a:ext cx="1377315" cy="565150"/>
          </a:xfrm>
          <a:prstGeom prst="rect">
            <a:avLst/>
          </a:prstGeom>
          <a:noFill/>
          <a:ln w="12700">
            <a:noFill/>
          </a:ln>
        </p:spPr>
        <p:txBody>
          <a:bodyPr wrap="none" anchor="t" anchorCtr="0">
            <a:noAutofit/>
          </a:bodyPr>
          <a:lstStyle/>
          <a:p>
            <a:r>
              <a:rPr lang="en-US" altLang="zh-CN" sz="2400" dirty="0">
                <a:latin typeface="微软雅黑" panose="020B0503020204020204" pitchFamily="34" charset="-122"/>
                <a:ea typeface="微软雅黑" panose="020B0503020204020204" pitchFamily="34" charset="-122"/>
              </a:rPr>
              <a:t>H=S+D</a:t>
            </a:r>
          </a:p>
        </p:txBody>
      </p:sp>
      <p:graphicFrame>
        <p:nvGraphicFramePr>
          <p:cNvPr id="36871" name="Object 8"/>
          <p:cNvGraphicFramePr>
            <a:graphicFrameLocks noChangeAspect="1"/>
          </p:cNvGraphicFramePr>
          <p:nvPr>
            <p:custDataLst>
              <p:tags r:id="rId4"/>
            </p:custDataLst>
          </p:nvPr>
        </p:nvGraphicFramePr>
        <p:xfrm>
          <a:off x="4243070" y="2740660"/>
          <a:ext cx="7486015" cy="3197225"/>
        </p:xfrm>
        <a:graphic>
          <a:graphicData uri="http://schemas.openxmlformats.org/presentationml/2006/ole">
            <mc:AlternateContent xmlns:mc="http://schemas.openxmlformats.org/markup-compatibility/2006">
              <mc:Choice xmlns:v="urn:schemas-microsoft-com:vml" Requires="v">
                <p:oleObj spid="_x0000_s9235" r:id="rId10" imgW="4218305" imgH="1271905" progId="MSDraw">
                  <p:embed/>
                </p:oleObj>
              </mc:Choice>
              <mc:Fallback>
                <p:oleObj r:id="rId10" imgW="4218305" imgH="1271905" progId="MSDraw">
                  <p:embed/>
                  <p:pic>
                    <p:nvPicPr>
                      <p:cNvPr id="0" name="图片 3081"/>
                      <p:cNvPicPr/>
                      <p:nvPr/>
                    </p:nvPicPr>
                    <p:blipFill>
                      <a:blip r:embed="rId11"/>
                      <a:srcRect l="-853" r="-853"/>
                      <a:stretch>
                        <a:fillRect/>
                      </a:stretch>
                    </p:blipFill>
                    <p:spPr>
                      <a:xfrm>
                        <a:off x="4243070" y="2740660"/>
                        <a:ext cx="7486015" cy="3197225"/>
                      </a:xfrm>
                      <a:prstGeom prst="rect">
                        <a:avLst/>
                      </a:prstGeom>
                      <a:solidFill>
                        <a:srgbClr val="FFFF66"/>
                      </a:solidFill>
                      <a:ln w="38100">
                        <a:noFill/>
                        <a:miter/>
                      </a:ln>
                    </p:spPr>
                  </p:pic>
                </p:oleObj>
              </mc:Fallback>
            </mc:AlternateContent>
          </a:graphicData>
        </a:graphic>
      </p:graphicFrame>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Boundary Segments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33</a:t>
            </a:fld>
            <a:endParaRPr lang="en-US" altLang="zh-CN"/>
          </a:p>
        </p:txBody>
      </p:sp>
      <p:pic>
        <p:nvPicPr>
          <p:cNvPr id="37889" name="Picture 2"/>
          <p:cNvPicPr>
            <a:picLocks noChangeAspect="1"/>
          </p:cNvPicPr>
          <p:nvPr>
            <p:custDataLst>
              <p:tags r:id="rId1"/>
            </p:custDataLst>
          </p:nvPr>
        </p:nvPicPr>
        <p:blipFill>
          <a:blip r:embed="rId5"/>
          <a:stretch>
            <a:fillRect/>
          </a:stretch>
        </p:blipFill>
        <p:spPr>
          <a:xfrm>
            <a:off x="782955" y="1149985"/>
            <a:ext cx="10721975" cy="2736850"/>
          </a:xfrm>
          <a:prstGeom prst="rect">
            <a:avLst/>
          </a:prstGeom>
          <a:noFill/>
          <a:ln w="9525">
            <a:noFill/>
          </a:ln>
        </p:spPr>
      </p:pic>
      <p:sp>
        <p:nvSpPr>
          <p:cNvPr id="37891" name="Rectangle 4"/>
          <p:cNvSpPr>
            <a:spLocks noGrp="1"/>
          </p:cNvSpPr>
          <p:nvPr>
            <p:ph idx="1"/>
            <p:custDataLst>
              <p:tags r:id="rId2"/>
            </p:custDataLst>
          </p:nvPr>
        </p:nvSpPr>
        <p:spPr>
          <a:xfrm>
            <a:off x="652145" y="3981450"/>
            <a:ext cx="10852785" cy="2771140"/>
          </a:xfrm>
        </p:spPr>
        <p:txBody>
          <a:bodyPr vert="horz" wrap="square" lIns="91440" tIns="45720" rIns="91440" bIns="45720" anchor="t" anchorCtr="0">
            <a:normAutofit fontScale="92500"/>
          </a:bodyPr>
          <a:lstStyle/>
          <a:p>
            <a:pPr marL="361950" indent="-361950" algn="just" eaLnBrk="1" hangingPunct="1">
              <a:lnSpc>
                <a:spcPct val="120000"/>
              </a:lnSpc>
              <a:spcBef>
                <a:spcPct val="0"/>
              </a:spcBef>
              <a:spcAft>
                <a:spcPts val="0"/>
              </a:spcAft>
              <a:buClr>
                <a:srgbClr val="FF0000"/>
              </a:buClr>
              <a:buFont typeface="Wingdings" panose="05000000000000000000" pitchFamily="2" charset="2"/>
              <a:buChar char="n"/>
            </a:pPr>
            <a:r>
              <a:rPr lang="en-US" altLang="zh-CN" sz="2400" dirty="0">
                <a:ea typeface="宋体" panose="02010600030101010101" pitchFamily="2" charset="-122"/>
              </a:rPr>
              <a:t>The region boundary can be partitioned by following the contour of S and marking the points at which a transition is made into or out of a component of the convex deficiency.</a:t>
            </a:r>
          </a:p>
          <a:p>
            <a:pPr marL="361950" indent="-361950" algn="just" eaLnBrk="1" hangingPunct="1">
              <a:lnSpc>
                <a:spcPct val="120000"/>
              </a:lnSpc>
              <a:spcBef>
                <a:spcPct val="0"/>
              </a:spcBef>
              <a:spcAft>
                <a:spcPts val="0"/>
              </a:spcAft>
              <a:buClr>
                <a:srgbClr val="FF0000"/>
              </a:buClr>
              <a:buFont typeface="Wingdings" panose="05000000000000000000" pitchFamily="2" charset="2"/>
              <a:buChar char="n"/>
            </a:pPr>
            <a:r>
              <a:rPr lang="en-US" altLang="zh-CN" sz="2400" dirty="0">
                <a:ea typeface="宋体" panose="02010600030101010101" pitchFamily="2" charset="-122"/>
              </a:rPr>
              <a:t>In practice, digital boundaries tend to be irregular because of digitization, noise. These effect usually result in convex deficiency:</a:t>
            </a:r>
          </a:p>
          <a:p>
            <a:pPr lvl="1" algn="just" eaLnBrk="1" hangingPunct="1">
              <a:lnSpc>
                <a:spcPct val="120000"/>
              </a:lnSpc>
              <a:spcBef>
                <a:spcPct val="0"/>
              </a:spcBef>
              <a:spcAft>
                <a:spcPts val="0"/>
              </a:spcAft>
              <a:buClr>
                <a:srgbClr val="FF0000"/>
              </a:buClr>
              <a:buFont typeface="Wingdings" panose="05000000000000000000" pitchFamily="2" charset="2"/>
              <a:buChar char="n"/>
            </a:pPr>
            <a:r>
              <a:rPr lang="en-US" altLang="zh-CN" sz="2400" dirty="0">
                <a:ea typeface="宋体" panose="02010600030101010101" pitchFamily="2" charset="-122"/>
              </a:rPr>
              <a:t>To smooth a boundary prior to partitioning.</a:t>
            </a:r>
          </a:p>
          <a:p>
            <a:pPr lvl="1" algn="just" eaLnBrk="1" hangingPunct="1">
              <a:lnSpc>
                <a:spcPct val="120000"/>
              </a:lnSpc>
              <a:spcBef>
                <a:spcPct val="0"/>
              </a:spcBef>
              <a:spcAft>
                <a:spcPts val="0"/>
              </a:spcAft>
              <a:buClr>
                <a:srgbClr val="FF0000"/>
              </a:buClr>
              <a:buFont typeface="Wingdings" panose="05000000000000000000" pitchFamily="2" charset="2"/>
              <a:buChar char="n"/>
            </a:pPr>
            <a:r>
              <a:rPr lang="en-US" altLang="zh-CN" sz="2400" dirty="0">
                <a:ea typeface="宋体" panose="02010600030101010101" pitchFamily="2" charset="-122"/>
              </a:rPr>
              <a:t>Use a polygonal approximation first.</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Skeletons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34</a:t>
            </a:fld>
            <a:endParaRPr lang="en-US" altLang="zh-CN"/>
          </a:p>
        </p:txBody>
      </p:sp>
      <p:sp>
        <p:nvSpPr>
          <p:cNvPr id="38916" name="Text Box 6"/>
          <p:cNvSpPr txBox="1"/>
          <p:nvPr>
            <p:custDataLst>
              <p:tags r:id="rId1"/>
            </p:custDataLst>
          </p:nvPr>
        </p:nvSpPr>
        <p:spPr>
          <a:xfrm>
            <a:off x="541655" y="1296035"/>
            <a:ext cx="3811905" cy="4917440"/>
          </a:xfrm>
          <a:prstGeom prst="rect">
            <a:avLst/>
          </a:prstGeom>
          <a:noFill/>
          <a:ln w="12700">
            <a:noFill/>
          </a:ln>
        </p:spPr>
        <p:txBody>
          <a:bodyPr wrap="square" anchor="t" anchorCtr="0">
            <a:noAutofit/>
          </a:bodyPr>
          <a:lstStyle/>
          <a:p>
            <a:pPr algn="just">
              <a:lnSpc>
                <a:spcPct val="150000"/>
              </a:lnSpc>
            </a:pPr>
            <a:r>
              <a:rPr lang="en-US" altLang="zh-CN" sz="2000" dirty="0">
                <a:latin typeface="微软雅黑" panose="020B0503020204020204" pitchFamily="34" charset="-122"/>
                <a:ea typeface="微软雅黑" panose="020B0503020204020204" pitchFamily="34" charset="-122"/>
              </a:rPr>
              <a:t>We already discussed the basics of skeleton using morphology. However, as noted in that section, the procedure made no provision for keeping the skeleton connected.</a:t>
            </a:r>
          </a:p>
          <a:p>
            <a:pPr algn="just">
              <a:lnSpc>
                <a:spcPct val="150000"/>
              </a:lnSpc>
            </a:pPr>
            <a:endParaRPr lang="en-US" altLang="zh-CN" sz="2000" dirty="0">
              <a:latin typeface="微软雅黑" panose="020B0503020204020204" pitchFamily="34" charset="-122"/>
              <a:ea typeface="微软雅黑" panose="020B0503020204020204" pitchFamily="34" charset="-122"/>
            </a:endParaRPr>
          </a:p>
          <a:p>
            <a:pPr algn="just">
              <a:lnSpc>
                <a:spcPct val="150000"/>
              </a:lnSpc>
            </a:pPr>
            <a:r>
              <a:rPr lang="en-US" altLang="zh-CN" sz="2000" dirty="0">
                <a:latin typeface="微软雅黑" panose="020B0503020204020204" pitchFamily="34" charset="-122"/>
                <a:ea typeface="微软雅黑" panose="020B0503020204020204" pitchFamily="34" charset="-122"/>
              </a:rPr>
              <a:t>The algorithm developed here corrects that problem.</a:t>
            </a:r>
          </a:p>
        </p:txBody>
      </p:sp>
      <p:pic>
        <p:nvPicPr>
          <p:cNvPr id="3" name="图片 2"/>
          <p:cNvPicPr>
            <a:picLocks noChangeAspect="1"/>
          </p:cNvPicPr>
          <p:nvPr>
            <p:custDataLst>
              <p:tags r:id="rId2"/>
            </p:custDataLst>
          </p:nvPr>
        </p:nvPicPr>
        <p:blipFill>
          <a:blip r:embed="rId7"/>
          <a:stretch>
            <a:fillRect/>
          </a:stretch>
        </p:blipFill>
        <p:spPr>
          <a:xfrm>
            <a:off x="4465955" y="1296035"/>
            <a:ext cx="5108575" cy="5282565"/>
          </a:xfrm>
          <a:prstGeom prst="rect">
            <a:avLst/>
          </a:prstGeom>
        </p:spPr>
      </p:pic>
      <p:sp>
        <p:nvSpPr>
          <p:cNvPr id="38917" name="Oval 7"/>
          <p:cNvSpPr/>
          <p:nvPr>
            <p:custDataLst>
              <p:tags r:id="rId3"/>
            </p:custDataLst>
          </p:nvPr>
        </p:nvSpPr>
        <p:spPr>
          <a:xfrm>
            <a:off x="6856730" y="4954270"/>
            <a:ext cx="813435" cy="1520825"/>
          </a:xfrm>
          <a:prstGeom prst="ellipse">
            <a:avLst/>
          </a:prstGeom>
          <a:solidFill>
            <a:schemeClr val="accent1">
              <a:alpha val="0"/>
            </a:schemeClr>
          </a:solidFill>
          <a:ln w="12700" cap="flat" cmpd="sng">
            <a:solidFill>
              <a:srgbClr val="FF0000"/>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pic>
        <p:nvPicPr>
          <p:cNvPr id="4" name="图片 3"/>
          <p:cNvPicPr>
            <a:picLocks noChangeAspect="1"/>
          </p:cNvPicPr>
          <p:nvPr>
            <p:custDataLst>
              <p:tags r:id="rId4"/>
            </p:custDataLst>
          </p:nvPr>
        </p:nvPicPr>
        <p:blipFill>
          <a:blip r:embed="rId8"/>
          <a:stretch>
            <a:fillRect/>
          </a:stretch>
        </p:blipFill>
        <p:spPr>
          <a:xfrm>
            <a:off x="9574530" y="1296035"/>
            <a:ext cx="2078990" cy="4863363"/>
          </a:xfrm>
          <a:prstGeom prst="rect">
            <a:avLst/>
          </a:prstGeom>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IE" altLang="zh-CN">
                <a:ea typeface="宋体" panose="02010600030101010101" pitchFamily="2" charset="-122"/>
                <a:sym typeface="+mn-ea"/>
              </a:rPr>
              <a:t>Skeletons</a:t>
            </a:r>
            <a:endParaRPr lang="zh-CN" altLang="en-US" dirty="0"/>
          </a:p>
        </p:txBody>
      </p:sp>
      <p:sp>
        <p:nvSpPr>
          <p:cNvPr id="5" name="灯片编号占位符 4"/>
          <p:cNvSpPr>
            <a:spLocks noGrp="1"/>
          </p:cNvSpPr>
          <p:nvPr>
            <p:ph type="sldNum" sz="quarter" idx="12"/>
          </p:nvPr>
        </p:nvSpPr>
        <p:spPr/>
        <p:txBody>
          <a:bodyPr/>
          <a:lstStyle/>
          <a:p>
            <a:fld id="{70B60EAF-A1DC-4C3B-A324-FE68300B7507}" type="slidenum">
              <a:rPr lang="en-US" altLang="zh-CN" smtClean="0"/>
              <a:t>35</a:t>
            </a:fld>
            <a:endParaRPr lang="en-US" altLang="zh-CN"/>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861" y="1495171"/>
            <a:ext cx="8812212"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7" name="Text Box 5"/>
          <p:cNvSpPr txBox="1">
            <a:spLocks noChangeArrowheads="1"/>
          </p:cNvSpPr>
          <p:nvPr/>
        </p:nvSpPr>
        <p:spPr bwMode="auto">
          <a:xfrm>
            <a:off x="1731823" y="5749671"/>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zh-CN" sz="1800">
                <a:ea typeface="宋体" panose="02010600030101010101" pitchFamily="2" charset="-122"/>
              </a:rPr>
              <a:t>B</a:t>
            </a:r>
          </a:p>
        </p:txBody>
      </p:sp>
      <p:sp>
        <p:nvSpPr>
          <p:cNvPr id="8" name="Text Box 6"/>
          <p:cNvSpPr txBox="1">
            <a:spLocks noChangeArrowheads="1"/>
          </p:cNvSpPr>
          <p:nvPr/>
        </p:nvSpPr>
        <p:spPr bwMode="auto">
          <a:xfrm>
            <a:off x="2489061" y="5781421"/>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zh-CN" sz="1800">
                <a:ea typeface="宋体" panose="02010600030101010101" pitchFamily="2" charset="-122"/>
              </a:rPr>
              <a:t>R</a:t>
            </a:r>
          </a:p>
        </p:txBody>
      </p:sp>
      <p:sp>
        <p:nvSpPr>
          <p:cNvPr id="9" name="Line 7"/>
          <p:cNvSpPr>
            <a:spLocks noChangeShapeType="1"/>
          </p:cNvSpPr>
          <p:nvPr/>
        </p:nvSpPr>
        <p:spPr bwMode="auto">
          <a:xfrm flipV="1">
            <a:off x="1887398" y="5451221"/>
            <a:ext cx="361950" cy="34607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 name="Line 8"/>
          <p:cNvSpPr>
            <a:spLocks noChangeShapeType="1"/>
          </p:cNvSpPr>
          <p:nvPr/>
        </p:nvSpPr>
        <p:spPr bwMode="auto">
          <a:xfrm flipH="1" flipV="1">
            <a:off x="2470011" y="4771771"/>
            <a:ext cx="204787" cy="1089025"/>
          </a:xfrm>
          <a:prstGeom prst="line">
            <a:avLst/>
          </a:prstGeom>
          <a:noFill/>
          <a:ln w="127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Skeletons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36</a:t>
            </a:fld>
            <a:endParaRPr lang="en-US" altLang="zh-CN"/>
          </a:p>
        </p:txBody>
      </p:sp>
      <p:pic>
        <p:nvPicPr>
          <p:cNvPr id="40961" name="Picture 2"/>
          <p:cNvPicPr>
            <a:picLocks noChangeAspect="1"/>
          </p:cNvPicPr>
          <p:nvPr>
            <p:custDataLst>
              <p:tags r:id="rId2"/>
            </p:custDataLst>
          </p:nvPr>
        </p:nvPicPr>
        <p:blipFill>
          <a:blip r:embed="rId8"/>
          <a:srcRect l="32874"/>
          <a:stretch>
            <a:fillRect/>
          </a:stretch>
        </p:blipFill>
        <p:spPr>
          <a:xfrm>
            <a:off x="873125" y="1313180"/>
            <a:ext cx="5088890" cy="5273675"/>
          </a:xfrm>
          <a:prstGeom prst="rect">
            <a:avLst/>
          </a:prstGeom>
          <a:noFill/>
          <a:ln w="9525">
            <a:noFill/>
          </a:ln>
        </p:spPr>
      </p:pic>
      <p:sp>
        <p:nvSpPr>
          <p:cNvPr id="40963" name="Text Box 4"/>
          <p:cNvSpPr txBox="1"/>
          <p:nvPr>
            <p:custDataLst>
              <p:tags r:id="rId3"/>
            </p:custDataLst>
          </p:nvPr>
        </p:nvSpPr>
        <p:spPr>
          <a:xfrm>
            <a:off x="7543165" y="5572125"/>
            <a:ext cx="3705225" cy="1014730"/>
          </a:xfrm>
          <a:prstGeom prst="rect">
            <a:avLst/>
          </a:prstGeom>
          <a:noFill/>
          <a:ln w="12700">
            <a:noFill/>
          </a:ln>
        </p:spPr>
        <p:txBody>
          <a:bodyPr wrap="square" anchor="t" anchorCtr="0">
            <a:spAutoFit/>
          </a:bodyPr>
          <a:lstStyle/>
          <a:p>
            <a:pPr algn="just"/>
            <a:r>
              <a:rPr lang="en-US" altLang="zh-CN" sz="2000" dirty="0">
                <a:solidFill>
                  <a:srgbClr val="FF0000"/>
                </a:solidFill>
                <a:latin typeface="微软雅黑" panose="020B0503020204020204" pitchFamily="34" charset="-122"/>
                <a:ea typeface="微软雅黑" panose="020B0503020204020204" pitchFamily="34" charset="-122"/>
              </a:rPr>
              <a:t>The same results would be obtained with the maximum disk of section 9.5.7</a:t>
            </a:r>
          </a:p>
        </p:txBody>
      </p:sp>
      <p:graphicFrame>
        <p:nvGraphicFramePr>
          <p:cNvPr id="40964" name="Object 5"/>
          <p:cNvGraphicFramePr>
            <a:graphicFrameLocks noChangeAspect="1"/>
          </p:cNvGraphicFramePr>
          <p:nvPr>
            <p:custDataLst>
              <p:tags r:id="rId4"/>
            </p:custDataLst>
          </p:nvPr>
        </p:nvGraphicFramePr>
        <p:xfrm>
          <a:off x="6497320" y="1313180"/>
          <a:ext cx="5062220" cy="1871345"/>
        </p:xfrm>
        <a:graphic>
          <a:graphicData uri="http://schemas.openxmlformats.org/presentationml/2006/ole">
            <mc:AlternateContent xmlns:mc="http://schemas.openxmlformats.org/markup-compatibility/2006">
              <mc:Choice xmlns:v="urn:schemas-microsoft-com:vml" Requires="v">
                <p:oleObj spid="_x0000_s10277" r:id="rId9" imgW="4640580" imgH="876300" progId="Visio.Drawing.4">
                  <p:embed/>
                </p:oleObj>
              </mc:Choice>
              <mc:Fallback>
                <p:oleObj r:id="rId9" imgW="4640580" imgH="876300" progId="Visio.Drawing.4">
                  <p:embed/>
                  <p:pic>
                    <p:nvPicPr>
                      <p:cNvPr id="0" name="图片 3082"/>
                      <p:cNvPicPr/>
                      <p:nvPr/>
                    </p:nvPicPr>
                    <p:blipFill>
                      <a:blip r:embed="rId10"/>
                      <a:srcRect r="48886"/>
                      <a:stretch>
                        <a:fillRect/>
                      </a:stretch>
                    </p:blipFill>
                    <p:spPr>
                      <a:xfrm>
                        <a:off x="6497320" y="1313180"/>
                        <a:ext cx="5062220" cy="1871345"/>
                      </a:xfrm>
                      <a:prstGeom prst="rect">
                        <a:avLst/>
                      </a:prstGeom>
                      <a:noFill/>
                      <a:ln w="38100">
                        <a:noFill/>
                        <a:miter/>
                      </a:ln>
                    </p:spPr>
                  </p:pic>
                </p:oleObj>
              </mc:Fallback>
            </mc:AlternateContent>
          </a:graphicData>
        </a:graphic>
      </p:graphicFrame>
      <p:graphicFrame>
        <p:nvGraphicFramePr>
          <p:cNvPr id="40965" name="Object 6"/>
          <p:cNvGraphicFramePr>
            <a:graphicFrameLocks noChangeAspect="1"/>
          </p:cNvGraphicFramePr>
          <p:nvPr>
            <p:custDataLst>
              <p:tags r:id="rId5"/>
            </p:custDataLst>
          </p:nvPr>
        </p:nvGraphicFramePr>
        <p:xfrm>
          <a:off x="6880225" y="3046730"/>
          <a:ext cx="4695825" cy="2410460"/>
        </p:xfrm>
        <a:graphic>
          <a:graphicData uri="http://schemas.openxmlformats.org/presentationml/2006/ole">
            <mc:AlternateContent xmlns:mc="http://schemas.openxmlformats.org/markup-compatibility/2006">
              <mc:Choice xmlns:v="urn:schemas-microsoft-com:vml" Requires="v">
                <p:oleObj spid="_x0000_s10278" r:id="rId11" imgW="4640580" imgH="876300" progId="Visio.Drawing.4">
                  <p:embed/>
                </p:oleObj>
              </mc:Choice>
              <mc:Fallback>
                <p:oleObj r:id="rId11" imgW="4640580" imgH="876300" progId="Visio.Drawing.4">
                  <p:embed/>
                  <p:pic>
                    <p:nvPicPr>
                      <p:cNvPr id="0" name="图片 3083"/>
                      <p:cNvPicPr/>
                      <p:nvPr/>
                    </p:nvPicPr>
                    <p:blipFill>
                      <a:blip r:embed="rId10"/>
                      <a:srcRect l="62410"/>
                      <a:stretch>
                        <a:fillRect/>
                      </a:stretch>
                    </p:blipFill>
                    <p:spPr>
                      <a:xfrm>
                        <a:off x="6880225" y="3046730"/>
                        <a:ext cx="4695825" cy="2410460"/>
                      </a:xfrm>
                      <a:prstGeom prst="rect">
                        <a:avLst/>
                      </a:prstGeom>
                      <a:noFill/>
                      <a:ln w="38100">
                        <a:noFill/>
                        <a:miter/>
                      </a:ln>
                    </p:spPr>
                  </p:pic>
                </p:oleObj>
              </mc:Fallback>
            </mc:AlternateContent>
          </a:graphicData>
        </a:graphic>
      </p:graphicFrame>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Skeletons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37</a:t>
            </a:fld>
            <a:endParaRPr lang="en-US" altLang="zh-CN"/>
          </a:p>
        </p:txBody>
      </p:sp>
      <p:sp>
        <p:nvSpPr>
          <p:cNvPr id="41986" name="Text Box 4"/>
          <p:cNvSpPr txBox="1"/>
          <p:nvPr>
            <p:custDataLst>
              <p:tags r:id="rId1"/>
            </p:custDataLst>
          </p:nvPr>
        </p:nvSpPr>
        <p:spPr>
          <a:xfrm>
            <a:off x="593090" y="1150467"/>
            <a:ext cx="11184382" cy="5078313"/>
          </a:xfrm>
          <a:prstGeom prst="rect">
            <a:avLst/>
          </a:prstGeom>
          <a:noFill/>
          <a:ln w="12700">
            <a:noFill/>
          </a:ln>
        </p:spPr>
        <p:txBody>
          <a:bodyPr wrap="square" anchor="t" anchorCtr="0">
            <a:spAutoFit/>
          </a:bodyPr>
          <a:lstStyle/>
          <a:p>
            <a:pPr marL="342900" indent="-342900" algn="just">
              <a:lnSpc>
                <a:spcPct val="150000"/>
              </a:lnSpc>
              <a:buClr>
                <a:srgbClr val="000000"/>
              </a:buClr>
              <a:buFont typeface="Wingdings" panose="05000000000000000000" charset="0"/>
              <a:buChar char="Ø"/>
            </a:pPr>
            <a:r>
              <a:rPr lang="en-US" altLang="zh-CN" sz="2400" dirty="0">
                <a:latin typeface="微软雅黑" panose="020B0503020204020204" pitchFamily="34" charset="-122"/>
                <a:ea typeface="微软雅黑" panose="020B0503020204020204" pitchFamily="34" charset="-122"/>
              </a:rPr>
              <a:t>Although the MAT of a region yields an intuitively pleasing skeleton, directly implementation of this definition is expensive computationally.</a:t>
            </a:r>
          </a:p>
          <a:p>
            <a:pPr marL="342900" indent="-342900" algn="just">
              <a:lnSpc>
                <a:spcPct val="150000"/>
              </a:lnSpc>
              <a:buClr>
                <a:srgbClr val="000000"/>
              </a:buClr>
              <a:buFont typeface="Wingdings" panose="05000000000000000000" charset="0"/>
              <a:buChar char="Ø"/>
            </a:pPr>
            <a:r>
              <a:rPr lang="en-US" altLang="zh-CN" sz="2400" dirty="0">
                <a:latin typeface="微软雅黑" panose="020B0503020204020204" pitchFamily="34" charset="-122"/>
                <a:ea typeface="微软雅黑" panose="020B0503020204020204" pitchFamily="34" charset="-122"/>
              </a:rPr>
              <a:t>Numerous algorithms have been proposed for improving computational efficiency.</a:t>
            </a:r>
          </a:p>
          <a:p>
            <a:pPr marL="342900" indent="-342900" algn="just">
              <a:lnSpc>
                <a:spcPct val="150000"/>
              </a:lnSpc>
              <a:buClr>
                <a:srgbClr val="000000"/>
              </a:buClr>
              <a:buFont typeface="Wingdings" panose="05000000000000000000" charset="0"/>
              <a:buChar char="Ø"/>
            </a:pPr>
            <a:r>
              <a:rPr lang="en-US" altLang="zh-CN" sz="2400" dirty="0">
                <a:latin typeface="微软雅黑" panose="020B0503020204020204" pitchFamily="34" charset="-122"/>
                <a:ea typeface="微软雅黑" panose="020B0503020204020204" pitchFamily="34" charset="-122"/>
              </a:rPr>
              <a:t>Typically, these are thinning algorithm that iteratively delete edge points of a region subject to the constraints that deletion of these points:</a:t>
            </a:r>
          </a:p>
          <a:p>
            <a:pPr marL="621030" lvl="1" algn="just" rtl="0" eaLnBrk="1" fontAlgn="base" hangingPunct="1">
              <a:lnSpc>
                <a:spcPct val="150000"/>
              </a:lnSpc>
              <a:spcBef>
                <a:spcPct val="0"/>
              </a:spcBef>
              <a:spcAft>
                <a:spcPct val="0"/>
              </a:spcAft>
              <a:buClr>
                <a:srgbClr val="000000"/>
              </a:buClr>
            </a:pPr>
            <a:r>
              <a:rPr lang="en-US" altLang="zh-CN" sz="2400" dirty="0">
                <a:solidFill>
                  <a:schemeClr val="tx1"/>
                </a:solidFill>
                <a:latin typeface="微软雅黑" panose="020B0503020204020204" pitchFamily="34" charset="-122"/>
                <a:ea typeface="微软雅黑" panose="020B0503020204020204" pitchFamily="34" charset="-122"/>
              </a:rPr>
              <a:t>1)Does not remove end points.</a:t>
            </a:r>
          </a:p>
          <a:p>
            <a:pPr marL="621030" lvl="1" algn="just" rtl="0" eaLnBrk="1" fontAlgn="base" hangingPunct="1">
              <a:lnSpc>
                <a:spcPct val="150000"/>
              </a:lnSpc>
              <a:spcBef>
                <a:spcPct val="0"/>
              </a:spcBef>
              <a:spcAft>
                <a:spcPct val="0"/>
              </a:spcAft>
              <a:buClr>
                <a:srgbClr val="000000"/>
              </a:buClr>
            </a:pPr>
            <a:r>
              <a:rPr lang="en-US" altLang="zh-CN" sz="2400" dirty="0">
                <a:solidFill>
                  <a:schemeClr val="tx1"/>
                </a:solidFill>
                <a:latin typeface="微软雅黑" panose="020B0503020204020204" pitchFamily="34" charset="-122"/>
                <a:ea typeface="微软雅黑" panose="020B0503020204020204" pitchFamily="34" charset="-122"/>
              </a:rPr>
              <a:t>2)Does not break connectivity.</a:t>
            </a:r>
          </a:p>
          <a:p>
            <a:pPr marL="621030" lvl="1" algn="just" rtl="0" eaLnBrk="1" fontAlgn="base" hangingPunct="1">
              <a:lnSpc>
                <a:spcPct val="150000"/>
              </a:lnSpc>
              <a:spcBef>
                <a:spcPct val="0"/>
              </a:spcBef>
              <a:spcAft>
                <a:spcPct val="0"/>
              </a:spcAft>
              <a:buClr>
                <a:srgbClr val="000000"/>
              </a:buClr>
            </a:pPr>
            <a:r>
              <a:rPr lang="en-US" altLang="zh-CN" sz="2400" dirty="0">
                <a:solidFill>
                  <a:schemeClr val="tx1"/>
                </a:solidFill>
                <a:latin typeface="微软雅黑" panose="020B0503020204020204" pitchFamily="34" charset="-122"/>
                <a:ea typeface="微软雅黑" panose="020B0503020204020204" pitchFamily="34" charset="-122"/>
              </a:rPr>
              <a:t>3)Does not cause excessive erosion of the region.</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Skeletons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38</a:t>
            </a:fld>
            <a:endParaRPr lang="en-US" altLang="zh-CN"/>
          </a:p>
        </p:txBody>
      </p:sp>
      <p:sp>
        <p:nvSpPr>
          <p:cNvPr id="44034" name="Text Box 4"/>
          <p:cNvSpPr txBox="1"/>
          <p:nvPr>
            <p:custDataLst>
              <p:tags r:id="rId1"/>
            </p:custDataLst>
          </p:nvPr>
        </p:nvSpPr>
        <p:spPr>
          <a:xfrm>
            <a:off x="630302" y="1204036"/>
            <a:ext cx="6077736" cy="5394274"/>
          </a:xfrm>
          <a:prstGeom prst="rect">
            <a:avLst/>
          </a:prstGeom>
          <a:noFill/>
          <a:ln w="12700">
            <a:noFill/>
          </a:ln>
        </p:spPr>
        <p:txBody>
          <a:bodyPr wrap="square" anchor="t" anchorCtr="0">
            <a:noAutofit/>
          </a:bodyPr>
          <a:lstStyle/>
          <a:p>
            <a:pPr algn="just">
              <a:lnSpc>
                <a:spcPct val="150000"/>
              </a:lnSpc>
              <a:spcBef>
                <a:spcPts val="1200"/>
              </a:spcBef>
            </a:pPr>
            <a:r>
              <a:rPr lang="en-US" altLang="zh-CN" sz="2400" dirty="0">
                <a:solidFill>
                  <a:srgbClr val="FF0000"/>
                </a:solidFill>
                <a:latin typeface="微软雅黑" panose="020B0503020204020204" pitchFamily="34" charset="-122"/>
                <a:ea typeface="微软雅黑" panose="020B0503020204020204" pitchFamily="34" charset="-122"/>
              </a:rPr>
              <a:t>Assume region points have value 1 and background points have value 0. </a:t>
            </a:r>
          </a:p>
          <a:p>
            <a:pPr algn="just">
              <a:lnSpc>
                <a:spcPct val="150000"/>
              </a:lnSpc>
              <a:spcBef>
                <a:spcPts val="1200"/>
              </a:spcBef>
            </a:pPr>
            <a:r>
              <a:rPr lang="en-US" altLang="zh-CN" sz="2400" dirty="0">
                <a:latin typeface="微软雅黑" panose="020B0503020204020204" pitchFamily="34" charset="-122"/>
                <a:ea typeface="微软雅黑" panose="020B0503020204020204" pitchFamily="34" charset="-122"/>
              </a:rPr>
              <a:t>Here we will introduce a method that consists two steps applied to the contour points of the given region.</a:t>
            </a:r>
          </a:p>
          <a:p>
            <a:pPr algn="just">
              <a:lnSpc>
                <a:spcPct val="150000"/>
              </a:lnSpc>
              <a:spcBef>
                <a:spcPts val="1200"/>
              </a:spcBef>
            </a:pPr>
            <a:r>
              <a:rPr lang="en-US" altLang="zh-CN" sz="2400" dirty="0">
                <a:latin typeface="微软雅黑" panose="020B0503020204020204" pitchFamily="34" charset="-122"/>
                <a:ea typeface="微软雅黑" panose="020B0503020204020204" pitchFamily="34" charset="-122"/>
              </a:rPr>
              <a:t>Contour points, as define in Section 2.5.2, are any pixels with value 1, and having at least one 8-neighborhood value 0.</a:t>
            </a:r>
          </a:p>
        </p:txBody>
      </p:sp>
      <p:pic>
        <p:nvPicPr>
          <p:cNvPr id="6"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547166" y="1597761"/>
            <a:ext cx="4249737"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文本框 3"/>
              <p:cNvSpPr txBox="1"/>
              <p:nvPr/>
            </p:nvSpPr>
            <p:spPr>
              <a:xfrm>
                <a:off x="618395" y="1138065"/>
                <a:ext cx="8179689" cy="5180905"/>
              </a:xfrm>
              <a:prstGeom prst="rect">
                <a:avLst/>
              </a:prstGeom>
              <a:noFill/>
            </p:spPr>
            <p:txBody>
              <a:bodyPr wrap="square" rtlCol="0" anchor="t" anchorCtr="0">
                <a:spAutoFit/>
              </a:bodyPr>
              <a:lstStyle/>
              <a:p>
                <a:pPr>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Thinning Algorithm:</a:t>
                </a:r>
              </a:p>
              <a:p>
                <a:pPr>
                  <a:lnSpc>
                    <a:spcPct val="150000"/>
                  </a:lnSpc>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With reference to the 8-neighborhood notations shown in Fig. 13.8, step 1 flags a contour point </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cs typeface="Cambria Math" panose="02040503050406030204" charset="0"/>
                          </a:rPr>
                        </m:ctrlPr>
                      </m:sSubPr>
                      <m:e>
                        <m:r>
                          <a:rPr lang="en-US" altLang="zh-CN" sz="2400" i="1">
                            <a:latin typeface="Cambria Math" panose="02040503050406030204" charset="0"/>
                            <a:ea typeface="微软雅黑" panose="020B0503020204020204" pitchFamily="34" charset="-122"/>
                            <a:cs typeface="Cambria Math" panose="02040503050406030204" charset="0"/>
                          </a:rPr>
                          <m:t>𝑝</m:t>
                        </m:r>
                      </m:e>
                      <m:sub>
                        <m:r>
                          <a:rPr lang="en-US" altLang="zh-CN" sz="2400" i="1">
                            <a:latin typeface="Cambria Math" panose="02040503050406030204" charset="0"/>
                            <a:ea typeface="MS Mincho" charset="0"/>
                            <a:cs typeface="Cambria Math" panose="02040503050406030204" charset="0"/>
                          </a:rPr>
                          <m:t>1</m:t>
                        </m:r>
                      </m:sub>
                    </m:sSub>
                  </m:oMath>
                </a14:m>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for deletion, if the following conditions are satisfied:</a:t>
                </a:r>
              </a:p>
              <a:p>
                <a:endParaRPr lang="en-US" altLang="zh-CN" sz="2800" baseline="-25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800" baseline="-25000" dirty="0">
                    <a:latin typeface="微软雅黑" panose="020B0503020204020204" pitchFamily="34" charset="-122"/>
                    <a:ea typeface="微软雅黑" panose="020B0503020204020204" pitchFamily="34" charset="-122"/>
                    <a:cs typeface="微软雅黑" panose="020B0503020204020204" pitchFamily="34" charset="-122"/>
                  </a:rPr>
                  <a:t>(a)                             , where </a:t>
                </a:r>
              </a:p>
              <a:p>
                <a:endParaRPr lang="en-US" altLang="zh-CN" sz="2800" baseline="-25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latinLnBrk="0">
                  <a:lnSpc>
                    <a:spcPct val="150000"/>
                  </a:lnSpc>
                </a:pPr>
                <a:r>
                  <a:rPr lang="en-US" altLang="zh-CN" sz="2800" baseline="-25000" dirty="0">
                    <a:latin typeface="微软雅黑" panose="020B0503020204020204" pitchFamily="34" charset="-122"/>
                    <a:ea typeface="微软雅黑" panose="020B0503020204020204" pitchFamily="34" charset="-122"/>
                    <a:cs typeface="微软雅黑" panose="020B0503020204020204" pitchFamily="34" charset="-122"/>
                  </a:rPr>
                  <a:t>(b) T(P</a:t>
                </a:r>
                <a:r>
                  <a:rPr lang="en-US" altLang="zh-CN" sz="1400" baseline="-25000"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800" baseline="-25000" dirty="0">
                    <a:latin typeface="微软雅黑" panose="020B0503020204020204" pitchFamily="34" charset="-122"/>
                    <a:ea typeface="微软雅黑" panose="020B0503020204020204" pitchFamily="34" charset="-122"/>
                    <a:cs typeface="微软雅黑" panose="020B0503020204020204" pitchFamily="34" charset="-122"/>
                  </a:rPr>
                  <a:t>)=1, where T(P</a:t>
                </a:r>
                <a:r>
                  <a:rPr lang="en-US" altLang="zh-CN" sz="1400" baseline="-25000"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800" baseline="-25000" dirty="0">
                    <a:latin typeface="微软雅黑" panose="020B0503020204020204" pitchFamily="34" charset="-122"/>
                    <a:ea typeface="微软雅黑" panose="020B0503020204020204" pitchFamily="34" charset="-122"/>
                    <a:cs typeface="微软雅黑" panose="020B0503020204020204" pitchFamily="34" charset="-122"/>
                  </a:rPr>
                  <a:t>) =no. of 0-1 transitions of   </a:t>
                </a:r>
              </a:p>
              <a:p>
                <a:endParaRPr lang="en-US" altLang="zh-CN" sz="2800" baseline="-25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800" baseline="-25000" dirty="0">
                    <a:latin typeface="微软雅黑" panose="020B0503020204020204" pitchFamily="34" charset="-122"/>
                    <a:ea typeface="微软雅黑" panose="020B0503020204020204" pitchFamily="34" charset="-122"/>
                    <a:cs typeface="微软雅黑" panose="020B0503020204020204" pitchFamily="34" charset="-122"/>
                  </a:rPr>
                  <a:t>(c)</a:t>
                </a:r>
              </a:p>
              <a:p>
                <a:endParaRPr lang="en-US" altLang="zh-CN" sz="2800" baseline="-250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800" baseline="-25000" dirty="0">
                    <a:latin typeface="微软雅黑" panose="020B0503020204020204" pitchFamily="34" charset="-122"/>
                    <a:ea typeface="微软雅黑" panose="020B0503020204020204" pitchFamily="34" charset="-122"/>
                    <a:cs typeface="微软雅黑" panose="020B0503020204020204" pitchFamily="34" charset="-122"/>
                  </a:rPr>
                  <a:t>(d)       </a:t>
                </a:r>
              </a:p>
              <a:p>
                <a:endParaRPr lang="en-US" altLang="zh-CN" sz="2800" dirty="0">
                  <a:latin typeface="微软雅黑" panose="020B0503020204020204" pitchFamily="34" charset="-122"/>
                  <a:ea typeface="微软雅黑" panose="020B0503020204020204" pitchFamily="34" charset="-122"/>
                  <a:cs typeface="微软雅黑" panose="020B0503020204020204" pitchFamily="34" charset="-122"/>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618395" y="1138065"/>
                <a:ext cx="8179689" cy="5180905"/>
              </a:xfrm>
              <a:prstGeom prst="rect">
                <a:avLst/>
              </a:prstGeom>
              <a:blipFill rotWithShape="0">
                <a:blip r:embed="rId17"/>
                <a:stretch>
                  <a:fillRect l="-1118"/>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en-US" altLang="zh-CN" dirty="0"/>
              <a:t>Skeletons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39</a:t>
            </a:fld>
            <a:endParaRPr lang="en-US" altLang="zh-CN" dirty="0"/>
          </a:p>
        </p:txBody>
      </p:sp>
      <p:sp>
        <p:nvSpPr>
          <p:cNvPr id="7" name="矩形 6"/>
          <p:cNvSpPr/>
          <p:nvPr/>
        </p:nvSpPr>
        <p:spPr>
          <a:xfrm>
            <a:off x="9357995" y="2108835"/>
            <a:ext cx="508635" cy="416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P</a:t>
            </a:r>
            <a:r>
              <a:rPr lang="en-US" altLang="zh-CN" sz="1800" baseline="-25000"/>
              <a:t>9</a:t>
            </a:r>
          </a:p>
        </p:txBody>
      </p:sp>
      <p:sp>
        <p:nvSpPr>
          <p:cNvPr id="8" name="矩形 7"/>
          <p:cNvSpPr/>
          <p:nvPr>
            <p:custDataLst>
              <p:tags r:id="rId1"/>
            </p:custDataLst>
          </p:nvPr>
        </p:nvSpPr>
        <p:spPr>
          <a:xfrm>
            <a:off x="10113010" y="2108835"/>
            <a:ext cx="508635" cy="416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P</a:t>
            </a:r>
            <a:r>
              <a:rPr lang="en-US" altLang="zh-CN" sz="1800" baseline="-25000"/>
              <a:t>2</a:t>
            </a:r>
          </a:p>
        </p:txBody>
      </p:sp>
      <p:sp>
        <p:nvSpPr>
          <p:cNvPr id="9" name="矩形 8"/>
          <p:cNvSpPr/>
          <p:nvPr>
            <p:custDataLst>
              <p:tags r:id="rId2"/>
            </p:custDataLst>
          </p:nvPr>
        </p:nvSpPr>
        <p:spPr>
          <a:xfrm>
            <a:off x="10817225" y="2108835"/>
            <a:ext cx="508635" cy="416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P</a:t>
            </a:r>
            <a:r>
              <a:rPr lang="en-US" altLang="zh-CN" sz="1800" baseline="-25000"/>
              <a:t>3</a:t>
            </a:r>
          </a:p>
        </p:txBody>
      </p:sp>
      <p:sp>
        <p:nvSpPr>
          <p:cNvPr id="10" name="矩形 9"/>
          <p:cNvSpPr/>
          <p:nvPr>
            <p:custDataLst>
              <p:tags r:id="rId3"/>
            </p:custDataLst>
          </p:nvPr>
        </p:nvSpPr>
        <p:spPr>
          <a:xfrm>
            <a:off x="9357995" y="2811145"/>
            <a:ext cx="508635" cy="416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P</a:t>
            </a:r>
            <a:r>
              <a:rPr lang="en-US" altLang="zh-CN" sz="1800" baseline="-25000"/>
              <a:t>8</a:t>
            </a:r>
          </a:p>
        </p:txBody>
      </p:sp>
      <p:sp>
        <p:nvSpPr>
          <p:cNvPr id="11" name="矩形 10"/>
          <p:cNvSpPr/>
          <p:nvPr>
            <p:custDataLst>
              <p:tags r:id="rId4"/>
            </p:custDataLst>
          </p:nvPr>
        </p:nvSpPr>
        <p:spPr>
          <a:xfrm>
            <a:off x="10091420" y="2811145"/>
            <a:ext cx="508635" cy="416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P</a:t>
            </a:r>
            <a:r>
              <a:rPr lang="en-US" altLang="zh-CN" sz="1800" baseline="-25000"/>
              <a:t>1</a:t>
            </a:r>
          </a:p>
        </p:txBody>
      </p:sp>
      <p:sp>
        <p:nvSpPr>
          <p:cNvPr id="12" name="矩形 11"/>
          <p:cNvSpPr/>
          <p:nvPr>
            <p:custDataLst>
              <p:tags r:id="rId5"/>
            </p:custDataLst>
          </p:nvPr>
        </p:nvSpPr>
        <p:spPr>
          <a:xfrm>
            <a:off x="10824845" y="2811145"/>
            <a:ext cx="508635" cy="416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P</a:t>
            </a:r>
            <a:r>
              <a:rPr lang="en-US" altLang="zh-CN" sz="1800" baseline="-25000"/>
              <a:t>4</a:t>
            </a:r>
          </a:p>
        </p:txBody>
      </p:sp>
      <p:sp>
        <p:nvSpPr>
          <p:cNvPr id="13" name="矩形 12"/>
          <p:cNvSpPr/>
          <p:nvPr>
            <p:custDataLst>
              <p:tags r:id="rId6"/>
            </p:custDataLst>
          </p:nvPr>
        </p:nvSpPr>
        <p:spPr>
          <a:xfrm>
            <a:off x="9357995" y="3569335"/>
            <a:ext cx="508635" cy="416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P</a:t>
            </a:r>
            <a:r>
              <a:rPr lang="en-US" altLang="zh-CN" sz="1800" baseline="-25000"/>
              <a:t>7</a:t>
            </a:r>
          </a:p>
        </p:txBody>
      </p:sp>
      <p:sp>
        <p:nvSpPr>
          <p:cNvPr id="14" name="矩形 13"/>
          <p:cNvSpPr/>
          <p:nvPr>
            <p:custDataLst>
              <p:tags r:id="rId7"/>
            </p:custDataLst>
          </p:nvPr>
        </p:nvSpPr>
        <p:spPr>
          <a:xfrm>
            <a:off x="10113010" y="3569335"/>
            <a:ext cx="508635" cy="416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P</a:t>
            </a:r>
            <a:r>
              <a:rPr lang="en-US" altLang="zh-CN" sz="1800" baseline="-25000"/>
              <a:t>6</a:t>
            </a:r>
          </a:p>
        </p:txBody>
      </p:sp>
      <p:sp>
        <p:nvSpPr>
          <p:cNvPr id="15" name="矩形 14"/>
          <p:cNvSpPr/>
          <p:nvPr>
            <p:custDataLst>
              <p:tags r:id="rId8"/>
            </p:custDataLst>
          </p:nvPr>
        </p:nvSpPr>
        <p:spPr>
          <a:xfrm>
            <a:off x="10817225" y="3569335"/>
            <a:ext cx="508635" cy="416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P</a:t>
            </a:r>
            <a:r>
              <a:rPr lang="en-US" altLang="zh-CN" sz="1800" baseline="-25000"/>
              <a:t>5</a:t>
            </a:r>
          </a:p>
        </p:txBody>
      </p:sp>
      <p:sp>
        <p:nvSpPr>
          <p:cNvPr id="16" name="矩形 15"/>
          <p:cNvSpPr/>
          <p:nvPr>
            <p:custDataLst>
              <p:tags r:id="rId9"/>
            </p:custDataLst>
          </p:nvPr>
        </p:nvSpPr>
        <p:spPr>
          <a:xfrm>
            <a:off x="3853498" y="3728518"/>
            <a:ext cx="4708525" cy="44577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2000" i="1" dirty="0">
                <a:latin typeface="Cambria Math" panose="02040503050406030204" charset="0"/>
                <a:cs typeface="Cambria Math" panose="02040503050406030204" charset="0"/>
              </a:rPr>
              <a:t>N(P</a:t>
            </a:r>
            <a:r>
              <a:rPr lang="en-US" altLang="zh-CN" sz="2000" i="1" baseline="-25000" dirty="0">
                <a:latin typeface="Cambria Math" panose="02040503050406030204" charset="0"/>
                <a:cs typeface="Cambria Math" panose="02040503050406030204" charset="0"/>
              </a:rPr>
              <a:t>1</a:t>
            </a:r>
            <a:r>
              <a:rPr lang="en-US" altLang="zh-CN" sz="2000" i="1" dirty="0">
                <a:latin typeface="Cambria Math" panose="02040503050406030204" charset="0"/>
                <a:cs typeface="Cambria Math" panose="02040503050406030204" charset="0"/>
              </a:rPr>
              <a:t>)=P</a:t>
            </a:r>
            <a:r>
              <a:rPr lang="en-US" altLang="zh-CN" sz="2000" i="1" baseline="-25000" dirty="0">
                <a:latin typeface="Cambria Math" panose="02040503050406030204" charset="0"/>
                <a:cs typeface="Cambria Math" panose="02040503050406030204" charset="0"/>
              </a:rPr>
              <a:t>2</a:t>
            </a:r>
            <a:r>
              <a:rPr lang="en-US" altLang="zh-CN" sz="2000" i="1" dirty="0">
                <a:latin typeface="Cambria Math" panose="02040503050406030204" charset="0"/>
                <a:cs typeface="Cambria Math" panose="02040503050406030204" charset="0"/>
              </a:rPr>
              <a:t>+P</a:t>
            </a:r>
            <a:r>
              <a:rPr lang="en-US" altLang="zh-CN" sz="2000" i="1" baseline="-25000" dirty="0">
                <a:latin typeface="Cambria Math" panose="02040503050406030204" charset="0"/>
                <a:cs typeface="Cambria Math" panose="02040503050406030204" charset="0"/>
              </a:rPr>
              <a:t>3</a:t>
            </a:r>
            <a:r>
              <a:rPr lang="en-US" altLang="zh-CN" sz="2000" i="1" dirty="0">
                <a:latin typeface="Cambria Math" panose="02040503050406030204" charset="0"/>
                <a:cs typeface="Cambria Math" panose="02040503050406030204" charset="0"/>
              </a:rPr>
              <a:t>+...+P</a:t>
            </a:r>
            <a:r>
              <a:rPr lang="en-US" altLang="zh-CN" sz="2000" i="1" baseline="-25000" dirty="0">
                <a:latin typeface="Cambria Math" panose="02040503050406030204" charset="0"/>
                <a:cs typeface="Cambria Math" panose="02040503050406030204" charset="0"/>
              </a:rPr>
              <a:t>8</a:t>
            </a:r>
            <a:r>
              <a:rPr lang="en-US" altLang="zh-CN" sz="2000" i="1" dirty="0">
                <a:latin typeface="Cambria Math" panose="02040503050406030204" charset="0"/>
                <a:cs typeface="Cambria Math" panose="02040503050406030204" charset="0"/>
              </a:rPr>
              <a:t>+P</a:t>
            </a:r>
            <a:r>
              <a:rPr lang="en-US" altLang="zh-CN" sz="2000" i="1" baseline="-25000" dirty="0">
                <a:latin typeface="Cambria Math" panose="02040503050406030204" charset="0"/>
                <a:cs typeface="Cambria Math" panose="02040503050406030204" charset="0"/>
              </a:rPr>
              <a:t>9</a:t>
            </a:r>
          </a:p>
        </p:txBody>
      </p:sp>
      <mc:AlternateContent xmlns:mc="http://schemas.openxmlformats.org/markup-compatibility/2006" xmlns:a14="http://schemas.microsoft.com/office/drawing/2010/main">
        <mc:Choice Requires="a14">
          <p:sp>
            <p:nvSpPr>
              <p:cNvPr id="17" name="矩形 16"/>
              <p:cNvSpPr/>
              <p:nvPr>
                <p:custDataLst>
                  <p:tags r:id="rId10"/>
                </p:custDataLst>
              </p:nvPr>
            </p:nvSpPr>
            <p:spPr>
              <a:xfrm>
                <a:off x="1010909" y="4855526"/>
                <a:ext cx="1571358" cy="3302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sSub>
                        <m:sSubPr>
                          <m:ctrlPr>
                            <a:rPr lang="en-US" altLang="zh-CN" sz="2400" i="1" baseline="-25000">
                              <a:latin typeface="Cambria Math" panose="02040503050406030204" pitchFamily="18" charset="0"/>
                              <a:cs typeface="Cambria Math" panose="02040503050406030204" charset="0"/>
                            </a:rPr>
                          </m:ctrlPr>
                        </m:sSubPr>
                        <m:e>
                          <m:r>
                            <a:rPr lang="en-US" altLang="zh-CN" sz="2400" i="1" baseline="-25000">
                              <a:latin typeface="Cambria Math" panose="02040503050406030204" charset="0"/>
                              <a:cs typeface="Cambria Math" panose="02040503050406030204" charset="0"/>
                            </a:rPr>
                            <m:t>𝑃</m:t>
                          </m:r>
                        </m:e>
                        <m:sub>
                          <m:r>
                            <a:rPr lang="en-US" altLang="zh-CN" sz="2400" i="1" baseline="-25000">
                              <a:latin typeface="Cambria Math" panose="02040503050406030204" charset="0"/>
                              <a:cs typeface="Cambria Math" panose="02040503050406030204" charset="0"/>
                            </a:rPr>
                            <m:t>2</m:t>
                          </m:r>
                        </m:sub>
                      </m:sSub>
                      <m:r>
                        <a:rPr lang="en-US" altLang="zh-CN" sz="2400" i="1" baseline="-25000">
                          <a:latin typeface="Cambria Math" panose="02040503050406030204" charset="0"/>
                          <a:cs typeface="Cambria Math" panose="02040503050406030204" charset="0"/>
                        </a:rPr>
                        <m:t>∙</m:t>
                      </m:r>
                      <m:sSub>
                        <m:sSubPr>
                          <m:ctrlPr>
                            <a:rPr lang="en-US" altLang="zh-CN" sz="2400" i="1" baseline="-25000">
                              <a:latin typeface="Cambria Math" panose="02040503050406030204" pitchFamily="18" charset="0"/>
                              <a:cs typeface="Cambria Math" panose="02040503050406030204" charset="0"/>
                            </a:rPr>
                          </m:ctrlPr>
                        </m:sSubPr>
                        <m:e>
                          <m:r>
                            <a:rPr lang="en-US" altLang="zh-CN" sz="2400" i="1" baseline="-25000">
                              <a:latin typeface="Cambria Math" panose="02040503050406030204" charset="0"/>
                              <a:cs typeface="Cambria Math" panose="02040503050406030204" charset="0"/>
                            </a:rPr>
                            <m:t>𝑃</m:t>
                          </m:r>
                        </m:e>
                        <m:sub>
                          <m:r>
                            <a:rPr lang="en-US" altLang="zh-CN" sz="2400" i="1" baseline="-25000">
                              <a:latin typeface="Cambria Math" panose="02040503050406030204" charset="0"/>
                              <a:cs typeface="Cambria Math" panose="02040503050406030204" charset="0"/>
                            </a:rPr>
                            <m:t>4</m:t>
                          </m:r>
                        </m:sub>
                      </m:sSub>
                      <m:r>
                        <a:rPr lang="en-US" altLang="zh-CN" sz="2400" i="1" baseline="-25000">
                          <a:latin typeface="Cambria Math" panose="02040503050406030204" charset="0"/>
                          <a:cs typeface="Cambria Math" panose="02040503050406030204" charset="0"/>
                        </a:rPr>
                        <m:t>∙</m:t>
                      </m:r>
                      <m:sSub>
                        <m:sSubPr>
                          <m:ctrlPr>
                            <a:rPr lang="en-US" altLang="zh-CN" sz="2400" i="1" baseline="-25000">
                              <a:latin typeface="Cambria Math" panose="02040503050406030204" pitchFamily="18" charset="0"/>
                              <a:cs typeface="Cambria Math" panose="02040503050406030204" charset="0"/>
                            </a:rPr>
                          </m:ctrlPr>
                        </m:sSubPr>
                        <m:e>
                          <m:r>
                            <a:rPr lang="en-US" altLang="zh-CN" sz="2400" i="1" baseline="-25000">
                              <a:latin typeface="Cambria Math" panose="02040503050406030204" charset="0"/>
                              <a:cs typeface="Cambria Math" panose="02040503050406030204" charset="0"/>
                            </a:rPr>
                            <m:t>𝑃</m:t>
                          </m:r>
                        </m:e>
                        <m:sub>
                          <m:r>
                            <a:rPr lang="en-US" altLang="zh-CN" sz="2400" i="1" baseline="-25000">
                              <a:latin typeface="Cambria Math" panose="02040503050406030204" charset="0"/>
                              <a:cs typeface="Cambria Math" panose="02040503050406030204" charset="0"/>
                            </a:rPr>
                            <m:t>6</m:t>
                          </m:r>
                        </m:sub>
                      </m:sSub>
                      <m:r>
                        <a:rPr lang="en-US" altLang="zh-CN" sz="2400" i="1" baseline="-25000">
                          <a:latin typeface="Cambria Math" panose="02040503050406030204" charset="0"/>
                          <a:cs typeface="Cambria Math" panose="02040503050406030204" charset="0"/>
                        </a:rPr>
                        <m:t>=</m:t>
                      </m:r>
                      <m:r>
                        <a:rPr lang="en-US" altLang="zh-CN" sz="2400" i="1" baseline="-25000">
                          <a:latin typeface="Cambria Math" panose="02040503050406030204" charset="0"/>
                          <a:ea typeface="MS Mincho" charset="0"/>
                          <a:cs typeface="Cambria Math" panose="02040503050406030204" charset="0"/>
                        </a:rPr>
                        <m:t>0</m:t>
                      </m:r>
                    </m:oMath>
                  </m:oMathPara>
                </a14:m>
                <a:endParaRPr lang="en-US" altLang="zh-CN" sz="2400" i="1" baseline="-25000" dirty="0">
                  <a:latin typeface="Cambria Math" panose="02040503050406030204" charset="0"/>
                  <a:ea typeface="MS Mincho" charset="0"/>
                  <a:cs typeface="Cambria Math" panose="02040503050406030204" charset="0"/>
                </a:endParaRPr>
              </a:p>
            </p:txBody>
          </p:sp>
        </mc:Choice>
        <mc:Fallback xmlns="">
          <p:sp>
            <p:nvSpPr>
              <p:cNvPr id="17" name="矩形 16"/>
              <p:cNvSpPr>
                <a:spLocks noRot="1" noChangeAspect="1" noMove="1" noResize="1" noEditPoints="1" noAdjustHandles="1" noChangeArrowheads="1" noChangeShapeType="1" noTextEdit="1"/>
              </p:cNvSpPr>
              <p:nvPr>
                <p:custDataLst>
                  <p:tags r:id="rId18"/>
                </p:custDataLst>
              </p:nvPr>
            </p:nvSpPr>
            <p:spPr>
              <a:xfrm>
                <a:off x="1010909" y="4855526"/>
                <a:ext cx="1571358" cy="330200"/>
              </a:xfrm>
              <a:prstGeom prst="rect">
                <a:avLst/>
              </a:prstGeom>
              <a:blipFill rotWithShape="0">
                <a:blip r:embed="rId19"/>
                <a:stretch>
                  <a:fillRect b="-6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custDataLst>
                  <p:tags r:id="rId11"/>
                </p:custDataLst>
              </p:nvPr>
            </p:nvSpPr>
            <p:spPr>
              <a:xfrm>
                <a:off x="1010909" y="5418972"/>
                <a:ext cx="2194560" cy="33337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sSub>
                        <m:sSubPr>
                          <m:ctrlPr>
                            <a:rPr lang="en-US" altLang="zh-CN" sz="2400" i="1" baseline="-25000">
                              <a:latin typeface="Cambria Math" panose="02040503050406030204" pitchFamily="18" charset="0"/>
                              <a:cs typeface="Cambria Math" panose="02040503050406030204" charset="0"/>
                            </a:rPr>
                          </m:ctrlPr>
                        </m:sSubPr>
                        <m:e>
                          <m:r>
                            <a:rPr lang="en-US" altLang="zh-CN" sz="2400" i="1" baseline="-25000">
                              <a:latin typeface="Cambria Math" panose="02040503050406030204" charset="0"/>
                              <a:cs typeface="Cambria Math" panose="02040503050406030204" charset="0"/>
                            </a:rPr>
                            <m:t>𝑃</m:t>
                          </m:r>
                        </m:e>
                        <m:sub>
                          <m:r>
                            <a:rPr lang="en-US" altLang="zh-CN" sz="2400" i="1" baseline="-25000">
                              <a:latin typeface="Cambria Math" panose="02040503050406030204" charset="0"/>
                              <a:cs typeface="Cambria Math" panose="02040503050406030204" charset="0"/>
                            </a:rPr>
                            <m:t>4</m:t>
                          </m:r>
                        </m:sub>
                      </m:sSub>
                      <m:r>
                        <a:rPr lang="en-US" altLang="zh-CN" sz="2400" i="1" baseline="-25000">
                          <a:latin typeface="Cambria Math" panose="02040503050406030204" charset="0"/>
                          <a:cs typeface="Cambria Math" panose="02040503050406030204" charset="0"/>
                        </a:rPr>
                        <m:t>∙</m:t>
                      </m:r>
                      <m:sSub>
                        <m:sSubPr>
                          <m:ctrlPr>
                            <a:rPr lang="en-US" altLang="zh-CN" sz="2400" i="1" baseline="-25000">
                              <a:latin typeface="Cambria Math" panose="02040503050406030204" pitchFamily="18" charset="0"/>
                              <a:cs typeface="Cambria Math" panose="02040503050406030204" charset="0"/>
                            </a:rPr>
                          </m:ctrlPr>
                        </m:sSubPr>
                        <m:e>
                          <m:r>
                            <a:rPr lang="en-US" altLang="zh-CN" sz="2400" i="1" baseline="-25000">
                              <a:latin typeface="Cambria Math" panose="02040503050406030204" charset="0"/>
                              <a:cs typeface="Cambria Math" panose="02040503050406030204" charset="0"/>
                            </a:rPr>
                            <m:t>𝑃</m:t>
                          </m:r>
                        </m:e>
                        <m:sub>
                          <m:r>
                            <a:rPr lang="en-US" altLang="zh-CN" sz="2400" i="1" baseline="-25000">
                              <a:latin typeface="Cambria Math" panose="02040503050406030204" charset="0"/>
                              <a:cs typeface="Cambria Math" panose="02040503050406030204" charset="0"/>
                            </a:rPr>
                            <m:t>6</m:t>
                          </m:r>
                        </m:sub>
                      </m:sSub>
                      <m:r>
                        <a:rPr lang="en-US" altLang="zh-CN" sz="2400" i="1" baseline="-25000">
                          <a:latin typeface="Cambria Math" panose="02040503050406030204" charset="0"/>
                          <a:cs typeface="Cambria Math" panose="02040503050406030204" charset="0"/>
                        </a:rPr>
                        <m:t>∙</m:t>
                      </m:r>
                      <m:sSub>
                        <m:sSubPr>
                          <m:ctrlPr>
                            <a:rPr lang="en-US" altLang="zh-CN" sz="2400" i="1" baseline="-25000">
                              <a:latin typeface="Cambria Math" panose="02040503050406030204" pitchFamily="18" charset="0"/>
                              <a:cs typeface="Cambria Math" panose="02040503050406030204" charset="0"/>
                            </a:rPr>
                          </m:ctrlPr>
                        </m:sSubPr>
                        <m:e>
                          <m:r>
                            <a:rPr lang="en-US" altLang="zh-CN" sz="2400" i="1" baseline="-25000">
                              <a:latin typeface="Cambria Math" panose="02040503050406030204" charset="0"/>
                              <a:cs typeface="Cambria Math" panose="02040503050406030204" charset="0"/>
                            </a:rPr>
                            <m:t>𝑃</m:t>
                          </m:r>
                        </m:e>
                        <m:sub>
                          <m:r>
                            <a:rPr lang="en-US" altLang="zh-CN" sz="2400" i="1" baseline="-25000">
                              <a:latin typeface="Cambria Math" panose="02040503050406030204" charset="0"/>
                              <a:cs typeface="Cambria Math" panose="02040503050406030204" charset="0"/>
                            </a:rPr>
                            <m:t>8</m:t>
                          </m:r>
                        </m:sub>
                      </m:sSub>
                      <m:r>
                        <a:rPr lang="en-US" altLang="zh-CN" sz="2400" i="1" baseline="-25000">
                          <a:latin typeface="Cambria Math" panose="02040503050406030204" charset="0"/>
                          <a:cs typeface="Cambria Math" panose="02040503050406030204" charset="0"/>
                        </a:rPr>
                        <m:t>=</m:t>
                      </m:r>
                      <m:r>
                        <a:rPr lang="en-US" altLang="zh-CN" sz="2400" i="1" baseline="-25000">
                          <a:latin typeface="Cambria Math" panose="02040503050406030204" charset="0"/>
                          <a:ea typeface="MS Mincho" charset="0"/>
                          <a:cs typeface="Cambria Math" panose="02040503050406030204" charset="0"/>
                        </a:rPr>
                        <m:t>0</m:t>
                      </m:r>
                    </m:oMath>
                  </m:oMathPara>
                </a14:m>
                <a:endParaRPr lang="en-US" altLang="zh-CN" sz="2400" i="1" baseline="-25000" dirty="0">
                  <a:latin typeface="Cambria Math" panose="02040503050406030204" charset="0"/>
                  <a:ea typeface="MS Mincho" charset="0"/>
                  <a:cs typeface="Cambria Math" panose="02040503050406030204" charset="0"/>
                </a:endParaRPr>
              </a:p>
            </p:txBody>
          </p:sp>
        </mc:Choice>
        <mc:Fallback xmlns="">
          <p:sp>
            <p:nvSpPr>
              <p:cNvPr id="18" name="矩形 17"/>
              <p:cNvSpPr>
                <a:spLocks noRot="1" noChangeAspect="1" noMove="1" noResize="1" noEditPoints="1" noAdjustHandles="1" noChangeArrowheads="1" noChangeShapeType="1" noTextEdit="1"/>
              </p:cNvSpPr>
              <p:nvPr>
                <p:custDataLst>
                  <p:tags r:id="rId20"/>
                </p:custDataLst>
              </p:nvPr>
            </p:nvSpPr>
            <p:spPr>
              <a:xfrm>
                <a:off x="1010909" y="5418972"/>
                <a:ext cx="2194560" cy="333375"/>
              </a:xfrm>
              <a:prstGeom prst="rect">
                <a:avLst/>
              </a:prstGeom>
              <a:blipFill rotWithShape="0">
                <a:blip r:embed="rId21"/>
                <a:stretch>
                  <a:fillRect b="-60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custDataLst>
                  <p:tags r:id="rId12"/>
                </p:custDataLst>
              </p:nvPr>
            </p:nvSpPr>
            <p:spPr>
              <a:xfrm>
                <a:off x="6356849" y="4201592"/>
                <a:ext cx="2081754" cy="37401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60000"/>
                  </a:lnSpc>
                </a:pPr>
                <a14:m>
                  <m:oMathPara xmlns:m="http://schemas.openxmlformats.org/officeDocument/2006/math">
                    <m:oMathParaPr>
                      <m:jc m:val="left"/>
                    </m:oMathParaPr>
                    <m:oMath xmlns:m="http://schemas.openxmlformats.org/officeDocument/2006/math">
                      <m:sSub>
                        <m:sSubPr>
                          <m:ctrlPr>
                            <a:rPr lang="en-US" altLang="zh-CN" sz="2400" i="1" baseline="-25000">
                              <a:latin typeface="Cambria Math" panose="02040503050406030204" pitchFamily="18" charset="0"/>
                              <a:cs typeface="Cambria Math" panose="02040503050406030204" charset="0"/>
                            </a:rPr>
                          </m:ctrlPr>
                        </m:sSubPr>
                        <m:e>
                          <m:r>
                            <a:rPr lang="en-US" altLang="zh-CN" sz="2400" i="1" baseline="-25000">
                              <a:latin typeface="Cambria Math" panose="02040503050406030204" charset="0"/>
                              <a:cs typeface="Cambria Math" panose="02040503050406030204" charset="0"/>
                            </a:rPr>
                            <m:t>𝑠𝑒𝑞</m:t>
                          </m:r>
                          <m:r>
                            <a:rPr lang="en-US" altLang="zh-CN" sz="2400" i="1" baseline="-25000">
                              <a:latin typeface="Cambria Math" panose="02040503050406030204" charset="0"/>
                              <a:cs typeface="Cambria Math" panose="02040503050406030204" charset="0"/>
                            </a:rPr>
                            <m:t>. </m:t>
                          </m:r>
                          <m:r>
                            <a:rPr lang="en-US" altLang="zh-CN" sz="2400" i="1" baseline="-25000">
                              <a:latin typeface="Cambria Math" panose="02040503050406030204" charset="0"/>
                              <a:cs typeface="Cambria Math" panose="02040503050406030204" charset="0"/>
                            </a:rPr>
                            <m:t>𝑃</m:t>
                          </m:r>
                        </m:e>
                        <m:sub>
                          <m:r>
                            <a:rPr lang="en-US" altLang="zh-CN" sz="2400" i="1" baseline="-25000">
                              <a:latin typeface="Cambria Math" panose="02040503050406030204" charset="0"/>
                              <a:cs typeface="Cambria Math" panose="02040503050406030204" charset="0"/>
                            </a:rPr>
                            <m:t>2</m:t>
                          </m:r>
                        </m:sub>
                      </m:sSub>
                      <m:r>
                        <a:rPr lang="en-US" altLang="zh-CN" sz="2400" i="1" baseline="-25000">
                          <a:latin typeface="Cambria Math" panose="02040503050406030204" charset="0"/>
                          <a:cs typeface="Cambria Math" panose="02040503050406030204" charset="0"/>
                        </a:rPr>
                        <m:t>,</m:t>
                      </m:r>
                      <m:sSub>
                        <m:sSubPr>
                          <m:ctrlPr>
                            <a:rPr lang="en-US" altLang="zh-CN" sz="2400" i="1" baseline="-25000">
                              <a:latin typeface="Cambria Math" panose="02040503050406030204" pitchFamily="18" charset="0"/>
                              <a:cs typeface="Cambria Math" panose="02040503050406030204" charset="0"/>
                            </a:rPr>
                          </m:ctrlPr>
                        </m:sSubPr>
                        <m:e>
                          <m:r>
                            <a:rPr lang="en-US" altLang="zh-CN" sz="2400" i="1" baseline="-25000">
                              <a:latin typeface="Cambria Math" panose="02040503050406030204" charset="0"/>
                              <a:cs typeface="Cambria Math" panose="02040503050406030204" charset="0"/>
                            </a:rPr>
                            <m:t>𝑃</m:t>
                          </m:r>
                        </m:e>
                        <m:sub>
                          <m:r>
                            <a:rPr lang="en-US" altLang="zh-CN" sz="2400" i="1" baseline="-25000">
                              <a:latin typeface="Cambria Math" panose="02040503050406030204" charset="0"/>
                              <a:cs typeface="Cambria Math" panose="02040503050406030204" charset="0"/>
                            </a:rPr>
                            <m:t>3</m:t>
                          </m:r>
                        </m:sub>
                      </m:sSub>
                      <m:r>
                        <a:rPr lang="en-US" altLang="zh-CN" sz="2400" i="1" baseline="-25000">
                          <a:latin typeface="Cambria Math" panose="02040503050406030204" charset="0"/>
                          <a:cs typeface="Cambria Math" panose="02040503050406030204" charset="0"/>
                        </a:rPr>
                        <m:t>,</m:t>
                      </m:r>
                      <m:sSub>
                        <m:sSubPr>
                          <m:ctrlPr>
                            <a:rPr lang="en-US" altLang="zh-CN" sz="2400" i="1" baseline="-25000">
                              <a:latin typeface="Cambria Math" panose="02040503050406030204" pitchFamily="18" charset="0"/>
                              <a:cs typeface="Cambria Math" panose="02040503050406030204" charset="0"/>
                            </a:rPr>
                          </m:ctrlPr>
                        </m:sSubPr>
                        <m:e>
                          <m:r>
                            <a:rPr lang="en-US" altLang="zh-CN" sz="2400" i="1" baseline="-25000">
                              <a:latin typeface="Cambria Math" panose="02040503050406030204" charset="0"/>
                              <a:cs typeface="Cambria Math" panose="02040503050406030204" charset="0"/>
                            </a:rPr>
                            <m:t>...,</m:t>
                          </m:r>
                          <m:r>
                            <a:rPr lang="en-US" altLang="zh-CN" sz="2400" i="1" baseline="-25000">
                              <a:latin typeface="Cambria Math" panose="02040503050406030204" charset="0"/>
                              <a:cs typeface="Cambria Math" panose="02040503050406030204" charset="0"/>
                            </a:rPr>
                            <m:t>𝑃</m:t>
                          </m:r>
                        </m:e>
                        <m:sub>
                          <m:r>
                            <a:rPr lang="en-US" altLang="zh-CN" sz="2400" i="1" baseline="-25000">
                              <a:latin typeface="Cambria Math" panose="02040503050406030204" charset="0"/>
                              <a:cs typeface="Cambria Math" panose="02040503050406030204" charset="0"/>
                            </a:rPr>
                            <m:t>9, </m:t>
                          </m:r>
                        </m:sub>
                      </m:sSub>
                      <m:sSub>
                        <m:sSubPr>
                          <m:ctrlPr>
                            <a:rPr lang="en-US" altLang="zh-CN" sz="2400" i="1" baseline="-25000">
                              <a:latin typeface="Cambria Math" panose="02040503050406030204" pitchFamily="18" charset="0"/>
                              <a:cs typeface="Cambria Math" panose="02040503050406030204" charset="0"/>
                            </a:rPr>
                          </m:ctrlPr>
                        </m:sSubPr>
                        <m:e>
                          <m:r>
                            <a:rPr lang="en-US" altLang="zh-CN" sz="2400" i="1" baseline="-25000">
                              <a:latin typeface="Cambria Math" panose="02040503050406030204" charset="0"/>
                              <a:cs typeface="Cambria Math" panose="02040503050406030204" charset="0"/>
                            </a:rPr>
                            <m:t>𝑃</m:t>
                          </m:r>
                        </m:e>
                        <m:sub>
                          <m:r>
                            <a:rPr lang="en-US" altLang="zh-CN" sz="2400" i="1" baseline="-25000">
                              <a:latin typeface="Cambria Math" panose="02040503050406030204" charset="0"/>
                              <a:cs typeface="Cambria Math" panose="02040503050406030204" charset="0"/>
                            </a:rPr>
                            <m:t>2</m:t>
                          </m:r>
                        </m:sub>
                      </m:sSub>
                    </m:oMath>
                  </m:oMathPara>
                </a14:m>
                <a:endParaRPr lang="en-US" altLang="zh-CN" sz="2400" i="1" baseline="-25000" dirty="0">
                  <a:latin typeface="Cambria Math" panose="02040503050406030204" charset="0"/>
                  <a:ea typeface="MS Mincho" charset="0"/>
                  <a:cs typeface="Cambria Math" panose="02040503050406030204" charset="0"/>
                </a:endParaRPr>
              </a:p>
            </p:txBody>
          </p:sp>
        </mc:Choice>
        <mc:Fallback xmlns="">
          <p:sp>
            <p:nvSpPr>
              <p:cNvPr id="19" name="矩形 18"/>
              <p:cNvSpPr>
                <a:spLocks noRot="1" noChangeAspect="1" noMove="1" noResize="1" noEditPoints="1" noAdjustHandles="1" noChangeArrowheads="1" noChangeShapeType="1" noTextEdit="1"/>
              </p:cNvSpPr>
              <p:nvPr>
                <p:custDataLst>
                  <p:tags r:id="rId22"/>
                </p:custDataLst>
              </p:nvPr>
            </p:nvSpPr>
            <p:spPr>
              <a:xfrm>
                <a:off x="6356849" y="4201592"/>
                <a:ext cx="2081754" cy="374015"/>
              </a:xfrm>
              <a:prstGeom prst="rect">
                <a:avLst/>
              </a:prstGeom>
              <a:blipFill rotWithShape="0">
                <a:blip r:embed="rId23"/>
                <a:stretch>
                  <a:fillRect b="-4838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custDataLst>
                  <p:tags r:id="rId13"/>
                </p:custDataLst>
              </p:nvPr>
            </p:nvSpPr>
            <p:spPr>
              <a:xfrm>
                <a:off x="1049656" y="3526155"/>
                <a:ext cx="1804035" cy="5029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800" baseline="-25000">
                          <a:latin typeface="Cambria Math" panose="02040503050406030204" charset="0"/>
                          <a:cs typeface="Cambria Math" panose="02040503050406030204" charset="0"/>
                        </a:rPr>
                        <m:t>2≤</m:t>
                      </m:r>
                      <m:r>
                        <m:rPr>
                          <m:sty m:val="p"/>
                        </m:rPr>
                        <a:rPr lang="en-US" altLang="zh-CN" sz="2800" baseline="-25000">
                          <a:latin typeface="Cambria Math" panose="02040503050406030204" charset="0"/>
                          <a:cs typeface="Cambria Math" panose="02040503050406030204" charset="0"/>
                        </a:rPr>
                        <m:t>N</m:t>
                      </m:r>
                      <m:r>
                        <a:rPr lang="en-US" altLang="zh-CN" sz="2800" baseline="-25000">
                          <a:latin typeface="Cambria Math" panose="02040503050406030204" charset="0"/>
                          <a:cs typeface="Cambria Math" panose="02040503050406030204" charset="0"/>
                        </a:rPr>
                        <m:t>(</m:t>
                      </m:r>
                      <m:sSub>
                        <m:sSubPr>
                          <m:ctrlPr>
                            <a:rPr lang="en-US" altLang="zh-CN" sz="2800" i="1" baseline="-25000">
                              <a:latin typeface="Cambria Math" panose="02040503050406030204" pitchFamily="18" charset="0"/>
                              <a:cs typeface="Cambria Math" panose="02040503050406030204" charset="0"/>
                            </a:rPr>
                          </m:ctrlPr>
                        </m:sSubPr>
                        <m:e>
                          <m:r>
                            <a:rPr lang="en-US" altLang="zh-CN" sz="2800" i="1" baseline="-25000">
                              <a:latin typeface="Cambria Math" panose="02040503050406030204" charset="0"/>
                              <a:cs typeface="Cambria Math" panose="02040503050406030204" charset="0"/>
                            </a:rPr>
                            <m:t>𝑝</m:t>
                          </m:r>
                        </m:e>
                        <m:sub>
                          <m:r>
                            <a:rPr lang="en-US" altLang="zh-CN" sz="2800" i="1" baseline="-25000">
                              <a:latin typeface="Cambria Math" panose="02040503050406030204" charset="0"/>
                              <a:cs typeface="Cambria Math" panose="02040503050406030204" charset="0"/>
                            </a:rPr>
                            <m:t>1</m:t>
                          </m:r>
                        </m:sub>
                      </m:sSub>
                      <m:r>
                        <a:rPr lang="en-US" altLang="zh-CN" sz="2800" baseline="-25000">
                          <a:latin typeface="Cambria Math" panose="02040503050406030204" charset="0"/>
                          <a:ea typeface="MS Mincho" charset="0"/>
                          <a:cs typeface="Cambria Math" panose="02040503050406030204" charset="0"/>
                        </a:rPr>
                        <m:t>)≤6</m:t>
                      </m:r>
                    </m:oMath>
                  </m:oMathPara>
                </a14:m>
                <a:endParaRPr lang="en-US" altLang="zh-CN" sz="2800" baseline="-25000" dirty="0">
                  <a:latin typeface="Cambria Math" panose="02040503050406030204" charset="0"/>
                  <a:ea typeface="MS Mincho" charset="0"/>
                  <a:cs typeface="Cambria Math" panose="02040503050406030204" charset="0"/>
                </a:endParaRPr>
              </a:p>
            </p:txBody>
          </p:sp>
        </mc:Choice>
        <mc:Fallback xmlns="">
          <p:sp>
            <p:nvSpPr>
              <p:cNvPr id="3" name="矩形 2"/>
              <p:cNvSpPr>
                <a:spLocks noRot="1" noChangeAspect="1" noMove="1" noResize="1" noEditPoints="1" noAdjustHandles="1" noChangeArrowheads="1" noChangeShapeType="1" noTextEdit="1"/>
              </p:cNvSpPr>
              <p:nvPr>
                <p:custDataLst>
                  <p:tags r:id="rId24"/>
                </p:custDataLst>
              </p:nvPr>
            </p:nvSpPr>
            <p:spPr>
              <a:xfrm>
                <a:off x="1049656" y="3526155"/>
                <a:ext cx="1804035" cy="502920"/>
              </a:xfrm>
              <a:prstGeom prst="rect">
                <a:avLst/>
              </a:prstGeom>
              <a:blipFill rotWithShape="0">
                <a:blip r:embed="rId25"/>
                <a:stretch>
                  <a:fillRect b="-24096"/>
                </a:stretch>
              </a:blipFill>
              <a:ln>
                <a:noFill/>
              </a:ln>
            </p:spPr>
            <p:txBody>
              <a:bodyPr/>
              <a:lstStyle/>
              <a:p>
                <a:r>
                  <a:rPr lang="zh-CN" altLang="en-US">
                    <a:noFill/>
                  </a:rPr>
                  <a:t> </a:t>
                </a:r>
              </a:p>
            </p:txBody>
          </p:sp>
        </mc:Fallback>
      </mc:AlternateContent>
      <p:sp>
        <p:nvSpPr>
          <p:cNvPr id="6" name="文本框 5"/>
          <p:cNvSpPr txBox="1"/>
          <p:nvPr/>
        </p:nvSpPr>
        <p:spPr>
          <a:xfrm>
            <a:off x="9196070" y="4387214"/>
            <a:ext cx="2588717" cy="1266825"/>
          </a:xfrm>
          <a:prstGeom prst="rect">
            <a:avLst/>
          </a:prstGeom>
          <a:noFill/>
        </p:spPr>
        <p:txBody>
          <a:bodyPr wrap="square" rtlCol="0">
            <a:noAutofit/>
          </a:bodyPr>
          <a:lstStyle/>
          <a:p>
            <a:pPr>
              <a:lnSpc>
                <a:spcPct val="150000"/>
              </a:lnSpc>
            </a:pPr>
            <a:r>
              <a:rPr lang="en-US" altLang="zh-CN" sz="1600" dirty="0">
                <a:latin typeface="微软雅黑" panose="020B0503020204020204" pitchFamily="34" charset="-122"/>
                <a:ea typeface="微软雅黑" panose="020B0503020204020204" pitchFamily="34" charset="-122"/>
              </a:rPr>
              <a:t>Figure 13.8</a:t>
            </a:r>
          </a:p>
          <a:p>
            <a:pPr>
              <a:lnSpc>
                <a:spcPct val="150000"/>
              </a:lnSpc>
            </a:pPr>
            <a:r>
              <a:rPr lang="en-US" altLang="zh-CN" sz="1600" dirty="0">
                <a:latin typeface="微软雅黑" panose="020B0503020204020204" pitchFamily="34" charset="-122"/>
                <a:ea typeface="微软雅黑" panose="020B0503020204020204" pitchFamily="34" charset="-122"/>
              </a:rPr>
              <a:t>Neighborhood </a:t>
            </a:r>
          </a:p>
          <a:p>
            <a:pPr>
              <a:lnSpc>
                <a:spcPct val="150000"/>
              </a:lnSpc>
            </a:pPr>
            <a:r>
              <a:rPr lang="en-US" altLang="zh-CN" sz="1600" dirty="0">
                <a:latin typeface="微软雅黑" panose="020B0503020204020204" pitchFamily="34" charset="-122"/>
                <a:ea typeface="微软雅黑" panose="020B0503020204020204" pitchFamily="34" charset="-122"/>
              </a:rPr>
              <a:t>arrangement used by the thinning algorithm</a:t>
            </a:r>
          </a:p>
        </p:txBody>
      </p:sp>
      <p:graphicFrame>
        <p:nvGraphicFramePr>
          <p:cNvPr id="21" name="表格 20"/>
          <p:cNvGraphicFramePr/>
          <p:nvPr>
            <p:custDataLst>
              <p:tags r:id="rId14"/>
            </p:custDataLst>
          </p:nvPr>
        </p:nvGraphicFramePr>
        <p:xfrm>
          <a:off x="9272270" y="1939290"/>
          <a:ext cx="2160090" cy="2160090"/>
        </p:xfrm>
        <a:graphic>
          <a:graphicData uri="http://schemas.openxmlformats.org/drawingml/2006/table">
            <a:tbl>
              <a:tblPr firstRow="1" bandRow="1">
                <a:tableStyleId>{5C22544A-7EE6-4342-B048-85BDC9FD1C3A}</a:tableStyleId>
              </a:tblPr>
              <a:tblGrid>
                <a:gridCol w="720090">
                  <a:extLst>
                    <a:ext uri="{9D8B030D-6E8A-4147-A177-3AD203B41FA5}">
                      <a16:colId xmlns:a16="http://schemas.microsoft.com/office/drawing/2014/main" val="20000"/>
                    </a:ext>
                  </a:extLst>
                </a:gridCol>
                <a:gridCol w="720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tblGrid>
              <a:tr h="720090">
                <a:tc>
                  <a:txBody>
                    <a:bodyPr/>
                    <a:lstStyle/>
                    <a:p>
                      <a:pPr>
                        <a:buNone/>
                      </a:pP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720000">
                <a:tc>
                  <a:txBody>
                    <a:bodyPr/>
                    <a:lstStyle/>
                    <a:p>
                      <a:pPr>
                        <a:buNone/>
                      </a:pP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720000">
                <a:tc>
                  <a:txBody>
                    <a:bodyPr/>
                    <a:lstStyle/>
                    <a:p>
                      <a:pPr>
                        <a:buNone/>
                      </a:pP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sym typeface="+mn-ea"/>
              </a:rPr>
              <a:t>Overview</a:t>
            </a:r>
            <a:endParaRPr lang="zh-CN" altLang="en-US" dirty="0"/>
          </a:p>
        </p:txBody>
      </p:sp>
      <p:sp>
        <p:nvSpPr>
          <p:cNvPr id="5" name="灯片编号占位符 4"/>
          <p:cNvSpPr>
            <a:spLocks noGrp="1"/>
          </p:cNvSpPr>
          <p:nvPr>
            <p:ph type="sldNum" sz="quarter" idx="12"/>
          </p:nvPr>
        </p:nvSpPr>
        <p:spPr/>
        <p:txBody>
          <a:bodyPr/>
          <a:lstStyle/>
          <a:p>
            <a:fld id="{70B60EAF-A1DC-4C3B-A324-FE68300B7507}" type="slidenum">
              <a:rPr lang="en-US" altLang="zh-CN" smtClean="0"/>
              <a:t>4</a:t>
            </a:fld>
            <a:endParaRPr lang="en-US" altLang="zh-CN"/>
          </a:p>
        </p:txBody>
      </p:sp>
      <p:sp>
        <p:nvSpPr>
          <p:cNvPr id="10242" name="Rectangle 3"/>
          <p:cNvSpPr>
            <a:spLocks noGrp="1"/>
          </p:cNvSpPr>
          <p:nvPr>
            <p:ph idx="1"/>
            <p:custDataLst>
              <p:tags r:id="rId1"/>
            </p:custDataLst>
          </p:nvPr>
        </p:nvSpPr>
        <p:spPr>
          <a:xfrm>
            <a:off x="499110" y="1223010"/>
            <a:ext cx="10121265" cy="4093210"/>
          </a:xfrm>
        </p:spPr>
        <p:txBody>
          <a:bodyPr vert="horz" wrap="square" lIns="91440" tIns="45720" rIns="91440" bIns="45720" anchor="t" anchorCtr="0">
            <a:noAutofit/>
          </a:bodyPr>
          <a:lstStyle/>
          <a:p>
            <a:pPr marL="361950" indent="-361950" algn="just" eaLnBrk="1" hangingPunct="1">
              <a:lnSpc>
                <a:spcPct val="150000"/>
              </a:lnSpc>
              <a:buClr>
                <a:srgbClr val="FF0000"/>
              </a:buClr>
              <a:buFont typeface="Wingdings" panose="05000000000000000000" pitchFamily="2" charset="2"/>
              <a:buChar char="n"/>
            </a:pPr>
            <a:r>
              <a:rPr lang="en-US" altLang="zh-CN" dirty="0">
                <a:ea typeface="宋体" panose="02010600030101010101" pitchFamily="2" charset="-122"/>
              </a:rPr>
              <a:t>Choosing a representation scheme, however is only the part of the task of making data useful to computer.</a:t>
            </a:r>
          </a:p>
          <a:p>
            <a:pPr marL="361950" indent="-361950" algn="just" eaLnBrk="1" hangingPunct="1">
              <a:lnSpc>
                <a:spcPct val="150000"/>
              </a:lnSpc>
              <a:buClr>
                <a:srgbClr val="FF0000"/>
              </a:buClr>
              <a:buFont typeface="Wingdings" panose="05000000000000000000" pitchFamily="2" charset="2"/>
              <a:buChar char="n"/>
            </a:pPr>
            <a:r>
              <a:rPr lang="en-US" altLang="zh-CN" dirty="0">
                <a:ea typeface="宋体" panose="02010600030101010101" pitchFamily="2" charset="-122"/>
              </a:rPr>
              <a:t>The next task is to describe the region based on the chosen representation.</a:t>
            </a:r>
          </a:p>
          <a:p>
            <a:pPr marL="361950" indent="-361950" algn="just" eaLnBrk="1" hangingPunct="1">
              <a:lnSpc>
                <a:spcPct val="150000"/>
              </a:lnSpc>
              <a:buClr>
                <a:srgbClr val="FF0000"/>
              </a:buClr>
              <a:buFont typeface="Wingdings" panose="05000000000000000000" pitchFamily="2" charset="2"/>
              <a:buChar char="n"/>
            </a:pPr>
            <a:r>
              <a:rPr lang="en-US" altLang="zh-CN" dirty="0">
                <a:ea typeface="宋体" panose="02010600030101010101" pitchFamily="2" charset="-122"/>
              </a:rPr>
              <a:t>For example: </a:t>
            </a:r>
          </a:p>
          <a:p>
            <a:pPr lvl="1" algn="just" eaLnBrk="1" hangingPunct="1">
              <a:lnSpc>
                <a:spcPct val="150000"/>
              </a:lnSpc>
            </a:pPr>
            <a:r>
              <a:rPr lang="en-US" altLang="zh-CN" dirty="0">
                <a:ea typeface="宋体" panose="02010600030101010101" pitchFamily="2" charset="-122"/>
              </a:rPr>
              <a:t>Representation </a:t>
            </a:r>
            <a:r>
              <a:rPr lang="en-US" altLang="zh-CN" dirty="0">
                <a:ea typeface="宋体" panose="02010600030101010101" pitchFamily="2" charset="-122"/>
                <a:sym typeface="Wingdings 3" panose="05040102010807070707" pitchFamily="18" charset="2"/>
              </a:rPr>
              <a:t></a:t>
            </a:r>
            <a:r>
              <a:rPr lang="en-US" altLang="zh-CN" dirty="0">
                <a:ea typeface="宋体" panose="02010600030101010101" pitchFamily="2" charset="-122"/>
              </a:rPr>
              <a:t> boundary.</a:t>
            </a:r>
          </a:p>
          <a:p>
            <a:pPr lvl="1" algn="just" eaLnBrk="1" hangingPunct="1">
              <a:lnSpc>
                <a:spcPct val="150000"/>
              </a:lnSpc>
            </a:pPr>
            <a:r>
              <a:rPr lang="en-US" altLang="zh-CN" dirty="0">
                <a:ea typeface="宋体" panose="02010600030101010101" pitchFamily="2" charset="-122"/>
              </a:rPr>
              <a:t>Description </a:t>
            </a:r>
            <a:r>
              <a:rPr lang="en-US" altLang="zh-CN" dirty="0">
                <a:ea typeface="宋体" panose="02010600030101010101" pitchFamily="2" charset="-122"/>
                <a:sym typeface="Wingdings 3" panose="05040102010807070707" pitchFamily="18" charset="2"/>
              </a:rPr>
              <a:t></a:t>
            </a:r>
            <a:r>
              <a:rPr lang="en-US" altLang="zh-CN" dirty="0">
                <a:ea typeface="宋体" panose="02010600030101010101" pitchFamily="2" charset="-122"/>
              </a:rPr>
              <a:t> length of the boundary, orientation of the straight line joining its extreme points, and the number of concavities in the boundary.</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矩形 5"/>
              <p:cNvSpPr/>
              <p:nvPr>
                <p:custDataLst>
                  <p:tags r:id="rId1"/>
                </p:custDataLst>
              </p:nvPr>
            </p:nvSpPr>
            <p:spPr>
              <a:xfrm>
                <a:off x="7112636" y="4876508"/>
                <a:ext cx="3283585" cy="56832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sSub>
                      <m:sSubPr>
                        <m:ctrlPr>
                          <a:rPr lang="en-US" altLang="zh-CN" sz="3600" i="1" baseline="-25000">
                            <a:latin typeface="Cambria Math" panose="02040503050406030204" pitchFamily="18" charset="0"/>
                            <a:ea typeface="MS Mincho" charset="0"/>
                            <a:cs typeface="Cambria Math" panose="02040503050406030204" charset="0"/>
                          </a:rPr>
                        </m:ctrlPr>
                      </m:sSubPr>
                      <m:e>
                        <m:r>
                          <a:rPr lang="en-US" altLang="zh-CN" sz="3600" i="1" baseline="-25000">
                            <a:latin typeface="Cambria Math" panose="02040503050406030204" charset="0"/>
                            <a:ea typeface="MS Mincho" charset="0"/>
                            <a:cs typeface="Cambria Math" panose="02040503050406030204" charset="0"/>
                          </a:rPr>
                          <m:t>𝑠𝑒𝑞</m:t>
                        </m:r>
                        <m:r>
                          <a:rPr lang="en-US" altLang="zh-CN" sz="3600" i="1" baseline="-25000">
                            <a:latin typeface="Cambria Math" panose="02040503050406030204" charset="0"/>
                            <a:ea typeface="MS Mincho" charset="0"/>
                            <a:cs typeface="Cambria Math" panose="02040503050406030204" charset="0"/>
                          </a:rPr>
                          <m:t>.</m:t>
                        </m:r>
                        <m:r>
                          <a:rPr lang="en-US" altLang="zh-CN" sz="3600" i="1" baseline="-25000">
                            <a:latin typeface="Cambria Math" panose="02040503050406030204" charset="0"/>
                            <a:ea typeface="MS Mincho" charset="0"/>
                            <a:cs typeface="Cambria Math" panose="02040503050406030204" charset="0"/>
                          </a:rPr>
                          <m:t>𝑝</m:t>
                        </m:r>
                      </m:e>
                      <m:sub>
                        <m:r>
                          <a:rPr lang="en-US" altLang="zh-CN" sz="3600" i="1" baseline="-25000">
                            <a:latin typeface="Cambria Math" panose="02040503050406030204" charset="0"/>
                            <a:ea typeface="MS Mincho" charset="0"/>
                            <a:cs typeface="Cambria Math" panose="02040503050406030204" charset="0"/>
                          </a:rPr>
                          <m:t>2</m:t>
                        </m:r>
                      </m:sub>
                    </m:sSub>
                    <m:r>
                      <a:rPr lang="en-US" altLang="zh-CN" sz="3600" i="1" baseline="-25000">
                        <a:latin typeface="Cambria Math" panose="02040503050406030204" charset="0"/>
                        <a:ea typeface="MS Mincho" charset="0"/>
                        <a:cs typeface="Cambria Math" panose="02040503050406030204" charset="0"/>
                      </a:rPr>
                      <m:t>, </m:t>
                    </m:r>
                    <m:sSub>
                      <m:sSubPr>
                        <m:ctrlPr>
                          <a:rPr lang="en-US" altLang="zh-CN" sz="3600" i="1" baseline="-25000">
                            <a:latin typeface="Cambria Math" panose="02040503050406030204" pitchFamily="18" charset="0"/>
                            <a:ea typeface="MS Mincho" charset="0"/>
                            <a:cs typeface="Cambria Math" panose="02040503050406030204" charset="0"/>
                          </a:rPr>
                        </m:ctrlPr>
                      </m:sSubPr>
                      <m:e>
                        <m:r>
                          <a:rPr lang="en-US" altLang="zh-CN" sz="3600" i="1" baseline="-25000">
                            <a:latin typeface="Cambria Math" panose="02040503050406030204" charset="0"/>
                            <a:ea typeface="MS Mincho" charset="0"/>
                            <a:cs typeface="Cambria Math" panose="02040503050406030204" charset="0"/>
                          </a:rPr>
                          <m:t>𝑝</m:t>
                        </m:r>
                      </m:e>
                      <m:sub>
                        <m:r>
                          <a:rPr lang="en-US" altLang="zh-CN" sz="3600" i="1" baseline="-25000">
                            <a:latin typeface="Cambria Math" panose="02040503050406030204" charset="0"/>
                            <a:ea typeface="MS Mincho" charset="0"/>
                            <a:cs typeface="Cambria Math" panose="02040503050406030204" charset="0"/>
                          </a:rPr>
                          <m:t>3</m:t>
                        </m:r>
                      </m:sub>
                    </m:sSub>
                    <m:r>
                      <a:rPr lang="en-US" altLang="zh-CN" sz="3600" i="1" baseline="-25000">
                        <a:latin typeface="Cambria Math" panose="02040503050406030204" charset="0"/>
                        <a:ea typeface="MS Mincho" charset="0"/>
                        <a:cs typeface="Cambria Math" panose="02040503050406030204" charset="0"/>
                      </a:rPr>
                      <m:t>, ..., </m:t>
                    </m:r>
                    <m:sSub>
                      <m:sSubPr>
                        <m:ctrlPr>
                          <a:rPr lang="en-US" altLang="zh-CN" sz="3600" i="1" baseline="-25000">
                            <a:latin typeface="Cambria Math" panose="02040503050406030204" pitchFamily="18" charset="0"/>
                            <a:ea typeface="MS Mincho" charset="0"/>
                            <a:cs typeface="Cambria Math" panose="02040503050406030204" charset="0"/>
                          </a:rPr>
                        </m:ctrlPr>
                      </m:sSubPr>
                      <m:e>
                        <m:r>
                          <a:rPr lang="en-US" altLang="zh-CN" sz="3600" i="1" baseline="-25000">
                            <a:latin typeface="Cambria Math" panose="02040503050406030204" charset="0"/>
                            <a:ea typeface="MS Mincho" charset="0"/>
                            <a:cs typeface="Cambria Math" panose="02040503050406030204" charset="0"/>
                          </a:rPr>
                          <m:t>𝑝</m:t>
                        </m:r>
                      </m:e>
                      <m:sub>
                        <m:r>
                          <a:rPr lang="en-US" altLang="zh-CN" sz="3600" i="1" baseline="-25000">
                            <a:latin typeface="Cambria Math" panose="02040503050406030204" charset="0"/>
                            <a:ea typeface="MS Mincho" charset="0"/>
                            <a:cs typeface="Cambria Math" panose="02040503050406030204" charset="0"/>
                          </a:rPr>
                          <m:t>9</m:t>
                        </m:r>
                      </m:sub>
                    </m:sSub>
                  </m:oMath>
                </a14:m>
                <a:r>
                  <a:rPr lang="en-US" altLang="zh-CN" sz="3600" baseline="-25000">
                    <a:latin typeface="Cambria Math" panose="02040503050406030204" charset="0"/>
                    <a:ea typeface="MS Mincho" charset="0"/>
                    <a:cs typeface="Cambria Math" panose="02040503050406030204" charset="0"/>
                  </a:rPr>
                  <a:t>, </a:t>
                </a:r>
                <a14:m>
                  <m:oMath xmlns:m="http://schemas.openxmlformats.org/officeDocument/2006/math">
                    <m:sSub>
                      <m:sSubPr>
                        <m:ctrlPr>
                          <a:rPr lang="en-US" altLang="zh-CN" sz="3600" i="1" baseline="-25000">
                            <a:latin typeface="Cambria Math" panose="02040503050406030204" pitchFamily="18" charset="0"/>
                            <a:ea typeface="MS Mincho" charset="0"/>
                            <a:cs typeface="Cambria Math" panose="02040503050406030204" charset="0"/>
                          </a:rPr>
                        </m:ctrlPr>
                      </m:sSubPr>
                      <m:e>
                        <m:r>
                          <a:rPr lang="en-US" altLang="zh-CN" sz="3600" i="1" baseline="-25000">
                            <a:latin typeface="Cambria Math" panose="02040503050406030204" charset="0"/>
                            <a:ea typeface="MS Mincho" charset="0"/>
                            <a:cs typeface="Cambria Math" panose="02040503050406030204" charset="0"/>
                          </a:rPr>
                          <m:t>𝑝</m:t>
                        </m:r>
                      </m:e>
                      <m:sub>
                        <m:r>
                          <a:rPr lang="en-US" altLang="zh-CN" sz="3600" i="1" baseline="-25000">
                            <a:latin typeface="Cambria Math" panose="02040503050406030204" charset="0"/>
                            <a:ea typeface="MS Mincho" charset="0"/>
                            <a:cs typeface="Cambria Math" panose="02040503050406030204" charset="0"/>
                          </a:rPr>
                          <m:t>2</m:t>
                        </m:r>
                      </m:sub>
                    </m:sSub>
                  </m:oMath>
                </a14:m>
                <a:endParaRPr lang="en-US" altLang="zh-CN" sz="3600" i="1" baseline="-25000">
                  <a:latin typeface="Cambria Math" panose="02040503050406030204" charset="0"/>
                  <a:ea typeface="MS Mincho" charset="0"/>
                  <a:cs typeface="Cambria Math" panose="02040503050406030204" charset="0"/>
                </a:endParaRPr>
              </a:p>
            </p:txBody>
          </p:sp>
        </mc:Choice>
        <mc:Fallback xmlns="">
          <p:sp>
            <p:nvSpPr>
              <p:cNvPr id="6" name="矩形 5"/>
              <p:cNvSpPr>
                <a:spLocks noRot="1" noChangeAspect="1" noMove="1" noResize="1" noEditPoints="1" noAdjustHandles="1" noChangeArrowheads="1" noChangeShapeType="1" noTextEdit="1"/>
              </p:cNvSpPr>
              <p:nvPr>
                <p:custDataLst>
                  <p:tags r:id="rId18"/>
                </p:custDataLst>
              </p:nvPr>
            </p:nvSpPr>
            <p:spPr>
              <a:xfrm>
                <a:off x="7112636" y="4876508"/>
                <a:ext cx="3283585" cy="568325"/>
              </a:xfrm>
              <a:prstGeom prst="rect">
                <a:avLst/>
              </a:prstGeom>
              <a:blipFill rotWithShape="0">
                <a:blip r:embed="rId19"/>
                <a:stretch>
                  <a:fillRect b="-430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3061970" y="3340735"/>
                <a:ext cx="9256599" cy="3404235"/>
              </a:xfrm>
              <a:prstGeom prst="rect">
                <a:avLst/>
              </a:prstGeom>
              <a:noFill/>
            </p:spPr>
            <p:txBody>
              <a:bodyPr wrap="square" rtlCol="0">
                <a:noAutofit/>
              </a:bodyPr>
              <a:lstStyle/>
              <a:p>
                <a:pPr marL="0" indent="0" latinLnBrk="0">
                  <a:lnSpc>
                    <a:spcPct val="13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Step2: flags</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14:m>
                  <m:oMath xmlns:m="http://schemas.openxmlformats.org/officeDocument/2006/math">
                    <m:sSub>
                      <m:sSubPr>
                        <m:ctrlPr>
                          <a:rPr lang="en-US" altLang="zh-CN" sz="2400" i="1">
                            <a:latin typeface="Cambria Math" panose="02040503050406030204" pitchFamily="18" charset="0"/>
                            <a:ea typeface="微软雅黑" panose="020B0503020204020204" pitchFamily="34" charset="-122"/>
                            <a:cs typeface="Cambria Math" panose="02040503050406030204" charset="0"/>
                          </a:rPr>
                        </m:ctrlPr>
                      </m:sSubPr>
                      <m:e>
                        <m:r>
                          <a:rPr lang="en-US" altLang="zh-CN" sz="2400" i="1">
                            <a:latin typeface="Cambria Math" panose="02040503050406030204" charset="0"/>
                            <a:ea typeface="微软雅黑" panose="020B0503020204020204" pitchFamily="34" charset="-122"/>
                            <a:cs typeface="Cambria Math" panose="02040503050406030204" charset="0"/>
                          </a:rPr>
                          <m:t>𝑝</m:t>
                        </m:r>
                      </m:e>
                      <m:sub>
                        <m:r>
                          <a:rPr lang="en-US" altLang="zh-CN" sz="2400" i="1">
                            <a:latin typeface="Cambria Math" panose="02040503050406030204" charset="0"/>
                            <a:ea typeface="MS Mincho" charset="0"/>
                            <a:cs typeface="Cambria Math" panose="02040503050406030204" charset="0"/>
                          </a:rPr>
                          <m:t>1</m:t>
                        </m:r>
                      </m:sub>
                    </m:sSub>
                  </m:oMath>
                </a14:m>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for deletion, if</a:t>
                </a:r>
              </a:p>
              <a:p>
                <a:pPr marL="0" indent="0" latinLnBrk="0">
                  <a:lnSpc>
                    <a:spcPct val="13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(a)remains the same                         , where </a:t>
                </a:r>
              </a:p>
              <a:p>
                <a:pPr marL="0" indent="0" latinLnBrk="0">
                  <a:lnSpc>
                    <a:spcPct val="130000"/>
                  </a:lnSpc>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latinLnBrk="0">
                  <a:lnSpc>
                    <a:spcPct val="13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(b)remains the same T(P</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)=1, where T(P</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 is the no. of 0-1 transitions  of </a:t>
                </a:r>
              </a:p>
              <a:p>
                <a:pPr marL="0" indent="0" latinLnBrk="0">
                  <a:lnSpc>
                    <a:spcPct val="130000"/>
                  </a:lnSpc>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latinLnBrk="0">
                  <a:lnSpc>
                    <a:spcPct val="13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(c)</a:t>
                </a:r>
              </a:p>
              <a:p>
                <a:pPr marL="0" indent="0" latinLnBrk="0">
                  <a:lnSpc>
                    <a:spcPct val="130000"/>
                  </a:lnSpc>
                </a:pPr>
                <a:endParaRPr lang="en-US" altLang="zh-CN" sz="2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latinLnBrk="0">
                  <a:lnSpc>
                    <a:spcPct val="130000"/>
                  </a:lnSpc>
                </a:pPr>
                <a:r>
                  <a:rPr lang="en-US" altLang="zh-CN" sz="2000" dirty="0">
                    <a:latin typeface="微软雅黑" panose="020B0503020204020204" pitchFamily="34" charset="-122"/>
                    <a:ea typeface="微软雅黑" panose="020B0503020204020204" pitchFamily="34" charset="-122"/>
                    <a:cs typeface="微软雅黑" panose="020B0503020204020204" pitchFamily="34" charset="-122"/>
                  </a:rPr>
                  <a:t>(d)</a:t>
                </a:r>
              </a:p>
              <a:p>
                <a:pPr marL="0" indent="0" latinLnBrk="0">
                  <a:lnSpc>
                    <a:spcPct val="130000"/>
                  </a:lnSpc>
                </a:pPr>
                <a:endParaRPr lang="en-US" altLang="zh-CN" sz="1600" dirty="0"/>
              </a:p>
              <a:p>
                <a:pPr marL="0" indent="0" latinLnBrk="0">
                  <a:lnSpc>
                    <a:spcPct val="130000"/>
                  </a:lnSpc>
                </a:pPr>
                <a:endParaRPr lang="en-US" altLang="zh-CN" sz="1600" dirty="0"/>
              </a:p>
              <a:p>
                <a:pPr marL="0" indent="0" latinLnBrk="0">
                  <a:lnSpc>
                    <a:spcPct val="130000"/>
                  </a:lnSpc>
                </a:pPr>
                <a:endParaRPr lang="en-US" altLang="zh-CN" sz="1600" dirty="0"/>
              </a:p>
              <a:p>
                <a:pPr marL="0" indent="0" latinLnBrk="0">
                  <a:lnSpc>
                    <a:spcPct val="130000"/>
                  </a:lnSpc>
                </a:pPr>
                <a:endParaRPr lang="en-US" altLang="zh-CN" sz="1600" dirty="0"/>
              </a:p>
            </p:txBody>
          </p:sp>
        </mc:Choice>
        <mc:Fallback xmlns="">
          <p:sp>
            <p:nvSpPr>
              <p:cNvPr id="23" name="文本框 22"/>
              <p:cNvSpPr txBox="1">
                <a:spLocks noRot="1" noChangeAspect="1" noMove="1" noResize="1" noEditPoints="1" noAdjustHandles="1" noChangeArrowheads="1" noChangeShapeType="1" noTextEdit="1"/>
              </p:cNvSpPr>
              <p:nvPr/>
            </p:nvSpPr>
            <p:spPr>
              <a:xfrm>
                <a:off x="3061970" y="3340735"/>
                <a:ext cx="9256599" cy="3404235"/>
              </a:xfrm>
              <a:prstGeom prst="rect">
                <a:avLst/>
              </a:prstGeom>
              <a:blipFill rotWithShape="0">
                <a:blip r:embed="rId20"/>
                <a:stretch>
                  <a:fillRect l="-658" b="-358"/>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en-US" altLang="zh-CN" dirty="0"/>
              <a:t>Skeletons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40</a:t>
            </a:fld>
            <a:endParaRPr lang="en-US" altLang="zh-CN"/>
          </a:p>
        </p:txBody>
      </p:sp>
      <mc:AlternateContent xmlns:mc="http://schemas.openxmlformats.org/markup-compatibility/2006" xmlns:a14="http://schemas.microsoft.com/office/drawing/2010/main">
        <mc:Choice Requires="a14">
          <p:sp>
            <p:nvSpPr>
              <p:cNvPr id="17" name="矩形 16"/>
              <p:cNvSpPr/>
              <p:nvPr>
                <p:custDataLst>
                  <p:tags r:id="rId2"/>
                </p:custDataLst>
              </p:nvPr>
            </p:nvSpPr>
            <p:spPr>
              <a:xfrm>
                <a:off x="8467877" y="3728670"/>
                <a:ext cx="3043199" cy="3493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sSub>
                        <m:sSubPr>
                          <m:ctrlPr>
                            <a:rPr lang="en-US" altLang="zh-CN" sz="2400" i="1" baseline="-25000">
                              <a:latin typeface="Cambria Math" panose="02040503050406030204" pitchFamily="18" charset="0"/>
                              <a:cs typeface="Cambria Math" panose="02040503050406030204" charset="0"/>
                            </a:rPr>
                          </m:ctrlPr>
                        </m:sSubPr>
                        <m:e>
                          <m:r>
                            <a:rPr lang="en-US" altLang="zh-CN" sz="2400" i="1" baseline="-25000">
                              <a:latin typeface="Cambria Math" panose="02040503050406030204" charset="0"/>
                              <a:cs typeface="Cambria Math" panose="02040503050406030204" charset="0"/>
                            </a:rPr>
                            <m:t>𝑁</m:t>
                          </m:r>
                          <m:r>
                            <a:rPr lang="en-US" altLang="zh-CN" sz="2400" i="1" baseline="-25000">
                              <a:latin typeface="Cambria Math" panose="02040503050406030204" charset="0"/>
                              <a:cs typeface="Cambria Math" panose="02040503050406030204" charset="0"/>
                            </a:rPr>
                            <m:t>(</m:t>
                          </m:r>
                          <m:sSub>
                            <m:sSubPr>
                              <m:ctrlPr>
                                <a:rPr lang="en-US" altLang="zh-CN" sz="2400" i="1" baseline="-25000">
                                  <a:latin typeface="Cambria Math" panose="02040503050406030204" pitchFamily="18" charset="0"/>
                                  <a:cs typeface="Cambria Math" panose="02040503050406030204" charset="0"/>
                                </a:rPr>
                              </m:ctrlPr>
                            </m:sSubPr>
                            <m:e>
                              <m:r>
                                <a:rPr lang="en-US" altLang="zh-CN" sz="2400" i="1" baseline="-25000">
                                  <a:latin typeface="Cambria Math" panose="02040503050406030204" charset="0"/>
                                  <a:cs typeface="Cambria Math" panose="02040503050406030204" charset="0"/>
                                </a:rPr>
                                <m:t>𝑃</m:t>
                              </m:r>
                            </m:e>
                            <m:sub>
                              <m:r>
                                <a:rPr lang="en-US" altLang="zh-CN" sz="2400" i="1" baseline="-25000">
                                  <a:latin typeface="Cambria Math" panose="02040503050406030204" charset="0"/>
                                  <a:cs typeface="Cambria Math" panose="02040503050406030204" charset="0"/>
                                </a:rPr>
                                <m:t>1</m:t>
                              </m:r>
                            </m:sub>
                          </m:sSub>
                          <m:r>
                            <a:rPr lang="en-US" altLang="zh-CN" sz="2400" i="1" baseline="-25000">
                              <a:latin typeface="Cambria Math" panose="02040503050406030204" charset="0"/>
                              <a:cs typeface="Cambria Math" panose="02040503050406030204" charset="0"/>
                            </a:rPr>
                            <m:t>)=</m:t>
                          </m:r>
                          <m:r>
                            <a:rPr lang="en-US" altLang="zh-CN" sz="2400" i="1" baseline="-25000">
                              <a:latin typeface="Cambria Math" panose="02040503050406030204" charset="0"/>
                              <a:cs typeface="Cambria Math" panose="02040503050406030204" charset="0"/>
                            </a:rPr>
                            <m:t>𝑃</m:t>
                          </m:r>
                        </m:e>
                        <m:sub>
                          <m:r>
                            <a:rPr lang="en-US" altLang="zh-CN" sz="2400" i="1" baseline="-25000">
                              <a:latin typeface="Cambria Math" panose="02040503050406030204" charset="0"/>
                              <a:cs typeface="Cambria Math" panose="02040503050406030204" charset="0"/>
                            </a:rPr>
                            <m:t>2</m:t>
                          </m:r>
                        </m:sub>
                      </m:sSub>
                      <m:r>
                        <a:rPr lang="en-US" altLang="zh-CN" sz="2400" i="1" baseline="-25000">
                          <a:latin typeface="Cambria Math" panose="02040503050406030204" charset="0"/>
                          <a:cs typeface="Cambria Math" panose="02040503050406030204" charset="0"/>
                        </a:rPr>
                        <m:t>+</m:t>
                      </m:r>
                      <m:sSub>
                        <m:sSubPr>
                          <m:ctrlPr>
                            <a:rPr lang="en-US" altLang="zh-CN" sz="2400" i="1" baseline="-25000">
                              <a:latin typeface="Cambria Math" panose="02040503050406030204" pitchFamily="18" charset="0"/>
                              <a:cs typeface="Cambria Math" panose="02040503050406030204" charset="0"/>
                            </a:rPr>
                          </m:ctrlPr>
                        </m:sSubPr>
                        <m:e>
                          <m:r>
                            <a:rPr lang="en-US" altLang="zh-CN" sz="2400" i="1" baseline="-25000">
                              <a:latin typeface="Cambria Math" panose="02040503050406030204" charset="0"/>
                              <a:cs typeface="Cambria Math" panose="02040503050406030204" charset="0"/>
                            </a:rPr>
                            <m:t>𝑃</m:t>
                          </m:r>
                        </m:e>
                        <m:sub>
                          <m:r>
                            <a:rPr lang="en-US" altLang="zh-CN" sz="2400" i="1" baseline="-25000">
                              <a:latin typeface="Cambria Math" panose="02040503050406030204" charset="0"/>
                              <a:cs typeface="Cambria Math" panose="02040503050406030204" charset="0"/>
                            </a:rPr>
                            <m:t>3</m:t>
                          </m:r>
                        </m:sub>
                      </m:sSub>
                      <m:r>
                        <a:rPr lang="en-US" altLang="zh-CN" sz="2400" i="1" baseline="-25000">
                          <a:latin typeface="Cambria Math" panose="02040503050406030204" charset="0"/>
                          <a:cs typeface="Cambria Math" panose="02040503050406030204" charset="0"/>
                        </a:rPr>
                        <m:t>+...+</m:t>
                      </m:r>
                      <m:sSub>
                        <m:sSubPr>
                          <m:ctrlPr>
                            <a:rPr lang="en-US" altLang="zh-CN" sz="2400" i="1" baseline="-25000">
                              <a:latin typeface="Cambria Math" panose="02040503050406030204" pitchFamily="18" charset="0"/>
                              <a:cs typeface="Cambria Math" panose="02040503050406030204" charset="0"/>
                            </a:rPr>
                          </m:ctrlPr>
                        </m:sSubPr>
                        <m:e>
                          <m:r>
                            <a:rPr lang="en-US" altLang="zh-CN" sz="2400" i="1" baseline="-25000">
                              <a:latin typeface="Cambria Math" panose="02040503050406030204" charset="0"/>
                              <a:cs typeface="Cambria Math" panose="02040503050406030204" charset="0"/>
                            </a:rPr>
                            <m:t>𝑃</m:t>
                          </m:r>
                        </m:e>
                        <m:sub>
                          <m:r>
                            <a:rPr lang="en-US" altLang="zh-CN" sz="2400" i="1" baseline="-25000">
                              <a:latin typeface="Cambria Math" panose="02040503050406030204" charset="0"/>
                              <a:cs typeface="Cambria Math" panose="02040503050406030204" charset="0"/>
                            </a:rPr>
                            <m:t>8</m:t>
                          </m:r>
                        </m:sub>
                      </m:sSub>
                      <m:r>
                        <a:rPr lang="en-US" altLang="zh-CN" sz="2400" i="1" baseline="-25000">
                          <a:latin typeface="Cambria Math" panose="02040503050406030204" charset="0"/>
                          <a:cs typeface="Cambria Math" panose="02040503050406030204" charset="0"/>
                        </a:rPr>
                        <m:t>+</m:t>
                      </m:r>
                      <m:sSub>
                        <m:sSubPr>
                          <m:ctrlPr>
                            <a:rPr lang="en-US" altLang="zh-CN" sz="2400" i="1" baseline="-25000">
                              <a:latin typeface="Cambria Math" panose="02040503050406030204" pitchFamily="18" charset="0"/>
                              <a:cs typeface="Cambria Math" panose="02040503050406030204" charset="0"/>
                            </a:rPr>
                          </m:ctrlPr>
                        </m:sSubPr>
                        <m:e>
                          <m:r>
                            <a:rPr lang="en-US" altLang="zh-CN" sz="2400" i="1" baseline="-25000">
                              <a:latin typeface="Cambria Math" panose="02040503050406030204" charset="0"/>
                              <a:cs typeface="Cambria Math" panose="02040503050406030204" charset="0"/>
                            </a:rPr>
                            <m:t>𝑃</m:t>
                          </m:r>
                        </m:e>
                        <m:sub>
                          <m:r>
                            <a:rPr lang="en-US" altLang="zh-CN" sz="2400" i="1" baseline="-25000">
                              <a:latin typeface="Cambria Math" panose="02040503050406030204" charset="0"/>
                              <a:cs typeface="Cambria Math" panose="02040503050406030204" charset="0"/>
                            </a:rPr>
                            <m:t>9</m:t>
                          </m:r>
                        </m:sub>
                      </m:sSub>
                    </m:oMath>
                  </m:oMathPara>
                </a14:m>
                <a:endParaRPr lang="en-US" altLang="zh-CN" sz="2400" i="1" baseline="-25000" dirty="0">
                  <a:latin typeface="Cambria Math" panose="02040503050406030204" charset="0"/>
                  <a:ea typeface="MS Mincho" charset="0"/>
                  <a:cs typeface="Cambria Math" panose="02040503050406030204" charset="0"/>
                </a:endParaRPr>
              </a:p>
            </p:txBody>
          </p:sp>
        </mc:Choice>
        <mc:Fallback xmlns="">
          <p:sp>
            <p:nvSpPr>
              <p:cNvPr id="17" name="矩形 16"/>
              <p:cNvSpPr>
                <a:spLocks noRot="1" noChangeAspect="1" noMove="1" noResize="1" noEditPoints="1" noAdjustHandles="1" noChangeArrowheads="1" noChangeShapeType="1" noTextEdit="1"/>
              </p:cNvSpPr>
              <p:nvPr>
                <p:custDataLst>
                  <p:tags r:id="rId21"/>
                </p:custDataLst>
              </p:nvPr>
            </p:nvSpPr>
            <p:spPr>
              <a:xfrm>
                <a:off x="8467877" y="3728670"/>
                <a:ext cx="3043199" cy="349365"/>
              </a:xfrm>
              <a:prstGeom prst="rect">
                <a:avLst/>
              </a:prstGeom>
              <a:blipFill rotWithShape="0">
                <a:blip r:embed="rId22"/>
                <a:stretch>
                  <a:fillRect b="-8596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custDataLst>
                  <p:tags r:id="rId3"/>
                </p:custDataLst>
              </p:nvPr>
            </p:nvSpPr>
            <p:spPr>
              <a:xfrm>
                <a:off x="5712943" y="3787178"/>
                <a:ext cx="1710817" cy="3981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CN" sz="2400" baseline="-25000">
                          <a:latin typeface="Cambria Math" panose="02040503050406030204" charset="0"/>
                          <a:ea typeface="MS Mincho" charset="0"/>
                          <a:cs typeface="Cambria Math" panose="02040503050406030204" charset="0"/>
                        </a:rPr>
                        <m:t>2≤</m:t>
                      </m:r>
                      <m:r>
                        <m:rPr>
                          <m:sty m:val="p"/>
                        </m:rPr>
                        <a:rPr lang="en-US" altLang="zh-CN" sz="2400" baseline="-25000">
                          <a:latin typeface="Cambria Math" panose="02040503050406030204" charset="0"/>
                          <a:cs typeface="Cambria Math" panose="02040503050406030204" charset="0"/>
                        </a:rPr>
                        <m:t>N</m:t>
                      </m:r>
                      <m:r>
                        <a:rPr lang="en-US" altLang="zh-CN" sz="2400" baseline="-25000">
                          <a:latin typeface="Cambria Math" panose="02040503050406030204" charset="0"/>
                          <a:ea typeface="MS Mincho" charset="0"/>
                          <a:cs typeface="Cambria Math" panose="02040503050406030204" charset="0"/>
                        </a:rPr>
                        <m:t>(</m:t>
                      </m:r>
                      <m:sSub>
                        <m:sSubPr>
                          <m:ctrlPr>
                            <a:rPr lang="en-US" altLang="zh-CN" sz="2400" i="1" baseline="-25000">
                              <a:latin typeface="Cambria Math" panose="02040503050406030204" pitchFamily="18" charset="0"/>
                              <a:cs typeface="Cambria Math" panose="02040503050406030204" charset="0"/>
                            </a:rPr>
                          </m:ctrlPr>
                        </m:sSubPr>
                        <m:e>
                          <m:r>
                            <a:rPr lang="en-US" altLang="zh-CN" sz="2400" i="1" baseline="-25000">
                              <a:latin typeface="Cambria Math" panose="02040503050406030204" charset="0"/>
                              <a:cs typeface="Cambria Math" panose="02040503050406030204" charset="0"/>
                            </a:rPr>
                            <m:t>𝑝</m:t>
                          </m:r>
                        </m:e>
                        <m:sub>
                          <m:r>
                            <a:rPr lang="en-US" altLang="zh-CN" sz="2400" i="1" baseline="-25000">
                              <a:latin typeface="Cambria Math" panose="02040503050406030204" charset="0"/>
                              <a:ea typeface="MS Mincho" charset="0"/>
                              <a:cs typeface="Cambria Math" panose="02040503050406030204" charset="0"/>
                            </a:rPr>
                            <m:t>1</m:t>
                          </m:r>
                        </m:sub>
                      </m:sSub>
                      <m:r>
                        <a:rPr lang="en-US" altLang="zh-CN" sz="2400" baseline="-25000">
                          <a:latin typeface="Cambria Math" panose="02040503050406030204" charset="0"/>
                          <a:ea typeface="MS Mincho" charset="0"/>
                          <a:cs typeface="Cambria Math" panose="02040503050406030204" charset="0"/>
                        </a:rPr>
                        <m:t>)≤6</m:t>
                      </m:r>
                    </m:oMath>
                  </m:oMathPara>
                </a14:m>
                <a:endParaRPr lang="en-US" altLang="zh-CN" sz="2400" baseline="-25000" dirty="0">
                  <a:latin typeface="Times New Roman" panose="02020603050405020304" charset="0"/>
                  <a:ea typeface="MS Mincho" charset="0"/>
                  <a:cs typeface="Times New Roman" panose="02020603050405020304" charset="0"/>
                </a:endParaRPr>
              </a:p>
            </p:txBody>
          </p:sp>
        </mc:Choice>
        <mc:Fallback xmlns="">
          <p:sp>
            <p:nvSpPr>
              <p:cNvPr id="3" name="矩形 2"/>
              <p:cNvSpPr>
                <a:spLocks noRot="1" noChangeAspect="1" noMove="1" noResize="1" noEditPoints="1" noAdjustHandles="1" noChangeArrowheads="1" noChangeShapeType="1" noTextEdit="1"/>
              </p:cNvSpPr>
              <p:nvPr>
                <p:custDataLst>
                  <p:tags r:id="rId23"/>
                </p:custDataLst>
              </p:nvPr>
            </p:nvSpPr>
            <p:spPr>
              <a:xfrm>
                <a:off x="5712943" y="3787178"/>
                <a:ext cx="1710817" cy="398145"/>
              </a:xfrm>
              <a:prstGeom prst="rect">
                <a:avLst/>
              </a:prstGeom>
              <a:blipFill rotWithShape="0">
                <a:blip r:embed="rId24"/>
                <a:stretch>
                  <a:fillRect b="-4848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custDataLst>
                  <p:tags r:id="rId4"/>
                </p:custDataLst>
              </p:nvPr>
            </p:nvSpPr>
            <p:spPr>
              <a:xfrm>
                <a:off x="3491548" y="5348789"/>
                <a:ext cx="2739187" cy="615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sSub>
                        <m:sSubPr>
                          <m:ctrlPr>
                            <a:rPr lang="en-US" altLang="zh-CN" sz="3600" i="1" baseline="-25000">
                              <a:latin typeface="Cambria Math" panose="02040503050406030204" pitchFamily="18" charset="0"/>
                              <a:cs typeface="Cambria Math" panose="02040503050406030204" charset="0"/>
                            </a:rPr>
                          </m:ctrlPr>
                        </m:sSubPr>
                        <m:e>
                          <m:r>
                            <a:rPr lang="en-US" altLang="zh-CN" sz="3600" i="1" baseline="-25000">
                              <a:latin typeface="Cambria Math" panose="02040503050406030204" charset="0"/>
                              <a:cs typeface="Cambria Math" panose="02040503050406030204" charset="0"/>
                            </a:rPr>
                            <m:t>𝑃</m:t>
                          </m:r>
                        </m:e>
                        <m:sub>
                          <m:r>
                            <a:rPr lang="en-US" altLang="zh-CN" sz="3600" i="1" baseline="-25000">
                              <a:latin typeface="Cambria Math" panose="02040503050406030204" charset="0"/>
                              <a:cs typeface="Cambria Math" panose="02040503050406030204" charset="0"/>
                            </a:rPr>
                            <m:t>2</m:t>
                          </m:r>
                        </m:sub>
                      </m:sSub>
                      <m:r>
                        <a:rPr lang="en-US" altLang="zh-CN" sz="3600" i="1" baseline="-25000">
                          <a:latin typeface="Cambria Math" panose="02040503050406030204" charset="0"/>
                          <a:cs typeface="Cambria Math" panose="02040503050406030204" charset="0"/>
                        </a:rPr>
                        <m:t>∙</m:t>
                      </m:r>
                      <m:sSub>
                        <m:sSubPr>
                          <m:ctrlPr>
                            <a:rPr lang="en-US" altLang="zh-CN" sz="3600" i="1" baseline="-25000">
                              <a:latin typeface="Cambria Math" panose="02040503050406030204" pitchFamily="18" charset="0"/>
                              <a:cs typeface="Cambria Math" panose="02040503050406030204" charset="0"/>
                            </a:rPr>
                          </m:ctrlPr>
                        </m:sSubPr>
                        <m:e>
                          <m:r>
                            <a:rPr lang="en-US" altLang="zh-CN" sz="3600" i="1" baseline="-25000">
                              <a:latin typeface="Cambria Math" panose="02040503050406030204" charset="0"/>
                              <a:cs typeface="Cambria Math" panose="02040503050406030204" charset="0"/>
                            </a:rPr>
                            <m:t>𝑃</m:t>
                          </m:r>
                        </m:e>
                        <m:sub>
                          <m:r>
                            <a:rPr lang="en-US" altLang="zh-CN" sz="3600" i="1" baseline="-25000">
                              <a:latin typeface="Cambria Math" panose="02040503050406030204" charset="0"/>
                              <a:cs typeface="Cambria Math" panose="02040503050406030204" charset="0"/>
                            </a:rPr>
                            <m:t>4</m:t>
                          </m:r>
                        </m:sub>
                      </m:sSub>
                      <m:r>
                        <a:rPr lang="en-US" altLang="zh-CN" sz="3600" i="1" baseline="-25000">
                          <a:latin typeface="Cambria Math" panose="02040503050406030204" charset="0"/>
                          <a:cs typeface="Cambria Math" panose="02040503050406030204" charset="0"/>
                        </a:rPr>
                        <m:t>∙</m:t>
                      </m:r>
                      <m:sSub>
                        <m:sSubPr>
                          <m:ctrlPr>
                            <a:rPr lang="en-US" altLang="zh-CN" sz="3600" i="1" baseline="-25000">
                              <a:latin typeface="Cambria Math" panose="02040503050406030204" pitchFamily="18" charset="0"/>
                              <a:cs typeface="Cambria Math" panose="02040503050406030204" charset="0"/>
                            </a:rPr>
                          </m:ctrlPr>
                        </m:sSubPr>
                        <m:e>
                          <m:r>
                            <a:rPr lang="en-US" altLang="zh-CN" sz="3600" i="1" baseline="-25000">
                              <a:latin typeface="Cambria Math" panose="02040503050406030204" charset="0"/>
                              <a:cs typeface="Cambria Math" panose="02040503050406030204" charset="0"/>
                            </a:rPr>
                            <m:t>𝑃</m:t>
                          </m:r>
                        </m:e>
                        <m:sub>
                          <m:r>
                            <a:rPr lang="en-US" altLang="zh-CN" sz="3600" i="1" baseline="-25000">
                              <a:latin typeface="Cambria Math" panose="02040503050406030204" charset="0"/>
                              <a:cs typeface="Cambria Math" panose="02040503050406030204" charset="0"/>
                            </a:rPr>
                            <m:t>8</m:t>
                          </m:r>
                        </m:sub>
                      </m:sSub>
                      <m:r>
                        <a:rPr lang="en-US" altLang="zh-CN" sz="3600" i="1" baseline="-25000">
                          <a:latin typeface="Cambria Math" panose="02040503050406030204" charset="0"/>
                          <a:cs typeface="Cambria Math" panose="02040503050406030204" charset="0"/>
                        </a:rPr>
                        <m:t>=</m:t>
                      </m:r>
                      <m:r>
                        <a:rPr lang="en-US" altLang="zh-CN" sz="3600" i="1" baseline="-25000">
                          <a:latin typeface="Cambria Math" panose="02040503050406030204" charset="0"/>
                          <a:ea typeface="MS Mincho" charset="0"/>
                          <a:cs typeface="Cambria Math" panose="02040503050406030204" charset="0"/>
                        </a:rPr>
                        <m:t>0</m:t>
                      </m:r>
                    </m:oMath>
                  </m:oMathPara>
                </a14:m>
                <a:endParaRPr lang="en-US" altLang="zh-CN" sz="3600" i="1" baseline="-25000" dirty="0">
                  <a:latin typeface="Cambria Math" panose="02040503050406030204" charset="0"/>
                  <a:ea typeface="MS Mincho" charset="0"/>
                  <a:cs typeface="Cambria Math" panose="02040503050406030204" charset="0"/>
                </a:endParaRPr>
              </a:p>
            </p:txBody>
          </p:sp>
        </mc:Choice>
        <mc:Fallback xmlns="">
          <p:sp>
            <p:nvSpPr>
              <p:cNvPr id="7" name="矩形 6"/>
              <p:cNvSpPr>
                <a:spLocks noRot="1" noChangeAspect="1" noMove="1" noResize="1" noEditPoints="1" noAdjustHandles="1" noChangeArrowheads="1" noChangeShapeType="1" noTextEdit="1"/>
              </p:cNvSpPr>
              <p:nvPr>
                <p:custDataLst>
                  <p:tags r:id="rId25"/>
                </p:custDataLst>
              </p:nvPr>
            </p:nvSpPr>
            <p:spPr>
              <a:xfrm>
                <a:off x="3491548" y="5348789"/>
                <a:ext cx="2739187" cy="61595"/>
              </a:xfrm>
              <a:prstGeom prst="rect">
                <a:avLst/>
              </a:prstGeom>
              <a:blipFill rotWithShape="0">
                <a:blip r:embed="rId26"/>
                <a:stretch>
                  <a:fillRect b="-66363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custDataLst>
                  <p:tags r:id="rId5"/>
                </p:custDataLst>
              </p:nvPr>
            </p:nvSpPr>
            <p:spPr>
              <a:xfrm>
                <a:off x="3491548" y="5921400"/>
                <a:ext cx="2899410" cy="42989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sSub>
                        <m:sSubPr>
                          <m:ctrlPr>
                            <a:rPr lang="en-US" altLang="zh-CN" sz="3600" i="1" baseline="-25000">
                              <a:latin typeface="Cambria Math" panose="02040503050406030204" pitchFamily="18" charset="0"/>
                              <a:cs typeface="Cambria Math" panose="02040503050406030204" charset="0"/>
                            </a:rPr>
                          </m:ctrlPr>
                        </m:sSubPr>
                        <m:e>
                          <m:r>
                            <a:rPr lang="en-US" altLang="zh-CN" sz="3600" i="1" baseline="-25000">
                              <a:latin typeface="Cambria Math" panose="02040503050406030204" charset="0"/>
                              <a:cs typeface="Cambria Math" panose="02040503050406030204" charset="0"/>
                            </a:rPr>
                            <m:t>𝑃</m:t>
                          </m:r>
                        </m:e>
                        <m:sub>
                          <m:r>
                            <a:rPr lang="en-US" altLang="zh-CN" sz="3600" i="1" baseline="-25000">
                              <a:latin typeface="Cambria Math" panose="02040503050406030204" charset="0"/>
                              <a:cs typeface="Cambria Math" panose="02040503050406030204" charset="0"/>
                            </a:rPr>
                            <m:t>2</m:t>
                          </m:r>
                        </m:sub>
                      </m:sSub>
                      <m:r>
                        <a:rPr lang="en-US" altLang="zh-CN" sz="3600" i="1" baseline="-25000">
                          <a:latin typeface="Cambria Math" panose="02040503050406030204" charset="0"/>
                          <a:cs typeface="Cambria Math" panose="02040503050406030204" charset="0"/>
                        </a:rPr>
                        <m:t>∙</m:t>
                      </m:r>
                      <m:sSub>
                        <m:sSubPr>
                          <m:ctrlPr>
                            <a:rPr lang="en-US" altLang="zh-CN" sz="3600" i="1" baseline="-25000">
                              <a:latin typeface="Cambria Math" panose="02040503050406030204" pitchFamily="18" charset="0"/>
                              <a:cs typeface="Cambria Math" panose="02040503050406030204" charset="0"/>
                            </a:rPr>
                          </m:ctrlPr>
                        </m:sSubPr>
                        <m:e>
                          <m:r>
                            <a:rPr lang="en-US" altLang="zh-CN" sz="3600" i="1" baseline="-25000">
                              <a:latin typeface="Cambria Math" panose="02040503050406030204" charset="0"/>
                              <a:cs typeface="Cambria Math" panose="02040503050406030204" charset="0"/>
                            </a:rPr>
                            <m:t>𝑃</m:t>
                          </m:r>
                        </m:e>
                        <m:sub>
                          <m:r>
                            <a:rPr lang="en-US" altLang="zh-CN" sz="3600" i="1" baseline="-25000">
                              <a:latin typeface="Cambria Math" panose="02040503050406030204" charset="0"/>
                              <a:cs typeface="Cambria Math" panose="02040503050406030204" charset="0"/>
                            </a:rPr>
                            <m:t>6</m:t>
                          </m:r>
                        </m:sub>
                      </m:sSub>
                      <m:r>
                        <a:rPr lang="en-US" altLang="zh-CN" sz="3600" i="1" baseline="-25000">
                          <a:latin typeface="Cambria Math" panose="02040503050406030204" charset="0"/>
                          <a:cs typeface="Cambria Math" panose="02040503050406030204" charset="0"/>
                        </a:rPr>
                        <m:t>∙</m:t>
                      </m:r>
                      <m:sSub>
                        <m:sSubPr>
                          <m:ctrlPr>
                            <a:rPr lang="en-US" altLang="zh-CN" sz="3600" i="1" baseline="-25000">
                              <a:latin typeface="Cambria Math" panose="02040503050406030204" pitchFamily="18" charset="0"/>
                              <a:cs typeface="Cambria Math" panose="02040503050406030204" charset="0"/>
                            </a:rPr>
                          </m:ctrlPr>
                        </m:sSubPr>
                        <m:e>
                          <m:r>
                            <a:rPr lang="en-US" altLang="zh-CN" sz="3600" i="1" baseline="-25000">
                              <a:latin typeface="Cambria Math" panose="02040503050406030204" charset="0"/>
                              <a:cs typeface="Cambria Math" panose="02040503050406030204" charset="0"/>
                            </a:rPr>
                            <m:t>𝑃</m:t>
                          </m:r>
                        </m:e>
                        <m:sub>
                          <m:r>
                            <a:rPr lang="en-US" altLang="zh-CN" sz="3600" i="1" baseline="-25000">
                              <a:latin typeface="Cambria Math" panose="02040503050406030204" charset="0"/>
                              <a:cs typeface="Cambria Math" panose="02040503050406030204" charset="0"/>
                            </a:rPr>
                            <m:t>8</m:t>
                          </m:r>
                        </m:sub>
                      </m:sSub>
                      <m:r>
                        <a:rPr lang="en-US" altLang="zh-CN" sz="3600" i="1" baseline="-25000">
                          <a:latin typeface="Cambria Math" panose="02040503050406030204" charset="0"/>
                          <a:cs typeface="Cambria Math" panose="02040503050406030204" charset="0"/>
                        </a:rPr>
                        <m:t>=</m:t>
                      </m:r>
                      <m:r>
                        <a:rPr lang="en-US" altLang="zh-CN" sz="3600" i="1" baseline="-25000">
                          <a:latin typeface="Cambria Math" panose="02040503050406030204" charset="0"/>
                          <a:ea typeface="MS Mincho" charset="0"/>
                          <a:cs typeface="Cambria Math" panose="02040503050406030204" charset="0"/>
                        </a:rPr>
                        <m:t>0</m:t>
                      </m:r>
                    </m:oMath>
                  </m:oMathPara>
                </a14:m>
                <a:endParaRPr lang="en-US" altLang="zh-CN" sz="3600" i="1" baseline="-25000" dirty="0">
                  <a:latin typeface="Cambria Math" panose="02040503050406030204" charset="0"/>
                  <a:ea typeface="MS Mincho" charset="0"/>
                  <a:cs typeface="Cambria Math" panose="02040503050406030204" charset="0"/>
                </a:endParaRPr>
              </a:p>
            </p:txBody>
          </p:sp>
        </mc:Choice>
        <mc:Fallback xmlns="">
          <p:sp>
            <p:nvSpPr>
              <p:cNvPr id="8" name="矩形 7"/>
              <p:cNvSpPr>
                <a:spLocks noRot="1" noChangeAspect="1" noMove="1" noResize="1" noEditPoints="1" noAdjustHandles="1" noChangeArrowheads="1" noChangeShapeType="1" noTextEdit="1"/>
              </p:cNvSpPr>
              <p:nvPr>
                <p:custDataLst>
                  <p:tags r:id="rId27"/>
                </p:custDataLst>
              </p:nvPr>
            </p:nvSpPr>
            <p:spPr>
              <a:xfrm>
                <a:off x="3491548" y="5921400"/>
                <a:ext cx="2899410" cy="429895"/>
              </a:xfrm>
              <a:prstGeom prst="rect">
                <a:avLst/>
              </a:prstGeom>
              <a:blipFill rotWithShape="0">
                <a:blip r:embed="rId28"/>
                <a:stretch>
                  <a:fillRect b="-6197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3550920" y="1294129"/>
                <a:ext cx="5721532" cy="1289456"/>
              </a:xfrm>
              <a:prstGeom prst="rect">
                <a:avLst/>
              </a:prstGeom>
              <a:noFill/>
            </p:spPr>
            <p:txBody>
              <a:bodyPr wrap="square" rtlCol="0">
                <a:spAutoFit/>
              </a:bodyPr>
              <a:lstStyle/>
              <a:p>
                <a:pPr>
                  <a:lnSpc>
                    <a:spcPct val="150000"/>
                  </a:lnSpc>
                </a:pPr>
                <a:r>
                  <a:rPr lang="en-US" altLang="zh-CN" sz="1800" dirty="0"/>
                  <a:t>Figure13.9</a:t>
                </a:r>
              </a:p>
              <a:p>
                <a:pPr>
                  <a:lnSpc>
                    <a:spcPct val="150000"/>
                  </a:lnSpc>
                </a:pPr>
                <a:r>
                  <a:rPr lang="en-US" altLang="zh-CN" sz="1800" dirty="0"/>
                  <a:t>illustrations of conditions (a) and (b) in equation on page 11. In this case </a:t>
                </a:r>
                <a:r>
                  <a:rPr lang="en-US" altLang="zh-CN" sz="1800" dirty="0">
                    <a:latin typeface="Times New Roman" panose="02020603050405020304" charset="0"/>
                    <a:cs typeface="Times New Roman" panose="02020603050405020304" charset="0"/>
                  </a:rPr>
                  <a:t>N(</a:t>
                </a:r>
                <a14:m>
                  <m:oMath xmlns:m="http://schemas.openxmlformats.org/officeDocument/2006/math">
                    <m:sSub>
                      <m:sSubPr>
                        <m:ctrlPr>
                          <a:rPr lang="en-US" altLang="zh-CN" sz="1800" i="1">
                            <a:latin typeface="Cambria Math" panose="02040503050406030204" pitchFamily="18" charset="0"/>
                            <a:cs typeface="Cambria Math" panose="02040503050406030204" charset="0"/>
                          </a:rPr>
                        </m:ctrlPr>
                      </m:sSubPr>
                      <m:e>
                        <m:r>
                          <a:rPr lang="en-US" altLang="zh-CN" sz="1800" i="1">
                            <a:latin typeface="Cambria Math" panose="02040503050406030204" charset="0"/>
                            <a:cs typeface="Cambria Math" panose="02040503050406030204" charset="0"/>
                          </a:rPr>
                          <m:t>𝑝</m:t>
                        </m:r>
                      </m:e>
                      <m:sub>
                        <m:r>
                          <a:rPr lang="en-US" altLang="zh-CN" sz="1800" i="1">
                            <a:latin typeface="Cambria Math" panose="02040503050406030204" charset="0"/>
                            <a:ea typeface="MS Mincho" charset="0"/>
                            <a:cs typeface="Cambria Math" panose="02040503050406030204" charset="0"/>
                          </a:rPr>
                          <m:t>1</m:t>
                        </m:r>
                      </m:sub>
                    </m:sSub>
                    <m:r>
                      <a:rPr lang="en-US" altLang="zh-CN" sz="1800" i="1">
                        <a:latin typeface="Cambria Math" panose="02040503050406030204" charset="0"/>
                        <a:ea typeface="MS Mincho" charset="0"/>
                        <a:cs typeface="Cambria Math" panose="02040503050406030204" charset="0"/>
                      </a:rPr>
                      <m:t>)=4</m:t>
                    </m:r>
                  </m:oMath>
                </a14:m>
                <a:r>
                  <a:rPr lang="en-US" altLang="zh-CN" sz="1800" i="1" dirty="0">
                    <a:latin typeface="Cambria Math" panose="02040503050406030204" charset="0"/>
                    <a:cs typeface="Cambria Math" panose="02040503050406030204" charset="0"/>
                  </a:rPr>
                  <a:t> </a:t>
                </a:r>
                <a:r>
                  <a:rPr lang="en-US" altLang="zh-CN" sz="1800" dirty="0">
                    <a:latin typeface="微软雅黑" panose="020B0503020204020204" pitchFamily="34" charset="-122"/>
                    <a:ea typeface="微软雅黑" panose="020B0503020204020204" pitchFamily="34" charset="-122"/>
                    <a:cs typeface="Cambria Math" panose="02040503050406030204" charset="0"/>
                  </a:rPr>
                  <a:t>and </a:t>
                </a:r>
                <a:r>
                  <a:rPr lang="en-US" altLang="zh-CN" sz="1800" dirty="0">
                    <a:latin typeface="Times New Roman" panose="02020603050405020304" charset="0"/>
                    <a:ea typeface="微软雅黑" panose="020B0503020204020204" pitchFamily="34" charset="-122"/>
                    <a:cs typeface="Times New Roman" panose="02020603050405020304" charset="0"/>
                  </a:rPr>
                  <a:t>T</a:t>
                </a:r>
                <a:r>
                  <a:rPr lang="en-US" altLang="zh-CN" sz="1800" dirty="0">
                    <a:latin typeface="Times New Roman" panose="02020603050405020304" charset="0"/>
                    <a:cs typeface="Times New Roman" panose="02020603050405020304" charset="0"/>
                    <a:sym typeface="+mn-ea"/>
                  </a:rPr>
                  <a:t>(</a:t>
                </a:r>
                <a14:m>
                  <m:oMath xmlns:m="http://schemas.openxmlformats.org/officeDocument/2006/math">
                    <m:sSub>
                      <m:sSubPr>
                        <m:ctrlPr>
                          <a:rPr lang="en-US" altLang="zh-CN" sz="1800" i="1">
                            <a:latin typeface="Cambria Math" panose="02040503050406030204" pitchFamily="18" charset="0"/>
                            <a:cs typeface="Cambria Math" panose="02040503050406030204" charset="0"/>
                          </a:rPr>
                        </m:ctrlPr>
                      </m:sSubPr>
                      <m:e>
                        <m:r>
                          <a:rPr lang="en-US" altLang="zh-CN" sz="1800" i="1">
                            <a:latin typeface="Cambria Math" panose="02040503050406030204" charset="0"/>
                            <a:cs typeface="Cambria Math" panose="02040503050406030204" charset="0"/>
                          </a:rPr>
                          <m:t>𝑝</m:t>
                        </m:r>
                      </m:e>
                      <m:sub>
                        <m:r>
                          <a:rPr lang="en-US" altLang="zh-CN" sz="1800" i="1">
                            <a:latin typeface="Cambria Math" panose="02040503050406030204" charset="0"/>
                            <a:ea typeface="MS Mincho" charset="0"/>
                            <a:cs typeface="Cambria Math" panose="02040503050406030204" charset="0"/>
                          </a:rPr>
                          <m:t>1</m:t>
                        </m:r>
                      </m:sub>
                    </m:sSub>
                    <m:r>
                      <a:rPr lang="en-US" altLang="zh-CN" sz="1800" i="1">
                        <a:latin typeface="Cambria Math" panose="02040503050406030204" charset="0"/>
                        <a:ea typeface="MS Mincho" charset="0"/>
                        <a:cs typeface="Cambria Math" panose="02040503050406030204" charset="0"/>
                      </a:rPr>
                      <m:t>)=3</m:t>
                    </m:r>
                  </m:oMath>
                </a14:m>
                <a:endParaRPr lang="en-US" altLang="zh-CN" sz="1800" dirty="0">
                  <a:latin typeface="Times New Roman" panose="02020603050405020304" charset="0"/>
                  <a:ea typeface="微软雅黑" panose="020B0503020204020204" pitchFamily="34" charset="-122"/>
                  <a:cs typeface="Times New Roman" panose="02020603050405020304" charset="0"/>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3550920" y="1294129"/>
                <a:ext cx="5721532" cy="1289456"/>
              </a:xfrm>
              <a:prstGeom prst="rect">
                <a:avLst/>
              </a:prstGeom>
              <a:blipFill rotWithShape="0">
                <a:blip r:embed="rId29"/>
                <a:stretch>
                  <a:fillRect l="-959" b="-6604"/>
                </a:stretch>
              </a:blipFill>
            </p:spPr>
            <p:txBody>
              <a:bodyPr/>
              <a:lstStyle/>
              <a:p>
                <a:r>
                  <a:rPr lang="zh-CN" altLang="en-US">
                    <a:noFill/>
                  </a:rPr>
                  <a:t> </a:t>
                </a:r>
              </a:p>
            </p:txBody>
          </p:sp>
        </mc:Fallback>
      </mc:AlternateContent>
      <p:sp>
        <p:nvSpPr>
          <p:cNvPr id="11" name="矩形 10"/>
          <p:cNvSpPr/>
          <p:nvPr>
            <p:custDataLst>
              <p:tags r:id="rId6"/>
            </p:custDataLst>
          </p:nvPr>
        </p:nvSpPr>
        <p:spPr>
          <a:xfrm>
            <a:off x="898525" y="1463675"/>
            <a:ext cx="499745" cy="416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0</a:t>
            </a:r>
            <a:endParaRPr lang="en-US" altLang="zh-CN" sz="1800" baseline="-25000"/>
          </a:p>
        </p:txBody>
      </p:sp>
      <p:sp>
        <p:nvSpPr>
          <p:cNvPr id="12" name="矩形 11"/>
          <p:cNvSpPr/>
          <p:nvPr>
            <p:custDataLst>
              <p:tags r:id="rId7"/>
            </p:custDataLst>
          </p:nvPr>
        </p:nvSpPr>
        <p:spPr>
          <a:xfrm>
            <a:off x="1653540" y="1463675"/>
            <a:ext cx="499745" cy="416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0</a:t>
            </a:r>
            <a:endParaRPr lang="en-US" altLang="zh-CN" sz="1800" baseline="-25000"/>
          </a:p>
        </p:txBody>
      </p:sp>
      <p:sp>
        <p:nvSpPr>
          <p:cNvPr id="13" name="矩形 12"/>
          <p:cNvSpPr/>
          <p:nvPr>
            <p:custDataLst>
              <p:tags r:id="rId8"/>
            </p:custDataLst>
          </p:nvPr>
        </p:nvSpPr>
        <p:spPr>
          <a:xfrm>
            <a:off x="2357755" y="1463675"/>
            <a:ext cx="499745" cy="416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1</a:t>
            </a:r>
            <a:endParaRPr lang="en-US" altLang="zh-CN" sz="1800" baseline="-25000"/>
          </a:p>
        </p:txBody>
      </p:sp>
      <p:sp>
        <p:nvSpPr>
          <p:cNvPr id="14" name="矩形 13"/>
          <p:cNvSpPr/>
          <p:nvPr>
            <p:custDataLst>
              <p:tags r:id="rId9"/>
            </p:custDataLst>
          </p:nvPr>
        </p:nvSpPr>
        <p:spPr>
          <a:xfrm>
            <a:off x="898525" y="2165985"/>
            <a:ext cx="499745" cy="416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1</a:t>
            </a:r>
            <a:endParaRPr lang="en-US" altLang="zh-CN" sz="1800" baseline="-25000"/>
          </a:p>
        </p:txBody>
      </p:sp>
      <p:sp>
        <p:nvSpPr>
          <p:cNvPr id="15" name="矩形 14"/>
          <p:cNvSpPr/>
          <p:nvPr>
            <p:custDataLst>
              <p:tags r:id="rId10"/>
            </p:custDataLst>
          </p:nvPr>
        </p:nvSpPr>
        <p:spPr>
          <a:xfrm>
            <a:off x="1631950" y="2165985"/>
            <a:ext cx="499745" cy="416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P</a:t>
            </a:r>
            <a:r>
              <a:rPr lang="en-US" altLang="zh-CN" sz="1800" baseline="-25000"/>
              <a:t>1</a:t>
            </a:r>
          </a:p>
        </p:txBody>
      </p:sp>
      <p:sp>
        <p:nvSpPr>
          <p:cNvPr id="16" name="矩形 15"/>
          <p:cNvSpPr/>
          <p:nvPr>
            <p:custDataLst>
              <p:tags r:id="rId11"/>
            </p:custDataLst>
          </p:nvPr>
        </p:nvSpPr>
        <p:spPr>
          <a:xfrm>
            <a:off x="2365375" y="2165985"/>
            <a:ext cx="499745" cy="416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0</a:t>
            </a:r>
            <a:endParaRPr lang="en-US" altLang="zh-CN" sz="1800" baseline="-25000"/>
          </a:p>
        </p:txBody>
      </p:sp>
      <p:sp>
        <p:nvSpPr>
          <p:cNvPr id="18" name="矩形 17"/>
          <p:cNvSpPr/>
          <p:nvPr>
            <p:custDataLst>
              <p:tags r:id="rId12"/>
            </p:custDataLst>
          </p:nvPr>
        </p:nvSpPr>
        <p:spPr>
          <a:xfrm>
            <a:off x="898525" y="2924175"/>
            <a:ext cx="499745" cy="416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1</a:t>
            </a:r>
            <a:endParaRPr lang="en-US" altLang="zh-CN" sz="1800" baseline="-25000"/>
          </a:p>
        </p:txBody>
      </p:sp>
      <p:sp>
        <p:nvSpPr>
          <p:cNvPr id="19" name="矩形 18"/>
          <p:cNvSpPr/>
          <p:nvPr>
            <p:custDataLst>
              <p:tags r:id="rId13"/>
            </p:custDataLst>
          </p:nvPr>
        </p:nvSpPr>
        <p:spPr>
          <a:xfrm>
            <a:off x="1653540" y="2924175"/>
            <a:ext cx="499745" cy="416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0</a:t>
            </a:r>
            <a:endParaRPr lang="en-US" altLang="zh-CN" sz="1800" baseline="-25000"/>
          </a:p>
        </p:txBody>
      </p:sp>
      <p:sp>
        <p:nvSpPr>
          <p:cNvPr id="20" name="矩形 19"/>
          <p:cNvSpPr/>
          <p:nvPr>
            <p:custDataLst>
              <p:tags r:id="rId14"/>
            </p:custDataLst>
          </p:nvPr>
        </p:nvSpPr>
        <p:spPr>
          <a:xfrm>
            <a:off x="2357755" y="2924175"/>
            <a:ext cx="499745" cy="4165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a:t>1</a:t>
            </a:r>
            <a:endParaRPr lang="en-US" altLang="zh-CN" sz="1800" baseline="-25000"/>
          </a:p>
        </p:txBody>
      </p:sp>
      <p:graphicFrame>
        <p:nvGraphicFramePr>
          <p:cNvPr id="22" name="表格 21"/>
          <p:cNvGraphicFramePr/>
          <p:nvPr>
            <p:custDataLst>
              <p:tags r:id="rId15"/>
            </p:custDataLst>
          </p:nvPr>
        </p:nvGraphicFramePr>
        <p:xfrm>
          <a:off x="812800" y="1294130"/>
          <a:ext cx="2124075" cy="2160090"/>
        </p:xfrm>
        <a:graphic>
          <a:graphicData uri="http://schemas.openxmlformats.org/drawingml/2006/table">
            <a:tbl>
              <a:tblPr firstRow="1" bandRow="1">
                <a:tableStyleId>{5C22544A-7EE6-4342-B048-85BDC9FD1C3A}</a:tableStyleId>
              </a:tblPr>
              <a:tblGrid>
                <a:gridCol w="708025">
                  <a:extLst>
                    <a:ext uri="{9D8B030D-6E8A-4147-A177-3AD203B41FA5}">
                      <a16:colId xmlns:a16="http://schemas.microsoft.com/office/drawing/2014/main" val="20000"/>
                    </a:ext>
                  </a:extLst>
                </a:gridCol>
                <a:gridCol w="708025">
                  <a:extLst>
                    <a:ext uri="{9D8B030D-6E8A-4147-A177-3AD203B41FA5}">
                      <a16:colId xmlns:a16="http://schemas.microsoft.com/office/drawing/2014/main" val="20001"/>
                    </a:ext>
                  </a:extLst>
                </a:gridCol>
                <a:gridCol w="708025">
                  <a:extLst>
                    <a:ext uri="{9D8B030D-6E8A-4147-A177-3AD203B41FA5}">
                      <a16:colId xmlns:a16="http://schemas.microsoft.com/office/drawing/2014/main" val="20002"/>
                    </a:ext>
                  </a:extLst>
                </a:gridCol>
              </a:tblGrid>
              <a:tr h="720090">
                <a:tc>
                  <a:txBody>
                    <a:bodyPr/>
                    <a:lstStyle/>
                    <a:p>
                      <a:pPr>
                        <a:buNone/>
                      </a:pPr>
                      <a:r>
                        <a:rPr lang="en-US" altLang="zh-CN" dirty="0" err="1"/>
                        <a:t>ee</a:t>
                      </a:r>
                      <a:endParaRPr lang="en-US" altLang="zh-CN"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720000">
                <a:tc>
                  <a:txBody>
                    <a:bodyPr/>
                    <a:lstStyle/>
                    <a:p>
                      <a:pPr>
                        <a:buNone/>
                      </a:pP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720000">
                <a:tc>
                  <a:txBody>
                    <a:bodyPr/>
                    <a:lstStyle/>
                    <a:p>
                      <a:pPr>
                        <a:buNone/>
                      </a:pP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a:buNone/>
                      </a:pPr>
                      <a:endParaRPr lang="zh-CN" altLang="en-US" dirty="0"/>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Skeletons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41</a:t>
            </a:fld>
            <a:endParaRPr lang="en-US" altLang="zh-CN"/>
          </a:p>
        </p:txBody>
      </p:sp>
      <p:sp>
        <p:nvSpPr>
          <p:cNvPr id="47106" name="Text Box 4"/>
          <p:cNvSpPr txBox="1"/>
          <p:nvPr>
            <p:custDataLst>
              <p:tags r:id="rId1"/>
            </p:custDataLst>
          </p:nvPr>
        </p:nvSpPr>
        <p:spPr>
          <a:xfrm>
            <a:off x="555625" y="1157782"/>
            <a:ext cx="11126749" cy="4965065"/>
          </a:xfrm>
          <a:prstGeom prst="rect">
            <a:avLst/>
          </a:prstGeom>
          <a:noFill/>
          <a:ln w="12700">
            <a:noFill/>
          </a:ln>
        </p:spPr>
        <p:txBody>
          <a:bodyPr wrap="square" anchor="t" anchorCtr="0">
            <a:spAutoFit/>
          </a:bodyPr>
          <a:lstStyle/>
          <a:p>
            <a:pPr marL="268605" indent="-268605" algn="just">
              <a:lnSpc>
                <a:spcPct val="120000"/>
              </a:lnSpc>
              <a:buClr>
                <a:srgbClr val="000000"/>
              </a:buCl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Step 1 applied to every border pixel in the binary region under consideration.</a:t>
            </a:r>
          </a:p>
          <a:p>
            <a:pPr marL="268605" indent="-268605" algn="just">
              <a:lnSpc>
                <a:spcPct val="120000"/>
              </a:lnSpc>
              <a:buClr>
                <a:srgbClr val="000000"/>
              </a:buCl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If one or more of conditions (a)-(d) are violated, the value of the point is not changed, if all conditions are satisfied, the point is flagged for deletion.</a:t>
            </a:r>
          </a:p>
          <a:p>
            <a:pPr marL="268605" indent="-268605" algn="just">
              <a:lnSpc>
                <a:spcPct val="120000"/>
              </a:lnSpc>
              <a:buClr>
                <a:srgbClr val="000000"/>
              </a:buCl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However, the point is not deleted until all border points have been processed.</a:t>
            </a:r>
          </a:p>
          <a:p>
            <a:pPr marL="268605" indent="-268605" algn="just">
              <a:lnSpc>
                <a:spcPct val="120000"/>
              </a:lnSpc>
              <a:buClr>
                <a:srgbClr val="000000"/>
              </a:buCl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After step 1 has been applied to all border points, those flagged points are deleted.</a:t>
            </a:r>
          </a:p>
          <a:p>
            <a:pPr marL="268605" indent="-268605" algn="just">
              <a:lnSpc>
                <a:spcPct val="120000"/>
              </a:lnSpc>
              <a:buClr>
                <a:srgbClr val="000000"/>
              </a:buClr>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Then step 2 applied to the resulting data in exactly the same manner as step 1.</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Skeletons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42</a:t>
            </a:fld>
            <a:endParaRPr lang="en-US" altLang="zh-CN"/>
          </a:p>
        </p:txBody>
      </p:sp>
      <p:sp>
        <p:nvSpPr>
          <p:cNvPr id="48130" name="Text Box 3"/>
          <p:cNvSpPr txBox="1"/>
          <p:nvPr>
            <p:custDataLst>
              <p:tags r:id="rId1"/>
            </p:custDataLst>
          </p:nvPr>
        </p:nvSpPr>
        <p:spPr>
          <a:xfrm>
            <a:off x="547370" y="1055370"/>
            <a:ext cx="10235565" cy="4170680"/>
          </a:xfrm>
          <a:prstGeom prst="rect">
            <a:avLst/>
          </a:prstGeom>
          <a:noFill/>
          <a:ln w="12700">
            <a:noFill/>
          </a:ln>
        </p:spPr>
        <p:txBody>
          <a:bodyPr wrap="square" anchor="t" anchorCtr="0">
            <a:noAutofit/>
          </a:bodyPr>
          <a:lstStyle/>
          <a:p>
            <a:pPr marL="342900" indent="-342900">
              <a:lnSpc>
                <a:spcPct val="150000"/>
              </a:lnSpc>
              <a:buClr>
                <a:srgbClr val="FF0000"/>
              </a:buClr>
              <a:buNone/>
            </a:pPr>
            <a:r>
              <a:rPr lang="en-US" altLang="zh-CN" sz="2400" dirty="0">
                <a:latin typeface="微软雅黑" panose="020B0503020204020204" pitchFamily="34" charset="-122"/>
                <a:ea typeface="微软雅黑" panose="020B0503020204020204" pitchFamily="34" charset="-122"/>
              </a:rPr>
              <a:t>Thus one iteration of the thinning algorithm consists of:</a:t>
            </a:r>
          </a:p>
          <a:p>
            <a:pPr marL="342900" indent="-342900">
              <a:lnSpc>
                <a:spcPct val="150000"/>
              </a:lnSpc>
              <a:buClr>
                <a:srgbClr val="FF0000"/>
              </a:buClr>
              <a:buFont typeface="Wingdings" panose="05000000000000000000" pitchFamily="2" charset="2"/>
              <a:buAutoNum type="arabicPeriod"/>
            </a:pPr>
            <a:r>
              <a:rPr lang="en-US" altLang="zh-CN" sz="2400" dirty="0">
                <a:latin typeface="微软雅黑" panose="020B0503020204020204" pitchFamily="34" charset="-122"/>
                <a:ea typeface="微软雅黑" panose="020B0503020204020204" pitchFamily="34" charset="-122"/>
              </a:rPr>
              <a:t>Applying step 1 to flag border points for deletion;</a:t>
            </a:r>
          </a:p>
          <a:p>
            <a:pPr marL="342900" indent="-342900">
              <a:lnSpc>
                <a:spcPct val="150000"/>
              </a:lnSpc>
              <a:buClr>
                <a:srgbClr val="FF0000"/>
              </a:buClr>
              <a:buFont typeface="Wingdings" panose="05000000000000000000" pitchFamily="2" charset="2"/>
              <a:buAutoNum type="arabicPeriod"/>
            </a:pPr>
            <a:r>
              <a:rPr lang="en-US" altLang="zh-CN" sz="2400" dirty="0">
                <a:latin typeface="微软雅黑" panose="020B0503020204020204" pitchFamily="34" charset="-122"/>
                <a:ea typeface="微软雅黑" panose="020B0503020204020204" pitchFamily="34" charset="-122"/>
              </a:rPr>
              <a:t>Deleting the flagged points;</a:t>
            </a:r>
          </a:p>
          <a:p>
            <a:pPr marL="342900" indent="-342900">
              <a:lnSpc>
                <a:spcPct val="150000"/>
              </a:lnSpc>
              <a:buClr>
                <a:srgbClr val="FF0000"/>
              </a:buClr>
              <a:buFont typeface="Wingdings" panose="05000000000000000000" pitchFamily="2" charset="2"/>
              <a:buAutoNum type="arabicPeriod"/>
            </a:pPr>
            <a:r>
              <a:rPr lang="en-US" altLang="zh-CN" sz="2400" dirty="0">
                <a:latin typeface="微软雅黑" panose="020B0503020204020204" pitchFamily="34" charset="-122"/>
                <a:ea typeface="微软雅黑" panose="020B0503020204020204" pitchFamily="34" charset="-122"/>
              </a:rPr>
              <a:t>Applying step 2 to flag the remaining border points for deletion;</a:t>
            </a:r>
          </a:p>
          <a:p>
            <a:pPr marL="342900" indent="-342900">
              <a:lnSpc>
                <a:spcPct val="150000"/>
              </a:lnSpc>
              <a:buClr>
                <a:srgbClr val="FF0000"/>
              </a:buClr>
              <a:buFont typeface="Wingdings" panose="05000000000000000000" pitchFamily="2" charset="2"/>
              <a:buAutoNum type="arabicPeriod"/>
            </a:pPr>
            <a:r>
              <a:rPr lang="en-US" altLang="zh-CN" sz="2400" dirty="0">
                <a:latin typeface="微软雅黑" panose="020B0503020204020204" pitchFamily="34" charset="-122"/>
                <a:ea typeface="微软雅黑" panose="020B0503020204020204" pitchFamily="34" charset="-122"/>
              </a:rPr>
              <a:t>Deleting the flagged points;</a:t>
            </a:r>
          </a:p>
          <a:p>
            <a:pPr marL="342900" indent="-342900">
              <a:lnSpc>
                <a:spcPct val="150000"/>
              </a:lnSpc>
              <a:buClr>
                <a:srgbClr val="FF0000"/>
              </a:buClr>
              <a:buFont typeface="Wingdings" panose="05000000000000000000" pitchFamily="2" charset="2"/>
              <a:buAutoNum type="arabicPeriod"/>
            </a:pPr>
            <a:r>
              <a:rPr lang="en-US" altLang="zh-CN" sz="2400" dirty="0">
                <a:latin typeface="微软雅黑" panose="020B0503020204020204" pitchFamily="34" charset="-122"/>
                <a:ea typeface="微软雅黑" panose="020B0503020204020204" pitchFamily="34" charset="-122"/>
              </a:rPr>
              <a:t>This basic procedure is applied iteratively until no further points are deleted.</a:t>
            </a: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Skeletons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43</a:t>
            </a:fld>
            <a:endParaRPr lang="en-US" altLang="zh-CN"/>
          </a:p>
        </p:txBody>
      </p:sp>
      <p:graphicFrame>
        <p:nvGraphicFramePr>
          <p:cNvPr id="410646" name="Group 22"/>
          <p:cNvGraphicFramePr>
            <a:graphicFrameLocks noGrp="1"/>
          </p:cNvGraphicFramePr>
          <p:nvPr>
            <p:ph idx="1"/>
            <p:custDataLst>
              <p:tags r:id="rId1"/>
            </p:custDataLst>
          </p:nvPr>
        </p:nvGraphicFramePr>
        <p:xfrm>
          <a:off x="2239010" y="1549400"/>
          <a:ext cx="1927225" cy="1755775"/>
        </p:xfrm>
        <a:graphic>
          <a:graphicData uri="http://schemas.openxmlformats.org/drawingml/2006/table">
            <a:tbl>
              <a:tblPr/>
              <a:tblGrid>
                <a:gridCol w="641985">
                  <a:extLst>
                    <a:ext uri="{9D8B030D-6E8A-4147-A177-3AD203B41FA5}">
                      <a16:colId xmlns:a16="http://schemas.microsoft.com/office/drawing/2014/main" val="20000"/>
                    </a:ext>
                  </a:extLst>
                </a:gridCol>
                <a:gridCol w="643890">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tblGrid>
              <a:tr h="58547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483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547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10648" name="Group 24"/>
          <p:cNvGraphicFramePr>
            <a:graphicFrameLocks noGrp="1"/>
          </p:cNvGraphicFramePr>
          <p:nvPr>
            <p:custDataLst>
              <p:tags r:id="rId2"/>
            </p:custDataLst>
          </p:nvPr>
        </p:nvGraphicFramePr>
        <p:xfrm>
          <a:off x="5047615" y="1550035"/>
          <a:ext cx="1909445" cy="1786890"/>
        </p:xfrm>
        <a:graphic>
          <a:graphicData uri="http://schemas.openxmlformats.org/drawingml/2006/table">
            <a:tbl>
              <a:tblPr/>
              <a:tblGrid>
                <a:gridCol w="636270">
                  <a:extLst>
                    <a:ext uri="{9D8B030D-6E8A-4147-A177-3AD203B41FA5}">
                      <a16:colId xmlns:a16="http://schemas.microsoft.com/office/drawing/2014/main" val="20000"/>
                    </a:ext>
                  </a:extLst>
                </a:gridCol>
                <a:gridCol w="638175">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596265">
                <a:tc>
                  <a:txBody>
                    <a:bodyPr/>
                    <a:lstStyle/>
                    <a:p>
                      <a:pPr marL="0" marR="0" lvl="0" algn="ctr" defTabSz="914400" rtl="0" eaLnBrk="1" fontAlgn="base" latinLnBrk="0" hangingPunct="1">
                        <a:lnSpc>
                          <a:spcPct val="100000"/>
                        </a:lnSpc>
                        <a:spcBef>
                          <a:spcPct val="20000"/>
                        </a:spcBef>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ctr" defTabSz="914400" rtl="0" eaLnBrk="1" fontAlgn="base" latinLnBrk="0" hangingPunct="1">
                        <a:lnSpc>
                          <a:spcPct val="100000"/>
                        </a:lnSpc>
                        <a:spcBef>
                          <a:spcPct val="20000"/>
                        </a:spcBef>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ctr" defTabSz="914400" rtl="0" eaLnBrk="1" fontAlgn="base" latinLnBrk="0" hangingPunct="1">
                        <a:lnSpc>
                          <a:spcPct val="100000"/>
                        </a:lnSpc>
                        <a:spcBef>
                          <a:spcPct val="20000"/>
                        </a:spcBef>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4360">
                <a:tc>
                  <a:txBody>
                    <a:bodyPr/>
                    <a:lstStyle/>
                    <a:p>
                      <a:pPr marL="0" marR="0" lvl="0" algn="ctr" defTabSz="914400" rtl="0" eaLnBrk="1" fontAlgn="base" latinLnBrk="0" hangingPunct="1">
                        <a:lnSpc>
                          <a:spcPct val="100000"/>
                        </a:lnSpc>
                        <a:spcBef>
                          <a:spcPct val="20000"/>
                        </a:spcBef>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ctr" defTabSz="914400" rtl="0" eaLnBrk="1" fontAlgn="base" latinLnBrk="0" hangingPunct="1">
                        <a:lnSpc>
                          <a:spcPct val="100000"/>
                        </a:lnSpc>
                        <a:spcBef>
                          <a:spcPct val="20000"/>
                        </a:spcBef>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ctr" defTabSz="914400" rtl="0" eaLnBrk="1" fontAlgn="base" latinLnBrk="0" hangingPunct="1">
                        <a:lnSpc>
                          <a:spcPct val="100000"/>
                        </a:lnSpc>
                        <a:spcBef>
                          <a:spcPct val="20000"/>
                        </a:spcBef>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96265">
                <a:tc>
                  <a:txBody>
                    <a:bodyPr/>
                    <a:lstStyle/>
                    <a:p>
                      <a:pPr marL="0" marR="0" lvl="0" algn="ctr" defTabSz="914400" rtl="0" eaLnBrk="1" fontAlgn="base" latinLnBrk="0" hangingPunct="1">
                        <a:lnSpc>
                          <a:spcPct val="100000"/>
                        </a:lnSpc>
                        <a:spcBef>
                          <a:spcPct val="20000"/>
                        </a:spcBef>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ctr" defTabSz="914400" rtl="0" eaLnBrk="1" fontAlgn="base" latinLnBrk="0" hangingPunct="1">
                        <a:lnSpc>
                          <a:spcPct val="100000"/>
                        </a:lnSpc>
                        <a:spcBef>
                          <a:spcPct val="20000"/>
                        </a:spcBef>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algn="ctr" defTabSz="914400" rtl="0" eaLnBrk="1" fontAlgn="base" latinLnBrk="0" hangingPunct="1">
                        <a:lnSpc>
                          <a:spcPct val="100000"/>
                        </a:lnSpc>
                        <a:spcBef>
                          <a:spcPct val="20000"/>
                        </a:spcBef>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10666" name="Group 42"/>
          <p:cNvGraphicFramePr>
            <a:graphicFrameLocks noGrp="1"/>
          </p:cNvGraphicFramePr>
          <p:nvPr>
            <p:custDataLst>
              <p:tags r:id="rId3"/>
            </p:custDataLst>
          </p:nvPr>
        </p:nvGraphicFramePr>
        <p:xfrm>
          <a:off x="7583170" y="1550035"/>
          <a:ext cx="1944370" cy="1802765"/>
        </p:xfrm>
        <a:graphic>
          <a:graphicData uri="http://schemas.openxmlformats.org/drawingml/2006/table">
            <a:tbl>
              <a:tblPr/>
              <a:tblGrid>
                <a:gridCol w="647065">
                  <a:extLst>
                    <a:ext uri="{9D8B030D-6E8A-4147-A177-3AD203B41FA5}">
                      <a16:colId xmlns:a16="http://schemas.microsoft.com/office/drawing/2014/main" val="20000"/>
                    </a:ext>
                  </a:extLst>
                </a:gridCol>
                <a:gridCol w="649605">
                  <a:extLst>
                    <a:ext uri="{9D8B030D-6E8A-4147-A177-3AD203B41FA5}">
                      <a16:colId xmlns:a16="http://schemas.microsoft.com/office/drawing/2014/main" val="20001"/>
                    </a:ext>
                  </a:extLst>
                </a:gridCol>
                <a:gridCol w="647700">
                  <a:extLst>
                    <a:ext uri="{9D8B030D-6E8A-4147-A177-3AD203B41FA5}">
                      <a16:colId xmlns:a16="http://schemas.microsoft.com/office/drawing/2014/main" val="20002"/>
                    </a:ext>
                  </a:extLst>
                </a:gridCol>
              </a:tblGrid>
              <a:tr h="60134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007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134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10684" name="Group 60"/>
          <p:cNvGraphicFramePr>
            <a:graphicFrameLocks noGrp="1"/>
          </p:cNvGraphicFramePr>
          <p:nvPr>
            <p:custDataLst>
              <p:tags r:id="rId4"/>
            </p:custDataLst>
          </p:nvPr>
        </p:nvGraphicFramePr>
        <p:xfrm>
          <a:off x="5047615" y="3967480"/>
          <a:ext cx="1893570" cy="1830070"/>
        </p:xfrm>
        <a:graphic>
          <a:graphicData uri="http://schemas.openxmlformats.org/drawingml/2006/table">
            <a:tbl>
              <a:tblPr/>
              <a:tblGrid>
                <a:gridCol w="631190">
                  <a:extLst>
                    <a:ext uri="{9D8B030D-6E8A-4147-A177-3AD203B41FA5}">
                      <a16:colId xmlns:a16="http://schemas.microsoft.com/office/drawing/2014/main" val="20000"/>
                    </a:ext>
                  </a:extLst>
                </a:gridCol>
                <a:gridCol w="632460">
                  <a:extLst>
                    <a:ext uri="{9D8B030D-6E8A-4147-A177-3AD203B41FA5}">
                      <a16:colId xmlns:a16="http://schemas.microsoft.com/office/drawing/2014/main" val="20001"/>
                    </a:ext>
                  </a:extLst>
                </a:gridCol>
                <a:gridCol w="629920">
                  <a:extLst>
                    <a:ext uri="{9D8B030D-6E8A-4147-A177-3AD203B41FA5}">
                      <a16:colId xmlns:a16="http://schemas.microsoft.com/office/drawing/2014/main" val="20002"/>
                    </a:ext>
                  </a:extLst>
                </a:gridCol>
              </a:tblGrid>
              <a:tr h="61023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023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410702" name="Group 78"/>
          <p:cNvGraphicFramePr>
            <a:graphicFrameLocks noGrp="1"/>
          </p:cNvGraphicFramePr>
          <p:nvPr>
            <p:custDataLst>
              <p:tags r:id="rId5"/>
            </p:custDataLst>
          </p:nvPr>
        </p:nvGraphicFramePr>
        <p:xfrm>
          <a:off x="7583805" y="3956050"/>
          <a:ext cx="1924685" cy="1841500"/>
        </p:xfrm>
        <a:graphic>
          <a:graphicData uri="http://schemas.openxmlformats.org/drawingml/2006/table">
            <a:tbl>
              <a:tblPr/>
              <a:tblGrid>
                <a:gridCol w="640080">
                  <a:extLst>
                    <a:ext uri="{9D8B030D-6E8A-4147-A177-3AD203B41FA5}">
                      <a16:colId xmlns:a16="http://schemas.microsoft.com/office/drawing/2014/main" val="20000"/>
                    </a:ext>
                  </a:extLst>
                </a:gridCol>
                <a:gridCol w="643255">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tblGrid>
              <a:tr h="61404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341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1404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9244" name="Text Box 96"/>
          <p:cNvSpPr txBox="1"/>
          <p:nvPr>
            <p:custDataLst>
              <p:tags r:id="rId6"/>
            </p:custDataLst>
          </p:nvPr>
        </p:nvSpPr>
        <p:spPr>
          <a:xfrm>
            <a:off x="2715895" y="3415665"/>
            <a:ext cx="1057910" cy="398780"/>
          </a:xfrm>
          <a:prstGeom prst="rect">
            <a:avLst/>
          </a:prstGeom>
          <a:noFill/>
          <a:ln w="12700">
            <a:noFill/>
          </a:ln>
        </p:spPr>
        <p:txBody>
          <a:bodyPr wrap="none" anchor="t" anchorCtr="0">
            <a:spAutoFit/>
          </a:bodyPr>
          <a:lstStyle/>
          <a:p>
            <a:r>
              <a:rPr lang="en-US" altLang="zh-CN" sz="2000" dirty="0">
                <a:latin typeface="Arial" panose="020B0604020202020204" pitchFamily="34" charset="0"/>
                <a:ea typeface="宋体" panose="02010600030101010101" pitchFamily="2" charset="-122"/>
              </a:rPr>
              <a:t>N(p</a:t>
            </a:r>
            <a:r>
              <a:rPr lang="en-US" altLang="zh-CN" sz="2000" baseline="-25000" dirty="0">
                <a:latin typeface="Arial" panose="020B0604020202020204" pitchFamily="34" charset="0"/>
                <a:ea typeface="宋体" panose="02010600030101010101" pitchFamily="2" charset="-122"/>
              </a:rPr>
              <a:t>1</a:t>
            </a:r>
            <a:r>
              <a:rPr lang="en-US" altLang="zh-CN" sz="2000" dirty="0">
                <a:latin typeface="Arial" panose="020B0604020202020204" pitchFamily="34" charset="0"/>
                <a:ea typeface="宋体" panose="02010600030101010101" pitchFamily="2" charset="-122"/>
              </a:rPr>
              <a:t>)=1</a:t>
            </a:r>
          </a:p>
        </p:txBody>
      </p:sp>
      <p:sp>
        <p:nvSpPr>
          <p:cNvPr id="49245" name="Text Box 97"/>
          <p:cNvSpPr txBox="1"/>
          <p:nvPr>
            <p:custDataLst>
              <p:tags r:id="rId7"/>
            </p:custDataLst>
          </p:nvPr>
        </p:nvSpPr>
        <p:spPr>
          <a:xfrm>
            <a:off x="5516245" y="3447415"/>
            <a:ext cx="1057910" cy="398780"/>
          </a:xfrm>
          <a:prstGeom prst="rect">
            <a:avLst/>
          </a:prstGeom>
          <a:noFill/>
          <a:ln w="12700">
            <a:noFill/>
          </a:ln>
        </p:spPr>
        <p:txBody>
          <a:bodyPr wrap="none" anchor="t" anchorCtr="0">
            <a:spAutoFit/>
          </a:bodyPr>
          <a:lstStyle/>
          <a:p>
            <a:r>
              <a:rPr lang="en-US" altLang="zh-CN" sz="2000" dirty="0">
                <a:latin typeface="Arial" panose="020B0604020202020204" pitchFamily="34" charset="0"/>
                <a:ea typeface="宋体" panose="02010600030101010101" pitchFamily="2" charset="-122"/>
              </a:rPr>
              <a:t>N(p</a:t>
            </a:r>
            <a:r>
              <a:rPr lang="en-US" altLang="zh-CN" sz="2000" baseline="-25000" dirty="0">
                <a:latin typeface="Arial" panose="020B0604020202020204" pitchFamily="34" charset="0"/>
                <a:ea typeface="宋体" panose="02010600030101010101" pitchFamily="2" charset="-122"/>
              </a:rPr>
              <a:t>1</a:t>
            </a:r>
            <a:r>
              <a:rPr lang="en-US" altLang="zh-CN" sz="2000" dirty="0">
                <a:latin typeface="Arial" panose="020B0604020202020204" pitchFamily="34" charset="0"/>
                <a:ea typeface="宋体" panose="02010600030101010101" pitchFamily="2" charset="-122"/>
              </a:rPr>
              <a:t>)=7</a:t>
            </a:r>
          </a:p>
        </p:txBody>
      </p:sp>
      <p:sp>
        <p:nvSpPr>
          <p:cNvPr id="49246" name="Text Box 98"/>
          <p:cNvSpPr txBox="1"/>
          <p:nvPr>
            <p:custDataLst>
              <p:tags r:id="rId8"/>
            </p:custDataLst>
          </p:nvPr>
        </p:nvSpPr>
        <p:spPr>
          <a:xfrm>
            <a:off x="8038148" y="3470910"/>
            <a:ext cx="1106805" cy="398780"/>
          </a:xfrm>
          <a:prstGeom prst="rect">
            <a:avLst/>
          </a:prstGeom>
          <a:noFill/>
          <a:ln w="12700">
            <a:noFill/>
          </a:ln>
        </p:spPr>
        <p:txBody>
          <a:bodyPr wrap="none" anchor="t" anchorCtr="0">
            <a:spAutoFit/>
          </a:bodyPr>
          <a:lstStyle/>
          <a:p>
            <a:r>
              <a:rPr lang="en-US" altLang="zh-CN" sz="2000" dirty="0">
                <a:latin typeface="Arial" panose="020B0604020202020204" pitchFamily="34" charset="0"/>
                <a:ea typeface="宋体" panose="02010600030101010101" pitchFamily="2" charset="-122"/>
              </a:rPr>
              <a:t>N(p1)=8</a:t>
            </a:r>
          </a:p>
        </p:txBody>
      </p:sp>
      <p:sp>
        <p:nvSpPr>
          <p:cNvPr id="49247" name="Text Box 99"/>
          <p:cNvSpPr txBox="1"/>
          <p:nvPr>
            <p:custDataLst>
              <p:tags r:id="rId9"/>
            </p:custDataLst>
          </p:nvPr>
        </p:nvSpPr>
        <p:spPr>
          <a:xfrm>
            <a:off x="5396230" y="5950585"/>
            <a:ext cx="1490980" cy="398780"/>
          </a:xfrm>
          <a:prstGeom prst="rect">
            <a:avLst/>
          </a:prstGeom>
          <a:noFill/>
          <a:ln w="12700">
            <a:noFill/>
          </a:ln>
        </p:spPr>
        <p:txBody>
          <a:bodyPr wrap="square" anchor="t" anchorCtr="0">
            <a:spAutoFit/>
          </a:bodyPr>
          <a:lstStyle/>
          <a:p>
            <a:r>
              <a:rPr lang="en-US" altLang="zh-CN" sz="2000" dirty="0">
                <a:latin typeface="Arial" panose="020B0604020202020204" pitchFamily="34" charset="0"/>
                <a:ea typeface="宋体" panose="02010600030101010101" pitchFamily="2" charset="-122"/>
              </a:rPr>
              <a:t>p</a:t>
            </a:r>
            <a:r>
              <a:rPr lang="en-US" altLang="zh-CN" sz="2000" baseline="-25000" dirty="0">
                <a:latin typeface="Arial" panose="020B0604020202020204" pitchFamily="34" charset="0"/>
                <a:ea typeface="宋体" panose="02010600030101010101" pitchFamily="2" charset="-122"/>
              </a:rPr>
              <a:t>4</a:t>
            </a:r>
            <a:r>
              <a:rPr lang="en-US" altLang="zh-CN" sz="2000" dirty="0">
                <a:latin typeface="Arial" panose="020B0604020202020204" pitchFamily="34" charset="0"/>
                <a:ea typeface="宋体" panose="02010600030101010101" pitchFamily="2" charset="-122"/>
              </a:rPr>
              <a:t> or p</a:t>
            </a:r>
            <a:r>
              <a:rPr lang="en-US" altLang="zh-CN" sz="2000" baseline="-25000" dirty="0">
                <a:latin typeface="Arial" panose="020B0604020202020204" pitchFamily="34" charset="0"/>
                <a:ea typeface="宋体" panose="02010600030101010101" pitchFamily="2" charset="-122"/>
              </a:rPr>
              <a:t>6</a:t>
            </a:r>
            <a:r>
              <a:rPr lang="en-US" altLang="zh-CN" sz="2000" dirty="0">
                <a:latin typeface="Arial" panose="020B0604020202020204" pitchFamily="34" charset="0"/>
                <a:ea typeface="宋体" panose="02010600030101010101" pitchFamily="2" charset="-122"/>
              </a:rPr>
              <a:t>=0</a:t>
            </a:r>
          </a:p>
        </p:txBody>
      </p:sp>
      <p:sp>
        <p:nvSpPr>
          <p:cNvPr id="49248" name="Text Box 101"/>
          <p:cNvSpPr txBox="1"/>
          <p:nvPr>
            <p:custDataLst>
              <p:tags r:id="rId10"/>
            </p:custDataLst>
          </p:nvPr>
        </p:nvSpPr>
        <p:spPr>
          <a:xfrm>
            <a:off x="7948930" y="5938520"/>
            <a:ext cx="1421765" cy="398780"/>
          </a:xfrm>
          <a:prstGeom prst="rect">
            <a:avLst/>
          </a:prstGeom>
          <a:noFill/>
          <a:ln w="12700">
            <a:noFill/>
          </a:ln>
        </p:spPr>
        <p:txBody>
          <a:bodyPr wrap="square" anchor="t" anchorCtr="0">
            <a:spAutoFit/>
          </a:bodyPr>
          <a:lstStyle/>
          <a:p>
            <a:r>
              <a:rPr lang="en-US" altLang="zh-CN" sz="2000" dirty="0">
                <a:latin typeface="Arial" panose="020B0604020202020204" pitchFamily="34" charset="0"/>
                <a:ea typeface="宋体" panose="02010600030101010101" pitchFamily="2" charset="-122"/>
              </a:rPr>
              <a:t>p</a:t>
            </a:r>
            <a:r>
              <a:rPr lang="en-US" altLang="zh-CN" sz="2000" baseline="-25000" dirty="0">
                <a:latin typeface="Arial" panose="020B0604020202020204" pitchFamily="34" charset="0"/>
                <a:ea typeface="宋体" panose="02010600030101010101" pitchFamily="2" charset="-122"/>
              </a:rPr>
              <a:t>2</a:t>
            </a:r>
            <a:r>
              <a:rPr lang="en-US" altLang="zh-CN" sz="2000" dirty="0">
                <a:latin typeface="Arial" panose="020B0604020202020204" pitchFamily="34" charset="0"/>
                <a:ea typeface="宋体" panose="02010600030101010101" pitchFamily="2" charset="-122"/>
              </a:rPr>
              <a:t> or p</a:t>
            </a:r>
            <a:r>
              <a:rPr lang="en-US" altLang="zh-CN" sz="2000" baseline="-25000" dirty="0">
                <a:latin typeface="Arial" panose="020B0604020202020204" pitchFamily="34" charset="0"/>
                <a:ea typeface="宋体" panose="02010600030101010101" pitchFamily="2" charset="-122"/>
              </a:rPr>
              <a:t>8</a:t>
            </a:r>
            <a:r>
              <a:rPr lang="en-US" altLang="zh-CN" sz="2000" dirty="0">
                <a:latin typeface="Arial" panose="020B0604020202020204" pitchFamily="34" charset="0"/>
                <a:ea typeface="宋体" panose="02010600030101010101" pitchFamily="2" charset="-122"/>
              </a:rPr>
              <a:t>=0</a:t>
            </a:r>
          </a:p>
        </p:txBody>
      </p:sp>
      <p:graphicFrame>
        <p:nvGraphicFramePr>
          <p:cNvPr id="410726" name="Group 102"/>
          <p:cNvGraphicFramePr>
            <a:graphicFrameLocks noGrp="1"/>
          </p:cNvGraphicFramePr>
          <p:nvPr>
            <p:custDataLst>
              <p:tags r:id="rId11"/>
            </p:custDataLst>
          </p:nvPr>
        </p:nvGraphicFramePr>
        <p:xfrm>
          <a:off x="2239010" y="3956685"/>
          <a:ext cx="1911350" cy="1824990"/>
        </p:xfrm>
        <a:graphic>
          <a:graphicData uri="http://schemas.openxmlformats.org/drawingml/2006/table">
            <a:tbl>
              <a:tblPr/>
              <a:tblGrid>
                <a:gridCol w="636905">
                  <a:extLst>
                    <a:ext uri="{9D8B030D-6E8A-4147-A177-3AD203B41FA5}">
                      <a16:colId xmlns:a16="http://schemas.microsoft.com/office/drawing/2014/main" val="20000"/>
                    </a:ext>
                  </a:extLst>
                </a:gridCol>
                <a:gridCol w="638810">
                  <a:extLst>
                    <a:ext uri="{9D8B030D-6E8A-4147-A177-3AD203B41FA5}">
                      <a16:colId xmlns:a16="http://schemas.microsoft.com/office/drawing/2014/main" val="20001"/>
                    </a:ext>
                  </a:extLst>
                </a:gridCol>
                <a:gridCol w="635635">
                  <a:extLst>
                    <a:ext uri="{9D8B030D-6E8A-4147-A177-3AD203B41FA5}">
                      <a16:colId xmlns:a16="http://schemas.microsoft.com/office/drawing/2014/main" val="20002"/>
                    </a:ext>
                  </a:extLst>
                </a:gridCol>
              </a:tblGrid>
              <a:tr h="60896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706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8965">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9267" name="Text Box 120"/>
          <p:cNvSpPr txBox="1"/>
          <p:nvPr>
            <p:custDataLst>
              <p:tags r:id="rId12"/>
            </p:custDataLst>
          </p:nvPr>
        </p:nvSpPr>
        <p:spPr>
          <a:xfrm>
            <a:off x="2715895" y="5955665"/>
            <a:ext cx="1029335" cy="398780"/>
          </a:xfrm>
          <a:prstGeom prst="rect">
            <a:avLst/>
          </a:prstGeom>
          <a:noFill/>
          <a:ln w="12700">
            <a:noFill/>
          </a:ln>
        </p:spPr>
        <p:txBody>
          <a:bodyPr wrap="none" anchor="t" anchorCtr="0">
            <a:spAutoFit/>
          </a:bodyPr>
          <a:lstStyle/>
          <a:p>
            <a:r>
              <a:rPr lang="en-US" altLang="zh-CN" sz="2000" dirty="0">
                <a:latin typeface="Arial" panose="020B0604020202020204" pitchFamily="34" charset="0"/>
                <a:ea typeface="宋体" panose="02010600030101010101" pitchFamily="2" charset="-122"/>
              </a:rPr>
              <a:t>T(p</a:t>
            </a:r>
            <a:r>
              <a:rPr lang="en-US" altLang="zh-CN" sz="2000" baseline="-25000" dirty="0">
                <a:latin typeface="Arial" panose="020B0604020202020204" pitchFamily="34" charset="0"/>
                <a:ea typeface="宋体" panose="02010600030101010101" pitchFamily="2" charset="-122"/>
              </a:rPr>
              <a:t>1</a:t>
            </a:r>
            <a:r>
              <a:rPr lang="en-US" altLang="zh-CN" sz="2000" dirty="0">
                <a:latin typeface="Arial" panose="020B0604020202020204" pitchFamily="34" charset="0"/>
                <a:ea typeface="宋体" panose="02010600030101010101" pitchFamily="2" charset="-122"/>
              </a:rPr>
              <a:t>)=2</a:t>
            </a: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Skeletons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44</a:t>
            </a:fld>
            <a:endParaRPr lang="en-US" altLang="zh-CN"/>
          </a:p>
        </p:txBody>
      </p:sp>
      <p:pic>
        <p:nvPicPr>
          <p:cNvPr id="3" name="图片 2" descr="20230319102958"/>
          <p:cNvPicPr>
            <a:picLocks noChangeAspect="1"/>
          </p:cNvPicPr>
          <p:nvPr/>
        </p:nvPicPr>
        <p:blipFill>
          <a:blip r:embed="rId3"/>
          <a:srcRect r="2430"/>
          <a:stretch>
            <a:fillRect/>
          </a:stretch>
        </p:blipFill>
        <p:spPr>
          <a:xfrm>
            <a:off x="657860" y="1156970"/>
            <a:ext cx="10877550" cy="5564505"/>
          </a:xfrm>
          <a:prstGeom prst="rect">
            <a:avLst/>
          </a:prstGeom>
        </p:spPr>
      </p:pic>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Boundary Fitting</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45</a:t>
            </a:fld>
            <a:endParaRPr lang="en-US" altLang="zh-CN"/>
          </a:p>
        </p:txBody>
      </p:sp>
      <p:sp>
        <p:nvSpPr>
          <p:cNvPr id="51201" name="Text Box 3"/>
          <p:cNvSpPr txBox="1"/>
          <p:nvPr>
            <p:custDataLst>
              <p:tags r:id="rId2"/>
            </p:custDataLst>
          </p:nvPr>
        </p:nvSpPr>
        <p:spPr>
          <a:xfrm>
            <a:off x="604520" y="1203960"/>
            <a:ext cx="10983595" cy="1080135"/>
          </a:xfrm>
          <a:prstGeom prst="rect">
            <a:avLst/>
          </a:prstGeom>
          <a:noFill/>
          <a:ln w="9525">
            <a:noFill/>
          </a:ln>
        </p:spPr>
        <p:txBody>
          <a:bodyPr wrap="square" anchor="t" anchorCtr="0">
            <a:spAutoFit/>
          </a:bodyPr>
          <a:lstStyle/>
          <a:p>
            <a:pPr algn="l">
              <a:lnSpc>
                <a:spcPct val="134000"/>
              </a:lnSpc>
              <a:spcBef>
                <a:spcPct val="50000"/>
              </a:spcBef>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Curve fitting: given a point set</a:t>
            </a:r>
            <a:r>
              <a:rPr lang="en-US" altLang="zh-CN" sz="2400" dirty="0">
                <a:latin typeface="Times New Roman" panose="02020603050405020304" charset="0"/>
                <a:ea typeface="微软雅黑" panose="020B0503020204020204" pitchFamily="34" charset="-122"/>
                <a:cs typeface="Times New Roman" panose="02020603050405020304" charset="0"/>
              </a:rPr>
              <a:t> (</a:t>
            </a:r>
            <a:r>
              <a:rPr lang="en-US" altLang="zh-CN" sz="2400" i="1" dirty="0">
                <a:latin typeface="Times New Roman" panose="02020603050405020304" charset="0"/>
                <a:ea typeface="微软雅黑" panose="020B0503020204020204" pitchFamily="34" charset="-122"/>
                <a:cs typeface="Times New Roman" panose="02020603050405020304" charset="0"/>
              </a:rPr>
              <a:t>x</a:t>
            </a:r>
            <a:r>
              <a:rPr lang="en-US" altLang="zh-CN" sz="2400" i="1" baseline="-25000" dirty="0">
                <a:latin typeface="Times New Roman" panose="02020603050405020304" charset="0"/>
                <a:ea typeface="微软雅黑" panose="020B0503020204020204" pitchFamily="34" charset="-122"/>
                <a:cs typeface="Times New Roman" panose="02020603050405020304" charset="0"/>
              </a:rPr>
              <a:t>i</a:t>
            </a:r>
            <a:r>
              <a:rPr lang="en-US" altLang="zh-CN" sz="2400" dirty="0">
                <a:latin typeface="Times New Roman" panose="02020603050405020304" charset="0"/>
                <a:ea typeface="微软雅黑" panose="020B0503020204020204" pitchFamily="34" charset="-122"/>
                <a:cs typeface="Times New Roman" panose="02020603050405020304" charset="0"/>
              </a:rPr>
              <a:t>, </a:t>
            </a:r>
            <a:r>
              <a:rPr lang="en-US" altLang="zh-CN" sz="2400" i="1" dirty="0">
                <a:latin typeface="Times New Roman" panose="02020603050405020304" charset="0"/>
                <a:ea typeface="微软雅黑" panose="020B0503020204020204" pitchFamily="34" charset="-122"/>
                <a:cs typeface="Times New Roman" panose="02020603050405020304" charset="0"/>
              </a:rPr>
              <a:t>y</a:t>
            </a:r>
            <a:r>
              <a:rPr lang="en-US" altLang="zh-CN" sz="2400" i="1" baseline="-25000" dirty="0">
                <a:latin typeface="Times New Roman" panose="02020603050405020304" charset="0"/>
                <a:ea typeface="微软雅黑" panose="020B0503020204020204" pitchFamily="34" charset="-122"/>
                <a:cs typeface="Times New Roman" panose="02020603050405020304" charset="0"/>
              </a:rPr>
              <a:t>i</a:t>
            </a:r>
            <a:r>
              <a:rPr lang="en-US" altLang="zh-CN" sz="2400" dirty="0">
                <a:latin typeface="Times New Roman" panose="02020603050405020304" charset="0"/>
                <a:ea typeface="微软雅黑" panose="020B0503020204020204" pitchFamily="34" charset="-122"/>
                <a:cs typeface="Times New Roman" panose="02020603050405020304" charset="0"/>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find out a function </a:t>
            </a:r>
            <a:r>
              <a:rPr lang="en-US" altLang="zh-CN" sz="2400" i="1" dirty="0">
                <a:latin typeface="Times New Roman" panose="02020603050405020304" charset="0"/>
                <a:ea typeface="微软雅黑" panose="020B0503020204020204" pitchFamily="34" charset="-122"/>
                <a:cs typeface="Times New Roman" panose="02020603050405020304" charset="0"/>
              </a:rPr>
              <a:t>f </a:t>
            </a:r>
            <a:r>
              <a:rPr lang="en-US" altLang="zh-CN" sz="2400" dirty="0">
                <a:latin typeface="Times New Roman" panose="02020603050405020304" charset="0"/>
                <a:ea typeface="微软雅黑" panose="020B0503020204020204" pitchFamily="34" charset="-122"/>
                <a:cs typeface="Times New Roman" panose="02020603050405020304" charset="0"/>
              </a:rPr>
              <a:t>(</a:t>
            </a:r>
            <a:r>
              <a:rPr lang="en-US" altLang="zh-CN" sz="2400" i="1" dirty="0">
                <a:latin typeface="Times New Roman" panose="02020603050405020304" charset="0"/>
                <a:ea typeface="微软雅黑" panose="020B0503020204020204" pitchFamily="34" charset="-122"/>
                <a:cs typeface="Times New Roman" panose="02020603050405020304" charset="0"/>
              </a:rPr>
              <a:t>x</a:t>
            </a:r>
            <a:r>
              <a:rPr lang="en-US" altLang="zh-CN" sz="2400" dirty="0">
                <a:latin typeface="Times New Roman" panose="02020603050405020304" charset="0"/>
                <a:ea typeface="微软雅黑" panose="020B0503020204020204" pitchFamily="34" charset="-122"/>
                <a:cs typeface="Times New Roman" panose="02020603050405020304" charset="0"/>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and let the </a:t>
            </a:r>
            <a:r>
              <a:rPr lang="en-US" altLang="zh-CN" sz="2400" dirty="0">
                <a:latin typeface="Times New Roman" panose="02020603050405020304" charset="0"/>
                <a:ea typeface="微软雅黑" panose="020B0503020204020204" pitchFamily="34" charset="-122"/>
                <a:cs typeface="Times New Roman" panose="02020603050405020304" charset="0"/>
              </a:rPr>
              <a:t>MSE</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(Mean square error) of below expression is the smallest: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51202" name="Object 4"/>
          <p:cNvGraphicFramePr>
            <a:graphicFrameLocks noChangeAspect="1"/>
          </p:cNvGraphicFramePr>
          <p:nvPr>
            <p:custDataLst>
              <p:tags r:id="rId3"/>
            </p:custDataLst>
          </p:nvPr>
        </p:nvGraphicFramePr>
        <p:xfrm>
          <a:off x="3550920" y="2549525"/>
          <a:ext cx="4368165" cy="1197610"/>
        </p:xfrm>
        <a:graphic>
          <a:graphicData uri="http://schemas.openxmlformats.org/presentationml/2006/ole">
            <mc:AlternateContent xmlns:mc="http://schemas.openxmlformats.org/markup-compatibility/2006">
              <mc:Choice xmlns:v="urn:schemas-microsoft-com:vml" Requires="v">
                <p:oleObj spid="_x0000_s11301" r:id="rId8" imgW="1574800" imgH="431800" progId="Equation.3">
                  <p:embed/>
                </p:oleObj>
              </mc:Choice>
              <mc:Fallback>
                <p:oleObj r:id="rId8" imgW="1574800" imgH="431800" progId="Equation.3">
                  <p:embed/>
                  <p:pic>
                    <p:nvPicPr>
                      <p:cNvPr id="0" name="图片 3087"/>
                      <p:cNvPicPr/>
                      <p:nvPr/>
                    </p:nvPicPr>
                    <p:blipFill>
                      <a:blip r:embed="rId9"/>
                      <a:stretch>
                        <a:fillRect/>
                      </a:stretch>
                    </p:blipFill>
                    <p:spPr>
                      <a:xfrm>
                        <a:off x="3550920" y="2549525"/>
                        <a:ext cx="4368165" cy="1197610"/>
                      </a:xfrm>
                      <a:prstGeom prst="rect">
                        <a:avLst/>
                      </a:prstGeom>
                      <a:noFill/>
                      <a:ln w="38100">
                        <a:noFill/>
                        <a:miter/>
                      </a:ln>
                    </p:spPr>
                  </p:pic>
                </p:oleObj>
              </mc:Fallback>
            </mc:AlternateContent>
          </a:graphicData>
        </a:graphic>
      </p:graphicFrame>
      <p:sp>
        <p:nvSpPr>
          <p:cNvPr id="51203" name="Text Box 6"/>
          <p:cNvSpPr txBox="1"/>
          <p:nvPr>
            <p:custDataLst>
              <p:tags r:id="rId4"/>
            </p:custDataLst>
          </p:nvPr>
        </p:nvSpPr>
        <p:spPr>
          <a:xfrm>
            <a:off x="604520" y="4070350"/>
            <a:ext cx="9489440" cy="1198880"/>
          </a:xfrm>
          <a:prstGeom prst="rect">
            <a:avLst/>
          </a:prstGeom>
          <a:noFill/>
          <a:ln w="9525">
            <a:noFill/>
          </a:ln>
        </p:spPr>
        <p:txBody>
          <a:bodyPr wrap="square" anchor="t" anchorCtr="0">
            <a:spAutoFit/>
          </a:bodyPr>
          <a:lstStyle/>
          <a:p>
            <a:pPr>
              <a:lnSpc>
                <a:spcPct val="150000"/>
              </a:lnSpc>
            </a:pPr>
            <a:r>
              <a:rPr lang="en-US" altLang="zh-CN" sz="2400" b="1" i="1" dirty="0">
                <a:latin typeface="Times New Roman" panose="02020603050405020304" charset="0"/>
                <a:ea typeface="微软雅黑" panose="020B0503020204020204" pitchFamily="34" charset="-122"/>
                <a:cs typeface="Times New Roman" panose="02020603050405020304" charset="0"/>
              </a:rPr>
              <a:t>N</a:t>
            </a:r>
            <a:r>
              <a:rPr lang="en-US" altLang="zh-CN" sz="2400" i="1" dirty="0">
                <a:latin typeface="Times New Roman" panose="02020603050405020304" charset="0"/>
                <a:ea typeface="微软雅黑" panose="020B0503020204020204" pitchFamily="34" charset="-122"/>
                <a:cs typeface="Times New Roman" panose="02020603050405020304" charset="0"/>
              </a:rPr>
              <a:t> </a:t>
            </a:r>
            <a:r>
              <a:rPr lang="en-US" altLang="zh-CN" sz="2400" dirty="0">
                <a:latin typeface="微软雅黑" panose="020B0503020204020204" pitchFamily="34" charset="-122"/>
                <a:ea typeface="微软雅黑" panose="020B0503020204020204" pitchFamily="34" charset="-122"/>
              </a:rPr>
              <a:t>is the point number</a:t>
            </a:r>
            <a:endParaRPr lang="zh-CN" altLang="en-US" sz="2400" dirty="0">
              <a:latin typeface="微软雅黑" panose="020B0503020204020204" pitchFamily="34" charset="-122"/>
              <a:ea typeface="微软雅黑" panose="020B0503020204020204" pitchFamily="34" charset="-122"/>
            </a:endParaRPr>
          </a:p>
          <a:p>
            <a:pPr>
              <a:lnSpc>
                <a:spcPct val="150000"/>
              </a:lnSpc>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If we assume </a:t>
            </a:r>
            <a:r>
              <a:rPr lang="en-US" altLang="zh-CN" sz="2400" i="1" dirty="0">
                <a:latin typeface="Times New Roman" panose="02020603050405020304" charset="0"/>
                <a:ea typeface="微软雅黑" panose="020B0503020204020204" pitchFamily="34" charset="-122"/>
                <a:cs typeface="Times New Roman" panose="02020603050405020304" charset="0"/>
              </a:rPr>
              <a:t>f</a:t>
            </a:r>
            <a:r>
              <a:rPr lang="en-US" altLang="zh-CN" sz="2400" dirty="0">
                <a:latin typeface="Times New Roman" panose="02020603050405020304" charset="0"/>
                <a:ea typeface="微软雅黑" panose="020B0503020204020204" pitchFamily="34" charset="-122"/>
                <a:cs typeface="Times New Roman" panose="02020603050405020304" charset="0"/>
              </a:rPr>
              <a:t>(</a:t>
            </a:r>
            <a:r>
              <a:rPr lang="en-US" altLang="zh-CN" sz="2400" i="1" dirty="0">
                <a:latin typeface="Times New Roman" panose="02020603050405020304" charset="0"/>
                <a:ea typeface="微软雅黑" panose="020B0503020204020204" pitchFamily="34" charset="-122"/>
                <a:cs typeface="Times New Roman" panose="02020603050405020304" charset="0"/>
              </a:rPr>
              <a:t>x</a:t>
            </a:r>
            <a:r>
              <a:rPr lang="en-US" altLang="zh-CN" sz="2400" dirty="0">
                <a:latin typeface="Times New Roman" panose="02020603050405020304" charset="0"/>
                <a:ea typeface="微软雅黑" panose="020B0503020204020204" pitchFamily="34" charset="-122"/>
                <a:cs typeface="Times New Roman" panose="02020603050405020304" charset="0"/>
              </a:rPr>
              <a:t>) </a:t>
            </a:r>
            <a:r>
              <a:rPr lang="en-US" altLang="zh-CN" sz="2400" dirty="0">
                <a:latin typeface="微软雅黑" panose="020B0503020204020204" pitchFamily="34" charset="-122"/>
                <a:ea typeface="微软雅黑" panose="020B0503020204020204" pitchFamily="34" charset="-122"/>
              </a:rPr>
              <a:t>is a Parabolic Curve, it expression is:</a:t>
            </a:r>
            <a:r>
              <a:rPr lang="zh-CN" altLang="en-US" sz="2400" dirty="0">
                <a:latin typeface="微软雅黑" panose="020B0503020204020204" pitchFamily="34" charset="-122"/>
                <a:ea typeface="微软雅黑" panose="020B0503020204020204" pitchFamily="34" charset="-122"/>
              </a:rPr>
              <a:t> </a:t>
            </a:r>
          </a:p>
        </p:txBody>
      </p:sp>
      <p:graphicFrame>
        <p:nvGraphicFramePr>
          <p:cNvPr id="51204" name="Object 7"/>
          <p:cNvGraphicFramePr>
            <a:graphicFrameLocks noChangeAspect="1"/>
          </p:cNvGraphicFramePr>
          <p:nvPr>
            <p:custDataLst>
              <p:tags r:id="rId5"/>
            </p:custDataLst>
          </p:nvPr>
        </p:nvGraphicFramePr>
        <p:xfrm>
          <a:off x="3234690" y="5486400"/>
          <a:ext cx="4999990" cy="870585"/>
        </p:xfrm>
        <a:graphic>
          <a:graphicData uri="http://schemas.openxmlformats.org/presentationml/2006/ole">
            <mc:AlternateContent xmlns:mc="http://schemas.openxmlformats.org/markup-compatibility/2006">
              <mc:Choice xmlns:v="urn:schemas-microsoft-com:vml" Requires="v">
                <p:oleObj spid="_x0000_s11302" r:id="rId10" imgW="1562100" imgH="241300" progId="Equation.3">
                  <p:embed/>
                </p:oleObj>
              </mc:Choice>
              <mc:Fallback>
                <p:oleObj r:id="rId10" imgW="1562100" imgH="241300" progId="Equation.3">
                  <p:embed/>
                  <p:pic>
                    <p:nvPicPr>
                      <p:cNvPr id="0" name="图片 3086"/>
                      <p:cNvPicPr/>
                      <p:nvPr/>
                    </p:nvPicPr>
                    <p:blipFill>
                      <a:blip r:embed="rId11"/>
                      <a:stretch>
                        <a:fillRect/>
                      </a:stretch>
                    </p:blipFill>
                    <p:spPr>
                      <a:xfrm>
                        <a:off x="3234690" y="5486400"/>
                        <a:ext cx="4999990" cy="870585"/>
                      </a:xfrm>
                      <a:prstGeom prst="rect">
                        <a:avLst/>
                      </a:prstGeom>
                      <a:noFill/>
                      <a:ln w="38100">
                        <a:noFill/>
                        <a:miter/>
                      </a:ln>
                    </p:spPr>
                  </p:pic>
                </p:oleObj>
              </mc:Fallback>
            </mc:AlternateContent>
          </a:graphicData>
        </a:graphic>
      </p:graphicFrame>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Boundary Fitting</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46</a:t>
            </a:fld>
            <a:endParaRPr lang="en-US" altLang="zh-CN"/>
          </a:p>
        </p:txBody>
      </p:sp>
      <p:sp>
        <p:nvSpPr>
          <p:cNvPr id="53249" name="Text Box 2"/>
          <p:cNvSpPr txBox="1"/>
          <p:nvPr>
            <p:custDataLst>
              <p:tags r:id="rId2"/>
            </p:custDataLst>
          </p:nvPr>
        </p:nvSpPr>
        <p:spPr>
          <a:xfrm>
            <a:off x="608965" y="1055370"/>
            <a:ext cx="10337800" cy="1042035"/>
          </a:xfrm>
          <a:prstGeom prst="rect">
            <a:avLst/>
          </a:prstGeom>
          <a:noFill/>
          <a:ln w="9525">
            <a:noFill/>
          </a:ln>
        </p:spPr>
        <p:txBody>
          <a:bodyPr wrap="square" anchor="t" anchorCtr="0">
            <a:noAutofit/>
          </a:bodyPr>
          <a:lstStyle/>
          <a:p>
            <a:pPr>
              <a:lnSpc>
                <a:spcPct val="130000"/>
              </a:lnSpc>
              <a:spcBef>
                <a:spcPct val="50000"/>
              </a:spcBef>
            </a:pPr>
            <a:r>
              <a:rPr lang="en-US" altLang="zh-CN" sz="2400" dirty="0">
                <a:latin typeface="微软雅黑" panose="020B0503020204020204" pitchFamily="34" charset="-122"/>
                <a:ea typeface="微软雅黑" panose="020B0503020204020204" pitchFamily="34" charset="-122"/>
              </a:rPr>
              <a:t>Curve fitting is the process to ensure optimal parameter. It can be solved by classic least square method. Let: </a:t>
            </a:r>
            <a:endParaRPr lang="zh-CN" altLang="en-US" sz="2400" dirty="0">
              <a:latin typeface="微软雅黑" panose="020B0503020204020204" pitchFamily="34" charset="-122"/>
              <a:ea typeface="微软雅黑" panose="020B0503020204020204" pitchFamily="34" charset="-122"/>
            </a:endParaRPr>
          </a:p>
        </p:txBody>
      </p:sp>
      <p:graphicFrame>
        <p:nvGraphicFramePr>
          <p:cNvPr id="53250" name="Object 3"/>
          <p:cNvGraphicFramePr>
            <a:graphicFrameLocks noChangeAspect="1"/>
          </p:cNvGraphicFramePr>
          <p:nvPr>
            <p:custDataLst>
              <p:tags r:id="rId3"/>
            </p:custDataLst>
          </p:nvPr>
        </p:nvGraphicFramePr>
        <p:xfrm>
          <a:off x="2285365" y="2503170"/>
          <a:ext cx="6628765" cy="2564130"/>
        </p:xfrm>
        <a:graphic>
          <a:graphicData uri="http://schemas.openxmlformats.org/presentationml/2006/ole">
            <mc:AlternateContent xmlns:mc="http://schemas.openxmlformats.org/markup-compatibility/2006">
              <mc:Choice xmlns:v="urn:schemas-microsoft-com:vml" Requires="v">
                <p:oleObj spid="_x0000_s12307" r:id="rId8" imgW="2628900" imgH="1016000" progId="Equation.DSMT4">
                  <p:embed/>
                </p:oleObj>
              </mc:Choice>
              <mc:Fallback>
                <p:oleObj r:id="rId8" imgW="2628900" imgH="1016000" progId="Equation.DSMT4">
                  <p:embed/>
                  <p:pic>
                    <p:nvPicPr>
                      <p:cNvPr id="0" name="图片 3088"/>
                      <p:cNvPicPr/>
                      <p:nvPr/>
                    </p:nvPicPr>
                    <p:blipFill>
                      <a:blip r:embed="rId9"/>
                      <a:stretch>
                        <a:fillRect/>
                      </a:stretch>
                    </p:blipFill>
                    <p:spPr>
                      <a:xfrm>
                        <a:off x="2285365" y="2503170"/>
                        <a:ext cx="6628765" cy="2564130"/>
                      </a:xfrm>
                      <a:prstGeom prst="rect">
                        <a:avLst/>
                      </a:prstGeom>
                      <a:noFill/>
                      <a:ln w="38100">
                        <a:noFill/>
                        <a:miter/>
                      </a:ln>
                    </p:spPr>
                  </p:pic>
                </p:oleObj>
              </mc:Fallback>
            </mc:AlternateContent>
          </a:graphicData>
        </a:graphic>
      </p:graphicFrame>
      <p:sp>
        <p:nvSpPr>
          <p:cNvPr id="53251" name="Text Box 5"/>
          <p:cNvSpPr txBox="1"/>
          <p:nvPr>
            <p:custDataLst>
              <p:tags r:id="rId4"/>
            </p:custDataLst>
          </p:nvPr>
        </p:nvSpPr>
        <p:spPr>
          <a:xfrm>
            <a:off x="608648" y="5466398"/>
            <a:ext cx="2059305" cy="460375"/>
          </a:xfrm>
          <a:prstGeom prst="rect">
            <a:avLst/>
          </a:prstGeom>
          <a:noFill/>
          <a:ln w="9525">
            <a:noFill/>
          </a:ln>
        </p:spPr>
        <p:txBody>
          <a:bodyPr wrap="none" anchor="t" anchorCtr="0">
            <a:spAutoFit/>
          </a:bodyPr>
          <a:lstStyle/>
          <a:p>
            <a:r>
              <a:rPr lang="en-US" altLang="zh-CN" sz="2400" dirty="0">
                <a:latin typeface="微软雅黑" panose="020B0503020204020204" pitchFamily="34" charset="-122"/>
                <a:ea typeface="微软雅黑" panose="020B0503020204020204" pitchFamily="34" charset="-122"/>
              </a:rPr>
              <a:t>Error vector: </a:t>
            </a:r>
          </a:p>
        </p:txBody>
      </p:sp>
      <p:sp>
        <p:nvSpPr>
          <p:cNvPr id="53252" name="Text Box 6"/>
          <p:cNvSpPr txBox="1"/>
          <p:nvPr>
            <p:custDataLst>
              <p:tags r:id="rId5"/>
            </p:custDataLst>
          </p:nvPr>
        </p:nvSpPr>
        <p:spPr>
          <a:xfrm>
            <a:off x="4876165" y="6089015"/>
            <a:ext cx="1446530" cy="518160"/>
          </a:xfrm>
          <a:prstGeom prst="rect">
            <a:avLst/>
          </a:prstGeom>
          <a:noFill/>
          <a:ln w="9525">
            <a:noFill/>
          </a:ln>
        </p:spPr>
        <p:txBody>
          <a:bodyPr wrap="none" anchor="t" anchorCtr="0">
            <a:noAutofit/>
          </a:bodyPr>
          <a:lstStyle/>
          <a:p>
            <a:r>
              <a:rPr lang="en-US" altLang="zh-CN" sz="2800" i="1" dirty="0">
                <a:latin typeface="Times New Roman" panose="02020603050405020304" charset="0"/>
                <a:ea typeface="宋体" panose="02010600030101010101" pitchFamily="2" charset="-122"/>
              </a:rPr>
              <a:t>E</a:t>
            </a:r>
            <a:r>
              <a:rPr lang="en-US" altLang="zh-CN" sz="2800" dirty="0">
                <a:latin typeface="Times New Roman" panose="02020603050405020304" charset="0"/>
                <a:ea typeface="宋体" panose="02010600030101010101" pitchFamily="2" charset="-122"/>
              </a:rPr>
              <a:t>=</a:t>
            </a:r>
            <a:r>
              <a:rPr lang="en-US" altLang="zh-CN" sz="2800" i="1" dirty="0">
                <a:latin typeface="Times New Roman" panose="02020603050405020304" charset="0"/>
                <a:ea typeface="宋体" panose="02010600030101010101" pitchFamily="2" charset="-122"/>
              </a:rPr>
              <a:t>Y</a:t>
            </a:r>
            <a:r>
              <a:rPr lang="zh-CN" altLang="en-US" sz="2800" dirty="0">
                <a:latin typeface="Times New Roman" panose="02020603050405020304" charset="0"/>
                <a:ea typeface="宋体" panose="02010600030101010101" pitchFamily="2" charset="-122"/>
              </a:rPr>
              <a:t>－</a:t>
            </a:r>
            <a:r>
              <a:rPr lang="en-US" altLang="zh-CN" sz="2800" i="1" dirty="0">
                <a:latin typeface="Times New Roman" panose="02020603050405020304" charset="0"/>
                <a:ea typeface="宋体" panose="02010600030101010101" pitchFamily="2" charset="-122"/>
              </a:rPr>
              <a:t>BC</a:t>
            </a:r>
            <a:r>
              <a:rPr lang="en-US" altLang="zh-CN" sz="2800" dirty="0">
                <a:latin typeface="Times New Roman" panose="02020603050405020304" charset="0"/>
                <a:ea typeface="宋体" panose="02010600030101010101" pitchFamily="2" charset="-122"/>
              </a:rPr>
              <a:t> </a:t>
            </a: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Boundary Fitting</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47</a:t>
            </a:fld>
            <a:endParaRPr lang="en-US" altLang="zh-CN"/>
          </a:p>
        </p:txBody>
      </p:sp>
      <p:sp>
        <p:nvSpPr>
          <p:cNvPr id="55297" name="Text Box 2"/>
          <p:cNvSpPr txBox="1"/>
          <p:nvPr>
            <p:custDataLst>
              <p:tags r:id="rId2"/>
            </p:custDataLst>
          </p:nvPr>
        </p:nvSpPr>
        <p:spPr>
          <a:xfrm>
            <a:off x="677545" y="1449388"/>
            <a:ext cx="2963545" cy="460375"/>
          </a:xfrm>
          <a:prstGeom prst="rect">
            <a:avLst/>
          </a:prstGeom>
          <a:noFill/>
          <a:ln w="9525">
            <a:noFill/>
          </a:ln>
        </p:spPr>
        <p:txBody>
          <a:bodyPr wrap="none" anchor="t" anchorCtr="0">
            <a:spAutoFit/>
          </a:bodyPr>
          <a:lstStyle/>
          <a:p>
            <a:r>
              <a:rPr lang="en-US" altLang="zh-CN" sz="2400" dirty="0">
                <a:latin typeface="微软雅黑" panose="020B0503020204020204" pitchFamily="34" charset="-122"/>
                <a:ea typeface="微软雅黑" panose="020B0503020204020204" pitchFamily="34" charset="-122"/>
              </a:rPr>
              <a:t>Mean square error:</a:t>
            </a:r>
            <a:endParaRPr lang="zh-CN" altLang="en-US" sz="2400" dirty="0">
              <a:latin typeface="微软雅黑" panose="020B0503020204020204" pitchFamily="34" charset="-122"/>
              <a:ea typeface="微软雅黑" panose="020B0503020204020204" pitchFamily="34" charset="-122"/>
            </a:endParaRPr>
          </a:p>
        </p:txBody>
      </p:sp>
      <p:graphicFrame>
        <p:nvGraphicFramePr>
          <p:cNvPr id="55298" name="Object 3"/>
          <p:cNvGraphicFramePr>
            <a:graphicFrameLocks noChangeAspect="1"/>
          </p:cNvGraphicFramePr>
          <p:nvPr>
            <p:custDataLst>
              <p:tags r:id="rId3"/>
            </p:custDataLst>
          </p:nvPr>
        </p:nvGraphicFramePr>
        <p:xfrm>
          <a:off x="4256405" y="1194435"/>
          <a:ext cx="2381250" cy="970915"/>
        </p:xfrm>
        <a:graphic>
          <a:graphicData uri="http://schemas.openxmlformats.org/presentationml/2006/ole">
            <mc:AlternateContent xmlns:mc="http://schemas.openxmlformats.org/markup-compatibility/2006">
              <mc:Choice xmlns:v="urn:schemas-microsoft-com:vml" Requires="v">
                <p:oleObj spid="_x0000_s13349" r:id="rId9" imgW="965200" imgH="393700" progId="Equation.3">
                  <p:embed/>
                </p:oleObj>
              </mc:Choice>
              <mc:Fallback>
                <p:oleObj r:id="rId9" imgW="965200" imgH="393700" progId="Equation.3">
                  <p:embed/>
                  <p:pic>
                    <p:nvPicPr>
                      <p:cNvPr id="0" name="图片 3089"/>
                      <p:cNvPicPr/>
                      <p:nvPr/>
                    </p:nvPicPr>
                    <p:blipFill>
                      <a:blip r:embed="rId10"/>
                      <a:stretch>
                        <a:fillRect/>
                      </a:stretch>
                    </p:blipFill>
                    <p:spPr>
                      <a:xfrm>
                        <a:off x="4256405" y="1194435"/>
                        <a:ext cx="2381250" cy="970915"/>
                      </a:xfrm>
                      <a:prstGeom prst="rect">
                        <a:avLst/>
                      </a:prstGeom>
                      <a:noFill/>
                      <a:ln w="38100">
                        <a:noFill/>
                        <a:miter/>
                      </a:ln>
                    </p:spPr>
                  </p:pic>
                </p:oleObj>
              </mc:Fallback>
            </mc:AlternateContent>
          </a:graphicData>
        </a:graphic>
      </p:graphicFrame>
      <p:sp>
        <p:nvSpPr>
          <p:cNvPr id="55299" name="Text Box 5"/>
          <p:cNvSpPr txBox="1"/>
          <p:nvPr>
            <p:custDataLst>
              <p:tags r:id="rId4"/>
            </p:custDataLst>
          </p:nvPr>
        </p:nvSpPr>
        <p:spPr>
          <a:xfrm>
            <a:off x="677545" y="2499678"/>
            <a:ext cx="3103245" cy="460375"/>
          </a:xfrm>
          <a:prstGeom prst="rect">
            <a:avLst/>
          </a:prstGeom>
          <a:noFill/>
          <a:ln w="9525">
            <a:noFill/>
          </a:ln>
        </p:spPr>
        <p:txBody>
          <a:bodyPr wrap="none" anchor="t" anchorCtr="0">
            <a:spAutoFit/>
          </a:bodyPr>
          <a:lstStyle/>
          <a:p>
            <a:r>
              <a:rPr lang="en-US" altLang="zh-CN" sz="2400" dirty="0">
                <a:latin typeface="微软雅黑" panose="020B0503020204020204" pitchFamily="34" charset="-122"/>
                <a:ea typeface="微软雅黑" panose="020B0503020204020204" pitchFamily="34" charset="-122"/>
              </a:rPr>
              <a:t>Optimal solution is: </a:t>
            </a:r>
          </a:p>
        </p:txBody>
      </p:sp>
      <p:graphicFrame>
        <p:nvGraphicFramePr>
          <p:cNvPr id="55300" name="Object 6"/>
          <p:cNvGraphicFramePr>
            <a:graphicFrameLocks noChangeAspect="1"/>
          </p:cNvGraphicFramePr>
          <p:nvPr>
            <p:custDataLst>
              <p:tags r:id="rId5"/>
            </p:custDataLst>
          </p:nvPr>
        </p:nvGraphicFramePr>
        <p:xfrm>
          <a:off x="3865880" y="3189605"/>
          <a:ext cx="3162300" cy="631825"/>
        </p:xfrm>
        <a:graphic>
          <a:graphicData uri="http://schemas.openxmlformats.org/presentationml/2006/ole">
            <mc:AlternateContent xmlns:mc="http://schemas.openxmlformats.org/markup-compatibility/2006">
              <mc:Choice xmlns:v="urn:schemas-microsoft-com:vml" Requires="v">
                <p:oleObj spid="_x0000_s13350" r:id="rId11" imgW="1143000" imgH="228600" progId="Equation.3">
                  <p:embed/>
                </p:oleObj>
              </mc:Choice>
              <mc:Fallback>
                <p:oleObj r:id="rId11" imgW="1143000" imgH="228600" progId="Equation.3">
                  <p:embed/>
                  <p:pic>
                    <p:nvPicPr>
                      <p:cNvPr id="0" name="图片 3090"/>
                      <p:cNvPicPr/>
                      <p:nvPr/>
                    </p:nvPicPr>
                    <p:blipFill>
                      <a:blip r:embed="rId12"/>
                      <a:stretch>
                        <a:fillRect/>
                      </a:stretch>
                    </p:blipFill>
                    <p:spPr>
                      <a:xfrm>
                        <a:off x="3865880" y="3189605"/>
                        <a:ext cx="3162300" cy="631825"/>
                      </a:xfrm>
                      <a:prstGeom prst="rect">
                        <a:avLst/>
                      </a:prstGeom>
                      <a:noFill/>
                      <a:ln w="38100">
                        <a:noFill/>
                        <a:miter/>
                      </a:ln>
                    </p:spPr>
                  </p:pic>
                </p:oleObj>
              </mc:Fallback>
            </mc:AlternateContent>
          </a:graphicData>
        </a:graphic>
      </p:graphicFrame>
      <p:sp>
        <p:nvSpPr>
          <p:cNvPr id="55301" name="Text Box 8"/>
          <p:cNvSpPr txBox="1"/>
          <p:nvPr>
            <p:custDataLst>
              <p:tags r:id="rId6"/>
            </p:custDataLst>
          </p:nvPr>
        </p:nvSpPr>
        <p:spPr>
          <a:xfrm>
            <a:off x="677545" y="4308475"/>
            <a:ext cx="10804525" cy="2047875"/>
          </a:xfrm>
          <a:prstGeom prst="rect">
            <a:avLst/>
          </a:prstGeom>
          <a:noFill/>
          <a:ln w="9525">
            <a:noFill/>
          </a:ln>
        </p:spPr>
        <p:txBody>
          <a:bodyPr wrap="square" anchor="t" anchorCtr="0">
            <a:spAutoFit/>
          </a:bodyPr>
          <a:lstStyle/>
          <a:p>
            <a:pPr algn="just">
              <a:lnSpc>
                <a:spcPct val="125000"/>
              </a:lnSpc>
              <a:spcBef>
                <a:spcPct val="50000"/>
              </a:spcBef>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Matrix </a:t>
            </a:r>
            <a:r>
              <a:rPr lang="en-US" altLang="zh-CN" sz="2400" dirty="0">
                <a:latin typeface="Times New Roman" panose="02020603050405020304" charset="0"/>
                <a:ea typeface="微软雅黑" panose="020B0503020204020204" pitchFamily="34" charset="-122"/>
                <a:cs typeface="Times New Roman" panose="02020603050405020304" charset="0"/>
              </a:rPr>
              <a:t>[</a:t>
            </a:r>
            <a:r>
              <a:rPr lang="en-US" altLang="zh-CN" sz="2400" b="1" i="1" dirty="0">
                <a:latin typeface="Times New Roman" panose="02020603050405020304" charset="0"/>
                <a:ea typeface="微软雅黑" panose="020B0503020204020204" pitchFamily="34" charset="-122"/>
                <a:cs typeface="Times New Roman" panose="02020603050405020304" charset="0"/>
              </a:rPr>
              <a:t>BB</a:t>
            </a:r>
            <a:r>
              <a:rPr lang="en-US" altLang="zh-CN" sz="2400" b="1" baseline="30000" dirty="0">
                <a:latin typeface="Times New Roman" panose="02020603050405020304" charset="0"/>
                <a:ea typeface="微软雅黑" panose="020B0503020204020204" pitchFamily="34" charset="-122"/>
                <a:cs typeface="Times New Roman" panose="02020603050405020304" charset="0"/>
              </a:rPr>
              <a:t>T</a:t>
            </a:r>
            <a:r>
              <a:rPr lang="zh-CN" altLang="en-US" sz="2400" dirty="0">
                <a:latin typeface="Times New Roman" panose="02020603050405020304" charset="0"/>
                <a:ea typeface="微软雅黑" panose="020B0503020204020204" pitchFamily="34" charset="-122"/>
                <a:cs typeface="Times New Roman" panose="02020603050405020304" charset="0"/>
              </a:rPr>
              <a:t>］</a:t>
            </a:r>
            <a:r>
              <a:rPr lang="en-US" altLang="zh-CN" sz="2400" baseline="30000" dirty="0">
                <a:latin typeface="Times New Roman" panose="02020603050405020304" charset="0"/>
                <a:ea typeface="微软雅黑" panose="020B0503020204020204" pitchFamily="34" charset="-122"/>
                <a:cs typeface="Times New Roman" panose="02020603050405020304" charset="0"/>
              </a:rPr>
              <a:t>-1</a:t>
            </a:r>
            <a:r>
              <a:rPr lang="en-US" altLang="zh-CN" sz="2400" i="1" dirty="0">
                <a:latin typeface="Times New Roman" panose="02020603050405020304" charset="0"/>
                <a:ea typeface="微软雅黑" panose="020B0503020204020204" pitchFamily="34" charset="-122"/>
                <a:cs typeface="Times New Roman" panose="02020603050405020304" charset="0"/>
              </a:rPr>
              <a:t>B</a:t>
            </a:r>
            <a:r>
              <a:rPr lang="en-US" altLang="zh-CN" sz="2400" baseline="30000" dirty="0">
                <a:latin typeface="Times New Roman" panose="02020603050405020304" charset="0"/>
                <a:ea typeface="微软雅黑" panose="020B0503020204020204" pitchFamily="34" charset="-122"/>
                <a:cs typeface="Times New Roman" panose="02020603050405020304" charset="0"/>
              </a:rPr>
              <a:t>T</a:t>
            </a:r>
            <a:r>
              <a:rPr lang="en-US" altLang="zh-CN" sz="2400" baseline="300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is called the pseudo inverse matrix of </a:t>
            </a:r>
            <a:r>
              <a:rPr lang="en-US" altLang="zh-CN" sz="2400" i="1" dirty="0">
                <a:latin typeface="微软雅黑" panose="020B0503020204020204" pitchFamily="34" charset="-122"/>
                <a:ea typeface="微软雅黑" panose="020B0503020204020204" pitchFamily="34" charset="-122"/>
                <a:cs typeface="微软雅黑" panose="020B0503020204020204" pitchFamily="34" charset="-122"/>
              </a:rPr>
              <a:t>B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伪逆矩阵</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25000"/>
              </a:lnSpc>
              <a:spcBef>
                <a:spcPct val="15000"/>
              </a:spcBef>
            </a:pPr>
            <a:r>
              <a:rPr lang="zh-CN" altLang="en-US" sz="2400" dirty="0">
                <a:latin typeface="Times New Roman" panose="02020603050405020304" charset="0"/>
                <a:ea typeface="宋体" panose="02010600030101010101" pitchFamily="2" charset="-122"/>
              </a:rPr>
              <a:t>        </a:t>
            </a:r>
            <a:r>
              <a:rPr lang="en-US" altLang="zh-CN" sz="2400" dirty="0">
                <a:latin typeface="微软雅黑" panose="020B0503020204020204" pitchFamily="34" charset="-122"/>
                <a:ea typeface="微软雅黑" panose="020B0503020204020204" pitchFamily="34" charset="-122"/>
              </a:rPr>
              <a:t>We can easily spread it to other coefficient form, such as Circle, Ellipse, Two order quadratic equation, Three order quadratic equation, …</a:t>
            </a:r>
          </a:p>
          <a:p>
            <a:pPr algn="just">
              <a:lnSpc>
                <a:spcPct val="125000"/>
              </a:lnSpc>
              <a:spcBef>
                <a:spcPct val="15000"/>
              </a:spcBef>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Matlab toolbox is very powerful to do this kind of work.</a:t>
            </a:r>
            <a:r>
              <a:rPr lang="zh-CN" altLang="en-US" sz="2400" dirty="0">
                <a:latin typeface="微软雅黑" panose="020B0503020204020204" pitchFamily="34" charset="-122"/>
                <a:ea typeface="微软雅黑" panose="020B0503020204020204" pitchFamily="34" charset="-122"/>
              </a:rPr>
              <a:t> </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Boundary Fitting</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48</a:t>
            </a:fld>
            <a:endParaRPr lang="en-US" altLang="zh-CN"/>
          </a:p>
        </p:txBody>
      </p:sp>
      <p:sp>
        <p:nvSpPr>
          <p:cNvPr id="56321" name="Text Box 3"/>
          <p:cNvSpPr txBox="1"/>
          <p:nvPr>
            <p:custDataLst>
              <p:tags r:id="rId2"/>
            </p:custDataLst>
          </p:nvPr>
        </p:nvSpPr>
        <p:spPr>
          <a:xfrm>
            <a:off x="4881563" y="5913120"/>
            <a:ext cx="2427605" cy="521970"/>
          </a:xfrm>
          <a:prstGeom prst="rect">
            <a:avLst/>
          </a:prstGeom>
          <a:noFill/>
          <a:ln w="9525">
            <a:noFill/>
          </a:ln>
        </p:spPr>
        <p:txBody>
          <a:bodyPr wrap="none" anchor="t" anchorCtr="0">
            <a:spAutoFit/>
          </a:bodyPr>
          <a:lstStyle/>
          <a:p>
            <a:r>
              <a:rPr lang="en-US" altLang="zh-CN" sz="2800" dirty="0">
                <a:latin typeface="微软雅黑" panose="020B0503020204020204" pitchFamily="34" charset="-122"/>
                <a:ea typeface="微软雅黑" panose="020B0503020204020204" pitchFamily="34" charset="-122"/>
              </a:rPr>
              <a:t>Fitting result </a:t>
            </a:r>
          </a:p>
        </p:txBody>
      </p:sp>
      <p:graphicFrame>
        <p:nvGraphicFramePr>
          <p:cNvPr id="56322" name="Object 4"/>
          <p:cNvGraphicFramePr>
            <a:graphicFrameLocks noChangeAspect="1"/>
          </p:cNvGraphicFramePr>
          <p:nvPr>
            <p:custDataLst>
              <p:tags r:id="rId3"/>
            </p:custDataLst>
          </p:nvPr>
        </p:nvGraphicFramePr>
        <p:xfrm>
          <a:off x="727710" y="1405890"/>
          <a:ext cx="9765665" cy="4507230"/>
        </p:xfrm>
        <a:graphic>
          <a:graphicData uri="http://schemas.openxmlformats.org/presentationml/2006/ole">
            <mc:AlternateContent xmlns:mc="http://schemas.openxmlformats.org/markup-compatibility/2006">
              <mc:Choice xmlns:v="urn:schemas-microsoft-com:vml" Requires="v">
                <p:oleObj spid="_x0000_s14355" r:id="rId6" imgW="1889760" imgH="1280160" progId="Visio.Drawing.4">
                  <p:embed/>
                </p:oleObj>
              </mc:Choice>
              <mc:Fallback>
                <p:oleObj r:id="rId6" imgW="1889760" imgH="1280160" progId="Visio.Drawing.4">
                  <p:embed/>
                  <p:pic>
                    <p:nvPicPr>
                      <p:cNvPr id="0" name="图片 3091"/>
                      <p:cNvPicPr/>
                      <p:nvPr/>
                    </p:nvPicPr>
                    <p:blipFill>
                      <a:blip r:embed="rId7"/>
                      <a:stretch>
                        <a:fillRect/>
                      </a:stretch>
                    </p:blipFill>
                    <p:spPr>
                      <a:xfrm>
                        <a:off x="727710" y="1405890"/>
                        <a:ext cx="9765665" cy="4507230"/>
                      </a:xfrm>
                      <a:prstGeom prst="rect">
                        <a:avLst/>
                      </a:prstGeom>
                      <a:noFill/>
                      <a:ln w="38100">
                        <a:noFill/>
                        <a:miter/>
                      </a:ln>
                    </p:spPr>
                  </p:pic>
                </p:oleObj>
              </mc:Fallback>
            </mc:AlternateContent>
          </a:graphicData>
        </a:graphic>
      </p:graphicFrame>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Boundary Descriptors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49</a:t>
            </a:fld>
            <a:endParaRPr lang="en-US" altLang="zh-CN"/>
          </a:p>
        </p:txBody>
      </p:sp>
      <p:sp>
        <p:nvSpPr>
          <p:cNvPr id="57346" name="Text Box 3"/>
          <p:cNvSpPr txBox="1"/>
          <p:nvPr>
            <p:custDataLst>
              <p:tags r:id="rId1"/>
            </p:custDataLst>
          </p:nvPr>
        </p:nvSpPr>
        <p:spPr>
          <a:xfrm>
            <a:off x="900481" y="1140460"/>
            <a:ext cx="4989830" cy="3894208"/>
          </a:xfrm>
          <a:prstGeom prst="rect">
            <a:avLst/>
          </a:prstGeom>
          <a:noFill/>
          <a:ln w="12700">
            <a:noFill/>
          </a:ln>
        </p:spPr>
        <p:txBody>
          <a:bodyPr wrap="square" anchor="t" anchorCtr="0">
            <a:spAutoFit/>
          </a:bodyPr>
          <a:lstStyle/>
          <a:p>
            <a:pPr marL="457200" indent="-457200">
              <a:lnSpc>
                <a:spcPct val="150000"/>
              </a:lnSpc>
              <a:buClr>
                <a:srgbClr val="000000"/>
              </a:buClr>
              <a:buFont typeface="Wingdings" panose="05000000000000000000" charset="0"/>
              <a:buChar char="Ø"/>
            </a:pPr>
            <a:r>
              <a:rPr lang="en-US" altLang="zh-CN" sz="2800" dirty="0">
                <a:latin typeface="微软雅黑" panose="020B0503020204020204" pitchFamily="34" charset="-122"/>
                <a:ea typeface="微软雅黑" panose="020B0503020204020204" pitchFamily="34" charset="-122"/>
              </a:rPr>
              <a:t>Position</a:t>
            </a:r>
          </a:p>
          <a:p>
            <a:pPr marL="457200" indent="-457200">
              <a:lnSpc>
                <a:spcPct val="150000"/>
              </a:lnSpc>
              <a:buClr>
                <a:srgbClr val="000000"/>
              </a:buClr>
              <a:buFont typeface="Wingdings" panose="05000000000000000000" charset="0"/>
              <a:buChar char="Ø"/>
            </a:pPr>
            <a:r>
              <a:rPr lang="en-US" altLang="zh-CN" sz="2800" dirty="0">
                <a:latin typeface="微软雅黑" panose="020B0503020204020204" pitchFamily="34" charset="-122"/>
                <a:ea typeface="微软雅黑" panose="020B0503020204020204" pitchFamily="34" charset="-122"/>
              </a:rPr>
              <a:t>Direction</a:t>
            </a:r>
          </a:p>
          <a:p>
            <a:pPr marL="457200" indent="-457200">
              <a:lnSpc>
                <a:spcPct val="150000"/>
              </a:lnSpc>
              <a:buClr>
                <a:srgbClr val="000000"/>
              </a:buClr>
              <a:buFont typeface="Wingdings" panose="05000000000000000000" charset="0"/>
              <a:buChar char="Ø"/>
            </a:pPr>
            <a:r>
              <a:rPr lang="en-US" altLang="zh-CN" sz="2800" dirty="0">
                <a:latin typeface="微软雅黑" panose="020B0503020204020204" pitchFamily="34" charset="-122"/>
                <a:ea typeface="微软雅黑" panose="020B0503020204020204" pitchFamily="34" charset="-122"/>
              </a:rPr>
              <a:t>Major axis </a:t>
            </a:r>
          </a:p>
          <a:p>
            <a:pPr marL="457200" indent="-457200">
              <a:lnSpc>
                <a:spcPct val="150000"/>
              </a:lnSpc>
              <a:buClr>
                <a:srgbClr val="000000"/>
              </a:buClr>
              <a:buFont typeface="Wingdings" panose="05000000000000000000" charset="0"/>
              <a:buChar char="Ø"/>
            </a:pPr>
            <a:r>
              <a:rPr lang="en-US" altLang="zh-CN" sz="2800" dirty="0">
                <a:latin typeface="微软雅黑" panose="020B0503020204020204" pitchFamily="34" charset="-122"/>
                <a:ea typeface="微软雅黑" panose="020B0503020204020204" pitchFamily="34" charset="-122"/>
              </a:rPr>
              <a:t>Length of boundary</a:t>
            </a:r>
          </a:p>
          <a:p>
            <a:pPr marL="457200" indent="-457200">
              <a:lnSpc>
                <a:spcPct val="150000"/>
              </a:lnSpc>
              <a:buClr>
                <a:srgbClr val="000000"/>
              </a:buClr>
              <a:buFont typeface="Wingdings" panose="05000000000000000000" charset="0"/>
              <a:buChar char="Ø"/>
            </a:pPr>
            <a:r>
              <a:rPr lang="en-US" altLang="zh-CN" sz="2800" dirty="0">
                <a:latin typeface="微软雅黑" panose="020B0503020204020204" pitchFamily="34" charset="-122"/>
                <a:ea typeface="微软雅黑" panose="020B0503020204020204" pitchFamily="34" charset="-122"/>
              </a:rPr>
              <a:t>Enclose Area</a:t>
            </a:r>
          </a:p>
          <a:p>
            <a:pPr marL="457200" indent="-457200">
              <a:lnSpc>
                <a:spcPct val="150000"/>
              </a:lnSpc>
              <a:buClr>
                <a:srgbClr val="000000"/>
              </a:buClr>
              <a:buFont typeface="Wingdings" panose="05000000000000000000" charset="0"/>
              <a:buChar char="Ø"/>
            </a:pPr>
            <a:r>
              <a:rPr lang="en-US" altLang="zh-CN" sz="2800" dirty="0">
                <a:latin typeface="微软雅黑" panose="020B0503020204020204" pitchFamily="34" charset="-122"/>
                <a:ea typeface="微软雅黑" panose="020B0503020204020204" pitchFamily="34" charset="-122"/>
              </a:rPr>
              <a:t>Curvature</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ea typeface="宋体" panose="02010600030101010101" pitchFamily="2" charset="-122"/>
                <a:sym typeface="+mn-ea"/>
              </a:rPr>
              <a:t>Sensitivity</a:t>
            </a:r>
            <a:endParaRPr lang="zh-CN" altLang="en-US" dirty="0"/>
          </a:p>
        </p:txBody>
      </p:sp>
      <p:sp>
        <p:nvSpPr>
          <p:cNvPr id="5" name="灯片编号占位符 4"/>
          <p:cNvSpPr>
            <a:spLocks noGrp="1"/>
          </p:cNvSpPr>
          <p:nvPr>
            <p:ph type="sldNum" sz="quarter" idx="12"/>
          </p:nvPr>
        </p:nvSpPr>
        <p:spPr/>
        <p:txBody>
          <a:bodyPr/>
          <a:lstStyle/>
          <a:p>
            <a:fld id="{70B60EAF-A1DC-4C3B-A324-FE68300B7507}" type="slidenum">
              <a:rPr lang="en-US" altLang="zh-CN" smtClean="0"/>
              <a:t>5</a:t>
            </a:fld>
            <a:endParaRPr lang="en-US" altLang="zh-CN"/>
          </a:p>
        </p:txBody>
      </p:sp>
      <p:sp>
        <p:nvSpPr>
          <p:cNvPr id="433155" name="Rectangle 3"/>
          <p:cNvSpPr>
            <a:spLocks noGrp="1" noChangeArrowheads="1"/>
          </p:cNvSpPr>
          <p:nvPr>
            <p:ph idx="1"/>
            <p:custDataLst>
              <p:tags r:id="rId1"/>
            </p:custDataLst>
          </p:nvPr>
        </p:nvSpPr>
        <p:spPr>
          <a:xfrm>
            <a:off x="647065" y="1430020"/>
            <a:ext cx="10551795" cy="3657600"/>
          </a:xfrm>
        </p:spPr>
        <p:txBody>
          <a:bodyPr vert="horz" wrap="square" lIns="91440" tIns="45720" rIns="91440" bIns="45720" numCol="1" anchor="t" anchorCtr="0" compatLnSpc="1">
            <a:normAutofit fontScale="97500"/>
          </a:bodyPr>
          <a:lstStyle/>
          <a:p>
            <a:pPr marL="0" marR="0" indent="0" algn="just" defTabSz="914400" rtl="0" eaLnBrk="1" fontAlgn="base" latinLnBrk="0" hangingPunct="1">
              <a:lnSpc>
                <a:spcPct val="150000"/>
              </a:lnSpc>
              <a:spcBef>
                <a:spcPct val="20000"/>
              </a:spcBef>
              <a:spcAft>
                <a:spcPct val="0"/>
              </a:spcAft>
              <a:buClrTx/>
              <a:buSzTx/>
              <a:buFontTx/>
              <a:buNone/>
            </a:pPr>
            <a:r>
              <a:rPr kumimoji="0" lang="en-US" altLang="zh-CN" b="0" i="0" u="none" strike="noStrike" kern="0" cap="none" spc="0" normalizeH="0" baseline="0" noProof="1">
                <a:solidFill>
                  <a:schemeClr val="tx1"/>
                </a:solidFill>
                <a:cs typeface="+mn-cs"/>
              </a:rPr>
              <a:t>Feature selected as descriptors should be </a:t>
            </a:r>
            <a:r>
              <a:rPr kumimoji="0" lang="en-US" altLang="zh-CN" b="1" i="0" u="none" strike="noStrike" kern="0" cap="none" spc="0" normalizeH="0" baseline="0" noProof="1">
                <a:solidFill>
                  <a:schemeClr val="tx1"/>
                </a:solidFill>
                <a:effectLst>
                  <a:outerShdw blurRad="38100" dist="38100" dir="2700000">
                    <a:srgbClr val="C0C0C0"/>
                  </a:outerShdw>
                </a:effectLst>
                <a:cs typeface="+mn-cs"/>
              </a:rPr>
              <a:t>as insensitive as</a:t>
            </a:r>
            <a:r>
              <a:rPr kumimoji="0" lang="en-US" altLang="zh-CN" b="0" i="0" u="none" strike="noStrike" kern="0" cap="none" spc="0" normalizeH="0" baseline="0" noProof="1">
                <a:solidFill>
                  <a:schemeClr val="tx1"/>
                </a:solidFill>
                <a:cs typeface="+mn-cs"/>
              </a:rPr>
              <a:t> possible to variations in </a:t>
            </a:r>
          </a:p>
          <a:p>
            <a:pPr marL="827405" marR="0" lvl="1" indent="-285750" algn="just" defTabSz="914400" rtl="0" eaLnBrk="1" fontAlgn="base" latinLnBrk="0" hangingPunct="1">
              <a:lnSpc>
                <a:spcPct val="150000"/>
              </a:lnSpc>
              <a:spcBef>
                <a:spcPct val="20000"/>
              </a:spcBef>
              <a:spcAft>
                <a:spcPct val="0"/>
              </a:spcAft>
              <a:buClrTx/>
              <a:buSzTx/>
              <a:buFontTx/>
              <a:buChar char="–"/>
            </a:pPr>
            <a:r>
              <a:rPr kumimoji="0" lang="en-US" altLang="zh-CN" b="0" i="0" u="none" strike="noStrike" kern="0" cap="none" spc="0" normalizeH="0" baseline="0" noProof="1">
                <a:solidFill>
                  <a:schemeClr val="tx1"/>
                </a:solidFill>
                <a:cs typeface="+mn-ea"/>
              </a:rPr>
              <a:t>size</a:t>
            </a:r>
          </a:p>
          <a:p>
            <a:pPr marL="827405" marR="0" lvl="1" indent="-285750" algn="just" defTabSz="914400" rtl="0" eaLnBrk="1" fontAlgn="base" latinLnBrk="0" hangingPunct="1">
              <a:lnSpc>
                <a:spcPct val="150000"/>
              </a:lnSpc>
              <a:spcBef>
                <a:spcPct val="20000"/>
              </a:spcBef>
              <a:spcAft>
                <a:spcPct val="0"/>
              </a:spcAft>
              <a:buClrTx/>
              <a:buSzTx/>
              <a:buFontTx/>
              <a:buChar char="–"/>
            </a:pPr>
            <a:r>
              <a:rPr kumimoji="0" lang="en-US" altLang="zh-CN" b="0" i="0" u="none" strike="noStrike" kern="0" cap="none" spc="0" normalizeH="0" baseline="0" noProof="1">
                <a:solidFill>
                  <a:schemeClr val="tx1"/>
                </a:solidFill>
                <a:cs typeface="+mn-ea"/>
              </a:rPr>
              <a:t>translation</a:t>
            </a:r>
          </a:p>
          <a:p>
            <a:pPr marL="827405" marR="0" lvl="1" indent="-285750" algn="just" defTabSz="914400" rtl="0" eaLnBrk="1" fontAlgn="base" latinLnBrk="0" hangingPunct="1">
              <a:lnSpc>
                <a:spcPct val="150000"/>
              </a:lnSpc>
              <a:spcBef>
                <a:spcPct val="20000"/>
              </a:spcBef>
              <a:spcAft>
                <a:spcPct val="0"/>
              </a:spcAft>
              <a:buClrTx/>
              <a:buSzTx/>
              <a:buFontTx/>
              <a:buChar char="–"/>
            </a:pPr>
            <a:r>
              <a:rPr kumimoji="0" lang="en-US" altLang="zh-CN" b="0" i="0" u="none" strike="noStrike" kern="0" cap="none" spc="0" normalizeH="0" baseline="0" noProof="1">
                <a:solidFill>
                  <a:schemeClr val="tx1"/>
                </a:solidFill>
                <a:cs typeface="+mn-ea"/>
              </a:rPr>
              <a:t>rotation</a:t>
            </a:r>
          </a:p>
          <a:p>
            <a:pPr marL="0" marR="0" indent="0" algn="just" defTabSz="914400" rtl="0" eaLnBrk="1" fontAlgn="base" latinLnBrk="0" hangingPunct="1">
              <a:lnSpc>
                <a:spcPct val="150000"/>
              </a:lnSpc>
              <a:spcBef>
                <a:spcPct val="20000"/>
              </a:spcBef>
              <a:spcAft>
                <a:spcPct val="0"/>
              </a:spcAft>
              <a:buClrTx/>
              <a:buSzTx/>
              <a:buFontTx/>
              <a:buNone/>
            </a:pPr>
            <a:r>
              <a:rPr kumimoji="0" lang="en-US" altLang="zh-CN" b="0" i="0" u="none" strike="noStrike" kern="0" cap="none" spc="0" normalizeH="0" baseline="0" noProof="1">
                <a:solidFill>
                  <a:schemeClr val="tx1"/>
                </a:solidFill>
                <a:cs typeface="+mn-cs"/>
              </a:rPr>
              <a:t>Following descriptors satisfy one or more of these properties.</a:t>
            </a:r>
            <a:endParaRPr kumimoji="0" lang="th-TH" altLang="zh-CN" b="0" i="0" u="none" strike="noStrike" kern="0" cap="none" spc="0" normalizeH="0" baseline="0" noProof="1">
              <a:solidFill>
                <a:schemeClr val="tx1"/>
              </a:solidFill>
              <a:cs typeface="+mn-cs"/>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Position</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50</a:t>
            </a:fld>
            <a:endParaRPr lang="en-US" altLang="zh-CN"/>
          </a:p>
        </p:txBody>
      </p:sp>
      <p:graphicFrame>
        <p:nvGraphicFramePr>
          <p:cNvPr id="59394" name="Object 3"/>
          <p:cNvGraphicFramePr>
            <a:graphicFrameLocks noGrp="1" noChangeAspect="1"/>
          </p:cNvGraphicFramePr>
          <p:nvPr>
            <p:ph sz="half" idx="1"/>
            <p:custDataLst>
              <p:tags r:id="rId2"/>
            </p:custDataLst>
          </p:nvPr>
        </p:nvGraphicFramePr>
        <p:xfrm>
          <a:off x="680085" y="1585595"/>
          <a:ext cx="4919345" cy="4770755"/>
        </p:xfrm>
        <a:graphic>
          <a:graphicData uri="http://schemas.openxmlformats.org/presentationml/2006/ole">
            <mc:AlternateContent xmlns:mc="http://schemas.openxmlformats.org/markup-compatibility/2006">
              <mc:Choice xmlns:v="urn:schemas-microsoft-com:vml" Requires="v">
                <p:oleObj spid="_x0000_s15397" r:id="rId7" imgW="1668780" imgH="1447800" progId="Visio.Drawing.4">
                  <p:embed/>
                </p:oleObj>
              </mc:Choice>
              <mc:Fallback>
                <p:oleObj r:id="rId7" imgW="1668780" imgH="1447800" progId="Visio.Drawing.4">
                  <p:embed/>
                  <p:pic>
                    <p:nvPicPr>
                      <p:cNvPr id="0" name="图片 3094"/>
                      <p:cNvPicPr/>
                      <p:nvPr/>
                    </p:nvPicPr>
                    <p:blipFill>
                      <a:blip r:embed="rId8"/>
                      <a:stretch>
                        <a:fillRect/>
                      </a:stretch>
                    </p:blipFill>
                    <p:spPr>
                      <a:xfrm>
                        <a:off x="680085" y="1585595"/>
                        <a:ext cx="4919345" cy="4770755"/>
                      </a:xfrm>
                      <a:prstGeom prst="rect">
                        <a:avLst/>
                      </a:prstGeom>
                      <a:noFill/>
                      <a:ln w="38100">
                        <a:miter/>
                      </a:ln>
                    </p:spPr>
                  </p:pic>
                </p:oleObj>
              </mc:Fallback>
            </mc:AlternateContent>
          </a:graphicData>
        </a:graphic>
      </p:graphicFrame>
      <p:graphicFrame>
        <p:nvGraphicFramePr>
          <p:cNvPr id="59395" name="Object 4"/>
          <p:cNvGraphicFramePr>
            <a:graphicFrameLocks noGrp="1" noChangeAspect="1"/>
          </p:cNvGraphicFramePr>
          <p:nvPr>
            <p:ph sz="half" idx="2"/>
            <p:custDataLst>
              <p:tags r:id="rId3"/>
            </p:custDataLst>
          </p:nvPr>
        </p:nvGraphicFramePr>
        <p:xfrm>
          <a:off x="5600065" y="4727575"/>
          <a:ext cx="5989320" cy="1219200"/>
        </p:xfrm>
        <a:graphic>
          <a:graphicData uri="http://schemas.openxmlformats.org/presentationml/2006/ole">
            <mc:AlternateContent xmlns:mc="http://schemas.openxmlformats.org/markup-compatibility/2006">
              <mc:Choice xmlns:v="urn:schemas-microsoft-com:vml" Requires="v">
                <p:oleObj spid="_x0000_s15398" r:id="rId9" imgW="2184400" imgH="444500" progId="Equation.3">
                  <p:embed/>
                </p:oleObj>
              </mc:Choice>
              <mc:Fallback>
                <p:oleObj r:id="rId9" imgW="2184400" imgH="444500" progId="Equation.3">
                  <p:embed/>
                  <p:pic>
                    <p:nvPicPr>
                      <p:cNvPr id="0" name="图片 3092"/>
                      <p:cNvPicPr/>
                      <p:nvPr/>
                    </p:nvPicPr>
                    <p:blipFill>
                      <a:blip r:embed="rId10"/>
                      <a:stretch>
                        <a:fillRect/>
                      </a:stretch>
                    </p:blipFill>
                    <p:spPr>
                      <a:xfrm>
                        <a:off x="5600065" y="4727575"/>
                        <a:ext cx="5989320" cy="1219200"/>
                      </a:xfrm>
                      <a:prstGeom prst="rect">
                        <a:avLst/>
                      </a:prstGeom>
                      <a:noFill/>
                      <a:ln w="38100">
                        <a:miter/>
                      </a:ln>
                    </p:spPr>
                  </p:pic>
                </p:oleObj>
              </mc:Fallback>
            </mc:AlternateContent>
          </a:graphicData>
        </a:graphic>
      </p:graphicFrame>
      <p:sp>
        <p:nvSpPr>
          <p:cNvPr id="59396" name="Text Box 5"/>
          <p:cNvSpPr txBox="1"/>
          <p:nvPr>
            <p:custDataLst>
              <p:tags r:id="rId4"/>
            </p:custDataLst>
          </p:nvPr>
        </p:nvSpPr>
        <p:spPr>
          <a:xfrm>
            <a:off x="5599113" y="3442018"/>
            <a:ext cx="2758440" cy="521970"/>
          </a:xfrm>
          <a:prstGeom prst="rect">
            <a:avLst/>
          </a:prstGeom>
          <a:noFill/>
          <a:ln w="12700">
            <a:noFill/>
          </a:ln>
        </p:spPr>
        <p:txBody>
          <a:bodyPr wrap="none" anchor="t" anchorCtr="0">
            <a:spAutoFit/>
          </a:bodyPr>
          <a:lstStyle/>
          <a:p>
            <a:r>
              <a:rPr lang="en-US" altLang="zh-CN" sz="2800" dirty="0">
                <a:latin typeface="微软雅黑" panose="020B0503020204020204" pitchFamily="34" charset="-122"/>
                <a:ea typeface="微软雅黑" panose="020B0503020204020204" pitchFamily="34" charset="-122"/>
              </a:rPr>
              <a:t>Center </a:t>
            </a:r>
            <a:r>
              <a:rPr lang="en-US" altLang="zh-CN" sz="2800" dirty="0">
                <a:latin typeface="Arial" panose="020B0604020202020204" pitchFamily="34" charset="0"/>
                <a:ea typeface="宋体" panose="02010600030101010101" pitchFamily="2" charset="-122"/>
              </a:rPr>
              <a:t>of Mass:</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Direction</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51</a:t>
            </a:fld>
            <a:endParaRPr lang="en-US" altLang="zh-CN"/>
          </a:p>
        </p:txBody>
      </p:sp>
      <p:sp>
        <p:nvSpPr>
          <p:cNvPr id="60418" name="Text Box 6"/>
          <p:cNvSpPr txBox="1"/>
          <p:nvPr>
            <p:custDataLst>
              <p:tags r:id="rId2"/>
            </p:custDataLst>
          </p:nvPr>
        </p:nvSpPr>
        <p:spPr>
          <a:xfrm>
            <a:off x="560070" y="1122045"/>
            <a:ext cx="11006455" cy="2306955"/>
          </a:xfrm>
          <a:prstGeom prst="rect">
            <a:avLst/>
          </a:prstGeom>
          <a:noFill/>
          <a:ln w="12700">
            <a:noFill/>
          </a:ln>
        </p:spPr>
        <p:txBody>
          <a:bodyPr wrap="square" anchor="t" anchorCtr="0">
            <a:spAutoFit/>
          </a:bodyPr>
          <a:lstStyle/>
          <a:p>
            <a:pPr algn="just">
              <a:lnSpc>
                <a:spcPct val="150000"/>
              </a:lnSpc>
            </a:pPr>
            <a:r>
              <a:rPr lang="en-US" altLang="zh-CN" sz="2400" dirty="0">
                <a:latin typeface="微软雅黑" panose="020B0503020204020204" pitchFamily="34" charset="-122"/>
                <a:ea typeface="微软雅黑" panose="020B0503020204020204" pitchFamily="34" charset="-122"/>
              </a:rPr>
              <a:t>It is difficult to define the direction of the object. If the object is thin and long, then we can define the direction of long axis is the direction of the object.</a:t>
            </a:r>
          </a:p>
          <a:p>
            <a:pPr algn="just">
              <a:lnSpc>
                <a:spcPct val="150000"/>
              </a:lnSpc>
            </a:pPr>
            <a:endParaRPr lang="en-US" altLang="zh-CN" sz="2400" dirty="0">
              <a:latin typeface="微软雅黑" panose="020B0503020204020204" pitchFamily="34" charset="-122"/>
              <a:ea typeface="微软雅黑" panose="020B0503020204020204" pitchFamily="34" charset="-122"/>
            </a:endParaRPr>
          </a:p>
        </p:txBody>
      </p:sp>
      <p:graphicFrame>
        <p:nvGraphicFramePr>
          <p:cNvPr id="60420" name="Object 4"/>
          <p:cNvGraphicFramePr>
            <a:graphicFrameLocks noChangeAspect="1"/>
          </p:cNvGraphicFramePr>
          <p:nvPr>
            <p:custDataLst>
              <p:tags r:id="rId3"/>
            </p:custDataLst>
          </p:nvPr>
        </p:nvGraphicFramePr>
        <p:xfrm>
          <a:off x="3556000" y="3362325"/>
          <a:ext cx="5080000" cy="841375"/>
        </p:xfrm>
        <a:graphic>
          <a:graphicData uri="http://schemas.openxmlformats.org/presentationml/2006/ole">
            <mc:AlternateContent xmlns:mc="http://schemas.openxmlformats.org/markup-compatibility/2006">
              <mc:Choice xmlns:v="urn:schemas-microsoft-com:vml" Requires="v">
                <p:oleObj spid="_x0000_s16403" r:id="rId7" imgW="1688465" imgH="292100" progId="Equation.3">
                  <p:embed/>
                </p:oleObj>
              </mc:Choice>
              <mc:Fallback>
                <p:oleObj r:id="rId7" imgW="1688465" imgH="292100" progId="Equation.3">
                  <p:embed/>
                  <p:pic>
                    <p:nvPicPr>
                      <p:cNvPr id="0" name="图片 3093"/>
                      <p:cNvPicPr/>
                      <p:nvPr/>
                    </p:nvPicPr>
                    <p:blipFill>
                      <a:blip r:embed="rId8"/>
                      <a:stretch>
                        <a:fillRect/>
                      </a:stretch>
                    </p:blipFill>
                    <p:spPr>
                      <a:xfrm>
                        <a:off x="3556000" y="3362325"/>
                        <a:ext cx="5080000" cy="841375"/>
                      </a:xfrm>
                      <a:prstGeom prst="rect">
                        <a:avLst/>
                      </a:prstGeom>
                      <a:noFill/>
                      <a:ln w="38100">
                        <a:noFill/>
                        <a:miter/>
                      </a:ln>
                    </p:spPr>
                  </p:pic>
                </p:oleObj>
              </mc:Fallback>
            </mc:AlternateContent>
          </a:graphicData>
        </a:graphic>
      </p:graphicFrame>
      <p:sp>
        <p:nvSpPr>
          <p:cNvPr id="60419" name="Rectangle 3"/>
          <p:cNvSpPr txBox="1"/>
          <p:nvPr>
            <p:custDataLst>
              <p:tags r:id="rId4"/>
            </p:custDataLst>
          </p:nvPr>
        </p:nvSpPr>
        <p:spPr>
          <a:xfrm>
            <a:off x="560070" y="4956810"/>
            <a:ext cx="9986645" cy="1539240"/>
          </a:xfrm>
          <a:prstGeom prst="rect">
            <a:avLst/>
          </a:prstGeom>
          <a:noFill/>
          <a:ln w="9525">
            <a:noFill/>
          </a:ln>
        </p:spPr>
        <p:txBody>
          <a:bodyPr wrap="square" lIns="91440" tIns="45720" rIns="91440" bIns="45720" anchor="t" anchorCtr="0"/>
          <a:lstStyle/>
          <a:p>
            <a:pPr>
              <a:spcBef>
                <a:spcPct val="20000"/>
              </a:spcBef>
            </a:pPr>
            <a:r>
              <a:rPr lang="en-US" altLang="zh-CN" sz="2400" dirty="0">
                <a:latin typeface="微软雅黑" panose="020B0503020204020204" pitchFamily="34" charset="-122"/>
                <a:ea typeface="微软雅黑" panose="020B0503020204020204" pitchFamily="34" charset="-122"/>
              </a:rPr>
              <a:t>D is a distance measure</a:t>
            </a:r>
          </a:p>
          <a:p>
            <a:pPr>
              <a:spcBef>
                <a:spcPct val="20000"/>
              </a:spcBef>
            </a:pPr>
            <a:r>
              <a:rPr lang="en-US" altLang="zh-CN" sz="2400" dirty="0">
                <a:latin typeface="微软雅黑" panose="020B0503020204020204" pitchFamily="34" charset="-122"/>
                <a:ea typeface="微软雅黑" panose="020B0503020204020204" pitchFamily="34" charset="-122"/>
              </a:rPr>
              <a:t>p</a:t>
            </a:r>
            <a:r>
              <a:rPr lang="en-US" altLang="zh-CN" sz="2400" baseline="-25000" dirty="0">
                <a:latin typeface="微软雅黑" panose="020B0503020204020204" pitchFamily="34" charset="-122"/>
                <a:ea typeface="微软雅黑" panose="020B0503020204020204" pitchFamily="34" charset="-122"/>
              </a:rPr>
              <a:t>i</a:t>
            </a:r>
            <a:r>
              <a:rPr lang="en-US" altLang="zh-CN" sz="2400" dirty="0">
                <a:latin typeface="微软雅黑" panose="020B0503020204020204" pitchFamily="34" charset="-122"/>
                <a:ea typeface="微软雅黑" panose="020B0503020204020204" pitchFamily="34" charset="-122"/>
              </a:rPr>
              <a:t> and p</a:t>
            </a:r>
            <a:r>
              <a:rPr lang="en-US" altLang="zh-CN" sz="2400" baseline="-25000" dirty="0">
                <a:latin typeface="微软雅黑" panose="020B0503020204020204" pitchFamily="34" charset="-122"/>
                <a:ea typeface="微软雅黑" panose="020B0503020204020204" pitchFamily="34" charset="-122"/>
              </a:rPr>
              <a:t>j</a:t>
            </a:r>
            <a:r>
              <a:rPr lang="en-US" altLang="zh-CN" sz="2400" dirty="0">
                <a:latin typeface="微软雅黑" panose="020B0503020204020204" pitchFamily="34" charset="-122"/>
                <a:ea typeface="微软雅黑" panose="020B0503020204020204" pitchFamily="34" charset="-122"/>
              </a:rPr>
              <a:t> are points on the boundary B</a:t>
            </a:r>
          </a:p>
          <a:p>
            <a:pPr>
              <a:spcBef>
                <a:spcPct val="20000"/>
              </a:spcBef>
            </a:pPr>
            <a:r>
              <a:rPr lang="en-US" altLang="zh-CN" sz="2400" dirty="0">
                <a:latin typeface="微软雅黑" panose="020B0503020204020204" pitchFamily="34" charset="-122"/>
                <a:ea typeface="微软雅黑" panose="020B0503020204020204" pitchFamily="34" charset="-122"/>
              </a:rPr>
              <a:t>Also called Major axis.</a:t>
            </a:r>
            <a:endParaRPr lang="th-TH" altLang="zh-CN" sz="2400" dirty="0">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Major Axis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52</a:t>
            </a:fld>
            <a:endParaRPr lang="en-US" altLang="zh-CN"/>
          </a:p>
        </p:txBody>
      </p:sp>
      <p:sp>
        <p:nvSpPr>
          <p:cNvPr id="61442" name="Rectangle 3"/>
          <p:cNvSpPr>
            <a:spLocks noGrp="1"/>
          </p:cNvSpPr>
          <p:nvPr>
            <p:ph idx="1"/>
            <p:custDataLst>
              <p:tags r:id="rId1"/>
            </p:custDataLst>
          </p:nvPr>
        </p:nvSpPr>
        <p:spPr>
          <a:xfrm>
            <a:off x="570865" y="1055370"/>
            <a:ext cx="10005695" cy="5524500"/>
          </a:xfrm>
        </p:spPr>
        <p:txBody>
          <a:bodyPr vert="horz" wrap="square" lIns="91440" tIns="45720" rIns="91440" bIns="45720" anchor="t" anchorCtr="0"/>
          <a:lstStyle/>
          <a:p>
            <a:pPr marL="361950" indent="-361950" algn="just" eaLnBrk="1" hangingPunct="1">
              <a:lnSpc>
                <a:spcPct val="150000"/>
              </a:lnSpc>
              <a:buClr>
                <a:srgbClr val="000000"/>
              </a:buClr>
              <a:buFont typeface="Wingdings" panose="05000000000000000000" charset="0"/>
              <a:buChar char="Ø"/>
            </a:pPr>
            <a:r>
              <a:rPr lang="en-US" altLang="zh-CN" dirty="0"/>
              <a:t>Ratio of the major to the minor axis.</a:t>
            </a:r>
          </a:p>
          <a:p>
            <a:pPr marL="361950" indent="-361950" algn="just" eaLnBrk="1" hangingPunct="1">
              <a:lnSpc>
                <a:spcPct val="150000"/>
              </a:lnSpc>
              <a:buClr>
                <a:srgbClr val="000000"/>
              </a:buClr>
              <a:buFont typeface="Wingdings" panose="05000000000000000000" charset="0"/>
              <a:buChar char="Ø"/>
            </a:pPr>
            <a:r>
              <a:rPr lang="en-US" altLang="zh-CN" dirty="0"/>
              <a:t>Major axis = the line connecting the two extreme points that comprise the diameter.</a:t>
            </a:r>
          </a:p>
          <a:p>
            <a:pPr marL="361950" indent="-361950" algn="just" eaLnBrk="1" hangingPunct="1">
              <a:lnSpc>
                <a:spcPct val="150000"/>
              </a:lnSpc>
              <a:buClr>
                <a:srgbClr val="000000"/>
              </a:buClr>
              <a:buFont typeface="Wingdings" panose="05000000000000000000" charset="0"/>
              <a:buChar char="Ø"/>
            </a:pPr>
            <a:r>
              <a:rPr lang="en-US" altLang="zh-CN" dirty="0"/>
              <a:t>Minor axis = the line perpendicular to the major axis.</a:t>
            </a:r>
            <a:endParaRPr lang="th-TH" altLang="zh-CN" dirty="0"/>
          </a:p>
        </p:txBody>
      </p:sp>
      <p:grpSp>
        <p:nvGrpSpPr>
          <p:cNvPr id="61443" name="Group 4"/>
          <p:cNvGrpSpPr/>
          <p:nvPr/>
        </p:nvGrpSpPr>
        <p:grpSpPr>
          <a:xfrm>
            <a:off x="2818765" y="3954145"/>
            <a:ext cx="6042025" cy="2402205"/>
            <a:chOff x="2143" y="2939"/>
            <a:chExt cx="2276" cy="800"/>
          </a:xfrm>
        </p:grpSpPr>
        <p:sp>
          <p:nvSpPr>
            <p:cNvPr id="61444" name="AutoShape 5"/>
            <p:cNvSpPr>
              <a:spLocks noChangeAspect="1" noTextEdit="1"/>
            </p:cNvSpPr>
            <p:nvPr>
              <p:custDataLst>
                <p:tags r:id="rId2"/>
              </p:custDataLst>
            </p:nvPr>
          </p:nvSpPr>
          <p:spPr>
            <a:xfrm>
              <a:off x="2143" y="2939"/>
              <a:ext cx="2276" cy="800"/>
            </a:xfrm>
            <a:prstGeom prst="rect">
              <a:avLst/>
            </a:prstGeom>
            <a:noFill/>
            <a:ln w="9525">
              <a:noFill/>
            </a:ln>
          </p:spPr>
          <p:txBody>
            <a:bodyPr anchor="t" anchorCtr="0"/>
            <a:lstStyle/>
            <a:p>
              <a:pPr eaLnBrk="0" hangingPunct="0"/>
              <a:endParaRPr lang="zh-CN" altLang="en-US">
                <a:latin typeface="Arial" panose="020B0604020202020204" pitchFamily="34" charset="0"/>
              </a:endParaRPr>
            </a:p>
          </p:txBody>
        </p:sp>
        <p:sp>
          <p:nvSpPr>
            <p:cNvPr id="61445" name="Freeform 6"/>
            <p:cNvSpPr/>
            <p:nvPr>
              <p:custDataLst>
                <p:tags r:id="rId3"/>
              </p:custDataLst>
            </p:nvPr>
          </p:nvSpPr>
          <p:spPr>
            <a:xfrm>
              <a:off x="2186" y="2975"/>
              <a:ext cx="2179" cy="650"/>
            </a:xfrm>
            <a:custGeom>
              <a:avLst/>
              <a:gdLst/>
              <a:ahLst/>
              <a:cxnLst>
                <a:cxn ang="0">
                  <a:pos x="2240714" y="724119"/>
                </a:cxn>
                <a:cxn ang="0">
                  <a:pos x="3980995" y="828605"/>
                </a:cxn>
                <a:cxn ang="0">
                  <a:pos x="6926422" y="1009876"/>
                </a:cxn>
                <a:cxn ang="0">
                  <a:pos x="9508033" y="1156391"/>
                </a:cxn>
                <a:cxn ang="0">
                  <a:pos x="11082412" y="1210577"/>
                </a:cxn>
                <a:cxn ang="0">
                  <a:pos x="12791082" y="1262328"/>
                </a:cxn>
                <a:cxn ang="0">
                  <a:pos x="14687953" y="1300614"/>
                </a:cxn>
                <a:cxn ang="0">
                  <a:pos x="16075391" y="1262328"/>
                </a:cxn>
                <a:cxn ang="0">
                  <a:pos x="16608625" y="1228541"/>
                </a:cxn>
                <a:cxn ang="0">
                  <a:pos x="16932119" y="1120572"/>
                </a:cxn>
                <a:cxn ang="0">
                  <a:pos x="17124801" y="938892"/>
                </a:cxn>
                <a:cxn ang="0">
                  <a:pos x="17303993" y="828605"/>
                </a:cxn>
                <a:cxn ang="0">
                  <a:pos x="17656619" y="775885"/>
                </a:cxn>
                <a:cxn ang="0">
                  <a:pos x="17801435" y="737590"/>
                </a:cxn>
                <a:cxn ang="0">
                  <a:pos x="18346328" y="724119"/>
                </a:cxn>
                <a:cxn ang="0">
                  <a:pos x="18669455" y="724119"/>
                </a:cxn>
                <a:cxn ang="0">
                  <a:pos x="18849686" y="724119"/>
                </a:cxn>
                <a:cxn ang="0">
                  <a:pos x="19368571" y="737590"/>
                </a:cxn>
                <a:cxn ang="0">
                  <a:pos x="20409725" y="775885"/>
                </a:cxn>
                <a:cxn ang="0">
                  <a:pos x="22133739" y="848333"/>
                </a:cxn>
                <a:cxn ang="0">
                  <a:pos x="24051858" y="920381"/>
                </a:cxn>
                <a:cxn ang="0">
                  <a:pos x="26116658" y="957554"/>
                </a:cxn>
                <a:cxn ang="0">
                  <a:pos x="28709074" y="957554"/>
                </a:cxn>
                <a:cxn ang="0">
                  <a:pos x="30944087" y="957554"/>
                </a:cxn>
                <a:cxn ang="0">
                  <a:pos x="32170713" y="938892"/>
                </a:cxn>
                <a:cxn ang="0">
                  <a:pos x="33184785" y="900651"/>
                </a:cxn>
                <a:cxn ang="0">
                  <a:pos x="33912743" y="848333"/>
                </a:cxn>
                <a:cxn ang="0">
                  <a:pos x="34601554" y="757887"/>
                </a:cxn>
                <a:cxn ang="0">
                  <a:pos x="35104954" y="576482"/>
                </a:cxn>
                <a:cxn ang="0">
                  <a:pos x="34925077" y="379947"/>
                </a:cxn>
                <a:cxn ang="0">
                  <a:pos x="34056927" y="217507"/>
                </a:cxn>
                <a:cxn ang="0">
                  <a:pos x="33184785" y="128602"/>
                </a:cxn>
                <a:cxn ang="0">
                  <a:pos x="31122538" y="56213"/>
                </a:cxn>
                <a:cxn ang="0">
                  <a:pos x="29578389" y="17944"/>
                </a:cxn>
                <a:cxn ang="0">
                  <a:pos x="26788447" y="0"/>
                </a:cxn>
                <a:cxn ang="0">
                  <a:pos x="24374754" y="17944"/>
                </a:cxn>
                <a:cxn ang="0">
                  <a:pos x="21083197" y="110289"/>
                </a:cxn>
                <a:cxn ang="0">
                  <a:pos x="17801435" y="217507"/>
                </a:cxn>
                <a:cxn ang="0">
                  <a:pos x="15063008" y="307814"/>
                </a:cxn>
                <a:cxn ang="0">
                  <a:pos x="12969668" y="362031"/>
                </a:cxn>
                <a:cxn ang="0">
                  <a:pos x="11232057" y="362031"/>
                </a:cxn>
                <a:cxn ang="0">
                  <a:pos x="8668674" y="323822"/>
                </a:cxn>
                <a:cxn ang="0">
                  <a:pos x="6394731" y="289642"/>
                </a:cxn>
                <a:cxn ang="0">
                  <a:pos x="3464792" y="271670"/>
                </a:cxn>
                <a:cxn ang="0">
                  <a:pos x="2090163" y="289642"/>
                </a:cxn>
                <a:cxn ang="0">
                  <a:pos x="1047893" y="323822"/>
                </a:cxn>
                <a:cxn ang="0">
                  <a:pos x="544627" y="395971"/>
                </a:cxn>
                <a:cxn ang="0">
                  <a:pos x="179873" y="486302"/>
                </a:cxn>
                <a:cxn ang="0">
                  <a:pos x="0" y="542667"/>
                </a:cxn>
                <a:cxn ang="0">
                  <a:pos x="544627" y="595522"/>
                </a:cxn>
                <a:cxn ang="0">
                  <a:pos x="1220928" y="647585"/>
                </a:cxn>
              </a:cxnLst>
              <a:rect l="0" t="0" r="0" b="0"/>
              <a:pathLst>
                <a:path w="972" h="345">
                  <a:moveTo>
                    <a:pt x="38" y="177"/>
                  </a:moveTo>
                  <a:lnTo>
                    <a:pt x="43" y="182"/>
                  </a:lnTo>
                  <a:lnTo>
                    <a:pt x="48" y="182"/>
                  </a:lnTo>
                  <a:lnTo>
                    <a:pt x="58" y="187"/>
                  </a:lnTo>
                  <a:lnTo>
                    <a:pt x="62" y="192"/>
                  </a:lnTo>
                  <a:lnTo>
                    <a:pt x="67" y="196"/>
                  </a:lnTo>
                  <a:lnTo>
                    <a:pt x="77" y="201"/>
                  </a:lnTo>
                  <a:lnTo>
                    <a:pt x="86" y="206"/>
                  </a:lnTo>
                  <a:lnTo>
                    <a:pt x="91" y="211"/>
                  </a:lnTo>
                  <a:lnTo>
                    <a:pt x="110" y="220"/>
                  </a:lnTo>
                  <a:lnTo>
                    <a:pt x="125" y="230"/>
                  </a:lnTo>
                  <a:lnTo>
                    <a:pt x="144" y="239"/>
                  </a:lnTo>
                  <a:lnTo>
                    <a:pt x="158" y="249"/>
                  </a:lnTo>
                  <a:lnTo>
                    <a:pt x="177" y="259"/>
                  </a:lnTo>
                  <a:lnTo>
                    <a:pt x="192" y="268"/>
                  </a:lnTo>
                  <a:lnTo>
                    <a:pt x="211" y="278"/>
                  </a:lnTo>
                  <a:lnTo>
                    <a:pt x="225" y="287"/>
                  </a:lnTo>
                  <a:lnTo>
                    <a:pt x="244" y="297"/>
                  </a:lnTo>
                  <a:lnTo>
                    <a:pt x="254" y="302"/>
                  </a:lnTo>
                  <a:lnTo>
                    <a:pt x="263" y="307"/>
                  </a:lnTo>
                  <a:lnTo>
                    <a:pt x="268" y="311"/>
                  </a:lnTo>
                  <a:lnTo>
                    <a:pt x="278" y="311"/>
                  </a:lnTo>
                  <a:lnTo>
                    <a:pt x="287" y="316"/>
                  </a:lnTo>
                  <a:lnTo>
                    <a:pt x="297" y="321"/>
                  </a:lnTo>
                  <a:lnTo>
                    <a:pt x="307" y="321"/>
                  </a:lnTo>
                  <a:lnTo>
                    <a:pt x="316" y="326"/>
                  </a:lnTo>
                  <a:lnTo>
                    <a:pt x="326" y="330"/>
                  </a:lnTo>
                  <a:lnTo>
                    <a:pt x="335" y="330"/>
                  </a:lnTo>
                  <a:lnTo>
                    <a:pt x="345" y="335"/>
                  </a:lnTo>
                  <a:lnTo>
                    <a:pt x="354" y="335"/>
                  </a:lnTo>
                  <a:lnTo>
                    <a:pt x="369" y="340"/>
                  </a:lnTo>
                  <a:lnTo>
                    <a:pt x="378" y="340"/>
                  </a:lnTo>
                  <a:lnTo>
                    <a:pt x="388" y="340"/>
                  </a:lnTo>
                  <a:lnTo>
                    <a:pt x="398" y="345"/>
                  </a:lnTo>
                  <a:lnTo>
                    <a:pt x="407" y="345"/>
                  </a:lnTo>
                  <a:lnTo>
                    <a:pt x="417" y="345"/>
                  </a:lnTo>
                  <a:lnTo>
                    <a:pt x="426" y="340"/>
                  </a:lnTo>
                  <a:lnTo>
                    <a:pt x="431" y="340"/>
                  </a:lnTo>
                  <a:lnTo>
                    <a:pt x="441" y="340"/>
                  </a:lnTo>
                  <a:lnTo>
                    <a:pt x="445" y="335"/>
                  </a:lnTo>
                  <a:lnTo>
                    <a:pt x="450" y="335"/>
                  </a:lnTo>
                  <a:lnTo>
                    <a:pt x="450" y="330"/>
                  </a:lnTo>
                  <a:lnTo>
                    <a:pt x="455" y="330"/>
                  </a:lnTo>
                  <a:lnTo>
                    <a:pt x="455" y="326"/>
                  </a:lnTo>
                  <a:lnTo>
                    <a:pt x="460" y="326"/>
                  </a:lnTo>
                  <a:lnTo>
                    <a:pt x="460" y="321"/>
                  </a:lnTo>
                  <a:lnTo>
                    <a:pt x="460" y="316"/>
                  </a:lnTo>
                  <a:lnTo>
                    <a:pt x="465" y="311"/>
                  </a:lnTo>
                  <a:lnTo>
                    <a:pt x="465" y="307"/>
                  </a:lnTo>
                  <a:lnTo>
                    <a:pt x="469" y="297"/>
                  </a:lnTo>
                  <a:lnTo>
                    <a:pt x="469" y="287"/>
                  </a:lnTo>
                  <a:lnTo>
                    <a:pt x="469" y="278"/>
                  </a:lnTo>
                  <a:lnTo>
                    <a:pt x="474" y="268"/>
                  </a:lnTo>
                  <a:lnTo>
                    <a:pt x="474" y="259"/>
                  </a:lnTo>
                  <a:lnTo>
                    <a:pt x="474" y="249"/>
                  </a:lnTo>
                  <a:lnTo>
                    <a:pt x="474" y="239"/>
                  </a:lnTo>
                  <a:lnTo>
                    <a:pt x="479" y="230"/>
                  </a:lnTo>
                  <a:lnTo>
                    <a:pt x="479" y="225"/>
                  </a:lnTo>
                  <a:lnTo>
                    <a:pt x="479" y="220"/>
                  </a:lnTo>
                  <a:lnTo>
                    <a:pt x="479" y="216"/>
                  </a:lnTo>
                  <a:lnTo>
                    <a:pt x="484" y="211"/>
                  </a:lnTo>
                  <a:lnTo>
                    <a:pt x="484" y="206"/>
                  </a:lnTo>
                  <a:lnTo>
                    <a:pt x="489" y="206"/>
                  </a:lnTo>
                  <a:lnTo>
                    <a:pt x="489" y="201"/>
                  </a:lnTo>
                  <a:lnTo>
                    <a:pt x="493" y="196"/>
                  </a:lnTo>
                  <a:lnTo>
                    <a:pt x="498" y="192"/>
                  </a:lnTo>
                  <a:lnTo>
                    <a:pt x="503" y="192"/>
                  </a:lnTo>
                  <a:lnTo>
                    <a:pt x="508" y="192"/>
                  </a:lnTo>
                  <a:lnTo>
                    <a:pt x="512" y="192"/>
                  </a:lnTo>
                  <a:lnTo>
                    <a:pt x="517" y="192"/>
                  </a:lnTo>
                  <a:lnTo>
                    <a:pt x="522" y="192"/>
                  </a:lnTo>
                  <a:lnTo>
                    <a:pt x="527" y="192"/>
                  </a:lnTo>
                  <a:lnTo>
                    <a:pt x="527" y="196"/>
                  </a:lnTo>
                  <a:lnTo>
                    <a:pt x="532" y="196"/>
                  </a:lnTo>
                  <a:lnTo>
                    <a:pt x="536" y="196"/>
                  </a:lnTo>
                  <a:lnTo>
                    <a:pt x="541" y="201"/>
                  </a:lnTo>
                  <a:lnTo>
                    <a:pt x="546" y="201"/>
                  </a:lnTo>
                  <a:lnTo>
                    <a:pt x="551" y="201"/>
                  </a:lnTo>
                  <a:lnTo>
                    <a:pt x="556" y="206"/>
                  </a:lnTo>
                  <a:lnTo>
                    <a:pt x="565" y="206"/>
                  </a:lnTo>
                  <a:lnTo>
                    <a:pt x="575" y="211"/>
                  </a:lnTo>
                  <a:lnTo>
                    <a:pt x="584" y="216"/>
                  </a:lnTo>
                  <a:lnTo>
                    <a:pt x="594" y="216"/>
                  </a:lnTo>
                  <a:lnTo>
                    <a:pt x="603" y="220"/>
                  </a:lnTo>
                  <a:lnTo>
                    <a:pt x="613" y="225"/>
                  </a:lnTo>
                  <a:lnTo>
                    <a:pt x="623" y="230"/>
                  </a:lnTo>
                  <a:lnTo>
                    <a:pt x="632" y="230"/>
                  </a:lnTo>
                  <a:lnTo>
                    <a:pt x="646" y="235"/>
                  </a:lnTo>
                  <a:lnTo>
                    <a:pt x="656" y="239"/>
                  </a:lnTo>
                  <a:lnTo>
                    <a:pt x="666" y="244"/>
                  </a:lnTo>
                  <a:lnTo>
                    <a:pt x="675" y="244"/>
                  </a:lnTo>
                  <a:lnTo>
                    <a:pt x="690" y="249"/>
                  </a:lnTo>
                  <a:lnTo>
                    <a:pt x="699" y="249"/>
                  </a:lnTo>
                  <a:lnTo>
                    <a:pt x="709" y="249"/>
                  </a:lnTo>
                  <a:lnTo>
                    <a:pt x="723" y="254"/>
                  </a:lnTo>
                  <a:lnTo>
                    <a:pt x="733" y="254"/>
                  </a:lnTo>
                  <a:lnTo>
                    <a:pt x="747" y="254"/>
                  </a:lnTo>
                  <a:lnTo>
                    <a:pt x="757" y="254"/>
                  </a:lnTo>
                  <a:lnTo>
                    <a:pt x="771" y="254"/>
                  </a:lnTo>
                  <a:lnTo>
                    <a:pt x="795" y="254"/>
                  </a:lnTo>
                  <a:lnTo>
                    <a:pt x="809" y="254"/>
                  </a:lnTo>
                  <a:lnTo>
                    <a:pt x="819" y="254"/>
                  </a:lnTo>
                  <a:lnTo>
                    <a:pt x="833" y="254"/>
                  </a:lnTo>
                  <a:lnTo>
                    <a:pt x="843" y="254"/>
                  </a:lnTo>
                  <a:lnTo>
                    <a:pt x="857" y="254"/>
                  </a:lnTo>
                  <a:lnTo>
                    <a:pt x="867" y="254"/>
                  </a:lnTo>
                  <a:lnTo>
                    <a:pt x="876" y="249"/>
                  </a:lnTo>
                  <a:lnTo>
                    <a:pt x="881" y="249"/>
                  </a:lnTo>
                  <a:lnTo>
                    <a:pt x="891" y="249"/>
                  </a:lnTo>
                  <a:lnTo>
                    <a:pt x="900" y="249"/>
                  </a:lnTo>
                  <a:lnTo>
                    <a:pt x="905" y="244"/>
                  </a:lnTo>
                  <a:lnTo>
                    <a:pt x="910" y="244"/>
                  </a:lnTo>
                  <a:lnTo>
                    <a:pt x="915" y="244"/>
                  </a:lnTo>
                  <a:lnTo>
                    <a:pt x="919" y="239"/>
                  </a:lnTo>
                  <a:lnTo>
                    <a:pt x="924" y="239"/>
                  </a:lnTo>
                  <a:lnTo>
                    <a:pt x="929" y="235"/>
                  </a:lnTo>
                  <a:lnTo>
                    <a:pt x="934" y="235"/>
                  </a:lnTo>
                  <a:lnTo>
                    <a:pt x="939" y="230"/>
                  </a:lnTo>
                  <a:lnTo>
                    <a:pt x="939" y="225"/>
                  </a:lnTo>
                  <a:lnTo>
                    <a:pt x="943" y="225"/>
                  </a:lnTo>
                  <a:lnTo>
                    <a:pt x="948" y="216"/>
                  </a:lnTo>
                  <a:lnTo>
                    <a:pt x="953" y="211"/>
                  </a:lnTo>
                  <a:lnTo>
                    <a:pt x="958" y="206"/>
                  </a:lnTo>
                  <a:lnTo>
                    <a:pt x="958" y="201"/>
                  </a:lnTo>
                  <a:lnTo>
                    <a:pt x="962" y="192"/>
                  </a:lnTo>
                  <a:lnTo>
                    <a:pt x="967" y="182"/>
                  </a:lnTo>
                  <a:lnTo>
                    <a:pt x="972" y="172"/>
                  </a:lnTo>
                  <a:lnTo>
                    <a:pt x="972" y="163"/>
                  </a:lnTo>
                  <a:lnTo>
                    <a:pt x="972" y="153"/>
                  </a:lnTo>
                  <a:lnTo>
                    <a:pt x="972" y="144"/>
                  </a:lnTo>
                  <a:lnTo>
                    <a:pt x="972" y="129"/>
                  </a:lnTo>
                  <a:lnTo>
                    <a:pt x="972" y="120"/>
                  </a:lnTo>
                  <a:lnTo>
                    <a:pt x="967" y="110"/>
                  </a:lnTo>
                  <a:lnTo>
                    <a:pt x="967" y="101"/>
                  </a:lnTo>
                  <a:lnTo>
                    <a:pt x="962" y="86"/>
                  </a:lnTo>
                  <a:lnTo>
                    <a:pt x="958" y="77"/>
                  </a:lnTo>
                  <a:lnTo>
                    <a:pt x="953" y="67"/>
                  </a:lnTo>
                  <a:lnTo>
                    <a:pt x="948" y="62"/>
                  </a:lnTo>
                  <a:lnTo>
                    <a:pt x="943" y="58"/>
                  </a:lnTo>
                  <a:lnTo>
                    <a:pt x="943" y="53"/>
                  </a:lnTo>
                  <a:lnTo>
                    <a:pt x="939" y="48"/>
                  </a:lnTo>
                  <a:lnTo>
                    <a:pt x="934" y="43"/>
                  </a:lnTo>
                  <a:lnTo>
                    <a:pt x="929" y="38"/>
                  </a:lnTo>
                  <a:lnTo>
                    <a:pt x="919" y="34"/>
                  </a:lnTo>
                  <a:lnTo>
                    <a:pt x="910" y="29"/>
                  </a:lnTo>
                  <a:lnTo>
                    <a:pt x="900" y="24"/>
                  </a:lnTo>
                  <a:lnTo>
                    <a:pt x="886" y="19"/>
                  </a:lnTo>
                  <a:lnTo>
                    <a:pt x="876" y="15"/>
                  </a:lnTo>
                  <a:lnTo>
                    <a:pt x="862" y="15"/>
                  </a:lnTo>
                  <a:lnTo>
                    <a:pt x="848" y="10"/>
                  </a:lnTo>
                  <a:lnTo>
                    <a:pt x="843" y="10"/>
                  </a:lnTo>
                  <a:lnTo>
                    <a:pt x="833" y="10"/>
                  </a:lnTo>
                  <a:lnTo>
                    <a:pt x="824" y="5"/>
                  </a:lnTo>
                  <a:lnTo>
                    <a:pt x="819" y="5"/>
                  </a:lnTo>
                  <a:lnTo>
                    <a:pt x="809" y="5"/>
                  </a:lnTo>
                  <a:lnTo>
                    <a:pt x="800" y="5"/>
                  </a:lnTo>
                  <a:lnTo>
                    <a:pt x="781" y="0"/>
                  </a:lnTo>
                  <a:lnTo>
                    <a:pt x="761" y="0"/>
                  </a:lnTo>
                  <a:lnTo>
                    <a:pt x="742" y="0"/>
                  </a:lnTo>
                  <a:lnTo>
                    <a:pt x="728" y="0"/>
                  </a:lnTo>
                  <a:lnTo>
                    <a:pt x="718" y="0"/>
                  </a:lnTo>
                  <a:lnTo>
                    <a:pt x="709" y="5"/>
                  </a:lnTo>
                  <a:lnTo>
                    <a:pt x="694" y="5"/>
                  </a:lnTo>
                  <a:lnTo>
                    <a:pt x="675" y="5"/>
                  </a:lnTo>
                  <a:lnTo>
                    <a:pt x="661" y="10"/>
                  </a:lnTo>
                  <a:lnTo>
                    <a:pt x="646" y="15"/>
                  </a:lnTo>
                  <a:lnTo>
                    <a:pt x="627" y="15"/>
                  </a:lnTo>
                  <a:lnTo>
                    <a:pt x="613" y="19"/>
                  </a:lnTo>
                  <a:lnTo>
                    <a:pt x="584" y="29"/>
                  </a:lnTo>
                  <a:lnTo>
                    <a:pt x="570" y="34"/>
                  </a:lnTo>
                  <a:lnTo>
                    <a:pt x="551" y="38"/>
                  </a:lnTo>
                  <a:lnTo>
                    <a:pt x="522" y="48"/>
                  </a:lnTo>
                  <a:lnTo>
                    <a:pt x="508" y="53"/>
                  </a:lnTo>
                  <a:lnTo>
                    <a:pt x="493" y="58"/>
                  </a:lnTo>
                  <a:lnTo>
                    <a:pt x="474" y="62"/>
                  </a:lnTo>
                  <a:lnTo>
                    <a:pt x="460" y="67"/>
                  </a:lnTo>
                  <a:lnTo>
                    <a:pt x="445" y="72"/>
                  </a:lnTo>
                  <a:lnTo>
                    <a:pt x="431" y="77"/>
                  </a:lnTo>
                  <a:lnTo>
                    <a:pt x="417" y="82"/>
                  </a:lnTo>
                  <a:lnTo>
                    <a:pt x="402" y="82"/>
                  </a:lnTo>
                  <a:lnTo>
                    <a:pt x="388" y="86"/>
                  </a:lnTo>
                  <a:lnTo>
                    <a:pt x="374" y="91"/>
                  </a:lnTo>
                  <a:lnTo>
                    <a:pt x="364" y="91"/>
                  </a:lnTo>
                  <a:lnTo>
                    <a:pt x="359" y="96"/>
                  </a:lnTo>
                  <a:lnTo>
                    <a:pt x="350" y="96"/>
                  </a:lnTo>
                  <a:lnTo>
                    <a:pt x="340" y="96"/>
                  </a:lnTo>
                  <a:lnTo>
                    <a:pt x="331" y="96"/>
                  </a:lnTo>
                  <a:lnTo>
                    <a:pt x="321" y="96"/>
                  </a:lnTo>
                  <a:lnTo>
                    <a:pt x="311" y="96"/>
                  </a:lnTo>
                  <a:lnTo>
                    <a:pt x="302" y="91"/>
                  </a:lnTo>
                  <a:lnTo>
                    <a:pt x="292" y="91"/>
                  </a:lnTo>
                  <a:lnTo>
                    <a:pt x="283" y="91"/>
                  </a:lnTo>
                  <a:lnTo>
                    <a:pt x="259" y="86"/>
                  </a:lnTo>
                  <a:lnTo>
                    <a:pt x="240" y="86"/>
                  </a:lnTo>
                  <a:lnTo>
                    <a:pt x="216" y="82"/>
                  </a:lnTo>
                  <a:lnTo>
                    <a:pt x="206" y="82"/>
                  </a:lnTo>
                  <a:lnTo>
                    <a:pt x="196" y="77"/>
                  </a:lnTo>
                  <a:lnTo>
                    <a:pt x="187" y="77"/>
                  </a:lnTo>
                  <a:lnTo>
                    <a:pt x="177" y="77"/>
                  </a:lnTo>
                  <a:lnTo>
                    <a:pt x="158" y="77"/>
                  </a:lnTo>
                  <a:lnTo>
                    <a:pt x="139" y="77"/>
                  </a:lnTo>
                  <a:lnTo>
                    <a:pt x="120" y="72"/>
                  </a:lnTo>
                  <a:lnTo>
                    <a:pt x="105" y="72"/>
                  </a:lnTo>
                  <a:lnTo>
                    <a:pt x="96" y="72"/>
                  </a:lnTo>
                  <a:lnTo>
                    <a:pt x="86" y="72"/>
                  </a:lnTo>
                  <a:lnTo>
                    <a:pt x="82" y="72"/>
                  </a:lnTo>
                  <a:lnTo>
                    <a:pt x="72" y="77"/>
                  </a:lnTo>
                  <a:lnTo>
                    <a:pt x="62" y="77"/>
                  </a:lnTo>
                  <a:lnTo>
                    <a:pt x="58" y="77"/>
                  </a:lnTo>
                  <a:lnTo>
                    <a:pt x="53" y="77"/>
                  </a:lnTo>
                  <a:lnTo>
                    <a:pt x="48" y="82"/>
                  </a:lnTo>
                  <a:lnTo>
                    <a:pt x="38" y="82"/>
                  </a:lnTo>
                  <a:lnTo>
                    <a:pt x="34" y="86"/>
                  </a:lnTo>
                  <a:lnTo>
                    <a:pt x="29" y="86"/>
                  </a:lnTo>
                  <a:lnTo>
                    <a:pt x="24" y="91"/>
                  </a:lnTo>
                  <a:lnTo>
                    <a:pt x="24" y="96"/>
                  </a:lnTo>
                  <a:lnTo>
                    <a:pt x="19" y="101"/>
                  </a:lnTo>
                  <a:lnTo>
                    <a:pt x="15" y="105"/>
                  </a:lnTo>
                  <a:lnTo>
                    <a:pt x="10" y="110"/>
                  </a:lnTo>
                  <a:lnTo>
                    <a:pt x="10" y="115"/>
                  </a:lnTo>
                  <a:lnTo>
                    <a:pt x="5" y="120"/>
                  </a:lnTo>
                  <a:lnTo>
                    <a:pt x="5" y="125"/>
                  </a:lnTo>
                  <a:lnTo>
                    <a:pt x="5" y="129"/>
                  </a:lnTo>
                  <a:lnTo>
                    <a:pt x="0" y="134"/>
                  </a:lnTo>
                  <a:lnTo>
                    <a:pt x="0" y="139"/>
                  </a:lnTo>
                  <a:lnTo>
                    <a:pt x="0" y="144"/>
                  </a:lnTo>
                  <a:lnTo>
                    <a:pt x="5" y="149"/>
                  </a:lnTo>
                  <a:lnTo>
                    <a:pt x="10" y="153"/>
                  </a:lnTo>
                  <a:lnTo>
                    <a:pt x="15" y="158"/>
                  </a:lnTo>
                  <a:lnTo>
                    <a:pt x="15" y="163"/>
                  </a:lnTo>
                  <a:lnTo>
                    <a:pt x="24" y="163"/>
                  </a:lnTo>
                  <a:lnTo>
                    <a:pt x="29" y="168"/>
                  </a:lnTo>
                  <a:lnTo>
                    <a:pt x="34" y="172"/>
                  </a:lnTo>
                  <a:lnTo>
                    <a:pt x="38" y="172"/>
                  </a:lnTo>
                  <a:lnTo>
                    <a:pt x="38" y="177"/>
                  </a:lnTo>
                </a:path>
              </a:pathLst>
            </a:custGeom>
            <a:noFill/>
            <a:ln w="7938" cap="flat" cmpd="sng">
              <a:solidFill>
                <a:srgbClr val="000000"/>
              </a:solidFill>
              <a:prstDash val="solid"/>
              <a:round/>
              <a:headEnd type="none" w="med" len="med"/>
              <a:tailEnd type="none" w="med" len="med"/>
            </a:ln>
          </p:spPr>
          <p:txBody>
            <a:bodyPr/>
            <a:lstStyle/>
            <a:p>
              <a:endParaRPr lang="zh-CN" altLang="en-US"/>
            </a:p>
          </p:txBody>
        </p:sp>
        <p:sp>
          <p:nvSpPr>
            <p:cNvPr id="61446" name="Line 7"/>
            <p:cNvSpPr/>
            <p:nvPr>
              <p:custDataLst>
                <p:tags r:id="rId4"/>
              </p:custDataLst>
            </p:nvPr>
          </p:nvSpPr>
          <p:spPr>
            <a:xfrm>
              <a:off x="2262" y="3227"/>
              <a:ext cx="2007" cy="2"/>
            </a:xfrm>
            <a:prstGeom prst="line">
              <a:avLst/>
            </a:prstGeom>
            <a:ln w="7938" cap="flat" cmpd="sng">
              <a:solidFill>
                <a:srgbClr val="000000"/>
              </a:solidFill>
              <a:prstDash val="solid"/>
              <a:round/>
              <a:headEnd type="none" w="med" len="med"/>
              <a:tailEnd type="none" w="med" len="med"/>
            </a:ln>
          </p:spPr>
        </p:sp>
        <p:sp>
          <p:nvSpPr>
            <p:cNvPr id="61447" name="Line 8"/>
            <p:cNvSpPr/>
            <p:nvPr>
              <p:custDataLst>
                <p:tags r:id="rId5"/>
              </p:custDataLst>
            </p:nvPr>
          </p:nvSpPr>
          <p:spPr>
            <a:xfrm>
              <a:off x="3152" y="3182"/>
              <a:ext cx="2" cy="388"/>
            </a:xfrm>
            <a:prstGeom prst="line">
              <a:avLst/>
            </a:prstGeom>
            <a:ln w="7938" cap="flat" cmpd="sng">
              <a:solidFill>
                <a:srgbClr val="000000"/>
              </a:solidFill>
              <a:prstDash val="solid"/>
              <a:round/>
              <a:headEnd type="none" w="med" len="med"/>
              <a:tailEnd type="none" w="med" len="med"/>
            </a:ln>
          </p:spPr>
        </p:sp>
        <p:sp>
          <p:nvSpPr>
            <p:cNvPr id="61448" name="Rectangle 9"/>
            <p:cNvSpPr/>
            <p:nvPr>
              <p:custDataLst>
                <p:tags r:id="rId6"/>
              </p:custDataLst>
            </p:nvPr>
          </p:nvSpPr>
          <p:spPr>
            <a:xfrm>
              <a:off x="3688" y="3054"/>
              <a:ext cx="107" cy="102"/>
            </a:xfrm>
            <a:prstGeom prst="rect">
              <a:avLst/>
            </a:prstGeom>
            <a:noFill/>
            <a:ln w="9525">
              <a:noFill/>
            </a:ln>
          </p:spPr>
          <p:txBody>
            <a:bodyPr lIns="0" tIns="0" rIns="0" bIns="0" anchor="t" anchorCtr="0">
              <a:spAutoFit/>
            </a:bodyPr>
            <a:lstStyle/>
            <a:p>
              <a:r>
                <a:rPr lang="en-US" altLang="zh-CN" sz="2000" i="1" dirty="0">
                  <a:solidFill>
                    <a:srgbClr val="000000"/>
                  </a:solidFill>
                  <a:latin typeface="Times" charset="0"/>
                  <a:ea typeface="宋体" panose="02010600030101010101" pitchFamily="2" charset="-122"/>
                </a:rPr>
                <a:t>A</a:t>
              </a:r>
              <a:endParaRPr lang="en-US" altLang="zh-CN" sz="2000" dirty="0">
                <a:latin typeface="Arial" panose="020B0604020202020204" pitchFamily="34" charset="0"/>
                <a:ea typeface="宋体" panose="02010600030101010101" pitchFamily="2" charset="-122"/>
              </a:endParaRPr>
            </a:p>
          </p:txBody>
        </p:sp>
        <p:sp>
          <p:nvSpPr>
            <p:cNvPr id="61449" name="Rectangle 10"/>
            <p:cNvSpPr/>
            <p:nvPr>
              <p:custDataLst>
                <p:tags r:id="rId7"/>
              </p:custDataLst>
            </p:nvPr>
          </p:nvSpPr>
          <p:spPr>
            <a:xfrm>
              <a:off x="3033" y="3265"/>
              <a:ext cx="84" cy="102"/>
            </a:xfrm>
            <a:prstGeom prst="rect">
              <a:avLst/>
            </a:prstGeom>
            <a:noFill/>
            <a:ln w="9525">
              <a:noFill/>
            </a:ln>
          </p:spPr>
          <p:txBody>
            <a:bodyPr wrap="square" lIns="0" tIns="0" rIns="0" bIns="0" anchor="t" anchorCtr="0">
              <a:spAutoFit/>
            </a:bodyPr>
            <a:lstStyle/>
            <a:p>
              <a:r>
                <a:rPr lang="en-US" altLang="zh-CN" sz="2000" i="1" dirty="0">
                  <a:solidFill>
                    <a:srgbClr val="000000"/>
                  </a:solidFill>
                  <a:latin typeface="Times" charset="0"/>
                  <a:ea typeface="宋体" panose="02010600030101010101" pitchFamily="2" charset="-122"/>
                </a:rPr>
                <a:t>B</a:t>
              </a:r>
              <a:endParaRPr lang="en-US" altLang="zh-CN" sz="2000" dirty="0">
                <a:latin typeface="Arial" panose="020B0604020202020204" pitchFamily="34" charset="0"/>
                <a:ea typeface="宋体" panose="02010600030101010101" pitchFamily="2" charset="-122"/>
              </a:endParaRPr>
            </a:p>
          </p:txBody>
        </p:sp>
        <p:sp>
          <p:nvSpPr>
            <p:cNvPr id="61450" name="Freeform 11"/>
            <p:cNvSpPr/>
            <p:nvPr>
              <p:custDataLst>
                <p:tags r:id="rId8"/>
              </p:custDataLst>
            </p:nvPr>
          </p:nvSpPr>
          <p:spPr>
            <a:xfrm>
              <a:off x="4226" y="3210"/>
              <a:ext cx="128" cy="36"/>
            </a:xfrm>
            <a:custGeom>
              <a:avLst/>
              <a:gdLst/>
              <a:ahLst/>
              <a:cxnLst>
                <a:cxn ang="0">
                  <a:pos x="0" y="0"/>
                </a:cxn>
                <a:cxn ang="0">
                  <a:pos x="329667" y="36546"/>
                </a:cxn>
                <a:cxn ang="0">
                  <a:pos x="0" y="76701"/>
                </a:cxn>
                <a:cxn ang="0">
                  <a:pos x="2099880" y="36546"/>
                </a:cxn>
                <a:cxn ang="0">
                  <a:pos x="0" y="0"/>
                </a:cxn>
              </a:cxnLst>
              <a:rect l="0" t="0" r="0" b="0"/>
              <a:pathLst>
                <a:path w="57" h="19">
                  <a:moveTo>
                    <a:pt x="0" y="0"/>
                  </a:moveTo>
                  <a:lnTo>
                    <a:pt x="9" y="9"/>
                  </a:lnTo>
                  <a:lnTo>
                    <a:pt x="0" y="19"/>
                  </a:lnTo>
                  <a:lnTo>
                    <a:pt x="57" y="9"/>
                  </a:lnTo>
                  <a:lnTo>
                    <a:pt x="0" y="0"/>
                  </a:lnTo>
                  <a:close/>
                </a:path>
              </a:pathLst>
            </a:custGeom>
            <a:solidFill>
              <a:srgbClr val="000000"/>
            </a:solidFill>
            <a:ln w="7938" cap="flat" cmpd="sng">
              <a:solidFill>
                <a:srgbClr val="000000"/>
              </a:solidFill>
              <a:prstDash val="solid"/>
              <a:round/>
              <a:headEnd type="none" w="med" len="med"/>
              <a:tailEnd type="none" w="med" len="med"/>
            </a:ln>
          </p:spPr>
          <p:txBody>
            <a:bodyPr/>
            <a:lstStyle/>
            <a:p>
              <a:endParaRPr lang="zh-CN" altLang="en-US"/>
            </a:p>
          </p:txBody>
        </p:sp>
        <p:sp>
          <p:nvSpPr>
            <p:cNvPr id="61451" name="Freeform 12"/>
            <p:cNvSpPr/>
            <p:nvPr>
              <p:custDataLst>
                <p:tags r:id="rId9"/>
              </p:custDataLst>
            </p:nvPr>
          </p:nvSpPr>
          <p:spPr>
            <a:xfrm>
              <a:off x="2186" y="3210"/>
              <a:ext cx="130" cy="36"/>
            </a:xfrm>
            <a:custGeom>
              <a:avLst/>
              <a:gdLst/>
              <a:ahLst/>
              <a:cxnLst>
                <a:cxn ang="0">
                  <a:pos x="2086256" y="0"/>
                </a:cxn>
                <a:cxn ang="0">
                  <a:pos x="1734411" y="36546"/>
                </a:cxn>
                <a:cxn ang="0">
                  <a:pos x="2086256" y="76701"/>
                </a:cxn>
                <a:cxn ang="0">
                  <a:pos x="0" y="36546"/>
                </a:cxn>
                <a:cxn ang="0">
                  <a:pos x="2086256" y="0"/>
                </a:cxn>
              </a:cxnLst>
              <a:rect l="0" t="0" r="0" b="0"/>
              <a:pathLst>
                <a:path w="58" h="19">
                  <a:moveTo>
                    <a:pt x="58" y="0"/>
                  </a:moveTo>
                  <a:lnTo>
                    <a:pt x="48" y="9"/>
                  </a:lnTo>
                  <a:lnTo>
                    <a:pt x="58" y="19"/>
                  </a:lnTo>
                  <a:lnTo>
                    <a:pt x="0" y="9"/>
                  </a:lnTo>
                  <a:lnTo>
                    <a:pt x="58" y="0"/>
                  </a:lnTo>
                  <a:close/>
                </a:path>
              </a:pathLst>
            </a:custGeom>
            <a:solidFill>
              <a:srgbClr val="000000"/>
            </a:solidFill>
            <a:ln w="7938" cap="flat" cmpd="sng">
              <a:solidFill>
                <a:srgbClr val="000000"/>
              </a:solidFill>
              <a:prstDash val="solid"/>
              <a:round/>
              <a:headEnd type="none" w="med" len="med"/>
              <a:tailEnd type="none" w="med" len="med"/>
            </a:ln>
          </p:spPr>
          <p:txBody>
            <a:bodyPr/>
            <a:lstStyle/>
            <a:p>
              <a:endParaRPr lang="zh-CN" altLang="en-US"/>
            </a:p>
          </p:txBody>
        </p:sp>
        <p:sp>
          <p:nvSpPr>
            <p:cNvPr id="61452" name="Freeform 13"/>
            <p:cNvSpPr/>
            <p:nvPr>
              <p:custDataLst>
                <p:tags r:id="rId10"/>
              </p:custDataLst>
            </p:nvPr>
          </p:nvSpPr>
          <p:spPr>
            <a:xfrm>
              <a:off x="3130" y="3120"/>
              <a:ext cx="44" cy="117"/>
            </a:xfrm>
            <a:custGeom>
              <a:avLst/>
              <a:gdLst/>
              <a:ahLst/>
              <a:cxnLst>
                <a:cxn ang="0">
                  <a:pos x="566216" y="238810"/>
                </a:cxn>
                <a:cxn ang="0">
                  <a:pos x="281648" y="186062"/>
                </a:cxn>
                <a:cxn ang="0">
                  <a:pos x="0" y="238810"/>
                </a:cxn>
                <a:cxn ang="0">
                  <a:pos x="281648" y="0"/>
                </a:cxn>
                <a:cxn ang="0">
                  <a:pos x="566216" y="238810"/>
                </a:cxn>
              </a:cxnLst>
              <a:rect l="0" t="0" r="0" b="0"/>
              <a:pathLst>
                <a:path w="20" h="62">
                  <a:moveTo>
                    <a:pt x="20" y="62"/>
                  </a:moveTo>
                  <a:lnTo>
                    <a:pt x="10" y="48"/>
                  </a:lnTo>
                  <a:lnTo>
                    <a:pt x="0" y="62"/>
                  </a:lnTo>
                  <a:lnTo>
                    <a:pt x="10" y="0"/>
                  </a:lnTo>
                  <a:lnTo>
                    <a:pt x="20" y="62"/>
                  </a:lnTo>
                  <a:close/>
                </a:path>
              </a:pathLst>
            </a:custGeom>
            <a:solidFill>
              <a:srgbClr val="000000"/>
            </a:solidFill>
            <a:ln w="7938" cap="flat" cmpd="sng">
              <a:solidFill>
                <a:srgbClr val="000000"/>
              </a:solidFill>
              <a:prstDash val="solid"/>
              <a:round/>
              <a:headEnd type="none" w="med" len="med"/>
              <a:tailEnd type="none" w="med" len="med"/>
            </a:ln>
          </p:spPr>
          <p:txBody>
            <a:bodyPr/>
            <a:lstStyle/>
            <a:p>
              <a:endParaRPr lang="zh-CN" altLang="en-US"/>
            </a:p>
          </p:txBody>
        </p:sp>
        <p:sp>
          <p:nvSpPr>
            <p:cNvPr id="61453" name="Freeform 14"/>
            <p:cNvSpPr/>
            <p:nvPr>
              <p:custDataLst>
                <p:tags r:id="rId11"/>
              </p:custDataLst>
            </p:nvPr>
          </p:nvSpPr>
          <p:spPr>
            <a:xfrm>
              <a:off x="3130" y="3499"/>
              <a:ext cx="44" cy="117"/>
            </a:xfrm>
            <a:custGeom>
              <a:avLst/>
              <a:gdLst/>
              <a:ahLst/>
              <a:cxnLst>
                <a:cxn ang="0">
                  <a:pos x="566216" y="0"/>
                </a:cxn>
                <a:cxn ang="0">
                  <a:pos x="281648" y="52741"/>
                </a:cxn>
                <a:cxn ang="0">
                  <a:pos x="0" y="0"/>
                </a:cxn>
                <a:cxn ang="0">
                  <a:pos x="281648" y="238810"/>
                </a:cxn>
                <a:cxn ang="0">
                  <a:pos x="566216" y="0"/>
                </a:cxn>
              </a:cxnLst>
              <a:rect l="0" t="0" r="0" b="0"/>
              <a:pathLst>
                <a:path w="20" h="62">
                  <a:moveTo>
                    <a:pt x="20" y="0"/>
                  </a:moveTo>
                  <a:lnTo>
                    <a:pt x="10" y="14"/>
                  </a:lnTo>
                  <a:lnTo>
                    <a:pt x="0" y="0"/>
                  </a:lnTo>
                  <a:lnTo>
                    <a:pt x="10" y="62"/>
                  </a:lnTo>
                  <a:lnTo>
                    <a:pt x="20" y="0"/>
                  </a:lnTo>
                  <a:close/>
                </a:path>
              </a:pathLst>
            </a:custGeom>
            <a:solidFill>
              <a:srgbClr val="000000"/>
            </a:solidFill>
            <a:ln w="7938" cap="flat" cmpd="sng">
              <a:solidFill>
                <a:srgbClr val="000000"/>
              </a:solidFill>
              <a:prstDash val="solid"/>
              <a:round/>
              <a:headEnd type="none" w="med" len="med"/>
              <a:tailEnd type="none" w="med" len="med"/>
            </a:ln>
          </p:spPr>
          <p:txBody>
            <a:bodyPr/>
            <a:lstStyle/>
            <a:p>
              <a:endParaRPr lang="zh-CN" altLang="en-US"/>
            </a:p>
          </p:txBody>
        </p:sp>
      </p:gr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Length of a Boundary</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53</a:t>
            </a:fld>
            <a:endParaRPr lang="en-US" altLang="zh-CN"/>
          </a:p>
        </p:txBody>
      </p:sp>
      <p:grpSp>
        <p:nvGrpSpPr>
          <p:cNvPr id="62466" name="Group 3"/>
          <p:cNvGrpSpPr/>
          <p:nvPr/>
        </p:nvGrpSpPr>
        <p:grpSpPr>
          <a:xfrm>
            <a:off x="650241" y="5903913"/>
            <a:ext cx="10029824" cy="830263"/>
            <a:chOff x="436" y="3494"/>
            <a:chExt cx="6318" cy="523"/>
          </a:xfrm>
        </p:grpSpPr>
        <p:graphicFrame>
          <p:nvGraphicFramePr>
            <p:cNvPr id="62467" name="Object 4"/>
            <p:cNvGraphicFramePr>
              <a:graphicFrameLocks noChangeAspect="1"/>
            </p:cNvGraphicFramePr>
            <p:nvPr>
              <p:custDataLst>
                <p:tags r:id="rId12"/>
              </p:custDataLst>
            </p:nvPr>
          </p:nvGraphicFramePr>
          <p:xfrm>
            <a:off x="436" y="3565"/>
            <a:ext cx="1234" cy="329"/>
          </p:xfrm>
          <a:graphic>
            <a:graphicData uri="http://schemas.openxmlformats.org/presentationml/2006/ole">
              <mc:AlternateContent xmlns:mc="http://schemas.openxmlformats.org/markup-compatibility/2006">
                <mc:Choice xmlns:v="urn:schemas-microsoft-com:vml" Requires="v">
                  <p:oleObj spid="_x0000_s17427" r:id="rId16" imgW="952500" imgH="254000" progId="Equation.3">
                    <p:embed/>
                  </p:oleObj>
                </mc:Choice>
                <mc:Fallback>
                  <p:oleObj r:id="rId16" imgW="952500" imgH="254000" progId="Equation.3">
                    <p:embed/>
                    <p:pic>
                      <p:nvPicPr>
                        <p:cNvPr id="0" name="图片 3095"/>
                        <p:cNvPicPr/>
                        <p:nvPr/>
                      </p:nvPicPr>
                      <p:blipFill>
                        <a:blip r:embed="rId17"/>
                        <a:stretch>
                          <a:fillRect/>
                        </a:stretch>
                      </p:blipFill>
                      <p:spPr>
                        <a:xfrm>
                          <a:off x="436" y="3565"/>
                          <a:ext cx="1234" cy="329"/>
                        </a:xfrm>
                        <a:prstGeom prst="rect">
                          <a:avLst/>
                        </a:prstGeom>
                        <a:noFill/>
                        <a:ln w="38100">
                          <a:noFill/>
                          <a:miter/>
                        </a:ln>
                      </p:spPr>
                    </p:pic>
                  </p:oleObj>
                </mc:Fallback>
              </mc:AlternateContent>
            </a:graphicData>
          </a:graphic>
        </p:graphicFrame>
        <p:sp>
          <p:nvSpPr>
            <p:cNvPr id="62468" name="Text Box 5"/>
            <p:cNvSpPr txBox="1"/>
            <p:nvPr>
              <p:custDataLst>
                <p:tags r:id="rId13"/>
              </p:custDataLst>
            </p:nvPr>
          </p:nvSpPr>
          <p:spPr>
            <a:xfrm>
              <a:off x="1888" y="3494"/>
              <a:ext cx="4866" cy="523"/>
            </a:xfrm>
            <a:prstGeom prst="rect">
              <a:avLst/>
            </a:prstGeom>
            <a:noFill/>
            <a:ln w="12700">
              <a:noFill/>
            </a:ln>
          </p:spPr>
          <p:txBody>
            <a:bodyPr wrap="square" anchor="t" anchorCtr="0">
              <a:spAutoFit/>
            </a:bodyPr>
            <a:lstStyle/>
            <a:p>
              <a:r>
                <a:rPr lang="en-US" altLang="zh-CN" sz="2400" dirty="0">
                  <a:latin typeface="Times New Roman" panose="02020603050405020304" charset="0"/>
                  <a:ea typeface="微软雅黑" panose="020B0503020204020204" pitchFamily="34" charset="-122"/>
                  <a:cs typeface="Times New Roman" panose="02020603050405020304" charset="0"/>
                </a:rPr>
                <a:t>N</a:t>
              </a:r>
              <a:r>
                <a:rPr lang="en-US" altLang="zh-CN" sz="2400" baseline="-25000" dirty="0">
                  <a:latin typeface="Times New Roman" panose="02020603050405020304" charset="0"/>
                  <a:ea typeface="微软雅黑" panose="020B0503020204020204" pitchFamily="34" charset="-122"/>
                  <a:cs typeface="Times New Roman" panose="02020603050405020304" charset="0"/>
                </a:rPr>
                <a:t>e</a:t>
              </a:r>
              <a:r>
                <a:rPr lang="en-US" altLang="zh-CN" sz="2400" dirty="0">
                  <a:latin typeface="微软雅黑" panose="020B0503020204020204" pitchFamily="34" charset="-122"/>
                  <a:ea typeface="微软雅黑" panose="020B0503020204020204" pitchFamily="34" charset="-122"/>
                </a:rPr>
                <a:t>: the number of even in the chain code.</a:t>
              </a:r>
            </a:p>
            <a:p>
              <a:r>
                <a:rPr lang="en-US" altLang="zh-CN" sz="2400" dirty="0">
                  <a:latin typeface="Times New Roman" panose="02020603050405020304" charset="0"/>
                  <a:ea typeface="微软雅黑" panose="020B0503020204020204" pitchFamily="34" charset="-122"/>
                  <a:cs typeface="Times New Roman" panose="02020603050405020304" charset="0"/>
                </a:rPr>
                <a:t>N</a:t>
              </a:r>
              <a:r>
                <a:rPr lang="en-US" altLang="zh-CN" sz="2400" baseline="-25000" dirty="0">
                  <a:latin typeface="Times New Roman" panose="02020603050405020304" charset="0"/>
                  <a:ea typeface="微软雅黑" panose="020B0503020204020204" pitchFamily="34" charset="-122"/>
                  <a:cs typeface="Times New Roman" panose="02020603050405020304" charset="0"/>
                </a:rPr>
                <a:t>o</a:t>
              </a:r>
              <a:r>
                <a:rPr lang="en-US" altLang="zh-CN" sz="2400" dirty="0">
                  <a:latin typeface="微软雅黑" panose="020B0503020204020204" pitchFamily="34" charset="-122"/>
                  <a:ea typeface="微软雅黑" panose="020B0503020204020204" pitchFamily="34" charset="-122"/>
                </a:rPr>
                <a:t>: the number of odd in the chain code.</a:t>
              </a:r>
            </a:p>
          </p:txBody>
        </p:sp>
      </p:grpSp>
      <p:pic>
        <p:nvPicPr>
          <p:cNvPr id="62469" name="Picture 6"/>
          <p:cNvPicPr>
            <a:picLocks noChangeAspect="1"/>
          </p:cNvPicPr>
          <p:nvPr>
            <p:custDataLst>
              <p:tags r:id="rId2"/>
            </p:custDataLst>
          </p:nvPr>
        </p:nvPicPr>
        <p:blipFill>
          <a:blip r:embed="rId18"/>
          <a:srcRect r="46581" b="23379"/>
          <a:stretch>
            <a:fillRect/>
          </a:stretch>
        </p:blipFill>
        <p:spPr>
          <a:xfrm>
            <a:off x="690880" y="1666240"/>
            <a:ext cx="4383405" cy="2058670"/>
          </a:xfrm>
          <a:prstGeom prst="rect">
            <a:avLst/>
          </a:prstGeom>
          <a:noFill/>
          <a:ln w="12700">
            <a:noFill/>
          </a:ln>
        </p:spPr>
      </p:pic>
      <p:sp>
        <p:nvSpPr>
          <p:cNvPr id="62471" name="Text Box 8"/>
          <p:cNvSpPr txBox="1"/>
          <p:nvPr>
            <p:custDataLst>
              <p:tags r:id="rId3"/>
            </p:custDataLst>
          </p:nvPr>
        </p:nvSpPr>
        <p:spPr>
          <a:xfrm>
            <a:off x="650240" y="1215390"/>
            <a:ext cx="8336280" cy="460375"/>
          </a:xfrm>
          <a:prstGeom prst="rect">
            <a:avLst/>
          </a:prstGeom>
          <a:noFill/>
          <a:ln w="12700">
            <a:noFill/>
          </a:ln>
        </p:spPr>
        <p:txBody>
          <a:bodyPr wrap="square" anchor="t" anchorCtr="0">
            <a:spAutoFit/>
          </a:bodyPr>
          <a:lstStyle/>
          <a:p>
            <a:r>
              <a:rPr lang="en-US" altLang="zh-CN" sz="2400" dirty="0">
                <a:latin typeface="微软雅黑" panose="020B0503020204020204" pitchFamily="34" charset="-122"/>
                <a:ea typeface="微软雅黑" panose="020B0503020204020204" pitchFamily="34" charset="-122"/>
              </a:rPr>
              <a:t>The number of pixels along a boundary.</a:t>
            </a:r>
          </a:p>
        </p:txBody>
      </p:sp>
      <p:grpSp>
        <p:nvGrpSpPr>
          <p:cNvPr id="62476" name="组合 16"/>
          <p:cNvGrpSpPr/>
          <p:nvPr/>
        </p:nvGrpSpPr>
        <p:grpSpPr>
          <a:xfrm>
            <a:off x="6706235" y="1421765"/>
            <a:ext cx="2959100" cy="2237867"/>
            <a:chOff x="5354638" y="1789113"/>
            <a:chExt cx="2817812" cy="1806164"/>
          </a:xfrm>
        </p:grpSpPr>
        <p:pic>
          <p:nvPicPr>
            <p:cNvPr id="62477" name="Picture 13"/>
            <p:cNvPicPr>
              <a:picLocks noChangeAspect="1"/>
            </p:cNvPicPr>
            <p:nvPr>
              <p:custDataLst>
                <p:tags r:id="rId9"/>
              </p:custDataLst>
            </p:nvPr>
          </p:nvPicPr>
          <p:blipFill>
            <a:blip r:embed="rId18"/>
            <a:srcRect l="64435" b="19637"/>
            <a:stretch>
              <a:fillRect/>
            </a:stretch>
          </p:blipFill>
          <p:spPr>
            <a:xfrm>
              <a:off x="5354638" y="1789113"/>
              <a:ext cx="2732087" cy="1546225"/>
            </a:xfrm>
            <a:prstGeom prst="rect">
              <a:avLst/>
            </a:prstGeom>
            <a:noFill/>
            <a:ln w="12700">
              <a:noFill/>
            </a:ln>
          </p:spPr>
        </p:pic>
        <p:sp>
          <p:nvSpPr>
            <p:cNvPr id="62478" name="Text Box 14"/>
            <p:cNvSpPr txBox="1"/>
            <p:nvPr>
              <p:custDataLst>
                <p:tags r:id="rId10"/>
              </p:custDataLst>
            </p:nvPr>
          </p:nvSpPr>
          <p:spPr>
            <a:xfrm>
              <a:off x="6875463" y="3257550"/>
              <a:ext cx="1296987" cy="321852"/>
            </a:xfrm>
            <a:prstGeom prst="rect">
              <a:avLst/>
            </a:prstGeom>
            <a:noFill/>
            <a:ln w="12700">
              <a:noFill/>
            </a:ln>
          </p:spPr>
          <p:txBody>
            <a:bodyPr wrap="square" anchor="t" anchorCtr="0">
              <a:spAutoFit/>
            </a:bodyPr>
            <a:lstStyle/>
            <a:p>
              <a:r>
                <a:rPr lang="en-US" altLang="zh-CN" sz="2000" b="1" dirty="0">
                  <a:latin typeface="Times New Roman" panose="02020603050405020304" charset="0"/>
                  <a:ea typeface="宋体" panose="02010600030101010101" pitchFamily="2" charset="-122"/>
                </a:rPr>
                <a:t>C(i+1,j+1)</a:t>
              </a:r>
            </a:p>
          </p:txBody>
        </p:sp>
        <p:sp>
          <p:nvSpPr>
            <p:cNvPr id="62479" name="Text Box 15"/>
            <p:cNvSpPr txBox="1"/>
            <p:nvPr>
              <p:custDataLst>
                <p:tags r:id="rId11"/>
              </p:custDataLst>
            </p:nvPr>
          </p:nvSpPr>
          <p:spPr>
            <a:xfrm>
              <a:off x="5473700" y="3273425"/>
              <a:ext cx="1025525" cy="321852"/>
            </a:xfrm>
            <a:prstGeom prst="rect">
              <a:avLst/>
            </a:prstGeom>
            <a:noFill/>
            <a:ln w="12700">
              <a:noFill/>
            </a:ln>
          </p:spPr>
          <p:txBody>
            <a:bodyPr wrap="square" anchor="t" anchorCtr="0">
              <a:spAutoFit/>
            </a:bodyPr>
            <a:lstStyle/>
            <a:p>
              <a:r>
                <a:rPr lang="en-US" altLang="zh-CN" sz="2000" b="1" dirty="0">
                  <a:latin typeface="Times New Roman" panose="02020603050405020304" charset="0"/>
                  <a:ea typeface="宋体" panose="02010600030101010101" pitchFamily="2" charset="-122"/>
                </a:rPr>
                <a:t>D(i+1,j)</a:t>
              </a:r>
            </a:p>
          </p:txBody>
        </p:sp>
      </p:grpSp>
      <p:pic>
        <p:nvPicPr>
          <p:cNvPr id="62480" name="Picture 17"/>
          <p:cNvPicPr>
            <a:picLocks noChangeAspect="1"/>
          </p:cNvPicPr>
          <p:nvPr>
            <p:custDataLst>
              <p:tags r:id="rId4"/>
            </p:custDataLst>
          </p:nvPr>
        </p:nvPicPr>
        <p:blipFill>
          <a:blip r:embed="rId19"/>
          <a:srcRect l="51878" r="4095"/>
          <a:stretch>
            <a:fillRect/>
          </a:stretch>
        </p:blipFill>
        <p:spPr>
          <a:xfrm>
            <a:off x="9665335" y="1675765"/>
            <a:ext cx="1939925" cy="1877060"/>
          </a:xfrm>
          <a:prstGeom prst="rect">
            <a:avLst/>
          </a:prstGeom>
          <a:noFill/>
          <a:ln w="9525">
            <a:noFill/>
          </a:ln>
        </p:spPr>
      </p:pic>
      <p:grpSp>
        <p:nvGrpSpPr>
          <p:cNvPr id="6" name="组合 5"/>
          <p:cNvGrpSpPr/>
          <p:nvPr/>
        </p:nvGrpSpPr>
        <p:grpSpPr>
          <a:xfrm>
            <a:off x="650875" y="3830955"/>
            <a:ext cx="9691370" cy="1049020"/>
            <a:chOff x="1024" y="6544"/>
            <a:chExt cx="15262" cy="1652"/>
          </a:xfrm>
        </p:grpSpPr>
        <p:grpSp>
          <p:nvGrpSpPr>
            <p:cNvPr id="62472" name="Group 9"/>
            <p:cNvGrpSpPr/>
            <p:nvPr/>
          </p:nvGrpSpPr>
          <p:grpSpPr>
            <a:xfrm>
              <a:off x="1024" y="6544"/>
              <a:ext cx="5888" cy="1618"/>
              <a:chOff x="0" y="2694"/>
              <a:chExt cx="2355" cy="647"/>
            </a:xfrm>
          </p:grpSpPr>
          <p:sp>
            <p:nvSpPr>
              <p:cNvPr id="62474" name="Text Box 11"/>
              <p:cNvSpPr txBox="1"/>
              <p:nvPr>
                <p:custDataLst>
                  <p:tags r:id="rId7"/>
                </p:custDataLst>
              </p:nvPr>
            </p:nvSpPr>
            <p:spPr>
              <a:xfrm>
                <a:off x="0" y="2694"/>
                <a:ext cx="2355" cy="290"/>
              </a:xfrm>
              <a:prstGeom prst="rect">
                <a:avLst/>
              </a:prstGeom>
              <a:noFill/>
              <a:ln w="12700">
                <a:noFill/>
              </a:ln>
            </p:spPr>
            <p:txBody>
              <a:bodyPr wrap="none" anchor="t" anchorCtr="0">
                <a:spAutoFit/>
              </a:bodyPr>
              <a:lstStyle/>
              <a:p>
                <a:r>
                  <a:rPr lang="en-US" altLang="zh-CN" sz="2400" dirty="0">
                    <a:latin typeface="微软雅黑" panose="020B0503020204020204" pitchFamily="34" charset="-122"/>
                    <a:ea typeface="微软雅黑" panose="020B0503020204020204" pitchFamily="34" charset="-122"/>
                  </a:rPr>
                  <a:t>4 directional chain code:</a:t>
                </a:r>
              </a:p>
            </p:txBody>
          </p:sp>
          <p:sp>
            <p:nvSpPr>
              <p:cNvPr id="62475" name="Text Box 12"/>
              <p:cNvSpPr txBox="1"/>
              <p:nvPr>
                <p:custDataLst>
                  <p:tags r:id="rId8"/>
                </p:custDataLst>
              </p:nvPr>
            </p:nvSpPr>
            <p:spPr>
              <a:xfrm>
                <a:off x="0" y="3051"/>
                <a:ext cx="2355" cy="290"/>
              </a:xfrm>
              <a:prstGeom prst="rect">
                <a:avLst/>
              </a:prstGeom>
              <a:noFill/>
              <a:ln w="12700">
                <a:noFill/>
              </a:ln>
            </p:spPr>
            <p:txBody>
              <a:bodyPr wrap="none" anchor="t" anchorCtr="0">
                <a:spAutoFit/>
              </a:bodyPr>
              <a:lstStyle/>
              <a:p>
                <a:r>
                  <a:rPr lang="en-US" altLang="zh-CN" sz="2400" dirty="0">
                    <a:latin typeface="微软雅黑" panose="020B0503020204020204" pitchFamily="34" charset="-122"/>
                    <a:ea typeface="微软雅黑" panose="020B0503020204020204" pitchFamily="34" charset="-122"/>
                  </a:rPr>
                  <a:t>8 directional chain code:</a:t>
                </a:r>
              </a:p>
            </p:txBody>
          </p:sp>
        </p:grpSp>
        <p:pic>
          <p:nvPicPr>
            <p:cNvPr id="3" name="图片 2" descr="image"/>
            <p:cNvPicPr>
              <a:picLocks noChangeAspect="1"/>
            </p:cNvPicPr>
            <p:nvPr>
              <p:custDataLst>
                <p:tags r:id="rId6"/>
              </p:custDataLst>
            </p:nvPr>
          </p:nvPicPr>
          <p:blipFill>
            <a:blip r:embed="rId20"/>
            <a:stretch>
              <a:fillRect/>
            </a:stretch>
          </p:blipFill>
          <p:spPr>
            <a:xfrm>
              <a:off x="6912" y="6546"/>
              <a:ext cx="9375" cy="1650"/>
            </a:xfrm>
            <a:prstGeom prst="rect">
              <a:avLst/>
            </a:prstGeom>
          </p:spPr>
        </p:pic>
      </p:grpSp>
      <mc:AlternateContent xmlns:mc="http://schemas.openxmlformats.org/markup-compatibility/2006" xmlns:a14="http://schemas.microsoft.com/office/drawing/2010/main">
        <mc:Choice Requires="a14">
          <p:sp>
            <p:nvSpPr>
              <p:cNvPr id="17" name="矩形 16"/>
              <p:cNvSpPr/>
              <p:nvPr>
                <p:custDataLst>
                  <p:tags r:id="rId5"/>
                </p:custDataLst>
              </p:nvPr>
            </p:nvSpPr>
            <p:spPr>
              <a:xfrm>
                <a:off x="4660265" y="4965700"/>
                <a:ext cx="1608861" cy="75478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r>
                        <a:rPr lang="en-US" altLang="zh-CN" sz="2400" i="1">
                          <a:latin typeface="Cambria Math" panose="02040503050406030204" charset="0"/>
                          <a:ea typeface="MS Mincho" charset="0"/>
                          <a:cs typeface="Cambria Math" panose="02040503050406030204" charset="0"/>
                        </a:rPr>
                        <m:t>𝐿</m:t>
                      </m:r>
                      <m:r>
                        <a:rPr lang="en-US" altLang="zh-CN" sz="2400" i="1">
                          <a:latin typeface="Cambria Math" panose="02040503050406030204" charset="0"/>
                          <a:ea typeface="MS Mincho" charset="0"/>
                          <a:cs typeface="Cambria Math" panose="02040503050406030204" charset="0"/>
                        </a:rPr>
                        <m:t>=</m:t>
                      </m:r>
                      <m:nary>
                        <m:naryPr>
                          <m:chr m:val="∑"/>
                          <m:limLoc m:val="undOvr"/>
                          <m:ctrlPr>
                            <a:rPr lang="en-US" altLang="zh-CN" sz="2400" i="1">
                              <a:latin typeface="Cambria Math" panose="02040503050406030204" pitchFamily="18" charset="0"/>
                              <a:ea typeface="MS Mincho" charset="0"/>
                              <a:cs typeface="Cambria Math" panose="02040503050406030204" charset="0"/>
                            </a:rPr>
                          </m:ctrlPr>
                        </m:naryPr>
                        <m:sub>
                          <m:r>
                            <a:rPr lang="en-US" altLang="zh-CN" sz="2400" i="1">
                              <a:latin typeface="Cambria Math" panose="02040503050406030204" charset="0"/>
                              <a:ea typeface="MS Mincho" charset="0"/>
                              <a:cs typeface="Cambria Math" panose="02040503050406030204" charset="0"/>
                            </a:rPr>
                            <m:t>𝑖</m:t>
                          </m:r>
                          <m:r>
                            <a:rPr lang="en-US" altLang="zh-CN" sz="2400" i="1">
                              <a:latin typeface="Cambria Math" panose="02040503050406030204" charset="0"/>
                              <a:ea typeface="MS Mincho" charset="0"/>
                              <a:cs typeface="Cambria Math" panose="02040503050406030204" charset="0"/>
                            </a:rPr>
                            <m:t>=1</m:t>
                          </m:r>
                        </m:sub>
                        <m:sup>
                          <m:r>
                            <a:rPr lang="en-US" altLang="zh-CN" sz="2400" i="1">
                              <a:latin typeface="Cambria Math" panose="02040503050406030204" charset="0"/>
                              <a:ea typeface="MS Mincho" charset="0"/>
                              <a:cs typeface="Cambria Math" panose="02040503050406030204" charset="0"/>
                            </a:rPr>
                            <m:t>𝑛</m:t>
                          </m:r>
                        </m:sup>
                        <m:e>
                          <m:r>
                            <a:rPr lang="en-US" altLang="zh-CN" sz="2400" i="1">
                              <a:latin typeface="Cambria Math" panose="02040503050406030204" charset="0"/>
                              <a:ea typeface="MS Mincho" charset="0"/>
                              <a:cs typeface="Cambria Math" panose="02040503050406030204" charset="0"/>
                            </a:rPr>
                            <m:t>𝑙</m:t>
                          </m:r>
                          <m:r>
                            <a:rPr lang="en-US" altLang="zh-CN" sz="2400" i="1" baseline="-25000">
                              <a:latin typeface="Cambria Math" panose="02040503050406030204" charset="0"/>
                              <a:ea typeface="MS Mincho" charset="0"/>
                              <a:cs typeface="Cambria Math" panose="02040503050406030204" charset="0"/>
                            </a:rPr>
                            <m:t>𝑖</m:t>
                          </m:r>
                        </m:e>
                      </m:nary>
                    </m:oMath>
                  </m:oMathPara>
                </a14:m>
                <a:endParaRPr lang="en-US" altLang="zh-CN" sz="2400" i="1" dirty="0">
                  <a:latin typeface="Cambria Math" panose="02040503050406030204" charset="0"/>
                  <a:ea typeface="MS Mincho" charset="0"/>
                  <a:cs typeface="Cambria Math" panose="02040503050406030204" charset="0"/>
                </a:endParaRPr>
              </a:p>
            </p:txBody>
          </p:sp>
        </mc:Choice>
        <mc:Fallback xmlns="">
          <p:sp>
            <p:nvSpPr>
              <p:cNvPr id="17" name="矩形 16"/>
              <p:cNvSpPr>
                <a:spLocks noRot="1" noChangeAspect="1" noMove="1" noResize="1" noEditPoints="1" noAdjustHandles="1" noChangeArrowheads="1" noChangeShapeType="1" noTextEdit="1"/>
              </p:cNvSpPr>
              <p:nvPr>
                <p:custDataLst>
                  <p:tags r:id="rId21"/>
                </p:custDataLst>
              </p:nvPr>
            </p:nvSpPr>
            <p:spPr>
              <a:xfrm>
                <a:off x="4660265" y="4965700"/>
                <a:ext cx="1608861" cy="754786"/>
              </a:xfrm>
              <a:prstGeom prst="rect">
                <a:avLst/>
              </a:prstGeom>
              <a:blipFill rotWithShape="0">
                <a:blip r:embed="rId22"/>
                <a:stretch>
                  <a:fillRect t="-11382" b="-16260"/>
                </a:stretch>
              </a:blipFill>
              <a:ln>
                <a:noFill/>
              </a:ln>
            </p:spPr>
            <p:txBody>
              <a:bodyPr/>
              <a:lstStyle/>
              <a:p>
                <a:r>
                  <a:rPr lang="zh-CN" altLang="en-US">
                    <a:noFill/>
                  </a:rPr>
                  <a:t> </a:t>
                </a:r>
              </a:p>
            </p:txBody>
          </p:sp>
        </mc:Fallback>
      </mc:AlternateContent>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Enclose Area</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54</a:t>
            </a:fld>
            <a:endParaRPr lang="en-US" altLang="zh-CN"/>
          </a:p>
        </p:txBody>
      </p:sp>
      <p:sp>
        <p:nvSpPr>
          <p:cNvPr id="63489" name="Text Box 3"/>
          <p:cNvSpPr txBox="1"/>
          <p:nvPr>
            <p:custDataLst>
              <p:tags r:id="rId1"/>
            </p:custDataLst>
          </p:nvPr>
        </p:nvSpPr>
        <p:spPr>
          <a:xfrm>
            <a:off x="562610" y="1198245"/>
            <a:ext cx="11051540" cy="5256530"/>
          </a:xfrm>
          <a:prstGeom prst="rect">
            <a:avLst/>
          </a:prstGeom>
          <a:noFill/>
          <a:ln w="9525">
            <a:noFill/>
          </a:ln>
        </p:spPr>
        <p:txBody>
          <a:bodyPr anchor="t" anchorCtr="0"/>
          <a:lstStyle/>
          <a:p>
            <a:pPr>
              <a:lnSpc>
                <a:spcPct val="150000"/>
              </a:lnSpc>
              <a:spcBef>
                <a:spcPct val="5000"/>
              </a:spcBef>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(1)Feret box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外接盒</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defined direction</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ct val="5000"/>
              </a:spcBef>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(2)minimum enclosing rectangle</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MER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最小外接矩形</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arbitratry direction</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spcBef>
                <a:spcPct val="5000"/>
              </a:spcBef>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(3) Convex hull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凸包</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63490" name="Picture 7"/>
          <p:cNvPicPr>
            <a:picLocks noGrp="1" noChangeAspect="1"/>
          </p:cNvPicPr>
          <p:nvPr>
            <p:ph idx="1"/>
            <p:custDataLst>
              <p:tags r:id="rId2"/>
            </p:custDataLst>
          </p:nvPr>
        </p:nvPicPr>
        <p:blipFill>
          <a:blip r:embed="rId5"/>
          <a:srcRect b="11516"/>
          <a:stretch>
            <a:fillRect/>
          </a:stretch>
        </p:blipFill>
        <p:spPr>
          <a:xfrm>
            <a:off x="1623695" y="3166745"/>
            <a:ext cx="9459595" cy="3189605"/>
          </a:xfrm>
        </p:spPr>
      </p:pic>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Minimum Enclosing Rectangle</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55</a:t>
            </a:fld>
            <a:endParaRPr lang="en-US" altLang="zh-CN"/>
          </a:p>
        </p:txBody>
      </p:sp>
      <p:grpSp>
        <p:nvGrpSpPr>
          <p:cNvPr id="64514" name="Group 3"/>
          <p:cNvGrpSpPr/>
          <p:nvPr/>
        </p:nvGrpSpPr>
        <p:grpSpPr>
          <a:xfrm>
            <a:off x="633730" y="1055370"/>
            <a:ext cx="11061700" cy="5666105"/>
            <a:chOff x="475" y="1097"/>
            <a:chExt cx="4791" cy="2499"/>
          </a:xfrm>
        </p:grpSpPr>
        <p:sp>
          <p:nvSpPr>
            <p:cNvPr id="64515" name="AutoShape 4"/>
            <p:cNvSpPr>
              <a:spLocks noChangeAspect="1" noTextEdit="1"/>
            </p:cNvSpPr>
            <p:nvPr>
              <p:custDataLst>
                <p:tags r:id="rId1"/>
              </p:custDataLst>
            </p:nvPr>
          </p:nvSpPr>
          <p:spPr>
            <a:xfrm>
              <a:off x="475" y="1097"/>
              <a:ext cx="4791" cy="2499"/>
            </a:xfrm>
            <a:prstGeom prst="rect">
              <a:avLst/>
            </a:prstGeom>
            <a:noFill/>
            <a:ln w="9525">
              <a:noFill/>
            </a:ln>
          </p:spPr>
          <p:txBody>
            <a:bodyPr anchor="t" anchorCtr="0"/>
            <a:lstStyle/>
            <a:p>
              <a:pPr eaLnBrk="0" hangingPunct="0"/>
              <a:endParaRPr lang="zh-CN" altLang="en-US">
                <a:latin typeface="Arial" panose="020B0604020202020204" pitchFamily="34" charset="0"/>
              </a:endParaRPr>
            </a:p>
          </p:txBody>
        </p:sp>
        <p:sp>
          <p:nvSpPr>
            <p:cNvPr id="64516" name="Line 5"/>
            <p:cNvSpPr/>
            <p:nvPr>
              <p:custDataLst>
                <p:tags r:id="rId2"/>
              </p:custDataLst>
            </p:nvPr>
          </p:nvSpPr>
          <p:spPr>
            <a:xfrm>
              <a:off x="507" y="2188"/>
              <a:ext cx="1733" cy="1"/>
            </a:xfrm>
            <a:prstGeom prst="line">
              <a:avLst/>
            </a:prstGeom>
            <a:ln w="17463" cap="flat" cmpd="sng">
              <a:solidFill>
                <a:srgbClr val="000000"/>
              </a:solidFill>
              <a:prstDash val="solid"/>
              <a:round/>
              <a:headEnd type="none" w="med" len="med"/>
              <a:tailEnd type="none" w="med" len="med"/>
            </a:ln>
          </p:spPr>
        </p:sp>
        <p:sp>
          <p:nvSpPr>
            <p:cNvPr id="64517" name="Line 6"/>
            <p:cNvSpPr/>
            <p:nvPr>
              <p:custDataLst>
                <p:tags r:id="rId3"/>
              </p:custDataLst>
            </p:nvPr>
          </p:nvSpPr>
          <p:spPr>
            <a:xfrm flipV="1">
              <a:off x="1288" y="1206"/>
              <a:ext cx="1" cy="2030"/>
            </a:xfrm>
            <a:prstGeom prst="line">
              <a:avLst/>
            </a:prstGeom>
            <a:ln w="17463" cap="flat" cmpd="sng">
              <a:solidFill>
                <a:srgbClr val="000000"/>
              </a:solidFill>
              <a:prstDash val="solid"/>
              <a:round/>
              <a:headEnd type="none" w="med" len="med"/>
              <a:tailEnd type="none" w="med" len="med"/>
            </a:ln>
          </p:spPr>
        </p:sp>
        <p:sp>
          <p:nvSpPr>
            <p:cNvPr id="64518" name="Freeform 7"/>
            <p:cNvSpPr/>
            <p:nvPr>
              <p:custDataLst>
                <p:tags r:id="rId4"/>
              </p:custDataLst>
            </p:nvPr>
          </p:nvSpPr>
          <p:spPr>
            <a:xfrm>
              <a:off x="710" y="1599"/>
              <a:ext cx="1219" cy="1254"/>
            </a:xfrm>
            <a:custGeom>
              <a:avLst/>
              <a:gdLst/>
              <a:ahLst/>
              <a:cxnLst>
                <a:cxn ang="0">
                  <a:pos x="814" y="228"/>
                </a:cxn>
                <a:cxn ang="0">
                  <a:pos x="734" y="272"/>
                </a:cxn>
                <a:cxn ang="0">
                  <a:pos x="638" y="335"/>
                </a:cxn>
                <a:cxn ang="0">
                  <a:pos x="565" y="395"/>
                </a:cxn>
                <a:cxn ang="0">
                  <a:pos x="498" y="485"/>
                </a:cxn>
                <a:cxn ang="0">
                  <a:pos x="421" y="562"/>
                </a:cxn>
                <a:cxn ang="0">
                  <a:pos x="368" y="636"/>
                </a:cxn>
                <a:cxn ang="0">
                  <a:pos x="302" y="713"/>
                </a:cxn>
                <a:cxn ang="0">
                  <a:pos x="206" y="864"/>
                </a:cxn>
                <a:cxn ang="0">
                  <a:pos x="119" y="957"/>
                </a:cxn>
                <a:cxn ang="0">
                  <a:pos x="77" y="1031"/>
                </a:cxn>
                <a:cxn ang="0">
                  <a:pos x="43" y="1107"/>
                </a:cxn>
                <a:cxn ang="0">
                  <a:pos x="32" y="1198"/>
                </a:cxn>
                <a:cxn ang="0">
                  <a:pos x="32" y="1335"/>
                </a:cxn>
                <a:cxn ang="0">
                  <a:pos x="22" y="1429"/>
                </a:cxn>
                <a:cxn ang="0">
                  <a:pos x="0" y="1550"/>
                </a:cxn>
                <a:cxn ang="0">
                  <a:pos x="0" y="1595"/>
                </a:cxn>
                <a:cxn ang="0">
                  <a:pos x="11" y="1640"/>
                </a:cxn>
                <a:cxn ang="0">
                  <a:pos x="32" y="1666"/>
                </a:cxn>
                <a:cxn ang="0">
                  <a:pos x="77" y="1699"/>
                </a:cxn>
                <a:cxn ang="0">
                  <a:pos x="130" y="1732"/>
                </a:cxn>
                <a:cxn ang="0">
                  <a:pos x="184" y="1744"/>
                </a:cxn>
                <a:cxn ang="0">
                  <a:pos x="238" y="1732"/>
                </a:cxn>
                <a:cxn ang="0">
                  <a:pos x="347" y="1686"/>
                </a:cxn>
                <a:cxn ang="0">
                  <a:pos x="421" y="1622"/>
                </a:cxn>
                <a:cxn ang="0">
                  <a:pos x="565" y="1530"/>
                </a:cxn>
                <a:cxn ang="0">
                  <a:pos x="638" y="1472"/>
                </a:cxn>
                <a:cxn ang="0">
                  <a:pos x="683" y="1396"/>
                </a:cxn>
                <a:cxn ang="0">
                  <a:pos x="746" y="1276"/>
                </a:cxn>
                <a:cxn ang="0">
                  <a:pos x="801" y="1122"/>
                </a:cxn>
                <a:cxn ang="0">
                  <a:pos x="887" y="939"/>
                </a:cxn>
                <a:cxn ang="0">
                  <a:pos x="944" y="851"/>
                </a:cxn>
                <a:cxn ang="0">
                  <a:pos x="1039" y="744"/>
                </a:cxn>
                <a:cxn ang="0">
                  <a:pos x="1122" y="652"/>
                </a:cxn>
                <a:cxn ang="0">
                  <a:pos x="1216" y="532"/>
                </a:cxn>
                <a:cxn ang="0">
                  <a:pos x="1275" y="454"/>
                </a:cxn>
                <a:cxn ang="0">
                  <a:pos x="1310" y="395"/>
                </a:cxn>
                <a:cxn ang="0">
                  <a:pos x="1334" y="335"/>
                </a:cxn>
                <a:cxn ang="0">
                  <a:pos x="1345" y="289"/>
                </a:cxn>
                <a:cxn ang="0">
                  <a:pos x="1334" y="212"/>
                </a:cxn>
                <a:cxn ang="0">
                  <a:pos x="1322" y="151"/>
                </a:cxn>
                <a:cxn ang="0">
                  <a:pos x="1275" y="78"/>
                </a:cxn>
                <a:cxn ang="0">
                  <a:pos x="1240" y="34"/>
                </a:cxn>
                <a:cxn ang="0">
                  <a:pos x="1204" y="11"/>
                </a:cxn>
                <a:cxn ang="0">
                  <a:pos x="1157" y="0"/>
                </a:cxn>
                <a:cxn ang="0">
                  <a:pos x="1062" y="0"/>
                </a:cxn>
                <a:cxn ang="0">
                  <a:pos x="1027" y="11"/>
                </a:cxn>
                <a:cxn ang="0">
                  <a:pos x="992" y="34"/>
                </a:cxn>
                <a:cxn ang="0">
                  <a:pos x="956" y="58"/>
                </a:cxn>
                <a:cxn ang="0">
                  <a:pos x="908" y="105"/>
                </a:cxn>
                <a:cxn ang="0">
                  <a:pos x="875" y="167"/>
                </a:cxn>
                <a:cxn ang="0">
                  <a:pos x="851" y="197"/>
                </a:cxn>
              </a:cxnLst>
              <a:rect l="0" t="0" r="0" b="0"/>
              <a:pathLst>
                <a:path w="1209" h="1220">
                  <a:moveTo>
                    <a:pt x="764" y="138"/>
                  </a:moveTo>
                  <a:lnTo>
                    <a:pt x="753" y="149"/>
                  </a:lnTo>
                  <a:lnTo>
                    <a:pt x="743" y="149"/>
                  </a:lnTo>
                  <a:lnTo>
                    <a:pt x="732" y="159"/>
                  </a:lnTo>
                  <a:lnTo>
                    <a:pt x="711" y="170"/>
                  </a:lnTo>
                  <a:lnTo>
                    <a:pt x="700" y="170"/>
                  </a:lnTo>
                  <a:lnTo>
                    <a:pt x="690" y="181"/>
                  </a:lnTo>
                  <a:lnTo>
                    <a:pt x="658" y="191"/>
                  </a:lnTo>
                  <a:lnTo>
                    <a:pt x="637" y="202"/>
                  </a:lnTo>
                  <a:lnTo>
                    <a:pt x="605" y="223"/>
                  </a:lnTo>
                  <a:lnTo>
                    <a:pt x="594" y="223"/>
                  </a:lnTo>
                  <a:lnTo>
                    <a:pt x="573" y="234"/>
                  </a:lnTo>
                  <a:lnTo>
                    <a:pt x="562" y="234"/>
                  </a:lnTo>
                  <a:lnTo>
                    <a:pt x="552" y="244"/>
                  </a:lnTo>
                  <a:lnTo>
                    <a:pt x="531" y="265"/>
                  </a:lnTo>
                  <a:lnTo>
                    <a:pt x="509" y="276"/>
                  </a:lnTo>
                  <a:lnTo>
                    <a:pt x="499" y="287"/>
                  </a:lnTo>
                  <a:lnTo>
                    <a:pt x="478" y="308"/>
                  </a:lnTo>
                  <a:lnTo>
                    <a:pt x="467" y="318"/>
                  </a:lnTo>
                  <a:lnTo>
                    <a:pt x="446" y="340"/>
                  </a:lnTo>
                  <a:lnTo>
                    <a:pt x="435" y="350"/>
                  </a:lnTo>
                  <a:lnTo>
                    <a:pt x="414" y="372"/>
                  </a:lnTo>
                  <a:lnTo>
                    <a:pt x="403" y="382"/>
                  </a:lnTo>
                  <a:lnTo>
                    <a:pt x="382" y="393"/>
                  </a:lnTo>
                  <a:lnTo>
                    <a:pt x="371" y="403"/>
                  </a:lnTo>
                  <a:lnTo>
                    <a:pt x="361" y="414"/>
                  </a:lnTo>
                  <a:lnTo>
                    <a:pt x="350" y="435"/>
                  </a:lnTo>
                  <a:lnTo>
                    <a:pt x="329" y="446"/>
                  </a:lnTo>
                  <a:lnTo>
                    <a:pt x="318" y="456"/>
                  </a:lnTo>
                  <a:lnTo>
                    <a:pt x="308" y="467"/>
                  </a:lnTo>
                  <a:lnTo>
                    <a:pt x="287" y="488"/>
                  </a:lnTo>
                  <a:lnTo>
                    <a:pt x="276" y="499"/>
                  </a:lnTo>
                  <a:lnTo>
                    <a:pt x="244" y="531"/>
                  </a:lnTo>
                  <a:lnTo>
                    <a:pt x="212" y="563"/>
                  </a:lnTo>
                  <a:lnTo>
                    <a:pt x="191" y="584"/>
                  </a:lnTo>
                  <a:lnTo>
                    <a:pt x="181" y="605"/>
                  </a:lnTo>
                  <a:lnTo>
                    <a:pt x="159" y="616"/>
                  </a:lnTo>
                  <a:lnTo>
                    <a:pt x="149" y="637"/>
                  </a:lnTo>
                  <a:lnTo>
                    <a:pt x="128" y="647"/>
                  </a:lnTo>
                  <a:lnTo>
                    <a:pt x="106" y="669"/>
                  </a:lnTo>
                  <a:lnTo>
                    <a:pt x="96" y="679"/>
                  </a:lnTo>
                  <a:lnTo>
                    <a:pt x="75" y="700"/>
                  </a:lnTo>
                  <a:lnTo>
                    <a:pt x="75" y="711"/>
                  </a:lnTo>
                  <a:lnTo>
                    <a:pt x="64" y="722"/>
                  </a:lnTo>
                  <a:lnTo>
                    <a:pt x="64" y="732"/>
                  </a:lnTo>
                  <a:lnTo>
                    <a:pt x="53" y="743"/>
                  </a:lnTo>
                  <a:lnTo>
                    <a:pt x="53" y="764"/>
                  </a:lnTo>
                  <a:lnTo>
                    <a:pt x="43" y="775"/>
                  </a:lnTo>
                  <a:lnTo>
                    <a:pt x="43" y="785"/>
                  </a:lnTo>
                  <a:lnTo>
                    <a:pt x="43" y="807"/>
                  </a:lnTo>
                  <a:lnTo>
                    <a:pt x="43" y="817"/>
                  </a:lnTo>
                  <a:lnTo>
                    <a:pt x="32" y="838"/>
                  </a:lnTo>
                  <a:lnTo>
                    <a:pt x="32" y="870"/>
                  </a:lnTo>
                  <a:lnTo>
                    <a:pt x="32" y="902"/>
                  </a:lnTo>
                  <a:lnTo>
                    <a:pt x="32" y="923"/>
                  </a:lnTo>
                  <a:lnTo>
                    <a:pt x="32" y="934"/>
                  </a:lnTo>
                  <a:lnTo>
                    <a:pt x="32" y="955"/>
                  </a:lnTo>
                  <a:lnTo>
                    <a:pt x="32" y="966"/>
                  </a:lnTo>
                  <a:lnTo>
                    <a:pt x="22" y="987"/>
                  </a:lnTo>
                  <a:lnTo>
                    <a:pt x="22" y="998"/>
                  </a:lnTo>
                  <a:lnTo>
                    <a:pt x="22" y="1019"/>
                  </a:lnTo>
                  <a:lnTo>
                    <a:pt x="11" y="1040"/>
                  </a:lnTo>
                  <a:lnTo>
                    <a:pt x="11" y="1061"/>
                  </a:lnTo>
                  <a:lnTo>
                    <a:pt x="0" y="1082"/>
                  </a:lnTo>
                  <a:lnTo>
                    <a:pt x="0" y="1093"/>
                  </a:lnTo>
                  <a:lnTo>
                    <a:pt x="0" y="1104"/>
                  </a:lnTo>
                  <a:lnTo>
                    <a:pt x="0" y="1114"/>
                  </a:lnTo>
                  <a:lnTo>
                    <a:pt x="0" y="1125"/>
                  </a:lnTo>
                  <a:lnTo>
                    <a:pt x="0" y="1136"/>
                  </a:lnTo>
                  <a:lnTo>
                    <a:pt x="11" y="1146"/>
                  </a:lnTo>
                  <a:lnTo>
                    <a:pt x="22" y="1157"/>
                  </a:lnTo>
                  <a:lnTo>
                    <a:pt x="22" y="1167"/>
                  </a:lnTo>
                  <a:lnTo>
                    <a:pt x="32" y="1167"/>
                  </a:lnTo>
                  <a:lnTo>
                    <a:pt x="43" y="1178"/>
                  </a:lnTo>
                  <a:lnTo>
                    <a:pt x="53" y="1178"/>
                  </a:lnTo>
                  <a:lnTo>
                    <a:pt x="64" y="1189"/>
                  </a:lnTo>
                  <a:lnTo>
                    <a:pt x="85" y="1199"/>
                  </a:lnTo>
                  <a:lnTo>
                    <a:pt x="96" y="1210"/>
                  </a:lnTo>
                  <a:lnTo>
                    <a:pt x="106" y="1210"/>
                  </a:lnTo>
                  <a:lnTo>
                    <a:pt x="117" y="1210"/>
                  </a:lnTo>
                  <a:lnTo>
                    <a:pt x="138" y="1210"/>
                  </a:lnTo>
                  <a:lnTo>
                    <a:pt x="149" y="1220"/>
                  </a:lnTo>
                  <a:lnTo>
                    <a:pt x="159" y="1220"/>
                  </a:lnTo>
                  <a:lnTo>
                    <a:pt x="170" y="1220"/>
                  </a:lnTo>
                  <a:lnTo>
                    <a:pt x="181" y="1220"/>
                  </a:lnTo>
                  <a:lnTo>
                    <a:pt x="191" y="1210"/>
                  </a:lnTo>
                  <a:lnTo>
                    <a:pt x="202" y="1210"/>
                  </a:lnTo>
                  <a:lnTo>
                    <a:pt x="212" y="1210"/>
                  </a:lnTo>
                  <a:lnTo>
                    <a:pt x="223" y="1210"/>
                  </a:lnTo>
                  <a:lnTo>
                    <a:pt x="255" y="1199"/>
                  </a:lnTo>
                  <a:lnTo>
                    <a:pt x="276" y="1189"/>
                  </a:lnTo>
                  <a:lnTo>
                    <a:pt x="308" y="1178"/>
                  </a:lnTo>
                  <a:lnTo>
                    <a:pt x="329" y="1167"/>
                  </a:lnTo>
                  <a:lnTo>
                    <a:pt x="361" y="1146"/>
                  </a:lnTo>
                  <a:lnTo>
                    <a:pt x="371" y="1146"/>
                  </a:lnTo>
                  <a:lnTo>
                    <a:pt x="382" y="1136"/>
                  </a:lnTo>
                  <a:lnTo>
                    <a:pt x="414" y="1125"/>
                  </a:lnTo>
                  <a:lnTo>
                    <a:pt x="446" y="1104"/>
                  </a:lnTo>
                  <a:lnTo>
                    <a:pt x="478" y="1093"/>
                  </a:lnTo>
                  <a:lnTo>
                    <a:pt x="509" y="1072"/>
                  </a:lnTo>
                  <a:lnTo>
                    <a:pt x="531" y="1051"/>
                  </a:lnTo>
                  <a:lnTo>
                    <a:pt x="541" y="1051"/>
                  </a:lnTo>
                  <a:lnTo>
                    <a:pt x="562" y="1040"/>
                  </a:lnTo>
                  <a:lnTo>
                    <a:pt x="573" y="1029"/>
                  </a:lnTo>
                  <a:lnTo>
                    <a:pt x="584" y="1019"/>
                  </a:lnTo>
                  <a:lnTo>
                    <a:pt x="594" y="1008"/>
                  </a:lnTo>
                  <a:lnTo>
                    <a:pt x="605" y="998"/>
                  </a:lnTo>
                  <a:lnTo>
                    <a:pt x="615" y="976"/>
                  </a:lnTo>
                  <a:lnTo>
                    <a:pt x="626" y="966"/>
                  </a:lnTo>
                  <a:lnTo>
                    <a:pt x="637" y="945"/>
                  </a:lnTo>
                  <a:lnTo>
                    <a:pt x="658" y="913"/>
                  </a:lnTo>
                  <a:lnTo>
                    <a:pt x="668" y="891"/>
                  </a:lnTo>
                  <a:lnTo>
                    <a:pt x="679" y="860"/>
                  </a:lnTo>
                  <a:lnTo>
                    <a:pt x="700" y="838"/>
                  </a:lnTo>
                  <a:lnTo>
                    <a:pt x="711" y="807"/>
                  </a:lnTo>
                  <a:lnTo>
                    <a:pt x="721" y="785"/>
                  </a:lnTo>
                  <a:lnTo>
                    <a:pt x="743" y="754"/>
                  </a:lnTo>
                  <a:lnTo>
                    <a:pt x="774" y="711"/>
                  </a:lnTo>
                  <a:lnTo>
                    <a:pt x="785" y="679"/>
                  </a:lnTo>
                  <a:lnTo>
                    <a:pt x="796" y="658"/>
                  </a:lnTo>
                  <a:lnTo>
                    <a:pt x="817" y="637"/>
                  </a:lnTo>
                  <a:lnTo>
                    <a:pt x="827" y="616"/>
                  </a:lnTo>
                  <a:lnTo>
                    <a:pt x="838" y="605"/>
                  </a:lnTo>
                  <a:lnTo>
                    <a:pt x="849" y="594"/>
                  </a:lnTo>
                  <a:lnTo>
                    <a:pt x="870" y="573"/>
                  </a:lnTo>
                  <a:lnTo>
                    <a:pt x="891" y="552"/>
                  </a:lnTo>
                  <a:lnTo>
                    <a:pt x="912" y="541"/>
                  </a:lnTo>
                  <a:lnTo>
                    <a:pt x="934" y="520"/>
                  </a:lnTo>
                  <a:lnTo>
                    <a:pt x="955" y="509"/>
                  </a:lnTo>
                  <a:lnTo>
                    <a:pt x="976" y="488"/>
                  </a:lnTo>
                  <a:lnTo>
                    <a:pt x="997" y="467"/>
                  </a:lnTo>
                  <a:lnTo>
                    <a:pt x="1008" y="456"/>
                  </a:lnTo>
                  <a:lnTo>
                    <a:pt x="1018" y="446"/>
                  </a:lnTo>
                  <a:lnTo>
                    <a:pt x="1040" y="425"/>
                  </a:lnTo>
                  <a:lnTo>
                    <a:pt x="1071" y="403"/>
                  </a:lnTo>
                  <a:lnTo>
                    <a:pt x="1093" y="372"/>
                  </a:lnTo>
                  <a:lnTo>
                    <a:pt x="1114" y="350"/>
                  </a:lnTo>
                  <a:lnTo>
                    <a:pt x="1124" y="340"/>
                  </a:lnTo>
                  <a:lnTo>
                    <a:pt x="1135" y="329"/>
                  </a:lnTo>
                  <a:lnTo>
                    <a:pt x="1146" y="318"/>
                  </a:lnTo>
                  <a:lnTo>
                    <a:pt x="1156" y="308"/>
                  </a:lnTo>
                  <a:lnTo>
                    <a:pt x="1167" y="297"/>
                  </a:lnTo>
                  <a:lnTo>
                    <a:pt x="1177" y="287"/>
                  </a:lnTo>
                  <a:lnTo>
                    <a:pt x="1177" y="276"/>
                  </a:lnTo>
                  <a:lnTo>
                    <a:pt x="1188" y="265"/>
                  </a:lnTo>
                  <a:lnTo>
                    <a:pt x="1188" y="255"/>
                  </a:lnTo>
                  <a:lnTo>
                    <a:pt x="1199" y="244"/>
                  </a:lnTo>
                  <a:lnTo>
                    <a:pt x="1199" y="234"/>
                  </a:lnTo>
                  <a:lnTo>
                    <a:pt x="1199" y="223"/>
                  </a:lnTo>
                  <a:lnTo>
                    <a:pt x="1209" y="212"/>
                  </a:lnTo>
                  <a:lnTo>
                    <a:pt x="1209" y="202"/>
                  </a:lnTo>
                  <a:lnTo>
                    <a:pt x="1209" y="191"/>
                  </a:lnTo>
                  <a:lnTo>
                    <a:pt x="1209" y="181"/>
                  </a:lnTo>
                  <a:lnTo>
                    <a:pt x="1209" y="159"/>
                  </a:lnTo>
                  <a:lnTo>
                    <a:pt x="1199" y="149"/>
                  </a:lnTo>
                  <a:lnTo>
                    <a:pt x="1199" y="138"/>
                  </a:lnTo>
                  <a:lnTo>
                    <a:pt x="1199" y="127"/>
                  </a:lnTo>
                  <a:lnTo>
                    <a:pt x="1188" y="117"/>
                  </a:lnTo>
                  <a:lnTo>
                    <a:pt x="1188" y="106"/>
                  </a:lnTo>
                  <a:lnTo>
                    <a:pt x="1177" y="96"/>
                  </a:lnTo>
                  <a:lnTo>
                    <a:pt x="1167" y="74"/>
                  </a:lnTo>
                  <a:lnTo>
                    <a:pt x="1146" y="53"/>
                  </a:lnTo>
                  <a:lnTo>
                    <a:pt x="1146" y="43"/>
                  </a:lnTo>
                  <a:lnTo>
                    <a:pt x="1135" y="43"/>
                  </a:lnTo>
                  <a:lnTo>
                    <a:pt x="1124" y="32"/>
                  </a:lnTo>
                  <a:lnTo>
                    <a:pt x="1114" y="21"/>
                  </a:lnTo>
                  <a:lnTo>
                    <a:pt x="1103" y="11"/>
                  </a:lnTo>
                  <a:lnTo>
                    <a:pt x="1093" y="11"/>
                  </a:lnTo>
                  <a:lnTo>
                    <a:pt x="1082" y="11"/>
                  </a:lnTo>
                  <a:lnTo>
                    <a:pt x="1071" y="0"/>
                  </a:lnTo>
                  <a:lnTo>
                    <a:pt x="1061" y="0"/>
                  </a:lnTo>
                  <a:lnTo>
                    <a:pt x="1050" y="0"/>
                  </a:lnTo>
                  <a:lnTo>
                    <a:pt x="1040" y="0"/>
                  </a:lnTo>
                  <a:lnTo>
                    <a:pt x="1018" y="0"/>
                  </a:lnTo>
                  <a:lnTo>
                    <a:pt x="997" y="0"/>
                  </a:lnTo>
                  <a:lnTo>
                    <a:pt x="965" y="0"/>
                  </a:lnTo>
                  <a:lnTo>
                    <a:pt x="955" y="0"/>
                  </a:lnTo>
                  <a:lnTo>
                    <a:pt x="944" y="11"/>
                  </a:lnTo>
                  <a:lnTo>
                    <a:pt x="934" y="11"/>
                  </a:lnTo>
                  <a:lnTo>
                    <a:pt x="923" y="11"/>
                  </a:lnTo>
                  <a:lnTo>
                    <a:pt x="912" y="11"/>
                  </a:lnTo>
                  <a:lnTo>
                    <a:pt x="902" y="11"/>
                  </a:lnTo>
                  <a:lnTo>
                    <a:pt x="891" y="21"/>
                  </a:lnTo>
                  <a:lnTo>
                    <a:pt x="881" y="21"/>
                  </a:lnTo>
                  <a:lnTo>
                    <a:pt x="870" y="21"/>
                  </a:lnTo>
                  <a:lnTo>
                    <a:pt x="870" y="32"/>
                  </a:lnTo>
                  <a:lnTo>
                    <a:pt x="859" y="43"/>
                  </a:lnTo>
                  <a:lnTo>
                    <a:pt x="849" y="43"/>
                  </a:lnTo>
                  <a:lnTo>
                    <a:pt x="838" y="53"/>
                  </a:lnTo>
                  <a:lnTo>
                    <a:pt x="827" y="64"/>
                  </a:lnTo>
                  <a:lnTo>
                    <a:pt x="817" y="74"/>
                  </a:lnTo>
                  <a:lnTo>
                    <a:pt x="806" y="85"/>
                  </a:lnTo>
                  <a:lnTo>
                    <a:pt x="796" y="106"/>
                  </a:lnTo>
                  <a:lnTo>
                    <a:pt x="785" y="117"/>
                  </a:lnTo>
                  <a:lnTo>
                    <a:pt x="774" y="127"/>
                  </a:lnTo>
                  <a:lnTo>
                    <a:pt x="764" y="138"/>
                  </a:lnTo>
                </a:path>
              </a:pathLst>
            </a:custGeom>
            <a:noFill/>
            <a:ln w="17463" cap="flat" cmpd="sng">
              <a:solidFill>
                <a:srgbClr val="000000"/>
              </a:solidFill>
              <a:prstDash val="solid"/>
              <a:round/>
              <a:headEnd type="none" w="med" len="med"/>
              <a:tailEnd type="none" w="med" len="med"/>
            </a:ln>
          </p:spPr>
          <p:txBody>
            <a:bodyPr/>
            <a:lstStyle/>
            <a:p>
              <a:endParaRPr lang="zh-CN" altLang="en-US"/>
            </a:p>
          </p:txBody>
        </p:sp>
        <p:sp>
          <p:nvSpPr>
            <p:cNvPr id="64519" name="Line 8"/>
            <p:cNvSpPr/>
            <p:nvPr>
              <p:custDataLst>
                <p:tags r:id="rId5"/>
              </p:custDataLst>
            </p:nvPr>
          </p:nvSpPr>
          <p:spPr>
            <a:xfrm>
              <a:off x="3341" y="2188"/>
              <a:ext cx="1818" cy="1"/>
            </a:xfrm>
            <a:prstGeom prst="line">
              <a:avLst/>
            </a:prstGeom>
            <a:ln w="17463" cap="flat" cmpd="sng">
              <a:solidFill>
                <a:srgbClr val="000000"/>
              </a:solidFill>
              <a:prstDash val="solid"/>
              <a:round/>
              <a:headEnd type="none" w="med" len="med"/>
              <a:tailEnd type="none" w="med" len="med"/>
            </a:ln>
          </p:spPr>
        </p:sp>
        <p:sp>
          <p:nvSpPr>
            <p:cNvPr id="64520" name="Line 9"/>
            <p:cNvSpPr/>
            <p:nvPr>
              <p:custDataLst>
                <p:tags r:id="rId6"/>
              </p:custDataLst>
            </p:nvPr>
          </p:nvSpPr>
          <p:spPr>
            <a:xfrm flipV="1">
              <a:off x="4325" y="1206"/>
              <a:ext cx="1" cy="2030"/>
            </a:xfrm>
            <a:prstGeom prst="line">
              <a:avLst/>
            </a:prstGeom>
            <a:ln w="17463" cap="flat" cmpd="sng">
              <a:solidFill>
                <a:srgbClr val="000000"/>
              </a:solidFill>
              <a:prstDash val="solid"/>
              <a:round/>
              <a:headEnd type="none" w="med" len="med"/>
              <a:tailEnd type="none" w="med" len="med"/>
            </a:ln>
          </p:spPr>
        </p:sp>
        <p:sp>
          <p:nvSpPr>
            <p:cNvPr id="64521" name="Freeform 10"/>
            <p:cNvSpPr/>
            <p:nvPr>
              <p:custDataLst>
                <p:tags r:id="rId7"/>
              </p:custDataLst>
            </p:nvPr>
          </p:nvSpPr>
          <p:spPr>
            <a:xfrm>
              <a:off x="4036" y="1424"/>
              <a:ext cx="589" cy="1626"/>
            </a:xfrm>
            <a:custGeom>
              <a:avLst/>
              <a:gdLst/>
              <a:ahLst/>
              <a:cxnLst>
                <a:cxn ang="0">
                  <a:pos x="98" y="537"/>
                </a:cxn>
                <a:cxn ang="0">
                  <a:pos x="43" y="690"/>
                </a:cxn>
                <a:cxn ang="0">
                  <a:pos x="22" y="780"/>
                </a:cxn>
                <a:cxn ang="0">
                  <a:pos x="11" y="917"/>
                </a:cxn>
                <a:cxn ang="0">
                  <a:pos x="11" y="1040"/>
                </a:cxn>
                <a:cxn ang="0">
                  <a:pos x="11" y="1162"/>
                </a:cxn>
                <a:cxn ang="0">
                  <a:pos x="0" y="1253"/>
                </a:cxn>
                <a:cxn ang="0">
                  <a:pos x="0" y="1389"/>
                </a:cxn>
                <a:cxn ang="0">
                  <a:pos x="0" y="1588"/>
                </a:cxn>
                <a:cxn ang="0">
                  <a:pos x="0" y="1725"/>
                </a:cxn>
                <a:cxn ang="0">
                  <a:pos x="11" y="1787"/>
                </a:cxn>
                <a:cxn ang="0">
                  <a:pos x="32" y="1865"/>
                </a:cxn>
                <a:cxn ang="0">
                  <a:pos x="88" y="1941"/>
                </a:cxn>
                <a:cxn ang="0">
                  <a:pos x="162" y="2065"/>
                </a:cxn>
                <a:cxn ang="0">
                  <a:pos x="207" y="2125"/>
                </a:cxn>
                <a:cxn ang="0">
                  <a:pos x="239" y="2187"/>
                </a:cxn>
                <a:cxn ang="0">
                  <a:pos x="260" y="2247"/>
                </a:cxn>
                <a:cxn ang="0">
                  <a:pos x="292" y="2277"/>
                </a:cxn>
                <a:cxn ang="0">
                  <a:pos x="336" y="2277"/>
                </a:cxn>
                <a:cxn ang="0">
                  <a:pos x="379" y="2277"/>
                </a:cxn>
                <a:cxn ang="0">
                  <a:pos x="425" y="2247"/>
                </a:cxn>
                <a:cxn ang="0">
                  <a:pos x="466" y="2216"/>
                </a:cxn>
                <a:cxn ang="0">
                  <a:pos x="498" y="2170"/>
                </a:cxn>
                <a:cxn ang="0">
                  <a:pos x="531" y="2077"/>
                </a:cxn>
                <a:cxn ang="0">
                  <a:pos x="583" y="1925"/>
                </a:cxn>
                <a:cxn ang="0">
                  <a:pos x="617" y="1787"/>
                </a:cxn>
                <a:cxn ang="0">
                  <a:pos x="650" y="1634"/>
                </a:cxn>
                <a:cxn ang="0">
                  <a:pos x="650" y="1542"/>
                </a:cxn>
                <a:cxn ang="0">
                  <a:pos x="638" y="1452"/>
                </a:cxn>
                <a:cxn ang="0">
                  <a:pos x="606" y="1299"/>
                </a:cxn>
                <a:cxn ang="0">
                  <a:pos x="569" y="1147"/>
                </a:cxn>
                <a:cxn ang="0">
                  <a:pos x="531" y="932"/>
                </a:cxn>
                <a:cxn ang="0">
                  <a:pos x="531" y="825"/>
                </a:cxn>
                <a:cxn ang="0">
                  <a:pos x="543" y="658"/>
                </a:cxn>
                <a:cxn ang="0">
                  <a:pos x="543" y="537"/>
                </a:cxn>
                <a:cxn ang="0">
                  <a:pos x="543" y="383"/>
                </a:cxn>
                <a:cxn ang="0">
                  <a:pos x="543" y="275"/>
                </a:cxn>
                <a:cxn ang="0">
                  <a:pos x="543" y="197"/>
                </a:cxn>
                <a:cxn ang="0">
                  <a:pos x="519" y="139"/>
                </a:cxn>
                <a:cxn ang="0">
                  <a:pos x="487" y="79"/>
                </a:cxn>
                <a:cxn ang="0">
                  <a:pos x="439" y="35"/>
                </a:cxn>
                <a:cxn ang="0">
                  <a:pos x="368" y="11"/>
                </a:cxn>
                <a:cxn ang="0">
                  <a:pos x="307" y="0"/>
                </a:cxn>
                <a:cxn ang="0">
                  <a:pos x="260" y="11"/>
                </a:cxn>
                <a:cxn ang="0">
                  <a:pos x="228" y="45"/>
                </a:cxn>
                <a:cxn ang="0">
                  <a:pos x="151" y="139"/>
                </a:cxn>
                <a:cxn ang="0">
                  <a:pos x="130" y="185"/>
                </a:cxn>
                <a:cxn ang="0">
                  <a:pos x="109" y="245"/>
                </a:cxn>
                <a:cxn ang="0">
                  <a:pos x="98" y="306"/>
                </a:cxn>
                <a:cxn ang="0">
                  <a:pos x="98" y="367"/>
                </a:cxn>
                <a:cxn ang="0">
                  <a:pos x="109" y="444"/>
                </a:cxn>
              </a:cxnLst>
              <a:rect l="0" t="0" r="0" b="0"/>
              <a:pathLst>
                <a:path w="584" h="1581">
                  <a:moveTo>
                    <a:pt x="96" y="340"/>
                  </a:moveTo>
                  <a:lnTo>
                    <a:pt x="85" y="351"/>
                  </a:lnTo>
                  <a:lnTo>
                    <a:pt x="85" y="361"/>
                  </a:lnTo>
                  <a:lnTo>
                    <a:pt x="85" y="372"/>
                  </a:lnTo>
                  <a:lnTo>
                    <a:pt x="75" y="393"/>
                  </a:lnTo>
                  <a:lnTo>
                    <a:pt x="64" y="414"/>
                  </a:lnTo>
                  <a:lnTo>
                    <a:pt x="53" y="446"/>
                  </a:lnTo>
                  <a:lnTo>
                    <a:pt x="43" y="478"/>
                  </a:lnTo>
                  <a:lnTo>
                    <a:pt x="32" y="510"/>
                  </a:lnTo>
                  <a:lnTo>
                    <a:pt x="32" y="520"/>
                  </a:lnTo>
                  <a:lnTo>
                    <a:pt x="32" y="531"/>
                  </a:lnTo>
                  <a:lnTo>
                    <a:pt x="22" y="542"/>
                  </a:lnTo>
                  <a:lnTo>
                    <a:pt x="22" y="563"/>
                  </a:lnTo>
                  <a:lnTo>
                    <a:pt x="22" y="584"/>
                  </a:lnTo>
                  <a:lnTo>
                    <a:pt x="11" y="605"/>
                  </a:lnTo>
                  <a:lnTo>
                    <a:pt x="11" y="637"/>
                  </a:lnTo>
                  <a:lnTo>
                    <a:pt x="11" y="658"/>
                  </a:lnTo>
                  <a:lnTo>
                    <a:pt x="11" y="679"/>
                  </a:lnTo>
                  <a:lnTo>
                    <a:pt x="11" y="701"/>
                  </a:lnTo>
                  <a:lnTo>
                    <a:pt x="11" y="722"/>
                  </a:lnTo>
                  <a:lnTo>
                    <a:pt x="11" y="743"/>
                  </a:lnTo>
                  <a:lnTo>
                    <a:pt x="11" y="764"/>
                  </a:lnTo>
                  <a:lnTo>
                    <a:pt x="11" y="786"/>
                  </a:lnTo>
                  <a:lnTo>
                    <a:pt x="11" y="807"/>
                  </a:lnTo>
                  <a:lnTo>
                    <a:pt x="0" y="817"/>
                  </a:lnTo>
                  <a:lnTo>
                    <a:pt x="0" y="839"/>
                  </a:lnTo>
                  <a:lnTo>
                    <a:pt x="0" y="860"/>
                  </a:lnTo>
                  <a:lnTo>
                    <a:pt x="0" y="870"/>
                  </a:lnTo>
                  <a:lnTo>
                    <a:pt x="0" y="892"/>
                  </a:lnTo>
                  <a:lnTo>
                    <a:pt x="0" y="913"/>
                  </a:lnTo>
                  <a:lnTo>
                    <a:pt x="0" y="934"/>
                  </a:lnTo>
                  <a:lnTo>
                    <a:pt x="0" y="966"/>
                  </a:lnTo>
                  <a:lnTo>
                    <a:pt x="0" y="987"/>
                  </a:lnTo>
                  <a:lnTo>
                    <a:pt x="0" y="1030"/>
                  </a:lnTo>
                  <a:lnTo>
                    <a:pt x="0" y="1083"/>
                  </a:lnTo>
                  <a:lnTo>
                    <a:pt x="0" y="1104"/>
                  </a:lnTo>
                  <a:lnTo>
                    <a:pt x="0" y="1125"/>
                  </a:lnTo>
                  <a:lnTo>
                    <a:pt x="0" y="1146"/>
                  </a:lnTo>
                  <a:lnTo>
                    <a:pt x="0" y="1168"/>
                  </a:lnTo>
                  <a:lnTo>
                    <a:pt x="0" y="1199"/>
                  </a:lnTo>
                  <a:lnTo>
                    <a:pt x="0" y="1210"/>
                  </a:lnTo>
                  <a:lnTo>
                    <a:pt x="11" y="1221"/>
                  </a:lnTo>
                  <a:lnTo>
                    <a:pt x="11" y="1231"/>
                  </a:lnTo>
                  <a:lnTo>
                    <a:pt x="11" y="1242"/>
                  </a:lnTo>
                  <a:lnTo>
                    <a:pt x="22" y="1252"/>
                  </a:lnTo>
                  <a:lnTo>
                    <a:pt x="22" y="1263"/>
                  </a:lnTo>
                  <a:lnTo>
                    <a:pt x="32" y="1284"/>
                  </a:lnTo>
                  <a:lnTo>
                    <a:pt x="32" y="1295"/>
                  </a:lnTo>
                  <a:lnTo>
                    <a:pt x="43" y="1306"/>
                  </a:lnTo>
                  <a:lnTo>
                    <a:pt x="53" y="1316"/>
                  </a:lnTo>
                  <a:lnTo>
                    <a:pt x="64" y="1327"/>
                  </a:lnTo>
                  <a:lnTo>
                    <a:pt x="75" y="1348"/>
                  </a:lnTo>
                  <a:lnTo>
                    <a:pt x="96" y="1369"/>
                  </a:lnTo>
                  <a:lnTo>
                    <a:pt x="117" y="1401"/>
                  </a:lnTo>
                  <a:lnTo>
                    <a:pt x="138" y="1422"/>
                  </a:lnTo>
                  <a:lnTo>
                    <a:pt x="149" y="1433"/>
                  </a:lnTo>
                  <a:lnTo>
                    <a:pt x="160" y="1443"/>
                  </a:lnTo>
                  <a:lnTo>
                    <a:pt x="170" y="1454"/>
                  </a:lnTo>
                  <a:lnTo>
                    <a:pt x="181" y="1465"/>
                  </a:lnTo>
                  <a:lnTo>
                    <a:pt x="181" y="1475"/>
                  </a:lnTo>
                  <a:lnTo>
                    <a:pt x="191" y="1486"/>
                  </a:lnTo>
                  <a:lnTo>
                    <a:pt x="202" y="1497"/>
                  </a:lnTo>
                  <a:lnTo>
                    <a:pt x="202" y="1507"/>
                  </a:lnTo>
                  <a:lnTo>
                    <a:pt x="213" y="1518"/>
                  </a:lnTo>
                  <a:lnTo>
                    <a:pt x="223" y="1539"/>
                  </a:lnTo>
                  <a:lnTo>
                    <a:pt x="223" y="1550"/>
                  </a:lnTo>
                  <a:lnTo>
                    <a:pt x="234" y="1550"/>
                  </a:lnTo>
                  <a:lnTo>
                    <a:pt x="234" y="1560"/>
                  </a:lnTo>
                  <a:lnTo>
                    <a:pt x="244" y="1571"/>
                  </a:lnTo>
                  <a:lnTo>
                    <a:pt x="255" y="1571"/>
                  </a:lnTo>
                  <a:lnTo>
                    <a:pt x="266" y="1581"/>
                  </a:lnTo>
                  <a:lnTo>
                    <a:pt x="276" y="1581"/>
                  </a:lnTo>
                  <a:lnTo>
                    <a:pt x="287" y="1581"/>
                  </a:lnTo>
                  <a:lnTo>
                    <a:pt x="297" y="1581"/>
                  </a:lnTo>
                  <a:lnTo>
                    <a:pt x="308" y="1581"/>
                  </a:lnTo>
                  <a:lnTo>
                    <a:pt x="319" y="1581"/>
                  </a:lnTo>
                  <a:lnTo>
                    <a:pt x="329" y="1581"/>
                  </a:lnTo>
                  <a:lnTo>
                    <a:pt x="340" y="1581"/>
                  </a:lnTo>
                  <a:lnTo>
                    <a:pt x="350" y="1571"/>
                  </a:lnTo>
                  <a:lnTo>
                    <a:pt x="361" y="1571"/>
                  </a:lnTo>
                  <a:lnTo>
                    <a:pt x="372" y="1571"/>
                  </a:lnTo>
                  <a:lnTo>
                    <a:pt x="382" y="1560"/>
                  </a:lnTo>
                  <a:lnTo>
                    <a:pt x="393" y="1560"/>
                  </a:lnTo>
                  <a:lnTo>
                    <a:pt x="403" y="1550"/>
                  </a:lnTo>
                  <a:lnTo>
                    <a:pt x="403" y="1539"/>
                  </a:lnTo>
                  <a:lnTo>
                    <a:pt x="414" y="1539"/>
                  </a:lnTo>
                  <a:lnTo>
                    <a:pt x="425" y="1528"/>
                  </a:lnTo>
                  <a:lnTo>
                    <a:pt x="435" y="1518"/>
                  </a:lnTo>
                  <a:lnTo>
                    <a:pt x="446" y="1507"/>
                  </a:lnTo>
                  <a:lnTo>
                    <a:pt x="456" y="1497"/>
                  </a:lnTo>
                  <a:lnTo>
                    <a:pt x="456" y="1486"/>
                  </a:lnTo>
                  <a:lnTo>
                    <a:pt x="467" y="1475"/>
                  </a:lnTo>
                  <a:lnTo>
                    <a:pt x="478" y="1443"/>
                  </a:lnTo>
                  <a:lnTo>
                    <a:pt x="488" y="1422"/>
                  </a:lnTo>
                  <a:lnTo>
                    <a:pt x="499" y="1390"/>
                  </a:lnTo>
                  <a:lnTo>
                    <a:pt x="509" y="1369"/>
                  </a:lnTo>
                  <a:lnTo>
                    <a:pt x="520" y="1337"/>
                  </a:lnTo>
                  <a:lnTo>
                    <a:pt x="531" y="1327"/>
                  </a:lnTo>
                  <a:lnTo>
                    <a:pt x="531" y="1306"/>
                  </a:lnTo>
                  <a:lnTo>
                    <a:pt x="541" y="1284"/>
                  </a:lnTo>
                  <a:lnTo>
                    <a:pt x="552" y="1242"/>
                  </a:lnTo>
                  <a:lnTo>
                    <a:pt x="562" y="1210"/>
                  </a:lnTo>
                  <a:lnTo>
                    <a:pt x="573" y="1178"/>
                  </a:lnTo>
                  <a:lnTo>
                    <a:pt x="573" y="1146"/>
                  </a:lnTo>
                  <a:lnTo>
                    <a:pt x="584" y="1136"/>
                  </a:lnTo>
                  <a:lnTo>
                    <a:pt x="584" y="1115"/>
                  </a:lnTo>
                  <a:lnTo>
                    <a:pt x="584" y="1104"/>
                  </a:lnTo>
                  <a:lnTo>
                    <a:pt x="584" y="1083"/>
                  </a:lnTo>
                  <a:lnTo>
                    <a:pt x="584" y="1072"/>
                  </a:lnTo>
                  <a:lnTo>
                    <a:pt x="584" y="1051"/>
                  </a:lnTo>
                  <a:lnTo>
                    <a:pt x="584" y="1040"/>
                  </a:lnTo>
                  <a:lnTo>
                    <a:pt x="584" y="1019"/>
                  </a:lnTo>
                  <a:lnTo>
                    <a:pt x="573" y="1008"/>
                  </a:lnTo>
                  <a:lnTo>
                    <a:pt x="573" y="998"/>
                  </a:lnTo>
                  <a:lnTo>
                    <a:pt x="562" y="966"/>
                  </a:lnTo>
                  <a:lnTo>
                    <a:pt x="552" y="934"/>
                  </a:lnTo>
                  <a:lnTo>
                    <a:pt x="541" y="902"/>
                  </a:lnTo>
                  <a:lnTo>
                    <a:pt x="541" y="881"/>
                  </a:lnTo>
                  <a:lnTo>
                    <a:pt x="531" y="849"/>
                  </a:lnTo>
                  <a:lnTo>
                    <a:pt x="520" y="817"/>
                  </a:lnTo>
                  <a:lnTo>
                    <a:pt x="509" y="796"/>
                  </a:lnTo>
                  <a:lnTo>
                    <a:pt x="499" y="733"/>
                  </a:lnTo>
                  <a:lnTo>
                    <a:pt x="488" y="711"/>
                  </a:lnTo>
                  <a:lnTo>
                    <a:pt x="488" y="679"/>
                  </a:lnTo>
                  <a:lnTo>
                    <a:pt x="478" y="648"/>
                  </a:lnTo>
                  <a:lnTo>
                    <a:pt x="478" y="626"/>
                  </a:lnTo>
                  <a:lnTo>
                    <a:pt x="478" y="605"/>
                  </a:lnTo>
                  <a:lnTo>
                    <a:pt x="478" y="595"/>
                  </a:lnTo>
                  <a:lnTo>
                    <a:pt x="478" y="573"/>
                  </a:lnTo>
                  <a:lnTo>
                    <a:pt x="478" y="542"/>
                  </a:lnTo>
                  <a:lnTo>
                    <a:pt x="478" y="510"/>
                  </a:lnTo>
                  <a:lnTo>
                    <a:pt x="478" y="488"/>
                  </a:lnTo>
                  <a:lnTo>
                    <a:pt x="488" y="457"/>
                  </a:lnTo>
                  <a:lnTo>
                    <a:pt x="488" y="435"/>
                  </a:lnTo>
                  <a:lnTo>
                    <a:pt x="488" y="404"/>
                  </a:lnTo>
                  <a:lnTo>
                    <a:pt x="488" y="393"/>
                  </a:lnTo>
                  <a:lnTo>
                    <a:pt x="488" y="372"/>
                  </a:lnTo>
                  <a:lnTo>
                    <a:pt x="488" y="361"/>
                  </a:lnTo>
                  <a:lnTo>
                    <a:pt x="488" y="340"/>
                  </a:lnTo>
                  <a:lnTo>
                    <a:pt x="488" y="308"/>
                  </a:lnTo>
                  <a:lnTo>
                    <a:pt x="488" y="266"/>
                  </a:lnTo>
                  <a:lnTo>
                    <a:pt x="488" y="234"/>
                  </a:lnTo>
                  <a:lnTo>
                    <a:pt x="488" y="223"/>
                  </a:lnTo>
                  <a:lnTo>
                    <a:pt x="488" y="202"/>
                  </a:lnTo>
                  <a:lnTo>
                    <a:pt x="488" y="191"/>
                  </a:lnTo>
                  <a:lnTo>
                    <a:pt x="488" y="170"/>
                  </a:lnTo>
                  <a:lnTo>
                    <a:pt x="488" y="160"/>
                  </a:lnTo>
                  <a:lnTo>
                    <a:pt x="488" y="149"/>
                  </a:lnTo>
                  <a:lnTo>
                    <a:pt x="488" y="138"/>
                  </a:lnTo>
                  <a:lnTo>
                    <a:pt x="478" y="128"/>
                  </a:lnTo>
                  <a:lnTo>
                    <a:pt x="478" y="117"/>
                  </a:lnTo>
                  <a:lnTo>
                    <a:pt x="478" y="106"/>
                  </a:lnTo>
                  <a:lnTo>
                    <a:pt x="467" y="96"/>
                  </a:lnTo>
                  <a:lnTo>
                    <a:pt x="456" y="75"/>
                  </a:lnTo>
                  <a:lnTo>
                    <a:pt x="446" y="64"/>
                  </a:lnTo>
                  <a:lnTo>
                    <a:pt x="435" y="53"/>
                  </a:lnTo>
                  <a:lnTo>
                    <a:pt x="425" y="43"/>
                  </a:lnTo>
                  <a:lnTo>
                    <a:pt x="403" y="32"/>
                  </a:lnTo>
                  <a:lnTo>
                    <a:pt x="393" y="22"/>
                  </a:lnTo>
                  <a:lnTo>
                    <a:pt x="382" y="22"/>
                  </a:lnTo>
                  <a:lnTo>
                    <a:pt x="372" y="11"/>
                  </a:lnTo>
                  <a:lnTo>
                    <a:pt x="350" y="11"/>
                  </a:lnTo>
                  <a:lnTo>
                    <a:pt x="329" y="11"/>
                  </a:lnTo>
                  <a:lnTo>
                    <a:pt x="308" y="0"/>
                  </a:lnTo>
                  <a:lnTo>
                    <a:pt x="297" y="0"/>
                  </a:lnTo>
                  <a:lnTo>
                    <a:pt x="287" y="0"/>
                  </a:lnTo>
                  <a:lnTo>
                    <a:pt x="276" y="0"/>
                  </a:lnTo>
                  <a:lnTo>
                    <a:pt x="266" y="0"/>
                  </a:lnTo>
                  <a:lnTo>
                    <a:pt x="255" y="11"/>
                  </a:lnTo>
                  <a:lnTo>
                    <a:pt x="244" y="11"/>
                  </a:lnTo>
                  <a:lnTo>
                    <a:pt x="234" y="11"/>
                  </a:lnTo>
                  <a:lnTo>
                    <a:pt x="223" y="22"/>
                  </a:lnTo>
                  <a:lnTo>
                    <a:pt x="213" y="32"/>
                  </a:lnTo>
                  <a:lnTo>
                    <a:pt x="202" y="32"/>
                  </a:lnTo>
                  <a:lnTo>
                    <a:pt x="191" y="43"/>
                  </a:lnTo>
                  <a:lnTo>
                    <a:pt x="170" y="64"/>
                  </a:lnTo>
                  <a:lnTo>
                    <a:pt x="160" y="75"/>
                  </a:lnTo>
                  <a:lnTo>
                    <a:pt x="138" y="96"/>
                  </a:lnTo>
                  <a:lnTo>
                    <a:pt x="128" y="106"/>
                  </a:lnTo>
                  <a:lnTo>
                    <a:pt x="128" y="117"/>
                  </a:lnTo>
                  <a:lnTo>
                    <a:pt x="117" y="128"/>
                  </a:lnTo>
                  <a:lnTo>
                    <a:pt x="106" y="138"/>
                  </a:lnTo>
                  <a:lnTo>
                    <a:pt x="106" y="149"/>
                  </a:lnTo>
                  <a:lnTo>
                    <a:pt x="96" y="160"/>
                  </a:lnTo>
                  <a:lnTo>
                    <a:pt x="96" y="170"/>
                  </a:lnTo>
                  <a:lnTo>
                    <a:pt x="96" y="181"/>
                  </a:lnTo>
                  <a:lnTo>
                    <a:pt x="85" y="191"/>
                  </a:lnTo>
                  <a:lnTo>
                    <a:pt x="85" y="202"/>
                  </a:lnTo>
                  <a:lnTo>
                    <a:pt x="85" y="213"/>
                  </a:lnTo>
                  <a:lnTo>
                    <a:pt x="85" y="223"/>
                  </a:lnTo>
                  <a:lnTo>
                    <a:pt x="85" y="244"/>
                  </a:lnTo>
                  <a:lnTo>
                    <a:pt x="85" y="255"/>
                  </a:lnTo>
                  <a:lnTo>
                    <a:pt x="96" y="266"/>
                  </a:lnTo>
                  <a:lnTo>
                    <a:pt x="96" y="287"/>
                  </a:lnTo>
                  <a:lnTo>
                    <a:pt x="96" y="297"/>
                  </a:lnTo>
                  <a:lnTo>
                    <a:pt x="96" y="308"/>
                  </a:lnTo>
                  <a:lnTo>
                    <a:pt x="96" y="319"/>
                  </a:lnTo>
                  <a:lnTo>
                    <a:pt x="96" y="329"/>
                  </a:lnTo>
                  <a:lnTo>
                    <a:pt x="96" y="340"/>
                  </a:lnTo>
                </a:path>
              </a:pathLst>
            </a:custGeom>
            <a:noFill/>
            <a:ln w="17463" cap="flat" cmpd="sng">
              <a:solidFill>
                <a:srgbClr val="000000"/>
              </a:solidFill>
              <a:prstDash val="solid"/>
              <a:round/>
              <a:headEnd type="none" w="med" len="med"/>
              <a:tailEnd type="none" w="med" len="med"/>
            </a:ln>
          </p:spPr>
          <p:txBody>
            <a:bodyPr/>
            <a:lstStyle/>
            <a:p>
              <a:endParaRPr lang="zh-CN" altLang="en-US"/>
            </a:p>
          </p:txBody>
        </p:sp>
        <p:sp>
          <p:nvSpPr>
            <p:cNvPr id="64522" name="Freeform 11"/>
            <p:cNvSpPr/>
            <p:nvPr>
              <p:custDataLst>
                <p:tags r:id="rId8"/>
              </p:custDataLst>
            </p:nvPr>
          </p:nvSpPr>
          <p:spPr>
            <a:xfrm>
              <a:off x="4795" y="1457"/>
              <a:ext cx="107" cy="142"/>
            </a:xfrm>
            <a:custGeom>
              <a:avLst/>
              <a:gdLst/>
              <a:ahLst/>
              <a:cxnLst>
                <a:cxn ang="0">
                  <a:pos x="119" y="199"/>
                </a:cxn>
                <a:cxn ang="0">
                  <a:pos x="119" y="186"/>
                </a:cxn>
                <a:cxn ang="0">
                  <a:pos x="109" y="153"/>
                </a:cxn>
                <a:cxn ang="0">
                  <a:pos x="98" y="123"/>
                </a:cxn>
                <a:cxn ang="0">
                  <a:pos x="98" y="106"/>
                </a:cxn>
                <a:cxn ang="0">
                  <a:pos x="88" y="91"/>
                </a:cxn>
                <a:cxn ang="0">
                  <a:pos x="77" y="60"/>
                </a:cxn>
                <a:cxn ang="0">
                  <a:pos x="64" y="45"/>
                </a:cxn>
                <a:cxn ang="0">
                  <a:pos x="43" y="45"/>
                </a:cxn>
                <a:cxn ang="0">
                  <a:pos x="32" y="34"/>
                </a:cxn>
                <a:cxn ang="0">
                  <a:pos x="32" y="11"/>
                </a:cxn>
                <a:cxn ang="0">
                  <a:pos x="22" y="11"/>
                </a:cxn>
                <a:cxn ang="0">
                  <a:pos x="11" y="11"/>
                </a:cxn>
                <a:cxn ang="0">
                  <a:pos x="0" y="0"/>
                </a:cxn>
              </a:cxnLst>
              <a:rect l="0" t="0" r="0" b="0"/>
              <a:pathLst>
                <a:path w="106" h="138">
                  <a:moveTo>
                    <a:pt x="106" y="138"/>
                  </a:moveTo>
                  <a:lnTo>
                    <a:pt x="106" y="128"/>
                  </a:lnTo>
                  <a:lnTo>
                    <a:pt x="96" y="106"/>
                  </a:lnTo>
                  <a:lnTo>
                    <a:pt x="85" y="85"/>
                  </a:lnTo>
                  <a:lnTo>
                    <a:pt x="85" y="74"/>
                  </a:lnTo>
                  <a:lnTo>
                    <a:pt x="75" y="64"/>
                  </a:lnTo>
                  <a:lnTo>
                    <a:pt x="64" y="43"/>
                  </a:lnTo>
                  <a:lnTo>
                    <a:pt x="53" y="32"/>
                  </a:lnTo>
                  <a:lnTo>
                    <a:pt x="43" y="32"/>
                  </a:lnTo>
                  <a:lnTo>
                    <a:pt x="32" y="21"/>
                  </a:lnTo>
                  <a:lnTo>
                    <a:pt x="32" y="11"/>
                  </a:lnTo>
                  <a:lnTo>
                    <a:pt x="22" y="11"/>
                  </a:lnTo>
                  <a:lnTo>
                    <a:pt x="11" y="11"/>
                  </a:lnTo>
                  <a:lnTo>
                    <a:pt x="0" y="0"/>
                  </a:lnTo>
                </a:path>
              </a:pathLst>
            </a:custGeom>
            <a:noFill/>
            <a:ln w="17463" cap="flat" cmpd="sng">
              <a:solidFill>
                <a:srgbClr val="000000"/>
              </a:solidFill>
              <a:prstDash val="solid"/>
              <a:round/>
              <a:headEnd type="none" w="med" len="med"/>
              <a:tailEnd type="none" w="med" len="med"/>
            </a:ln>
          </p:spPr>
          <p:txBody>
            <a:bodyPr/>
            <a:lstStyle/>
            <a:p>
              <a:endParaRPr lang="zh-CN" altLang="en-US"/>
            </a:p>
          </p:txBody>
        </p:sp>
        <p:sp>
          <p:nvSpPr>
            <p:cNvPr id="64523" name="Rectangle 12"/>
            <p:cNvSpPr/>
            <p:nvPr>
              <p:custDataLst>
                <p:tags r:id="rId9"/>
              </p:custDataLst>
            </p:nvPr>
          </p:nvSpPr>
          <p:spPr>
            <a:xfrm>
              <a:off x="2175" y="3007"/>
              <a:ext cx="903" cy="163"/>
            </a:xfrm>
            <a:prstGeom prst="rect">
              <a:avLst/>
            </a:prstGeom>
            <a:noFill/>
            <a:ln w="9525">
              <a:noFill/>
            </a:ln>
          </p:spPr>
          <p:txBody>
            <a:bodyPr wrap="square" lIns="0" tIns="0" rIns="0" bIns="0" anchor="t" anchorCtr="0">
              <a:spAutoFit/>
            </a:bodyPr>
            <a:lstStyle/>
            <a:p>
              <a:r>
                <a:rPr lang="en-US" altLang="zh-CN" sz="2400" dirty="0">
                  <a:latin typeface="微软雅黑" panose="020B0503020204020204" pitchFamily="34" charset="-122"/>
                  <a:ea typeface="微软雅黑" panose="020B0503020204020204" pitchFamily="34" charset="-122"/>
                </a:rPr>
                <a:t>Rectangle</a:t>
              </a:r>
            </a:p>
          </p:txBody>
        </p:sp>
        <p:sp>
          <p:nvSpPr>
            <p:cNvPr id="64524" name="Line 13"/>
            <p:cNvSpPr/>
            <p:nvPr>
              <p:custDataLst>
                <p:tags r:id="rId10"/>
              </p:custDataLst>
            </p:nvPr>
          </p:nvSpPr>
          <p:spPr>
            <a:xfrm flipH="1" flipV="1">
              <a:off x="1748" y="2853"/>
              <a:ext cx="320" cy="187"/>
            </a:xfrm>
            <a:prstGeom prst="line">
              <a:avLst/>
            </a:prstGeom>
            <a:ln w="17463" cap="flat" cmpd="sng">
              <a:solidFill>
                <a:srgbClr val="000000"/>
              </a:solidFill>
              <a:prstDash val="solid"/>
              <a:round/>
              <a:headEnd type="none" w="med" len="med"/>
              <a:tailEnd type="none" w="med" len="med"/>
            </a:ln>
          </p:spPr>
        </p:sp>
        <p:sp>
          <p:nvSpPr>
            <p:cNvPr id="64525" name="Rectangle 14"/>
            <p:cNvSpPr/>
            <p:nvPr>
              <p:custDataLst>
                <p:tags r:id="rId11"/>
              </p:custDataLst>
            </p:nvPr>
          </p:nvSpPr>
          <p:spPr>
            <a:xfrm>
              <a:off x="2059" y="1438"/>
              <a:ext cx="2778" cy="163"/>
            </a:xfrm>
            <a:prstGeom prst="rect">
              <a:avLst/>
            </a:prstGeom>
            <a:noFill/>
            <a:ln w="9525">
              <a:noFill/>
            </a:ln>
          </p:spPr>
          <p:txBody>
            <a:bodyPr wrap="square" lIns="0" tIns="0" rIns="0" bIns="0" anchor="t" anchorCtr="0">
              <a:spAutoFit/>
            </a:bodyPr>
            <a:lstStyle/>
            <a:p>
              <a:r>
                <a:rPr lang="en-US" altLang="zh-CN" sz="2400" dirty="0">
                  <a:solidFill>
                    <a:srgbClr val="000000"/>
                  </a:solidFill>
                  <a:latin typeface="微软雅黑" panose="020B0503020204020204" pitchFamily="34" charset="-122"/>
                  <a:ea typeface="微软雅黑" panose="020B0503020204020204" pitchFamily="34" charset="-122"/>
                </a:rPr>
                <a:t>Minimum Enclosing Rectangle</a:t>
              </a:r>
              <a:endParaRPr lang="en-US" altLang="zh-CN" sz="2400" dirty="0">
                <a:latin typeface="微软雅黑" panose="020B0503020204020204" pitchFamily="34" charset="-122"/>
                <a:ea typeface="微软雅黑" panose="020B0503020204020204" pitchFamily="34" charset="-122"/>
              </a:endParaRPr>
            </a:p>
          </p:txBody>
        </p:sp>
        <p:sp>
          <p:nvSpPr>
            <p:cNvPr id="64526" name="Line 15"/>
            <p:cNvSpPr/>
            <p:nvPr>
              <p:custDataLst>
                <p:tags r:id="rId12"/>
              </p:custDataLst>
            </p:nvPr>
          </p:nvSpPr>
          <p:spPr>
            <a:xfrm flipH="1" flipV="1">
              <a:off x="3694" y="1632"/>
              <a:ext cx="321" cy="185"/>
            </a:xfrm>
            <a:prstGeom prst="line">
              <a:avLst/>
            </a:prstGeom>
            <a:ln w="17463" cap="flat" cmpd="sng">
              <a:solidFill>
                <a:srgbClr val="000000"/>
              </a:solidFill>
              <a:prstDash val="solid"/>
              <a:round/>
              <a:headEnd type="none" w="med" len="med"/>
              <a:tailEnd type="none" w="med" len="med"/>
            </a:ln>
          </p:spPr>
        </p:sp>
        <p:sp>
          <p:nvSpPr>
            <p:cNvPr id="64527" name="Rectangle 16"/>
            <p:cNvSpPr/>
            <p:nvPr>
              <p:custDataLst>
                <p:tags r:id="rId13"/>
              </p:custDataLst>
            </p:nvPr>
          </p:nvSpPr>
          <p:spPr>
            <a:xfrm>
              <a:off x="2175" y="2199"/>
              <a:ext cx="68" cy="115"/>
            </a:xfrm>
            <a:prstGeom prst="rect">
              <a:avLst/>
            </a:prstGeom>
            <a:noFill/>
            <a:ln w="9525">
              <a:noFill/>
            </a:ln>
          </p:spPr>
          <p:txBody>
            <a:bodyPr wrap="square" lIns="0" tIns="0" rIns="0" bIns="0" anchor="t" anchorCtr="0">
              <a:spAutoFit/>
            </a:bodyPr>
            <a:lstStyle/>
            <a:p>
              <a:r>
                <a:rPr lang="en-US" altLang="zh-CN" sz="1700" i="1" dirty="0">
                  <a:solidFill>
                    <a:srgbClr val="000000"/>
                  </a:solidFill>
                  <a:latin typeface="Times" charset="0"/>
                  <a:ea typeface="宋体" panose="02010600030101010101" pitchFamily="2" charset="-122"/>
                </a:rPr>
                <a:t>x</a:t>
              </a:r>
              <a:endParaRPr lang="en-US" altLang="zh-CN" dirty="0">
                <a:latin typeface="Arial" panose="020B0604020202020204" pitchFamily="34" charset="0"/>
                <a:ea typeface="宋体" panose="02010600030101010101" pitchFamily="2" charset="-122"/>
              </a:endParaRPr>
            </a:p>
          </p:txBody>
        </p:sp>
        <p:sp>
          <p:nvSpPr>
            <p:cNvPr id="64528" name="Rectangle 17"/>
            <p:cNvSpPr/>
            <p:nvPr>
              <p:custDataLst>
                <p:tags r:id="rId14"/>
              </p:custDataLst>
            </p:nvPr>
          </p:nvSpPr>
          <p:spPr>
            <a:xfrm>
              <a:off x="1341" y="1184"/>
              <a:ext cx="68" cy="115"/>
            </a:xfrm>
            <a:prstGeom prst="rect">
              <a:avLst/>
            </a:prstGeom>
            <a:noFill/>
            <a:ln w="9525">
              <a:noFill/>
            </a:ln>
          </p:spPr>
          <p:txBody>
            <a:bodyPr wrap="square" lIns="0" tIns="0" rIns="0" bIns="0" anchor="t" anchorCtr="0">
              <a:spAutoFit/>
            </a:bodyPr>
            <a:lstStyle/>
            <a:p>
              <a:r>
                <a:rPr lang="en-US" altLang="zh-CN" sz="1700" i="1" dirty="0">
                  <a:solidFill>
                    <a:srgbClr val="000000"/>
                  </a:solidFill>
                  <a:latin typeface="Times" charset="0"/>
                  <a:ea typeface="宋体" panose="02010600030101010101" pitchFamily="2" charset="-122"/>
                </a:rPr>
                <a:t>y</a:t>
              </a:r>
              <a:endParaRPr lang="en-US" altLang="zh-CN" dirty="0">
                <a:latin typeface="Arial" panose="020B0604020202020204" pitchFamily="34" charset="0"/>
                <a:ea typeface="宋体" panose="02010600030101010101" pitchFamily="2" charset="-122"/>
              </a:endParaRPr>
            </a:p>
          </p:txBody>
        </p:sp>
        <p:sp>
          <p:nvSpPr>
            <p:cNvPr id="64529" name="Rectangle 18"/>
            <p:cNvSpPr/>
            <p:nvPr>
              <p:custDataLst>
                <p:tags r:id="rId15"/>
              </p:custDataLst>
            </p:nvPr>
          </p:nvSpPr>
          <p:spPr>
            <a:xfrm>
              <a:off x="5106" y="2199"/>
              <a:ext cx="68" cy="115"/>
            </a:xfrm>
            <a:prstGeom prst="rect">
              <a:avLst/>
            </a:prstGeom>
            <a:noFill/>
            <a:ln w="9525">
              <a:noFill/>
            </a:ln>
          </p:spPr>
          <p:txBody>
            <a:bodyPr wrap="square" lIns="0" tIns="0" rIns="0" bIns="0" anchor="t" anchorCtr="0">
              <a:spAutoFit/>
            </a:bodyPr>
            <a:lstStyle/>
            <a:p>
              <a:r>
                <a:rPr lang="en-US" altLang="zh-CN" sz="1700" i="1" dirty="0">
                  <a:solidFill>
                    <a:srgbClr val="000000"/>
                  </a:solidFill>
                  <a:latin typeface="Times" charset="0"/>
                  <a:ea typeface="宋体" panose="02010600030101010101" pitchFamily="2" charset="-122"/>
                </a:rPr>
                <a:t>x</a:t>
              </a:r>
              <a:endParaRPr lang="en-US" altLang="zh-CN" dirty="0">
                <a:latin typeface="Arial" panose="020B0604020202020204" pitchFamily="34" charset="0"/>
                <a:ea typeface="宋体" panose="02010600030101010101" pitchFamily="2" charset="-122"/>
              </a:endParaRPr>
            </a:p>
          </p:txBody>
        </p:sp>
        <p:sp>
          <p:nvSpPr>
            <p:cNvPr id="64530" name="Rectangle 19"/>
            <p:cNvSpPr/>
            <p:nvPr>
              <p:custDataLst>
                <p:tags r:id="rId16"/>
              </p:custDataLst>
            </p:nvPr>
          </p:nvSpPr>
          <p:spPr>
            <a:xfrm>
              <a:off x="4389" y="1163"/>
              <a:ext cx="68" cy="115"/>
            </a:xfrm>
            <a:prstGeom prst="rect">
              <a:avLst/>
            </a:prstGeom>
            <a:noFill/>
            <a:ln w="9525">
              <a:noFill/>
            </a:ln>
          </p:spPr>
          <p:txBody>
            <a:bodyPr wrap="square" lIns="0" tIns="0" rIns="0" bIns="0" anchor="t" anchorCtr="0">
              <a:spAutoFit/>
            </a:bodyPr>
            <a:lstStyle/>
            <a:p>
              <a:r>
                <a:rPr lang="en-US" altLang="zh-CN" sz="1700" i="1" dirty="0">
                  <a:solidFill>
                    <a:srgbClr val="000000"/>
                  </a:solidFill>
                  <a:latin typeface="Times" charset="0"/>
                  <a:ea typeface="宋体" panose="02010600030101010101" pitchFamily="2" charset="-122"/>
                </a:rPr>
                <a:t>y</a:t>
              </a:r>
              <a:endParaRPr lang="en-US" altLang="zh-CN" dirty="0">
                <a:latin typeface="Arial" panose="020B0604020202020204" pitchFamily="34" charset="0"/>
                <a:ea typeface="宋体" panose="02010600030101010101" pitchFamily="2" charset="-122"/>
              </a:endParaRPr>
            </a:p>
          </p:txBody>
        </p:sp>
        <p:sp>
          <p:nvSpPr>
            <p:cNvPr id="64531" name="Freeform 20"/>
            <p:cNvSpPr/>
            <p:nvPr>
              <p:custDataLst>
                <p:tags r:id="rId17"/>
              </p:custDataLst>
            </p:nvPr>
          </p:nvSpPr>
          <p:spPr>
            <a:xfrm>
              <a:off x="1267" y="1152"/>
              <a:ext cx="42" cy="130"/>
            </a:xfrm>
            <a:custGeom>
              <a:avLst/>
              <a:gdLst/>
              <a:ahLst/>
              <a:cxnLst>
                <a:cxn ang="0">
                  <a:pos x="42" y="171"/>
                </a:cxn>
                <a:cxn ang="0">
                  <a:pos x="21" y="145"/>
                </a:cxn>
                <a:cxn ang="0">
                  <a:pos x="0" y="171"/>
                </a:cxn>
                <a:cxn ang="0">
                  <a:pos x="21" y="0"/>
                </a:cxn>
                <a:cxn ang="0">
                  <a:pos x="42" y="171"/>
                </a:cxn>
              </a:cxnLst>
              <a:rect l="0" t="0" r="0" b="0"/>
              <a:pathLst>
                <a:path w="42" h="127">
                  <a:moveTo>
                    <a:pt x="42" y="127"/>
                  </a:moveTo>
                  <a:lnTo>
                    <a:pt x="21" y="106"/>
                  </a:lnTo>
                  <a:lnTo>
                    <a:pt x="0" y="127"/>
                  </a:lnTo>
                  <a:lnTo>
                    <a:pt x="21" y="0"/>
                  </a:lnTo>
                  <a:lnTo>
                    <a:pt x="42" y="127"/>
                  </a:lnTo>
                  <a:close/>
                </a:path>
              </a:pathLst>
            </a:custGeom>
            <a:solidFill>
              <a:srgbClr val="000000"/>
            </a:solidFill>
            <a:ln w="17463" cap="flat" cmpd="sng">
              <a:solidFill>
                <a:srgbClr val="000000"/>
              </a:solidFill>
              <a:prstDash val="solid"/>
              <a:round/>
              <a:headEnd type="none" w="med" len="med"/>
              <a:tailEnd type="none" w="med" len="med"/>
            </a:ln>
          </p:spPr>
          <p:txBody>
            <a:bodyPr/>
            <a:lstStyle/>
            <a:p>
              <a:endParaRPr lang="zh-CN" altLang="en-US"/>
            </a:p>
          </p:txBody>
        </p:sp>
        <p:sp>
          <p:nvSpPr>
            <p:cNvPr id="64532" name="Freeform 21"/>
            <p:cNvSpPr/>
            <p:nvPr>
              <p:custDataLst>
                <p:tags r:id="rId18"/>
              </p:custDataLst>
            </p:nvPr>
          </p:nvSpPr>
          <p:spPr>
            <a:xfrm>
              <a:off x="2165" y="2155"/>
              <a:ext cx="138" cy="55"/>
            </a:xfrm>
            <a:custGeom>
              <a:avLst/>
              <a:gdLst/>
              <a:ahLst/>
              <a:cxnLst>
                <a:cxn ang="0">
                  <a:pos x="0" y="85"/>
                </a:cxn>
                <a:cxn ang="0">
                  <a:pos x="31" y="50"/>
                </a:cxn>
                <a:cxn ang="0">
                  <a:pos x="0" y="0"/>
                </a:cxn>
                <a:cxn ang="0">
                  <a:pos x="150" y="50"/>
                </a:cxn>
                <a:cxn ang="0">
                  <a:pos x="0" y="85"/>
                </a:cxn>
              </a:cxnLst>
              <a:rect l="0" t="0" r="0" b="0"/>
              <a:pathLst>
                <a:path w="137" h="53">
                  <a:moveTo>
                    <a:pt x="0" y="53"/>
                  </a:moveTo>
                  <a:lnTo>
                    <a:pt x="31" y="32"/>
                  </a:lnTo>
                  <a:lnTo>
                    <a:pt x="0" y="0"/>
                  </a:lnTo>
                  <a:lnTo>
                    <a:pt x="137" y="32"/>
                  </a:lnTo>
                  <a:lnTo>
                    <a:pt x="0" y="53"/>
                  </a:lnTo>
                  <a:close/>
                </a:path>
              </a:pathLst>
            </a:custGeom>
            <a:solidFill>
              <a:srgbClr val="000000"/>
            </a:solidFill>
            <a:ln w="17463" cap="flat" cmpd="sng">
              <a:solidFill>
                <a:srgbClr val="000000"/>
              </a:solidFill>
              <a:prstDash val="solid"/>
              <a:round/>
              <a:headEnd type="none" w="med" len="med"/>
              <a:tailEnd type="none" w="med" len="med"/>
            </a:ln>
          </p:spPr>
          <p:txBody>
            <a:bodyPr/>
            <a:lstStyle/>
            <a:p>
              <a:endParaRPr lang="zh-CN" altLang="en-US"/>
            </a:p>
          </p:txBody>
        </p:sp>
        <p:sp>
          <p:nvSpPr>
            <p:cNvPr id="64533" name="Rectangle 22"/>
            <p:cNvSpPr/>
            <p:nvPr>
              <p:custDataLst>
                <p:tags r:id="rId19"/>
              </p:custDataLst>
            </p:nvPr>
          </p:nvSpPr>
          <p:spPr>
            <a:xfrm>
              <a:off x="700" y="1589"/>
              <a:ext cx="1240" cy="1264"/>
            </a:xfrm>
            <a:prstGeom prst="rect">
              <a:avLst/>
            </a:prstGeom>
            <a:noFill/>
            <a:ln w="17463" cap="flat" cmpd="sng">
              <a:solidFill>
                <a:srgbClr val="000000"/>
              </a:solidFill>
              <a:prstDash val="sysDash"/>
              <a:miter/>
              <a:headEnd type="none" w="med" len="med"/>
              <a:tailEnd type="none" w="med" len="med"/>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64534" name="Rectangle 23"/>
            <p:cNvSpPr/>
            <p:nvPr>
              <p:custDataLst>
                <p:tags r:id="rId20"/>
              </p:custDataLst>
            </p:nvPr>
          </p:nvSpPr>
          <p:spPr>
            <a:xfrm>
              <a:off x="1149" y="2221"/>
              <a:ext cx="106" cy="115"/>
            </a:xfrm>
            <a:prstGeom prst="rect">
              <a:avLst/>
            </a:prstGeom>
            <a:noFill/>
            <a:ln w="9525">
              <a:noFill/>
            </a:ln>
          </p:spPr>
          <p:txBody>
            <a:bodyPr wrap="square" lIns="0" tIns="0" rIns="0" bIns="0" anchor="t" anchorCtr="0">
              <a:spAutoFit/>
            </a:bodyPr>
            <a:lstStyle/>
            <a:p>
              <a:r>
                <a:rPr lang="en-US" altLang="zh-CN" sz="1700" i="1" dirty="0">
                  <a:solidFill>
                    <a:srgbClr val="000000"/>
                  </a:solidFill>
                  <a:latin typeface="Times" charset="0"/>
                  <a:ea typeface="宋体" panose="02010600030101010101" pitchFamily="2" charset="-122"/>
                </a:rPr>
                <a:t>O</a:t>
              </a:r>
              <a:endParaRPr lang="en-US" altLang="zh-CN" dirty="0">
                <a:latin typeface="Arial" panose="020B0604020202020204" pitchFamily="34" charset="0"/>
                <a:ea typeface="宋体" panose="02010600030101010101" pitchFamily="2" charset="-122"/>
              </a:endParaRPr>
            </a:p>
          </p:txBody>
        </p:sp>
        <p:sp>
          <p:nvSpPr>
            <p:cNvPr id="64535" name="Rectangle 24"/>
            <p:cNvSpPr/>
            <p:nvPr>
              <p:custDataLst>
                <p:tags r:id="rId21"/>
              </p:custDataLst>
            </p:nvPr>
          </p:nvSpPr>
          <p:spPr>
            <a:xfrm>
              <a:off x="4036" y="1424"/>
              <a:ext cx="589" cy="1637"/>
            </a:xfrm>
            <a:prstGeom prst="rect">
              <a:avLst/>
            </a:prstGeom>
            <a:noFill/>
            <a:ln w="17463" cap="flat" cmpd="sng">
              <a:solidFill>
                <a:srgbClr val="000000"/>
              </a:solidFill>
              <a:prstDash val="sysDash"/>
              <a:miter/>
              <a:headEnd type="none" w="med" len="med"/>
              <a:tailEnd type="none" w="med" len="med"/>
            </a:ln>
          </p:spPr>
          <p:txBody>
            <a:bodyPr anchor="t" anchorCtr="0"/>
            <a:lstStyle/>
            <a:p>
              <a:endParaRPr lang="zh-CN" altLang="en-US" dirty="0">
                <a:latin typeface="Arial" panose="020B0604020202020204" pitchFamily="34" charset="0"/>
                <a:ea typeface="宋体" panose="02010600030101010101" pitchFamily="2" charset="-122"/>
              </a:endParaRPr>
            </a:p>
          </p:txBody>
        </p:sp>
        <p:sp>
          <p:nvSpPr>
            <p:cNvPr id="64536" name="Freeform 25"/>
            <p:cNvSpPr/>
            <p:nvPr>
              <p:custDataLst>
                <p:tags r:id="rId22"/>
              </p:custDataLst>
            </p:nvPr>
          </p:nvSpPr>
          <p:spPr>
            <a:xfrm>
              <a:off x="3747" y="1577"/>
              <a:ext cx="1208" cy="1255"/>
            </a:xfrm>
            <a:custGeom>
              <a:avLst/>
              <a:gdLst/>
              <a:ahLst/>
              <a:cxnLst>
                <a:cxn ang="0">
                  <a:pos x="802" y="230"/>
                </a:cxn>
                <a:cxn ang="0">
                  <a:pos x="697" y="306"/>
                </a:cxn>
                <a:cxn ang="0">
                  <a:pos x="627" y="353"/>
                </a:cxn>
                <a:cxn ang="0">
                  <a:pos x="540" y="430"/>
                </a:cxn>
                <a:cxn ang="0">
                  <a:pos x="476" y="522"/>
                </a:cxn>
                <a:cxn ang="0">
                  <a:pos x="410" y="598"/>
                </a:cxn>
                <a:cxn ang="0">
                  <a:pos x="347" y="674"/>
                </a:cxn>
                <a:cxn ang="0">
                  <a:pos x="281" y="751"/>
                </a:cxn>
                <a:cxn ang="0">
                  <a:pos x="172" y="905"/>
                </a:cxn>
                <a:cxn ang="0">
                  <a:pos x="98" y="997"/>
                </a:cxn>
                <a:cxn ang="0">
                  <a:pos x="77" y="1059"/>
                </a:cxn>
                <a:cxn ang="0">
                  <a:pos x="43" y="1135"/>
                </a:cxn>
                <a:cxn ang="0">
                  <a:pos x="32" y="1226"/>
                </a:cxn>
                <a:cxn ang="0">
                  <a:pos x="21" y="1397"/>
                </a:cxn>
                <a:cxn ang="0">
                  <a:pos x="21" y="1474"/>
                </a:cxn>
                <a:cxn ang="0">
                  <a:pos x="11" y="1549"/>
                </a:cxn>
                <a:cxn ang="0">
                  <a:pos x="0" y="1610"/>
                </a:cxn>
                <a:cxn ang="0">
                  <a:pos x="0" y="1656"/>
                </a:cxn>
                <a:cxn ang="0">
                  <a:pos x="21" y="1702"/>
                </a:cxn>
                <a:cxn ang="0">
                  <a:pos x="53" y="1730"/>
                </a:cxn>
                <a:cxn ang="0">
                  <a:pos x="109" y="1761"/>
                </a:cxn>
                <a:cxn ang="0">
                  <a:pos x="151" y="1761"/>
                </a:cxn>
                <a:cxn ang="0">
                  <a:pos x="217" y="1761"/>
                </a:cxn>
                <a:cxn ang="0">
                  <a:pos x="281" y="1749"/>
                </a:cxn>
                <a:cxn ang="0">
                  <a:pos x="400" y="1670"/>
                </a:cxn>
                <a:cxn ang="0">
                  <a:pos x="498" y="1610"/>
                </a:cxn>
                <a:cxn ang="0">
                  <a:pos x="606" y="1518"/>
                </a:cxn>
                <a:cxn ang="0">
                  <a:pos x="659" y="1455"/>
                </a:cxn>
                <a:cxn ang="0">
                  <a:pos x="697" y="1397"/>
                </a:cxn>
                <a:cxn ang="0">
                  <a:pos x="757" y="1256"/>
                </a:cxn>
                <a:cxn ang="0">
                  <a:pos x="815" y="1105"/>
                </a:cxn>
                <a:cxn ang="0">
                  <a:pos x="897" y="920"/>
                </a:cxn>
                <a:cxn ang="0">
                  <a:pos x="957" y="826"/>
                </a:cxn>
                <a:cxn ang="0">
                  <a:pos x="1051" y="734"/>
                </a:cxn>
                <a:cxn ang="0">
                  <a:pos x="1123" y="646"/>
                </a:cxn>
                <a:cxn ang="0">
                  <a:pos x="1205" y="552"/>
                </a:cxn>
                <a:cxn ang="0">
                  <a:pos x="1276" y="459"/>
                </a:cxn>
                <a:cxn ang="0">
                  <a:pos x="1300" y="399"/>
                </a:cxn>
                <a:cxn ang="0">
                  <a:pos x="1324" y="353"/>
                </a:cxn>
                <a:cxn ang="0">
                  <a:pos x="1335" y="259"/>
                </a:cxn>
                <a:cxn ang="0">
                  <a:pos x="1324" y="184"/>
                </a:cxn>
                <a:cxn ang="0">
                  <a:pos x="1288" y="106"/>
                </a:cxn>
                <a:cxn ang="0">
                  <a:pos x="1241" y="45"/>
                </a:cxn>
                <a:cxn ang="0">
                  <a:pos x="1205" y="11"/>
                </a:cxn>
                <a:cxn ang="0">
                  <a:pos x="1157" y="0"/>
                </a:cxn>
                <a:cxn ang="0">
                  <a:pos x="1075" y="11"/>
                </a:cxn>
                <a:cxn ang="0">
                  <a:pos x="1016" y="11"/>
                </a:cxn>
                <a:cxn ang="0">
                  <a:pos x="969" y="34"/>
                </a:cxn>
                <a:cxn ang="0">
                  <a:pos x="933" y="79"/>
                </a:cxn>
                <a:cxn ang="0">
                  <a:pos x="897" y="122"/>
                </a:cxn>
                <a:cxn ang="0">
                  <a:pos x="864" y="184"/>
                </a:cxn>
              </a:cxnLst>
              <a:rect l="0" t="0" r="0" b="0"/>
              <a:pathLst>
                <a:path w="1198" h="1220">
                  <a:moveTo>
                    <a:pt x="753" y="148"/>
                  </a:moveTo>
                  <a:lnTo>
                    <a:pt x="742" y="148"/>
                  </a:lnTo>
                  <a:lnTo>
                    <a:pt x="732" y="159"/>
                  </a:lnTo>
                  <a:lnTo>
                    <a:pt x="721" y="159"/>
                  </a:lnTo>
                  <a:lnTo>
                    <a:pt x="711" y="170"/>
                  </a:lnTo>
                  <a:lnTo>
                    <a:pt x="679" y="180"/>
                  </a:lnTo>
                  <a:lnTo>
                    <a:pt x="647" y="191"/>
                  </a:lnTo>
                  <a:lnTo>
                    <a:pt x="626" y="212"/>
                  </a:lnTo>
                  <a:lnTo>
                    <a:pt x="594" y="223"/>
                  </a:lnTo>
                  <a:lnTo>
                    <a:pt x="583" y="233"/>
                  </a:lnTo>
                  <a:lnTo>
                    <a:pt x="573" y="233"/>
                  </a:lnTo>
                  <a:lnTo>
                    <a:pt x="562" y="244"/>
                  </a:lnTo>
                  <a:lnTo>
                    <a:pt x="552" y="255"/>
                  </a:lnTo>
                  <a:lnTo>
                    <a:pt x="530" y="265"/>
                  </a:lnTo>
                  <a:lnTo>
                    <a:pt x="509" y="286"/>
                  </a:lnTo>
                  <a:lnTo>
                    <a:pt x="488" y="297"/>
                  </a:lnTo>
                  <a:lnTo>
                    <a:pt x="467" y="318"/>
                  </a:lnTo>
                  <a:lnTo>
                    <a:pt x="456" y="329"/>
                  </a:lnTo>
                  <a:lnTo>
                    <a:pt x="435" y="350"/>
                  </a:lnTo>
                  <a:lnTo>
                    <a:pt x="424" y="361"/>
                  </a:lnTo>
                  <a:lnTo>
                    <a:pt x="414" y="371"/>
                  </a:lnTo>
                  <a:lnTo>
                    <a:pt x="392" y="393"/>
                  </a:lnTo>
                  <a:lnTo>
                    <a:pt x="382" y="403"/>
                  </a:lnTo>
                  <a:lnTo>
                    <a:pt x="371" y="414"/>
                  </a:lnTo>
                  <a:lnTo>
                    <a:pt x="350" y="424"/>
                  </a:lnTo>
                  <a:lnTo>
                    <a:pt x="339" y="435"/>
                  </a:lnTo>
                  <a:lnTo>
                    <a:pt x="329" y="446"/>
                  </a:lnTo>
                  <a:lnTo>
                    <a:pt x="308" y="467"/>
                  </a:lnTo>
                  <a:lnTo>
                    <a:pt x="297" y="477"/>
                  </a:lnTo>
                  <a:lnTo>
                    <a:pt x="286" y="488"/>
                  </a:lnTo>
                  <a:lnTo>
                    <a:pt x="265" y="509"/>
                  </a:lnTo>
                  <a:lnTo>
                    <a:pt x="255" y="520"/>
                  </a:lnTo>
                  <a:lnTo>
                    <a:pt x="233" y="541"/>
                  </a:lnTo>
                  <a:lnTo>
                    <a:pt x="202" y="573"/>
                  </a:lnTo>
                  <a:lnTo>
                    <a:pt x="170" y="605"/>
                  </a:lnTo>
                  <a:lnTo>
                    <a:pt x="159" y="626"/>
                  </a:lnTo>
                  <a:lnTo>
                    <a:pt x="138" y="637"/>
                  </a:lnTo>
                  <a:lnTo>
                    <a:pt x="117" y="658"/>
                  </a:lnTo>
                  <a:lnTo>
                    <a:pt x="106" y="679"/>
                  </a:lnTo>
                  <a:lnTo>
                    <a:pt x="85" y="690"/>
                  </a:lnTo>
                  <a:lnTo>
                    <a:pt x="85" y="700"/>
                  </a:lnTo>
                  <a:lnTo>
                    <a:pt x="74" y="711"/>
                  </a:lnTo>
                  <a:lnTo>
                    <a:pt x="64" y="721"/>
                  </a:lnTo>
                  <a:lnTo>
                    <a:pt x="64" y="732"/>
                  </a:lnTo>
                  <a:lnTo>
                    <a:pt x="53" y="743"/>
                  </a:lnTo>
                  <a:lnTo>
                    <a:pt x="53" y="753"/>
                  </a:lnTo>
                  <a:lnTo>
                    <a:pt x="43" y="764"/>
                  </a:lnTo>
                  <a:lnTo>
                    <a:pt x="43" y="785"/>
                  </a:lnTo>
                  <a:lnTo>
                    <a:pt x="43" y="796"/>
                  </a:lnTo>
                  <a:lnTo>
                    <a:pt x="32" y="817"/>
                  </a:lnTo>
                  <a:lnTo>
                    <a:pt x="32" y="828"/>
                  </a:lnTo>
                  <a:lnTo>
                    <a:pt x="32" y="849"/>
                  </a:lnTo>
                  <a:lnTo>
                    <a:pt x="32" y="881"/>
                  </a:lnTo>
                  <a:lnTo>
                    <a:pt x="32" y="912"/>
                  </a:lnTo>
                  <a:lnTo>
                    <a:pt x="21" y="944"/>
                  </a:lnTo>
                  <a:lnTo>
                    <a:pt x="21" y="966"/>
                  </a:lnTo>
                  <a:lnTo>
                    <a:pt x="21" y="976"/>
                  </a:lnTo>
                  <a:lnTo>
                    <a:pt x="21" y="997"/>
                  </a:lnTo>
                  <a:lnTo>
                    <a:pt x="21" y="1008"/>
                  </a:lnTo>
                  <a:lnTo>
                    <a:pt x="21" y="1019"/>
                  </a:lnTo>
                  <a:lnTo>
                    <a:pt x="21" y="1029"/>
                  </a:lnTo>
                  <a:lnTo>
                    <a:pt x="11" y="1040"/>
                  </a:lnTo>
                  <a:lnTo>
                    <a:pt x="11" y="1050"/>
                  </a:lnTo>
                  <a:lnTo>
                    <a:pt x="11" y="1072"/>
                  </a:lnTo>
                  <a:lnTo>
                    <a:pt x="0" y="1093"/>
                  </a:lnTo>
                  <a:lnTo>
                    <a:pt x="0" y="1103"/>
                  </a:lnTo>
                  <a:lnTo>
                    <a:pt x="0" y="1114"/>
                  </a:lnTo>
                  <a:lnTo>
                    <a:pt x="0" y="1125"/>
                  </a:lnTo>
                  <a:lnTo>
                    <a:pt x="0" y="1135"/>
                  </a:lnTo>
                  <a:lnTo>
                    <a:pt x="0" y="1146"/>
                  </a:lnTo>
                  <a:lnTo>
                    <a:pt x="11" y="1157"/>
                  </a:lnTo>
                  <a:lnTo>
                    <a:pt x="21" y="1167"/>
                  </a:lnTo>
                  <a:lnTo>
                    <a:pt x="21" y="1178"/>
                  </a:lnTo>
                  <a:lnTo>
                    <a:pt x="32" y="1178"/>
                  </a:lnTo>
                  <a:lnTo>
                    <a:pt x="43" y="1188"/>
                  </a:lnTo>
                  <a:lnTo>
                    <a:pt x="53" y="1188"/>
                  </a:lnTo>
                  <a:lnTo>
                    <a:pt x="53" y="1199"/>
                  </a:lnTo>
                  <a:lnTo>
                    <a:pt x="64" y="1199"/>
                  </a:lnTo>
                  <a:lnTo>
                    <a:pt x="74" y="1210"/>
                  </a:lnTo>
                  <a:lnTo>
                    <a:pt x="85" y="1210"/>
                  </a:lnTo>
                  <a:lnTo>
                    <a:pt x="96" y="1220"/>
                  </a:lnTo>
                  <a:lnTo>
                    <a:pt x="106" y="1220"/>
                  </a:lnTo>
                  <a:lnTo>
                    <a:pt x="117" y="1220"/>
                  </a:lnTo>
                  <a:lnTo>
                    <a:pt x="127" y="1220"/>
                  </a:lnTo>
                  <a:lnTo>
                    <a:pt x="138" y="1220"/>
                  </a:lnTo>
                  <a:lnTo>
                    <a:pt x="149" y="1220"/>
                  </a:lnTo>
                  <a:lnTo>
                    <a:pt x="170" y="1220"/>
                  </a:lnTo>
                  <a:lnTo>
                    <a:pt x="180" y="1220"/>
                  </a:lnTo>
                  <a:lnTo>
                    <a:pt x="191" y="1220"/>
                  </a:lnTo>
                  <a:lnTo>
                    <a:pt x="202" y="1220"/>
                  </a:lnTo>
                  <a:lnTo>
                    <a:pt x="212" y="1220"/>
                  </a:lnTo>
                  <a:lnTo>
                    <a:pt x="223" y="1210"/>
                  </a:lnTo>
                  <a:lnTo>
                    <a:pt x="255" y="1210"/>
                  </a:lnTo>
                  <a:lnTo>
                    <a:pt x="276" y="1199"/>
                  </a:lnTo>
                  <a:lnTo>
                    <a:pt x="308" y="1188"/>
                  </a:lnTo>
                  <a:lnTo>
                    <a:pt x="329" y="1167"/>
                  </a:lnTo>
                  <a:lnTo>
                    <a:pt x="361" y="1157"/>
                  </a:lnTo>
                  <a:lnTo>
                    <a:pt x="371" y="1157"/>
                  </a:lnTo>
                  <a:lnTo>
                    <a:pt x="382" y="1146"/>
                  </a:lnTo>
                  <a:lnTo>
                    <a:pt x="414" y="1135"/>
                  </a:lnTo>
                  <a:lnTo>
                    <a:pt x="446" y="1114"/>
                  </a:lnTo>
                  <a:lnTo>
                    <a:pt x="477" y="1103"/>
                  </a:lnTo>
                  <a:lnTo>
                    <a:pt x="499" y="1082"/>
                  </a:lnTo>
                  <a:lnTo>
                    <a:pt x="530" y="1061"/>
                  </a:lnTo>
                  <a:lnTo>
                    <a:pt x="541" y="1050"/>
                  </a:lnTo>
                  <a:lnTo>
                    <a:pt x="552" y="1040"/>
                  </a:lnTo>
                  <a:lnTo>
                    <a:pt x="573" y="1029"/>
                  </a:lnTo>
                  <a:lnTo>
                    <a:pt x="583" y="1019"/>
                  </a:lnTo>
                  <a:lnTo>
                    <a:pt x="594" y="1008"/>
                  </a:lnTo>
                  <a:lnTo>
                    <a:pt x="605" y="997"/>
                  </a:lnTo>
                  <a:lnTo>
                    <a:pt x="605" y="987"/>
                  </a:lnTo>
                  <a:lnTo>
                    <a:pt x="615" y="976"/>
                  </a:lnTo>
                  <a:lnTo>
                    <a:pt x="626" y="966"/>
                  </a:lnTo>
                  <a:lnTo>
                    <a:pt x="636" y="944"/>
                  </a:lnTo>
                  <a:lnTo>
                    <a:pt x="647" y="923"/>
                  </a:lnTo>
                  <a:lnTo>
                    <a:pt x="668" y="891"/>
                  </a:lnTo>
                  <a:lnTo>
                    <a:pt x="679" y="870"/>
                  </a:lnTo>
                  <a:lnTo>
                    <a:pt x="689" y="838"/>
                  </a:lnTo>
                  <a:lnTo>
                    <a:pt x="711" y="817"/>
                  </a:lnTo>
                  <a:lnTo>
                    <a:pt x="721" y="785"/>
                  </a:lnTo>
                  <a:lnTo>
                    <a:pt x="732" y="764"/>
                  </a:lnTo>
                  <a:lnTo>
                    <a:pt x="764" y="711"/>
                  </a:lnTo>
                  <a:lnTo>
                    <a:pt x="774" y="690"/>
                  </a:lnTo>
                  <a:lnTo>
                    <a:pt x="795" y="658"/>
                  </a:lnTo>
                  <a:lnTo>
                    <a:pt x="806" y="637"/>
                  </a:lnTo>
                  <a:lnTo>
                    <a:pt x="827" y="615"/>
                  </a:lnTo>
                  <a:lnTo>
                    <a:pt x="838" y="605"/>
                  </a:lnTo>
                  <a:lnTo>
                    <a:pt x="848" y="594"/>
                  </a:lnTo>
                  <a:lnTo>
                    <a:pt x="859" y="573"/>
                  </a:lnTo>
                  <a:lnTo>
                    <a:pt x="880" y="562"/>
                  </a:lnTo>
                  <a:lnTo>
                    <a:pt x="902" y="541"/>
                  </a:lnTo>
                  <a:lnTo>
                    <a:pt x="923" y="520"/>
                  </a:lnTo>
                  <a:lnTo>
                    <a:pt x="944" y="509"/>
                  </a:lnTo>
                  <a:lnTo>
                    <a:pt x="965" y="488"/>
                  </a:lnTo>
                  <a:lnTo>
                    <a:pt x="986" y="467"/>
                  </a:lnTo>
                  <a:lnTo>
                    <a:pt x="997" y="456"/>
                  </a:lnTo>
                  <a:lnTo>
                    <a:pt x="1008" y="446"/>
                  </a:lnTo>
                  <a:lnTo>
                    <a:pt x="1018" y="435"/>
                  </a:lnTo>
                  <a:lnTo>
                    <a:pt x="1039" y="424"/>
                  </a:lnTo>
                  <a:lnTo>
                    <a:pt x="1061" y="403"/>
                  </a:lnTo>
                  <a:lnTo>
                    <a:pt x="1082" y="382"/>
                  </a:lnTo>
                  <a:lnTo>
                    <a:pt x="1114" y="350"/>
                  </a:lnTo>
                  <a:lnTo>
                    <a:pt x="1124" y="339"/>
                  </a:lnTo>
                  <a:lnTo>
                    <a:pt x="1135" y="329"/>
                  </a:lnTo>
                  <a:lnTo>
                    <a:pt x="1145" y="318"/>
                  </a:lnTo>
                  <a:lnTo>
                    <a:pt x="1145" y="308"/>
                  </a:lnTo>
                  <a:lnTo>
                    <a:pt x="1156" y="297"/>
                  </a:lnTo>
                  <a:lnTo>
                    <a:pt x="1167" y="286"/>
                  </a:lnTo>
                  <a:lnTo>
                    <a:pt x="1167" y="276"/>
                  </a:lnTo>
                  <a:lnTo>
                    <a:pt x="1177" y="265"/>
                  </a:lnTo>
                  <a:lnTo>
                    <a:pt x="1177" y="255"/>
                  </a:lnTo>
                  <a:lnTo>
                    <a:pt x="1188" y="244"/>
                  </a:lnTo>
                  <a:lnTo>
                    <a:pt x="1188" y="233"/>
                  </a:lnTo>
                  <a:lnTo>
                    <a:pt x="1198" y="212"/>
                  </a:lnTo>
                  <a:lnTo>
                    <a:pt x="1198" y="202"/>
                  </a:lnTo>
                  <a:lnTo>
                    <a:pt x="1198" y="180"/>
                  </a:lnTo>
                  <a:lnTo>
                    <a:pt x="1198" y="159"/>
                  </a:lnTo>
                  <a:lnTo>
                    <a:pt x="1188" y="148"/>
                  </a:lnTo>
                  <a:lnTo>
                    <a:pt x="1188" y="138"/>
                  </a:lnTo>
                  <a:lnTo>
                    <a:pt x="1188" y="127"/>
                  </a:lnTo>
                  <a:lnTo>
                    <a:pt x="1188" y="117"/>
                  </a:lnTo>
                  <a:lnTo>
                    <a:pt x="1177" y="106"/>
                  </a:lnTo>
                  <a:lnTo>
                    <a:pt x="1167" y="95"/>
                  </a:lnTo>
                  <a:lnTo>
                    <a:pt x="1156" y="74"/>
                  </a:lnTo>
                  <a:lnTo>
                    <a:pt x="1145" y="53"/>
                  </a:lnTo>
                  <a:lnTo>
                    <a:pt x="1135" y="53"/>
                  </a:lnTo>
                  <a:lnTo>
                    <a:pt x="1124" y="42"/>
                  </a:lnTo>
                  <a:lnTo>
                    <a:pt x="1114" y="32"/>
                  </a:lnTo>
                  <a:lnTo>
                    <a:pt x="1103" y="21"/>
                  </a:lnTo>
                  <a:lnTo>
                    <a:pt x="1092" y="21"/>
                  </a:lnTo>
                  <a:lnTo>
                    <a:pt x="1082" y="11"/>
                  </a:lnTo>
                  <a:lnTo>
                    <a:pt x="1071" y="11"/>
                  </a:lnTo>
                  <a:lnTo>
                    <a:pt x="1061" y="11"/>
                  </a:lnTo>
                  <a:lnTo>
                    <a:pt x="1050" y="11"/>
                  </a:lnTo>
                  <a:lnTo>
                    <a:pt x="1039" y="0"/>
                  </a:lnTo>
                  <a:lnTo>
                    <a:pt x="1029" y="0"/>
                  </a:lnTo>
                  <a:lnTo>
                    <a:pt x="1008" y="0"/>
                  </a:lnTo>
                  <a:lnTo>
                    <a:pt x="986" y="0"/>
                  </a:lnTo>
                  <a:lnTo>
                    <a:pt x="965" y="11"/>
                  </a:lnTo>
                  <a:lnTo>
                    <a:pt x="944" y="11"/>
                  </a:lnTo>
                  <a:lnTo>
                    <a:pt x="933" y="11"/>
                  </a:lnTo>
                  <a:lnTo>
                    <a:pt x="923" y="11"/>
                  </a:lnTo>
                  <a:lnTo>
                    <a:pt x="912" y="11"/>
                  </a:lnTo>
                  <a:lnTo>
                    <a:pt x="902" y="11"/>
                  </a:lnTo>
                  <a:lnTo>
                    <a:pt x="891" y="21"/>
                  </a:lnTo>
                  <a:lnTo>
                    <a:pt x="880" y="21"/>
                  </a:lnTo>
                  <a:lnTo>
                    <a:pt x="870" y="21"/>
                  </a:lnTo>
                  <a:lnTo>
                    <a:pt x="859" y="32"/>
                  </a:lnTo>
                  <a:lnTo>
                    <a:pt x="848" y="42"/>
                  </a:lnTo>
                  <a:lnTo>
                    <a:pt x="838" y="53"/>
                  </a:lnTo>
                  <a:lnTo>
                    <a:pt x="827" y="53"/>
                  </a:lnTo>
                  <a:lnTo>
                    <a:pt x="827" y="64"/>
                  </a:lnTo>
                  <a:lnTo>
                    <a:pt x="817" y="74"/>
                  </a:lnTo>
                  <a:lnTo>
                    <a:pt x="806" y="85"/>
                  </a:lnTo>
                  <a:lnTo>
                    <a:pt x="795" y="95"/>
                  </a:lnTo>
                  <a:lnTo>
                    <a:pt x="795" y="106"/>
                  </a:lnTo>
                  <a:lnTo>
                    <a:pt x="785" y="117"/>
                  </a:lnTo>
                  <a:lnTo>
                    <a:pt x="774" y="127"/>
                  </a:lnTo>
                  <a:lnTo>
                    <a:pt x="764" y="127"/>
                  </a:lnTo>
                  <a:lnTo>
                    <a:pt x="764" y="138"/>
                  </a:lnTo>
                  <a:lnTo>
                    <a:pt x="753" y="148"/>
                  </a:lnTo>
                </a:path>
              </a:pathLst>
            </a:custGeom>
            <a:noFill/>
            <a:ln w="17463" cap="flat" cmpd="sng">
              <a:solidFill>
                <a:srgbClr val="000000"/>
              </a:solidFill>
              <a:prstDash val="sysDash"/>
              <a:round/>
              <a:headEnd type="none" w="med" len="med"/>
              <a:tailEnd type="none" w="med" len="med"/>
            </a:ln>
          </p:spPr>
          <p:txBody>
            <a:bodyPr/>
            <a:lstStyle/>
            <a:p>
              <a:endParaRPr lang="zh-CN" altLang="en-US"/>
            </a:p>
          </p:txBody>
        </p:sp>
        <p:sp>
          <p:nvSpPr>
            <p:cNvPr id="64537" name="Freeform 26"/>
            <p:cNvSpPr/>
            <p:nvPr>
              <p:custDataLst>
                <p:tags r:id="rId23"/>
              </p:custDataLst>
            </p:nvPr>
          </p:nvSpPr>
          <p:spPr>
            <a:xfrm>
              <a:off x="5106" y="2155"/>
              <a:ext cx="128" cy="55"/>
            </a:xfrm>
            <a:custGeom>
              <a:avLst/>
              <a:gdLst/>
              <a:ahLst/>
              <a:cxnLst>
                <a:cxn ang="0">
                  <a:pos x="0" y="0"/>
                </a:cxn>
                <a:cxn ang="0">
                  <a:pos x="21" y="50"/>
                </a:cxn>
                <a:cxn ang="0">
                  <a:pos x="0" y="85"/>
                </a:cxn>
                <a:cxn ang="0">
                  <a:pos x="140" y="50"/>
                </a:cxn>
                <a:cxn ang="0">
                  <a:pos x="0" y="0"/>
                </a:cxn>
              </a:cxnLst>
              <a:rect l="0" t="0" r="0" b="0"/>
              <a:pathLst>
                <a:path w="127" h="53">
                  <a:moveTo>
                    <a:pt x="0" y="0"/>
                  </a:moveTo>
                  <a:lnTo>
                    <a:pt x="21" y="32"/>
                  </a:lnTo>
                  <a:lnTo>
                    <a:pt x="0" y="53"/>
                  </a:lnTo>
                  <a:lnTo>
                    <a:pt x="127" y="32"/>
                  </a:lnTo>
                  <a:lnTo>
                    <a:pt x="0" y="0"/>
                  </a:lnTo>
                  <a:close/>
                </a:path>
              </a:pathLst>
            </a:custGeom>
            <a:solidFill>
              <a:srgbClr val="000000"/>
            </a:solidFill>
            <a:ln w="17463" cap="flat" cmpd="sng">
              <a:solidFill>
                <a:srgbClr val="000000"/>
              </a:solidFill>
              <a:prstDash val="solid"/>
              <a:round/>
              <a:headEnd type="none" w="med" len="med"/>
              <a:tailEnd type="none" w="med" len="med"/>
            </a:ln>
          </p:spPr>
          <p:txBody>
            <a:bodyPr/>
            <a:lstStyle/>
            <a:p>
              <a:endParaRPr lang="zh-CN" altLang="en-US"/>
            </a:p>
          </p:txBody>
        </p:sp>
        <p:sp>
          <p:nvSpPr>
            <p:cNvPr id="64538" name="Freeform 27"/>
            <p:cNvSpPr/>
            <p:nvPr>
              <p:custDataLst>
                <p:tags r:id="rId24"/>
              </p:custDataLst>
            </p:nvPr>
          </p:nvSpPr>
          <p:spPr>
            <a:xfrm>
              <a:off x="4304" y="1130"/>
              <a:ext cx="42" cy="131"/>
            </a:xfrm>
            <a:custGeom>
              <a:avLst/>
              <a:gdLst/>
              <a:ahLst/>
              <a:cxnLst>
                <a:cxn ang="0">
                  <a:pos x="0" y="190"/>
                </a:cxn>
                <a:cxn ang="0">
                  <a:pos x="21" y="159"/>
                </a:cxn>
                <a:cxn ang="0">
                  <a:pos x="42" y="190"/>
                </a:cxn>
                <a:cxn ang="0">
                  <a:pos x="21" y="0"/>
                </a:cxn>
                <a:cxn ang="0">
                  <a:pos x="0" y="190"/>
                </a:cxn>
              </a:cxnLst>
              <a:rect l="0" t="0" r="0" b="0"/>
              <a:pathLst>
                <a:path w="42" h="127">
                  <a:moveTo>
                    <a:pt x="0" y="127"/>
                  </a:moveTo>
                  <a:lnTo>
                    <a:pt x="21" y="106"/>
                  </a:lnTo>
                  <a:lnTo>
                    <a:pt x="42" y="127"/>
                  </a:lnTo>
                  <a:lnTo>
                    <a:pt x="21" y="0"/>
                  </a:lnTo>
                  <a:lnTo>
                    <a:pt x="0" y="127"/>
                  </a:lnTo>
                  <a:close/>
                </a:path>
              </a:pathLst>
            </a:custGeom>
            <a:solidFill>
              <a:srgbClr val="000000"/>
            </a:solidFill>
            <a:ln w="17463" cap="flat" cmpd="sng">
              <a:solidFill>
                <a:srgbClr val="000000"/>
              </a:solidFill>
              <a:prstDash val="solid"/>
              <a:round/>
              <a:headEnd type="none" w="med" len="med"/>
              <a:tailEnd type="none" w="med" len="med"/>
            </a:ln>
          </p:spPr>
          <p:txBody>
            <a:bodyPr/>
            <a:lstStyle/>
            <a:p>
              <a:endParaRPr lang="zh-CN" altLang="en-US"/>
            </a:p>
          </p:txBody>
        </p:sp>
        <p:sp>
          <p:nvSpPr>
            <p:cNvPr id="64539" name="Freeform 28"/>
            <p:cNvSpPr/>
            <p:nvPr>
              <p:custDataLst>
                <p:tags r:id="rId25"/>
              </p:custDataLst>
            </p:nvPr>
          </p:nvSpPr>
          <p:spPr>
            <a:xfrm>
              <a:off x="4699" y="1435"/>
              <a:ext cx="139" cy="55"/>
            </a:xfrm>
            <a:custGeom>
              <a:avLst/>
              <a:gdLst/>
              <a:ahLst/>
              <a:cxnLst>
                <a:cxn ang="0">
                  <a:pos x="140" y="85"/>
                </a:cxn>
                <a:cxn ang="0">
                  <a:pos x="119" y="50"/>
                </a:cxn>
                <a:cxn ang="0">
                  <a:pos x="151" y="11"/>
                </a:cxn>
                <a:cxn ang="0">
                  <a:pos x="0" y="0"/>
                </a:cxn>
                <a:cxn ang="0">
                  <a:pos x="140" y="85"/>
                </a:cxn>
              </a:cxnLst>
              <a:rect l="0" t="0" r="0" b="0"/>
              <a:pathLst>
                <a:path w="138" h="53">
                  <a:moveTo>
                    <a:pt x="127" y="53"/>
                  </a:moveTo>
                  <a:lnTo>
                    <a:pt x="106" y="32"/>
                  </a:lnTo>
                  <a:lnTo>
                    <a:pt x="138" y="11"/>
                  </a:lnTo>
                  <a:lnTo>
                    <a:pt x="0" y="0"/>
                  </a:lnTo>
                  <a:lnTo>
                    <a:pt x="127" y="53"/>
                  </a:lnTo>
                  <a:close/>
                </a:path>
              </a:pathLst>
            </a:custGeom>
            <a:solidFill>
              <a:srgbClr val="000000"/>
            </a:solidFill>
            <a:ln w="17463" cap="flat" cmpd="sng">
              <a:solidFill>
                <a:srgbClr val="000000"/>
              </a:solidFill>
              <a:prstDash val="solid"/>
              <a:round/>
              <a:headEnd type="none" w="med" len="med"/>
              <a:tailEnd type="none" w="med" len="med"/>
            </a:ln>
          </p:spPr>
          <p:txBody>
            <a:bodyPr/>
            <a:lstStyle/>
            <a:p>
              <a:endParaRPr lang="zh-CN" altLang="en-US"/>
            </a:p>
          </p:txBody>
        </p:sp>
        <p:sp>
          <p:nvSpPr>
            <p:cNvPr id="64540" name="Rectangle 29"/>
            <p:cNvSpPr/>
            <p:nvPr>
              <p:custDataLst>
                <p:tags r:id="rId26"/>
              </p:custDataLst>
            </p:nvPr>
          </p:nvSpPr>
          <p:spPr>
            <a:xfrm>
              <a:off x="1213" y="3356"/>
              <a:ext cx="45" cy="115"/>
            </a:xfrm>
            <a:prstGeom prst="rect">
              <a:avLst/>
            </a:prstGeom>
            <a:noFill/>
            <a:ln w="9525">
              <a:noFill/>
            </a:ln>
          </p:spPr>
          <p:txBody>
            <a:bodyPr wrap="square" lIns="0" tIns="0" rIns="0" bIns="0" anchor="t" anchorCtr="0">
              <a:spAutoFit/>
            </a:bodyPr>
            <a:lstStyle/>
            <a:p>
              <a:r>
                <a:rPr lang="en-US" altLang="zh-CN" sz="1700" dirty="0">
                  <a:solidFill>
                    <a:srgbClr val="000000"/>
                  </a:solidFill>
                  <a:latin typeface="Times"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4541" name="Rectangle 30"/>
            <p:cNvSpPr/>
            <p:nvPr>
              <p:custDataLst>
                <p:tags r:id="rId27"/>
              </p:custDataLst>
            </p:nvPr>
          </p:nvSpPr>
          <p:spPr>
            <a:xfrm>
              <a:off x="1256" y="3356"/>
              <a:ext cx="76" cy="115"/>
            </a:xfrm>
            <a:prstGeom prst="rect">
              <a:avLst/>
            </a:prstGeom>
            <a:noFill/>
            <a:ln w="9525">
              <a:noFill/>
            </a:ln>
          </p:spPr>
          <p:txBody>
            <a:bodyPr wrap="square" lIns="0" tIns="0" rIns="0" bIns="0" anchor="t" anchorCtr="0">
              <a:spAutoFit/>
            </a:bodyPr>
            <a:lstStyle/>
            <a:p>
              <a:r>
                <a:rPr lang="en-US" altLang="zh-CN" sz="1700" dirty="0">
                  <a:solidFill>
                    <a:srgbClr val="000000"/>
                  </a:solidFill>
                  <a:latin typeface="Times" charset="0"/>
                  <a:ea typeface="宋体" panose="02010600030101010101" pitchFamily="2" charset="-122"/>
                </a:rPr>
                <a:t>a</a:t>
              </a:r>
              <a:endParaRPr lang="en-US" altLang="zh-CN" dirty="0">
                <a:latin typeface="Arial" panose="020B0604020202020204" pitchFamily="34" charset="0"/>
                <a:ea typeface="宋体" panose="02010600030101010101" pitchFamily="2" charset="-122"/>
              </a:endParaRPr>
            </a:p>
          </p:txBody>
        </p:sp>
        <p:sp>
          <p:nvSpPr>
            <p:cNvPr id="64542" name="Rectangle 31"/>
            <p:cNvSpPr/>
            <p:nvPr>
              <p:custDataLst>
                <p:tags r:id="rId28"/>
              </p:custDataLst>
            </p:nvPr>
          </p:nvSpPr>
          <p:spPr>
            <a:xfrm>
              <a:off x="1320" y="3356"/>
              <a:ext cx="45" cy="115"/>
            </a:xfrm>
            <a:prstGeom prst="rect">
              <a:avLst/>
            </a:prstGeom>
            <a:noFill/>
            <a:ln w="9525">
              <a:noFill/>
            </a:ln>
          </p:spPr>
          <p:txBody>
            <a:bodyPr wrap="square" lIns="0" tIns="0" rIns="0" bIns="0" anchor="t" anchorCtr="0">
              <a:spAutoFit/>
            </a:bodyPr>
            <a:lstStyle/>
            <a:p>
              <a:r>
                <a:rPr lang="en-US" altLang="zh-CN" sz="1700" dirty="0">
                  <a:solidFill>
                    <a:srgbClr val="000000"/>
                  </a:solidFill>
                  <a:latin typeface="Times"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4543" name="Rectangle 32"/>
            <p:cNvSpPr/>
            <p:nvPr>
              <p:custDataLst>
                <p:tags r:id="rId29"/>
              </p:custDataLst>
            </p:nvPr>
          </p:nvSpPr>
          <p:spPr>
            <a:xfrm>
              <a:off x="4251" y="3356"/>
              <a:ext cx="45" cy="115"/>
            </a:xfrm>
            <a:prstGeom prst="rect">
              <a:avLst/>
            </a:prstGeom>
            <a:noFill/>
            <a:ln w="9525">
              <a:noFill/>
            </a:ln>
          </p:spPr>
          <p:txBody>
            <a:bodyPr wrap="square" lIns="0" tIns="0" rIns="0" bIns="0" anchor="t" anchorCtr="0">
              <a:spAutoFit/>
            </a:bodyPr>
            <a:lstStyle/>
            <a:p>
              <a:r>
                <a:rPr lang="en-US" altLang="zh-CN" sz="1700" dirty="0">
                  <a:solidFill>
                    <a:srgbClr val="000000"/>
                  </a:solidFill>
                  <a:latin typeface="Times"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4544" name="Rectangle 33"/>
            <p:cNvSpPr/>
            <p:nvPr>
              <p:custDataLst>
                <p:tags r:id="rId30"/>
              </p:custDataLst>
            </p:nvPr>
          </p:nvSpPr>
          <p:spPr>
            <a:xfrm>
              <a:off x="4293" y="3356"/>
              <a:ext cx="76" cy="115"/>
            </a:xfrm>
            <a:prstGeom prst="rect">
              <a:avLst/>
            </a:prstGeom>
            <a:noFill/>
            <a:ln w="9525">
              <a:noFill/>
            </a:ln>
          </p:spPr>
          <p:txBody>
            <a:bodyPr wrap="square" lIns="0" tIns="0" rIns="0" bIns="0" anchor="t" anchorCtr="0">
              <a:spAutoFit/>
            </a:bodyPr>
            <a:lstStyle/>
            <a:p>
              <a:r>
                <a:rPr lang="en-US" altLang="zh-CN" sz="1700" dirty="0">
                  <a:solidFill>
                    <a:srgbClr val="000000"/>
                  </a:solidFill>
                  <a:latin typeface="Times" charset="0"/>
                  <a:ea typeface="宋体" panose="02010600030101010101" pitchFamily="2" charset="-122"/>
                </a:rPr>
                <a:t>b</a:t>
              </a:r>
              <a:endParaRPr lang="en-US" altLang="zh-CN" dirty="0">
                <a:latin typeface="Arial" panose="020B0604020202020204" pitchFamily="34" charset="0"/>
                <a:ea typeface="宋体" panose="02010600030101010101" pitchFamily="2" charset="-122"/>
              </a:endParaRPr>
            </a:p>
          </p:txBody>
        </p:sp>
        <p:sp>
          <p:nvSpPr>
            <p:cNvPr id="64545" name="Rectangle 34"/>
            <p:cNvSpPr/>
            <p:nvPr>
              <p:custDataLst>
                <p:tags r:id="rId31"/>
              </p:custDataLst>
            </p:nvPr>
          </p:nvSpPr>
          <p:spPr>
            <a:xfrm>
              <a:off x="4367" y="3356"/>
              <a:ext cx="45" cy="115"/>
            </a:xfrm>
            <a:prstGeom prst="rect">
              <a:avLst/>
            </a:prstGeom>
            <a:noFill/>
            <a:ln w="9525">
              <a:noFill/>
            </a:ln>
          </p:spPr>
          <p:txBody>
            <a:bodyPr wrap="square" lIns="0" tIns="0" rIns="0" bIns="0" anchor="t" anchorCtr="0">
              <a:spAutoFit/>
            </a:bodyPr>
            <a:lstStyle/>
            <a:p>
              <a:r>
                <a:rPr lang="en-US" altLang="zh-CN" sz="1700" dirty="0">
                  <a:solidFill>
                    <a:srgbClr val="000000"/>
                  </a:solidFill>
                  <a:latin typeface="Times"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p:txBody>
        </p:sp>
        <p:sp>
          <p:nvSpPr>
            <p:cNvPr id="64546" name="Rectangle 35"/>
            <p:cNvSpPr/>
            <p:nvPr>
              <p:custDataLst>
                <p:tags r:id="rId32"/>
              </p:custDataLst>
            </p:nvPr>
          </p:nvSpPr>
          <p:spPr>
            <a:xfrm>
              <a:off x="4197" y="2221"/>
              <a:ext cx="106" cy="115"/>
            </a:xfrm>
            <a:prstGeom prst="rect">
              <a:avLst/>
            </a:prstGeom>
            <a:noFill/>
            <a:ln w="9525">
              <a:noFill/>
            </a:ln>
          </p:spPr>
          <p:txBody>
            <a:bodyPr wrap="square" lIns="0" tIns="0" rIns="0" bIns="0" anchor="t" anchorCtr="0">
              <a:spAutoFit/>
            </a:bodyPr>
            <a:lstStyle/>
            <a:p>
              <a:r>
                <a:rPr lang="en-US" altLang="zh-CN" sz="1700" i="1" dirty="0">
                  <a:solidFill>
                    <a:srgbClr val="000000"/>
                  </a:solidFill>
                  <a:latin typeface="Times" charset="0"/>
                  <a:ea typeface="宋体" panose="02010600030101010101" pitchFamily="2" charset="-122"/>
                </a:rPr>
                <a:t>O</a:t>
              </a:r>
              <a:endParaRPr lang="en-US" altLang="zh-CN" dirty="0">
                <a:latin typeface="Arial" panose="020B0604020202020204" pitchFamily="34" charset="0"/>
                <a:ea typeface="宋体" panose="02010600030101010101" pitchFamily="2" charset="-122"/>
              </a:endParaRPr>
            </a:p>
          </p:txBody>
        </p:sp>
      </p:gr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Minimum Enclosing Rectangle</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56</a:t>
            </a:fld>
            <a:endParaRPr lang="en-US" altLang="zh-CN"/>
          </a:p>
        </p:txBody>
      </p:sp>
      <p:graphicFrame>
        <p:nvGraphicFramePr>
          <p:cNvPr id="65538" name="Object 36"/>
          <p:cNvGraphicFramePr>
            <a:graphicFrameLocks noChangeAspect="1"/>
          </p:cNvGraphicFramePr>
          <p:nvPr>
            <p:custDataLst>
              <p:tags r:id="rId2"/>
            </p:custDataLst>
          </p:nvPr>
        </p:nvGraphicFramePr>
        <p:xfrm>
          <a:off x="4723765" y="1245870"/>
          <a:ext cx="1920875" cy="1114425"/>
        </p:xfrm>
        <a:graphic>
          <a:graphicData uri="http://schemas.openxmlformats.org/presentationml/2006/ole">
            <mc:AlternateContent xmlns:mc="http://schemas.openxmlformats.org/markup-compatibility/2006">
              <mc:Choice xmlns:v="urn:schemas-microsoft-com:vml" Requires="v">
                <p:oleObj spid="_x0000_s18469" r:id="rId9" imgW="622300" imgH="431800" progId="Equation.3">
                  <p:embed/>
                </p:oleObj>
              </mc:Choice>
              <mc:Fallback>
                <p:oleObj r:id="rId9" imgW="622300" imgH="431800" progId="Equation.3">
                  <p:embed/>
                  <p:pic>
                    <p:nvPicPr>
                      <p:cNvPr id="0" name="图片 3085"/>
                      <p:cNvPicPr/>
                      <p:nvPr/>
                    </p:nvPicPr>
                    <p:blipFill>
                      <a:blip r:embed="rId10"/>
                      <a:stretch>
                        <a:fillRect/>
                      </a:stretch>
                    </p:blipFill>
                    <p:spPr>
                      <a:xfrm>
                        <a:off x="4723765" y="1245870"/>
                        <a:ext cx="1920875" cy="1114425"/>
                      </a:xfrm>
                      <a:prstGeom prst="rect">
                        <a:avLst/>
                      </a:prstGeom>
                      <a:noFill/>
                      <a:ln w="38100">
                        <a:noFill/>
                        <a:miter/>
                      </a:ln>
                    </p:spPr>
                  </p:pic>
                </p:oleObj>
              </mc:Fallback>
            </mc:AlternateContent>
          </a:graphicData>
        </a:graphic>
      </p:graphicFrame>
      <p:sp>
        <p:nvSpPr>
          <p:cNvPr id="65539" name="Text Box 37"/>
          <p:cNvSpPr txBox="1"/>
          <p:nvPr>
            <p:custDataLst>
              <p:tags r:id="rId3"/>
            </p:custDataLst>
          </p:nvPr>
        </p:nvSpPr>
        <p:spPr>
          <a:xfrm>
            <a:off x="681990" y="2550795"/>
            <a:ext cx="10883265" cy="1618615"/>
          </a:xfrm>
          <a:prstGeom prst="rect">
            <a:avLst/>
          </a:prstGeom>
          <a:noFill/>
          <a:ln w="9525">
            <a:noFill/>
          </a:ln>
        </p:spPr>
        <p:txBody>
          <a:bodyPr wrap="square" anchor="t" anchorCtr="0">
            <a:spAutoFit/>
          </a:bodyPr>
          <a:lstStyle/>
          <a:p>
            <a:pPr algn="just">
              <a:lnSpc>
                <a:spcPct val="138000"/>
              </a:lnSpc>
              <a:spcBef>
                <a:spcPct val="50000"/>
              </a:spcBef>
            </a:pPr>
            <a:r>
              <a:rPr lang="en-US" altLang="zh-CN" sz="2400" i="1" dirty="0">
                <a:latin typeface="Times New Roman" panose="02020603050405020304" charset="0"/>
                <a:ea typeface="微软雅黑" panose="020B0503020204020204" pitchFamily="34" charset="-122"/>
                <a:cs typeface="Times New Roman" panose="02020603050405020304" charset="0"/>
              </a:rPr>
              <a:t>A</a:t>
            </a:r>
            <a:r>
              <a:rPr lang="en-US" altLang="zh-CN" sz="2400" baseline="-25000" dirty="0">
                <a:latin typeface="Times New Roman" panose="02020603050405020304" charset="0"/>
                <a:ea typeface="微软雅黑" panose="020B0503020204020204" pitchFamily="34" charset="-122"/>
                <a:cs typeface="Times New Roman" panose="02020603050405020304" charset="0"/>
              </a:rPr>
              <a:t>O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is the area of the object, </a:t>
            </a:r>
            <a:r>
              <a:rPr lang="en-US" altLang="zh-CN" sz="2400" i="1" dirty="0">
                <a:latin typeface="Times New Roman" panose="02020603050405020304" charset="0"/>
                <a:ea typeface="微软雅黑" panose="020B0503020204020204" pitchFamily="34" charset="-122"/>
                <a:cs typeface="Times New Roman" panose="02020603050405020304" charset="0"/>
              </a:rPr>
              <a:t>A</a:t>
            </a:r>
            <a:r>
              <a:rPr lang="en-US" altLang="zh-CN" sz="2400" baseline="-25000" dirty="0">
                <a:latin typeface="Times New Roman" panose="02020603050405020304" charset="0"/>
                <a:ea typeface="微软雅黑" panose="020B0503020204020204" pitchFamily="34" charset="-122"/>
                <a:cs typeface="Times New Roman" panose="02020603050405020304" charset="0"/>
              </a:rPr>
              <a:t>MER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is the area of </a:t>
            </a:r>
            <a:r>
              <a:rPr lang="en-US" altLang="zh-CN" sz="2400" dirty="0">
                <a:latin typeface="Times New Roman" panose="02020603050405020304" charset="0"/>
                <a:ea typeface="微软雅黑" panose="020B0503020204020204" pitchFamily="34" charset="-122"/>
                <a:cs typeface="Times New Roman" panose="02020603050405020304" charset="0"/>
              </a:rPr>
              <a:t>MER</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最小外接矩形</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The value of </a:t>
            </a:r>
            <a:r>
              <a:rPr lang="en-US" altLang="zh-CN" sz="2400" i="1" dirty="0">
                <a:latin typeface="Times New Roman" panose="02020603050405020304" charset="0"/>
                <a:ea typeface="微软雅黑" panose="020B0503020204020204" pitchFamily="34" charset="-122"/>
                <a:cs typeface="Times New Roman" panose="02020603050405020304" charset="0"/>
              </a:rPr>
              <a:t>R</a:t>
            </a:r>
            <a:r>
              <a:rPr lang="en-US" altLang="zh-CN" sz="2400" dirty="0">
                <a:latin typeface="Times New Roman" panose="02020603050405020304" charset="0"/>
                <a:ea typeface="微软雅黑" panose="020B0503020204020204" pitchFamily="34" charset="-122"/>
                <a:cs typeface="Times New Roman" panose="02020603050405020304" charset="0"/>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is in [0, 1], When the object is a rectangle, </a:t>
            </a:r>
            <a:r>
              <a:rPr lang="en-US" altLang="zh-CN" sz="2400" i="1" dirty="0">
                <a:latin typeface="Times New Roman" panose="02020603050405020304" charset="0"/>
                <a:ea typeface="微软雅黑" panose="020B0503020204020204" pitchFamily="34" charset="-122"/>
                <a:cs typeface="Times New Roman" panose="02020603050405020304" charset="0"/>
              </a:rPr>
              <a:t>R=</a:t>
            </a:r>
            <a:r>
              <a:rPr lang="en-US" altLang="zh-CN" sz="2400" dirty="0">
                <a:latin typeface="Times New Roman" panose="02020603050405020304" charset="0"/>
                <a:ea typeface="微软雅黑" panose="020B0503020204020204" pitchFamily="34" charset="-122"/>
                <a:cs typeface="Times New Roman" panose="02020603050405020304" charset="0"/>
              </a:rPr>
              <a:t>1.0</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for a circle, </a:t>
            </a:r>
            <a:r>
              <a:rPr lang="en-US" altLang="zh-CN" sz="2400" i="1" dirty="0">
                <a:latin typeface="Times New Roman" panose="02020603050405020304" charset="0"/>
                <a:ea typeface="微软雅黑" panose="020B0503020204020204" pitchFamily="34" charset="-122"/>
                <a:cs typeface="Times New Roman" panose="02020603050405020304" charset="0"/>
              </a:rPr>
              <a:t>R=</a:t>
            </a:r>
            <a:r>
              <a:rPr lang="en-US" altLang="zh-CN" sz="2400" dirty="0">
                <a:latin typeface="Times New Roman" panose="02020603050405020304" charset="0"/>
                <a:ea typeface="微软雅黑" panose="020B0503020204020204" pitchFamily="34" charset="-122"/>
                <a:cs typeface="Times New Roman" panose="02020603050405020304" charset="0"/>
              </a:rPr>
              <a:t>π/4</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 for a triangle </a:t>
            </a:r>
            <a:r>
              <a:rPr lang="en-US" altLang="zh-CN" sz="2400" i="1" dirty="0">
                <a:latin typeface="Times New Roman" panose="02020603050405020304" charset="0"/>
                <a:ea typeface="微软雅黑" panose="020B0503020204020204" pitchFamily="34" charset="-122"/>
                <a:cs typeface="Times New Roman" panose="02020603050405020304" charset="0"/>
              </a:rPr>
              <a:t>R=0.5,</a:t>
            </a:r>
            <a:r>
              <a:rPr lang="en-US" altLang="zh-CN" sz="2400" i="1" dirty="0">
                <a:latin typeface="微软雅黑" panose="020B0503020204020204" pitchFamily="34" charset="-122"/>
                <a:ea typeface="微软雅黑" panose="020B0503020204020204" pitchFamily="34" charset="-122"/>
                <a:cs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and for thin-long object, </a:t>
            </a:r>
            <a:r>
              <a:rPr lang="en-US" altLang="zh-CN" sz="2400" i="1" dirty="0">
                <a:latin typeface="Times New Roman" panose="02020603050405020304" charset="0"/>
                <a:ea typeface="微软雅黑" panose="020B0503020204020204" pitchFamily="34" charset="-122"/>
                <a:cs typeface="Times New Roman" panose="02020603050405020304" charset="0"/>
              </a:rPr>
              <a:t>R</a:t>
            </a:r>
            <a:r>
              <a:rPr lang="en-US" altLang="zh-CN" sz="2400" dirty="0">
                <a:latin typeface="Times New Roman" panose="02020603050405020304" charset="0"/>
                <a:ea typeface="微软雅黑" panose="020B0503020204020204" pitchFamily="34" charset="-122"/>
                <a:cs typeface="Times New Roman" panose="02020603050405020304" charset="0"/>
              </a:rPr>
              <a:t> </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will be smaller.</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 </a:t>
            </a:r>
          </a:p>
        </p:txBody>
      </p:sp>
      <p:graphicFrame>
        <p:nvGraphicFramePr>
          <p:cNvPr id="65540" name="Object 38"/>
          <p:cNvGraphicFramePr>
            <a:graphicFrameLocks noChangeAspect="1"/>
          </p:cNvGraphicFramePr>
          <p:nvPr>
            <p:custDataLst>
              <p:tags r:id="rId4"/>
            </p:custDataLst>
          </p:nvPr>
        </p:nvGraphicFramePr>
        <p:xfrm>
          <a:off x="3848735" y="4359910"/>
          <a:ext cx="3671570" cy="1089025"/>
        </p:xfrm>
        <a:graphic>
          <a:graphicData uri="http://schemas.openxmlformats.org/presentationml/2006/ole">
            <mc:AlternateContent xmlns:mc="http://schemas.openxmlformats.org/markup-compatibility/2006">
              <mc:Choice xmlns:v="urn:schemas-microsoft-com:vml" Requires="v">
                <p:oleObj spid="_x0000_s18470" r:id="rId11" imgW="1421765" imgH="431800" progId="Equation.DSMT4">
                  <p:embed/>
                </p:oleObj>
              </mc:Choice>
              <mc:Fallback>
                <p:oleObj r:id="rId11" imgW="1421765" imgH="431800" progId="Equation.DSMT4">
                  <p:embed/>
                  <p:pic>
                    <p:nvPicPr>
                      <p:cNvPr id="0" name="图片 3084"/>
                      <p:cNvPicPr/>
                      <p:nvPr/>
                    </p:nvPicPr>
                    <p:blipFill>
                      <a:blip r:embed="rId12"/>
                      <a:stretch>
                        <a:fillRect/>
                      </a:stretch>
                    </p:blipFill>
                    <p:spPr>
                      <a:xfrm>
                        <a:off x="3848735" y="4359910"/>
                        <a:ext cx="3671570" cy="1089025"/>
                      </a:xfrm>
                      <a:prstGeom prst="rect">
                        <a:avLst/>
                      </a:prstGeom>
                      <a:noFill/>
                      <a:ln w="38100">
                        <a:noFill/>
                        <a:miter/>
                      </a:ln>
                    </p:spPr>
                  </p:pic>
                </p:oleObj>
              </mc:Fallback>
            </mc:AlternateContent>
          </a:graphicData>
        </a:graphic>
      </p:graphicFrame>
      <p:sp>
        <p:nvSpPr>
          <p:cNvPr id="65541" name="Text Box 39"/>
          <p:cNvSpPr txBox="1"/>
          <p:nvPr>
            <p:custDataLst>
              <p:tags r:id="rId5"/>
            </p:custDataLst>
          </p:nvPr>
        </p:nvSpPr>
        <p:spPr>
          <a:xfrm>
            <a:off x="681990" y="5448935"/>
            <a:ext cx="10883265" cy="1257935"/>
          </a:xfrm>
          <a:prstGeom prst="rect">
            <a:avLst/>
          </a:prstGeom>
          <a:noFill/>
          <a:ln w="9525">
            <a:noFill/>
          </a:ln>
        </p:spPr>
        <p:txBody>
          <a:bodyPr wrap="square" anchor="t" anchorCtr="0">
            <a:spAutoFit/>
          </a:bodyPr>
          <a:lstStyle/>
          <a:p>
            <a:pPr algn="just">
              <a:lnSpc>
                <a:spcPct val="158000"/>
              </a:lnSpc>
              <a:spcBef>
                <a:spcPct val="50000"/>
              </a:spcBef>
            </a:pPr>
            <a:r>
              <a:rPr lang="en-US" altLang="zh-CN" sz="2400" i="1" dirty="0">
                <a:latin typeface="Times New Roman" panose="02020603050405020304" charset="0"/>
                <a:ea typeface="微软雅黑" panose="020B0503020204020204" pitchFamily="34" charset="-122"/>
                <a:cs typeface="Times New Roman" panose="02020603050405020304" charset="0"/>
              </a:rPr>
              <a:t>W</a:t>
            </a:r>
            <a:r>
              <a:rPr lang="en-US" altLang="zh-CN" sz="2400" i="1" baseline="-25000" dirty="0">
                <a:latin typeface="Times New Roman" panose="02020603050405020304" charset="0"/>
                <a:ea typeface="微软雅黑" panose="020B0503020204020204" pitchFamily="34" charset="-122"/>
                <a:cs typeface="Times New Roman" panose="02020603050405020304" charset="0"/>
              </a:rPr>
              <a:t>MER</a:t>
            </a:r>
            <a:r>
              <a:rPr lang="en-US" altLang="zh-CN" sz="2400" dirty="0">
                <a:latin typeface="微软雅黑" panose="020B0503020204020204" pitchFamily="34" charset="-122"/>
                <a:ea typeface="微软雅黑" panose="020B0503020204020204" pitchFamily="34" charset="-122"/>
              </a:rPr>
              <a:t> and </a:t>
            </a:r>
            <a:r>
              <a:rPr lang="en-US" altLang="zh-CN" sz="2400" i="1" dirty="0">
                <a:latin typeface="Times New Roman" panose="02020603050405020304" charset="0"/>
                <a:ea typeface="微软雅黑" panose="020B0503020204020204" pitchFamily="34" charset="-122"/>
                <a:cs typeface="Times New Roman" panose="02020603050405020304" charset="0"/>
              </a:rPr>
              <a:t>L</a:t>
            </a:r>
            <a:r>
              <a:rPr lang="en-US" altLang="zh-CN" sz="2400" i="1" baseline="-25000" dirty="0">
                <a:latin typeface="Times New Roman" panose="02020603050405020304" charset="0"/>
                <a:ea typeface="微软雅黑" panose="020B0503020204020204" pitchFamily="34" charset="-122"/>
                <a:cs typeface="Times New Roman" panose="02020603050405020304" charset="0"/>
              </a:rPr>
              <a:t>MER</a:t>
            </a:r>
            <a:r>
              <a:rPr lang="en-US" altLang="zh-CN" sz="2400" dirty="0">
                <a:latin typeface="微软雅黑" panose="020B0503020204020204" pitchFamily="34" charset="-122"/>
                <a:ea typeface="微软雅黑" panose="020B0503020204020204" pitchFamily="34" charset="-122"/>
              </a:rPr>
              <a:t> are the width and length of</a:t>
            </a:r>
            <a:r>
              <a:rPr lang="en-US" altLang="zh-CN" sz="2400" i="1" dirty="0">
                <a:latin typeface="微软雅黑" panose="020B0503020204020204" pitchFamily="34" charset="-122"/>
                <a:ea typeface="微软雅黑" panose="020B0503020204020204" pitchFamily="34" charset="-122"/>
              </a:rPr>
              <a:t> </a:t>
            </a:r>
            <a:r>
              <a:rPr lang="en-US" altLang="zh-CN" sz="2400" dirty="0">
                <a:latin typeface="Times New Roman" panose="02020603050405020304" charset="0"/>
                <a:ea typeface="微软雅黑" panose="020B0503020204020204" pitchFamily="34" charset="-122"/>
                <a:cs typeface="Times New Roman" panose="02020603050405020304" charset="0"/>
              </a:rPr>
              <a:t>MER</a:t>
            </a:r>
            <a:r>
              <a:rPr lang="en-US" altLang="zh-CN" sz="2400" dirty="0">
                <a:latin typeface="微软雅黑" panose="020B0503020204020204" pitchFamily="34" charset="-122"/>
                <a:ea typeface="微软雅黑" panose="020B0503020204020204" pitchFamily="34" charset="-122"/>
              </a:rPr>
              <a:t>, we can use </a:t>
            </a:r>
            <a:r>
              <a:rPr lang="en-US" altLang="zh-CN" sz="2400" i="1" dirty="0">
                <a:latin typeface="Times New Roman" panose="02020603050405020304" charset="0"/>
                <a:ea typeface="微软雅黑" panose="020B0503020204020204" pitchFamily="34" charset="-122"/>
                <a:cs typeface="Times New Roman" panose="02020603050405020304" charset="0"/>
              </a:rPr>
              <a:t>r </a:t>
            </a:r>
            <a:r>
              <a:rPr lang="en-US" altLang="zh-CN" sz="2400" dirty="0">
                <a:latin typeface="微软雅黑" panose="020B0503020204020204" pitchFamily="34" charset="-122"/>
                <a:ea typeface="微软雅黑" panose="020B0503020204020204" pitchFamily="34" charset="-122"/>
              </a:rPr>
              <a:t>to distinguish thin-long object from circle or rectangle object.</a:t>
            </a:r>
            <a:endParaRPr lang="zh-CN" altLang="en-US" sz="2400" dirty="0">
              <a:latin typeface="微软雅黑" panose="020B0503020204020204" pitchFamily="34" charset="-122"/>
              <a:ea typeface="微软雅黑" panose="020B0503020204020204" pitchFamily="34" charset="-122"/>
            </a:endParaRPr>
          </a:p>
        </p:txBody>
      </p:sp>
      <p:sp>
        <p:nvSpPr>
          <p:cNvPr id="65542" name="Rectangle 40"/>
          <p:cNvSpPr/>
          <p:nvPr>
            <p:custDataLst>
              <p:tags r:id="rId6"/>
            </p:custDataLst>
          </p:nvPr>
        </p:nvSpPr>
        <p:spPr>
          <a:xfrm>
            <a:off x="681673" y="1280160"/>
            <a:ext cx="2800350" cy="460375"/>
          </a:xfrm>
          <a:prstGeom prst="rect">
            <a:avLst/>
          </a:prstGeom>
          <a:noFill/>
          <a:ln w="12700">
            <a:noFill/>
          </a:ln>
        </p:spPr>
        <p:txBody>
          <a:bodyPr wrap="none" anchor="t" anchorCtr="0">
            <a:spAutoFit/>
          </a:bodyPr>
          <a:lstStyle/>
          <a:p>
            <a:r>
              <a:rPr lang="en-IE" altLang="zh-CN" sz="2400" dirty="0">
                <a:latin typeface="微软雅黑" panose="020B0503020204020204" pitchFamily="34" charset="-122"/>
                <a:ea typeface="微软雅黑" panose="020B0503020204020204" pitchFamily="34" charset="-122"/>
              </a:rPr>
              <a:t>Rectangle degree:</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Curvature</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57</a:t>
            </a:fld>
            <a:endParaRPr lang="en-US" altLang="zh-CN"/>
          </a:p>
        </p:txBody>
      </p:sp>
      <p:sp>
        <p:nvSpPr>
          <p:cNvPr id="67586" name="Rectangle 3"/>
          <p:cNvSpPr>
            <a:spLocks noGrp="1"/>
          </p:cNvSpPr>
          <p:nvPr>
            <p:ph idx="1"/>
            <p:custDataLst>
              <p:tags r:id="rId1"/>
            </p:custDataLst>
          </p:nvPr>
        </p:nvSpPr>
        <p:spPr>
          <a:xfrm>
            <a:off x="633425" y="1123823"/>
            <a:ext cx="11187938" cy="3279927"/>
          </a:xfrm>
        </p:spPr>
        <p:txBody>
          <a:bodyPr vert="horz" wrap="square" lIns="91440" tIns="45720" rIns="91440" bIns="45720" anchor="t" anchorCtr="0">
            <a:normAutofit fontScale="92500" lnSpcReduction="20000"/>
          </a:bodyPr>
          <a:lstStyle/>
          <a:p>
            <a:pPr marL="361950" indent="-361950" eaLnBrk="1" hangingPunct="1">
              <a:lnSpc>
                <a:spcPct val="150000"/>
              </a:lnSpc>
              <a:buClr>
                <a:srgbClr val="000000"/>
              </a:buClr>
              <a:buFont typeface="Wingdings" panose="05000000000000000000" charset="0"/>
              <a:buChar char="Ø"/>
            </a:pPr>
            <a:r>
              <a:rPr lang="en-US" altLang="zh-CN" dirty="0"/>
              <a:t>The rate of change of slope</a:t>
            </a:r>
          </a:p>
          <a:p>
            <a:pPr marL="361950" indent="-361950" eaLnBrk="1" hangingPunct="1">
              <a:lnSpc>
                <a:spcPct val="150000"/>
              </a:lnSpc>
              <a:buClr>
                <a:srgbClr val="000000"/>
              </a:buClr>
              <a:buFont typeface="Wingdings" panose="05000000000000000000" charset="0"/>
              <a:buChar char="Ø"/>
            </a:pPr>
            <a:r>
              <a:rPr lang="en-US" altLang="zh-CN" dirty="0"/>
              <a:t>Difficult to do as digital boundaries tend to be locally “ragged”</a:t>
            </a:r>
          </a:p>
          <a:p>
            <a:pPr marL="361950" indent="-361950" eaLnBrk="1" hangingPunct="1">
              <a:lnSpc>
                <a:spcPct val="150000"/>
              </a:lnSpc>
              <a:buClr>
                <a:srgbClr val="000000"/>
              </a:buClr>
              <a:buFont typeface="Wingdings" panose="05000000000000000000" charset="0"/>
              <a:buChar char="Ø"/>
            </a:pPr>
            <a:r>
              <a:rPr lang="en-US" altLang="zh-CN" dirty="0"/>
              <a:t>Using the difference between the slopes of adjacent boundary segments (which represented as straight lines)</a:t>
            </a:r>
          </a:p>
          <a:p>
            <a:pPr marL="361950" indent="-361950" eaLnBrk="1" hangingPunct="1">
              <a:lnSpc>
                <a:spcPct val="150000"/>
              </a:lnSpc>
              <a:buClr>
                <a:srgbClr val="000000"/>
              </a:buClr>
              <a:buFont typeface="Wingdings" panose="05000000000000000000" charset="0"/>
              <a:buChar char="Ø"/>
            </a:pPr>
            <a:r>
              <a:rPr lang="en-US" altLang="zh-CN" dirty="0"/>
              <a:t>E.g.: k1, and k2 are the slopes of two neighbor lines, and then the curvature at point a is k1-k2.</a:t>
            </a:r>
          </a:p>
        </p:txBody>
      </p:sp>
      <p:sp>
        <p:nvSpPr>
          <p:cNvPr id="67587" name="AutoShape 6"/>
          <p:cNvSpPr>
            <a:spLocks noChangeAspect="1" noTextEdit="1"/>
          </p:cNvSpPr>
          <p:nvPr>
            <p:custDataLst>
              <p:tags r:id="rId2"/>
            </p:custDataLst>
          </p:nvPr>
        </p:nvSpPr>
        <p:spPr>
          <a:xfrm>
            <a:off x="3141980" y="4976813"/>
            <a:ext cx="3678238" cy="1519237"/>
          </a:xfrm>
          <a:prstGeom prst="rect">
            <a:avLst/>
          </a:prstGeom>
          <a:noFill/>
          <a:ln w="9525">
            <a:noFill/>
          </a:ln>
        </p:spPr>
        <p:txBody>
          <a:bodyPr anchor="t" anchorCtr="0"/>
          <a:lstStyle/>
          <a:p>
            <a:pPr eaLnBrk="0" hangingPunct="0"/>
            <a:endParaRPr lang="zh-CN" altLang="en-US">
              <a:latin typeface="Arial" panose="020B0604020202020204" pitchFamily="34" charset="0"/>
            </a:endParaRPr>
          </a:p>
        </p:txBody>
      </p:sp>
      <p:pic>
        <p:nvPicPr>
          <p:cNvPr id="67588" name="Picture 8"/>
          <p:cNvPicPr>
            <a:picLocks noChangeAspect="1"/>
          </p:cNvPicPr>
          <p:nvPr>
            <p:custDataLst>
              <p:tags r:id="rId3"/>
            </p:custDataLst>
          </p:nvPr>
        </p:nvPicPr>
        <p:blipFill>
          <a:blip r:embed="rId6"/>
          <a:stretch>
            <a:fillRect/>
          </a:stretch>
        </p:blipFill>
        <p:spPr>
          <a:xfrm>
            <a:off x="2889809" y="4403750"/>
            <a:ext cx="5687783" cy="2143573"/>
          </a:xfrm>
          <a:prstGeom prst="rect">
            <a:avLst/>
          </a:prstGeom>
          <a:noFill/>
          <a:ln w="9525">
            <a:noFill/>
          </a:ln>
        </p:spPr>
      </p:pic>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Curvature</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58</a:t>
            </a:fld>
            <a:endParaRPr lang="en-US" altLang="zh-CN"/>
          </a:p>
        </p:txBody>
      </p:sp>
      <p:sp>
        <p:nvSpPr>
          <p:cNvPr id="69634" name="Rectangle 3"/>
          <p:cNvSpPr>
            <a:spLocks noGrp="1"/>
          </p:cNvSpPr>
          <p:nvPr>
            <p:ph idx="1"/>
            <p:custDataLst>
              <p:tags r:id="rId1"/>
            </p:custDataLst>
          </p:nvPr>
        </p:nvSpPr>
        <p:spPr>
          <a:xfrm>
            <a:off x="590550" y="1162685"/>
            <a:ext cx="11157661" cy="3124835"/>
          </a:xfrm>
        </p:spPr>
        <p:txBody>
          <a:bodyPr vert="horz" wrap="square" lIns="91440" tIns="45720" rIns="91440" bIns="45720" anchor="t" anchorCtr="0">
            <a:normAutofit/>
          </a:bodyPr>
          <a:lstStyle/>
          <a:p>
            <a:pPr marL="361950" indent="-361950" algn="just" eaLnBrk="1" hangingPunct="1">
              <a:lnSpc>
                <a:spcPct val="150000"/>
              </a:lnSpc>
              <a:buClr>
                <a:srgbClr val="000000"/>
              </a:buClr>
              <a:buFont typeface="Wingdings" panose="05000000000000000000" charset="0"/>
              <a:buChar char="Ø"/>
            </a:pPr>
            <a:r>
              <a:rPr lang="en-US" altLang="zh-CN" dirty="0">
                <a:ea typeface="宋体" panose="02010600030101010101" pitchFamily="2" charset="-122"/>
              </a:rPr>
              <a:t>As the boundary if traversed in the clockwise direction, a vertex point </a:t>
            </a:r>
            <a:r>
              <a:rPr lang="en-US" altLang="zh-CN" i="1" dirty="0">
                <a:latin typeface="Times New Roman" panose="02020603050405020304" charset="0"/>
                <a:ea typeface="宋体" panose="02010600030101010101" pitchFamily="2" charset="-122"/>
                <a:cs typeface="Times New Roman" panose="02020603050405020304" charset="0"/>
              </a:rPr>
              <a:t>p</a:t>
            </a:r>
            <a:r>
              <a:rPr lang="en-US" altLang="zh-CN" dirty="0">
                <a:ea typeface="宋体" panose="02010600030101010101" pitchFamily="2" charset="-122"/>
              </a:rPr>
              <a:t> is said to be the part of convex if the change in slope at </a:t>
            </a:r>
            <a:r>
              <a:rPr lang="en-US" altLang="zh-CN" i="1" dirty="0">
                <a:latin typeface="Times New Roman" panose="02020603050405020304" charset="0"/>
                <a:ea typeface="宋体" panose="02010600030101010101" pitchFamily="2" charset="-122"/>
                <a:cs typeface="Times New Roman" panose="02020603050405020304" charset="0"/>
              </a:rPr>
              <a:t>p</a:t>
            </a:r>
            <a:r>
              <a:rPr lang="en-US" altLang="zh-CN" dirty="0">
                <a:latin typeface="Times New Roman" panose="02020603050405020304" charset="0"/>
                <a:ea typeface="宋体" panose="02010600030101010101" pitchFamily="2" charset="-122"/>
                <a:cs typeface="Times New Roman" panose="02020603050405020304" charset="0"/>
              </a:rPr>
              <a:t> </a:t>
            </a:r>
            <a:r>
              <a:rPr lang="en-US" altLang="zh-CN" dirty="0">
                <a:ea typeface="宋体" panose="02010600030101010101" pitchFamily="2" charset="-122"/>
              </a:rPr>
              <a:t>is nonnegative. Otherwise, </a:t>
            </a:r>
            <a:r>
              <a:rPr lang="en-US" altLang="zh-CN" i="1" dirty="0">
                <a:latin typeface="Times New Roman" panose="02020603050405020304" charset="0"/>
                <a:ea typeface="宋体" panose="02010600030101010101" pitchFamily="2" charset="-122"/>
                <a:cs typeface="Times New Roman" panose="02020603050405020304" charset="0"/>
              </a:rPr>
              <a:t>p</a:t>
            </a:r>
            <a:r>
              <a:rPr lang="en-US" altLang="zh-CN" dirty="0">
                <a:ea typeface="宋体" panose="02010600030101010101" pitchFamily="2" charset="-122"/>
              </a:rPr>
              <a:t> is said to belong to a concave.</a:t>
            </a:r>
          </a:p>
          <a:p>
            <a:pPr marL="361950" indent="-361950" algn="just" eaLnBrk="1" hangingPunct="1">
              <a:lnSpc>
                <a:spcPct val="150000"/>
              </a:lnSpc>
              <a:buClr>
                <a:srgbClr val="000000"/>
              </a:buClr>
              <a:buFont typeface="Wingdings" panose="05000000000000000000" charset="0"/>
              <a:buChar char="Ø"/>
            </a:pPr>
            <a:r>
              <a:rPr lang="en-US" altLang="zh-CN" dirty="0">
                <a:ea typeface="宋体" panose="02010600030101010101" pitchFamily="2" charset="-122"/>
              </a:rPr>
              <a:t>Line (if the change is less than 10 degrees) and corner (changes exceeds 90 degrees)</a:t>
            </a:r>
            <a:endParaRPr lang="th-TH" altLang="zh-CN" dirty="0"/>
          </a:p>
        </p:txBody>
      </p:sp>
      <p:pic>
        <p:nvPicPr>
          <p:cNvPr id="6"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78320" y="4395128"/>
            <a:ext cx="31813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2"/>
          <p:cNvSpPr txBox="1">
            <a:spLocks noChangeArrowheads="1"/>
          </p:cNvSpPr>
          <p:nvPr/>
        </p:nvSpPr>
        <p:spPr bwMode="auto">
          <a:xfrm>
            <a:off x="2452345" y="4636428"/>
            <a:ext cx="4078288"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zh-CN" sz="2400">
                <a:ea typeface="宋体" panose="02010600030101010101" pitchFamily="2" charset="-122"/>
              </a:rPr>
              <a:t>Curvature of P1&gt;0: </a:t>
            </a:r>
            <a:r>
              <a:rPr lang="en-US" altLang="zh-CN" sz="2400">
                <a:solidFill>
                  <a:srgbClr val="FF0000"/>
                </a:solidFill>
                <a:ea typeface="宋体" panose="02010600030101010101" pitchFamily="2" charset="-122"/>
              </a:rPr>
              <a:t>Convex</a:t>
            </a:r>
          </a:p>
          <a:p>
            <a:pPr>
              <a:spcBef>
                <a:spcPct val="0"/>
              </a:spcBef>
            </a:pPr>
            <a:endParaRPr lang="en-US" altLang="zh-CN" sz="2400">
              <a:ea typeface="宋体" panose="02010600030101010101" pitchFamily="2" charset="-122"/>
            </a:endParaRPr>
          </a:p>
          <a:p>
            <a:pPr>
              <a:spcBef>
                <a:spcPct val="0"/>
              </a:spcBef>
            </a:pPr>
            <a:r>
              <a:rPr lang="en-US" altLang="zh-CN" sz="2400">
                <a:ea typeface="宋体" panose="02010600030101010101" pitchFamily="2" charset="-122"/>
              </a:rPr>
              <a:t>Curvature of P2&lt;0: </a:t>
            </a:r>
            <a:r>
              <a:rPr lang="en-US" altLang="zh-CN" sz="2400">
                <a:solidFill>
                  <a:srgbClr val="FF0000"/>
                </a:solidFill>
                <a:ea typeface="宋体" panose="02010600030101010101" pitchFamily="2" charset="-122"/>
              </a:rPr>
              <a:t>Concave</a:t>
            </a:r>
          </a:p>
          <a:p>
            <a:pPr>
              <a:spcBef>
                <a:spcPct val="0"/>
              </a:spcBef>
            </a:pPr>
            <a:endParaRPr lang="zh-CN" altLang="en-US" sz="1800">
              <a:ea typeface="宋体" panose="02010600030101010101" pitchFamily="2" charset="-122"/>
            </a:endParaRP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r>
              <a:rPr lang="en-IE" altLang="zh-CN">
                <a:ea typeface="宋体" panose="02010600030101010101" pitchFamily="2" charset="-122"/>
              </a:rPr>
              <a:t>Summary</a:t>
            </a:r>
            <a:endParaRPr lang="en-US" altLang="zh-CN">
              <a:ea typeface="宋体" panose="02010600030101010101" pitchFamily="2" charset="-122"/>
            </a:endParaRPr>
          </a:p>
        </p:txBody>
      </p:sp>
      <p:sp>
        <p:nvSpPr>
          <p:cNvPr id="152579" name="Rectangle 3"/>
          <p:cNvSpPr>
            <a:spLocks noGrp="1" noChangeArrowheads="1"/>
          </p:cNvSpPr>
          <p:nvPr>
            <p:ph idx="1"/>
          </p:nvPr>
        </p:nvSpPr>
        <p:spPr>
          <a:xfrm>
            <a:off x="598805" y="1142365"/>
            <a:ext cx="6794500" cy="2763520"/>
          </a:xfrm>
        </p:spPr>
        <p:txBody>
          <a:bodyPr/>
          <a:lstStyle/>
          <a:p>
            <a:pPr marL="0" indent="0">
              <a:lnSpc>
                <a:spcPct val="150000"/>
              </a:lnSpc>
            </a:pPr>
            <a:r>
              <a:rPr lang="en-IE" altLang="zh-CN">
                <a:ea typeface="宋体" panose="02010600030101010101" pitchFamily="2" charset="-122"/>
              </a:rPr>
              <a:t>We have looked at:</a:t>
            </a:r>
          </a:p>
          <a:p>
            <a:pPr lvl="1">
              <a:lnSpc>
                <a:spcPct val="150000"/>
              </a:lnSpc>
            </a:pPr>
            <a:r>
              <a:rPr lang="en-US" altLang="zh-CN" dirty="0">
                <a:ea typeface="宋体" panose="02010600030101010101" pitchFamily="2" charset="-122"/>
                <a:sym typeface="+mn-ea"/>
              </a:rPr>
              <a:t>Overview</a:t>
            </a:r>
            <a:endParaRPr lang="en-IE" altLang="zh-CN">
              <a:ea typeface="宋体" panose="02010600030101010101" pitchFamily="2" charset="-122"/>
            </a:endParaRPr>
          </a:p>
          <a:p>
            <a:pPr lvl="1">
              <a:lnSpc>
                <a:spcPct val="150000"/>
              </a:lnSpc>
            </a:pPr>
            <a:r>
              <a:rPr lang="en-US" altLang="zh-CN" dirty="0">
                <a:ea typeface="宋体" panose="02010600030101010101" pitchFamily="2" charset="-122"/>
                <a:sym typeface="+mn-ea"/>
              </a:rPr>
              <a:t>Representation</a:t>
            </a:r>
            <a:endParaRPr lang="en-US" altLang="zh-CN">
              <a:ea typeface="宋体" panose="02010600030101010101" pitchFamily="2" charset="-122"/>
            </a:endParaRPr>
          </a:p>
          <a:p>
            <a:pPr lvl="1">
              <a:lnSpc>
                <a:spcPct val="150000"/>
              </a:lnSpc>
            </a:pPr>
            <a:r>
              <a:rPr lang="en-US" altLang="zh-CN" dirty="0">
                <a:ea typeface="宋体" panose="02010600030101010101" pitchFamily="2" charset="-122"/>
                <a:sym typeface="+mn-ea"/>
              </a:rPr>
              <a:t>Boundary descriptor</a:t>
            </a:r>
            <a:endParaRPr lang="en-IE" altLang="zh-CN">
              <a:ea typeface="宋体" panose="02010600030101010101" pitchFamily="2" charset="-122"/>
            </a:endParaRPr>
          </a:p>
        </p:txBody>
      </p:sp>
      <p:sp>
        <p:nvSpPr>
          <p:cNvPr id="3" name="灯片编号占位符 2"/>
          <p:cNvSpPr>
            <a:spLocks noGrp="1"/>
          </p:cNvSpPr>
          <p:nvPr>
            <p:ph type="sldNum" sz="quarter" idx="12"/>
          </p:nvPr>
        </p:nvSpPr>
        <p:spPr/>
        <p:txBody>
          <a:bodyPr/>
          <a:lstStyle/>
          <a:p>
            <a:fld id="{70B60EAF-A1DC-4C3B-A324-FE68300B7507}" type="slidenum">
              <a:rPr lang="en-US" altLang="zh-CN" smtClean="0"/>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altLang="zh-CN">
                <a:ea typeface="宋体" panose="02010600030101010101" pitchFamily="2" charset="-122"/>
                <a:sym typeface="+mn-ea"/>
              </a:rPr>
              <a:t>Representation</a:t>
            </a:r>
            <a:endParaRPr lang="zh-CN" altLang="en-US" dirty="0"/>
          </a:p>
        </p:txBody>
      </p:sp>
      <p:sp>
        <p:nvSpPr>
          <p:cNvPr id="5" name="灯片编号占位符 4"/>
          <p:cNvSpPr>
            <a:spLocks noGrp="1"/>
          </p:cNvSpPr>
          <p:nvPr>
            <p:ph type="sldNum" sz="quarter" idx="12"/>
          </p:nvPr>
        </p:nvSpPr>
        <p:spPr/>
        <p:txBody>
          <a:bodyPr/>
          <a:lstStyle/>
          <a:p>
            <a:fld id="{70B60EAF-A1DC-4C3B-A324-FE68300B7507}" type="slidenum">
              <a:rPr lang="en-US" altLang="zh-CN" smtClean="0"/>
              <a:t>6</a:t>
            </a:fld>
            <a:endParaRPr lang="en-US" altLang="zh-CN"/>
          </a:p>
        </p:txBody>
      </p:sp>
      <p:sp>
        <p:nvSpPr>
          <p:cNvPr id="12289" name="Rectangle 3"/>
          <p:cNvSpPr>
            <a:spLocks noGrp="1"/>
          </p:cNvSpPr>
          <p:nvPr>
            <p:ph idx="1"/>
            <p:custDataLst>
              <p:tags r:id="rId1"/>
            </p:custDataLst>
          </p:nvPr>
        </p:nvSpPr>
        <p:spPr>
          <a:xfrm>
            <a:off x="550006" y="1236344"/>
            <a:ext cx="11235593" cy="4778375"/>
          </a:xfrm>
        </p:spPr>
        <p:txBody>
          <a:bodyPr vert="horz" wrap="square" lIns="91440" tIns="45720" rIns="91440" bIns="45720" anchor="t" anchorCtr="0"/>
          <a:lstStyle/>
          <a:p>
            <a:pPr marL="268605" indent="-268605" algn="just" eaLnBrk="1" hangingPunct="1">
              <a:lnSpc>
                <a:spcPct val="150000"/>
              </a:lnSpc>
              <a:buClr>
                <a:srgbClr val="FF0000"/>
              </a:buClr>
              <a:buFont typeface="Wingdings" panose="05000000000000000000" pitchFamily="2" charset="2"/>
              <a:buChar char="n"/>
            </a:pPr>
            <a:r>
              <a:rPr lang="en-US" altLang="zh-CN" dirty="0">
                <a:ea typeface="宋体" panose="02010600030101010101" pitchFamily="2" charset="-122"/>
              </a:rPr>
              <a:t>Segmentation techniques yield raw data in the form of pixels along a boundary or pixels contained in a region.</a:t>
            </a:r>
          </a:p>
          <a:p>
            <a:pPr marL="268605" indent="-268605" algn="just" eaLnBrk="1" hangingPunct="1">
              <a:lnSpc>
                <a:spcPct val="150000"/>
              </a:lnSpc>
              <a:buClr>
                <a:srgbClr val="FF0000"/>
              </a:buClr>
              <a:buFont typeface="Wingdings" panose="05000000000000000000" pitchFamily="2" charset="2"/>
              <a:buChar char="n"/>
            </a:pPr>
            <a:r>
              <a:rPr lang="en-US" altLang="zh-CN" dirty="0">
                <a:ea typeface="宋体" panose="02010600030101010101" pitchFamily="2" charset="-122"/>
              </a:rPr>
              <a:t>These data sometimes are used directly to obtain descriptors.</a:t>
            </a:r>
          </a:p>
          <a:p>
            <a:pPr marL="268605" indent="-268605" algn="just" eaLnBrk="1" hangingPunct="1">
              <a:lnSpc>
                <a:spcPct val="150000"/>
              </a:lnSpc>
              <a:buClr>
                <a:srgbClr val="FF0000"/>
              </a:buClr>
              <a:buFont typeface="Wingdings" panose="05000000000000000000" pitchFamily="2" charset="2"/>
              <a:buChar char="n"/>
            </a:pPr>
            <a:r>
              <a:rPr lang="en-US" altLang="zh-CN" dirty="0">
                <a:ea typeface="宋体" panose="02010600030101010101" pitchFamily="2" charset="-122"/>
              </a:rPr>
              <a:t>Standard uses techniques to compute more useful data (descriptors) from the raw data in order to decrease the size of data.</a:t>
            </a:r>
            <a:endParaRPr lang="th-TH" altLang="zh-CN" dirty="0"/>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IE" altLang="zh-CN">
                <a:ea typeface="宋体" panose="02010600030101010101" pitchFamily="2" charset="-122"/>
                <a:sym typeface="+mn-ea"/>
              </a:rPr>
              <a:t>Chain Codes</a:t>
            </a:r>
            <a:endParaRPr lang="zh-CN" altLang="en-US" dirty="0"/>
          </a:p>
        </p:txBody>
      </p:sp>
      <p:sp>
        <p:nvSpPr>
          <p:cNvPr id="5" name="灯片编号占位符 4"/>
          <p:cNvSpPr>
            <a:spLocks noGrp="1"/>
          </p:cNvSpPr>
          <p:nvPr>
            <p:ph type="sldNum" sz="quarter" idx="12"/>
          </p:nvPr>
        </p:nvSpPr>
        <p:spPr/>
        <p:txBody>
          <a:bodyPr/>
          <a:lstStyle/>
          <a:p>
            <a:fld id="{70B60EAF-A1DC-4C3B-A324-FE68300B7507}" type="slidenum">
              <a:rPr lang="en-US" altLang="zh-CN" smtClean="0"/>
              <a:t>7</a:t>
            </a:fld>
            <a:endParaRPr lang="en-US" altLang="zh-CN"/>
          </a:p>
        </p:txBody>
      </p:sp>
      <p:sp>
        <p:nvSpPr>
          <p:cNvPr id="13314" name="Text Box 5"/>
          <p:cNvSpPr txBox="1"/>
          <p:nvPr>
            <p:custDataLst>
              <p:tags r:id="rId2"/>
            </p:custDataLst>
          </p:nvPr>
        </p:nvSpPr>
        <p:spPr>
          <a:xfrm>
            <a:off x="7962265" y="2262505"/>
            <a:ext cx="3825240" cy="829945"/>
          </a:xfrm>
          <a:prstGeom prst="rect">
            <a:avLst/>
          </a:prstGeom>
          <a:noFill/>
          <a:ln w="12700">
            <a:noFill/>
          </a:ln>
        </p:spPr>
        <p:txBody>
          <a:bodyPr wrap="square" anchor="t" anchorCtr="0">
            <a:spAutoFit/>
          </a:bodyPr>
          <a:lstStyle/>
          <a:p>
            <a:r>
              <a:rPr lang="en-US" altLang="zh-CN" sz="2400" dirty="0">
                <a:latin typeface="微软雅黑" panose="020B0503020204020204" pitchFamily="34" charset="-122"/>
                <a:ea typeface="微软雅黑" panose="020B0503020204020204" pitchFamily="34" charset="-122"/>
              </a:rPr>
              <a:t>4 Directional chain code:</a:t>
            </a:r>
          </a:p>
          <a:p>
            <a:r>
              <a:rPr lang="en-US" altLang="zh-CN" sz="2400" dirty="0">
                <a:latin typeface="微软雅黑" panose="020B0503020204020204" pitchFamily="34" charset="-122"/>
                <a:ea typeface="微软雅黑" panose="020B0503020204020204" pitchFamily="34" charset="-122"/>
              </a:rPr>
              <a:t>0321</a:t>
            </a:r>
          </a:p>
        </p:txBody>
      </p:sp>
      <p:sp>
        <p:nvSpPr>
          <p:cNvPr id="13315" name="Text Box 6"/>
          <p:cNvSpPr txBox="1"/>
          <p:nvPr>
            <p:custDataLst>
              <p:tags r:id="rId3"/>
            </p:custDataLst>
          </p:nvPr>
        </p:nvSpPr>
        <p:spPr>
          <a:xfrm>
            <a:off x="7961948" y="4843463"/>
            <a:ext cx="3775710" cy="829945"/>
          </a:xfrm>
          <a:prstGeom prst="rect">
            <a:avLst/>
          </a:prstGeom>
          <a:noFill/>
          <a:ln w="12700">
            <a:noFill/>
          </a:ln>
        </p:spPr>
        <p:txBody>
          <a:bodyPr wrap="none" anchor="t" anchorCtr="0">
            <a:spAutoFit/>
          </a:bodyPr>
          <a:lstStyle/>
          <a:p>
            <a:r>
              <a:rPr lang="en-US" altLang="zh-CN" sz="2400" dirty="0">
                <a:latin typeface="微软雅黑" panose="020B0503020204020204" pitchFamily="34" charset="-122"/>
                <a:ea typeface="微软雅黑" panose="020B0503020204020204" pitchFamily="34" charset="-122"/>
              </a:rPr>
              <a:t>8 Directional chain code:</a:t>
            </a:r>
          </a:p>
          <a:p>
            <a:r>
              <a:rPr lang="en-US" altLang="zh-CN" sz="2400" dirty="0">
                <a:latin typeface="微软雅黑" panose="020B0503020204020204" pitchFamily="34" charset="-122"/>
                <a:ea typeface="微软雅黑" panose="020B0503020204020204" pitchFamily="34" charset="-122"/>
              </a:rPr>
              <a:t>07654321</a:t>
            </a:r>
          </a:p>
        </p:txBody>
      </p:sp>
      <p:sp>
        <p:nvSpPr>
          <p:cNvPr id="13316" name="Rectangle 9"/>
          <p:cNvSpPr/>
          <p:nvPr>
            <p:custDataLst>
              <p:tags r:id="rId4"/>
            </p:custDataLst>
          </p:nvPr>
        </p:nvSpPr>
        <p:spPr>
          <a:xfrm>
            <a:off x="830898" y="2393315"/>
            <a:ext cx="9144000" cy="0"/>
          </a:xfrm>
          <a:prstGeom prst="rect">
            <a:avLst/>
          </a:prstGeom>
          <a:noFill/>
          <a:ln w="12700">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graphicFrame>
        <p:nvGraphicFramePr>
          <p:cNvPr id="13317" name="Object 8"/>
          <p:cNvGraphicFramePr>
            <a:graphicFrameLocks noChangeAspect="1"/>
          </p:cNvGraphicFramePr>
          <p:nvPr>
            <p:custDataLst>
              <p:tags r:id="rId5"/>
            </p:custDataLst>
          </p:nvPr>
        </p:nvGraphicFramePr>
        <p:xfrm>
          <a:off x="902335" y="1415415"/>
          <a:ext cx="6969760" cy="2524125"/>
        </p:xfrm>
        <a:graphic>
          <a:graphicData uri="http://schemas.openxmlformats.org/presentationml/2006/ole">
            <mc:AlternateContent xmlns:mc="http://schemas.openxmlformats.org/markup-compatibility/2006">
              <mc:Choice xmlns:v="urn:schemas-microsoft-com:vml" Requires="v">
                <p:oleObj spid="_x0000_s3114" r:id="rId9" imgW="6858000" imgH="4248150" progId="Paint.Picture">
                  <p:embed/>
                </p:oleObj>
              </mc:Choice>
              <mc:Fallback>
                <p:oleObj r:id="rId9" imgW="6858000" imgH="4248150" progId="Paint.Picture">
                  <p:embed/>
                  <p:pic>
                    <p:nvPicPr>
                      <p:cNvPr id="0" name="图片 3076"/>
                      <p:cNvPicPr/>
                      <p:nvPr/>
                    </p:nvPicPr>
                    <p:blipFill>
                      <a:blip r:embed="rId10"/>
                      <a:stretch>
                        <a:fillRect/>
                      </a:stretch>
                    </p:blipFill>
                    <p:spPr>
                      <a:xfrm>
                        <a:off x="902335" y="1415415"/>
                        <a:ext cx="6969760" cy="2524125"/>
                      </a:xfrm>
                      <a:prstGeom prst="rect">
                        <a:avLst/>
                      </a:prstGeom>
                      <a:noFill/>
                      <a:ln w="38100">
                        <a:noFill/>
                        <a:miter/>
                      </a:ln>
                    </p:spPr>
                  </p:pic>
                </p:oleObj>
              </mc:Fallback>
            </mc:AlternateContent>
          </a:graphicData>
        </a:graphic>
      </p:graphicFrame>
      <p:graphicFrame>
        <p:nvGraphicFramePr>
          <p:cNvPr id="13318" name="Object 10"/>
          <p:cNvGraphicFramePr>
            <a:graphicFrameLocks noChangeAspect="1"/>
          </p:cNvGraphicFramePr>
          <p:nvPr>
            <p:custDataLst>
              <p:tags r:id="rId6"/>
            </p:custDataLst>
          </p:nvPr>
        </p:nvGraphicFramePr>
        <p:xfrm>
          <a:off x="902335" y="3961765"/>
          <a:ext cx="6969760" cy="2593975"/>
        </p:xfrm>
        <a:graphic>
          <a:graphicData uri="http://schemas.openxmlformats.org/presentationml/2006/ole">
            <mc:AlternateContent xmlns:mc="http://schemas.openxmlformats.org/markup-compatibility/2006">
              <mc:Choice xmlns:v="urn:schemas-microsoft-com:vml" Requires="v">
                <p:oleObj spid="_x0000_s3115" r:id="rId11" imgW="7096125" imgH="4257675" progId="Paint.Picture">
                  <p:embed/>
                </p:oleObj>
              </mc:Choice>
              <mc:Fallback>
                <p:oleObj r:id="rId11" imgW="7096125" imgH="4257675" progId="Paint.Picture">
                  <p:embed/>
                  <p:pic>
                    <p:nvPicPr>
                      <p:cNvPr id="0" name="图片 3075"/>
                      <p:cNvPicPr/>
                      <p:nvPr/>
                    </p:nvPicPr>
                    <p:blipFill>
                      <a:blip r:embed="rId12"/>
                      <a:stretch>
                        <a:fillRect/>
                      </a:stretch>
                    </p:blipFill>
                    <p:spPr>
                      <a:xfrm>
                        <a:off x="902335" y="3961765"/>
                        <a:ext cx="6969760" cy="2593975"/>
                      </a:xfrm>
                      <a:prstGeom prst="rect">
                        <a:avLst/>
                      </a:prstGeom>
                      <a:noFill/>
                      <a:ln w="38100">
                        <a:noFill/>
                        <a:miter/>
                      </a:ln>
                    </p:spPr>
                  </p:pic>
                </p:oleObj>
              </mc:Fallback>
            </mc:AlternateContent>
          </a:graphicData>
        </a:graphic>
      </p:graphicFrame>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Chain Codes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8</a:t>
            </a:fld>
            <a:endParaRPr lang="en-US" altLang="zh-CN"/>
          </a:p>
        </p:txBody>
      </p:sp>
      <p:sp>
        <p:nvSpPr>
          <p:cNvPr id="14338" name="Rectangle 4"/>
          <p:cNvSpPr>
            <a:spLocks noGrp="1"/>
          </p:cNvSpPr>
          <p:nvPr>
            <p:ph idx="1"/>
            <p:custDataLst>
              <p:tags r:id="rId1"/>
            </p:custDataLst>
          </p:nvPr>
        </p:nvSpPr>
        <p:spPr>
          <a:xfrm>
            <a:off x="520065" y="1209040"/>
            <a:ext cx="10394950" cy="3168650"/>
          </a:xfrm>
        </p:spPr>
        <p:txBody>
          <a:bodyPr vert="horz" wrap="square" lIns="91440" tIns="45720" rIns="91440" bIns="45720" anchor="t" anchorCtr="0"/>
          <a:lstStyle/>
          <a:p>
            <a:pPr eaLnBrk="1" hangingPunct="1">
              <a:lnSpc>
                <a:spcPct val="150000"/>
              </a:lnSpc>
            </a:pPr>
            <a:r>
              <a:rPr lang="en-US" altLang="zh-CN" dirty="0">
                <a:ea typeface="宋体" panose="02010600030101010101" pitchFamily="2" charset="-122"/>
              </a:rPr>
              <a:t>Unacceptable because</a:t>
            </a:r>
          </a:p>
          <a:p>
            <a:pPr lvl="1" algn="just" eaLnBrk="1" hangingPunct="1">
              <a:lnSpc>
                <a:spcPct val="150000"/>
              </a:lnSpc>
            </a:pPr>
            <a:r>
              <a:rPr lang="en-US" altLang="zh-CN" dirty="0">
                <a:ea typeface="宋体" panose="02010600030101010101" pitchFamily="2" charset="-122"/>
              </a:rPr>
              <a:t>The resulting chain codes tends to be quite long.</a:t>
            </a:r>
          </a:p>
          <a:p>
            <a:pPr lvl="1" algn="just" eaLnBrk="1" hangingPunct="1">
              <a:lnSpc>
                <a:spcPct val="150000"/>
              </a:lnSpc>
            </a:pPr>
            <a:r>
              <a:rPr lang="en-US" altLang="zh-CN" dirty="0">
                <a:ea typeface="宋体" panose="02010600030101010101" pitchFamily="2" charset="-122"/>
              </a:rPr>
              <a:t>Any small disturbances along the boundary due to noise or imperfect segmentation cause changes in the code that may not be related to the shape of the boundary.</a:t>
            </a:r>
          </a:p>
          <a:p>
            <a:pPr lvl="1" eaLnBrk="1" hangingPunct="1">
              <a:lnSpc>
                <a:spcPct val="150000"/>
              </a:lnSpc>
              <a:buNone/>
            </a:pPr>
            <a:endParaRPr lang="th-TH" altLang="zh-CN" dirty="0"/>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Chain Codes</a:t>
            </a:r>
          </a:p>
        </p:txBody>
      </p:sp>
      <p:sp>
        <p:nvSpPr>
          <p:cNvPr id="5" name="灯片编号占位符 4"/>
          <p:cNvSpPr>
            <a:spLocks noGrp="1"/>
          </p:cNvSpPr>
          <p:nvPr>
            <p:ph type="sldNum" sz="quarter" idx="12"/>
          </p:nvPr>
        </p:nvSpPr>
        <p:spPr/>
        <p:txBody>
          <a:bodyPr/>
          <a:lstStyle/>
          <a:p>
            <a:fld id="{70B60EAF-A1DC-4C3B-A324-FE68300B7507}" type="slidenum">
              <a:rPr lang="en-US" altLang="zh-CN" smtClean="0"/>
              <a:t>9</a:t>
            </a:fld>
            <a:endParaRPr lang="en-US" altLang="zh-CN"/>
          </a:p>
        </p:txBody>
      </p:sp>
      <p:sp>
        <p:nvSpPr>
          <p:cNvPr id="15362" name="Rectangle 4"/>
          <p:cNvSpPr>
            <a:spLocks noGrp="1"/>
          </p:cNvSpPr>
          <p:nvPr>
            <p:ph idx="1"/>
            <p:custDataLst>
              <p:tags r:id="rId1"/>
            </p:custDataLst>
          </p:nvPr>
        </p:nvSpPr>
        <p:spPr>
          <a:xfrm>
            <a:off x="528955" y="970280"/>
            <a:ext cx="10688320" cy="3210560"/>
          </a:xfrm>
        </p:spPr>
        <p:txBody>
          <a:bodyPr vert="horz" wrap="square" lIns="91440" tIns="45720" rIns="91440" bIns="45720" anchor="t" anchorCtr="0"/>
          <a:lstStyle/>
          <a:p>
            <a:pPr algn="just" eaLnBrk="1" hangingPunct="1">
              <a:lnSpc>
                <a:spcPct val="150000"/>
              </a:lnSpc>
            </a:pPr>
            <a:r>
              <a:rPr lang="en-US" altLang="zh-CN" sz="2800" dirty="0">
                <a:ea typeface="宋体" panose="02010600030101010101" pitchFamily="2" charset="-122"/>
              </a:rPr>
              <a:t>Circumvent the problems by</a:t>
            </a:r>
          </a:p>
          <a:p>
            <a:pPr lvl="1" algn="just" eaLnBrk="1" hangingPunct="1">
              <a:lnSpc>
                <a:spcPct val="150000"/>
              </a:lnSpc>
            </a:pPr>
            <a:r>
              <a:rPr lang="en-US" altLang="zh-CN" sz="2400" dirty="0">
                <a:ea typeface="宋体" panose="02010600030101010101" pitchFamily="2" charset="-122"/>
              </a:rPr>
              <a:t>Resample the boundary by selecting a larger grid spacing.</a:t>
            </a:r>
          </a:p>
          <a:p>
            <a:pPr lvl="1" algn="just" eaLnBrk="1" hangingPunct="1">
              <a:lnSpc>
                <a:spcPct val="150000"/>
              </a:lnSpc>
            </a:pPr>
            <a:r>
              <a:rPr lang="en-US" altLang="zh-CN" sz="2400" dirty="0">
                <a:ea typeface="宋体" panose="02010600030101010101" pitchFamily="2" charset="-122"/>
              </a:rPr>
              <a:t>Then, as the boundary is traversed, a boundary point is assigned to each node of the large grid, depending on the proximity of the original boundary to that node.</a:t>
            </a:r>
          </a:p>
        </p:txBody>
      </p:sp>
      <p:pic>
        <p:nvPicPr>
          <p:cNvPr id="15363" name="图片 1"/>
          <p:cNvPicPr>
            <a:picLocks noChangeAspect="1"/>
          </p:cNvPicPr>
          <p:nvPr>
            <p:custDataLst>
              <p:tags r:id="rId2"/>
            </p:custDataLst>
          </p:nvPr>
        </p:nvPicPr>
        <p:blipFill>
          <a:blip r:embed="rId5"/>
          <a:srcRect b="54971"/>
          <a:stretch>
            <a:fillRect/>
          </a:stretch>
        </p:blipFill>
        <p:spPr>
          <a:xfrm>
            <a:off x="2849880" y="4242435"/>
            <a:ext cx="6620510" cy="2411730"/>
          </a:xfrm>
          <a:prstGeom prst="rect">
            <a:avLst/>
          </a:prstGeom>
          <a:noFill/>
          <a:ln w="9525">
            <a:noFill/>
          </a:ln>
        </p:spPr>
      </p:pic>
    </p:spTree>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KSO_WPP_MARK_KEY" val="2a2f1a36-b8c1-468d-a606-7d3e0d97ed4d"/>
  <p:tag name="COMMONDATA" val="eyJoZGlkIjoiOWI3MDU4NDA2Zjc2M2U3NWFlNDk0NWE0Y2M2NmI3MWI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 name="KSO_WM_UNIT_PLACING_PICTURE_USER_VIEWPORT" val="{&quot;height&quot;:8425,&quot;width&quot;:8365}"/>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 name="KSO_WM_UNIT_TABLE_BEAUTIFY" val="smartTable{6a8a54c4-755c-41cb-9d7a-751e07d52d10}"/>
  <p:tag name="TABLE_ENDDRAG_ORIGIN_RECT" val="234*187"/>
  <p:tag name="TABLE_ENDDRAG_RECT" val="593*325*234*187"/>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 name="KSO_WM_UNIT_TABLE_BEAUTIFY" val="smartTable{b38b7357-c14c-4093-9449-ed52da2d0dd8}"/>
  <p:tag name="TABLE_ENDDRAG_ORIGIN_RECT" val="853*358"/>
  <p:tag name="TABLE_ENDDRAG_RECT" val="49*170*853*358"/>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3.xml><?xml version="1.0" encoding="utf-8"?>
<p:tagLst xmlns:a="http://schemas.openxmlformats.org/drawingml/2006/main" xmlns:r="http://schemas.openxmlformats.org/officeDocument/2006/relationships" xmlns:p="http://schemas.openxmlformats.org/presentationml/2006/main">
  <p:tag name="KSO_WM_UNIT_TABLE_BEAUTIFY" val="smartTable{68e41430-aed1-475a-b8e6-87ba778c103e}"/>
</p:tagLst>
</file>

<file path=ppt/tags/tag3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8.xml><?xml version="1.0" encoding="utf-8"?>
<p:tagLst xmlns:a="http://schemas.openxmlformats.org/drawingml/2006/main" xmlns:r="http://schemas.openxmlformats.org/officeDocument/2006/relationships" xmlns:p="http://schemas.openxmlformats.org/presentationml/2006/main">
  <p:tag name="KSO_WM_UNIT_TABLE_BEAUTIFY" val="smartTable{68e41430-aed1-475a-b8e6-87ba778c103e}"/>
  <p:tag name="KSO_WM_BEAUTIFY_FLAG" val=""/>
</p:tagLst>
</file>

<file path=ppt/tags/tag3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1.xml><?xml version="1.0" encoding="utf-8"?>
<p:tagLst xmlns:a="http://schemas.openxmlformats.org/drawingml/2006/main" xmlns:r="http://schemas.openxmlformats.org/officeDocument/2006/relationships" xmlns:p="http://schemas.openxmlformats.org/presentationml/2006/main">
  <p:tag name="KSO_WM_BEAUTIFY_FLAG" val=""/>
  <p:tag name="KSO_WM_UNIT_TABLE_BEAUTIFY" val="smartTable{11eb7e88-9549-4238-8947-b75cc8bd2db6}"/>
  <p:tag name="TABLE_ENDDRAG_ORIGIN_RECT" val="151*138"/>
  <p:tag name="TABLE_ENDDRAG_RECT" val="120*122*151*138"/>
</p:tagLst>
</file>

<file path=ppt/tags/tag382.xml><?xml version="1.0" encoding="utf-8"?>
<p:tagLst xmlns:a="http://schemas.openxmlformats.org/drawingml/2006/main" xmlns:r="http://schemas.openxmlformats.org/officeDocument/2006/relationships" xmlns:p="http://schemas.openxmlformats.org/presentationml/2006/main">
  <p:tag name="KSO_WM_BEAUTIFY_FLAG" val=""/>
  <p:tag name="KSO_WM_UNIT_TABLE_BEAUTIFY" val="smartTable{45e97123-3c97-422f-995f-d1732910ddd8}"/>
  <p:tag name="TABLE_ENDDRAG_ORIGIN_RECT" val="150*140"/>
  <p:tag name="TABLE_ENDDRAG_RECT" val="341*122*150*140"/>
</p:tagLst>
</file>

<file path=ppt/tags/tag383.xml><?xml version="1.0" encoding="utf-8"?>
<p:tagLst xmlns:a="http://schemas.openxmlformats.org/drawingml/2006/main" xmlns:r="http://schemas.openxmlformats.org/officeDocument/2006/relationships" xmlns:p="http://schemas.openxmlformats.org/presentationml/2006/main">
  <p:tag name="KSO_WM_BEAUTIFY_FLAG" val=""/>
  <p:tag name="KSO_WM_UNIT_TABLE_BEAUTIFY" val="smartTable{0d7ab330-66c8-4e92-a6d7-d804f07fbd25}"/>
  <p:tag name="TABLE_ENDDRAG_ORIGIN_RECT" val="153*141"/>
  <p:tag name="TABLE_ENDDRAG_RECT" val="540*122*153*141"/>
</p:tagLst>
</file>

<file path=ppt/tags/tag384.xml><?xml version="1.0" encoding="utf-8"?>
<p:tagLst xmlns:a="http://schemas.openxmlformats.org/drawingml/2006/main" xmlns:r="http://schemas.openxmlformats.org/officeDocument/2006/relationships" xmlns:p="http://schemas.openxmlformats.org/presentationml/2006/main">
  <p:tag name="KSO_WM_BEAUTIFY_FLAG" val=""/>
  <p:tag name="KSO_WM_UNIT_TABLE_BEAUTIFY" val="smartTable{92b05aac-2afc-4328-adb8-930ebd2f5dfa}"/>
  <p:tag name="TABLE_ENDDRAG_ORIGIN_RECT" val="149*144"/>
  <p:tag name="TABLE_ENDDRAG_RECT" val="341*312*149*144"/>
</p:tagLst>
</file>

<file path=ppt/tags/tag385.xml><?xml version="1.0" encoding="utf-8"?>
<p:tagLst xmlns:a="http://schemas.openxmlformats.org/drawingml/2006/main" xmlns:r="http://schemas.openxmlformats.org/officeDocument/2006/relationships" xmlns:p="http://schemas.openxmlformats.org/presentationml/2006/main">
  <p:tag name="KSO_WM_BEAUTIFY_FLAG" val=""/>
  <p:tag name="KSO_WM_UNIT_TABLE_BEAUTIFY" val="smartTable{ad2f282f-699b-41c7-bd55-aebbbd9cee06}"/>
  <p:tag name="TABLE_ENDDRAG_ORIGIN_RECT" val="151*145"/>
  <p:tag name="TABLE_ENDDRAG_RECT" val="540*311*151*145"/>
</p:tagLst>
</file>

<file path=ppt/tags/tag3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1.xml><?xml version="1.0" encoding="utf-8"?>
<p:tagLst xmlns:a="http://schemas.openxmlformats.org/drawingml/2006/main" xmlns:r="http://schemas.openxmlformats.org/officeDocument/2006/relationships" xmlns:p="http://schemas.openxmlformats.org/presentationml/2006/main">
  <p:tag name="KSO_WM_BEAUTIFY_FLAG" val=""/>
  <p:tag name="KSO_WM_UNIT_TABLE_BEAUTIFY" val="smartTable{e37ef870-b3b5-4b9a-ada1-7a3aa2c96118}"/>
  <p:tag name="TABLE_ENDDRAG_ORIGIN_RECT" val="150*143"/>
  <p:tag name="TABLE_ENDDRAG_RECT" val="120*311*150*143"/>
</p:tagLst>
</file>

<file path=ppt/tags/tag3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650,&quot;width&quot;:9375}"/>
</p:tagLst>
</file>

<file path=ppt/tags/tag4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主题模板</Template>
  <TotalTime>1307</TotalTime>
  <Words>2983</Words>
  <Application>Microsoft Office PowerPoint</Application>
  <PresentationFormat>宽屏</PresentationFormat>
  <Paragraphs>637</Paragraphs>
  <Slides>59</Slides>
  <Notes>59</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5</vt:i4>
      </vt:variant>
      <vt:variant>
        <vt:lpstr>幻灯片标题</vt:lpstr>
      </vt:variant>
      <vt:variant>
        <vt:i4>59</vt:i4>
      </vt:variant>
    </vt:vector>
  </HeadingPairs>
  <TitlesOfParts>
    <vt:vector size="75" baseType="lpstr">
      <vt:lpstr>Monotype Sorts</vt:lpstr>
      <vt:lpstr>微软雅黑</vt:lpstr>
      <vt:lpstr>Arial</vt:lpstr>
      <vt:lpstr>Calibri</vt:lpstr>
      <vt:lpstr>Calibri Light</vt:lpstr>
      <vt:lpstr>Cambria Math</vt:lpstr>
      <vt:lpstr>Symbol</vt:lpstr>
      <vt:lpstr>Times</vt:lpstr>
      <vt:lpstr>Times New Roman</vt:lpstr>
      <vt:lpstr>Wingdings</vt:lpstr>
      <vt:lpstr>模板</vt:lpstr>
      <vt:lpstr>Bitmap Image</vt:lpstr>
      <vt:lpstr>MSDraw</vt:lpstr>
      <vt:lpstr>Equation.3</vt:lpstr>
      <vt:lpstr>VISIO 4 Drawing</vt:lpstr>
      <vt:lpstr>MathType 6.0 Equation</vt:lpstr>
      <vt:lpstr>Digital Image Processing Technologies &amp; Applications</vt:lpstr>
      <vt:lpstr>Contents</vt:lpstr>
      <vt:lpstr>Overview</vt:lpstr>
      <vt:lpstr>Overview</vt:lpstr>
      <vt:lpstr>Sensitivity</vt:lpstr>
      <vt:lpstr>Representation</vt:lpstr>
      <vt:lpstr>Chain Codes</vt:lpstr>
      <vt:lpstr>Chain Codes</vt:lpstr>
      <vt:lpstr>Chain Codes</vt:lpstr>
      <vt:lpstr>Chain Codes</vt:lpstr>
      <vt:lpstr>Normalized Chain Codes</vt:lpstr>
      <vt:lpstr>Normalized Chain Codes</vt:lpstr>
      <vt:lpstr>Normalized Chain Codes</vt:lpstr>
      <vt:lpstr>Chain Code Smoothing</vt:lpstr>
      <vt:lpstr>Chain Code Smoothing</vt:lpstr>
      <vt:lpstr>Chain Code Smoothing</vt:lpstr>
      <vt:lpstr>Polygonal Approximations</vt:lpstr>
      <vt:lpstr>Minimum Perimeter Polygons</vt:lpstr>
      <vt:lpstr>Minimum Perimeter Polygons</vt:lpstr>
      <vt:lpstr>Minimum Perimeter Polygons</vt:lpstr>
      <vt:lpstr>Merging Techniques</vt:lpstr>
      <vt:lpstr>Merging Techniques</vt:lpstr>
      <vt:lpstr>Splitting techniques</vt:lpstr>
      <vt:lpstr>Splitting techniques</vt:lpstr>
      <vt:lpstr>Landmark Points</vt:lpstr>
      <vt:lpstr>Landmark Points</vt:lpstr>
      <vt:lpstr>Signatures</vt:lpstr>
      <vt:lpstr>Signatures</vt:lpstr>
      <vt:lpstr>Signatures</vt:lpstr>
      <vt:lpstr>Signatures</vt:lpstr>
      <vt:lpstr>Boundary Segments</vt:lpstr>
      <vt:lpstr>Boundary Segments</vt:lpstr>
      <vt:lpstr>Boundary Segments</vt:lpstr>
      <vt:lpstr>Skeletons</vt:lpstr>
      <vt:lpstr>Skeletons</vt:lpstr>
      <vt:lpstr>Skeletons</vt:lpstr>
      <vt:lpstr>Skeletons</vt:lpstr>
      <vt:lpstr>Skeletons</vt:lpstr>
      <vt:lpstr>Skeletons</vt:lpstr>
      <vt:lpstr>Skeletons</vt:lpstr>
      <vt:lpstr>Skeletons</vt:lpstr>
      <vt:lpstr>Skeletons</vt:lpstr>
      <vt:lpstr>Skeletons</vt:lpstr>
      <vt:lpstr>Skeletons</vt:lpstr>
      <vt:lpstr>Boundary Fitting</vt:lpstr>
      <vt:lpstr>Boundary Fitting</vt:lpstr>
      <vt:lpstr>Boundary Fitting</vt:lpstr>
      <vt:lpstr>Boundary Fitting</vt:lpstr>
      <vt:lpstr>Boundary Descriptors</vt:lpstr>
      <vt:lpstr>Position</vt:lpstr>
      <vt:lpstr>Direction</vt:lpstr>
      <vt:lpstr>Major Axis</vt:lpstr>
      <vt:lpstr>Length of a Boundary</vt:lpstr>
      <vt:lpstr>Enclose Area</vt:lpstr>
      <vt:lpstr>Minimum Enclosing Rectangle</vt:lpstr>
      <vt:lpstr>Minimum Enclosing Rectangle</vt:lpstr>
      <vt:lpstr>Curvature</vt:lpstr>
      <vt:lpstr>Curvature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Image Processing: Introduction &amp; Fundamentals</dc:title>
  <dc:creator>Lgm</dc:creator>
  <cp:lastModifiedBy>lenovo</cp:lastModifiedBy>
  <cp:revision>634</cp:revision>
  <dcterms:created xsi:type="dcterms:W3CDTF">2006-01-24T16:16:00Z</dcterms:created>
  <dcterms:modified xsi:type="dcterms:W3CDTF">2024-04-18T05:15:23Z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93A1AD4A970F4D2F8D7E6B14E5EE59AE</vt:lpwstr>
  </property>
</Properties>
</file>