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55"/>
  </p:notesMasterIdLst>
  <p:handoutMasterIdLst>
    <p:handoutMasterId r:id="rId56"/>
  </p:handoutMasterIdLst>
  <p:sldIdLst>
    <p:sldId id="256" r:id="rId2"/>
    <p:sldId id="359" r:id="rId3"/>
    <p:sldId id="361" r:id="rId4"/>
    <p:sldId id="362" r:id="rId5"/>
    <p:sldId id="442" r:id="rId6"/>
    <p:sldId id="441" r:id="rId7"/>
    <p:sldId id="378" r:id="rId8"/>
    <p:sldId id="379" r:id="rId9"/>
    <p:sldId id="381" r:id="rId10"/>
    <p:sldId id="380" r:id="rId11"/>
    <p:sldId id="258" r:id="rId12"/>
    <p:sldId id="346" r:id="rId13"/>
    <p:sldId id="311" r:id="rId14"/>
    <p:sldId id="306" r:id="rId15"/>
    <p:sldId id="376" r:id="rId16"/>
    <p:sldId id="307" r:id="rId17"/>
    <p:sldId id="308" r:id="rId18"/>
    <p:sldId id="309" r:id="rId19"/>
    <p:sldId id="367" r:id="rId20"/>
    <p:sldId id="319" r:id="rId21"/>
    <p:sldId id="449" r:id="rId22"/>
    <p:sldId id="450" r:id="rId23"/>
    <p:sldId id="348" r:id="rId24"/>
    <p:sldId id="369" r:id="rId25"/>
    <p:sldId id="316" r:id="rId26"/>
    <p:sldId id="447" r:id="rId27"/>
    <p:sldId id="317" r:id="rId28"/>
    <p:sldId id="349" r:id="rId29"/>
    <p:sldId id="355" r:id="rId30"/>
    <p:sldId id="350" r:id="rId31"/>
    <p:sldId id="356" r:id="rId32"/>
    <p:sldId id="373" r:id="rId33"/>
    <p:sldId id="382" r:id="rId34"/>
    <p:sldId id="351" r:id="rId35"/>
    <p:sldId id="352" r:id="rId36"/>
    <p:sldId id="353" r:id="rId37"/>
    <p:sldId id="354" r:id="rId38"/>
    <p:sldId id="446" r:id="rId39"/>
    <p:sldId id="377" r:id="rId40"/>
    <p:sldId id="448" r:id="rId41"/>
    <p:sldId id="386" r:id="rId42"/>
    <p:sldId id="387" r:id="rId43"/>
    <p:sldId id="388" r:id="rId44"/>
    <p:sldId id="443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</p:sldIdLst>
  <p:sldSz cx="12192000" cy="6858000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6600"/>
    <a:srgbClr val="0033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504" autoAdjust="0"/>
  </p:normalViewPr>
  <p:slideViewPr>
    <p:cSldViewPr snapToGrid="0">
      <p:cViewPr varScale="1">
        <p:scale>
          <a:sx n="89" d="100"/>
          <a:sy n="89" d="100"/>
        </p:scale>
        <p:origin x="844" y="48"/>
      </p:cViewPr>
      <p:guideLst>
        <p:guide orient="horz" pos="109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920F607-B973-4874-B050-7FF90DB1A2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9CB9E5F8-FFBA-4218-A98D-A85A26395F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98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4441A75E-B2E4-4BD3-A97C-BB15E8CD4864}" type="slidenum">
              <a:rPr lang="zh-CN" altLang="en-US" sz="1800" smtClean="0"/>
              <a:pPr>
                <a:buFontTx/>
                <a:buNone/>
              </a:pPr>
              <a:t>1</a:t>
            </a:fld>
            <a:endParaRPr lang="zh-CN" altLang="en-US" sz="1800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032028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1EE658A6-9528-432F-8EAF-4989B1C30F05}" type="slidenum">
              <a:rPr lang="zh-CN" altLang="en-US" sz="1800" smtClean="0"/>
              <a:pPr>
                <a:buFontTx/>
                <a:buNone/>
              </a:pPr>
              <a:t>11</a:t>
            </a:fld>
            <a:endParaRPr lang="zh-CN" altLang="en-US" sz="1800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IE" dirty="0"/>
          </a:p>
        </p:txBody>
      </p:sp>
    </p:spTree>
    <p:extLst>
      <p:ext uri="{BB962C8B-B14F-4D97-AF65-F5344CB8AC3E}">
        <p14:creationId xmlns:p14="http://schemas.microsoft.com/office/powerpoint/2010/main" val="1114202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906BEAA8-87FB-4E4C-96B6-1F4B7D064F48}" type="slidenum">
              <a:rPr lang="zh-CN" altLang="en-US" sz="1800" smtClean="0"/>
              <a:pPr>
                <a:buFontTx/>
                <a:buNone/>
              </a:pPr>
              <a:t>12</a:t>
            </a:fld>
            <a:endParaRPr lang="zh-CN" altLang="en-US" sz="18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24772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29F96E50-3B02-44E9-9BB5-E2CA7399A895}" type="slidenum">
              <a:rPr lang="zh-CN" altLang="en-US" sz="1800" smtClean="0"/>
              <a:pPr>
                <a:buFontTx/>
                <a:buNone/>
              </a:pPr>
              <a:t>13</a:t>
            </a:fld>
            <a:endParaRPr lang="zh-CN" altLang="en-US" sz="1800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08377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E1BDDE64-874D-4E2F-B425-D947FFDB7F62}" type="slidenum">
              <a:rPr lang="zh-CN" altLang="en-US" sz="1800" smtClean="0"/>
              <a:pPr>
                <a:buFontTx/>
                <a:buNone/>
              </a:pPr>
              <a:t>14</a:t>
            </a:fld>
            <a:endParaRPr lang="zh-CN" altLang="en-US" sz="18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3415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99D6F93C-C641-4FCE-9359-87C0807E4A4F}" type="slidenum">
              <a:rPr lang="zh-CN" altLang="en-US" sz="1800" smtClean="0"/>
              <a:pPr>
                <a:buFontTx/>
                <a:buNone/>
              </a:pPr>
              <a:t>16</a:t>
            </a:fld>
            <a:endParaRPr lang="zh-CN" altLang="en-US" sz="18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76156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658C0B7D-24E8-4FE5-94FC-905524BA3FE7}" type="slidenum">
              <a:rPr lang="zh-CN" altLang="en-US" sz="1800" smtClean="0"/>
              <a:pPr>
                <a:buFontTx/>
                <a:buNone/>
              </a:pPr>
              <a:t>17</a:t>
            </a:fld>
            <a:endParaRPr lang="zh-CN" altLang="en-US" sz="1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IE" dirty="0"/>
          </a:p>
        </p:txBody>
      </p:sp>
    </p:spTree>
    <p:extLst>
      <p:ext uri="{BB962C8B-B14F-4D97-AF65-F5344CB8AC3E}">
        <p14:creationId xmlns:p14="http://schemas.microsoft.com/office/powerpoint/2010/main" val="60369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F0538CDC-8DE5-48E8-BADE-694ECADB03E4}" type="slidenum">
              <a:rPr lang="zh-CN" altLang="en-US" sz="1800" smtClean="0"/>
              <a:pPr>
                <a:buFontTx/>
                <a:buNone/>
              </a:pPr>
              <a:t>18</a:t>
            </a:fld>
            <a:endParaRPr lang="zh-CN" altLang="en-US" sz="1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IE" dirty="0"/>
          </a:p>
        </p:txBody>
      </p:sp>
    </p:spTree>
    <p:extLst>
      <p:ext uri="{BB962C8B-B14F-4D97-AF65-F5344CB8AC3E}">
        <p14:creationId xmlns:p14="http://schemas.microsoft.com/office/powerpoint/2010/main" val="836184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763A5FE9-D844-4182-AB9C-828A9187DCE5}" type="slidenum">
              <a:rPr lang="zh-CN" altLang="en-US" sz="1800" smtClean="0"/>
              <a:pPr>
                <a:buFontTx/>
                <a:buNone/>
              </a:pPr>
              <a:t>19</a:t>
            </a:fld>
            <a:endParaRPr lang="zh-CN" altLang="en-US" sz="1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308853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9FEA7F60-3FA9-41C2-A1AC-B7660B3967C1}" type="slidenum">
              <a:rPr lang="zh-CN" altLang="en-US" sz="1800" smtClean="0"/>
              <a:pPr>
                <a:buFontTx/>
                <a:buNone/>
              </a:pPr>
              <a:t>20</a:t>
            </a:fld>
            <a:endParaRPr lang="zh-CN" altLang="en-US" sz="18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546684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D334368D-79DB-40AE-814E-6FBE2411727B}" type="slidenum">
              <a:rPr lang="zh-CN" altLang="en-US" sz="1800" smtClean="0"/>
              <a:pPr>
                <a:buFontTx/>
                <a:buNone/>
              </a:pPr>
              <a:t>22</a:t>
            </a:fld>
            <a:endParaRPr lang="zh-CN" altLang="en-US" sz="18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61842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B449336E-37B2-4CF2-B0FD-A5A9843D9856}" type="slidenum">
              <a:rPr lang="zh-CN" altLang="en-US" sz="1800" smtClean="0"/>
              <a:pPr>
                <a:buFontTx/>
                <a:buNone/>
              </a:pPr>
              <a:t>2</a:t>
            </a:fld>
            <a:endParaRPr lang="zh-CN" altLang="en-US" sz="1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46530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ED833ABB-3A40-47B2-B936-4AE46C853D56}" type="slidenum">
              <a:rPr lang="zh-CN" altLang="en-US" sz="1800" smtClean="0"/>
              <a:pPr>
                <a:buFontTx/>
                <a:buNone/>
              </a:pPr>
              <a:t>24</a:t>
            </a:fld>
            <a:endParaRPr lang="zh-CN" altLang="en-US" sz="1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23946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950CE203-BD18-4C49-A28B-038BD92A44CB}" type="slidenum">
              <a:rPr lang="zh-CN" altLang="en-US" sz="1800" smtClean="0"/>
              <a:pPr>
                <a:buFontTx/>
                <a:buNone/>
              </a:pPr>
              <a:t>25</a:t>
            </a:fld>
            <a:endParaRPr lang="zh-CN" altLang="en-US" sz="1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5890551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950CE203-BD18-4C49-A28B-038BD92A44CB}" type="slidenum">
              <a:rPr lang="zh-CN" altLang="en-US" sz="1800" smtClean="0"/>
              <a:pPr>
                <a:buFontTx/>
                <a:buNone/>
              </a:pPr>
              <a:t>26</a:t>
            </a:fld>
            <a:endParaRPr lang="zh-CN" altLang="en-US" sz="1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1130851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0FECD355-AF90-4E9F-A361-831C84BA8D5E}" type="slidenum">
              <a:rPr lang="zh-CN" altLang="en-US" sz="1800" smtClean="0"/>
              <a:pPr>
                <a:buFontTx/>
                <a:buNone/>
              </a:pPr>
              <a:t>27</a:t>
            </a:fld>
            <a:endParaRPr lang="zh-CN" altLang="en-US" sz="180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74342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5632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212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9E5F8-FFBA-4218-A98D-A85A26395FFB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925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9E5F8-FFBA-4218-A98D-A85A26395FFB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70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moderate</a:t>
            </a:r>
          </a:p>
          <a:p>
            <a:r>
              <a:rPr lang="zh-CN" altLang="en-US" dirty="0"/>
              <a:t>adj. 普通的，中等的；不偏激的，温和的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9E5F8-FFBA-4218-A98D-A85A26395FFB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98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9E5F8-FFBA-4218-A98D-A85A26395FFB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245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9E5F8-FFBA-4218-A98D-A85A26395FFB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336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06A14C24-7184-4436-99D8-49D3D0B97A3D}" type="slidenum">
              <a:rPr lang="zh-CN" altLang="en-US" sz="1800" smtClean="0"/>
              <a:pPr>
                <a:buFontTx/>
                <a:buNone/>
              </a:pPr>
              <a:t>3</a:t>
            </a:fld>
            <a:endParaRPr lang="zh-CN" altLang="en-US" sz="18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166594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72706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9125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1D7325EC-8B03-4D7D-8883-E232E1373B2D}" type="slidenum">
              <a:rPr lang="zh-CN" altLang="en-US" sz="1800" smtClean="0"/>
              <a:pPr>
                <a:buFontTx/>
                <a:buNone/>
              </a:pPr>
              <a:t>47</a:t>
            </a:fld>
            <a:endParaRPr lang="zh-CN" altLang="en-US" sz="180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4358434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Video compression: H.264, H.265…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B9E5F8-FFBA-4218-A98D-A85A26395FFB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9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32E8CA74-C6DD-4F5C-B0F3-2B6C355CE314}" type="slidenum">
              <a:rPr lang="zh-CN" altLang="en-US" sz="1800" smtClean="0"/>
              <a:pPr>
                <a:buFontTx/>
                <a:buNone/>
              </a:pPr>
              <a:t>4</a:t>
            </a:fld>
            <a:endParaRPr lang="zh-CN" altLang="en-US" sz="180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5587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1CE5CC05-3EC6-4F93-A91A-AC1410039943}" type="slidenum">
              <a:rPr lang="zh-CN" altLang="en-US" sz="1800" smtClean="0"/>
              <a:pPr>
                <a:buFontTx/>
                <a:buNone/>
              </a:pPr>
              <a:t>5</a:t>
            </a:fld>
            <a:endParaRPr lang="zh-CN" altLang="en-US" sz="180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451594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42105BED-FFEB-4815-A5C7-2CA8892B860E}" type="slidenum">
              <a:rPr lang="zh-CN" altLang="en-US" sz="1800" smtClean="0"/>
              <a:pPr>
                <a:buFontTx/>
                <a:buNone/>
              </a:pPr>
              <a:t>6</a:t>
            </a:fld>
            <a:endParaRPr lang="zh-CN" altLang="en-US" sz="1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90478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0CF2BB01-08E4-4FB6-B07D-86C46AEB7869}" type="slidenum">
              <a:rPr lang="zh-CN" altLang="en-US" sz="1800" smtClean="0"/>
              <a:pPr>
                <a:buFontTx/>
                <a:buNone/>
              </a:pPr>
              <a:t>7</a:t>
            </a:fld>
            <a:endParaRPr lang="zh-CN" altLang="en-US" sz="1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54495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205170A6-F510-434B-BF91-E9069CDCF9E2}" type="slidenum">
              <a:rPr lang="zh-CN" altLang="en-US" sz="1800" smtClean="0"/>
              <a:pPr>
                <a:buFontTx/>
                <a:buNone/>
              </a:pPr>
              <a:t>8</a:t>
            </a:fld>
            <a:endParaRPr lang="zh-CN" altLang="en-US" sz="1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64525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>
              <a:buFontTx/>
              <a:buNone/>
            </a:pPr>
            <a:fld id="{7833E652-D389-49DF-A3F5-1D5BB13B16EC}" type="slidenum">
              <a:rPr lang="zh-CN" altLang="en-US" sz="1800" smtClean="0"/>
              <a:pPr>
                <a:buFontTx/>
                <a:buNone/>
              </a:pPr>
              <a:t>9</a:t>
            </a:fld>
            <a:endParaRPr lang="zh-CN" altLang="en-US" sz="1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8855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7692"/>
          <a:stretch/>
        </p:blipFill>
        <p:spPr>
          <a:xfrm>
            <a:off x="0" y="0"/>
            <a:ext cx="498856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0286" y="1929584"/>
            <a:ext cx="9056915" cy="1672454"/>
          </a:xfrm>
        </p:spPr>
        <p:txBody>
          <a:bodyPr anchor="b">
            <a:normAutofit/>
          </a:bodyPr>
          <a:lstStyle>
            <a:lvl1pPr algn="ctr" rtl="0" fontAlgn="auto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lang="en-US" sz="44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0286" y="3689124"/>
            <a:ext cx="9056915" cy="1655762"/>
          </a:xfrm>
        </p:spPr>
        <p:txBody>
          <a:bodyPr>
            <a:normAutofit/>
          </a:bodyPr>
          <a:lstStyle>
            <a:lvl1pPr marL="0" indent="0" algn="ctr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700" kern="12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5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ADA9F-95C9-4ECA-A97E-954A75C17FD7}" type="datetime1">
              <a:rPr lang="en-US" altLang="zh-CN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490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452879"/>
            <a:ext cx="2628900" cy="47240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52879"/>
            <a:ext cx="7734300" cy="472408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C6C8-2F8E-4E71-8BC5-459C1281CA5A}" type="datetime1">
              <a:rPr lang="en-US" altLang="zh-CN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3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27" y="0"/>
            <a:ext cx="8107676" cy="1055077"/>
          </a:xfrm>
        </p:spPr>
        <p:txBody>
          <a:bodyPr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en-US" sz="2800" kern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06" y="1236344"/>
            <a:ext cx="11235593" cy="4778375"/>
          </a:xfrm>
        </p:spPr>
        <p:txBody>
          <a:bodyPr/>
          <a:lstStyle>
            <a:lvl2pPr marL="800100" indent="-342900">
              <a:buFont typeface="Wingdings" panose="05000000000000000000" pitchFamily="2" charset="2"/>
              <a:buChar char="n"/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6CE85-5AA6-4051-8D08-89300C06032B}" type="datetime1">
              <a:rPr lang="en-US" altLang="zh-CN" smtClean="0"/>
              <a:t>4/17/2025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07" y="0"/>
            <a:ext cx="7603393" cy="105507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9DC6-A76D-465E-83B6-62C4C045A588}" type="datetime1">
              <a:rPr lang="en-US" altLang="zh-CN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7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9D99-2ECD-4AB7-BC96-98ADADA40D8F}" type="datetime1">
              <a:rPr lang="en-US" altLang="zh-CN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45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07" y="1"/>
            <a:ext cx="7923433" cy="10550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A6E8-87B5-423C-B6D4-D75FFD1E4383}" type="datetime1">
              <a:rPr lang="en-US" altLang="zh-CN" smtClean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5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F72EB-EBEC-4524-9538-79F83DA0E6B3}" type="datetime1">
              <a:rPr lang="en-US" altLang="zh-CN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D359-BB09-49EF-9DC4-AE6B9AAB1CBC}" type="datetime1">
              <a:rPr lang="en-US" altLang="zh-CN" smtClean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直接连接符 4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5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08" y="0"/>
            <a:ext cx="7811672" cy="105507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6291F-425E-487B-9A62-0CFE86F28993}" type="datetime1">
              <a:rPr lang="en-US" altLang="zh-CN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82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008" y="0"/>
            <a:ext cx="7862472" cy="105507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1249-C629-4A96-9EDC-EAAEBAA61489}" type="datetime1">
              <a:rPr lang="en-US" altLang="zh-CN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0007" y="1055077"/>
            <a:ext cx="1115255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9000"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"/>
            <a:ext cx="4105848" cy="68589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1955" y="1"/>
            <a:ext cx="7953913" cy="1055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9A49-E031-4268-96D3-C1C77FCD1644}" type="datetime1">
              <a:rPr lang="en-US" altLang="zh-CN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724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lang="en-US" sz="2000" kern="120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246" y="230188"/>
            <a:ext cx="329822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8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 dt="0"/>
  <p:txStyles>
    <p:titleStyle>
      <a:lvl1pPr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altLang="en-US" sz="2800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" panose="05000000000000000000" pitchFamily="2" charset="2"/>
        <a:buNone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 Light" panose="020F030202020403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 Light" panose="020F030202020403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 Light" panose="020F030202020403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 Light" panose="020F0302020204030204" pitchFamily="34" charset="0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p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3.png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Relationship Id="rId9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3.png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Digital Image Processing Technology and Application</a:t>
            </a:r>
            <a:endParaRPr lang="zh-CN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IE" altLang="zh-CN" dirty="0">
                <a:ea typeface="宋体" panose="02010600030101010101" pitchFamily="2" charset="-122"/>
              </a:rPr>
              <a:t>Image Compression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Arithmetic coding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B10BC477-FAC8-582E-10D2-B0A31C7DA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7713" y="1231900"/>
            <a:ext cx="437515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Decimal fraction to binary fraction: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85056: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0.85056*2=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.70112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0.70112*2=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.40224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0.40224*2=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.80448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0.80448*2=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.60896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0.60896*2=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.21972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0.21972*2=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.43584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0.43584*2=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.87168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0.87168*2=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.74336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0.74336*2=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.48672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0.48672*2=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.97344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0.97344*2=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.94688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0.94688*2=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.89376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0.110110011011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1">
            <a:extLst>
              <a:ext uri="{FF2B5EF4-FFF2-40B4-BE49-F238E27FC236}">
                <a16:creationId xmlns:a16="http://schemas.microsoft.com/office/drawing/2014/main" id="{9B80B013-503D-76AF-F43F-8997D827F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137" y="1231900"/>
            <a:ext cx="4375150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Decimal fraction to binary fraction: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85144 :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0.85144*2=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.70288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0.70228*2=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.40456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0.40456*2=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.80912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0.80912*2=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.61824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61824*2=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.23648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23648*2=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.47296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47296*2=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.94592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94592*2=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.89184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89184*2=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.78368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0.78368*2=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.56736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56736*2=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.13472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 13472*2=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.26944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0.110110011110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Arithmetic coding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矩形 1">
            <a:extLst>
              <a:ext uri="{FF2B5EF4-FFF2-40B4-BE49-F238E27FC236}">
                <a16:creationId xmlns:a16="http://schemas.microsoft.com/office/drawing/2014/main" id="{D18279AC-94C9-B3A2-A17A-484640560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76" y="1308100"/>
            <a:ext cx="10512926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Binary fraction to Decimal fraction 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0.1101100111 :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0.1-&gt;0.5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0.01-&gt;0.25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0.0001-&gt;0.0625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0.00001-&gt;0.03125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0.00000001-&gt;0.00390625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0.000000001-&gt;0.001953125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0.0000000001-&gt;0.0009765625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=0.5+0.25+0.0625+0.03125+0.00390625+0.001953125+0.0009765625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=0.8505859375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48214FB7-7145-6376-BA0C-3F95CFD3C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75" y="6259513"/>
            <a:ext cx="294989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[0.85056, 0.85144)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右箭头 1">
            <a:extLst>
              <a:ext uri="{FF2B5EF4-FFF2-40B4-BE49-F238E27FC236}">
                <a16:creationId xmlns:a16="http://schemas.microsoft.com/office/drawing/2014/main" id="{30C5D84A-F5E8-CB44-356B-414B195CBB5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03652" y="5662636"/>
            <a:ext cx="652463" cy="592093"/>
          </a:xfrm>
          <a:prstGeom prst="rightArrow">
            <a:avLst>
              <a:gd name="adj1" fmla="val 50000"/>
              <a:gd name="adj2" fmla="val 49934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Arithmetic coding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sp>
        <p:nvSpPr>
          <p:cNvPr id="26632" name="Rectangle 121"/>
          <p:cNvSpPr>
            <a:spLocks noChangeArrowheads="1"/>
          </p:cNvSpPr>
          <p:nvPr/>
        </p:nvSpPr>
        <p:spPr bwMode="auto">
          <a:xfrm>
            <a:off x="2058988" y="1570038"/>
            <a:ext cx="8229600" cy="254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20000"/>
              </a:spcBef>
            </a:pPr>
            <a:endParaRPr lang="en-US" altLang="zh-CN" sz="3200" dirty="0"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23E824-AB8C-1A6E-8E0B-39EA1A4B4CC5}"/>
              </a:ext>
            </a:extLst>
          </p:cNvPr>
          <p:cNvSpPr txBox="1"/>
          <p:nvPr/>
        </p:nvSpPr>
        <p:spPr>
          <a:xfrm>
            <a:off x="657725" y="1187116"/>
            <a:ext cx="11004885" cy="465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Source: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dacab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Decoding: 0.8505859375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0, 0.4),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0.4, 0.6), c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0.6, 0.8),  d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0.8, 1.0)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0.8505859375 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[0.8, 1.0)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d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Segmentation [0.8, 1.0)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 4 regions: a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0.8, 0.88),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0.88, 0.92), c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0.92, 0.96),  d 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0.96, 1.0)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0.8505859375 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[0.8, 0.88)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a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Segmentation [0.8, 0.88)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into 4 regions: a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0.8, 0.832),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0.832, 0.848), c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0.848, 0.864),  d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0.864, 0.88)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0.8505859375 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[0.848, 0.0.864)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c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0B1C9CA-EE56-D10D-1DF9-32C7CB374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285" y="5987018"/>
            <a:ext cx="6227429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pt-BR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</a:t>
            </a:r>
            <a:r>
              <a:rPr lang="zh-CN" altLang="pt-BR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0.4), b=</a:t>
            </a:r>
            <a:r>
              <a:rPr lang="zh-CN" altLang="pt-BR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0.4, 0.6), c=</a:t>
            </a:r>
            <a:r>
              <a:rPr lang="zh-CN" altLang="pt-BR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0.6, 0.8),  d=</a:t>
            </a:r>
            <a:r>
              <a:rPr lang="zh-CN" altLang="pt-BR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0.8, 1.0)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LZW Coding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4E890E-BA48-A0F4-27EC-2C6E25E100E1}"/>
              </a:ext>
            </a:extLst>
          </p:cNvPr>
          <p:cNvSpPr txBox="1"/>
          <p:nvPr/>
        </p:nvSpPr>
        <p:spPr>
          <a:xfrm>
            <a:off x="609599" y="1235242"/>
            <a:ext cx="11085095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Invented by Lempel and Ziv in 1977, and improved by Welch in 1984 (interpixel redundancies).</a:t>
            </a:r>
          </a:p>
          <a:p>
            <a:pPr marL="342900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Numerous variations and improvements since then.</a:t>
            </a:r>
          </a:p>
          <a:p>
            <a:pPr marL="342900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United States Patent No. 4,558,302, LZW compression has been integrated into a variety of mainstream imaging files formats:</a:t>
            </a:r>
          </a:p>
          <a:p>
            <a:pPr marL="800100" lvl="1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Including the graphic interchange format (GIF).</a:t>
            </a:r>
          </a:p>
          <a:p>
            <a:pPr marL="800100" lvl="1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Tagged image file format (TIFF).</a:t>
            </a:r>
          </a:p>
          <a:p>
            <a:pPr marL="800100" lvl="1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the portable document format (PDF).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LZW Coding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indent="-363538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Lempel-Ziv-Welch (LZW) coding</a:t>
            </a:r>
          </a:p>
          <a:p>
            <a:pPr marL="828675" lvl="1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Assigns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fixed-length code </a:t>
            </a:r>
            <a:r>
              <a:rPr lang="en-US" altLang="zh-CN" sz="2400" dirty="0">
                <a:ea typeface="宋体" panose="02010600030101010101" pitchFamily="2" charset="-122"/>
              </a:rPr>
              <a:t>words to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variable length sequences of source symbols.</a:t>
            </a:r>
          </a:p>
          <a:p>
            <a:pPr marL="828675" lvl="1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Requires no priori knowledge of the probability of occurrence of the symbols to be encoded.</a:t>
            </a:r>
          </a:p>
          <a:p>
            <a:pPr marL="363538" indent="-363538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LZW coding is conceptually very simple.</a:t>
            </a:r>
          </a:p>
          <a:p>
            <a:pPr marL="363538" indent="-363538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At the onset of the coding process, a codebook </a:t>
            </a:r>
            <a:r>
              <a:rPr lang="en-US" altLang="zh-CN" sz="2400" dirty="0" err="1">
                <a:ea typeface="宋体" panose="02010600030101010101" pitchFamily="2" charset="-122"/>
              </a:rPr>
              <a:t>or‘dictionary</a:t>
            </a:r>
            <a:r>
              <a:rPr lang="en-US" altLang="zh-CN" sz="2400" dirty="0">
                <a:ea typeface="宋体" panose="02010600030101010101" pitchFamily="2" charset="-122"/>
              </a:rPr>
              <a:t>’ containing the source symbols to be coded is constructed.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LZW Coding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327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-363538" eaLnBrk="1" hangingPunct="1">
              <a:lnSpc>
                <a:spcPct val="150000"/>
              </a:lnSpc>
            </a:pPr>
            <a:r>
              <a:rPr lang="en-US" altLang="zh-CN" sz="2000" b="1" dirty="0">
                <a:ea typeface="宋体" panose="02010600030101010101" pitchFamily="2" charset="-122"/>
              </a:rPr>
              <a:t>Example: 8-bit monochrome images</a:t>
            </a:r>
          </a:p>
          <a:p>
            <a:pPr marL="363538" indent="-363538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宋体" panose="02010600030101010101" pitchFamily="2" charset="-122"/>
              </a:rPr>
              <a:t>The first 256 words of the dictionary are assigned to the gray values 0, 1, 2, · · · , 255.</a:t>
            </a:r>
          </a:p>
          <a:p>
            <a:pPr marL="363538" indent="-363538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宋体" panose="02010600030101010101" pitchFamily="2" charset="-122"/>
              </a:rPr>
              <a:t>As the encoder sequentially examines the image</a:t>
            </a:r>
            <a:r>
              <a:rPr lang="en-US" altLang="zh-CN" sz="2000" dirty="0">
                <a:latin typeface="+mj-lt"/>
                <a:ea typeface="宋体" panose="02010600030101010101" pitchFamily="2" charset="-122"/>
              </a:rPr>
              <a:t>’</a:t>
            </a:r>
            <a:r>
              <a:rPr lang="en-US" altLang="zh-CN" sz="2000" dirty="0">
                <a:ea typeface="宋体" panose="02010600030101010101" pitchFamily="2" charset="-122"/>
              </a:rPr>
              <a:t>s pixels, gray-level sequences that are not in the dictionary are placed in algorithmically determined locations.</a:t>
            </a:r>
          </a:p>
          <a:p>
            <a:pPr marL="363538" indent="-363538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宋体" panose="02010600030101010101" pitchFamily="2" charset="-122"/>
              </a:rPr>
              <a:t>If the first two pixels of image are white, for instance, sequence 255-255 might be assigned to location 256, the address following the locations reserved for gray levels 0~255.</a:t>
            </a:r>
          </a:p>
          <a:p>
            <a:pPr marL="363538" indent="-363538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ea typeface="宋体" panose="02010600030101010101" pitchFamily="2" charset="-122"/>
              </a:rPr>
              <a:t>The next time, when 255-255 is encountered, code word 256, the address of the location containing this sequence, is used to represent them.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LZW Coding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indent="-363538"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If a 9-bits, 512 word dictionary is employed in the coding process, the original (8+8) bits that were used to represent the two pixels are replaced by a single 9-bit code word.</a:t>
            </a:r>
          </a:p>
          <a:p>
            <a:pPr marL="363538" indent="-363538"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dirty="0">
              <a:ea typeface="宋体" panose="02010600030101010101" pitchFamily="2" charset="-122"/>
            </a:endParaRPr>
          </a:p>
          <a:p>
            <a:pPr marL="363538" indent="-363538"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The size of the dictionary is an important system parameter.</a:t>
            </a:r>
          </a:p>
          <a:p>
            <a:pPr marL="828675"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If it is too small, the detection of matching gray-level sequences will be less likely.</a:t>
            </a:r>
          </a:p>
          <a:p>
            <a:pPr marL="828675"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If it is too large, the size of the code words will adversely affect compression performance.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LZW Example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BA4020-719E-551E-C595-4F8C52622292}"/>
              </a:ext>
            </a:extLst>
          </p:cNvPr>
          <p:cNvSpPr txBox="1">
            <a:spLocks noChangeArrowheads="1"/>
          </p:cNvSpPr>
          <p:nvPr/>
        </p:nvSpPr>
        <p:spPr>
          <a:xfrm>
            <a:off x="1275347" y="1397085"/>
            <a:ext cx="3793958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b="1" dirty="0"/>
              <a:t>Example:</a:t>
            </a:r>
            <a:r>
              <a:rPr lang="en-US" altLang="zh-CN" dirty="0"/>
              <a:t> Consider the following 4 × 4, 8-bit image of a vertical edge:</a:t>
            </a:r>
          </a:p>
          <a:p>
            <a:pPr lvl="1" fontAlgn="auto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</a:pPr>
            <a:endParaRPr lang="en-US" altLang="zh-CN" dirty="0"/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zh-CN" alt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A7707-8022-6D2D-436F-EC40DD05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57" y="3429000"/>
            <a:ext cx="3360738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Group 52">
            <a:extLst>
              <a:ext uri="{FF2B5EF4-FFF2-40B4-BE49-F238E27FC236}">
                <a16:creationId xmlns:a16="http://schemas.microsoft.com/office/drawing/2014/main" id="{68D994E6-105C-0B42-2C7F-3E3C448AFF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5596914"/>
              </p:ext>
            </p:extLst>
          </p:nvPr>
        </p:nvGraphicFramePr>
        <p:xfrm>
          <a:off x="6462959" y="2201696"/>
          <a:ext cx="4176688" cy="3851774"/>
        </p:xfrm>
        <a:graphic>
          <a:graphicData uri="http://schemas.openxmlformats.org/drawingml/2006/table">
            <a:tbl>
              <a:tblPr/>
              <a:tblGrid>
                <a:gridCol w="2089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Dictionary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04C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0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8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0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 Box 54">
            <a:extLst>
              <a:ext uri="{FF2B5EF4-FFF2-40B4-BE49-F238E27FC236}">
                <a16:creationId xmlns:a16="http://schemas.microsoft.com/office/drawing/2014/main" id="{BC38E8B4-4EB7-5CEC-8F74-882735379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071" y="1525421"/>
            <a:ext cx="4522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Initialization: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9 bits dictionary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LZW Example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D24D4E-94E0-376E-7269-F1A67E3CC0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382" y="1322971"/>
                <a:ext cx="11235593" cy="4778375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30000"/>
                  </a:lnSpc>
                  <a:buClr>
                    <a:srgbClr val="FF0000"/>
                  </a:buClr>
                  <a:buFont typeface="Arial" panose="020B0604020202020204" pitchFamily="34" charset="0"/>
                  <a:buNone/>
                  <a:defRPr/>
                </a:pPr>
                <a:r>
                  <a:rPr lang="en-US" altLang="zh-CN" sz="3400" dirty="0">
                    <a:ea typeface="宋体" panose="02010600030101010101" pitchFamily="2" charset="-122"/>
                  </a:rPr>
                  <a:t>Encoding</a:t>
                </a:r>
              </a:p>
              <a:p>
                <a:pPr marL="342900" indent="-342900">
                  <a:lnSpc>
                    <a:spcPct val="13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900" dirty="0">
                    <a:ea typeface="宋体" panose="02010600030101010101" pitchFamily="2" charset="-122"/>
                  </a:rPr>
                  <a:t>Define two variables:</a:t>
                </a:r>
              </a:p>
              <a:p>
                <a:pPr lvl="1">
                  <a:lnSpc>
                    <a:spcPct val="130000"/>
                  </a:lnSpc>
                  <a:buClr>
                    <a:srgbClr val="FF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1: 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1 </m:t>
                    </m:r>
                  </m:oMath>
                </a14:m>
                <a:r>
                  <a:rPr lang="en-US" altLang="zh-CN" sz="2900" dirty="0">
                    <a:ea typeface="宋体" panose="02010600030101010101" pitchFamily="2" charset="-122"/>
                  </a:rPr>
                  <a:t>is a temporary variable</a:t>
                </a:r>
              </a:p>
              <a:p>
                <a:pPr lvl="1">
                  <a:lnSpc>
                    <a:spcPct val="130000"/>
                  </a:lnSpc>
                  <a:buClr>
                    <a:srgbClr val="FF0000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2: 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2 </m:t>
                    </m:r>
                  </m:oMath>
                </a14:m>
                <a:r>
                  <a:rPr lang="en-US" altLang="zh-CN" sz="2900" dirty="0">
                    <a:ea typeface="宋体" panose="02010600030101010101" pitchFamily="2" charset="-122"/>
                  </a:rPr>
                  <a:t>to store the input data pixel by pixel</a:t>
                </a:r>
              </a:p>
              <a:p>
                <a:pPr marL="342900" indent="-342900">
                  <a:lnSpc>
                    <a:spcPct val="13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900" dirty="0">
                    <a:ea typeface="宋体" panose="02010600030101010101" pitchFamily="2" charset="-122"/>
                  </a:rPr>
                  <a:t>They are initialized to empty at the beginning.</a:t>
                </a:r>
              </a:p>
              <a:p>
                <a:pPr marL="342900" indent="-342900">
                  <a:lnSpc>
                    <a:spcPct val="13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sz="2400" dirty="0">
                  <a:ea typeface="宋体" panose="02010600030101010101" pitchFamily="2" charset="-122"/>
                </a:endParaRPr>
              </a:p>
              <a:p>
                <a:pPr marL="342900" indent="-342900">
                  <a:lnSpc>
                    <a:spcPct val="13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900" dirty="0">
                    <a:ea typeface="宋体" panose="02010600030101010101" pitchFamily="2" charset="-122"/>
                  </a:rPr>
                  <a:t>The image is encoded by processing its pixels in a left-to-right, top-to-bottom manner. </a:t>
                </a:r>
              </a:p>
              <a:p>
                <a:pPr marL="342900" indent="-342900">
                  <a:lnSpc>
                    <a:spcPct val="13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en-US" altLang="zh-CN" sz="2900" dirty="0">
                    <a:ea typeface="宋体" panose="02010600030101010101" pitchFamily="2" charset="-122"/>
                  </a:rPr>
                  <a:t>Each pixel is read into </a:t>
                </a:r>
                <a14:m>
                  <m:oMath xmlns:m="http://schemas.openxmlformats.org/officeDocument/2006/math"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en-US" altLang="zh-CN" sz="2900" dirty="0">
                    <a:ea typeface="宋体" panose="02010600030101010101" pitchFamily="2" charset="-122"/>
                  </a:rPr>
                  <a:t> one by one:</a:t>
                </a:r>
              </a:p>
              <a:p>
                <a:pPr lvl="1">
                  <a:lnSpc>
                    <a:spcPct val="130000"/>
                  </a:lnSpc>
                  <a:buClr>
                    <a:srgbClr val="FF0000"/>
                  </a:buClr>
                  <a:defRPr/>
                </a:pPr>
                <a:r>
                  <a:rPr lang="en-US" altLang="zh-CN" sz="2900" dirty="0">
                    <a:ea typeface="宋体" panose="02010600030101010101" pitchFamily="2" charset="-122"/>
                  </a:rPr>
                  <a:t>If stream </a:t>
                </a:r>
                <a14:m>
                  <m:oMath xmlns:m="http://schemas.openxmlformats.org/officeDocument/2006/math"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1−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2 </m:t>
                    </m:r>
                  </m:oMath>
                </a14:m>
                <a:r>
                  <a:rPr lang="en-US" altLang="zh-CN" sz="2900" dirty="0">
                    <a:ea typeface="宋体" panose="02010600030101010101" pitchFamily="2" charset="-122"/>
                  </a:rPr>
                  <a:t>lies in the entry, then output nothing, and </a:t>
                </a:r>
                <a14:m>
                  <m:oMath xmlns:m="http://schemas.openxmlformats.org/officeDocument/2006/math"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1=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1−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en-US" altLang="zh-CN" sz="2900" dirty="0">
                    <a:ea typeface="宋体" panose="02010600030101010101" pitchFamily="2" charset="-122"/>
                  </a:rPr>
                  <a:t>. </a:t>
                </a:r>
              </a:p>
              <a:p>
                <a:pPr lvl="1">
                  <a:lnSpc>
                    <a:spcPct val="130000"/>
                  </a:lnSpc>
                  <a:buClr>
                    <a:srgbClr val="FF0000"/>
                  </a:buClr>
                  <a:defRPr/>
                </a:pPr>
                <a:r>
                  <a:rPr lang="en-US" altLang="zh-CN" sz="2900" dirty="0">
                    <a:ea typeface="宋体" panose="02010600030101010101" pitchFamily="2" charset="-122"/>
                  </a:rPr>
                  <a:t>Otherwise, output the entry index of </a:t>
                </a:r>
                <a14:m>
                  <m:oMath xmlns:m="http://schemas.openxmlformats.org/officeDocument/2006/math"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en-US" altLang="zh-CN" sz="2900" dirty="0">
                    <a:ea typeface="宋体" panose="02010600030101010101" pitchFamily="2" charset="-122"/>
                  </a:rPr>
                  <a:t>, and add the new sequence </a:t>
                </a:r>
                <a14:m>
                  <m:oMath xmlns:m="http://schemas.openxmlformats.org/officeDocument/2006/math"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1−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2 </m:t>
                    </m:r>
                  </m:oMath>
                </a14:m>
                <a:r>
                  <a:rPr lang="en-US" altLang="zh-CN" sz="2900" dirty="0">
                    <a:ea typeface="宋体" panose="02010600030101010101" pitchFamily="2" charset="-122"/>
                  </a:rPr>
                  <a:t>to the dictionary entry, </a:t>
                </a:r>
                <a14:m>
                  <m:oMath xmlns:m="http://schemas.openxmlformats.org/officeDocument/2006/math"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1=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</m:oMath>
                </a14:m>
                <a:r>
                  <a:rPr lang="en-US" altLang="zh-CN" sz="2900" dirty="0">
                    <a:ea typeface="宋体" panose="02010600030101010101" pitchFamily="2" charset="-122"/>
                  </a:rPr>
                  <a:t>.</a:t>
                </a:r>
              </a:p>
              <a:p>
                <a:pPr lvl="1">
                  <a:lnSpc>
                    <a:spcPct val="130000"/>
                  </a:lnSpc>
                  <a:buClr>
                    <a:srgbClr val="FF0000"/>
                  </a:buClr>
                  <a:defRPr/>
                </a:pPr>
                <a:r>
                  <a:rPr lang="en-US" altLang="zh-CN" sz="2900" dirty="0">
                    <a:ea typeface="宋体" panose="02010600030101010101" pitchFamily="2" charset="-122"/>
                  </a:rPr>
                  <a:t>When all pixel are read, output the entry index of </a:t>
                </a:r>
                <a14:m>
                  <m:oMath xmlns:m="http://schemas.openxmlformats.org/officeDocument/2006/math"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9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</m:oMath>
                </a14:m>
                <a:r>
                  <a:rPr lang="en-US" altLang="zh-CN" sz="2900" dirty="0">
                    <a:ea typeface="宋体" panose="02010600030101010101" pitchFamily="2" charset="-122"/>
                  </a:rPr>
                  <a:t>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ED24D4E-94E0-376E-7269-F1A67E3CC0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382" y="1322971"/>
                <a:ext cx="11235593" cy="4778375"/>
              </a:xfrm>
              <a:blipFill rotWithShape="0">
                <a:blip r:embed="rId3"/>
                <a:stretch>
                  <a:fillRect l="-651" t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LZW Example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1F37E829-6EA4-DF52-DE63-FDD8F58BEC80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5000206"/>
              </p:ext>
            </p:extLst>
          </p:nvPr>
        </p:nvGraphicFramePr>
        <p:xfrm>
          <a:off x="762000" y="1301749"/>
          <a:ext cx="8229600" cy="5486400"/>
        </p:xfrm>
        <a:graphic>
          <a:graphicData uri="http://schemas.openxmlformats.org/drawingml/2006/table">
            <a:tbl>
              <a:tblPr/>
              <a:tblGrid>
                <a:gridCol w="145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5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 data 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S1-S2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New dictionary 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256: 39-39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257: 39-126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258: 126-126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259: 126-39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39-39-126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260: 39-39-126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126-126-39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261: 126-126-39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39-39-126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39-39-126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39-39-126-126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262: 39-39-126-126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126-39-39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263: 126-39-39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39-126-126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264: 39-126-126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7" name="Picture 5">
            <a:extLst>
              <a:ext uri="{FF2B5EF4-FFF2-40B4-BE49-F238E27FC236}">
                <a16:creationId xmlns:a16="http://schemas.microsoft.com/office/drawing/2014/main" id="{541B34D4-323E-A41F-AE6B-DDADF8DC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039" y="1451561"/>
            <a:ext cx="2345969" cy="1510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9386" y="0"/>
            <a:ext cx="8952614" cy="12298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zh-CN" dirty="0">
                <a:ea typeface="宋体" panose="02010600030101010101" pitchFamily="2" charset="-122"/>
              </a:rPr>
              <a:t>Contents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IE" altLang="zh-CN" sz="2800" dirty="0">
                <a:ea typeface="宋体" panose="02010600030101010101" pitchFamily="2" charset="-122"/>
              </a:rPr>
              <a:t>Image Compression:</a:t>
            </a:r>
          </a:p>
          <a:p>
            <a:pPr lvl="1" eaLnBrk="1" hangingPunct="1">
              <a:lnSpc>
                <a:spcPct val="150000"/>
              </a:lnSpc>
            </a:pPr>
            <a:r>
              <a:rPr lang="en-IE" altLang="zh-CN" sz="2800" dirty="0">
                <a:ea typeface="宋体" panose="02010600030101010101" pitchFamily="2" charset="-122"/>
              </a:rPr>
              <a:t>Lossless Image Compression</a:t>
            </a:r>
          </a:p>
          <a:p>
            <a:pPr lvl="2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Variable length coding(Eliminate coding redundancies)</a:t>
            </a:r>
          </a:p>
          <a:p>
            <a:pPr lvl="3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Huffman coding</a:t>
            </a:r>
          </a:p>
          <a:p>
            <a:pPr lvl="3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Arithmetic coding</a:t>
            </a:r>
          </a:p>
          <a:p>
            <a:pPr lvl="2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LZW coding (Reduce interpixel redundancies)</a:t>
            </a:r>
          </a:p>
          <a:p>
            <a:pPr lvl="2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ea typeface="宋体" panose="02010600030101010101" pitchFamily="2" charset="-122"/>
              </a:rPr>
              <a:t>Hybrid Coding</a:t>
            </a: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2"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800" dirty="0">
              <a:ea typeface="宋体" panose="02010600030101010101" pitchFamily="2" charset="-122"/>
            </a:endParaRPr>
          </a:p>
          <a:p>
            <a:pPr lvl="2" eaLnBrk="1" hangingPunct="1"/>
            <a:endParaRPr lang="en-IE" altLang="zh-CN" sz="28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IE" altLang="zh-CN" sz="2800" dirty="0">
                <a:ea typeface="宋体" panose="02010600030101010101" pitchFamily="2" charset="-122"/>
              </a:rPr>
              <a:t>Lossy Image Compression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LZW Example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DC607A-259B-5B84-80C2-8152AFE65C06}"/>
              </a:ext>
            </a:extLst>
          </p:cNvPr>
          <p:cNvSpPr txBox="1"/>
          <p:nvPr/>
        </p:nvSpPr>
        <p:spPr>
          <a:xfrm>
            <a:off x="593558" y="1203158"/>
            <a:ext cx="94152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Then the image is encoded as: 39-39-126-126-256-258-260-259-257-126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LZW algorithm reduce the original 16*8=128-bit image to 9*10=90 bits (10 9-bits codes).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resulting compression ratio is 128/90=1.42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41B34D4-323E-A41F-AE6B-DDADF8DC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406" y="4286910"/>
            <a:ext cx="3555208" cy="228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LZW Example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0F81B44-0EE3-3290-94C8-19C8CE2C47F4}"/>
              </a:ext>
            </a:extLst>
          </p:cNvPr>
          <p:cNvSpPr txBox="1">
            <a:spLocks noChangeArrowheads="1"/>
          </p:cNvSpPr>
          <p:nvPr/>
        </p:nvSpPr>
        <p:spPr>
          <a:xfrm>
            <a:off x="553453" y="1351928"/>
            <a:ext cx="8227715" cy="3119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Decoding</a:t>
            </a:r>
          </a:p>
          <a:p>
            <a:pPr marL="261938" indent="-261938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Define two variables:</a:t>
            </a:r>
          </a:p>
          <a:p>
            <a:pPr marL="711200" lvl="1" indent="-169863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S1: to store the input data (encoded data) one by one.</a:t>
            </a:r>
          </a:p>
          <a:p>
            <a:pPr marL="711200" lvl="1" indent="-169863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S2: a temporary variable.</a:t>
            </a:r>
          </a:p>
          <a:p>
            <a:pPr marL="711200" lvl="1" indent="-169863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They are initialized to empty.</a:t>
            </a:r>
          </a:p>
          <a:p>
            <a:pPr marL="261938" indent="-261938" fontAlgn="auto">
              <a:lnSpc>
                <a:spcPct val="150000"/>
              </a:lnSpc>
              <a:spcAft>
                <a:spcPts val="0"/>
              </a:spcAft>
            </a:pPr>
            <a:endParaRPr lang="en-US" altLang="zh-CN" dirty="0"/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018BF1B2-A822-E670-0610-DA35A388BE63}"/>
              </a:ext>
            </a:extLst>
          </p:cNvPr>
          <p:cNvGraphicFramePr/>
          <p:nvPr/>
        </p:nvGraphicFramePr>
        <p:xfrm>
          <a:off x="8781168" y="1524954"/>
          <a:ext cx="2825750" cy="2773386"/>
        </p:xfrm>
        <a:graphic>
          <a:graphicData uri="http://schemas.openxmlformats.org/drawingml/2006/table">
            <a:tbl>
              <a:tblPr/>
              <a:tblGrid>
                <a:gridCol w="1460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Dictionary</a:t>
                      </a:r>
                    </a:p>
                  </a:txBody>
                  <a:tcPr marL="91421" marR="91421"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04C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Entry</a:t>
                      </a:r>
                    </a:p>
                  </a:txBody>
                  <a:tcPr marL="91421" marR="91421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B04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21" marR="91421"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21" marR="91421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21" marR="91421"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21" marR="91421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91421" marR="91421"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91421" marR="91421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255</a:t>
                      </a:r>
                    </a:p>
                  </a:txBody>
                  <a:tcPr marL="91421" marR="91421"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255</a:t>
                      </a:r>
                    </a:p>
                  </a:txBody>
                  <a:tcPr marL="91421" marR="91421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L="91421" marR="91421"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1421" marR="91421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91421" marR="91421" marT="45699" marB="456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91421" marR="91421" marT="45699" marB="456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BBA343C-67FF-6526-E9A4-90847648ED15}"/>
              </a:ext>
            </a:extLst>
          </p:cNvPr>
          <p:cNvSpPr/>
          <p:nvPr/>
        </p:nvSpPr>
        <p:spPr>
          <a:xfrm>
            <a:off x="553453" y="4246100"/>
            <a:ext cx="8718999" cy="225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Each pixel is read into S1 one by one:</a:t>
            </a:r>
          </a:p>
          <a:p>
            <a:pPr marL="711200" lvl="1" indent="-17018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S1 lies in the index, then output the corresponding value, otherwise, output S2-firststr(S1).</a:t>
            </a:r>
          </a:p>
          <a:p>
            <a:pPr marL="711200" lvl="1" indent="-17018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S2-firststr(S1) to the dictionary entry, S2=S1.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LZW Example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22</a:t>
            </a:fld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7F0449D-4FDF-0F37-D0CB-3C5F30E50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114" y="1162846"/>
            <a:ext cx="10033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Decoding procedure: 39-39-126-126-256-258-260-259-257-126</a:t>
            </a:r>
          </a:p>
        </p:txBody>
      </p:sp>
      <p:graphicFrame>
        <p:nvGraphicFramePr>
          <p:cNvPr id="5" name="Group 128">
            <a:extLst>
              <a:ext uri="{FF2B5EF4-FFF2-40B4-BE49-F238E27FC236}">
                <a16:creationId xmlns:a16="http://schemas.microsoft.com/office/drawing/2014/main" id="{7A34C295-0D99-2C5F-7719-2EF159D3FDD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94328" y="1732280"/>
          <a:ext cx="10937358" cy="4297174"/>
        </p:xfrm>
        <a:graphic>
          <a:graphicData uri="http://schemas.openxmlformats.org/drawingml/2006/table">
            <a:tbl>
              <a:tblPr/>
              <a:tblGrid>
                <a:gridCol w="1320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1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6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9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98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 data (S1)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New string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 data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New dictionary entry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5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S2-firststr(S1)=39-39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256: 39-39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S2-firststr(S1) =39-126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257: 39-126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S2-firststr(S1)=126-126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258: 126-126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S2-firststr(S1) =126-39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39-39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259: 126-39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258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S2-firststr(S1)=39-39-126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126-126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258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260: 39-39-126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260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S2-firststr(S1)=126-126-39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39-39-126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260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261: 126-126-39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259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S2-firststr(S1)=39-39-126-126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126-39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262: 39-39-126-126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257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S2-firststr(S1)=126-39-39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39-126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257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263: 126-39-39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T="45697" marB="456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S2-firststr(S1)=39-126-126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264: 39-126-126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72">
            <a:extLst>
              <a:ext uri="{FF2B5EF4-FFF2-40B4-BE49-F238E27FC236}">
                <a16:creationId xmlns:a16="http://schemas.microsoft.com/office/drawing/2014/main" id="{445EEFAC-F976-7BF6-FC5F-E434AC43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28" y="6125517"/>
            <a:ext cx="1070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decoded result: 39-39-126-126-39-39-126-126-39-39-126-126-39-39-126-126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63BA0B-F816-4503-9F7F-2848FEF7C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544" y="12250"/>
            <a:ext cx="4557713" cy="10142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LZW Example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Group 134">
            <a:extLst>
              <a:ext uri="{FF2B5EF4-FFF2-40B4-BE49-F238E27FC236}">
                <a16:creationId xmlns:a16="http://schemas.microsoft.com/office/drawing/2014/main" id="{B7FF94F3-F8B3-7343-F737-B2ED5B018E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018978"/>
              </p:ext>
            </p:extLst>
          </p:nvPr>
        </p:nvGraphicFramePr>
        <p:xfrm>
          <a:off x="1938004" y="1377449"/>
          <a:ext cx="3584575" cy="5181600"/>
        </p:xfrm>
        <a:graphic>
          <a:graphicData uri="http://schemas.openxmlformats.org/drawingml/2006/table">
            <a:tbl>
              <a:tblPr/>
              <a:tblGrid>
                <a:gridCol w="145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 data 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New dictionary entry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256: 39-39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257: 39-126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258: 126-126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259: 126-39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260: 39-39-126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261: 126-126-39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262: 39-39-126-126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263: 39-126-39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264: 39-126-126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Group 128">
            <a:extLst>
              <a:ext uri="{FF2B5EF4-FFF2-40B4-BE49-F238E27FC236}">
                <a16:creationId xmlns:a16="http://schemas.microsoft.com/office/drawing/2014/main" id="{95BB087C-FA4E-054B-0C05-269870757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550907"/>
              </p:ext>
            </p:extLst>
          </p:nvPr>
        </p:nvGraphicFramePr>
        <p:xfrm>
          <a:off x="6517941" y="1875924"/>
          <a:ext cx="3584575" cy="3410012"/>
        </p:xfrm>
        <a:graphic>
          <a:graphicData uri="http://schemas.openxmlformats.org/drawingml/2006/table">
            <a:tbl>
              <a:tblPr/>
              <a:tblGrid>
                <a:gridCol w="1471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 data (S1)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New dictionary entry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39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256: 39-39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257: 39-126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258: 126-126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256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259: 126-39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258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260: 39-39-126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260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261: 126-126-39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259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262: 39-39-126-126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257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263: 126-39-39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126</a:t>
                      </a:r>
                    </a:p>
                  </a:txBody>
                  <a:tcPr marT="45692" marB="456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264: 39-126-126</a:t>
                      </a:r>
                    </a:p>
                  </a:txBody>
                  <a:tcPr marT="45692" marB="456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矩形 4">
            <a:extLst>
              <a:ext uri="{FF2B5EF4-FFF2-40B4-BE49-F238E27FC236}">
                <a16:creationId xmlns:a16="http://schemas.microsoft.com/office/drawing/2014/main" id="{204A1F94-A5CB-E456-750C-E25AB8322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341" y="6055812"/>
            <a:ext cx="32877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The dictionaries are the same.</a:t>
            </a:r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下箭头 5">
            <a:extLst>
              <a:ext uri="{FF2B5EF4-FFF2-40B4-BE49-F238E27FC236}">
                <a16:creationId xmlns:a16="http://schemas.microsoft.com/office/drawing/2014/main" id="{838EBF17-CAC1-2BA7-7738-1475F3293A3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622966" y="5411287"/>
            <a:ext cx="301625" cy="520700"/>
          </a:xfrm>
          <a:prstGeom prst="downArrow">
            <a:avLst>
              <a:gd name="adj1" fmla="val 50000"/>
              <a:gd name="adj2" fmla="val 49823"/>
            </a:avLst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9" name="下箭头 6">
            <a:extLst>
              <a:ext uri="{FF2B5EF4-FFF2-40B4-BE49-F238E27FC236}">
                <a16:creationId xmlns:a16="http://schemas.microsoft.com/office/drawing/2014/main" id="{BFC71CB1-B6BA-4D9E-A088-F9521A38CAF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966285" y="5953418"/>
            <a:ext cx="301625" cy="522287"/>
          </a:xfrm>
          <a:prstGeom prst="downArrow">
            <a:avLst>
              <a:gd name="adj1" fmla="val 50000"/>
              <a:gd name="adj2" fmla="val 49975"/>
            </a:avLst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LZW coding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24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B9C785-97FC-6FF5-3214-3F476F2A1EAB}"/>
              </a:ext>
            </a:extLst>
          </p:cNvPr>
          <p:cNvSpPr txBox="1"/>
          <p:nvPr/>
        </p:nvSpPr>
        <p:spPr>
          <a:xfrm>
            <a:off x="625641" y="1251284"/>
            <a:ext cx="11069053" cy="5110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Remark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unique feature of the LZW coding is that the coding dictionary or code book is created while the data are being encoded.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Remarkably, an LZW decoder builds an identical decompression dictionary as in encoder.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dictionary is not saved in compressed file.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Most practical applications require a strategy for handling dictionary overflow.</a:t>
            </a:r>
          </a:p>
          <a:p>
            <a:pPr marL="800100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to flush or reinitialize When dictionary becomes full and continue coding with a new initialized dictionary.</a:t>
            </a:r>
          </a:p>
          <a:p>
            <a:pPr marL="800100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Monitor compression performance and flush the dictionary.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Hybrid Coding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550006" y="1236344"/>
            <a:ext cx="10875181" cy="5120006"/>
          </a:xfrm>
        </p:spPr>
        <p:txBody>
          <a:bodyPr>
            <a:normAutofit lnSpcReduction="10000"/>
          </a:bodyPr>
          <a:lstStyle/>
          <a:p>
            <a:pPr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altLang="zh-CN" sz="1800" dirty="0"/>
              <a:t>An example of Hybrid Coding:</a:t>
            </a: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/>
              <a:t>Information source </a:t>
            </a:r>
            <a:r>
              <a:rPr lang="zh-CN" altLang="en-US" sz="1800" dirty="0"/>
              <a:t>“</a:t>
            </a:r>
            <a:r>
              <a:rPr lang="en-US" altLang="zh-CN" sz="1800" dirty="0" err="1"/>
              <a:t>aaaabbbccdeeeeefffffff</a:t>
            </a:r>
            <a:r>
              <a:rPr lang="zh-CN" altLang="en-US" sz="1800" dirty="0"/>
              <a:t>”</a:t>
            </a:r>
            <a:r>
              <a:rPr lang="en-US" altLang="zh-CN" sz="1800" dirty="0"/>
              <a:t>, data size is 22*8=176(bits)</a:t>
            </a: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/>
              <a:t>If it is coded by run-length method: </a:t>
            </a:r>
          </a:p>
          <a:p>
            <a:pPr lvl="1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/>
              <a:t>a4b3c2d1e5f7, data size is 6*(8+3)=66(bits)</a:t>
            </a:r>
          </a:p>
          <a:p>
            <a:pPr lvl="1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/>
              <a:t>The Compression ratio is: 176:66=2.67</a:t>
            </a: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/>
              <a:t>If it is coded by Huffman method:</a:t>
            </a:r>
          </a:p>
          <a:p>
            <a:pPr lvl="1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/>
              <a:t>We can get: f=01, e=11, a=10, b=001, c=0001, d=0000</a:t>
            </a:r>
          </a:p>
          <a:p>
            <a:pPr lvl="1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/>
              <a:t>The Compression ratio is: 8:2.4=3.33</a:t>
            </a:r>
          </a:p>
          <a:p>
            <a:pPr marL="342900" indent="-342900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/>
              <a:t>Combine with run-length and Huffman:</a:t>
            </a:r>
          </a:p>
          <a:p>
            <a:pPr lvl="1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/>
              <a:t>It can be coded as “</a:t>
            </a:r>
            <a:r>
              <a:rPr lang="en-US" altLang="zh-CN" sz="1800" dirty="0">
                <a:solidFill>
                  <a:srgbClr val="FF0000"/>
                </a:solidFill>
              </a:rPr>
              <a:t>10</a:t>
            </a:r>
            <a:r>
              <a:rPr lang="en-US" altLang="zh-CN" sz="1800" dirty="0"/>
              <a:t>4</a:t>
            </a:r>
            <a:r>
              <a:rPr lang="en-US" altLang="zh-CN" sz="1800" dirty="0">
                <a:solidFill>
                  <a:srgbClr val="FF0000"/>
                </a:solidFill>
              </a:rPr>
              <a:t>001</a:t>
            </a:r>
            <a:r>
              <a:rPr lang="en-US" altLang="zh-CN" sz="1800" dirty="0"/>
              <a:t>3</a:t>
            </a:r>
            <a:r>
              <a:rPr lang="en-US" altLang="zh-CN" sz="1800" dirty="0">
                <a:solidFill>
                  <a:srgbClr val="FF0000"/>
                </a:solidFill>
              </a:rPr>
              <a:t>0001</a:t>
            </a:r>
            <a:r>
              <a:rPr lang="en-US" altLang="zh-CN" sz="1800" dirty="0"/>
              <a:t>2</a:t>
            </a:r>
            <a:r>
              <a:rPr lang="en-US" altLang="zh-CN" sz="1800" dirty="0">
                <a:solidFill>
                  <a:srgbClr val="FF0000"/>
                </a:solidFill>
              </a:rPr>
              <a:t>0000</a:t>
            </a:r>
            <a:r>
              <a:rPr lang="en-US" altLang="zh-CN" sz="1800" dirty="0"/>
              <a:t>1</a:t>
            </a:r>
            <a:r>
              <a:rPr lang="en-US" altLang="zh-CN" sz="1800" dirty="0">
                <a:solidFill>
                  <a:srgbClr val="FF0000"/>
                </a:solidFill>
              </a:rPr>
              <a:t>11</a:t>
            </a:r>
            <a:r>
              <a:rPr lang="en-US" altLang="zh-CN" sz="1800" dirty="0"/>
              <a:t>5</a:t>
            </a:r>
            <a:r>
              <a:rPr lang="en-US" altLang="zh-CN" sz="1800" dirty="0">
                <a:solidFill>
                  <a:srgbClr val="FF0000"/>
                </a:solidFill>
              </a:rPr>
              <a:t>01</a:t>
            </a:r>
            <a:r>
              <a:rPr lang="en-US" altLang="zh-CN" sz="1800" dirty="0"/>
              <a:t>7”, data size is (2+3)+(3+3)+(4+3)+(4+3)+(2+3)+(2+3)=35(bits)</a:t>
            </a:r>
          </a:p>
          <a:p>
            <a:pPr lvl="1">
              <a:lnSpc>
                <a:spcPct val="145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1800" dirty="0"/>
              <a:t>The Compression ratio is: 176:35=5.03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Hybrid Coding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333500"/>
            <a:ext cx="10317126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089025" indent="-261938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34988" indent="-447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942975" indent="-447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49325" indent="-447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406525" indent="-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863725" indent="-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320925" indent="-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778125" indent="-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2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ea typeface="宋体" panose="02010600030101010101" pitchFamily="2" charset="-122"/>
              </a:rPr>
              <a:t>Coding redundancy</a:t>
            </a:r>
          </a:p>
          <a:p>
            <a:pPr lvl="3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Huffman coding: </a:t>
            </a:r>
            <a:r>
              <a:rPr lang="zh-CN" altLang="en-US" sz="2400" dirty="0">
                <a:ea typeface="宋体" panose="02010600030101010101" pitchFamily="2" charset="-122"/>
              </a:rPr>
              <a:t>变长编码，把较短的码字分配给出现概率较大的灰度级。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4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Arithmetic coding: </a:t>
            </a:r>
            <a:r>
              <a:rPr lang="zh-CN" altLang="en-US" sz="2400" dirty="0">
                <a:ea typeface="宋体" panose="02010600030101010101" pitchFamily="2" charset="-122"/>
              </a:rPr>
              <a:t>信源符号和码字之间不存在一一对应的关系，把整个信源符号序列编成一个小数。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 err="1">
                <a:ea typeface="宋体" panose="02010600030101010101" pitchFamily="2" charset="-122"/>
              </a:rPr>
              <a:t>Interpixel</a:t>
            </a:r>
            <a:r>
              <a:rPr lang="en-US" altLang="zh-CN" dirty="0">
                <a:ea typeface="宋体" panose="02010600030101010101" pitchFamily="2" charset="-122"/>
              </a:rPr>
              <a:t> redundancy</a:t>
            </a:r>
          </a:p>
          <a:p>
            <a:pPr lvl="3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Run-length Coding: </a:t>
            </a:r>
            <a:r>
              <a:rPr lang="zh-CN" altLang="en-US" sz="2400" dirty="0">
                <a:ea typeface="宋体" panose="02010600030101010101" pitchFamily="2" charset="-122"/>
              </a:rPr>
              <a:t>变长的信源符号序列用等长的行程码进行编码。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3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LZW coding: </a:t>
            </a:r>
            <a:r>
              <a:rPr lang="zh-CN" altLang="en-US" sz="2400" dirty="0">
                <a:ea typeface="宋体" panose="02010600030101010101" pitchFamily="2" charset="-122"/>
              </a:rPr>
              <a:t>变长的信源符号序列用等长的码字进行编码。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318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Lossy Image Compression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27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5ACB00D-6816-3ABB-C6A9-23C44635CC6F}"/>
              </a:ext>
            </a:extLst>
          </p:cNvPr>
          <p:cNvSpPr txBox="1"/>
          <p:nvPr/>
        </p:nvSpPr>
        <p:spPr>
          <a:xfrm>
            <a:off x="577516" y="1235242"/>
            <a:ext cx="11069052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Lossy image compression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Why lossy?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simple example</a:t>
            </a:r>
          </a:p>
          <a:p>
            <a:pPr marL="457200" indent="-4572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Lossy transform coding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 Transform Selection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Wavelet Coding</a:t>
            </a:r>
          </a:p>
          <a:p>
            <a:pPr lvl="2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Joint Photographic Expert Group (JPEG)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Lossy?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28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C80908F-94E4-6806-198B-2F4D7EE523ED}"/>
              </a:ext>
            </a:extLst>
          </p:cNvPr>
          <p:cNvSpPr txBox="1"/>
          <p:nvPr/>
        </p:nvSpPr>
        <p:spPr>
          <a:xfrm>
            <a:off x="609600" y="1267326"/>
            <a:ext cx="11036968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most applications related to consumer electronics, lossless compression is not necessary.</a:t>
            </a:r>
          </a:p>
          <a:p>
            <a:pPr marL="800100" lvl="1" indent="-342900" algn="just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we care is the subjective quality of the decoded image, not those intensity values.</a:t>
            </a:r>
          </a:p>
          <a:p>
            <a:pPr marL="800100" lvl="1" indent="-342900" algn="just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Compromising the accuracy of the reconstructed image in exchange for increased compression.</a:t>
            </a:r>
          </a:p>
          <a:p>
            <a:pPr marL="800100" lvl="1" indent="-342900" algn="just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the resulting distortion can be tolerated, the increase in compression can be effective.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Lossy?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D40366-0852-552A-8ECE-C0EA486E0882}"/>
              </a:ext>
            </a:extLst>
          </p:cNvPr>
          <p:cNvSpPr txBox="1"/>
          <p:nvPr/>
        </p:nvSpPr>
        <p:spPr>
          <a:xfrm>
            <a:off x="569495" y="1183414"/>
            <a:ext cx="11053010" cy="5567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With the relaxation, it is possible to achieve a higher compression ratio (CR).</a:t>
            </a:r>
          </a:p>
          <a:p>
            <a:pPr marL="342900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Many lossy encoding techniques are capable of reproducing:</a:t>
            </a:r>
          </a:p>
          <a:p>
            <a:pPr marL="1171575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Lossless coding of monochrome images, however, seldom results in more than a 3:1 reduction in data.</a:t>
            </a:r>
          </a:p>
          <a:p>
            <a:pPr marL="1171575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images that are virtually indistinguishable from the originals at 10:1 to 50:1. </a:t>
            </a:r>
          </a:p>
          <a:p>
            <a:pPr marL="1171575" lvl="1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Recognizable monochrome images from data that have been compressed by more than 100:1.</a:t>
            </a:r>
          </a:p>
          <a:p>
            <a:pPr marL="1171575" lvl="1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Arithmetic coding</a:t>
            </a:r>
            <a:endParaRPr lang="en-GB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A75CCB-CE6D-F612-6971-67DAF4A74588}"/>
              </a:ext>
            </a:extLst>
          </p:cNvPr>
          <p:cNvSpPr txBox="1"/>
          <p:nvPr/>
        </p:nvSpPr>
        <p:spPr>
          <a:xfrm>
            <a:off x="545431" y="1235243"/>
            <a:ext cx="11149263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Elias (1963) thought that: a one-to-one correspondence between source symbols and code words does not exist.</a:t>
            </a:r>
          </a:p>
          <a:p>
            <a:pPr marL="342900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 entire sequence of source symbols is assigned a single arithmetic code word.</a:t>
            </a:r>
          </a:p>
          <a:p>
            <a:pPr marL="342900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code word defines an interval of real numbers between 0 and 1.</a:t>
            </a:r>
          </a:p>
          <a:p>
            <a:pPr marL="342900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the number of symbols in the message increases, the interval used to represent it becomes smaller. </a:t>
            </a:r>
          </a:p>
          <a:p>
            <a:pPr marL="342900" indent="-342900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the number of information units (bits) required to represent the interval becomes larger.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Transform Coding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B9FC65-5D20-186E-CA48-6672F2A5686D}"/>
              </a:ext>
            </a:extLst>
          </p:cNvPr>
          <p:cNvSpPr txBox="1"/>
          <p:nvPr/>
        </p:nvSpPr>
        <p:spPr>
          <a:xfrm>
            <a:off x="593557" y="1278037"/>
            <a:ext cx="1110113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coding techniques discussed before operate directly on the pixels of an image, and thus are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spatial domain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Now we will look at compression techniques that are based on modifying the transform of an image 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 coding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</a:p>
          <a:p>
            <a:pPr marL="285750" indent="-285750" algn="just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linear, reversible transform (such as the Fourier transform) is used to map the image into a set of transform coefficients, which are then quantized and coded.</a:t>
            </a:r>
          </a:p>
          <a:p>
            <a:pPr marL="285750" indent="-285750" algn="just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most natural images, a significant number of 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frequency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coefficients have small magnitudes and can be coarsely quantized with little image distortion.</a:t>
            </a:r>
          </a:p>
          <a:p>
            <a:pPr marL="285750" indent="-285750" algn="just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Other than the DFT, we have the Discrete Cosine Transform (used in JPEG) and the Walsh Hadamard Transform.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Transform Coding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5CC1BF3-A498-19AA-C67F-9CF432E2F6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3"/>
          <a:stretch>
            <a:fillRect/>
          </a:stretch>
        </p:blipFill>
        <p:spPr bwMode="auto">
          <a:xfrm>
            <a:off x="1506902" y="2216062"/>
            <a:ext cx="9178196" cy="242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284C134-62F7-4FDE-B939-50A6D4C6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29" y="2040446"/>
            <a:ext cx="10163341" cy="277710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Transform Coding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32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B6592C-BC16-F545-EAE2-220F8FEFBE7B}"/>
              </a:ext>
            </a:extLst>
          </p:cNvPr>
          <p:cNvSpPr txBox="1"/>
          <p:nvPr/>
        </p:nvSpPr>
        <p:spPr>
          <a:xfrm>
            <a:off x="625642" y="1187115"/>
            <a:ext cx="10972800" cy="5618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eaLnBrk="1" hangingPunct="1">
              <a:lnSpc>
                <a:spcPct val="150000"/>
              </a:lnSpc>
            </a:pP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the purpose of image compression, the transform operation should be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TW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342900" algn="just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decorrelate </a:t>
            </a:r>
            <a:r>
              <a:rPr lang="en-US" altLang="zh-TW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(“Break”) the correlations. Or to pack as much information as possible into the smallest number of transform coefficients.</a:t>
            </a:r>
          </a:p>
          <a:p>
            <a:pPr marL="914400" lvl="1" indent="-342900" algn="just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Basis transform functions are independent on the input images.</a:t>
            </a:r>
          </a:p>
          <a:p>
            <a:pPr marL="914400" lvl="1" indent="-342900" algn="just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en-US" altLang="zh-TW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Fast computation.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342900" algn="just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Typical transforms:</a:t>
            </a:r>
          </a:p>
          <a:p>
            <a:pPr marL="1738313" lvl="2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DFT transform</a:t>
            </a:r>
          </a:p>
          <a:p>
            <a:pPr marL="1738313" lvl="2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DCT transform</a:t>
            </a:r>
          </a:p>
          <a:p>
            <a:pPr marL="1738313" lvl="2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Walsh Hadamard Transform</a:t>
            </a:r>
          </a:p>
          <a:p>
            <a:pPr marL="1738313" lvl="2" indent="-3429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KL transform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DFT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2746B8-1929-1D16-225B-D7D59E445714}"/>
              </a:ext>
            </a:extLst>
          </p:cNvPr>
          <p:cNvSpPr txBox="1"/>
          <p:nvPr/>
        </p:nvSpPr>
        <p:spPr>
          <a:xfrm>
            <a:off x="593557" y="1235242"/>
            <a:ext cx="11069053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Discrete Fourier Transform (DFT)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</a:t>
            </a:r>
            <a:r>
              <a:rPr lang="en-US" altLang="zh-TW" sz="2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</a:t>
            </a:r>
            <a:r>
              <a:rPr lang="en-US" altLang="zh-TW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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+</a:t>
            </a:r>
            <a:r>
              <a:rPr lang="en-US" altLang="zh-TW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sin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as its basis functions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Fast Fourier Transform (FFT)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</a:t>
            </a:r>
            <a:endParaRPr lang="en-US" altLang="zh-TW" sz="2400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Not so popular in image compression because.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TW" sz="240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erformance is not good enough.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455D02-7BAA-6795-0A86-5871C7753B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0126" y="1333500"/>
            <a:ext cx="8229600" cy="55245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Discrete Fourier Transform (DFT)</a:t>
            </a:r>
          </a:p>
          <a:p>
            <a:pPr eaLnBrk="1" hangingPunct="1"/>
            <a:endParaRPr lang="zh-TW" altLang="en-US" dirty="0">
              <a:ea typeface="PMingLiU" pitchFamily="18" charset="-120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8B0FAB-8B3F-3202-2389-BB299ED8E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592343"/>
              </p:ext>
            </p:extLst>
          </p:nvPr>
        </p:nvGraphicFramePr>
        <p:xfrm>
          <a:off x="1775326" y="2576513"/>
          <a:ext cx="5937250" cy="966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r:id="rId3" imgW="2730500" imgH="444500" progId="Equation.3">
                  <p:embed/>
                </p:oleObj>
              </mc:Choice>
              <mc:Fallback>
                <p:oleObj r:id="rId3" imgW="2730500" imgH="444500" progId="Equation.3">
                  <p:embed/>
                  <p:pic>
                    <p:nvPicPr>
                      <p:cNvPr id="43011" name="Object 4">
                        <a:extLst>
                          <a:ext uri="{FF2B5EF4-FFF2-40B4-BE49-F238E27FC236}">
                            <a16:creationId xmlns:a16="http://schemas.microsoft.com/office/drawing/2014/main" id="{83F762A4-F4DA-E99B-5B0A-E47BD63D6F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326" y="2576513"/>
                        <a:ext cx="5937250" cy="966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F1291A6-B0C2-2556-7829-88D75F3FF8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110242"/>
              </p:ext>
            </p:extLst>
          </p:nvPr>
        </p:nvGraphicFramePr>
        <p:xfrm>
          <a:off x="1962651" y="3948113"/>
          <a:ext cx="571658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r:id="rId5" imgW="2628900" imgH="431800" progId="Equation.3">
                  <p:embed/>
                </p:oleObj>
              </mc:Choice>
              <mc:Fallback>
                <p:oleObj r:id="rId5" imgW="2628900" imgH="431800" progId="Equation.3">
                  <p:embed/>
                  <p:pic>
                    <p:nvPicPr>
                      <p:cNvPr id="43012" name="Object 5">
                        <a:extLst>
                          <a:ext uri="{FF2B5EF4-FFF2-40B4-BE49-F238E27FC236}">
                            <a16:creationId xmlns:a16="http://schemas.microsoft.com/office/drawing/2014/main" id="{C8467AAD-3BCA-33A9-E285-502B75D98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651" y="3948113"/>
                        <a:ext cx="5716588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>
            <a:extLst>
              <a:ext uri="{FF2B5EF4-FFF2-40B4-BE49-F238E27FC236}">
                <a16:creationId xmlns:a16="http://schemas.microsoft.com/office/drawing/2014/main" id="{DE9958E1-0D7C-A257-9B4D-BA1ECC0E5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726" y="2111375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Transform 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E0B55905-2EC0-FF93-8F19-6C3AD7DCE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426" y="3567113"/>
            <a:ext cx="108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ea typeface="PMingLiU" pitchFamily="18" charset="-120"/>
              </a:rPr>
              <a:t>Inverse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6F4B613-97EE-5DC2-F70D-39CC3F5DC3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190677"/>
              </p:ext>
            </p:extLst>
          </p:nvPr>
        </p:nvGraphicFramePr>
        <p:xfrm>
          <a:off x="2003926" y="5243513"/>
          <a:ext cx="10541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" r:id="rId7" imgW="520474" imgH="215806" progId="Equation.3">
                  <p:embed/>
                </p:oleObj>
              </mc:Choice>
              <mc:Fallback>
                <p:oleObj r:id="rId7" imgW="520474" imgH="215806" progId="Equation.3">
                  <p:embed/>
                  <p:pic>
                    <p:nvPicPr>
                      <p:cNvPr id="43015" name="Object 8">
                        <a:extLst>
                          <a:ext uri="{FF2B5EF4-FFF2-40B4-BE49-F238E27FC236}">
                            <a16:creationId xmlns:a16="http://schemas.microsoft.com/office/drawing/2014/main" id="{0C392FB5-C845-9470-243C-D16576C69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926" y="5243513"/>
                        <a:ext cx="10541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9">
                <a:extLst>
                  <a:ext uri="{FF2B5EF4-FFF2-40B4-BE49-F238E27FC236}">
                    <a16:creationId xmlns:a16="http://schemas.microsoft.com/office/drawing/2014/main" id="{C209442D-95BC-8B04-E3B5-D2FE384DC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6926" y="5243513"/>
                <a:ext cx="427322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400" dirty="0">
                    <a:latin typeface="Times New Roman" panose="02020603050405020304" pitchFamily="18" charset="0"/>
                    <a:ea typeface="PMingLiU" pitchFamily="18" charset="-120"/>
                  </a:rPr>
                  <a:t>and</a:t>
                </a:r>
                <a:r>
                  <a:rPr lang="en-US" altLang="zh-TW" sz="2400" i="1" dirty="0">
                    <a:latin typeface="Times New Roman" panose="02020603050405020304" pitchFamily="18" charset="0"/>
                    <a:ea typeface="PMingLiU" pitchFamily="18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itchFamily="18" charset="-120"/>
                      </a:rPr>
                      <m:t>𝑓</m:t>
                    </m:r>
                    <m:r>
                      <a:rPr lang="en-US" altLang="zh-TW" sz="2400" i="1" dirty="0" smtClean="0">
                        <a:latin typeface="Cambria Math" panose="02040503050406030204" pitchFamily="18" charset="0"/>
                        <a:ea typeface="PMingLiU" pitchFamily="18" charset="-120"/>
                      </a:rPr>
                      <m:t>(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itchFamily="18" charset="-120"/>
                      </a:rPr>
                      <m:t>𝑗</m:t>
                    </m:r>
                    <m:r>
                      <a:rPr lang="en-US" altLang="zh-TW" sz="2400" b="0" i="1" dirty="0" smtClean="0">
                        <a:latin typeface="Cambria Math" panose="02040503050406030204" pitchFamily="18" charset="0"/>
                        <a:ea typeface="PMingLiU" pitchFamily="18" charset="-120"/>
                      </a:rPr>
                      <m:t>,</m:t>
                    </m:r>
                    <m:r>
                      <a:rPr lang="en-US" altLang="zh-TW" sz="2400" i="1" dirty="0" err="1">
                        <a:latin typeface="Cambria Math" panose="02040503050406030204" pitchFamily="18" charset="0"/>
                        <a:ea typeface="PMingLiU" pitchFamily="18" charset="-120"/>
                      </a:rPr>
                      <m:t>𝑘</m:t>
                    </m:r>
                    <m:r>
                      <a:rPr lang="en-US" altLang="zh-TW" sz="2400" i="1" dirty="0">
                        <a:latin typeface="Cambria Math" panose="02040503050406030204" pitchFamily="18" charset="0"/>
                        <a:ea typeface="PMingLiU" pitchFamily="18" charset="-120"/>
                      </a:rPr>
                      <m:t>)</m:t>
                    </m:r>
                  </m:oMath>
                </a14:m>
                <a:r>
                  <a:rPr lang="en-US" altLang="zh-TW" sz="2400" dirty="0">
                    <a:latin typeface="Times New Roman" panose="02020603050405020304" pitchFamily="18" charset="0"/>
                    <a:ea typeface="PMingLiU" pitchFamily="18" charset="-120"/>
                  </a:rPr>
                  <a:t> is the input sequence.</a:t>
                </a:r>
              </a:p>
            </p:txBody>
          </p:sp>
        </mc:Choice>
        <mc:Fallback xmlns="">
          <p:sp>
            <p:nvSpPr>
              <p:cNvPr id="10" name="Text Box 9">
                <a:extLst>
                  <a:ext uri="{FF2B5EF4-FFF2-40B4-BE49-F238E27FC236}">
                    <a16:creationId xmlns:a16="http://schemas.microsoft.com/office/drawing/2014/main" id="{C209442D-95BC-8B04-E3B5-D2FE384DC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6926" y="5243513"/>
                <a:ext cx="4273221" cy="461665"/>
              </a:xfrm>
              <a:prstGeom prst="rect">
                <a:avLst/>
              </a:prstGeom>
              <a:blipFill>
                <a:blip r:embed="rId9"/>
                <a:stretch>
                  <a:fillRect l="-2140" t="-10526" r="-1141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DCT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TW" sz="2800" dirty="0">
                <a:ea typeface="PMingLiU" pitchFamily="18" charset="-120"/>
              </a:rPr>
              <a:t>Discrete Cosine Transform (DCT)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>
                <a:ea typeface="PMingLiU" pitchFamily="18" charset="-120"/>
              </a:rPr>
              <a:t>Use cosine function as its basis function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>
                <a:ea typeface="PMingLiU" pitchFamily="18" charset="-120"/>
              </a:rPr>
              <a:t>Performance approaches KLT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>
                <a:ea typeface="PMingLiU" pitchFamily="18" charset="-120"/>
              </a:rPr>
              <a:t>Fast algorithm exists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>
                <a:ea typeface="PMingLiU" pitchFamily="18" charset="-120"/>
              </a:rPr>
              <a:t>Most popular in image compression application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sz="2400" dirty="0">
                <a:ea typeface="PMingLiU" pitchFamily="18" charset="-120"/>
              </a:rPr>
              <a:t>Adopted in JPEG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35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a typeface="PMingLiU" pitchFamily="18" charset="-120"/>
              </a:rPr>
              <a:t>2</a:t>
            </a:r>
            <a:r>
              <a:rPr lang="en-US" altLang="zh-TW" dirty="0">
                <a:ea typeface="PMingLiU" pitchFamily="18" charset="-120"/>
              </a:rPr>
              <a:t>D DCT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7EFA6C5B-8AC9-6E0B-4D0F-6278CF4A400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78042" y="1333500"/>
                <a:ext cx="8232775" cy="55245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None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defRPr>
                </a:lvl2pPr>
                <a:lvl3pPr marL="1371600" indent="-4572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p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defRPr>
                </a:lvl3pPr>
                <a:lvl4pPr marL="17145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p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defRPr>
                </a:lvl4pPr>
                <a:lvl5pPr marL="21717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p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TW" altLang="en-US" dirty="0"/>
                  <a:t> 2</a:t>
                </a:r>
                <a:r>
                  <a:rPr lang="en-US" altLang="zh-TW" dirty="0"/>
                  <a:t>D DCT: transfer spatial domain to frequency domain</a:t>
                </a:r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TW" dirty="0"/>
                  <a:t> DC: F(0,0), average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TW" dirty="0"/>
                  <a:t> AC: other coefficients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7EFA6C5B-8AC9-6E0B-4D0F-6278CF4A4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42" y="1333500"/>
                <a:ext cx="8232775" cy="5524500"/>
              </a:xfrm>
              <a:prstGeom prst="rect">
                <a:avLst/>
              </a:prstGeom>
              <a:blipFill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210FC445-ED1E-0573-7E73-A3E8A3CB9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051557"/>
              </p:ext>
            </p:extLst>
          </p:nvPr>
        </p:nvGraphicFramePr>
        <p:xfrm>
          <a:off x="3014157" y="4198619"/>
          <a:ext cx="6163682" cy="904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r:id="rId4" imgW="3377880" imgH="431640" progId="Equation.3">
                  <p:embed/>
                </p:oleObj>
              </mc:Choice>
              <mc:Fallback>
                <p:oleObj r:id="rId4" imgW="3377880" imgH="431640" progId="Equation.3">
                  <p:embed/>
                  <p:pic>
                    <p:nvPicPr>
                      <p:cNvPr id="45059" name="Object 4">
                        <a:extLst>
                          <a:ext uri="{FF2B5EF4-FFF2-40B4-BE49-F238E27FC236}">
                            <a16:creationId xmlns:a16="http://schemas.microsoft.com/office/drawing/2014/main" id="{B9D68C66-48BE-98C7-C053-F7FAA9CCB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157" y="4198619"/>
                        <a:ext cx="6163682" cy="904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7977CC91-1942-5E39-F91D-5AC53799A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114731"/>
              </p:ext>
            </p:extLst>
          </p:nvPr>
        </p:nvGraphicFramePr>
        <p:xfrm>
          <a:off x="3084871" y="3194845"/>
          <a:ext cx="6022255" cy="904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r:id="rId6" imgW="3377880" imgH="444240" progId="Equation.3">
                  <p:embed/>
                </p:oleObj>
              </mc:Choice>
              <mc:Fallback>
                <p:oleObj r:id="rId6" imgW="3377880" imgH="444240" progId="Equation.3">
                  <p:embed/>
                  <p:pic>
                    <p:nvPicPr>
                      <p:cNvPr id="45060" name="Object 5">
                        <a:extLst>
                          <a:ext uri="{FF2B5EF4-FFF2-40B4-BE49-F238E27FC236}">
                            <a16:creationId xmlns:a16="http://schemas.microsoft.com/office/drawing/2014/main" id="{9DB75578-0CFA-96B6-A02F-097988CCD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871" y="3194845"/>
                        <a:ext cx="6022255" cy="904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6F59609-69E1-7BEF-85AC-2F90E4B1C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233470"/>
              </p:ext>
            </p:extLst>
          </p:nvPr>
        </p:nvGraphicFramePr>
        <p:xfrm>
          <a:off x="4369592" y="5438364"/>
          <a:ext cx="34528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r:id="rId8" imgW="2879640" imgH="730800" progId="Equation.3">
                  <p:embed/>
                </p:oleObj>
              </mc:Choice>
              <mc:Fallback>
                <p:oleObj r:id="rId8" imgW="2879640" imgH="730800" progId="Equation.3">
                  <p:embed/>
                  <p:pic>
                    <p:nvPicPr>
                      <p:cNvPr id="45061" name="Object 9">
                        <a:extLst>
                          <a:ext uri="{FF2B5EF4-FFF2-40B4-BE49-F238E27FC236}">
                            <a16:creationId xmlns:a16="http://schemas.microsoft.com/office/drawing/2014/main" id="{6529B131-4FAA-2440-A821-731C2180144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9592" y="5438364"/>
                        <a:ext cx="3452812" cy="979488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WHT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37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0E83B-146D-9C17-11B4-768C0277A6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599" y="1196975"/>
            <a:ext cx="11069053" cy="55245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>
                <a:ea typeface="PMingLiU" pitchFamily="18" charset="-120"/>
              </a:rPr>
              <a:t>Walsh-Hadamard Transform (WHT)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ea typeface="PMingLiU" pitchFamily="18" charset="-120"/>
              </a:rPr>
              <a:t>Simple basis functions: all kernel values are +1 or -1.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ea typeface="PMingLiU" pitchFamily="18" charset="-120"/>
              </a:rPr>
              <a:t>Only addition and subtraction operations are needed.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ea typeface="PMingLiU" pitchFamily="18" charset="-120"/>
              </a:rPr>
              <a:t>Popular when efficiency consideration dominates.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ea typeface="PMingLiU" pitchFamily="18" charset="-120"/>
              </a:rPr>
              <a:t>Performance moderate.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>
              <a:xfrm>
                <a:off x="1415959" y="4611208"/>
                <a:ext cx="8877702" cy="12128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None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defRPr>
                </a:lvl1pPr>
                <a:lvl2pPr marL="8001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defRPr>
                </a:lvl2pPr>
                <a:lvl3pPr marL="1371600" indent="-4572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p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defRPr>
                </a:lvl3pPr>
                <a:lvl4pPr marL="17145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p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defRPr>
                </a:lvl4pPr>
                <a:lvl5pPr marL="2171700" indent="-3429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1">
                      <a:lumMod val="75000"/>
                    </a:schemeClr>
                  </a:buClr>
                  <a:buFont typeface="Wingdings" panose="05000000000000000000" pitchFamily="2" charset="2"/>
                  <a:buChar char="p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alibri Light" panose="020F030202020403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PMingLiU" pitchFamily="18" charset="-120"/>
                        </a:rPr>
                        <m:t>𝑔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𝑥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,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𝑦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,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𝑢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,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𝑣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PMingLiU" pitchFamily="18" charset="-12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PMingLiU" pitchFamily="18" charset="-120"/>
                        </a:rPr>
                        <m:t>h</m:t>
                      </m:r>
                      <m:d>
                        <m:d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𝑥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,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𝑦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,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𝑢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, 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𝑣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  <a:ea typeface="PMingLiU" pitchFamily="18" charset="-120"/>
                        </a:rPr>
                        <m:t>=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  <a:ea typeface="PMingLiU" pitchFamily="18" charset="-120"/>
                              <a:cs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PMingLiU" pitchFamily="18" charset="-12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PMingLiU" pitchFamily="18" charset="-120"/>
                                </a:rPr>
                                <m:t>𝑖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PMingLiU" pitchFamily="18" charset="-12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PMingLiU" pitchFamily="18" charset="-120"/>
                                </a:rPr>
                                <m:t>𝑚</m:t>
                              </m:r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  <a:ea typeface="PMingLiU" pitchFamily="18" charset="-120"/>
                                </a:rPr>
                                <m:t>−1</m:t>
                              </m:r>
                            </m:sup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TW" b="0" i="1" dirty="0" smtClean="0">
                                      <a:latin typeface="Cambria Math" panose="02040503050406030204" pitchFamily="18" charset="0"/>
                                      <a:ea typeface="PMingLiU" pitchFamily="18" charset="-12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  <m:t>𝑥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  <a:ea typeface="PMingLiU" pitchFamily="18" charset="-12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PMingLiU" pitchFamily="18" charset="-120"/>
                                    </a:rPr>
                                    <m:t>(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  <a:ea typeface="PMingLiU" pitchFamily="18" charset="-120"/>
                                    </a:rPr>
                                    <m:t>𝑦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PMingLiU" pitchFamily="18" charset="-120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altLang="zh-TW" i="1" dirty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dirty="0" smtClean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i="1" dirty="0">
                                          <a:latin typeface="Cambria Math" panose="02040503050406030204" pitchFamily="18" charset="0"/>
                                          <a:ea typeface="PMingLiU" pitchFamily="18" charset="-12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PMingLiU" pitchFamily="18" charset="-120"/>
                                    </a:rPr>
                                    <m:t>(</m:t>
                                  </m:r>
                                  <m:r>
                                    <a:rPr lang="en-US" altLang="zh-TW" b="0" i="1" dirty="0" smtClean="0">
                                      <a:latin typeface="Cambria Math" panose="02040503050406030204" pitchFamily="18" charset="0"/>
                                      <a:ea typeface="PMingLiU" pitchFamily="18" charset="-120"/>
                                    </a:rPr>
                                    <m:t>𝑣</m:t>
                                  </m:r>
                                  <m:r>
                                    <a:rPr lang="en-US" altLang="zh-TW" i="1" dirty="0">
                                      <a:latin typeface="Cambria Math" panose="02040503050406030204" pitchFamily="18" charset="0"/>
                                      <a:ea typeface="PMingLiU" pitchFamily="18" charset="-12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sup>
                      </m:sSup>
                    </m:oMath>
                  </m:oMathPara>
                </a14:m>
                <a:endParaRPr lang="en-US" altLang="zh-TW" dirty="0">
                  <a:ea typeface="PMingLiU" pitchFamily="18" charset="-12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959" y="4611208"/>
                <a:ext cx="8877702" cy="12128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AutoShape 4" descr="http://img1.imgtn.bdimg.com/it/u=300183774,3737151145&amp;fm=21&amp;gp=0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5540" name="AutoShape 6" descr="http://img1.imgtn.bdimg.com/it/u=300183774,3737151145&amp;fm=21&amp;gp=0.jp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ea typeface="PMingLiU" pitchFamily="18" charset="-120"/>
              </a:rPr>
              <a:t>WHT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D73119-88F2-C53D-18B1-04596445476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158105"/>
              </p:ext>
            </p:extLst>
          </p:nvPr>
        </p:nvGraphicFramePr>
        <p:xfrm>
          <a:off x="6960974" y="1603375"/>
          <a:ext cx="3629025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r:id="rId3" imgW="1803400" imgH="2362200" progId="Equation.3">
                  <p:embed/>
                </p:oleObj>
              </mc:Choice>
              <mc:Fallback>
                <p:oleObj r:id="rId3" imgW="1803400" imgH="2362200" progId="Equation.3">
                  <p:embed/>
                  <p:pic>
                    <p:nvPicPr>
                      <p:cNvPr id="48130" name="Object 3">
                        <a:extLst>
                          <a:ext uri="{FF2B5EF4-FFF2-40B4-BE49-F238E27FC236}">
                            <a16:creationId xmlns:a16="http://schemas.microsoft.com/office/drawing/2014/main" id="{AFF6D8C7-8AB2-C285-80C8-57D09BDDDB4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974" y="1603375"/>
                        <a:ext cx="3629025" cy="47529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>
            <a:extLst>
              <a:ext uri="{FF2B5EF4-FFF2-40B4-BE49-F238E27FC236}">
                <a16:creationId xmlns:a16="http://schemas.microsoft.com/office/drawing/2014/main" id="{34482161-EED5-4E89-2024-FB91508CB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5197" y="1827210"/>
            <a:ext cx="5508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smallest Hadamard matrix is H</a:t>
            </a:r>
            <a:r>
              <a:rPr lang="en-US" altLang="zh-CN" sz="2400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A5CF1A5-0D69-15F7-5509-EB69B8037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87" y="3255859"/>
            <a:ext cx="61546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Bigger Hadamard matrix can be defined: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93D0F9BD-B81B-8576-BC09-9A83F54B0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597" y="5114089"/>
            <a:ext cx="776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e.g.: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Transform</a:t>
            </a:r>
            <a:r>
              <a:rPr lang="en-US" altLang="zh-CN" dirty="0">
                <a:ea typeface="宋体" panose="02010600030101010101" pitchFamily="2" charset="-122"/>
              </a:rPr>
              <a:t> Selection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CE93D30-1605-2393-7C2D-9556C0DA4A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74596" y="1219200"/>
            <a:ext cx="3795712" cy="5638800"/>
          </a:xfr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41ECC457-A6F5-C917-9E06-841F77EFC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210" y="1219200"/>
            <a:ext cx="18161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818FDE2B-F72B-8672-4417-B4D8DF870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658" y="1743075"/>
            <a:ext cx="1463675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a typeface="宋体" panose="02010600030101010101" pitchFamily="2" charset="-122"/>
              </a:rPr>
              <a:t>DFT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rms=1.28</a:t>
            </a: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WHT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rms=0.86</a:t>
            </a: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DCT</a:t>
            </a:r>
          </a:p>
          <a:p>
            <a:r>
              <a:rPr lang="en-US" altLang="zh-CN" sz="2400">
                <a:ea typeface="宋体" panose="02010600030101010101" pitchFamily="2" charset="-122"/>
              </a:rPr>
              <a:t>rms=0.68</a:t>
            </a:r>
          </a:p>
          <a:p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F4F9F7F-6B2D-5974-C887-F19A2512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89" y="3025775"/>
            <a:ext cx="5103264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20000"/>
              </a:lnSpc>
              <a:buFontTx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Divided the original image into 8*8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subimages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  <a:p>
            <a:pPr algn="just">
              <a:lnSpc>
                <a:spcPct val="120000"/>
              </a:lnSpc>
              <a:buFontTx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Transformed by DFT, WHT, and DCT, respectively.</a:t>
            </a:r>
          </a:p>
          <a:p>
            <a:pPr algn="just">
              <a:lnSpc>
                <a:spcPct val="120000"/>
              </a:lnSpc>
              <a:buFontTx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Truncating 50% of the resulting coefficients. Then the compression ratio is 2:1.</a:t>
            </a:r>
          </a:p>
          <a:p>
            <a:pPr algn="just">
              <a:lnSpc>
                <a:spcPct val="120000"/>
              </a:lnSpc>
              <a:buFontTx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Taking the inverse transform.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shows that DCT is superior to DFT and WHT.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Arithmetic coding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27A883C-ECA0-0D8A-96BA-77C32E25A045}"/>
                  </a:ext>
                </a:extLst>
              </p:cNvPr>
              <p:cNvSpPr txBox="1"/>
              <p:nvPr/>
            </p:nvSpPr>
            <p:spPr>
              <a:xfrm>
                <a:off x="537411" y="1440580"/>
                <a:ext cx="11117178" cy="4274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Now we explain arithmetic coding algorithm by an example:</a:t>
                </a:r>
              </a:p>
              <a:p>
                <a:pPr algn="just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an information source for encoding is “</a:t>
                </a:r>
                <a:r>
                  <a:rPr lang="en-US" altLang="zh-CN" sz="24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dacab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”,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the probabilities of each source symbols are: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)=0.4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)=0.2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)=0.2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)=0.2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At the starting of the coding process, the information source is assumed to occupy the entire half open interval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[0, 1)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and the initial interval of each symbols is initially subdivided into four regions based on the probabilities: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0, 0.4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0.4, 0.6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0.6, 0.8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 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=[0.8, 1.0) 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27A883C-ECA0-0D8A-96BA-77C32E25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11" y="1440580"/>
                <a:ext cx="11117178" cy="4274375"/>
              </a:xfrm>
              <a:prstGeom prst="rect">
                <a:avLst/>
              </a:prstGeom>
              <a:blipFill>
                <a:blip r:embed="rId3"/>
                <a:stretch>
                  <a:fillRect l="-822" r="-822" b="-1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Transform</a:t>
            </a:r>
            <a:r>
              <a:rPr lang="en-US" altLang="zh-CN" dirty="0">
                <a:ea typeface="宋体" panose="02010600030101010101" pitchFamily="2" charset="-122"/>
              </a:rPr>
              <a:t> Selection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40</a:t>
            </a:fld>
            <a:endParaRPr lang="en-US" dirty="0"/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5" y="1364004"/>
            <a:ext cx="7566025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8438603" y="1615037"/>
            <a:ext cx="3069266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Divided the original image into 8*8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subimages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Transformed by DFT, WHT, and DCT, respectively.</a:t>
            </a:r>
          </a:p>
          <a:p>
            <a:pPr>
              <a:lnSpc>
                <a:spcPct val="120000"/>
              </a:lnSpc>
              <a:buFontTx/>
              <a:buAutoNum type="arabicPeriod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Truncating 50% of the resulting coefficients. Then the compression ratio is 2:1.</a:t>
            </a:r>
          </a:p>
          <a:p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actual 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rms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errors were 2.32, 1.78, and 1.13 intensities, respectively.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8671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KL Transform</a:t>
            </a:r>
          </a:p>
        </p:txBody>
      </p:sp>
      <p:sp>
        <p:nvSpPr>
          <p:cNvPr id="675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TW" dirty="0" err="1">
                <a:ea typeface="PMingLiU" pitchFamily="18" charset="-120"/>
              </a:rPr>
              <a:t>Karhunen-Loeve</a:t>
            </a:r>
            <a:r>
              <a:rPr lang="en-US" altLang="zh-TW" dirty="0">
                <a:ea typeface="PMingLiU" pitchFamily="18" charset="-120"/>
              </a:rPr>
              <a:t> Transform (KLT)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ea typeface="PMingLiU" pitchFamily="18" charset="-120"/>
              </a:rPr>
              <a:t>Optimal transform</a:t>
            </a:r>
            <a:r>
              <a:rPr lang="en-US" altLang="zh-CN" dirty="0">
                <a:ea typeface="PMingLiU" pitchFamily="18" charset="-120"/>
              </a:rPr>
              <a:t>, better than prior transforms.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ea typeface="PMingLiU" pitchFamily="18" charset="-120"/>
              </a:rPr>
              <a:t>Basis functions are image dependent.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ea typeface="PMingLiU" pitchFamily="18" charset="-120"/>
              </a:rPr>
              <a:t>No fast algorithm exists.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ea typeface="PMingLiU" pitchFamily="18" charset="-120"/>
              </a:rPr>
              <a:t>Not so useful in image compression.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TW" dirty="0">
                <a:ea typeface="PMingLiU" pitchFamily="18" charset="-120"/>
              </a:rPr>
              <a:t>Usually used for comparison.</a:t>
            </a:r>
            <a:endParaRPr lang="zh-TW" altLang="en-US" dirty="0">
              <a:ea typeface="PMingLiU" pitchFamily="18" charset="-12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Transform</a:t>
            </a:r>
            <a:r>
              <a:rPr lang="en-US" altLang="zh-CN" dirty="0">
                <a:ea typeface="宋体" panose="02010600030101010101" pitchFamily="2" charset="-122"/>
              </a:rPr>
              <a:t> Selection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7681DEB-F895-0DC9-8834-0B948E2D0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432" y="1225550"/>
            <a:ext cx="5727031" cy="5424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Subimage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size selection: 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size of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subimage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will be significant affecting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 coding error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computational complexity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most application, images are subdivided so that the correlation redundancy between adjacent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subimages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is reduced to some acceptable level.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general, both the level of compression and the computational complexity increase as the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subimage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size increases.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most popular sizes are 8*8, or 16*16.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DC7274D3-B829-675B-5F50-374281717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1796" y="5327696"/>
            <a:ext cx="4783138" cy="139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Computing the transform of each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subimage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with different size, truncating 75% of the resulting coefficients, and taking the inverse transform.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33D277E-D61F-1979-747C-175D5036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636" y="1581539"/>
            <a:ext cx="4704105" cy="369492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PMingLiU" pitchFamily="18" charset="-120"/>
              </a:rPr>
              <a:t>Transform</a:t>
            </a:r>
            <a:r>
              <a:rPr lang="en-US" altLang="zh-CN" dirty="0">
                <a:ea typeface="宋体" panose="02010600030101010101" pitchFamily="2" charset="-122"/>
              </a:rPr>
              <a:t> Selection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43</a:t>
            </a:fld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6645A7-FD3A-35A2-372B-1B2F81EFD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740" y="1233571"/>
            <a:ext cx="3643312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FF70B77A-0F1E-0A23-4EA0-45DF7022A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389" y="3262924"/>
            <a:ext cx="5427663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Approximations using 25% of the DCT coefficients with 8*8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subimage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results.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scaled error images between a) and original image.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zoomed original eye image.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zoomed eye image when n=2.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zoomed eye image when n=4.</a:t>
            </a:r>
          </a:p>
          <a:p>
            <a:pPr marL="457200" indent="-457200">
              <a:buFont typeface="+mj-lt"/>
              <a:buAutoNum type="alphaLcParenR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zoomed eye image when n=8.</a:t>
            </a: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can find that the blocking artifact is obvious in d), and decrease in e) and f).</a:t>
            </a:r>
          </a:p>
          <a:p>
            <a:pPr>
              <a:buFontTx/>
              <a:buChar char="•"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4243DC41-C9E3-90D0-94EA-3C32665F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70" y="1233571"/>
            <a:ext cx="1816100" cy="180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Wavelet Transform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ea typeface="宋体" panose="02010600030101010101" pitchFamily="2" charset="-122"/>
              </a:rPr>
              <a:t>Wavelet coding is based on the idea that the coefficients of the transform that decorrelates the pixels of an image can be coded more efficiently than the original pixels themselves.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ea typeface="宋体" panose="02010600030101010101" pitchFamily="2" charset="-122"/>
              </a:rPr>
              <a:t>Wavelets can pack most of the important visual information into a small number of coefficients, the remaining coefficients can be quantized coarsely or truncated to zero with little image distortion.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ea typeface="宋体" panose="02010600030101010101" pitchFamily="2" charset="-122"/>
              </a:rPr>
              <a:t>Since many of the computed coefficients carry little visual information, they can be quantized and coded to minimize </a:t>
            </a:r>
            <a:r>
              <a:rPr lang="en-US" altLang="zh-CN" sz="2400" dirty="0" err="1">
                <a:ea typeface="宋体" panose="02010600030101010101" pitchFamily="2" charset="-122"/>
              </a:rPr>
              <a:t>intercoefficient</a:t>
            </a:r>
            <a:r>
              <a:rPr lang="en-US" altLang="zh-CN" sz="2400" dirty="0">
                <a:ea typeface="宋体" panose="02010600030101010101" pitchFamily="2" charset="-122"/>
              </a:rPr>
              <a:t> and code redundancy.</a:t>
            </a:r>
          </a:p>
          <a:p>
            <a:pPr marL="342900" indent="-3429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ea typeface="宋体" panose="02010600030101010101" pitchFamily="2" charset="-122"/>
              </a:rPr>
              <a:t>Moreover, one or more of the lossless coding methods can be incorporated into the final symbol coding step.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44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Wavelet Transform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45</a:t>
            </a:fld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43A20C-614C-9FCE-4AF7-8F2D681ED181}"/>
              </a:ext>
            </a:extLst>
          </p:cNvPr>
          <p:cNvSpPr txBox="1"/>
          <p:nvPr/>
        </p:nvSpPr>
        <p:spPr>
          <a:xfrm>
            <a:off x="449178" y="1320605"/>
            <a:ext cx="110530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263" lvl="1" indent="-269875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main difference between the wavelet transform and the transform coding system is the omission of the transform coder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subimage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processing stages.</a:t>
            </a:r>
          </a:p>
          <a:p>
            <a:pPr marL="449263" lvl="1" indent="-269875" algn="just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Because wavelet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transfroms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are both computationally efficient and inherently local, subdivision of the original image is unnecessary.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3096FB-8573-F867-5F0A-82FE72DD09E5}"/>
              </a:ext>
            </a:extLst>
          </p:cNvPr>
          <p:cNvGrpSpPr>
            <a:grpSpLocks/>
          </p:cNvGrpSpPr>
          <p:nvPr/>
        </p:nvGrpSpPr>
        <p:grpSpPr bwMode="auto">
          <a:xfrm>
            <a:off x="1762918" y="3905280"/>
            <a:ext cx="8666163" cy="1751012"/>
            <a:chOff x="164" y="3091"/>
            <a:chExt cx="5459" cy="11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BBAF3DC-728C-C3B8-5EB8-BD8D3C431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" y="3091"/>
              <a:ext cx="5459" cy="490"/>
              <a:chOff x="118" y="3091"/>
              <a:chExt cx="5459" cy="490"/>
            </a:xfrm>
          </p:grpSpPr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D1131A94-60A1-1CEB-1E04-2FCCDB133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3091"/>
                <a:ext cx="695" cy="39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Wavelet</a:t>
                </a:r>
              </a:p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 transform</a:t>
                </a:r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F71D9138-F6C6-77B8-D8D1-621A9005F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1" y="3100"/>
                <a:ext cx="695" cy="39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Quantizer</a:t>
                </a:r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6D2862A4-359A-F205-A4CB-C2A12B09D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3100"/>
                <a:ext cx="695" cy="39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Symbol</a:t>
                </a:r>
              </a:p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encoder</a:t>
                </a:r>
              </a:p>
            </p:txBody>
          </p:sp>
          <p:sp>
            <p:nvSpPr>
              <p:cNvPr id="18" name="Line 9">
                <a:extLst>
                  <a:ext uri="{FF2B5EF4-FFF2-40B4-BE49-F238E27FC236}">
                    <a16:creationId xmlns:a16="http://schemas.microsoft.com/office/drawing/2014/main" id="{FF6C95DB-1AF5-7693-A770-AB3502C60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" y="3282"/>
                <a:ext cx="4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0">
                <a:extLst>
                  <a:ext uri="{FF2B5EF4-FFF2-40B4-BE49-F238E27FC236}">
                    <a16:creationId xmlns:a16="http://schemas.microsoft.com/office/drawing/2014/main" id="{999F27A5-C5BE-A4A2-3031-4197D5E19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9" y="3291"/>
                <a:ext cx="3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11">
                <a:extLst>
                  <a:ext uri="{FF2B5EF4-FFF2-40B4-BE49-F238E27FC236}">
                    <a16:creationId xmlns:a16="http://schemas.microsoft.com/office/drawing/2014/main" id="{67274081-B35D-8EF3-9419-98AD50FB50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" y="3259"/>
                <a:ext cx="8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panose="02010600030101010101" pitchFamily="2" charset="-122"/>
                  </a:rPr>
                  <a:t>Input image</a:t>
                </a:r>
              </a:p>
            </p:txBody>
          </p:sp>
          <p:sp>
            <p:nvSpPr>
              <p:cNvPr id="21" name="Text Box 12">
                <a:extLst>
                  <a:ext uri="{FF2B5EF4-FFF2-40B4-BE49-F238E27FC236}">
                    <a16:creationId xmlns:a16="http://schemas.microsoft.com/office/drawing/2014/main" id="{2CF39A56-39A3-38E0-F18C-7F3535C02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3" y="3350"/>
                <a:ext cx="1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a typeface="宋体" panose="02010600030101010101" pitchFamily="2" charset="-122"/>
                  </a:rPr>
                  <a:t>Compressed image</a:t>
                </a:r>
              </a:p>
            </p:txBody>
          </p:sp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FD4DAEAD-84FE-7EE0-D402-4E942AB2F0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1" y="3291"/>
                <a:ext cx="5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4">
                <a:extLst>
                  <a:ext uri="{FF2B5EF4-FFF2-40B4-BE49-F238E27FC236}">
                    <a16:creationId xmlns:a16="http://schemas.microsoft.com/office/drawing/2014/main" id="{01ABE184-456F-C8F7-4538-611DDF843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3301"/>
                <a:ext cx="5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15">
              <a:extLst>
                <a:ext uri="{FF2B5EF4-FFF2-40B4-BE49-F238E27FC236}">
                  <a16:creationId xmlns:a16="http://schemas.microsoft.com/office/drawing/2014/main" id="{83F455E7-66A8-2ED0-CAAD-FCD0FC9438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740"/>
              <a:ext cx="4955" cy="454"/>
              <a:chOff x="126" y="3740"/>
              <a:chExt cx="4955" cy="454"/>
            </a:xfrm>
          </p:grpSpPr>
          <p:sp>
            <p:nvSpPr>
              <p:cNvPr id="8" name="Text Box 16">
                <a:extLst>
                  <a:ext uri="{FF2B5EF4-FFF2-40B4-BE49-F238E27FC236}">
                    <a16:creationId xmlns:a16="http://schemas.microsoft.com/office/drawing/2014/main" id="{B499486E-DB45-3D23-46E0-B9EC4026F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" y="3962"/>
                <a:ext cx="136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a typeface="宋体" panose="02010600030101010101" pitchFamily="2" charset="-122"/>
                  </a:rPr>
                  <a:t>Compressed image</a:t>
                </a:r>
              </a:p>
            </p:txBody>
          </p:sp>
          <p:sp>
            <p:nvSpPr>
              <p:cNvPr id="9" name="Rectangle 17">
                <a:extLst>
                  <a:ext uri="{FF2B5EF4-FFF2-40B4-BE49-F238E27FC236}">
                    <a16:creationId xmlns:a16="http://schemas.microsoft.com/office/drawing/2014/main" id="{F3B4E39B-AD5C-72EA-2FAC-4CBC893D7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3740"/>
                <a:ext cx="695" cy="39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Symbol</a:t>
                </a:r>
              </a:p>
              <a:p>
                <a:pPr algn="ctr"/>
                <a:r>
                  <a:rPr lang="en-US" altLang="zh-CN">
                    <a:ea typeface="宋体" panose="02010600030101010101" pitchFamily="2" charset="-122"/>
                  </a:rPr>
                  <a:t>decoder</a:t>
                </a:r>
              </a:p>
            </p:txBody>
          </p:sp>
          <p:sp>
            <p:nvSpPr>
              <p:cNvPr id="10" name="Rectangle 18">
                <a:extLst>
                  <a:ext uri="{FF2B5EF4-FFF2-40B4-BE49-F238E27FC236}">
                    <a16:creationId xmlns:a16="http://schemas.microsoft.com/office/drawing/2014/main" id="{AEBE6037-5A1C-D699-442A-00161CED6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3" y="3740"/>
                <a:ext cx="695" cy="393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dirty="0">
                    <a:ea typeface="宋体" panose="02010600030101010101" pitchFamily="2" charset="-122"/>
                  </a:rPr>
                  <a:t>Wavelet</a:t>
                </a:r>
              </a:p>
              <a:p>
                <a:pPr algn="ctr"/>
                <a:r>
                  <a:rPr lang="en-US" altLang="zh-CN" dirty="0">
                    <a:ea typeface="宋体" panose="02010600030101010101" pitchFamily="2" charset="-122"/>
                  </a:rPr>
                  <a:t> transform</a:t>
                </a:r>
              </a:p>
            </p:txBody>
          </p:sp>
          <p:sp>
            <p:nvSpPr>
              <p:cNvPr id="11" name="Text Box 19">
                <a:extLst>
                  <a:ext uri="{FF2B5EF4-FFF2-40B4-BE49-F238E27FC236}">
                    <a16:creationId xmlns:a16="http://schemas.microsoft.com/office/drawing/2014/main" id="{8321FDEA-3FF1-7374-36C0-CD983802B3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" y="3963"/>
                <a:ext cx="151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a typeface="宋体" panose="02010600030101010101" pitchFamily="2" charset="-122"/>
                  </a:rPr>
                  <a:t>Decompressed image</a:t>
                </a:r>
              </a:p>
            </p:txBody>
          </p:sp>
          <p:sp>
            <p:nvSpPr>
              <p:cNvPr id="12" name="Line 20">
                <a:extLst>
                  <a:ext uri="{FF2B5EF4-FFF2-40B4-BE49-F238E27FC236}">
                    <a16:creationId xmlns:a16="http://schemas.microsoft.com/office/drawing/2014/main" id="{F029E7D5-562D-899B-4DE0-5184B3775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9" y="3940"/>
                <a:ext cx="5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21">
                <a:extLst>
                  <a:ext uri="{FF2B5EF4-FFF2-40B4-BE49-F238E27FC236}">
                    <a16:creationId xmlns:a16="http://schemas.microsoft.com/office/drawing/2014/main" id="{370F65B7-8974-BBD2-51BB-455BA39C5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1" y="3931"/>
                <a:ext cx="5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2">
                <a:extLst>
                  <a:ext uri="{FF2B5EF4-FFF2-40B4-BE49-F238E27FC236}">
                    <a16:creationId xmlns:a16="http://schemas.microsoft.com/office/drawing/2014/main" id="{90378641-0A3B-F13A-995B-B144E137A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5" y="3949"/>
                <a:ext cx="53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Wavelet Transform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46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AC4C866-572D-8F43-B707-9B3A2E43E55B}"/>
              </a:ext>
            </a:extLst>
          </p:cNvPr>
          <p:cNvSpPr txBox="1">
            <a:spLocks noChangeArrowheads="1"/>
          </p:cNvSpPr>
          <p:nvPr/>
        </p:nvSpPr>
        <p:spPr>
          <a:xfrm>
            <a:off x="330927" y="1078834"/>
            <a:ext cx="11218445" cy="245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p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9263" lvl="1" indent="-269875" algn="just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</a:pPr>
            <a:r>
              <a:rPr lang="en-US" altLang="zh-CN" sz="2000" dirty="0"/>
              <a:t>Initially, wavelet transform just focused on the 1-D situation. </a:t>
            </a:r>
          </a:p>
          <a:p>
            <a:pPr marL="449263" lvl="1" indent="-269875" algn="just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</a:pPr>
            <a:r>
              <a:rPr lang="en-US" altLang="zh-CN" sz="2000" dirty="0"/>
              <a:t>2-D wavelets, in the same way, can be treated as two 1-D wavelet transforms: one 1-D wavelet transforms along the row direction and the other one along the column direction. </a:t>
            </a:r>
          </a:p>
          <a:p>
            <a:pPr marL="449263" lvl="1" indent="-269875" algn="just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</a:pPr>
            <a:r>
              <a:rPr lang="en-US" altLang="zh-CN" sz="2000" dirty="0"/>
              <a:t>Generally, an one-octave transform of an image can be decomposed into four components: low-pass rows, low-pass columns (LL); low-pass rows, high-pass columns (LH); high-pass rows, low-pass columns (HL); high-pass rows, high-pass columns (HH). 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83801F70-8B8B-5790-5623-EF37C3CC4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651233"/>
              </p:ext>
            </p:extLst>
          </p:nvPr>
        </p:nvGraphicFramePr>
        <p:xfrm>
          <a:off x="1014913" y="3786188"/>
          <a:ext cx="4213225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r:id="rId3" imgW="5657143" imgH="4038095" progId="MSPhotoEd.3">
                  <p:embed/>
                </p:oleObj>
              </mc:Choice>
              <mc:Fallback>
                <p:oleObj r:id="rId3" imgW="5657143" imgH="4038095" progId="MSPhotoEd.3">
                  <p:embed/>
                  <p:pic>
                    <p:nvPicPr>
                      <p:cNvPr id="55299" name="Object 4">
                        <a:extLst>
                          <a:ext uri="{FF2B5EF4-FFF2-40B4-BE49-F238E27FC236}">
                            <a16:creationId xmlns:a16="http://schemas.microsoft.com/office/drawing/2014/main" id="{20F03BB3-A0F3-689E-84C0-699AAB7F128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913" y="3786188"/>
                        <a:ext cx="4213225" cy="2935287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2CA59895-31CA-DC1D-81B8-5F9DD17A9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049" y="4311522"/>
            <a:ext cx="6464024" cy="18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LL: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low resolution of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HL: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vertical high frequencies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I(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LH: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horizontal high frequencies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I(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HH: 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 frequencies in both directions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I(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Wavelet Transform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47</a:t>
            </a:fld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866244E-47F0-0366-A4B7-8251CFDE3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86161" y="1533526"/>
            <a:ext cx="1847850" cy="177165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BA2F21D-21C6-D4F6-4B4A-77CC6BFF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97"/>
          <a:stretch>
            <a:fillRect/>
          </a:stretch>
        </p:blipFill>
        <p:spPr>
          <a:xfrm>
            <a:off x="4569663" y="3994150"/>
            <a:ext cx="3570287" cy="272732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050C8D9-58AD-6230-67F2-34B4708FC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10"/>
          <a:stretch>
            <a:fillRect/>
          </a:stretch>
        </p:blipFill>
        <p:spPr>
          <a:xfrm>
            <a:off x="1021514" y="1247775"/>
            <a:ext cx="2949575" cy="2239963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B835FD1-F0E2-0B5F-40D8-3847D2395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" b="16368"/>
          <a:stretch>
            <a:fillRect/>
          </a:stretch>
        </p:blipFill>
        <p:spPr>
          <a:xfrm>
            <a:off x="4569663" y="1111250"/>
            <a:ext cx="3570287" cy="270668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DDB8439-4B8B-B7D0-B297-8C4160C9A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5686" y="4446588"/>
            <a:ext cx="1790700" cy="1752600"/>
          </a:xfrm>
          <a:prstGeom prst="rect">
            <a:avLst/>
          </a:prstGeom>
        </p:spPr>
      </p:pic>
      <p:sp>
        <p:nvSpPr>
          <p:cNvPr id="9" name="Rectangle 12">
            <a:extLst>
              <a:ext uri="{FF2B5EF4-FFF2-40B4-BE49-F238E27FC236}">
                <a16:creationId xmlns:a16="http://schemas.microsoft.com/office/drawing/2014/main" id="{A67435BD-4E81-DAC7-3F8C-2D0DC0700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95" y="4078286"/>
            <a:ext cx="3293812" cy="2120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coefficients obtained by applying the 2-D wavelet transform on an image are called the sub images of the wavelet transform.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Wavelet Transform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48</a:t>
            </a:fld>
            <a:endParaRPr 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225B1447-78BC-7AF2-BD24-A59677786D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13879" y="1439252"/>
            <a:ext cx="3484562" cy="5203825"/>
          </a:xfr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4E8D4524-8138-57CF-5995-4630AF556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9" y="1507515"/>
            <a:ext cx="33718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9">
            <a:extLst>
              <a:ext uri="{FF2B5EF4-FFF2-40B4-BE49-F238E27FC236}">
                <a16:creationId xmlns:a16="http://schemas.microsoft.com/office/drawing/2014/main" id="{1810B047-0DCF-686E-DD0A-FCC991EF0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122" y="1297170"/>
            <a:ext cx="3910846" cy="54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Comparison with DCT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Compression ratios are 34:1, and 67:1.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DCT, the rms are 3.42 and 6.33.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wavelet, the rms are 2.29, 2.96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 reveals a noticeable decrease of error in the wavelet coding results.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Wavelet coding also greatly increases image quality.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85CC3597-BFB9-AD9A-4184-C73159744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722" y="1099527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DCT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E7B2EDF1-673F-A980-2A56-59A271647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2279" y="1055077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Wavelet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Wavelet Transform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49</a:t>
            </a:fld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2CBAE54-0B51-D517-4AB7-7C2DAAA9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8" y="1557338"/>
            <a:ext cx="3371850" cy="51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>
            <a:extLst>
              <a:ext uri="{FF2B5EF4-FFF2-40B4-BE49-F238E27FC236}">
                <a16:creationId xmlns:a16="http://schemas.microsoft.com/office/drawing/2014/main" id="{0D8E45E8-E183-E67A-31CF-342F1F476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2246" y="1402675"/>
            <a:ext cx="4067508" cy="544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Comparison with DCT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Compression ratios are 34:1, and 67:1 in DCT, and 108:1, 167:1 in wavelet.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DCT, the rms are 3.42 and 6.33.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wavelet, the rms are 3.72 and 4.73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But a subjective evaluation of either image reveals wavelet obvious better than DCT</a:t>
            </a: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167:1, its rms is only 75% in DCT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E246124C-D625-0FB6-02A3-7679542FF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721" y="1149350"/>
            <a:ext cx="65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DCT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B39B70C7-3397-D63C-E787-7F5826DEE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567" y="1055077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Wavelet</a:t>
            </a: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D2356189-30E0-51AF-7D1A-D773EE2828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94829" y="1437664"/>
            <a:ext cx="3503613" cy="5248275"/>
          </a:xfr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Arithmetic coding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9933B3F4-A10B-9FE3-7417-78DC5ACE1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421" y="2028712"/>
                <a:ext cx="11109158" cy="1576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the first encoded symbol of “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en-US" altLang="zh-CN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its initial interval is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[0.8, 1.0)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</a:p>
              <a:p>
                <a:pPr algn="just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the second symbol “a</a:t>
                </a:r>
                <a:r>
                  <a:rPr lang="en-US" altLang="zh-CN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”,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because the prior symbol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en-US" altLang="zh-CN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constrained in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[0.8, 1.0)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the value of “a</a:t>
                </a:r>
                <a:r>
                  <a:rPr lang="en-US" altLang="zh-CN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should be in the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[0, 0.4) 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subinterval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[0.8, 1.0)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then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9933B3F4-A10B-9FE3-7417-78DC5ACE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421" y="2028712"/>
                <a:ext cx="11109158" cy="1576842"/>
              </a:xfrm>
              <a:prstGeom prst="rect">
                <a:avLst/>
              </a:prstGeom>
              <a:blipFill>
                <a:blip r:embed="rId3"/>
                <a:stretch>
                  <a:fillRect l="-604" r="-549" b="-62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F1F6572D-3BB4-4866-3173-7A7DC5D86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6174" y="3746683"/>
            <a:ext cx="3859652" cy="10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=0.8+0×(1.0-0.8)=0.8</a:t>
            </a:r>
          </a:p>
          <a:p>
            <a:pPr>
              <a:lnSpc>
                <a:spcPct val="16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en-US" altLang="zh-CN" sz="2000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=0.8+0.4×(1.0-0.8)=0.88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B9EC3E88-C0A1-E000-E94C-008515A67D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421" y="5240288"/>
                <a:ext cx="1012858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That is the coding interval of symbol “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</a:t>
                </a:r>
                <a:r>
                  <a:rPr lang="en-US" altLang="zh-CN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lying in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[0.8, 0.88)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B9EC3E88-C0A1-E000-E94C-008515A6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421" y="5240288"/>
                <a:ext cx="10128581" cy="400110"/>
              </a:xfrm>
              <a:prstGeom prst="rect">
                <a:avLst/>
              </a:prstGeom>
              <a:blipFill>
                <a:blip r:embed="rId4"/>
                <a:stretch>
                  <a:fillRect l="-662" t="-9231" b="-276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1">
            <a:extLst>
              <a:ext uri="{FF2B5EF4-FFF2-40B4-BE49-F238E27FC236}">
                <a16:creationId xmlns:a16="http://schemas.microsoft.com/office/drawing/2014/main" id="{177F5A45-B638-300A-243E-6211EF34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430" y="5926045"/>
            <a:ext cx="7053140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</a:t>
            </a:r>
            <a:r>
              <a:rPr lang="zh-CN" altLang="pt-BR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0.4), b=</a:t>
            </a:r>
            <a:r>
              <a:rPr lang="zh-CN" altLang="pt-BR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0.4, 0.6), c=</a:t>
            </a:r>
            <a:r>
              <a:rPr lang="zh-CN" altLang="pt-BR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0.6, 0.8),  d=</a:t>
            </a:r>
            <a:r>
              <a:rPr lang="zh-CN" altLang="pt-BR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0.8, 1.0)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FEA74B-1FB9-4A05-9DAE-0993892D8EC3}"/>
              </a:ext>
            </a:extLst>
          </p:cNvPr>
          <p:cNvSpPr txBox="1"/>
          <p:nvPr/>
        </p:nvSpPr>
        <p:spPr>
          <a:xfrm>
            <a:off x="5004390" y="1365591"/>
            <a:ext cx="1559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dacab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6"/>
          <p:cNvSpPr>
            <a:spLocks noChangeArrowheads="1"/>
          </p:cNvSpPr>
          <p:nvPr/>
        </p:nvSpPr>
        <p:spPr bwMode="auto">
          <a:xfrm>
            <a:off x="1524000" y="1330325"/>
            <a:ext cx="8877300" cy="60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8000"/>
              </a:lnSpc>
              <a:spcBef>
                <a:spcPct val="50000"/>
              </a:spcBef>
            </a:pPr>
            <a:r>
              <a:rPr lang="en-US" altLang="zh-CN" sz="2400"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JPEG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4110" y="1281029"/>
            <a:ext cx="11043779" cy="5075321"/>
          </a:xfrm>
        </p:spPr>
        <p:txBody>
          <a:bodyPr>
            <a:noAutofit/>
          </a:bodyPr>
          <a:lstStyle/>
          <a:p>
            <a:pPr marL="342900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TW" sz="2000" dirty="0"/>
              <a:t>JPEG - Joint Photographic Experts Group</a:t>
            </a:r>
            <a:r>
              <a:rPr lang="en-US" altLang="zh-CN" sz="2000" dirty="0"/>
              <a:t> (</a:t>
            </a:r>
            <a:r>
              <a:rPr lang="zh-CN" altLang="en-US" sz="2000" dirty="0"/>
              <a:t>联合图像专家组</a:t>
            </a:r>
            <a:r>
              <a:rPr lang="en-US" altLang="zh-CN" sz="2000" dirty="0"/>
              <a:t>)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Joint refers to CCITT (</a:t>
            </a:r>
            <a:r>
              <a:rPr lang="zh-CN" altLang="en-US" sz="2000" dirty="0"/>
              <a:t>国际电报电话咨询委员会</a:t>
            </a:r>
            <a:r>
              <a:rPr lang="en-US" altLang="zh-CN" sz="2000" dirty="0"/>
              <a:t>) and ISO (</a:t>
            </a:r>
            <a:r>
              <a:rPr lang="zh-CN" altLang="en-US" sz="2000" dirty="0"/>
              <a:t>国际标准化协会</a:t>
            </a:r>
            <a:r>
              <a:rPr lang="en-US" altLang="zh-CN" sz="2000" dirty="0"/>
              <a:t>).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Compression standard of gene</a:t>
            </a:r>
            <a:r>
              <a:rPr lang="en-US" altLang="zh-CN" sz="2000" dirty="0"/>
              <a:t>ral</a:t>
            </a:r>
            <a:r>
              <a:rPr lang="en-US" altLang="zh-TW" sz="2000" dirty="0"/>
              <a:t> continuous-tone </a:t>
            </a:r>
            <a:r>
              <a:rPr lang="en-US" altLang="zh-TW" sz="2000" b="1" dirty="0">
                <a:solidFill>
                  <a:srgbClr val="FF0000"/>
                </a:solidFill>
              </a:rPr>
              <a:t>still image</a:t>
            </a:r>
            <a:r>
              <a:rPr lang="en-US" altLang="zh-TW" sz="2000" dirty="0"/>
              <a:t>.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Became an international standard in 1992.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000" dirty="0"/>
              <a:t>It defines three different coding systems</a:t>
            </a:r>
          </a:p>
          <a:p>
            <a:pPr lvl="1" eaLnBrk="1" hangingPunct="1">
              <a:lnSpc>
                <a:spcPct val="150000"/>
              </a:lnSpc>
              <a:spcAft>
                <a:spcPct val="20000"/>
              </a:spcAft>
            </a:pPr>
            <a:r>
              <a:rPr lang="en-US" altLang="zh-TW" sz="2000" dirty="0"/>
              <a:t>A lossy baseline coding system, which is based on the DCT and is adequate for most compression applications.</a:t>
            </a:r>
          </a:p>
          <a:p>
            <a:pPr lvl="1" eaLnBrk="1" hangingPunct="1">
              <a:lnSpc>
                <a:spcPct val="150000"/>
              </a:lnSpc>
              <a:spcAft>
                <a:spcPct val="20000"/>
              </a:spcAft>
            </a:pPr>
            <a:r>
              <a:rPr lang="en-US" altLang="zh-TW" sz="2000" dirty="0"/>
              <a:t>An extended coding system for greater compression, higher precision, or progressive reconstruction applications.</a:t>
            </a:r>
          </a:p>
          <a:p>
            <a:pPr lvl="1" eaLnBrk="1" hangingPunct="1">
              <a:lnSpc>
                <a:spcPct val="150000"/>
              </a:lnSpc>
              <a:spcAft>
                <a:spcPct val="20000"/>
              </a:spcAft>
            </a:pPr>
            <a:r>
              <a:rPr lang="en-US" altLang="zh-TW" sz="2000" dirty="0"/>
              <a:t>A lossless independent coding system for reversible compression.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50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2"/>
          <p:cNvSpPr txBox="1">
            <a:spLocks noChangeArrowheads="1"/>
          </p:cNvSpPr>
          <p:nvPr/>
        </p:nvSpPr>
        <p:spPr bwMode="auto">
          <a:xfrm>
            <a:off x="526473" y="1195244"/>
            <a:ext cx="11296072" cy="575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Eliminates the blocky appearance of the JPEG image standard.</a:t>
            </a:r>
          </a:p>
          <a:p>
            <a:pPr marL="800100" lvl="1" indent="-342900" algn="just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is because it uses a wavelet transform instead of the discrete cosine transform (DCT).</a:t>
            </a:r>
          </a:p>
          <a:p>
            <a:pPr marL="800100" lvl="1" indent="-342900" algn="just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previous DCT version, blocks of the image are compressed individually without reference to the adjoining blocks.</a:t>
            </a:r>
          </a:p>
          <a:p>
            <a:pPr marL="800100" lvl="1" indent="-342900" algn="just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a DWT creates a much smoother image.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compression rate is much higher, while the retention rate is the same, and often, better resolution is exhibited.</a:t>
            </a:r>
          </a:p>
          <a:p>
            <a:pPr marL="800100" lvl="1" indent="-342900" algn="just" eaLnBrk="1" hangingPunct="1">
              <a:lnSpc>
                <a:spcPct val="150000"/>
              </a:lnSpc>
              <a:buFont typeface="微软雅黑" panose="020B0503020204020204" pitchFamily="34" charset="-122"/>
              <a:buChar char="-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20%-200% better than JPEG Standard with lossy compression.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JPEG 2000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JPEG vs. JPEG 2000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40896-3E6C-DE19-0C57-E73ECE61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52" y="1818481"/>
            <a:ext cx="4038600" cy="322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696A94-A839-2BB2-FF4F-BAFDC21C2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550" y="1818481"/>
            <a:ext cx="4038600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D1FBDF3A-C44D-C8C1-14C8-12847470A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9545" y="5552280"/>
            <a:ext cx="21852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JPEG (CR=64)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9DD9D9B-74AE-2AA6-D51C-55B1E84E8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4964" y="5552280"/>
            <a:ext cx="29097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JPEG2000 (CR=64)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17E00F9D-675B-C51C-508F-7E6D91587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10" y="5095081"/>
            <a:ext cx="48663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discrete cosine transform based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4A12980C-E69E-56CB-2EC4-3A9384411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48" y="5095081"/>
            <a:ext cx="38070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wavelet transform based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Text Box 11"/>
          <p:cNvSpPr txBox="1">
            <a:spLocks noChangeArrowheads="1"/>
          </p:cNvSpPr>
          <p:nvPr/>
        </p:nvSpPr>
        <p:spPr bwMode="auto">
          <a:xfrm>
            <a:off x="253637" y="1571208"/>
            <a:ext cx="1168472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考试时间：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日，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10:30-12:30</a:t>
            </a: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T3 202</a:t>
            </a:r>
          </a:p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and Good Luck!</a:t>
            </a:r>
          </a:p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Your opinions and suggestions are greatly appreciated!</a:t>
            </a:r>
            <a:endParaRPr lang="zh-CN" altLang="en-US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Thanks and Good Luck!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53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Arithmetic coding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E2BCC073-2766-B9E9-83C4-6D393692C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707" y="1322491"/>
                <a:ext cx="11312692" cy="39050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 define an equation:</a:t>
                </a:r>
              </a:p>
              <a:p>
                <a:pPr algn="just">
                  <a:lnSpc>
                    <a:spcPct val="150000"/>
                  </a:lnSpc>
                  <a:spcBef>
                    <a:spcPct val="50000"/>
                  </a:spcBef>
                </a:pP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ct val="50000"/>
                  </a:spcBef>
                </a:pPr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𝑆𝑡𝑎𝑟𝑡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en-US" altLang="zh-CN" sz="24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𝐸𝑛𝑑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𝑁</m:t>
                    </m:r>
                  </m:oMath>
                </a14:m>
                <a:r>
                  <a:rPr lang="en-US" altLang="zh-CN" sz="24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denote the start and end position of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new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intervals,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𝑆𝑡𝑎𝑟𝑡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presents the  start position of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prior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interval, 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𝐵</m:t>
                    </m:r>
                  </m:oMath>
                </a14:m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is its length.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𝐿𝑒𝑓𝑡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lang="en-US" altLang="zh-CN" sz="24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𝑅𝑖𝑔h𝑡</m:t>
                    </m:r>
                    <m:r>
                      <a:rPr lang="en-US" altLang="zh-CN" sz="2400" i="1" baseline="-25000" dirty="0" err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𝐶</m:t>
                    </m:r>
                  </m:oMath>
                </a14:m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are the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current</a:t>
                </a:r>
                <a:r>
                  <a:rPr lang="en-US" altLang="zh-CN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code interval’s left and right border.</a:t>
                </a:r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 </a:t>
                </a: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E2BCC073-2766-B9E9-83C4-6D393692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707" y="1322491"/>
                <a:ext cx="11312692" cy="3905043"/>
              </a:xfrm>
              <a:prstGeom prst="rect">
                <a:avLst/>
              </a:prstGeom>
              <a:blipFill>
                <a:blip r:embed="rId3"/>
                <a:stretch>
                  <a:fillRect l="-863" r="-863" b="-26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19C25E8-35C0-8309-8E17-D558442973FC}"/>
              </a:ext>
            </a:extLst>
          </p:cNvPr>
          <p:cNvGrpSpPr>
            <a:grpSpLocks/>
          </p:cNvGrpSpPr>
          <p:nvPr/>
        </p:nvGrpSpPr>
        <p:grpSpPr bwMode="auto">
          <a:xfrm>
            <a:off x="2259013" y="2074863"/>
            <a:ext cx="3508375" cy="1200150"/>
            <a:chOff x="1623" y="2909"/>
            <a:chExt cx="2210" cy="756"/>
          </a:xfrm>
        </p:grpSpPr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386492DF-3F1A-BFEE-8B2F-85F8FC6F5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2909"/>
              <a:ext cx="217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r>
                <a:rPr lang="en-US" altLang="zh-CN" sz="24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r>
                <a:rPr lang="en-US" altLang="zh-CN" sz="24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+Left</a:t>
              </a:r>
              <a:r>
                <a:rPr lang="en-US" altLang="zh-CN" sz="24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4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End</a:t>
              </a:r>
              <a:r>
                <a:rPr lang="en-US" altLang="zh-CN" sz="24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4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  <a:r>
                <a:rPr lang="en-US" altLang="zh-CN" sz="24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+Right</a:t>
              </a:r>
              <a:r>
                <a:rPr lang="en-US" altLang="zh-CN" sz="2400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4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×</a:t>
              </a:r>
              <a:r>
                <a:rPr lang="en-US" altLang="zh-CN" sz="2400" i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163A67DC-DEA1-9D89-7431-94CFB7718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3138"/>
              <a:ext cx="96" cy="384"/>
            </a:xfrm>
            <a:prstGeom prst="leftBrace">
              <a:avLst>
                <a:gd name="adj1" fmla="val 33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Arithmetic coding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DE2E2733-7ECC-A2E5-B8DE-682EE8A346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651" y="1889530"/>
                <a:ext cx="11109043" cy="499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For the third symbol “c</a:t>
                </a:r>
                <a:r>
                  <a:rPr lang="en-US" altLang="zh-CN" sz="200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”,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It should be in the subinterval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[0.6, 0.8) 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[0.8, 0.88)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then:</a:t>
                </a:r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Text Box 2">
                <a:extLst>
                  <a:ext uri="{FF2B5EF4-FFF2-40B4-BE49-F238E27FC236}">
                    <a16:creationId xmlns:a16="http://schemas.microsoft.com/office/drawing/2014/main" id="{DE2E2733-7ECC-A2E5-B8DE-682EE8A3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651" y="1889530"/>
                <a:ext cx="11109043" cy="499624"/>
              </a:xfrm>
              <a:prstGeom prst="rect">
                <a:avLst/>
              </a:prstGeom>
              <a:blipFill>
                <a:blip r:embed="rId4"/>
                <a:stretch>
                  <a:fillRect l="-549" b="-20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A0498AD4-FA09-9DFB-B8B8-EA62529AC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07902"/>
              </p:ext>
            </p:extLst>
          </p:nvPr>
        </p:nvGraphicFramePr>
        <p:xfrm>
          <a:off x="3467100" y="2635482"/>
          <a:ext cx="5257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r:id="rId5" imgW="2425700" imgH="533400" progId="Equation.3">
                  <p:embed/>
                </p:oleObj>
              </mc:Choice>
              <mc:Fallback>
                <p:oleObj r:id="rId5" imgW="2425700" imgH="533400" progId="Equation.3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08E34D1A-6CB5-F947-6C5D-A999D7B79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2635482"/>
                        <a:ext cx="5257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>
            <a:extLst>
              <a:ext uri="{FF2B5EF4-FFF2-40B4-BE49-F238E27FC236}">
                <a16:creationId xmlns:a16="http://schemas.microsoft.com/office/drawing/2014/main" id="{60880856-0C0F-F75E-C9D4-9D28EFCA9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651" y="3985143"/>
            <a:ext cx="37385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the fourth symbol “a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6EF3CBD6-5378-64BB-DB6F-C2DC178BD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080" y="4385253"/>
            <a:ext cx="5081840" cy="111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78000"/>
              </a:lnSpc>
            </a:pP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sz="20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=0.848+0×(0.864-0.848)=0.848</a:t>
            </a:r>
          </a:p>
          <a:p>
            <a:pPr>
              <a:lnSpc>
                <a:spcPct val="178000"/>
              </a:lnSpc>
            </a:pP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en-US" altLang="zh-CN" sz="20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=0.848+0.4×(0.864-0.848)=0.8544 </a:t>
            </a: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66D85CB5-E9F8-D70C-E4AD-E6D321FCB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66" y="5981242"/>
            <a:ext cx="6997668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</a:t>
            </a:r>
            <a:r>
              <a:rPr lang="zh-CN" altLang="pt-BR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0.4), b=</a:t>
            </a:r>
            <a:r>
              <a:rPr lang="zh-CN" altLang="pt-BR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0.4, 0.6), c=</a:t>
            </a:r>
            <a:r>
              <a:rPr lang="zh-CN" altLang="pt-BR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0.6, 0.8),  d=</a:t>
            </a:r>
            <a:r>
              <a:rPr lang="zh-CN" altLang="pt-BR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0.8, 1.0)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3F3AC0-A7EC-45F8-8854-541D3F559E7C}"/>
                  </a:ext>
                </a:extLst>
              </p:cNvPr>
              <p:cNvSpPr txBox="1"/>
              <p:nvPr/>
            </p:nvSpPr>
            <p:spPr>
              <a:xfrm>
                <a:off x="4976036" y="1212049"/>
                <a:ext cx="25801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1800" dirty="0" err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</a:t>
                </a:r>
                <a:r>
                  <a:rPr lang="en-US" altLang="zh-CN" sz="18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cab</a:t>
                </a:r>
                <a:r>
                  <a:rPr lang="en-US" altLang="zh-CN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14:m>
                  <m:oMath xmlns:m="http://schemas.openxmlformats.org/officeDocument/2006/math">
                    <m:r>
                      <a:rPr lang="en-US" altLang="zh-CN" sz="1800" b="0" i="0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[0.8, 0.88)</m:t>
                    </m:r>
                  </m:oMath>
                </a14:m>
                <a:r>
                  <a:rPr lang="zh-CN" altLang="en-US" sz="1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C3F3AC0-A7EC-45F8-8854-541D3F559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036" y="1212049"/>
                <a:ext cx="2580169" cy="369332"/>
              </a:xfrm>
              <a:prstGeom prst="rect">
                <a:avLst/>
              </a:prstGeom>
              <a:blipFill>
                <a:blip r:embed="rId7"/>
                <a:stretch>
                  <a:fillRect l="-188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Arithmetic coding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180BA1E-43FD-63D0-0750-192B352F6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11" y="1597022"/>
            <a:ext cx="34950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the fifth symbol “b</a:t>
            </a:r>
            <a:r>
              <a:rPr lang="en-US" altLang="zh-CN" sz="20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A8FA7F3D-A487-D1CF-FE8C-F05A70E81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809" y="2068824"/>
            <a:ext cx="5422382" cy="1112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78000"/>
              </a:lnSpc>
            </a:pP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Start</a:t>
            </a:r>
            <a:r>
              <a:rPr lang="en-US" altLang="zh-CN" sz="20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=0.848+0.4×(0.8544-0.848)=0.85056</a:t>
            </a:r>
          </a:p>
          <a:p>
            <a:pPr>
              <a:lnSpc>
                <a:spcPct val="178000"/>
              </a:lnSpc>
            </a:pPr>
            <a:r>
              <a:rPr lang="en-US" altLang="zh-CN" sz="2000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r>
              <a:rPr lang="en-US" altLang="zh-CN" sz="2000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=0.848+0.6×(0.8544-0.848)=0.85144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CA2DB0B0-0892-514F-AFDD-F13EE729E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5747" y="3557585"/>
                <a:ext cx="11093115" cy="2170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8000"/>
                  </a:lnSpc>
                  <a:spcBef>
                    <a:spcPct val="50000"/>
                  </a:spcBef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Now, the source information 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2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dacab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 has been described as a real number interval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[0.85056, 0.85144)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or we can say that arbitrary real number in this interval can be used to represent the source information.</a:t>
                </a:r>
              </a:p>
              <a:p>
                <a:pPr algn="just">
                  <a:lnSpc>
                    <a:spcPct val="138000"/>
                  </a:lnSpc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We can express the interval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[0.85056, 0.85144) 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into binary form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[0.110110011011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0.110110011110)</m:t>
                    </m:r>
                  </m:oMath>
                </a14:m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CA2DB0B0-0892-514F-AFDD-F13EE729E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5747" y="3557585"/>
                <a:ext cx="11093115" cy="2170851"/>
              </a:xfrm>
              <a:prstGeom prst="rect">
                <a:avLst/>
              </a:prstGeom>
              <a:blipFill>
                <a:blip r:embed="rId3"/>
                <a:stretch>
                  <a:fillRect l="-549" r="-604" b="-42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5">
            <a:extLst>
              <a:ext uri="{FF2B5EF4-FFF2-40B4-BE49-F238E27FC236}">
                <a16:creationId xmlns:a16="http://schemas.microsoft.com/office/drawing/2014/main" id="{F2F0AB74-5836-581D-9884-E0FB9F6CA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54" y="6157498"/>
            <a:ext cx="695329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a=</a:t>
            </a:r>
            <a:r>
              <a:rPr lang="zh-CN" altLang="pt-BR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0, 0.4), b=</a:t>
            </a:r>
            <a:r>
              <a:rPr lang="zh-CN" altLang="pt-BR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0.4, 0.6), c=</a:t>
            </a:r>
            <a:r>
              <a:rPr lang="zh-CN" altLang="pt-BR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0.6, 0.8),  d=</a:t>
            </a:r>
            <a:r>
              <a:rPr lang="zh-CN" altLang="pt-BR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［</a:t>
            </a:r>
            <a:r>
              <a:rPr lang="pt-BR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0.8, 1.0)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74CE4C-FAE7-4717-A7E6-D701FB394C8C}"/>
              </a:ext>
            </a:extLst>
          </p:cNvPr>
          <p:cNvSpPr txBox="1"/>
          <p:nvPr/>
        </p:nvSpPr>
        <p:spPr>
          <a:xfrm>
            <a:off x="4976037" y="1141383"/>
            <a:ext cx="3253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daca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”: [0.848, 0.8544)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Arithmetic coding</a:t>
            </a:r>
            <a:endParaRPr lang="zh-CN" altLang="en-US" sz="2800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[0.110110011011, 0.110110011110)</a:t>
                </a:r>
              </a:p>
              <a:p>
                <a:pPr algn="just">
                  <a:lnSpc>
                    <a:spcPct val="15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We find that 0.1101100111 lies in this interval, and has the shortest length. Then we can take it as the output of the input series symbols </a:t>
                </a:r>
                <a:r>
                  <a:rPr lang="zh-CN" altLang="en-US" sz="2400" dirty="0"/>
                  <a:t>“</a:t>
                </a:r>
                <a:r>
                  <a:rPr lang="en-US" altLang="zh-CN" sz="2400" dirty="0" err="1">
                    <a:solidFill>
                      <a:srgbClr val="FF0000"/>
                    </a:solidFill>
                  </a:rPr>
                  <a:t>dacab</a:t>
                </a:r>
                <a:r>
                  <a:rPr lang="en-US" altLang="zh-CN" sz="2400" dirty="0"/>
                  <a:t>”.</a:t>
                </a:r>
              </a:p>
              <a:p>
                <a:pPr algn="just">
                  <a:lnSpc>
                    <a:spcPct val="15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Since all the encoded results includes</a:t>
                </a:r>
                <a:r>
                  <a:rPr lang="zh-CN" altLang="en-US" sz="2400" dirty="0"/>
                  <a:t> “</a:t>
                </a:r>
                <a:r>
                  <a:rPr lang="en-US" altLang="zh-CN" sz="2400" dirty="0"/>
                  <a:t>0.”, then we can delete it, and take 1101100111 as the arithmetic coding results in this example.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algn="just">
                  <a:lnSpc>
                    <a:spcPct val="150000"/>
                  </a:lnSpc>
                  <a:spcBef>
                    <a:spcPct val="50000"/>
                  </a:spcBef>
                  <a:buClr>
                    <a:srgbClr val="FF0000"/>
                  </a:buCl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 baseline="-25000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=40/10=4</m:t>
                    </m:r>
                  </m:oMath>
                </a14:m>
                <a:endParaRPr lang="zh-CN" altLang="en-US" sz="2400" i="1" baseline="-25000" dirty="0"/>
              </a:p>
            </p:txBody>
          </p:sp>
        </mc:Choice>
        <mc:Fallback xmlns="">
          <p:sp>
            <p:nvSpPr>
              <p:cNvPr id="2150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4" r="-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95f9d10-65ae-499b-838e-5ae4aead4d8b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9fb181b-d993-4d22-b300-2a37414e1193}"/>
</p:tagLst>
</file>

<file path=ppt/theme/theme1.xml><?xml version="1.0" encoding="utf-8"?>
<a:theme xmlns:a="http://schemas.openxmlformats.org/drawingml/2006/main" name="主题模板">
  <a:themeElements>
    <a:clrScheme name="自定义 5">
      <a:dk1>
        <a:sysClr val="windowText" lastClr="000000"/>
      </a:dk1>
      <a:lt1>
        <a:srgbClr val="FFFFFF"/>
      </a:lt1>
      <a:dk2>
        <a:srgbClr val="BDD7EE"/>
      </a:dk2>
      <a:lt2>
        <a:srgbClr val="E7E6E6"/>
      </a:lt2>
      <a:accent1>
        <a:srgbClr val="5B9BD5"/>
      </a:accent1>
      <a:accent2>
        <a:srgbClr val="2E75B5"/>
      </a:accent2>
      <a:accent3>
        <a:srgbClr val="2E75B5"/>
      </a:accent3>
      <a:accent4>
        <a:srgbClr val="2E75B5"/>
      </a:accent4>
      <a:accent5>
        <a:srgbClr val="4472C4"/>
      </a:accent5>
      <a:accent6>
        <a:srgbClr val="2E75B5"/>
      </a:accent6>
      <a:hlink>
        <a:srgbClr val="DEEBF6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模板" id="{D9D7B505-E7E0-466D-A835-26085EAB6EC7}" vid="{8357E318-59BA-4771-956E-F357A67F21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主题模板</Template>
  <TotalTime>2711</TotalTime>
  <Words>3920</Words>
  <Application>Microsoft Office PowerPoint</Application>
  <PresentationFormat>宽屏</PresentationFormat>
  <Paragraphs>684</Paragraphs>
  <Slides>53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3" baseType="lpstr"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主题模板</vt:lpstr>
      <vt:lpstr>Equation.3</vt:lpstr>
      <vt:lpstr>MSPhotoEd.3</vt:lpstr>
      <vt:lpstr>Digital Image Processing Technology and Application</vt:lpstr>
      <vt:lpstr>Contents</vt:lpstr>
      <vt:lpstr>Arithmetic coding</vt:lpstr>
      <vt:lpstr>Arithmetic coding</vt:lpstr>
      <vt:lpstr>Arithmetic coding</vt:lpstr>
      <vt:lpstr>Arithmetic coding</vt:lpstr>
      <vt:lpstr>Arithmetic coding</vt:lpstr>
      <vt:lpstr>Arithmetic coding</vt:lpstr>
      <vt:lpstr>Arithmetic coding</vt:lpstr>
      <vt:lpstr>Arithmetic coding</vt:lpstr>
      <vt:lpstr>Arithmetic coding</vt:lpstr>
      <vt:lpstr>Arithmetic coding</vt:lpstr>
      <vt:lpstr>LZW Coding</vt:lpstr>
      <vt:lpstr>LZW Coding</vt:lpstr>
      <vt:lpstr>LZW Coding</vt:lpstr>
      <vt:lpstr>LZW Coding</vt:lpstr>
      <vt:lpstr>LZW Example</vt:lpstr>
      <vt:lpstr>LZW Example</vt:lpstr>
      <vt:lpstr>LZW Example</vt:lpstr>
      <vt:lpstr>LZW Example</vt:lpstr>
      <vt:lpstr>LZW Example</vt:lpstr>
      <vt:lpstr>LZW Example</vt:lpstr>
      <vt:lpstr>LZW Example</vt:lpstr>
      <vt:lpstr>LZW coding</vt:lpstr>
      <vt:lpstr>Hybrid Coding</vt:lpstr>
      <vt:lpstr>Hybrid Coding</vt:lpstr>
      <vt:lpstr>Lossy Image Compression</vt:lpstr>
      <vt:lpstr>Why Lossy?</vt:lpstr>
      <vt:lpstr>Why Lossy?</vt:lpstr>
      <vt:lpstr>Transform Coding</vt:lpstr>
      <vt:lpstr>Transform Coding</vt:lpstr>
      <vt:lpstr>Transform Coding</vt:lpstr>
      <vt:lpstr>DFT</vt:lpstr>
      <vt:lpstr>DFT</vt:lpstr>
      <vt:lpstr>DCT</vt:lpstr>
      <vt:lpstr>2D DCT</vt:lpstr>
      <vt:lpstr>WHT</vt:lpstr>
      <vt:lpstr>WHT</vt:lpstr>
      <vt:lpstr>Transform Selection</vt:lpstr>
      <vt:lpstr>Transform Selection</vt:lpstr>
      <vt:lpstr>KL Transform</vt:lpstr>
      <vt:lpstr>Transform Selection</vt:lpstr>
      <vt:lpstr>Transform Selection</vt:lpstr>
      <vt:lpstr>Wavelet Transform</vt:lpstr>
      <vt:lpstr>Wavelet Transform</vt:lpstr>
      <vt:lpstr>Wavelet Transform</vt:lpstr>
      <vt:lpstr>Wavelet Transform</vt:lpstr>
      <vt:lpstr>Wavelet Transform</vt:lpstr>
      <vt:lpstr>Wavelet Transform</vt:lpstr>
      <vt:lpstr>JPEG</vt:lpstr>
      <vt:lpstr>JPEG 2000</vt:lpstr>
      <vt:lpstr>JPEG vs. JPEG 2000</vt:lpstr>
      <vt:lpstr>Thanks and Good Luck!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>Lgm</dc:creator>
  <cp:lastModifiedBy>Lgm</cp:lastModifiedBy>
  <cp:revision>448</cp:revision>
  <dcterms:created xsi:type="dcterms:W3CDTF">2006-01-24T16:16:01Z</dcterms:created>
  <dcterms:modified xsi:type="dcterms:W3CDTF">2025-04-17T02:36:55Z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