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299" r:id="rId4"/>
    <p:sldId id="426" r:id="rId5"/>
    <p:sldId id="385" r:id="rId6"/>
    <p:sldId id="383" r:id="rId7"/>
    <p:sldId id="396" r:id="rId8"/>
    <p:sldId id="397" r:id="rId9"/>
    <p:sldId id="443" r:id="rId10"/>
    <p:sldId id="444" r:id="rId11"/>
    <p:sldId id="445" r:id="rId12"/>
    <p:sldId id="407" r:id="rId13"/>
    <p:sldId id="400" r:id="rId14"/>
    <p:sldId id="402" r:id="rId15"/>
    <p:sldId id="422" r:id="rId16"/>
    <p:sldId id="403" r:id="rId17"/>
    <p:sldId id="421" r:id="rId18"/>
    <p:sldId id="333" r:id="rId19"/>
    <p:sldId id="335" r:id="rId20"/>
    <p:sldId id="429" r:id="rId21"/>
    <p:sldId id="388" r:id="rId22"/>
    <p:sldId id="336" r:id="rId23"/>
    <p:sldId id="394" r:id="rId24"/>
    <p:sldId id="389" r:id="rId25"/>
    <p:sldId id="438" r:id="rId26"/>
    <p:sldId id="436" r:id="rId27"/>
    <p:sldId id="414" r:id="rId28"/>
    <p:sldId id="430" r:id="rId29"/>
    <p:sldId id="431" r:id="rId30"/>
    <p:sldId id="432" r:id="rId31"/>
    <p:sldId id="433" r:id="rId32"/>
    <p:sldId id="434" r:id="rId33"/>
    <p:sldId id="435" r:id="rId34"/>
    <p:sldId id="354" r:id="rId35"/>
    <p:sldId id="355" r:id="rId36"/>
    <p:sldId id="357" r:id="rId37"/>
    <p:sldId id="358" r:id="rId38"/>
    <p:sldId id="359" r:id="rId39"/>
    <p:sldId id="412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92" r:id="rId50"/>
    <p:sldId id="391" r:id="rId51"/>
    <p:sldId id="409" r:id="rId52"/>
    <p:sldId id="411" r:id="rId53"/>
    <p:sldId id="371" r:id="rId54"/>
    <p:sldId id="372" r:id="rId55"/>
    <p:sldId id="427" r:id="rId56"/>
    <p:sldId id="393" r:id="rId57"/>
    <p:sldId id="415" r:id="rId58"/>
    <p:sldId id="373" r:id="rId59"/>
    <p:sldId id="375" r:id="rId60"/>
    <p:sldId id="428" r:id="rId61"/>
    <p:sldId id="439" r:id="rId62"/>
    <p:sldId id="440" r:id="rId63"/>
    <p:sldId id="441" r:id="rId64"/>
    <p:sldId id="442" r:id="rId65"/>
    <p:sldId id="348" r:id="rId66"/>
  </p:sldIdLst>
  <p:sldSz cx="12192000" cy="6858000"/>
  <p:notesSz cx="9144000" cy="68580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1" userDrawn="1">
          <p15:clr>
            <a:srgbClr val="A4A3A4"/>
          </p15:clr>
        </p15:guide>
        <p15:guide id="2" pos="3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032" autoAdjust="0"/>
  </p:normalViewPr>
  <p:slideViewPr>
    <p:cSldViewPr snapToGrid="0" showGuides="1">
      <p:cViewPr varScale="1">
        <p:scale>
          <a:sx n="154" d="100"/>
          <a:sy n="154" d="100"/>
        </p:scale>
        <p:origin x="336" y="96"/>
      </p:cViewPr>
      <p:guideLst>
        <p:guide orient="horz" pos="1401"/>
        <p:guide pos="37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065A69-564C-4BCB-8A78-85789B360EBE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156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384504-5E95-4A8D-BC0E-E3B5F59ACBA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280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A16638-1E6D-4193-A182-05BB53908D1A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4314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875052-3D6B-4F13-A36D-C300512AA70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4377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ACACDD5-5CFC-47D6-98FF-35463AE421E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377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F5D91AF-8091-4534-B332-0E269DE22A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3631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A3F181-4A64-4EF9-9130-892F9595EBB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6134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9A594C-6016-43D6-9DD6-037C7CC5040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809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384504-5E95-4A8D-BC0E-E3B5F59ACBA0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19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C2FF8B-64D9-4E0A-8FED-C61BD1835BC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69328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F1AB2B-6F53-4E0B-98F2-36D1DDE1F5F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826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AD5F23-462E-4B71-886D-F4C409CD5245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257550"/>
            <a:ext cx="6705600" cy="3086100"/>
          </a:xfrm>
        </p:spPr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592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9FDE196-6908-4179-9ED6-97262B809E4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68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B32710-A9AD-4105-BB59-C033CD20A57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74985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792560-4014-49E4-B405-E9E8E80EABD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8925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E949D1D-1472-401D-AF7C-AEA0E698BFB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1430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C204FB5-6A67-45E9-B349-D34996740BD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17433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F7F553-1D60-4FE4-A8EC-3B68E45358A9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49762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C7DACA7-E62B-4DD1-AD87-AC31B753192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323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8B1BF6-AA69-41D9-9E00-315C9FE80C6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85148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4399F8C-6819-496A-9FAE-6980CD67724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4371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7DA0F4-0834-4F7D-8E87-6DE669EA35ED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1226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0CABA9-5623-4605-AF42-221118333CDD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3285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A98015E-504E-4B8E-9D90-17FCEE51CBD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2643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C96429-947B-4851-8A55-510027C264E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9887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8E99582-3DB2-4B5D-8E1B-2EFD2F27209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46309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C104EC-C2E4-4C4A-A63E-E8575775914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1870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2B8AC3-BFA0-431F-AF60-40F90ED0EE4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886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8C86A5-D27D-4A19-9054-B4D2EAE8014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0914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16F3C5F-B8B8-4BE8-A910-C00C216A582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6890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09326E-C75B-44BF-9849-36E8AB239EBA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7314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15AC39-39A7-44CE-BE57-88BA7824B3FA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37742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9A62ED6-78C7-4E96-89B9-2826AFECE492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3350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93F781-99B7-4120-A246-5198814BA7C4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2288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356B5A9-2DB6-4120-9406-9EB143B4E425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751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DECA6E9-EC88-440A-B52B-6FBFA0EFB50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34515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953675-1802-4B37-B581-6AE4A26333E1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0029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0C0B90-EDE4-4625-ACCD-361BCA2F7A84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91873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6C7935-6A7D-4505-A9E3-F397A902100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4246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959D79-BB86-40F9-855D-777EB0524C93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088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306AF-0C1D-412C-9FFE-5662EFE50EEC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757672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55CC90-50A4-4AAF-BC84-FDDBFC025935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3657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3E8844-88E2-4328-9352-88D44DAE3BBC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795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C3D12E-9A59-4421-944A-13EA59E9E1D4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442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D407F42-C6DA-4BD4-B353-D2B33A147554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6911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FBE519-2C70-45C9-8C46-B74391643F51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3101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6EA900-2E25-4804-9DEF-51F4FA9CC90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3413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23235D8-415F-4D4C-BFD4-7BEE45ADF9CC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09230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4D2F0D5-1525-4D06-8E64-902CF4AB3DF8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080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D67317-A845-40A7-8697-202EE799BE0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3864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399270D-7CE5-4F60-9353-5C42207A936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091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B92A80D-0D16-4419-85E1-DED79893940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2849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03FBF3C-98C5-4F0E-BD0E-6315736570D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280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7692"/>
          <a:stretch>
            <a:fillRect/>
          </a:stretch>
        </p:blipFill>
        <p:spPr>
          <a:xfrm>
            <a:off x="0" y="0"/>
            <a:ext cx="49885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286" y="1929584"/>
            <a:ext cx="9056915" cy="1672454"/>
          </a:xfrm>
        </p:spPr>
        <p:txBody>
          <a:bodyPr anchor="b">
            <a:normAutofit/>
          </a:bodyPr>
          <a:lstStyle>
            <a:lvl1pPr algn="ctr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lang="en-US" sz="4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86" y="3689124"/>
            <a:ext cx="9056915" cy="1655762"/>
          </a:xfrm>
        </p:spPr>
        <p:txBody>
          <a:bodyPr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kern="1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52879"/>
            <a:ext cx="2628900" cy="47240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452879"/>
            <a:ext cx="7734300" cy="472408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1" y="0"/>
            <a:ext cx="11315700" cy="12319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7" y="0"/>
            <a:ext cx="8107676" cy="1055077"/>
          </a:xfr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006" y="1236344"/>
            <a:ext cx="11235593" cy="4778375"/>
          </a:xfrm>
        </p:spPr>
        <p:txBody>
          <a:bodyPr/>
          <a:lstStyle>
            <a:lvl2pPr marL="800100" indent="-34290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7" y="0"/>
            <a:ext cx="7603393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7" y="1"/>
            <a:ext cx="7923433" cy="10550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8" y="0"/>
            <a:ext cx="7811672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8" y="0"/>
            <a:ext cx="7862472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49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"/>
            <a:ext cx="4105848" cy="68589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955" y="1"/>
            <a:ext cx="7953913" cy="105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24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46" y="230188"/>
            <a:ext cx="3298222" cy="60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altLang="en-US" sz="2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50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Image Enhancement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(Spatial Filtering)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830286" y="1929584"/>
            <a:ext cx="9056915" cy="1672454"/>
          </a:xfrm>
        </p:spPr>
        <p:txBody>
          <a:bodyPr/>
          <a:lstStyle/>
          <a:p>
            <a:r>
              <a:rPr lang="en-US" altLang="zh-CN" dirty="0"/>
              <a:t>Digital Image Processing</a:t>
            </a:r>
            <a:br>
              <a:rPr lang="en-US" altLang="zh-CN" dirty="0"/>
            </a:br>
            <a:r>
              <a:rPr lang="en-US" altLang="zh-CN" dirty="0"/>
              <a:t>Technologies &amp; Applications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linear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334D00-24EC-4DAE-B93B-03BC92F8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51" y="1340780"/>
            <a:ext cx="7680144" cy="155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30EED6-C4D6-41EE-BB98-2F8C16908BF6}"/>
              </a:ext>
            </a:extLst>
          </p:cNvPr>
          <p:cNvSpPr txBox="1"/>
          <p:nvPr/>
        </p:nvSpPr>
        <p:spPr>
          <a:xfrm>
            <a:off x="799237" y="3202654"/>
            <a:ext cx="10936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2-D function G(x, y) is said to be separable if it can be written as the product of two 1-D functions, G</a:t>
            </a:r>
            <a:r>
              <a:rPr lang="en-US" altLang="zh-CN" sz="1200" dirty="0"/>
              <a:t>1</a:t>
            </a:r>
            <a:r>
              <a:rPr lang="en-US" altLang="zh-CN" dirty="0"/>
              <a:t>(x) and G</a:t>
            </a:r>
            <a:r>
              <a:rPr lang="en-US" altLang="zh-CN" sz="1200" dirty="0"/>
              <a:t>2</a:t>
            </a:r>
            <a:r>
              <a:rPr lang="en-US" altLang="zh-CN" dirty="0"/>
              <a:t>(y); that is, G(</a:t>
            </a:r>
            <a:r>
              <a:rPr lang="en-US" altLang="zh-CN" dirty="0" err="1"/>
              <a:t>x,y</a:t>
            </a:r>
            <a:r>
              <a:rPr lang="en-US" altLang="zh-CN" dirty="0"/>
              <a:t>)= G</a:t>
            </a:r>
            <a:r>
              <a:rPr lang="en-US" altLang="zh-CN" sz="1200" dirty="0"/>
              <a:t>1</a:t>
            </a:r>
            <a:r>
              <a:rPr lang="en-US" altLang="zh-CN" dirty="0"/>
              <a:t>(x) G</a:t>
            </a:r>
            <a:r>
              <a:rPr lang="en-US" altLang="zh-CN" sz="1200" dirty="0"/>
              <a:t>2</a:t>
            </a:r>
            <a:r>
              <a:rPr lang="en-US" altLang="zh-CN" dirty="0"/>
              <a:t>(y). A spatial filter kernel is a matrix, and a separable kernel is a matrix that can be expressed as the </a:t>
            </a:r>
            <a:r>
              <a:rPr lang="en-US" altLang="zh-CN" b="1" u="sng" dirty="0"/>
              <a:t>outer product </a:t>
            </a:r>
            <a:r>
              <a:rPr lang="en-US" altLang="zh-CN" dirty="0"/>
              <a:t>of two vectors. For example, the 2 3 * kernel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D1FE3-11BC-4B2F-BF24-DBF7DE76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55" y="4373955"/>
            <a:ext cx="2371725" cy="88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C42AB9-79EC-4776-8A49-D13FB6238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23" y="4247862"/>
            <a:ext cx="3049125" cy="1135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8C667F-FBEB-49D2-ABB9-890BA9314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065" y="5591748"/>
            <a:ext cx="4800600" cy="10096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173487B-6D5C-419E-AB31-78B1E318DCA9}"/>
              </a:ext>
            </a:extLst>
          </p:cNvPr>
          <p:cNvSpPr txBox="1"/>
          <p:nvPr/>
        </p:nvSpPr>
        <p:spPr>
          <a:xfrm>
            <a:off x="824223" y="2805907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6E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SEPARABLE FILTER KERNELS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028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linear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FFCBD-BA9C-4C56-9A45-2FAD3AE5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79" y="2023096"/>
            <a:ext cx="8115300" cy="666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6BE87E4-F56B-409C-B19D-B0B9966B35CE}"/>
              </a:ext>
            </a:extLst>
          </p:cNvPr>
          <p:cNvSpPr txBox="1"/>
          <p:nvPr/>
        </p:nvSpPr>
        <p:spPr>
          <a:xfrm>
            <a:off x="874868" y="1179161"/>
            <a:ext cx="10654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If we have a kernel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oreTTI2k"/>
              </a:rPr>
              <a:t>w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that can be decomposed into two simpler kernels, such that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oreTTI2k"/>
              </a:rPr>
              <a:t>w=w</a:t>
            </a:r>
            <a:r>
              <a:rPr lang="en-US" altLang="zh-CN" sz="1100" dirty="0">
                <a:solidFill>
                  <a:srgbClr val="231F20"/>
                </a:solidFill>
                <a:effectLst/>
                <a:latin typeface="CoreTTI2k"/>
              </a:rPr>
              <a:t>1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oreTTI2k"/>
              </a:rPr>
              <a:t>*w</a:t>
            </a:r>
            <a:r>
              <a:rPr lang="en-US" altLang="zh-CN" sz="1100" dirty="0">
                <a:solidFill>
                  <a:srgbClr val="231F20"/>
                </a:solidFill>
                <a:effectLst/>
                <a:latin typeface="CoreTTI2k"/>
              </a:rPr>
              <a:t>2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, then it follows from the commutative and associative properties that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0C6367-6671-4283-91F8-0414025D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53" y="4508845"/>
            <a:ext cx="4086225" cy="8953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8373FCC-F1BC-435D-A559-5ED509D02E31}"/>
              </a:ext>
            </a:extLst>
          </p:cNvPr>
          <p:cNvSpPr txBox="1"/>
          <p:nvPr/>
        </p:nvSpPr>
        <p:spPr>
          <a:xfrm>
            <a:off x="805543" y="2689846"/>
            <a:ext cx="10842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For an image of size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Ten-Italic"/>
              </a:rPr>
              <a:t>MN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and a kernel of size </a:t>
            </a:r>
            <a:r>
              <a:rPr lang="en-US" altLang="zh-CN" sz="1800" i="1" dirty="0" err="1">
                <a:solidFill>
                  <a:srgbClr val="231F20"/>
                </a:solidFill>
                <a:effectLst/>
                <a:latin typeface="TimesTen-Italic"/>
              </a:rPr>
              <a:t>mn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, implementation convolution requires on the order of </a:t>
            </a:r>
            <a:r>
              <a:rPr lang="en-US" altLang="zh-CN" sz="1800" i="1" dirty="0" err="1">
                <a:solidFill>
                  <a:srgbClr val="231F20"/>
                </a:solidFill>
                <a:effectLst/>
                <a:latin typeface="TimesTen-Italic"/>
              </a:rPr>
              <a:t>MNmn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multiplications and additions. But, if the kernel is separable, then the first convolution,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oreTTI2k"/>
              </a:rPr>
              <a:t>w</a:t>
            </a:r>
            <a:r>
              <a:rPr lang="en-US" altLang="zh-CN" sz="80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US" altLang="zh-CN" sz="1600" dirty="0">
                <a:solidFill>
                  <a:srgbClr val="231F20"/>
                </a:solidFill>
                <a:effectLst/>
                <a:latin typeface="MathematicalPi-Six"/>
              </a:rPr>
              <a:t> </a:t>
            </a:r>
            <a:r>
              <a:rPr lang="en-US" altLang="zh-CN" sz="1600" i="1" dirty="0">
                <a:solidFill>
                  <a:srgbClr val="231F20"/>
                </a:solidFill>
                <a:effectLst/>
                <a:latin typeface="TimesTen-Italic"/>
              </a:rPr>
              <a:t>f</a:t>
            </a:r>
            <a:r>
              <a:rPr lang="en-US" altLang="zh-CN" sz="1600" dirty="0">
                <a:solidFill>
                  <a:srgbClr val="231F20"/>
                </a:solidFill>
                <a:effectLst/>
                <a:latin typeface="TimesTen-Roman"/>
              </a:rPr>
              <a:t>,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requires on the order of </a:t>
            </a:r>
            <a:r>
              <a:rPr lang="en-US" altLang="zh-CN" sz="1800" i="1" dirty="0" err="1">
                <a:solidFill>
                  <a:srgbClr val="231F20"/>
                </a:solidFill>
                <a:effectLst/>
                <a:latin typeface="TimesTen-Italic"/>
              </a:rPr>
              <a:t>MNm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Ten-Italic"/>
              </a:rPr>
              <a:t>,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the convolution of 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oreTTI2k"/>
              </a:rPr>
              <a:t>w</a:t>
            </a:r>
            <a:r>
              <a:rPr lang="en-US" altLang="zh-CN" sz="1050" dirty="0">
                <a:solidFill>
                  <a:srgbClr val="231F20"/>
                </a:solidFill>
                <a:effectLst/>
                <a:latin typeface="TimesTen-Roman"/>
              </a:rPr>
              <a:t>2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with the result requires </a:t>
            </a:r>
            <a:r>
              <a:rPr lang="en-US" altLang="zh-CN" sz="1800" i="1" dirty="0" err="1">
                <a:solidFill>
                  <a:srgbClr val="231F20"/>
                </a:solidFill>
                <a:effectLst/>
                <a:latin typeface="TimesTen-Italic"/>
              </a:rPr>
              <a:t>MNn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such operations, for a total of 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Ten-Italic"/>
              </a:rPr>
              <a:t>MN(</a:t>
            </a:r>
            <a:r>
              <a:rPr lang="en-US" altLang="zh-CN" sz="1800" i="1" dirty="0" err="1">
                <a:solidFill>
                  <a:srgbClr val="231F20"/>
                </a:solidFill>
                <a:effectLst/>
                <a:latin typeface="TimesTen-Italic"/>
              </a:rPr>
              <a:t>m+n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) multiplication and addition operations. Thus, the </a:t>
            </a:r>
            <a:r>
              <a:rPr lang="en-US" altLang="zh-CN" sz="1800" i="1" dirty="0">
                <a:solidFill>
                  <a:srgbClr val="231F20"/>
                </a:solidFill>
                <a:effectLst/>
                <a:latin typeface="TimesTen-Italic"/>
              </a:rPr>
              <a:t>computational advantage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 of performing convolution with a separable, as opposed to a </a:t>
            </a:r>
            <a:r>
              <a:rPr lang="en-US" altLang="zh-CN" sz="1800" dirty="0" err="1">
                <a:solidFill>
                  <a:srgbClr val="231F20"/>
                </a:solidFill>
                <a:effectLst/>
                <a:latin typeface="TimesTen-Roman"/>
              </a:rPr>
              <a:t>nonseparable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, kernel is defined as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79511B-1BB2-46EF-A072-F87A43425BD7}"/>
              </a:ext>
            </a:extLst>
          </p:cNvPr>
          <p:cNvSpPr txBox="1"/>
          <p:nvPr/>
        </p:nvSpPr>
        <p:spPr>
          <a:xfrm>
            <a:off x="874868" y="5543023"/>
            <a:ext cx="10152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For a kernel of modest size, say 11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Symbol" panose="05050102010706020507" pitchFamily="18" charset="2"/>
              </a:rPr>
              <a:t>×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TimesTen-Roman"/>
              </a:rPr>
              <a:t>11, the computational advantage (and thus execution-time advantage) is a respectable 5.5.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919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smoothing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Used for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noise reduction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blurring</a:t>
            </a:r>
            <a:r>
              <a:rPr lang="en-US" altLang="zh-CN" dirty="0">
                <a:ea typeface="宋体" panose="02010600030101010101" pitchFamily="2" charset="-122"/>
              </a:rPr>
              <a:t> (removal of small details prior to large object extraction, bridging small gaps in lines).</a:t>
            </a:r>
          </a:p>
          <a:p>
            <a:pPr lvl="4" eaLnBrk="1" hangingPunct="1">
              <a:lnSpc>
                <a:spcPct val="15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Smoothing linear filters</a:t>
            </a:r>
          </a:p>
          <a:p>
            <a:pPr marL="0" indent="0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Order-statistics filters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20481" name="Rectangle 2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11160213" cy="4778375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Also called averaging filter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Simply average all of the pixels in a neighbourhood around a central value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Especially useful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in removing noise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from images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Also useful for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highlighting gross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features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8297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8203471" y="2701772"/>
          <a:ext cx="2714625" cy="260032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72452" y="6326853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22530" name="Rectangle 3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1" name="Rectangle 4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2" name="Rectangle 5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l-GR" altLang="zh-CN" sz="2400" baseline="-25000"/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2538" name="Rectangle 11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grpSp>
        <p:nvGrpSpPr>
          <p:cNvPr id="22539" name="Group 12"/>
          <p:cNvGrpSpPr/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22540" name="Rectangle 13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1" name="Rectangle 14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2" name="Rectangle 15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3" name="Rectangle 16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4" name="Rectangle 17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5" name="Rectangle 18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7" name="Rectangle 20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8" name="Rectangle 21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49" name="Rectangle 22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1" name="Rectangle 24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2" name="Rectangle 25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3" name="Rectangle 26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4" name="Rectangle 27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5" name="Rectangle 28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6" name="Rectangle 29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7" name="Rectangle 30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8" name="Rectangle 31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59" name="Rectangle 32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0" name="Rectangle 33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1" name="Rectangle 34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2" name="Rectangle 35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3" name="Rectangle 36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5" name="Rectangle 38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6" name="Rectangle 39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7" name="Rectangle 40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69" name="Rectangle 42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0" name="Rectangle 43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1" name="Rectangle 44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2" name="Rectangle 45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3" name="Rectangle 46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4" name="Rectangle 47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5" name="Rectangle 48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6" name="Rectangle 49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7" name="Rectangle 50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8" name="Rectangle 51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79" name="Rectangle 52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0" name="Rectangle 53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1" name="Rectangle 54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2" name="Rectangle 55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3" name="Rectangle 56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4" name="Rectangle 57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5" name="Rectangle 58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6" name="Rectangle 59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7" name="Rectangle 60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8" name="Rectangle 61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89" name="Rectangle 62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0" name="Rectangle 63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1" name="Rectangle 64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2" name="Rectangle 65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3" name="Rectangle 66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4" name="Rectangle 67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5" name="Rectangle 68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6" name="Rectangle 69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7" name="Rectangle 70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8" name="Rectangle 71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599" name="Rectangle 72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0" name="Rectangle 73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1" name="Rectangle 74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2" name="Rectangle 75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3" name="Rectangle 76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4" name="Rectangle 77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5" name="Rectangle 78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6" name="Rectangle 79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7" name="Rectangle 80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8" name="Rectangle 81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09" name="Rectangle 82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0" name="Rectangle 83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1" name="Rectangle 84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2" name="Rectangle 85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3" name="Rectangle 86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4" name="Rectangle 87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5" name="Rectangle 88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6" name="Rectangle 89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7" name="Rectangle 90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8" name="Rectangle 91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19" name="Rectangle 92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0" name="Rectangle 93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1" name="Rectangle 94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2" name="Rectangle 95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3" name="Rectangle 96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4" name="Rectangle 97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5" name="Rectangle 98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6" name="Rectangle 99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7" name="Rectangle 100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8" name="Rectangle 101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29" name="Rectangle 102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0" name="Rectangle 103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1" name="Rectangle 104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2" name="Rectangle 105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3" name="Rectangle 106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4" name="Rectangle 107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5" name="Rectangle 108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6" name="Rectangle 109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7" name="Rectangle 110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8" name="Rectangle 111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39" name="Rectangle 112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0" name="Rectangle 113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1" name="Rectangle 114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2" name="Rectangle 115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3" name="Rectangle 116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4" name="Rectangle 117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5" name="Rectangle 118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6" name="Rectangle 119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7" name="Rectangle 120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8" name="Rectangle 121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49" name="Rectangle 122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0" name="Rectangle 123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1" name="Rectangle 124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2" name="Rectangle 125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3" name="Rectangle 126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4" name="Rectangle 127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5" name="Rectangle 128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6" name="Rectangle 129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7" name="Rectangle 130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8" name="Rectangle 131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59" name="Rectangle 132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0" name="Rectangle 133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1" name="Rectangle 134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2" name="Rectangle 135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3" name="Rectangle 136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4" name="Rectangle 137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5" name="Rectangle 138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6" name="Rectangle 139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7" name="Rectangle 140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8" name="Rectangle 141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69" name="Rectangle 142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0" name="Rectangle 143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1" name="Rectangle 144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2" name="Rectangle 145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3" name="Rectangle 146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4" name="Rectangle 147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5" name="Rectangle 148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6" name="Rectangle 149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7" name="Rectangle 150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8" name="Rectangle 151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79" name="Rectangle 152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0" name="Rectangle 153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1" name="Rectangle 154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2" name="Rectangle 155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3" name="Rectangle 156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4" name="Rectangle 157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5" name="Rectangle 158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6" name="Rectangle 159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7" name="Rectangle 160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8" name="Rectangle 161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89" name="Rectangle 162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0" name="Rectangle 163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1" name="Rectangle 164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2" name="Rectangle 165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3" name="Rectangle 166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4" name="Rectangle 167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5" name="Rectangle 168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6" name="Rectangle 169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7" name="Rectangle 170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8" name="Rectangle 171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699" name="Rectangle 172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0" name="Rectangle 173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1" name="Rectangle 174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2" name="Rectangle 175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3" name="Rectangle 176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4" name="Rectangle 177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5" name="Rectangle 178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6" name="Rectangle 179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7" name="Rectangle 180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8" name="Rectangle 181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09" name="Rectangle 182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0" name="Rectangle 183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1" name="Rectangle 184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2" name="Rectangle 185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3" name="Rectangle 186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4" name="Rectangle 187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5" name="Rectangle 188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6" name="Rectangle 189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7" name="Rectangle 190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8" name="Rectangle 191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19" name="Rectangle 192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0" name="Rectangle 193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1" name="Rectangle 194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2" name="Rectangle 195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3" name="Rectangle 196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4" name="Rectangle 197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5" name="Rectangle 198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6" name="Rectangle 199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7" name="Rectangle 200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8" name="Rectangle 201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29" name="Rectangle 202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0" name="Rectangle 203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1" name="Rectangle 204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2" name="Rectangle 205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3" name="Rectangle 206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4" name="Rectangle 207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5" name="Rectangle 208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6" name="Rectangle 209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7" name="Rectangle 210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8" name="Rectangle 211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39" name="Rectangle 212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0" name="Rectangle 213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1" name="Rectangle 214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2" name="Rectangle 215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3" name="Rectangle 216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4" name="Rectangle 217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5" name="Rectangle 218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6" name="Rectangle 219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7" name="Rectangle 220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8" name="Rectangle 221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49" name="Rectangle 222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0" name="Rectangle 223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1" name="Rectangle 224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2" name="Rectangle 225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3" name="Rectangle 226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4" name="Rectangle 227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5" name="Rectangle 228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6" name="Rectangle 229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7" name="Rectangle 230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8" name="Rectangle 231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59" name="Rectangle 232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0" name="Rectangle 233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1" name="Rectangle 234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2" name="Rectangle 235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3" name="Rectangle 236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4" name="Rectangle 237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5" name="Rectangle 238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6" name="Rectangle 239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7" name="Rectangle 240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8" name="Rectangle 241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69" name="Rectangle 242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0" name="Rectangle 243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1" name="Rectangle 244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2" name="Rectangle 245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3" name="Rectangle 246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4" name="Rectangle 247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5" name="Rectangle 248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6" name="Rectangle 249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7" name="Rectangle 250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8" name="Rectangle 251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22779" name="Rectangle 252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22780" name="Line 253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1" name="Line 254"/>
          <p:cNvSpPr>
            <a:spLocks noChangeShapeType="1"/>
          </p:cNvSpPr>
          <p:nvPr/>
        </p:nvSpPr>
        <p:spPr bwMode="auto">
          <a:xfrm rot="5400000">
            <a:off x="269876" y="3403601"/>
            <a:ext cx="35591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82" name="Text Box 255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endParaRPr lang="en-US" altLang="zh-CN" b="1" i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783" name="Text Box 256"/>
          <p:cNvSpPr txBox="1">
            <a:spLocks noChangeArrowheads="1"/>
          </p:cNvSpPr>
          <p:nvPr/>
        </p:nvSpPr>
        <p:spPr bwMode="auto">
          <a:xfrm>
            <a:off x="5664200" y="1257300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2784" name="Text Box 257"/>
          <p:cNvSpPr txBox="1">
            <a:spLocks noChangeArrowheads="1"/>
          </p:cNvSpPr>
          <p:nvPr/>
        </p:nvSpPr>
        <p:spPr bwMode="auto">
          <a:xfrm>
            <a:off x="1763714" y="49704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2785" name="Text Box 258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Image f (x, y)</a:t>
            </a:r>
            <a:endParaRPr lang="en-US" altLang="zh-CN" b="1" i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7331" name="AutoShape 259"/>
          <p:cNvCxnSpPr>
            <a:cxnSpLocks noChangeShapeType="1"/>
            <a:stCxn id="387335" idx="6"/>
            <a:endCxn id="22818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332" name="Text Box 260"/>
              <p:cNvSpPr txBox="1">
                <a:spLocks noChangeArrowheads="1"/>
              </p:cNvSpPr>
              <p:nvPr/>
            </p:nvSpPr>
            <p:spPr bwMode="auto">
              <a:xfrm>
                <a:off x="5837239" y="3722688"/>
                <a:ext cx="5782349" cy="2076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784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 = 	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*106 + </a:t>
                </a:r>
                <a:b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*104 + 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*100 + 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*108 + </a:t>
                </a:r>
                <a:b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*99 + 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*98 + </a:t>
                </a:r>
                <a:b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*95 + 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*90 + </a:t>
                </a:r>
                <a:r>
                  <a:rPr lang="en-IE" altLang="zh-CN" sz="24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IE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IE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*85</a:t>
                </a:r>
              </a:p>
              <a:p>
                <a:pPr eaLnBrk="1" hangingPunct="1"/>
                <a:r>
                  <a:rPr lang="en-IE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=	98.3333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98</a:t>
                </a:r>
              </a:p>
            </p:txBody>
          </p:sp>
        </mc:Choice>
        <mc:Fallback xmlns="">
          <p:sp>
            <p:nvSpPr>
              <p:cNvPr id="387332" name="Text 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7239" y="3722688"/>
                <a:ext cx="5782349" cy="2076450"/>
              </a:xfrm>
              <a:prstGeom prst="rect">
                <a:avLst/>
              </a:prstGeom>
              <a:blipFill rotWithShape="1">
                <a:blip r:embed="rId3"/>
                <a:stretch>
                  <a:fillRect l="-6" t="-1483" r="6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333" name="Text Box 261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334" name="Text Box 262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/>
          <a:p>
            <a:pPr algn="r"/>
            <a:r>
              <a:rPr lang="en-IE" altLang="zh-CN" sz="1600" i="1">
                <a:ea typeface="宋体" panose="02010600030101010101" pitchFamily="2" charset="-122"/>
              </a:rPr>
              <a:t>Simple 3*3</a:t>
            </a:r>
            <a:br>
              <a:rPr lang="en-IE" altLang="zh-CN" sz="1600" i="1">
                <a:ea typeface="宋体" panose="02010600030101010101" pitchFamily="2" charset="-122"/>
              </a:rPr>
            </a:br>
            <a:r>
              <a:rPr lang="en-IE" altLang="zh-CN" sz="1600" i="1">
                <a:ea typeface="宋体" panose="02010600030101010101" pitchFamily="2" charset="-122"/>
              </a:rPr>
              <a:t>Neighbourhood</a:t>
            </a:r>
            <a:endParaRPr lang="en-US" altLang="zh-CN" sz="1600" i="1">
              <a:ea typeface="宋体" panose="02010600030101010101" pitchFamily="2" charset="-122"/>
            </a:endParaRPr>
          </a:p>
        </p:txBody>
      </p:sp>
      <p:sp>
        <p:nvSpPr>
          <p:cNvPr id="387335" name="Oval 263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7336" name="Rectangle 264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/>
          <a:p>
            <a:pPr algn="ctr"/>
            <a:r>
              <a:rPr lang="en-IE" altLang="zh-CN" sz="800" i="1">
                <a:latin typeface="Times New Roman" panose="02020603050405020304" pitchFamily="18" charset="0"/>
                <a:ea typeface="宋体" panose="02010600030101010101" pitchFamily="2" charset="-122"/>
              </a:rPr>
              <a:t>106</a:t>
            </a:r>
            <a:endParaRPr lang="en-US" altLang="zh-CN" sz="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65"/>
          <p:cNvGrpSpPr/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22793" name="Rectangle 266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104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4" name="Rectangle 267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99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5" name="Rectangle 268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95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6" name="Rectangle 269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100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7" name="Rectangle 270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108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8" name="Rectangle 271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98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799" name="Rectangle 272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90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  <p:sp>
          <p:nvSpPr>
            <p:cNvPr id="22800" name="Rectangle 273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900">
                  <a:ea typeface="宋体" panose="02010600030101010101" pitchFamily="2" charset="-122"/>
                </a:rPr>
                <a:t>85</a:t>
              </a:r>
              <a:endParaRPr lang="en-US" altLang="zh-CN" sz="900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74"/>
          <p:cNvGrpSpPr/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22802" name="Rectangle 275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3" name="Rectangle 276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4" name="Rectangle 277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5" name="Rectangle 278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6" name="Rectangle 279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solidFill>
                    <a:schemeClr val="bg1"/>
                  </a:solidFill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807" name="Rectangle 280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8" name="Rectangle 281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09" name="Rectangle 282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  <p:sp>
          <p:nvSpPr>
            <p:cNvPr id="22810" name="Rectangle 283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1000" baseline="30000">
                  <a:ea typeface="宋体" panose="02010600030101010101" pitchFamily="2" charset="-122"/>
                </a:rPr>
                <a:t>1</a:t>
              </a:r>
              <a:r>
                <a:rPr lang="en-IE" altLang="zh-CN" sz="1000">
                  <a:ea typeface="宋体" panose="02010600030101010101" pitchFamily="2" charset="-122"/>
                </a:rPr>
                <a:t>/</a:t>
              </a:r>
              <a:r>
                <a:rPr lang="en-IE" altLang="zh-CN" sz="1000" baseline="-25000">
                  <a:ea typeface="宋体" panose="02010600030101010101" pitchFamily="2" charset="-122"/>
                </a:rPr>
                <a:t>9</a:t>
              </a:r>
              <a:endParaRPr lang="en-US" altLang="zh-CN" sz="1000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387356" name="Text Box 284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/>
          <a:p>
            <a:r>
              <a:rPr lang="en-IE" altLang="zh-CN" sz="1600" i="1">
                <a:solidFill>
                  <a:srgbClr val="0033CC"/>
                </a:solidFill>
                <a:ea typeface="宋体" panose="02010600030101010101" pitchFamily="2" charset="-122"/>
              </a:rPr>
              <a:t>3*3 Smoothing</a:t>
            </a:r>
            <a:br>
              <a:rPr lang="en-IE" altLang="zh-CN" sz="1600" i="1">
                <a:solidFill>
                  <a:srgbClr val="0033CC"/>
                </a:solidFill>
                <a:ea typeface="宋体" panose="02010600030101010101" pitchFamily="2" charset="-122"/>
              </a:rPr>
            </a:br>
            <a:r>
              <a:rPr lang="en-IE" altLang="zh-CN" sz="1600" i="1">
                <a:solidFill>
                  <a:srgbClr val="0033CC"/>
                </a:solidFill>
                <a:ea typeface="宋体" panose="02010600030101010101" pitchFamily="2" charset="-122"/>
              </a:rPr>
              <a:t>Filter</a:t>
            </a:r>
            <a:endParaRPr lang="en-US" altLang="zh-CN" sz="160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cxnSp>
        <p:nvCxnSpPr>
          <p:cNvPr id="387357" name="AutoShape 285"/>
          <p:cNvCxnSpPr>
            <a:cxnSpLocks noChangeShapeType="1"/>
            <a:stCxn id="387358" idx="6"/>
            <a:endCxn id="22533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7358" name="Oval 286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" name="Group 287"/>
          <p:cNvGrpSpPr/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22815" name="Rectangle 28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104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16" name="Rectangle 28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17" name="Rectangle 29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108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18" name="Rectangle 29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99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19" name="Rectangle 29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106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20" name="Rectangle 29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98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21" name="Rectangle 29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22" name="Rectangle 29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823" name="Rectangle 29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85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7369" name="Text Box 297"/>
          <p:cNvSpPr txBox="1">
            <a:spLocks noChangeArrowheads="1"/>
          </p:cNvSpPr>
          <p:nvPr/>
        </p:nvSpPr>
        <p:spPr bwMode="auto">
          <a:xfrm>
            <a:off x="6364288" y="3017838"/>
            <a:ext cx="1865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 Image Pixels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370" name="Text Box 298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sz="5400" i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zh-CN" altLang="en-US" sz="5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371" name="Rectangle 299"/>
          <p:cNvSpPr>
            <a:spLocks noChangeArrowheads="1"/>
          </p:cNvSpPr>
          <p:nvPr/>
        </p:nvSpPr>
        <p:spPr bwMode="auto">
          <a:xfrm>
            <a:off x="1954213" y="5799139"/>
            <a:ext cx="83693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I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above is repeated for every pixel in the original image to generate the smoothed image.</a:t>
            </a:r>
          </a:p>
        </p:txBody>
      </p:sp>
      <p:sp>
        <p:nvSpPr>
          <p:cNvPr id="22827" name="Rectangle 3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7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7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332" grpId="0"/>
      <p:bldP spid="387333" grpId="0"/>
      <p:bldP spid="387334" grpId="0" animBg="1"/>
      <p:bldP spid="387335" grpId="0" animBg="1"/>
      <p:bldP spid="387335" grpId="1" animBg="1"/>
      <p:bldP spid="387336" grpId="0" animBg="1"/>
      <p:bldP spid="387356" grpId="0" animBg="1"/>
      <p:bldP spid="387358" grpId="0" animBg="1"/>
      <p:bldP spid="387358" grpId="1" animBg="1"/>
      <p:bldP spid="387369" grpId="0"/>
      <p:bldP spid="387370" grpId="0"/>
      <p:bldP spid="3873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7"/>
          <p:cNvGraphicFramePr>
            <a:graphicFrameLocks noChangeAspect="1"/>
          </p:cNvGraphicFramePr>
          <p:nvPr/>
        </p:nvGraphicFramePr>
        <p:xfrm>
          <a:off x="2830513" y="3543301"/>
          <a:ext cx="71628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17520" imgH="1143000" progId="Visio.Drawing.4">
                  <p:embed/>
                </p:oleObj>
              </mc:Choice>
              <mc:Fallback>
                <p:oleObj r:id="rId2" imgW="3017520" imgH="1143000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543301"/>
                        <a:ext cx="71628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5637213" y="1536701"/>
            <a:ext cx="1568450" cy="1560513"/>
            <a:chOff x="3696" y="2149"/>
            <a:chExt cx="988" cy="983"/>
          </a:xfrm>
        </p:grpSpPr>
        <p:sp>
          <p:nvSpPr>
            <p:cNvPr id="24580" name="Rectangle 9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1" name="Rectangle 10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2" name="Rectangle 11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3" name="Rectangle 12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4" name="Rectangle 13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l-GR" altLang="zh-CN" sz="2400" baseline="-25000"/>
            </a:p>
          </p:txBody>
        </p:sp>
        <p:sp>
          <p:nvSpPr>
            <p:cNvPr id="24585" name="Rectangle 14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7" name="Rectangle 16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24588" name="Rectangle 17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baseline="30000">
                  <a:ea typeface="宋体" panose="02010600030101010101" pitchFamily="2" charset="-122"/>
                </a:rPr>
                <a:t>1</a:t>
              </a:r>
              <a:r>
                <a:rPr lang="en-IE" altLang="zh-CN" sz="2400">
                  <a:ea typeface="宋体" panose="02010600030101010101" pitchFamily="2" charset="-122"/>
                </a:rPr>
                <a:t>/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Smoothing linear Filters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More effective smoothing filters can be generated by allowing different pixels in the neighbourhood different weights in the averaging function: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Pixels closer to the central pixel are more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important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Often referred to as a </a:t>
            </a:r>
            <a:r>
              <a:rPr lang="en-IE" altLang="zh-CN" i="1" dirty="0">
                <a:ea typeface="宋体" panose="02010600030101010101" pitchFamily="2" charset="-122"/>
              </a:rPr>
              <a:t>weighted averaging</a:t>
            </a:r>
          </a:p>
        </p:txBody>
      </p:sp>
      <p:graphicFrame>
        <p:nvGraphicFramePr>
          <p:cNvPr id="38912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8272080" y="2555824"/>
          <a:ext cx="2714625" cy="2574925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7271661" y="5354637"/>
            <a:ext cx="4715461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Weighted  averaging filter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 algn="just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This process results in an image with reduced sharp transitions in gray levels.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Because random noise typically consists of sharp transitions in gray levels, the most obvious application of smoothing is noise reduction.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Averaging filters have the undesirable side effect that they blur edges.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宋体" panose="02010600030101010101" pitchFamily="2" charset="-122"/>
              </a:rPr>
              <a:t>A major use of averaging filters is in the reduction of “irrelevant” detail in an image.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28673" name="Rectangle 3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7131805" cy="47783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image at the top left is an original image of size 500*500 pixels.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subsequent images show the image after filtering with an averaging filter of increasing sizes: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3, 5, 9, 15 and 35.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Notice how detail begins to disappear.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06" y="1163433"/>
            <a:ext cx="37465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15"/>
          <p:cNvSpPr txBox="1">
            <a:spLocks noChangeArrowheads="1"/>
          </p:cNvSpPr>
          <p:nvPr/>
        </p:nvSpPr>
        <p:spPr bwMode="auto">
          <a:xfrm>
            <a:off x="5244921" y="6195986"/>
            <a:ext cx="2659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Exam: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average.m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327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By smoothing the original image we get rid of lots of the finer detail which leaves only the gross features for thresholding.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5"/>
          <a:stretch>
            <a:fillRect/>
          </a:stretch>
        </p:blipFill>
        <p:spPr bwMode="auto">
          <a:xfrm>
            <a:off x="2457450" y="2535085"/>
            <a:ext cx="730567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9"/>
          <p:cNvSpPr txBox="1">
            <a:spLocks noChangeArrowheads="1"/>
          </p:cNvSpPr>
          <p:nvPr/>
        </p:nvSpPr>
        <p:spPr bwMode="auto">
          <a:xfrm>
            <a:off x="2790824" y="5148110"/>
            <a:ext cx="1821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 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5086349" y="5149697"/>
            <a:ext cx="2097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Smoothed 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Text Box 11"/>
          <p:cNvSpPr txBox="1">
            <a:spLocks noChangeArrowheads="1"/>
          </p:cNvSpPr>
          <p:nvPr/>
        </p:nvSpPr>
        <p:spPr bwMode="auto">
          <a:xfrm>
            <a:off x="7383462" y="5149697"/>
            <a:ext cx="232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Thresholded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Text Box 16"/>
          <p:cNvSpPr txBox="1">
            <a:spLocks noChangeArrowheads="1"/>
          </p:cNvSpPr>
          <p:nvPr/>
        </p:nvSpPr>
        <p:spPr bwMode="auto">
          <a:xfrm>
            <a:off x="4833475" y="5714701"/>
            <a:ext cx="2525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Exam: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hubble.m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Contents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In this lecture we will look at spatial filtering techniques: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Basic of spatial filtering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Smoothing spatial filters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Smoothing linear filters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Order-statistics filters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Sharpening spatial filters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filters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2</a:t>
            </a:r>
            <a:r>
              <a:rPr lang="en-IE" altLang="zh-CN" baseline="30000" dirty="0">
                <a:ea typeface="宋体" panose="02010600030101010101" pitchFamily="2" charset="-122"/>
              </a:rPr>
              <a:t>nd</a:t>
            </a:r>
            <a:r>
              <a:rPr lang="en-IE" altLang="zh-CN" dirty="0">
                <a:ea typeface="宋体" panose="02010600030101010101" pitchFamily="2" charset="-122"/>
              </a:rPr>
              <a:t> derivative filters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Smoothing linear Filters</a:t>
            </a:r>
          </a:p>
        </p:txBody>
      </p:sp>
      <p:sp>
        <p:nvSpPr>
          <p:cNvPr id="30722" name="Text Box 16"/>
          <p:cNvSpPr txBox="1">
            <a:spLocks noChangeArrowheads="1"/>
          </p:cNvSpPr>
          <p:nvPr/>
        </p:nvSpPr>
        <p:spPr bwMode="auto">
          <a:xfrm>
            <a:off x="4817193" y="6011068"/>
            <a:ext cx="2244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Exam: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word.m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3" t="9079" r="14809" b="9892"/>
          <a:stretch>
            <a:fillRect/>
          </a:stretch>
        </p:blipFill>
        <p:spPr bwMode="auto">
          <a:xfrm>
            <a:off x="1816100" y="1828800"/>
            <a:ext cx="3810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1638"/>
          <a:stretch>
            <a:fillRect/>
          </a:stretch>
        </p:blipFill>
        <p:spPr bwMode="auto">
          <a:xfrm>
            <a:off x="5994400" y="1555750"/>
            <a:ext cx="41529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Order-statistics filters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Order statistics filters are nonlinear spatial filters whose response is based on ordering the pixels in the area of filter.</a:t>
            </a: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Some typical operations include: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b="1" dirty="0">
                <a:ea typeface="宋体" panose="02010600030101010101" pitchFamily="2" charset="-122"/>
              </a:rPr>
              <a:t>Min:</a:t>
            </a:r>
            <a:r>
              <a:rPr lang="en-IE" altLang="zh-CN" sz="2000" dirty="0">
                <a:ea typeface="宋体" panose="02010600030101010101" pitchFamily="2" charset="-122"/>
              </a:rPr>
              <a:t> Set the pixel value to the minimum in the neighbourhood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b="1" dirty="0">
                <a:ea typeface="宋体" panose="02010600030101010101" pitchFamily="2" charset="-122"/>
              </a:rPr>
              <a:t>Max:</a:t>
            </a:r>
            <a:r>
              <a:rPr lang="en-IE" altLang="zh-CN" sz="2000" dirty="0">
                <a:ea typeface="宋体" panose="02010600030101010101" pitchFamily="2" charset="-122"/>
              </a:rPr>
              <a:t> </a:t>
            </a:r>
            <a:r>
              <a:rPr lang="en-IE" altLang="zh-CN" sz="2000">
                <a:ea typeface="宋体" panose="02010600030101010101" pitchFamily="2" charset="-122"/>
              </a:rPr>
              <a:t>Set the pixel value to the maximum in </a:t>
            </a:r>
            <a:r>
              <a:rPr lang="en-IE" altLang="zh-CN" sz="2000" dirty="0">
                <a:ea typeface="宋体" panose="02010600030101010101" pitchFamily="2" charset="-122"/>
              </a:rPr>
              <a:t>the neighbourhood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b="1" dirty="0">
                <a:ea typeface="宋体" panose="02010600030101010101" pitchFamily="2" charset="-122"/>
              </a:rPr>
              <a:t>Median:</a:t>
            </a:r>
            <a:r>
              <a:rPr lang="en-IE" altLang="zh-CN" sz="2000" dirty="0">
                <a:ea typeface="宋体" panose="02010600030101010101" pitchFamily="2" charset="-122"/>
              </a:rPr>
              <a:t> The median value of </a:t>
            </a:r>
            <a:r>
              <a:rPr lang="en-IE" altLang="zh-CN" sz="2000">
                <a:ea typeface="宋体" panose="02010600030101010101" pitchFamily="2" charset="-122"/>
              </a:rPr>
              <a:t>a set </a:t>
            </a:r>
            <a:r>
              <a:rPr lang="en-IE" altLang="zh-CN" sz="2000" dirty="0">
                <a:ea typeface="宋体" panose="02010600030101010101" pitchFamily="2" charset="-122"/>
              </a:rPr>
              <a:t>of numbers is the midpoint value in that set (e.g. for a 3*3 neighbourhood, with grey level (10,20,20,20,15,20,20,25,100), then we can order them in (10,15,20,20,20,20,20,25,100),</a:t>
            </a:r>
            <a:r>
              <a:rPr lang="en-US" altLang="en-IE" sz="2000" dirty="0">
                <a:ea typeface="宋体" panose="02010600030101010101" pitchFamily="2" charset="-122"/>
              </a:rPr>
              <a:t> </a:t>
            </a:r>
            <a:r>
              <a:rPr lang="en-IE" altLang="zh-CN" sz="2000" dirty="0">
                <a:ea typeface="宋体" panose="02010600030101010101" pitchFamily="2" charset="-122"/>
              </a:rPr>
              <a:t>20 is the median. Sometimes the median works better than the average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16"/>
          <a:stretch>
            <a:fillRect/>
          </a:stretch>
        </p:blipFill>
        <p:spPr bwMode="auto">
          <a:xfrm>
            <a:off x="1747838" y="1840169"/>
            <a:ext cx="8769350" cy="32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8"/>
          <p:cNvSpPr txBox="1">
            <a:spLocks noChangeArrowheads="1"/>
          </p:cNvSpPr>
          <p:nvPr/>
        </p:nvSpPr>
        <p:spPr bwMode="auto">
          <a:xfrm>
            <a:off x="2275821" y="5105618"/>
            <a:ext cx="1909290" cy="64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Original Image</a:t>
            </a:r>
            <a:b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Noise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5097927" y="5105618"/>
            <a:ext cx="2037568" cy="64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After</a:t>
            </a:r>
            <a:b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IE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Averaging Filter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8159856" y="5105618"/>
            <a:ext cx="1723381" cy="64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 After</a:t>
            </a:r>
            <a:br>
              <a:rPr lang="en-IE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IE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Median Filter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7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Order-statistics filters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71" name="Text Box 18"/>
          <p:cNvSpPr txBox="1">
            <a:spLocks noChangeArrowheads="1"/>
          </p:cNvSpPr>
          <p:nvPr/>
        </p:nvSpPr>
        <p:spPr bwMode="auto">
          <a:xfrm>
            <a:off x="2457451" y="6002594"/>
            <a:ext cx="19196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Exam: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order.m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690689" y="5797551"/>
            <a:ext cx="88407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Lena;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(b) Gaussian noise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Salt and pepper noise;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(d) and (e) Smoothing with square average filter on (b) and (c), respectively;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(f) and (g)  5×5 median filter on (b) and (c), respectively.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8914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279526"/>
            <a:ext cx="175101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5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6" y="1279526"/>
            <a:ext cx="17510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 descr="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1279526"/>
            <a:ext cx="17526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19501"/>
            <a:ext cx="18303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9" y="3619501"/>
            <a:ext cx="18303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89339"/>
            <a:ext cx="18303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 Box 11"/>
          <p:cNvSpPr txBox="1">
            <a:spLocks noChangeArrowheads="1"/>
          </p:cNvSpPr>
          <p:nvPr/>
        </p:nvSpPr>
        <p:spPr bwMode="auto">
          <a:xfrm>
            <a:off x="2867025" y="3054350"/>
            <a:ext cx="3190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5718175" y="3054351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auto">
          <a:xfrm>
            <a:off x="8743950" y="3054350"/>
            <a:ext cx="3190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923" name="Text Box 14"/>
          <p:cNvSpPr txBox="1">
            <a:spLocks noChangeArrowheads="1"/>
          </p:cNvSpPr>
          <p:nvPr/>
        </p:nvSpPr>
        <p:spPr bwMode="auto">
          <a:xfrm>
            <a:off x="2589213" y="5395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8924" name="Text Box 15"/>
          <p:cNvSpPr txBox="1">
            <a:spLocks noChangeArrowheads="1"/>
          </p:cNvSpPr>
          <p:nvPr/>
        </p:nvSpPr>
        <p:spPr bwMode="auto">
          <a:xfrm>
            <a:off x="5002214" y="53546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8925" name="Text Box 16"/>
          <p:cNvSpPr txBox="1">
            <a:spLocks noChangeArrowheads="1"/>
          </p:cNvSpPr>
          <p:nvPr/>
        </p:nvSpPr>
        <p:spPr bwMode="auto">
          <a:xfrm>
            <a:off x="7191375" y="53816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202738" y="5326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8928" name="Text Box 19"/>
          <p:cNvSpPr txBox="1">
            <a:spLocks noChangeArrowheads="1"/>
          </p:cNvSpPr>
          <p:nvPr/>
        </p:nvSpPr>
        <p:spPr bwMode="auto">
          <a:xfrm>
            <a:off x="9837738" y="3151129"/>
            <a:ext cx="2093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Exam: order2.m</a:t>
            </a:r>
          </a:p>
        </p:txBody>
      </p:sp>
      <p:pic>
        <p:nvPicPr>
          <p:cNvPr id="3892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971" r="11566" b="8971"/>
          <a:stretch>
            <a:fillRect/>
          </a:stretch>
        </p:blipFill>
        <p:spPr bwMode="auto">
          <a:xfrm>
            <a:off x="4098926" y="3594101"/>
            <a:ext cx="189706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Order-statistics filters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Order-statistics filters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8605" indent="-268605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Filtering is often used to remove noise from images.</a:t>
            </a:r>
          </a:p>
          <a:p>
            <a:pPr marL="268605" indent="-268605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Sometimes a median filter works better than an averaging filter. </a:t>
            </a:r>
          </a:p>
          <a:p>
            <a:pPr marL="268605" indent="-268605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Median filter are particularly effective in the presence of </a:t>
            </a:r>
            <a:r>
              <a:rPr lang="en-IE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impulse noise</a:t>
            </a:r>
            <a:r>
              <a:rPr lang="en-IE" altLang="zh-CN" dirty="0">
                <a:ea typeface="宋体" panose="02010600030101010101" pitchFamily="2" charset="-122"/>
              </a:rPr>
              <a:t>, also called </a:t>
            </a:r>
            <a:r>
              <a:rPr lang="en-IE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salt-and-pepper noise</a:t>
            </a:r>
            <a:r>
              <a:rPr lang="en-IE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Max and Min Filter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2613026" y="1395734"/>
          <a:ext cx="4119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73200" imgH="342900" progId="Equation.3">
                  <p:embed/>
                </p:oleObj>
              </mc:Choice>
              <mc:Fallback>
                <p:oleObj name="公式" r:id="rId3" imgW="14732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6" y="1395734"/>
                        <a:ext cx="4119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2613025" y="2701606"/>
          <a:ext cx="41195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73200" imgH="330200" progId="Equation.3">
                  <p:embed/>
                </p:oleObj>
              </mc:Choice>
              <mc:Fallback>
                <p:oleObj name="公式" r:id="rId5" imgW="14732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701606"/>
                        <a:ext cx="41195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0006" y="1501815"/>
            <a:ext cx="11235593" cy="477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E" altLang="zh-CN" b="1" dirty="0">
                <a:ea typeface="宋体" panose="02010600030101010101" pitchFamily="2" charset="-122"/>
              </a:rPr>
              <a:t>Max Filter:</a:t>
            </a:r>
          </a:p>
          <a:p>
            <a:pPr fontAlgn="auto">
              <a:spcAft>
                <a:spcPts val="0"/>
              </a:spcAft>
            </a:pPr>
            <a:endParaRPr lang="en-IE" altLang="zh-CN" b="1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</a:pPr>
            <a:endParaRPr lang="en-IE" altLang="zh-CN" b="1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en-IE" altLang="zh-CN" b="1" dirty="0">
                <a:ea typeface="宋体" panose="02010600030101010101" pitchFamily="2" charset="-122"/>
              </a:rPr>
              <a:t>Min Filter:</a:t>
            </a:r>
          </a:p>
          <a:p>
            <a:pPr fontAlgn="auto">
              <a:spcAft>
                <a:spcPts val="0"/>
              </a:spcAft>
            </a:pPr>
            <a:endParaRPr lang="en-IE" altLang="zh-CN" b="1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</a:pPr>
            <a:endParaRPr lang="en-IE" altLang="zh-CN" b="1" dirty="0"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en-IE" altLang="zh-CN" dirty="0">
                <a:ea typeface="宋体" panose="02010600030101010101" pitchFamily="2" charset="-122"/>
              </a:rPr>
              <a:t>Max filter is good for pepper noise and min is good for salt noise.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Noise Removal Examples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1993" y="1164989"/>
            <a:ext cx="7832295" cy="4872037"/>
            <a:chOff x="606308" y="1283882"/>
            <a:chExt cx="7832295" cy="4872037"/>
          </a:xfrm>
        </p:grpSpPr>
        <p:pic>
          <p:nvPicPr>
            <p:cNvPr id="4403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849"/>
            <a:stretch>
              <a:fillRect/>
            </a:stretch>
          </p:blipFill>
          <p:spPr bwMode="auto">
            <a:xfrm>
              <a:off x="1989235" y="3725457"/>
              <a:ext cx="5032375" cy="243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4" r="40025" b="50261"/>
            <a:stretch>
              <a:fillRect/>
            </a:stretch>
          </p:blipFill>
          <p:spPr bwMode="auto">
            <a:xfrm>
              <a:off x="1989234" y="1283882"/>
              <a:ext cx="2533650" cy="241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6" name="Text Box 8"/>
            <p:cNvSpPr txBox="1">
              <a:spLocks noChangeArrowheads="1"/>
            </p:cNvSpPr>
            <p:nvPr/>
          </p:nvSpPr>
          <p:spPr bwMode="auto">
            <a:xfrm>
              <a:off x="685368" y="1818869"/>
              <a:ext cx="125624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Corrupted</a:t>
              </a:r>
            </a:p>
            <a:p>
              <a:pPr algn="r"/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By Pepper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Noise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03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72" b="49934"/>
            <a:stretch>
              <a:fillRect/>
            </a:stretch>
          </p:blipFill>
          <p:spPr bwMode="auto">
            <a:xfrm>
              <a:off x="4473673" y="1283883"/>
              <a:ext cx="2547937" cy="2433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8" name="Text Box 10"/>
            <p:cNvSpPr txBox="1">
              <a:spLocks noChangeArrowheads="1"/>
            </p:cNvSpPr>
            <p:nvPr/>
          </p:nvSpPr>
          <p:spPr bwMode="auto">
            <a:xfrm>
              <a:off x="7027959" y="1774419"/>
              <a:ext cx="125624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b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Corrupted</a:t>
              </a:r>
            </a:p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By Salt</a:t>
              </a:r>
              <a:b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Noise</a:t>
              </a:r>
            </a:p>
          </p:txBody>
        </p:sp>
        <p:sp>
          <p:nvSpPr>
            <p:cNvPr id="44039" name="Text Box 11"/>
            <p:cNvSpPr txBox="1">
              <a:spLocks noChangeArrowheads="1"/>
            </p:cNvSpPr>
            <p:nvPr/>
          </p:nvSpPr>
          <p:spPr bwMode="auto">
            <a:xfrm>
              <a:off x="7027960" y="4063595"/>
              <a:ext cx="1410643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Of 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Filtering 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Above 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A 3*3 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 Filter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0" name="Text Box 12"/>
            <p:cNvSpPr txBox="1">
              <a:spLocks noChangeArrowheads="1"/>
            </p:cNvSpPr>
            <p:nvPr/>
          </p:nvSpPr>
          <p:spPr bwMode="auto">
            <a:xfrm>
              <a:off x="606308" y="4027083"/>
              <a:ext cx="1335302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Of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Filtering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Above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A 3*3</a:t>
              </a:r>
              <a:b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Max Filter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41" name="Text Box 13"/>
          <p:cNvSpPr txBox="1">
            <a:spLocks noChangeArrowheads="1"/>
          </p:cNvSpPr>
          <p:nvPr/>
        </p:nvSpPr>
        <p:spPr bwMode="auto">
          <a:xfrm>
            <a:off x="6513618" y="6156295"/>
            <a:ext cx="3176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maxminfilter.m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62698" y="1217376"/>
            <a:ext cx="3423024" cy="5339029"/>
          </a:xfrm>
        </p:spPr>
        <p:txBody>
          <a:bodyPr>
            <a:normAutofit fontScale="85000" lnSpcReduction="10000"/>
          </a:bodyPr>
          <a:lstStyle/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max filter, it will remove pepper noise, but it also removed some dark pixels from the borders of dark objects.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same as min filter, it will remove some white points around the border of light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/>
          <p:cNvSpPr txBox="1">
            <a:spLocks noChangeArrowheads="1"/>
          </p:cNvSpPr>
          <p:nvPr/>
        </p:nvSpPr>
        <p:spPr bwMode="auto">
          <a:xfrm>
            <a:off x="4414837" y="6200775"/>
            <a:ext cx="3947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typical filter masks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1524000" y="1255713"/>
          <a:ext cx="9144000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47160" imgH="2133600" progId="Visio.Drawing.4">
                  <p:embed/>
                </p:oleObj>
              </mc:Choice>
              <mc:Fallback>
                <p:oleObj r:id="rId2" imgW="3947160" imgH="2133600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55713"/>
                        <a:ext cx="9144000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Order-statistics filters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Filters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filters discussed so far are applied to an entire image without any regard for how image characteristics vary from one point to another.</a:t>
            </a: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behaviour of </a:t>
            </a:r>
            <a:r>
              <a:rPr lang="en-IE" altLang="zh-CN" b="1" dirty="0">
                <a:ea typeface="宋体" panose="02010600030101010101" pitchFamily="2" charset="-122"/>
              </a:rPr>
              <a:t>adaptive filters</a:t>
            </a:r>
            <a:r>
              <a:rPr lang="en-IE" altLang="zh-CN" dirty="0">
                <a:ea typeface="宋体" panose="02010600030101010101" pitchFamily="2" charset="-122"/>
              </a:rPr>
              <a:t> changes depending on the characteristics of the image inside the filter region.</a:t>
            </a:r>
          </a:p>
          <a:p>
            <a:pPr marL="0" indent="0" algn="just" eaLnBrk="1" hangingPunct="1">
              <a:lnSpc>
                <a:spcPct val="150000"/>
              </a:lnSpc>
            </a:pPr>
            <a:endParaRPr lang="en-IE" altLang="zh-CN" dirty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An increase in filter complexity.</a:t>
            </a: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We will take a look at the </a:t>
            </a:r>
            <a:r>
              <a:rPr lang="en-IE" altLang="zh-CN" b="1" dirty="0">
                <a:ea typeface="宋体" panose="02010600030101010101" pitchFamily="2" charset="-122"/>
              </a:rPr>
              <a:t>adaptive median filter.</a:t>
            </a:r>
            <a:endParaRPr lang="en-GB" altLang="zh-CN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Median Filtering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11179065" cy="5120006"/>
          </a:xfrm>
        </p:spPr>
        <p:txBody>
          <a:bodyPr>
            <a:normAutofit fontScale="92500"/>
          </a:bodyPr>
          <a:lstStyle/>
          <a:p>
            <a:pPr marL="357505" indent="-35750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E" altLang="zh-CN" dirty="0">
                <a:ea typeface="宋体" panose="02010600030101010101" pitchFamily="2" charset="-122"/>
              </a:rPr>
              <a:t>The median filter performs relatively well on impulse noise as long as the spatial density of the impulse noise is not large (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IE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IE" altLang="zh-CN" i="1" baseline="-25000" dirty="0">
                <a:ea typeface="宋体" panose="02010600030101010101" pitchFamily="2" charset="-122"/>
              </a:rPr>
              <a:t> </a:t>
            </a:r>
            <a:r>
              <a:rPr lang="en-IE" altLang="zh-CN" dirty="0">
                <a:ea typeface="宋体" panose="02010600030101010101" pitchFamily="2" charset="-122"/>
              </a:rPr>
              <a:t>and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IE" altLang="zh-CN" dirty="0">
                <a:ea typeface="宋体" panose="02010600030101010101" pitchFamily="2" charset="-122"/>
              </a:rPr>
              <a:t> are less than 0.2).</a:t>
            </a:r>
          </a:p>
          <a:p>
            <a:pPr marL="357505" indent="-35750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E" altLang="zh-CN" dirty="0">
                <a:ea typeface="宋体" panose="02010600030101010101" pitchFamily="2" charset="-122"/>
              </a:rPr>
              <a:t>The adaptive median filter can handle much more spatially dense impulse noise, and also performs some smoothing for non-impulse noise.</a:t>
            </a:r>
          </a:p>
          <a:p>
            <a:pPr marL="357505" indent="-35750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E" altLang="zh-CN" dirty="0">
                <a:ea typeface="宋体" panose="02010600030101010101" pitchFamily="2" charset="-122"/>
              </a:rPr>
              <a:t>An additional benefit of the adaptive median filter is that it seeks to preserve detail while smoothing non-impulse noise.</a:t>
            </a:r>
          </a:p>
          <a:p>
            <a:pPr marL="357505" indent="-35750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E" altLang="zh-CN" dirty="0">
                <a:ea typeface="宋体" panose="02010600030101010101" pitchFamily="2" charset="-122"/>
              </a:rPr>
              <a:t>The key insight in the adaptive median filter is that the filter size changes depending on the characteristics of the image.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Basic of spatial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Neighbourhood operations simply operate on a larger neighbourhood of pixels than point operations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IE" altLang="zh-CN" dirty="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Neighbourhoods are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mostly a rectangle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around a central pixel.</a:t>
            </a:r>
          </a:p>
          <a:p>
            <a:pPr marL="457200" indent="-457200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Any size rectangle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and any shape filter </a:t>
            </a:r>
            <a:br>
              <a:rPr lang="en-IE" altLang="zh-CN" dirty="0">
                <a:ea typeface="宋体" panose="02010600030101010101" pitchFamily="2" charset="-122"/>
              </a:rPr>
            </a:br>
            <a:r>
              <a:rPr lang="en-IE" altLang="zh-CN" dirty="0">
                <a:ea typeface="宋体" panose="02010600030101010101" pitchFamily="2" charset="-122"/>
              </a:rPr>
              <a:t>are possible.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219" name="Group 265"/>
          <p:cNvGrpSpPr/>
          <p:nvPr/>
        </p:nvGrpSpPr>
        <p:grpSpPr bwMode="auto">
          <a:xfrm>
            <a:off x="6096000" y="2165078"/>
            <a:ext cx="4743450" cy="4108450"/>
            <a:chOff x="2712" y="1586"/>
            <a:chExt cx="2988" cy="2588"/>
          </a:xfrm>
        </p:grpSpPr>
        <p:grpSp>
          <p:nvGrpSpPr>
            <p:cNvPr id="9220" name="Group 5"/>
            <p:cNvGrpSpPr/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9221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2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3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4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7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8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29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0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1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2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3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4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5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6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7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8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39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0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1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2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3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4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5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6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8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49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0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1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2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3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4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5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6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7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8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59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0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1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2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3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4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5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6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7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8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69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0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1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2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3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4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5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6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7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8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79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0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1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2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3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4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5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6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7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8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89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0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1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2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3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4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5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6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7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8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299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0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1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2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3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4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5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6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7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8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09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0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1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2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3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4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5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6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7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8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19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0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1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2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3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4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5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6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7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8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29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0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1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2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3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4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5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6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7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8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39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0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1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2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3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4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5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6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7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8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49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0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1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2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3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4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5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6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7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8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59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0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1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2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3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4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5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6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7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8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69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0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1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2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3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4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5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6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7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8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79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0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1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2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3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4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5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6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7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8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89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0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1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2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3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4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5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6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7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8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99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0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1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2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3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4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5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6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7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8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09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0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1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2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3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4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5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6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7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8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19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0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1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2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3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4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5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6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7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8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29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0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1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2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3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4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5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6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7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8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39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0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1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2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3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4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5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6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7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8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49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0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1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2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3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4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5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6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7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8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59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60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61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2" name="Line 247"/>
            <p:cNvSpPr>
              <a:spLocks noChangeShapeType="1"/>
            </p:cNvSpPr>
            <p:nvPr/>
          </p:nvSpPr>
          <p:spPr bwMode="auto">
            <a:xfrm rot="5400000">
              <a:off x="1919" y="2939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3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Origin</a:t>
              </a:r>
              <a:endPara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64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9465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466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Image f (x, y)</a:t>
              </a:r>
              <a:endPara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467" name="Group 252"/>
            <p:cNvGrpSpPr/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9468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69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0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1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2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3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4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5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476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77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IE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(x, y)</a:t>
              </a:r>
              <a:endPara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478" name="AutoShape 263"/>
            <p:cNvCxnSpPr>
              <a:cxnSpLocks noChangeShapeType="1"/>
              <a:stCxn id="9477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79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zh-CN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Neighbourhood</a:t>
              </a:r>
              <a:endPara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Median Filtering (cont…)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dirty="0">
                <a:ea typeface="宋体" panose="02010600030101010101" pitchFamily="2" charset="-122"/>
              </a:rPr>
              <a:t>Remember that filtering looks at each original pixel image in turn and generates a new filtered pixel.</a:t>
            </a:r>
          </a:p>
          <a:p>
            <a:pPr marL="0" indent="0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dirty="0">
                <a:ea typeface="宋体" panose="02010600030101010101" pitchFamily="2" charset="-122"/>
              </a:rPr>
              <a:t>First examine the following notation:</a:t>
            </a:r>
            <a:endParaRPr lang="en-IE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IE" altLang="zh-CN" dirty="0">
                <a:ea typeface="宋体" panose="02010600030101010101" pitchFamily="2" charset="-122"/>
              </a:rPr>
              <a:t> 	= minimum grey level in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endParaRPr lang="en-IE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IE" altLang="zh-CN" dirty="0">
                <a:ea typeface="宋体" panose="02010600030101010101" pitchFamily="2" charset="-122"/>
              </a:rPr>
              <a:t> 	= maximum grey level in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endParaRPr lang="en-IE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med</a:t>
            </a:r>
            <a:r>
              <a:rPr lang="en-IE" altLang="zh-CN" dirty="0">
                <a:ea typeface="宋体" panose="02010600030101010101" pitchFamily="2" charset="-122"/>
              </a:rPr>
              <a:t> 	= median of grey levels in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endParaRPr lang="en-IE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IE" altLang="zh-CN" dirty="0">
                <a:ea typeface="宋体" panose="02010600030101010101" pitchFamily="2" charset="-122"/>
              </a:rPr>
              <a:t> 	= grey level at coordinates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901700" algn="l"/>
              </a:tabLst>
            </a:pP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IE" altLang="zh-CN" dirty="0">
                <a:ea typeface="宋体" panose="02010600030101010101" pitchFamily="2" charset="-122"/>
              </a:rPr>
              <a:t> 	= maximum allowed size of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Median Filtering (cont…)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key to understanding the algorithm is to remember that the adaptive median filter has </a:t>
            </a:r>
            <a:r>
              <a:rPr lang="en-IE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three purposes</a:t>
            </a:r>
            <a:r>
              <a:rPr lang="en-IE" altLang="zh-CN" dirty="0"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Remove impulse noise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Provide smoothing of other noise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Reduce distortion, by not changing these intermediate-level points. </a:t>
            </a:r>
            <a:r>
              <a:rPr lang="en-GB" altLang="zh-CN" dirty="0">
                <a:ea typeface="宋体" panose="02010600030101010101" pitchFamily="2" charset="-122"/>
              </a:rPr>
              <a:t>(not excessive thinning or thickening of object boundaries)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Median Filtering (cont…)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11344069" cy="512000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Level A:	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A1 =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med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endParaRPr lang="en-IE" altLang="zh-CN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A2 =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med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endParaRPr lang="en-IE" altLang="zh-CN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A1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 0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A2 &lt;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Go to level B</a:t>
            </a: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Else increase the window size</a:t>
            </a: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If window size ≤ 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IE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repeat level A</a:t>
            </a: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Else output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med</a:t>
            </a:r>
            <a:endParaRPr lang="en-IE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endParaRPr lang="en-IE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Level B:	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B1 =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endParaRPr lang="en-IE" altLang="zh-CN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B2 =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endParaRPr lang="en-IE" altLang="zh-CN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B1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 0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B2 &lt;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output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endParaRPr lang="en-IE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tabLst>
                <a:tab pos="1788795" algn="l"/>
              </a:tabLst>
            </a:pP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Else output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med</a:t>
            </a:r>
            <a:endParaRPr lang="en-IE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7302500" y="1620838"/>
            <a:ext cx="2860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an impulse?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7435851" y="4867275"/>
            <a:ext cx="2701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an impulse?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Adaptive Filtering Example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80"/>
          <a:stretch>
            <a:fillRect/>
          </a:stretch>
        </p:blipFill>
        <p:spPr bwMode="auto">
          <a:xfrm>
            <a:off x="1716881" y="1237447"/>
            <a:ext cx="87582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9"/>
          <p:cNvSpPr txBox="1">
            <a:spLocks noChangeArrowheads="1"/>
          </p:cNvSpPr>
          <p:nvPr/>
        </p:nvSpPr>
        <p:spPr bwMode="auto">
          <a:xfrm>
            <a:off x="1603308" y="3994439"/>
            <a:ext cx="30567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corrupted by salt and pepper noise with probabilities </a:t>
            </a:r>
            <a:r>
              <a:rPr lang="en-IE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IE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IE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IE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IE" altLang="zh-CN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IE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=0.25</a:t>
            </a:r>
            <a:endParaRPr lang="en-GB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372" name="Text Box 10"/>
          <p:cNvSpPr txBox="1">
            <a:spLocks noChangeArrowheads="1"/>
          </p:cNvSpPr>
          <p:nvPr/>
        </p:nvSpPr>
        <p:spPr bwMode="auto">
          <a:xfrm>
            <a:off x="4660106" y="3971122"/>
            <a:ext cx="2809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of filtering with a 7 * 7 median filter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3" name="Text Box 11"/>
          <p:cNvSpPr txBox="1">
            <a:spLocks noChangeArrowheads="1"/>
          </p:cNvSpPr>
          <p:nvPr/>
        </p:nvSpPr>
        <p:spPr bwMode="auto">
          <a:xfrm>
            <a:off x="7453245" y="3990024"/>
            <a:ext cx="2959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IE" altLang="zh-CN" dirty="0">
                <a:ea typeface="宋体" panose="02010600030101010101" pitchFamily="2" charset="-122"/>
              </a:rPr>
              <a:t>Result of adaptive median filtering with </a:t>
            </a:r>
            <a:r>
              <a:rPr lang="en-IE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IE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7</a:t>
            </a:r>
            <a:endParaRPr lang="en-GB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374" name="Text Box 12"/>
          <p:cNvSpPr txBox="1">
            <a:spLocks noChangeArrowheads="1"/>
          </p:cNvSpPr>
          <p:nvPr/>
        </p:nvSpPr>
        <p:spPr bwMode="auto">
          <a:xfrm>
            <a:off x="597524" y="5100139"/>
            <a:ext cx="10996951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6055" indent="-1860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 of maximum allowed window size depends on the application. It should be increased as the density of the impulse increases.</a:t>
            </a:r>
          </a:p>
          <a:p>
            <a:pPr marL="285750" indent="-285750" algn="just" eaLnBrk="1" hangingPunct="1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reasonable value can be estimated by experiment with various sizes of standard median filter.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Sharpening Spatial Filters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 eaLnBrk="1" hangingPunct="1">
              <a:lnSpc>
                <a:spcPct val="160000"/>
              </a:lnSpc>
            </a:pPr>
            <a:r>
              <a:rPr lang="en-IE" altLang="zh-CN" sz="2800" dirty="0">
                <a:ea typeface="宋体" panose="02010600030101010101" pitchFamily="2" charset="-122"/>
              </a:rPr>
              <a:t>Previously we have looked at smoothing filters which remove fine detail.</a:t>
            </a:r>
          </a:p>
          <a:p>
            <a:pPr marL="0" indent="0" algn="just" eaLnBrk="1" hangingPunct="1">
              <a:lnSpc>
                <a:spcPct val="160000"/>
              </a:lnSpc>
            </a:pPr>
            <a:r>
              <a:rPr lang="en-IE" altLang="zh-CN" sz="2800" i="1" dirty="0">
                <a:ea typeface="宋体" panose="02010600030101010101" pitchFamily="2" charset="-122"/>
              </a:rPr>
              <a:t>Sharpening spatial filters</a:t>
            </a:r>
            <a:r>
              <a:rPr lang="en-IE" altLang="zh-CN" sz="2800" dirty="0">
                <a:ea typeface="宋体" panose="02010600030101010101" pitchFamily="2" charset="-122"/>
              </a:rPr>
              <a:t> seek to highlight fine detail: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IE" altLang="zh-CN" sz="2400" dirty="0">
                <a:ea typeface="宋体" panose="02010600030101010101" pitchFamily="2" charset="-122"/>
              </a:rPr>
              <a:t>Remove blurring from images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IE" altLang="zh-CN" sz="2400" dirty="0">
                <a:ea typeface="宋体" panose="02010600030101010101" pitchFamily="2" charset="-122"/>
              </a:rPr>
              <a:t>Highlight edges</a:t>
            </a:r>
          </a:p>
          <a:p>
            <a:pPr marL="0" indent="0" algn="just" eaLnBrk="1" hangingPunct="1">
              <a:lnSpc>
                <a:spcPct val="16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Averaging is analogous to integration and causes blurring, so differentiation is expected to have opposite results and sharpen an image.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smoothing ~ integration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sharpening ~ differentiation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Differentiation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536256" y="1055077"/>
            <a:ext cx="11235593" cy="477837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IE" altLang="zh-CN" dirty="0">
                <a:ea typeface="宋体" panose="02010600030101010101" pitchFamily="2" charset="-122"/>
              </a:rPr>
              <a:t>Differentiation measures the </a:t>
            </a:r>
            <a:r>
              <a:rPr lang="en-IE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rate of change</a:t>
            </a:r>
            <a:r>
              <a:rPr lang="en-IE" altLang="zh-CN" dirty="0">
                <a:ea typeface="宋体" panose="02010600030101010101" pitchFamily="2" charset="-122"/>
              </a:rPr>
              <a:t> of a function.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E" altLang="zh-CN" dirty="0">
                <a:ea typeface="宋体" panose="02010600030101010101" pitchFamily="2" charset="-122"/>
              </a:rPr>
              <a:t>Let’</a:t>
            </a:r>
            <a:r>
              <a:rPr lang="en-IE" altLang="zh-CN" i="1" dirty="0">
                <a:ea typeface="宋体" panose="02010600030101010101" pitchFamily="2" charset="-122"/>
              </a:rPr>
              <a:t>s</a:t>
            </a:r>
            <a:r>
              <a:rPr lang="en-IE" altLang="zh-CN" dirty="0">
                <a:ea typeface="宋体" panose="02010600030101010101" pitchFamily="2" charset="-122"/>
              </a:rPr>
              <a:t> consider a simple </a:t>
            </a:r>
            <a:r>
              <a:rPr lang="en-US" altLang="zh-CN" i="1" dirty="0">
                <a:ea typeface="宋体" panose="02010600030101010101" pitchFamily="2" charset="-122"/>
              </a:rPr>
              <a:t>one</a:t>
            </a:r>
            <a:r>
              <a:rPr lang="en-IE" altLang="zh-CN" dirty="0">
                <a:ea typeface="宋体" panose="02010600030101010101" pitchFamily="2" charset="-122"/>
              </a:rPr>
              <a:t> dimensional example. The formula for the 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of a function is as follows:</a:t>
            </a:r>
          </a:p>
          <a:p>
            <a:pPr marL="0" indent="0" algn="just" eaLnBrk="1" hangingPunct="1">
              <a:lnSpc>
                <a:spcPct val="15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3">
            <a:lum bright="-60000" contras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56818" b="14615"/>
          <a:stretch>
            <a:fillRect/>
          </a:stretch>
        </p:blipFill>
        <p:spPr bwMode="auto">
          <a:xfrm>
            <a:off x="4836686" y="4225086"/>
            <a:ext cx="6022975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6" name="Group 10"/>
          <p:cNvGrpSpPr/>
          <p:nvPr/>
        </p:nvGrpSpPr>
        <p:grpSpPr bwMode="auto">
          <a:xfrm>
            <a:off x="1449819" y="3896474"/>
            <a:ext cx="2971800" cy="2725737"/>
            <a:chOff x="360" y="2202"/>
            <a:chExt cx="1872" cy="1717"/>
          </a:xfrm>
        </p:grpSpPr>
        <p:pic>
          <p:nvPicPr>
            <p:cNvPr id="645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2" r="36916" b="45802"/>
            <a:stretch>
              <a:fillRect/>
            </a:stretch>
          </p:blipFill>
          <p:spPr bwMode="auto">
            <a:xfrm>
              <a:off x="423" y="2202"/>
              <a:ext cx="1713" cy="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>
              <a:off x="360" y="3056"/>
              <a:ext cx="187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88651"/>
              </p:ext>
            </p:extLst>
          </p:nvPr>
        </p:nvGraphicFramePr>
        <p:xfrm>
          <a:off x="4836686" y="2750299"/>
          <a:ext cx="3730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700" imgH="393700" progId="Equation.3">
                  <p:embed/>
                </p:oleObj>
              </mc:Choice>
              <mc:Fallback>
                <p:oleObj name="公式" r:id="rId4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686" y="2750299"/>
                        <a:ext cx="37306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672" name="Rectangle 113"/>
          <p:cNvSpPr>
            <a:spLocks noChangeArrowheads="1"/>
          </p:cNvSpPr>
          <p:nvPr/>
        </p:nvSpPr>
        <p:spPr bwMode="auto">
          <a:xfrm>
            <a:off x="8145464" y="2188092"/>
            <a:ext cx="3870188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78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derivative: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in constant gray segments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Non-zero at the onset of steps or ramps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Non-zero along ramps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337187" y="1200611"/>
          <a:ext cx="64897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00570" imgH="3036570" progId="Excel.Chart.8">
                  <p:embed/>
                </p:oleObj>
              </mc:Choice>
              <mc:Fallback>
                <p:oleObj r:id="rId3" imgW="7100570" imgH="303657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1337187" y="1200611"/>
                        <a:ext cx="6489700" cy="2370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56237" y="4315286"/>
          <a:ext cx="6497638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00570" imgH="3036570" progId="Excel.Chart.8">
                  <p:embed/>
                </p:oleObj>
              </mc:Choice>
              <mc:Fallback>
                <p:oleObj r:id="rId5" imgW="7100570" imgH="303657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1356237" y="4315286"/>
                        <a:ext cx="6497638" cy="2309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1641987" y="3583448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1646750" y="4008898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2</a:t>
            </a:r>
            <a:r>
              <a:rPr lang="en-IE" altLang="zh-CN" baseline="30000">
                <a:ea typeface="宋体" panose="02010600030101010101" pitchFamily="2" charset="-122"/>
              </a:rPr>
              <a:t>nd</a:t>
            </a:r>
            <a:r>
              <a:rPr lang="en-IE" altLang="zh-CN">
                <a:ea typeface="宋体" panose="02010600030101010101" pitchFamily="2" charset="-122"/>
              </a:rPr>
              <a:t> Derivative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formula for the 2</a:t>
            </a:r>
            <a:r>
              <a:rPr lang="en-IE" altLang="zh-CN" baseline="30000" dirty="0">
                <a:ea typeface="宋体" panose="02010600030101010101" pitchFamily="2" charset="-122"/>
              </a:rPr>
              <a:t>nd</a:t>
            </a:r>
            <a:r>
              <a:rPr lang="en-IE" altLang="zh-CN" dirty="0">
                <a:ea typeface="宋体" panose="02010600030101010101" pitchFamily="2" charset="-122"/>
              </a:rPr>
              <a:t> derivative of a function is as follows:</a:t>
            </a:r>
          </a:p>
          <a:p>
            <a:pPr marL="0" indent="0" algn="just" eaLnBrk="1" hangingPunct="1">
              <a:lnSpc>
                <a:spcPct val="150000"/>
              </a:lnSpc>
            </a:pPr>
            <a:endParaRPr lang="en-IE" altLang="zh-CN" dirty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</a:pPr>
            <a:endParaRPr lang="en-IE" altLang="zh-CN" dirty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Simply takes into account the values both before and after the current value.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8611" name="Object 4"/>
          <p:cNvGraphicFramePr>
            <a:graphicFrameLocks noChangeAspect="1"/>
          </p:cNvGraphicFramePr>
          <p:nvPr/>
        </p:nvGraphicFramePr>
        <p:xfrm>
          <a:off x="3405188" y="1951038"/>
          <a:ext cx="53816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57400" imgH="419100" progId="Equation.3">
                  <p:embed/>
                </p:oleObj>
              </mc:Choice>
              <mc:Fallback>
                <p:oleObj name="公式" r:id="rId3" imgW="2057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951038"/>
                        <a:ext cx="538162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2</a:t>
            </a:r>
            <a:r>
              <a:rPr lang="en-IE" altLang="zh-CN" baseline="30000">
                <a:ea typeface="宋体" panose="02010600030101010101" pitchFamily="2" charset="-122"/>
              </a:rPr>
              <a:t>nd</a:t>
            </a:r>
            <a:r>
              <a:rPr lang="en-IE" altLang="zh-CN">
                <a:ea typeface="宋体" panose="02010600030101010101" pitchFamily="2" charset="-122"/>
              </a:rPr>
              <a:t> Derivative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768" name="Rectangle 113"/>
          <p:cNvSpPr>
            <a:spLocks noChangeArrowheads="1"/>
          </p:cNvSpPr>
          <p:nvPr/>
        </p:nvSpPr>
        <p:spPr bwMode="auto">
          <a:xfrm>
            <a:off x="7645989" y="1425757"/>
            <a:ext cx="407792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78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 derivative:</a:t>
            </a:r>
          </a:p>
          <a:p>
            <a:pPr lvl="1" algn="just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in constant gray segments.</a:t>
            </a:r>
          </a:p>
          <a:p>
            <a:pPr lvl="1" algn="just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Non-zero at the onset and end of steps or ramps.</a:t>
            </a:r>
          </a:p>
          <a:p>
            <a:pPr lvl="1" algn="just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along ramps of constant slope.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061884" y="1202148"/>
          <a:ext cx="650557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00570" imgH="3036570" progId="Excel.Chart.8">
                  <p:embed/>
                </p:oleObj>
              </mc:Choice>
              <mc:Fallback>
                <p:oleObj r:id="rId3" imgW="7100570" imgH="303657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6641" r="1328" b="2072"/>
                      <a:stretch>
                        <a:fillRect/>
                      </a:stretch>
                    </p:blipFill>
                    <p:spPr bwMode="auto">
                      <a:xfrm>
                        <a:off x="1061884" y="1202148"/>
                        <a:ext cx="6505575" cy="23082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1390497" y="358657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58"/>
          <p:cNvGraphicFramePr>
            <a:graphicFrameLocks noChangeAspect="1"/>
          </p:cNvGraphicFramePr>
          <p:nvPr/>
        </p:nvGraphicFramePr>
        <p:xfrm>
          <a:off x="1061884" y="4389848"/>
          <a:ext cx="6513513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00570" imgH="3036570" progId="Excel.Chart.8">
                  <p:embed/>
                </p:oleObj>
              </mc:Choice>
              <mc:Fallback>
                <p:oleObj r:id="rId5" imgW="7100570" imgH="3036570" progId="Excel.Chart.8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1061884" y="4389848"/>
                        <a:ext cx="6513513" cy="23796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1395259" y="401202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016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-12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IE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1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&amp; 2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Derivative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9" name="Rectangle 115"/>
          <p:cNvSpPr>
            <a:spLocks noChangeArrowheads="1"/>
          </p:cNvSpPr>
          <p:nvPr/>
        </p:nvSpPr>
        <p:spPr bwMode="auto">
          <a:xfrm>
            <a:off x="6096000" y="1333500"/>
            <a:ext cx="5771606" cy="443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132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Comparing the 1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2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derivatives we can conclude the following: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order derivatives generally produce thicker edges.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order derivatives have a stronger response to fine detail e.g. thin lines, and isolated points.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order derivatives have stronger response to grey level step.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IE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order derivatives produce a double response at step changes in grey level.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35488" y="69239"/>
          <a:ext cx="54006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00570" imgH="3036570" progId="Excel.Chart.8">
                  <p:embed/>
                </p:oleObj>
              </mc:Choice>
              <mc:Fallback>
                <p:oleObj r:id="rId3" imgW="7100570" imgH="303657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4384" r="1315" b="1961"/>
                      <a:stretch>
                        <a:fillRect/>
                      </a:stretch>
                    </p:blipFill>
                    <p:spPr bwMode="auto">
                      <a:xfrm>
                        <a:off x="435488" y="69239"/>
                        <a:ext cx="5400675" cy="1971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22788" y="2299677"/>
          <a:ext cx="54260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00570" imgH="3036570" progId="Excel.Chart.8">
                  <p:embed/>
                </p:oleObj>
              </mc:Choice>
              <mc:Fallback>
                <p:oleObj r:id="rId5" imgW="7100570" imgH="303657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57" t="15231" r="1195" b="3250"/>
                      <a:stretch>
                        <a:fillRect/>
                      </a:stretch>
                    </p:blipFill>
                    <p:spPr bwMode="auto">
                      <a:xfrm>
                        <a:off x="422788" y="2299677"/>
                        <a:ext cx="5426075" cy="1928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3"/>
          <p:cNvGraphicFramePr>
            <a:graphicFrameLocks noChangeAspect="1"/>
          </p:cNvGraphicFramePr>
          <p:nvPr/>
        </p:nvGraphicFramePr>
        <p:xfrm>
          <a:off x="424376" y="4492014"/>
          <a:ext cx="54102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100570" imgH="3036570" progId="Excel.Chart.8">
                  <p:embed/>
                </p:oleObj>
              </mc:Choice>
              <mc:Fallback>
                <p:oleObj r:id="rId7" imgW="7100570" imgH="3036570" progId="Excel.Chart.8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5" t="11705" r="1180" b="4489"/>
                      <a:stretch>
                        <a:fillRect/>
                      </a:stretch>
                    </p:blipFill>
                    <p:spPr bwMode="auto">
                      <a:xfrm>
                        <a:off x="424376" y="4492014"/>
                        <a:ext cx="5410200" cy="2308225"/>
                      </a:xfrm>
                      <a:prstGeom prst="rect">
                        <a:avLst/>
                      </a:prstGeom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Basic of spatial filtering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168" y="1333500"/>
            <a:ext cx="5327780" cy="387298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of spatial masks for image processing (spatial filters)</a:t>
            </a:r>
          </a:p>
          <a:p>
            <a:pPr marL="1828800" lvl="4" indent="0" eaLnBrk="1" hangingPunct="1">
              <a:lnSpc>
                <a:spcPct val="150000"/>
              </a:lnSpc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Linear filters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Correlation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Convolution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Nonlinear filters</a:t>
            </a:r>
          </a:p>
          <a:p>
            <a:pPr marL="0" indent="0" eaLnBrk="1" hangingPunct="1">
              <a:lnSpc>
                <a:spcPct val="15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72" y="1115095"/>
            <a:ext cx="6367462" cy="5606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330926" y="0"/>
            <a:ext cx="8767353" cy="1055077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zh-CN" sz="2400" dirty="0">
                <a:ea typeface="宋体" panose="02010600030101010101" pitchFamily="2" charset="-122"/>
              </a:rPr>
              <a:t>Using Second Derivatives For Image Enhancement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2</a:t>
            </a:r>
            <a:r>
              <a:rPr lang="en-IE" altLang="zh-CN" baseline="30000" dirty="0">
                <a:ea typeface="宋体" panose="02010600030101010101" pitchFamily="2" charset="-122"/>
              </a:rPr>
              <a:t>nd</a:t>
            </a:r>
            <a:r>
              <a:rPr lang="en-IE" altLang="zh-CN" dirty="0">
                <a:ea typeface="宋体" panose="02010600030101010101" pitchFamily="2" charset="-122"/>
              </a:rPr>
              <a:t> derivative is more useful for image enhancement than the 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Stronger response to fine detail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Simpler implementation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We will come back to the 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order derivative later on</a:t>
            </a: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 first sharpening filter we will look at is the </a:t>
            </a:r>
            <a:r>
              <a:rPr lang="en-IE" altLang="zh-CN" i="1" dirty="0">
                <a:ea typeface="宋体" panose="02010600030101010101" pitchFamily="2" charset="-122"/>
              </a:rPr>
              <a:t>Laplacian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Isotropic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One of the simplest sharpening filters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We will look at a digital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The Laplacian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IE" altLang="zh-CN" dirty="0"/>
              <a:t>The Laplacian is defined as follows:</a:t>
            </a:r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en-IE" altLang="zh-CN" dirty="0"/>
              <a:t>where the partial </a:t>
            </a:r>
            <a:r>
              <a:rPr lang="en-US" altLang="en-IE" dirty="0"/>
              <a:t>2</a:t>
            </a:r>
            <a:r>
              <a:rPr lang="en-IE" altLang="zh-CN" baseline="30000" dirty="0"/>
              <a:t>st</a:t>
            </a:r>
            <a:r>
              <a:rPr lang="en-IE" altLang="zh-CN" dirty="0"/>
              <a:t> order derivative in the </a:t>
            </a:r>
            <a:r>
              <a:rPr lang="en-I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altLang="zh-CN" dirty="0"/>
              <a:t> direction is defined as follows:</a:t>
            </a:r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endParaRPr lang="en-IE" altLang="zh-CN" dirty="0"/>
          </a:p>
          <a:p>
            <a:pPr marL="0" indent="0" eaLnBrk="1" hangingPunct="1">
              <a:lnSpc>
                <a:spcPct val="90000"/>
              </a:lnSpc>
            </a:pPr>
            <a:r>
              <a:rPr lang="en-IE" altLang="zh-CN" dirty="0"/>
              <a:t>and in the </a:t>
            </a:r>
            <a:r>
              <a:rPr lang="en-I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E" altLang="zh-CN" dirty="0"/>
              <a:t> direction as follows:</a:t>
            </a:r>
            <a:endParaRPr lang="en-US" altLang="zh-CN" dirty="0"/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4580942" y="1660590"/>
          <a:ext cx="3030114" cy="1180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42" y="1660590"/>
                        <a:ext cx="3030114" cy="1180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5"/>
          <p:cNvGraphicFramePr>
            <a:graphicFrameLocks noChangeAspect="1"/>
          </p:cNvGraphicFramePr>
          <p:nvPr/>
        </p:nvGraphicFramePr>
        <p:xfrm>
          <a:off x="2867901" y="3521447"/>
          <a:ext cx="6599801" cy="111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489200" imgH="419100" progId="Equation.3">
                  <p:embed/>
                </p:oleObj>
              </mc:Choice>
              <mc:Fallback>
                <p:oleObj name="公式" r:id="rId5" imgW="2489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01" y="3521447"/>
                        <a:ext cx="6599801" cy="1112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6"/>
          <p:cNvGraphicFramePr>
            <a:graphicFrameLocks noChangeAspect="1"/>
          </p:cNvGraphicFramePr>
          <p:nvPr/>
        </p:nvGraphicFramePr>
        <p:xfrm>
          <a:off x="2796098" y="5345594"/>
          <a:ext cx="6599801" cy="117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89200" imgH="444500" progId="Equation.3">
                  <p:embed/>
                </p:oleObj>
              </mc:Choice>
              <mc:Fallback>
                <p:oleObj name="公式" r:id="rId7" imgW="2489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98" y="5345594"/>
                        <a:ext cx="6599801" cy="117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The Laplacian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So, the Laplacian can be given as follows:</a:t>
            </a: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We can easily build a filter based on this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8851" name="Group 4"/>
          <p:cNvGrpSpPr/>
          <p:nvPr/>
        </p:nvGrpSpPr>
        <p:grpSpPr bwMode="auto">
          <a:xfrm>
            <a:off x="3456909" y="1693406"/>
            <a:ext cx="5278181" cy="1669904"/>
            <a:chOff x="983" y="970"/>
            <a:chExt cx="4109" cy="1300"/>
          </a:xfrm>
        </p:grpSpPr>
        <p:graphicFrame>
          <p:nvGraphicFramePr>
            <p:cNvPr id="78852" name="Object 5"/>
            <p:cNvGraphicFramePr>
              <a:graphicFrameLocks noChangeAspect="1"/>
            </p:cNvGraphicFramePr>
            <p:nvPr/>
          </p:nvGraphicFramePr>
          <p:xfrm>
            <a:off x="983" y="970"/>
            <a:ext cx="377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892300" imgH="228600" progId="Equation.3">
                    <p:embed/>
                  </p:oleObj>
                </mc:Choice>
                <mc:Fallback>
                  <p:oleObj name="公式" r:id="rId3" imgW="18923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970"/>
                          <a:ext cx="377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3" name="Object 6"/>
            <p:cNvGraphicFramePr>
              <a:graphicFrameLocks noChangeAspect="1"/>
            </p:cNvGraphicFramePr>
            <p:nvPr/>
          </p:nvGraphicFramePr>
          <p:xfrm>
            <a:off x="1951" y="1442"/>
            <a:ext cx="3141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74800" imgH="203200" progId="Equation.3">
                    <p:embed/>
                  </p:oleObj>
                </mc:Choice>
                <mc:Fallback>
                  <p:oleObj name="公式" r:id="rId5" imgW="15748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442"/>
                          <a:ext cx="3141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4" name="Object 7"/>
            <p:cNvGraphicFramePr>
              <a:graphicFrameLocks noChangeAspect="1"/>
            </p:cNvGraphicFramePr>
            <p:nvPr/>
          </p:nvGraphicFramePr>
          <p:xfrm>
            <a:off x="1951" y="1864"/>
            <a:ext cx="13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673100" imgH="203200" progId="Equation.3">
                    <p:embed/>
                  </p:oleObj>
                </mc:Choice>
                <mc:Fallback>
                  <p:oleObj name="公式" r:id="rId7" imgW="6731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864"/>
                          <a:ext cx="134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5" name="Group 8"/>
          <p:cNvGrpSpPr/>
          <p:nvPr/>
        </p:nvGrpSpPr>
        <p:grpSpPr bwMode="auto">
          <a:xfrm>
            <a:off x="5097827" y="4227512"/>
            <a:ext cx="2139950" cy="2128838"/>
            <a:chOff x="3689" y="895"/>
            <a:chExt cx="988" cy="983"/>
          </a:xfrm>
        </p:grpSpPr>
        <p:sp>
          <p:nvSpPr>
            <p:cNvPr id="78856" name="Rectangle 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57" name="Rectangle 1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58" name="Rectangle 1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59" name="Rectangle 1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60" name="Rectangle 1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61" name="Rectangle 1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62" name="Rectangle 1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63" name="Rectangle 1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8864" name="Rectangle 1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The Laplacian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Applying the Laplacian to an image we get a new image that highlights edges and other discontinuities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08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49696" r="40327"/>
          <a:stretch>
            <a:fillRect/>
          </a:stretch>
        </p:blipFill>
        <p:spPr bwMode="auto">
          <a:xfrm>
            <a:off x="7218545" y="2632157"/>
            <a:ext cx="23145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b="50000"/>
          <a:stretch>
            <a:fillRect/>
          </a:stretch>
        </p:blipFill>
        <p:spPr bwMode="auto">
          <a:xfrm>
            <a:off x="2703694" y="2632158"/>
            <a:ext cx="4584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 Box 10"/>
          <p:cNvSpPr txBox="1">
            <a:spLocks noChangeArrowheads="1"/>
          </p:cNvSpPr>
          <p:nvPr/>
        </p:nvSpPr>
        <p:spPr bwMode="auto">
          <a:xfrm>
            <a:off x="3421573" y="5245182"/>
            <a:ext cx="1061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</a:t>
            </a:r>
            <a:b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902" name="Text Box 11"/>
          <p:cNvSpPr txBox="1">
            <a:spLocks noChangeArrowheads="1"/>
          </p:cNvSpPr>
          <p:nvPr/>
        </p:nvSpPr>
        <p:spPr bwMode="auto">
          <a:xfrm>
            <a:off x="5323339" y="5245182"/>
            <a:ext cx="1769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b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Filtered 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7359621" y="5245183"/>
            <a:ext cx="21579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b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Filtered Image</a:t>
            </a:r>
            <a:b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Scaled for Display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But That Is Not Very Enhanced!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624582" y="1326177"/>
            <a:ext cx="7676863" cy="4778375"/>
          </a:xfrm>
        </p:spPr>
        <p:txBody>
          <a:bodyPr>
            <a:normAutofit/>
          </a:bodyPr>
          <a:lstStyle/>
          <a:p>
            <a:pPr marL="266700" indent="-266700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The result of a Laplacian filtering is not an enhanced image.</a:t>
            </a:r>
          </a:p>
          <a:p>
            <a:pPr marL="266700" indent="-266700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We have to do more work in order to get our final image.</a:t>
            </a:r>
          </a:p>
          <a:p>
            <a:pPr marL="266700" indent="-266700" algn="just" eaLnBrk="1" hangingPunct="1">
              <a:lnSpc>
                <a:spcPct val="150000"/>
              </a:lnSpc>
              <a:buFontTx/>
              <a:buChar char="•"/>
            </a:pPr>
            <a:r>
              <a:rPr lang="en-IE" altLang="zh-CN" dirty="0">
                <a:ea typeface="宋体" panose="02010600030101010101" pitchFamily="2" charset="-122"/>
              </a:rPr>
              <a:t>Subtract the Laplacian result from the original image to generate our final sharpened enhanced image.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2947" name="Group 4"/>
          <p:cNvGrpSpPr/>
          <p:nvPr/>
        </p:nvGrpSpPr>
        <p:grpSpPr bwMode="auto">
          <a:xfrm>
            <a:off x="8645852" y="1326177"/>
            <a:ext cx="3014098" cy="4318552"/>
            <a:chOff x="4004" y="831"/>
            <a:chExt cx="1458" cy="2089"/>
          </a:xfrm>
        </p:grpSpPr>
        <p:pic>
          <p:nvPicPr>
            <p:cNvPr id="8294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6" t="49696" r="40327"/>
            <a:stretch>
              <a:fillRect/>
            </a:stretch>
          </p:blipFill>
          <p:spPr bwMode="auto">
            <a:xfrm>
              <a:off x="4004" y="831"/>
              <a:ext cx="1458" cy="1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49" name="Text Box 6"/>
            <p:cNvSpPr txBox="1">
              <a:spLocks noChangeArrowheads="1"/>
            </p:cNvSpPr>
            <p:nvPr/>
          </p:nvSpPr>
          <p:spPr bwMode="auto">
            <a:xfrm>
              <a:off x="4227" y="2473"/>
              <a:ext cx="104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Laplacian</a:t>
              </a:r>
              <a:b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Filtered Image</a:t>
              </a:r>
              <a:b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Scaled for Display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29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80604"/>
              </p:ext>
            </p:extLst>
          </p:nvPr>
        </p:nvGraphicFramePr>
        <p:xfrm>
          <a:off x="2072571" y="5533367"/>
          <a:ext cx="46243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500" imgH="228600" progId="Equation.3">
                  <p:embed/>
                </p:oleObj>
              </mc:Choice>
              <mc:Fallback>
                <p:oleObj name="公式" r:id="rId4" imgW="146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71" y="5533367"/>
                        <a:ext cx="46243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Laplacian Image Enhancement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1477256" y="5319655"/>
            <a:ext cx="9644415" cy="54099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In the final sharpened image, </a:t>
            </a:r>
            <a:r>
              <a:rPr lang="en-IE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edges</a:t>
            </a:r>
            <a:r>
              <a:rPr lang="en-IE" altLang="zh-CN" dirty="0">
                <a:ea typeface="宋体" panose="02010600030101010101" pitchFamily="2" charset="-122"/>
              </a:rPr>
              <a:t> and </a:t>
            </a:r>
            <a:r>
              <a:rPr lang="en-IE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fine detail </a:t>
            </a:r>
            <a:r>
              <a:rPr lang="en-IE" altLang="zh-CN" dirty="0">
                <a:ea typeface="宋体" panose="02010600030101010101" pitchFamily="2" charset="-122"/>
              </a:rPr>
              <a:t>are much more obvious.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49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6" r="40298" b="50000"/>
          <a:stretch>
            <a:fillRect/>
          </a:stretch>
        </p:blipFill>
        <p:spPr bwMode="auto">
          <a:xfrm>
            <a:off x="2047006" y="1278503"/>
            <a:ext cx="22987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6"/>
          <a:stretch>
            <a:fillRect/>
          </a:stretch>
        </p:blipFill>
        <p:spPr bwMode="auto">
          <a:xfrm>
            <a:off x="7882657" y="1270564"/>
            <a:ext cx="2297113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9"/>
          <p:cNvSpPr txBox="1">
            <a:spLocks noChangeArrowheads="1"/>
          </p:cNvSpPr>
          <p:nvPr/>
        </p:nvSpPr>
        <p:spPr bwMode="auto">
          <a:xfrm>
            <a:off x="4413969" y="2048439"/>
            <a:ext cx="41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sz="5400" dirty="0">
                <a:ea typeface="宋体" panose="02010600030101010101" pitchFamily="2" charset="-122"/>
              </a:rPr>
              <a:t>-</a:t>
            </a:r>
            <a:endParaRPr lang="en-US" altLang="zh-CN" sz="5400" dirty="0">
              <a:ea typeface="宋体" panose="02010600030101010101" pitchFamily="2" charset="-122"/>
            </a:endParaRPr>
          </a:p>
        </p:txBody>
      </p:sp>
      <p:sp>
        <p:nvSpPr>
          <p:cNvPr id="84998" name="Text Box 10"/>
          <p:cNvSpPr txBox="1">
            <a:spLocks noChangeArrowheads="1"/>
          </p:cNvSpPr>
          <p:nvPr/>
        </p:nvSpPr>
        <p:spPr bwMode="auto">
          <a:xfrm>
            <a:off x="7230194" y="2129402"/>
            <a:ext cx="58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sz="5400" dirty="0">
                <a:ea typeface="宋体" panose="02010600030101010101" pitchFamily="2" charset="-122"/>
              </a:rPr>
              <a:t>=</a:t>
            </a:r>
            <a:endParaRPr lang="en-US" altLang="zh-CN" sz="5400" dirty="0">
              <a:ea typeface="宋体" panose="02010600030101010101" pitchFamily="2" charset="-122"/>
            </a:endParaRPr>
          </a:p>
        </p:txBody>
      </p:sp>
      <p:sp>
        <p:nvSpPr>
          <p:cNvPr id="84999" name="Text Box 11"/>
          <p:cNvSpPr txBox="1">
            <a:spLocks noChangeArrowheads="1"/>
          </p:cNvSpPr>
          <p:nvPr/>
        </p:nvSpPr>
        <p:spPr bwMode="auto">
          <a:xfrm>
            <a:off x="2683065" y="3816914"/>
            <a:ext cx="1061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</a:t>
            </a:r>
            <a:b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5189668" y="3816914"/>
            <a:ext cx="1769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b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Filtered Image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001" name="Text Box 13"/>
          <p:cNvSpPr txBox="1">
            <a:spLocks noChangeArrowheads="1"/>
          </p:cNvSpPr>
          <p:nvPr/>
        </p:nvSpPr>
        <p:spPr bwMode="auto">
          <a:xfrm>
            <a:off x="8348119" y="3816914"/>
            <a:ext cx="137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Sharpened</a:t>
            </a:r>
            <a:b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00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1" b="50000"/>
          <a:stretch>
            <a:fillRect/>
          </a:stretch>
        </p:blipFill>
        <p:spPr bwMode="auto">
          <a:xfrm>
            <a:off x="4894981" y="1278503"/>
            <a:ext cx="22669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4678919" y="4569405"/>
            <a:ext cx="2791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Exam: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laplacian.m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Simplified Image Enhancement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The entire enhancement can be combined into a single filtering operation: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7043" name="Object 4"/>
          <p:cNvGraphicFramePr>
            <a:graphicFrameLocks noChangeAspect="1"/>
          </p:cNvGraphicFramePr>
          <p:nvPr/>
        </p:nvGraphicFramePr>
        <p:xfrm>
          <a:off x="2975283" y="2775923"/>
          <a:ext cx="67976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46300" imgH="203200" progId="Equation.3">
                  <p:embed/>
                </p:oleObj>
              </mc:Choice>
              <mc:Fallback>
                <p:oleObj name="公式" r:id="rId3" imgW="2146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283" y="2775923"/>
                        <a:ext cx="67976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5"/>
          <p:cNvGraphicFramePr>
            <a:graphicFrameLocks noChangeAspect="1"/>
          </p:cNvGraphicFramePr>
          <p:nvPr/>
        </p:nvGraphicFramePr>
        <p:xfrm>
          <a:off x="5046971" y="3431561"/>
          <a:ext cx="48656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36065" imgH="203200" progId="Equation.3">
                  <p:embed/>
                </p:oleObj>
              </mc:Choice>
              <mc:Fallback>
                <p:oleObj name="公式" r:id="rId5" imgW="1536065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971" y="3431561"/>
                        <a:ext cx="48656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6"/>
          <p:cNvGraphicFramePr>
            <a:graphicFrameLocks noChangeAspect="1"/>
          </p:cNvGraphicFramePr>
          <p:nvPr/>
        </p:nvGraphicFramePr>
        <p:xfrm>
          <a:off x="4926321" y="4087199"/>
          <a:ext cx="2251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11200" imgH="203200" progId="Equation.3">
                  <p:embed/>
                </p:oleObj>
              </mc:Choice>
              <mc:Fallback>
                <p:oleObj name="公式" r:id="rId7" imgW="7112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321" y="4087199"/>
                        <a:ext cx="2251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7"/>
          <p:cNvGraphicFramePr>
            <a:graphicFrameLocks noChangeAspect="1"/>
          </p:cNvGraphicFramePr>
          <p:nvPr/>
        </p:nvGraphicFramePr>
        <p:xfrm>
          <a:off x="1732271" y="2025035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60500" imgH="228600" progId="Equation.3">
                  <p:embed/>
                </p:oleObj>
              </mc:Choice>
              <mc:Fallback>
                <p:oleObj name="公式" r:id="rId9" imgW="146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71" y="2025035"/>
                        <a:ext cx="46243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8"/>
          <p:cNvGraphicFramePr>
            <a:graphicFrameLocks noChangeAspect="1"/>
          </p:cNvGraphicFramePr>
          <p:nvPr/>
        </p:nvGraphicFramePr>
        <p:xfrm>
          <a:off x="3037195" y="4804748"/>
          <a:ext cx="68754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71700" imgH="203200" progId="Equation.3">
                  <p:embed/>
                </p:oleObj>
              </mc:Choice>
              <mc:Fallback>
                <p:oleObj name="公式" r:id="rId11" imgW="21717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195" y="4804748"/>
                        <a:ext cx="687546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9"/>
          <p:cNvGraphicFramePr>
            <a:graphicFrameLocks noChangeAspect="1"/>
          </p:cNvGraphicFramePr>
          <p:nvPr/>
        </p:nvGraphicFramePr>
        <p:xfrm>
          <a:off x="5066020" y="5476261"/>
          <a:ext cx="4826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524000" imgH="203200" progId="Equation.3">
                  <p:embed/>
                </p:oleObj>
              </mc:Choice>
              <mc:Fallback>
                <p:oleObj name="公式" r:id="rId13" imgW="1524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020" y="5476261"/>
                        <a:ext cx="48260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Simplified Image Enhancement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This gives us a new filter which does the whole job for us in one step.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4" t="42604" r="44447" b="13454"/>
          <a:stretch>
            <a:fillRect/>
          </a:stretch>
        </p:blipFill>
        <p:spPr bwMode="auto">
          <a:xfrm>
            <a:off x="7486651" y="2813051"/>
            <a:ext cx="24161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AutoShape 5"/>
          <p:cNvSpPr>
            <a:spLocks noChangeArrowheads="1"/>
          </p:cNvSpPr>
          <p:nvPr/>
        </p:nvSpPr>
        <p:spPr bwMode="auto">
          <a:xfrm>
            <a:off x="4618038" y="3478214"/>
            <a:ext cx="2938462" cy="896937"/>
          </a:xfrm>
          <a:prstGeom prst="rightArrow">
            <a:avLst>
              <a:gd name="adj1" fmla="val 50093"/>
              <a:gd name="adj2" fmla="val 463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89093" name="Group 6"/>
          <p:cNvGrpSpPr/>
          <p:nvPr/>
        </p:nvGrpSpPr>
        <p:grpSpPr bwMode="auto">
          <a:xfrm>
            <a:off x="5116514" y="2990851"/>
            <a:ext cx="1893887" cy="1884363"/>
            <a:chOff x="3689" y="895"/>
            <a:chExt cx="988" cy="983"/>
          </a:xfrm>
        </p:grpSpPr>
        <p:sp>
          <p:nvSpPr>
            <p:cNvPr id="89094" name="Rectangle 7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095" name="Rectangle 8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096" name="Rectangle 9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097" name="Rectangle 10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098" name="Rectangle 11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5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099" name="Rectangle 12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100" name="Rectangle 13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101" name="Rectangle 14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89102" name="Rectangle 15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pic>
        <p:nvPicPr>
          <p:cNvPr id="8910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2225675" y="2836863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Variants On The Simple Laplacian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There are lots of slightly different versions of the Laplacian that can be used: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1139" name="Group 4"/>
          <p:cNvGrpSpPr/>
          <p:nvPr/>
        </p:nvGrpSpPr>
        <p:grpSpPr bwMode="auto">
          <a:xfrm>
            <a:off x="2808288" y="2522539"/>
            <a:ext cx="1630362" cy="1622425"/>
            <a:chOff x="3689" y="895"/>
            <a:chExt cx="988" cy="983"/>
          </a:xfrm>
        </p:grpSpPr>
        <p:sp>
          <p:nvSpPr>
            <p:cNvPr id="91140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1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2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3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4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-4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5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6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7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48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91149" name="Group 14"/>
          <p:cNvGrpSpPr/>
          <p:nvPr/>
        </p:nvGrpSpPr>
        <p:grpSpPr bwMode="auto">
          <a:xfrm>
            <a:off x="6383338" y="2522539"/>
            <a:ext cx="1630362" cy="1622425"/>
            <a:chOff x="3689" y="895"/>
            <a:chExt cx="988" cy="983"/>
          </a:xfrm>
        </p:grpSpPr>
        <p:sp>
          <p:nvSpPr>
            <p:cNvPr id="91150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1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2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3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4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-8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5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6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7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58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pic>
        <p:nvPicPr>
          <p:cNvPr id="91159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2" t="42946" b="13765"/>
          <a:stretch>
            <a:fillRect/>
          </a:stretch>
        </p:blipFill>
        <p:spPr bwMode="auto">
          <a:xfrm>
            <a:off x="7540626" y="4540251"/>
            <a:ext cx="236696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60" name="AutoShape 25"/>
          <p:cNvSpPr>
            <a:spLocks noChangeArrowheads="1"/>
          </p:cNvSpPr>
          <p:nvPr/>
        </p:nvSpPr>
        <p:spPr bwMode="auto">
          <a:xfrm>
            <a:off x="4608513" y="5203825"/>
            <a:ext cx="2938462" cy="896938"/>
          </a:xfrm>
          <a:prstGeom prst="rightArrow">
            <a:avLst>
              <a:gd name="adj1" fmla="val 50093"/>
              <a:gd name="adj2" fmla="val 4632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1161" name="Group 26"/>
          <p:cNvGrpSpPr/>
          <p:nvPr/>
        </p:nvGrpSpPr>
        <p:grpSpPr bwMode="auto">
          <a:xfrm>
            <a:off x="5106989" y="4716463"/>
            <a:ext cx="1893887" cy="1884362"/>
            <a:chOff x="3689" y="895"/>
            <a:chExt cx="988" cy="983"/>
          </a:xfrm>
        </p:grpSpPr>
        <p:sp>
          <p:nvSpPr>
            <p:cNvPr id="91162" name="Rectangle 27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3" name="Rectangle 28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4" name="Rectangle 29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5" name="Rectangle 30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6" name="Rectangle 31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9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7" name="Rectangle 32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8" name="Rectangle 33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69" name="Rectangle 34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91170" name="Rectangle 35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pic>
        <p:nvPicPr>
          <p:cNvPr id="91171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2216150" y="4562475"/>
            <a:ext cx="23828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72" name="Text Box 37"/>
          <p:cNvSpPr txBox="1">
            <a:spLocks noChangeArrowheads="1"/>
          </p:cNvSpPr>
          <p:nvPr/>
        </p:nvSpPr>
        <p:spPr bwMode="auto">
          <a:xfrm>
            <a:off x="4408489" y="2860675"/>
            <a:ext cx="1556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b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73" name="Text Box 38"/>
          <p:cNvSpPr txBox="1">
            <a:spLocks noChangeArrowheads="1"/>
          </p:cNvSpPr>
          <p:nvPr/>
        </p:nvSpPr>
        <p:spPr bwMode="auto">
          <a:xfrm>
            <a:off x="8002589" y="2860675"/>
            <a:ext cx="16006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Variant of</a:t>
            </a:r>
            <a:b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Variants On The Simple Laplacian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318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1284288"/>
            <a:ext cx="7331075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Spatial linear filtering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55" y="1212240"/>
            <a:ext cx="6910388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52806"/>
              </p:ext>
            </p:extLst>
          </p:nvPr>
        </p:nvGraphicFramePr>
        <p:xfrm>
          <a:off x="6278468" y="5255602"/>
          <a:ext cx="50911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900" imgH="431800" progId="Equation.DSMT4">
                  <p:embed/>
                </p:oleObj>
              </mc:Choice>
              <mc:Fallback>
                <p:oleObj name="Equation" r:id="rId4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468" y="5255602"/>
                        <a:ext cx="5091112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466527" y="1453539"/>
            <a:ext cx="26463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Spatial Correlation: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1"/>
          <a:stretch>
            <a:fillRect/>
          </a:stretch>
        </p:blipFill>
        <p:spPr bwMode="auto">
          <a:xfrm>
            <a:off x="1609682" y="2867956"/>
            <a:ext cx="2271354" cy="221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71853" y="5080977"/>
            <a:ext cx="5024681" cy="1474787"/>
            <a:chOff x="571853" y="5080977"/>
            <a:chExt cx="5024681" cy="147478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072516"/>
                    </p:ext>
                  </p:extLst>
                </p:nvPr>
              </p:nvGraphicFramePr>
              <p:xfrm>
                <a:off x="629246" y="5080977"/>
                <a:ext cx="4967288" cy="1079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2311400" imgH="431800" progId="Equation.DSMT4">
                        <p:embed/>
                      </p:oleObj>
                    </mc:Choice>
                    <mc:Fallback>
                      <p:oleObj name="Equation" r:id="rId7" imgW="2311400" imgH="431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9246" y="5080977"/>
                              <a:ext cx="4967288" cy="1079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072516"/>
                    </p:ext>
                  </p:extLst>
                </p:nvPr>
              </p:nvGraphicFramePr>
              <p:xfrm>
                <a:off x="629246" y="5080977"/>
                <a:ext cx="4967288" cy="1079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333" name="Equation" r:id="rId10" imgW="2311400" imgH="431800" progId="Equation.DSMT4">
                        <p:embed/>
                      </p:oleObj>
                    </mc:Choice>
                    <mc:Fallback>
                      <p:oleObj name="Equation" r:id="rId10" imgW="2311400" imgH="431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9246" y="5080977"/>
                              <a:ext cx="4967288" cy="1079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71853" y="6094099"/>
                  <a:ext cx="259622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(for a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 </a:t>
                  </a:r>
                  <a14:m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3 </a:t>
                  </a:r>
                  <a:r>
                    <a:rPr lang="en-US" altLang="zh-CN" sz="2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filter)</a:t>
                  </a:r>
                </a:p>
              </p:txBody>
            </p:sp>
          </mc:Choice>
          <mc:Fallback xmlns="">
            <p:sp>
              <p:nvSpPr>
                <p:cNvPr id="12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853" y="6094099"/>
                  <a:ext cx="2596224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756" t="-10667" r="-2582" b="-30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Variants On The Simple Laplacian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3" name="Rectangle 3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7888597" cy="4778375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Two definitions of Laplacian: one is the negative of the other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Accordingly, to recover background features:</a:t>
            </a:r>
          </a:p>
          <a:p>
            <a:pPr marL="0" indent="0" eaLnBrk="1" hangingPunct="1">
              <a:lnSpc>
                <a:spcPct val="15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I: if the center of the mask is negative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II: if the center of the mask is positive</a:t>
            </a:r>
          </a:p>
        </p:txBody>
      </p:sp>
      <p:graphicFrame>
        <p:nvGraphicFramePr>
          <p:cNvPr id="95234" name="Object 5"/>
          <p:cNvGraphicFramePr>
            <a:graphicFrameLocks noChangeAspect="1"/>
          </p:cNvGraphicFramePr>
          <p:nvPr/>
        </p:nvGraphicFramePr>
        <p:xfrm>
          <a:off x="1348848" y="3067525"/>
          <a:ext cx="51308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95400" imgH="304800" progId="Equation.3">
                  <p:embed/>
                </p:oleObj>
              </mc:Choice>
              <mc:Fallback>
                <p:oleObj name="公式" r:id="rId2" imgW="12954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48" y="3067525"/>
                        <a:ext cx="51308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06"/>
          <a:stretch>
            <a:fillRect/>
          </a:stretch>
        </p:blipFill>
        <p:spPr bwMode="auto">
          <a:xfrm>
            <a:off x="8585253" y="1346201"/>
            <a:ext cx="2674937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High Boost Filtering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5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High boost filtering:</a:t>
            </a:r>
          </a:p>
          <a:p>
            <a:pPr marL="0" indent="0" eaLnBrk="1" hangingPunct="1">
              <a:lnSpc>
                <a:spcPct val="15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I: if the center of the mask is negative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II: if the center of the mask is positive</a:t>
            </a:r>
          </a:p>
          <a:p>
            <a:pPr marL="0" indent="0" eaLnBrk="1" hangingPunct="1">
              <a:lnSpc>
                <a:spcPct val="15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When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2400" i="1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ea typeface="宋体" panose="02010600030101010101" pitchFamily="2" charset="-122"/>
              </a:rPr>
              <a:t>it is the standard Laplacian filtering, as the value of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increase past 1, the contribution of the sharpening process becomes less and less important.</a:t>
            </a:r>
          </a:p>
        </p:txBody>
      </p:sp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2148502" y="1454101"/>
          <a:ext cx="780891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3900" imgH="330200" progId="Equation.3">
                  <p:embed/>
                </p:oleObj>
              </mc:Choice>
              <mc:Fallback>
                <p:oleObj name="公式" r:id="rId2" imgW="19939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02" y="1454101"/>
                        <a:ext cx="780891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High Boost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3" y="1133735"/>
            <a:ext cx="7589837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2"/>
          <p:cNvGrpSpPr/>
          <p:nvPr/>
        </p:nvGrpSpPr>
        <p:grpSpPr bwMode="auto">
          <a:xfrm>
            <a:off x="4090735" y="4943260"/>
            <a:ext cx="1402538" cy="1498791"/>
            <a:chOff x="3689" y="895"/>
            <a:chExt cx="988" cy="983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-8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E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5493273" y="3094297"/>
            <a:ext cx="4191042" cy="208272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83719" y="1133735"/>
            <a:ext cx="333201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of the principal applications of boost filtering is when the input image is darker than desired.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varying the boost coefficient, it generally is possible to obtain an overall increase in average gray level of the image.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1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Derivative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Implementing 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filters is difficult in practice.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For a function 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IE" altLang="zh-CN" dirty="0">
                <a:ea typeface="宋体" panose="02010600030101010101" pitchFamily="2" charset="-122"/>
              </a:rPr>
              <a:t>the gradient of 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IE" altLang="zh-CN" dirty="0">
                <a:ea typeface="宋体" panose="02010600030101010101" pitchFamily="2" charset="-122"/>
              </a:rPr>
              <a:t> at coordinates 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en-IE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IE" altLang="zh-CN" dirty="0">
                <a:ea typeface="宋体" panose="02010600030101010101" pitchFamily="2" charset="-122"/>
              </a:rPr>
              <a:t> is given as the column vector: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993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98062"/>
              </p:ext>
            </p:extLst>
          </p:nvPr>
        </p:nvGraphicFramePr>
        <p:xfrm>
          <a:off x="4474143" y="3507863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3000" imgH="812800" progId="Equation.3">
                  <p:embed/>
                </p:oleObj>
              </mc:Choice>
              <mc:Fallback>
                <p:oleObj name="公式" r:id="rId3" imgW="11430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4143" y="3507863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1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Derivative Filtering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The magnitude of this vector is given by:</a:t>
            </a: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For practical reasons this can be simplified as:</a:t>
            </a:r>
          </a:p>
          <a:p>
            <a:pPr marL="0" indent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01379" name="Group 4"/>
          <p:cNvGrpSpPr/>
          <p:nvPr/>
        </p:nvGrpSpPr>
        <p:grpSpPr bwMode="auto">
          <a:xfrm>
            <a:off x="4161632" y="1907306"/>
            <a:ext cx="3765550" cy="2708275"/>
            <a:chOff x="776" y="1251"/>
            <a:chExt cx="2372" cy="1706"/>
          </a:xfrm>
        </p:grpSpPr>
        <p:graphicFrame>
          <p:nvGraphicFramePr>
            <p:cNvPr id="101380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39165" imgH="203200" progId="Equation.3">
                    <p:embed/>
                  </p:oleObj>
                </mc:Choice>
                <mc:Fallback>
                  <p:oleObj name="公式" r:id="rId3" imgW="939165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1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837565" imgH="304800" progId="Equation.3">
                    <p:embed/>
                  </p:oleObj>
                </mc:Choice>
                <mc:Fallback>
                  <p:oleObj name="公式" r:id="rId5" imgW="837565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2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20165" imgH="609600" progId="Equation.3">
                    <p:embed/>
                  </p:oleObj>
                </mc:Choice>
                <mc:Fallback>
                  <p:oleObj name="公式" r:id="rId7" imgW="1320165" imgH="609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3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39800" imgH="279400" progId="Equation.3">
                  <p:embed/>
                </p:oleObj>
              </mc:Choice>
              <mc:Fallback>
                <p:oleObj name="公式" r:id="rId9" imgW="9398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1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Derivative Filtering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426" name="Rectangle 1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altLang="zh-CN" dirty="0">
                <a:ea typeface="宋体" panose="02010600030101010101" pitchFamily="2" charset="-122"/>
              </a:rPr>
              <a:t>The simplest </a:t>
            </a:r>
            <a:r>
              <a:rPr lang="en-IE" altLang="zh-CN" dirty="0">
                <a:ea typeface="宋体" panose="02010600030101010101" pitchFamily="2" charset="-122"/>
              </a:rPr>
              <a:t>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Filtering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0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dirty="0">
                <a:ea typeface="宋体" panose="02010600030101010101" pitchFamily="2" charset="-122"/>
              </a:rPr>
              <a:t>Approximation: </a:t>
            </a:r>
          </a:p>
          <a:p>
            <a:pPr marL="0" indent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03427" name="Object 19"/>
          <p:cNvGraphicFramePr>
            <a:graphicFrameLocks noChangeAspect="1"/>
          </p:cNvGraphicFramePr>
          <p:nvPr/>
        </p:nvGraphicFramePr>
        <p:xfrm>
          <a:off x="2386013" y="1984181"/>
          <a:ext cx="2640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62965" imgH="457200" progId="Equation.3">
                  <p:embed/>
                </p:oleObj>
              </mc:Choice>
              <mc:Fallback>
                <p:oleObj name="公式" r:id="rId3" imgW="862965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984181"/>
                        <a:ext cx="26400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20"/>
          <p:cNvGraphicFramePr>
            <a:graphicFrameLocks noChangeAspect="1"/>
          </p:cNvGraphicFramePr>
          <p:nvPr/>
        </p:nvGraphicFramePr>
        <p:xfrm>
          <a:off x="2386013" y="4979989"/>
          <a:ext cx="50546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84300" imgH="254000" progId="Equation.3">
                  <p:embed/>
                </p:oleObj>
              </mc:Choice>
              <mc:Fallback>
                <p:oleObj name="公式" r:id="rId5" imgW="13843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979989"/>
                        <a:ext cx="50546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9" name="Group 7"/>
          <p:cNvGrpSpPr/>
          <p:nvPr/>
        </p:nvGrpSpPr>
        <p:grpSpPr bwMode="auto">
          <a:xfrm>
            <a:off x="8837364" y="4377337"/>
            <a:ext cx="1893887" cy="1884363"/>
            <a:chOff x="3689" y="895"/>
            <a:chExt cx="988" cy="983"/>
          </a:xfrm>
        </p:grpSpPr>
        <p:sp>
          <p:nvSpPr>
            <p:cNvPr id="103430" name="Rectangle 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1" name="Rectangle 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2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2" name="Rectangle 1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3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3" name="Rectangle 1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4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4" name="Rectangle 1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dirty="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 dirty="0">
                  <a:ea typeface="宋体" panose="02010600030101010101" pitchFamily="2" charset="-122"/>
                </a:rPr>
                <a:t>5</a:t>
              </a: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35" name="Rectangle 1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6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6" name="Rectangle 1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7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7" name="Rectangle 1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8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3438" name="Rectangle 1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3439" name="Object 4"/>
          <p:cNvGraphicFramePr>
            <a:graphicFrameLocks noChangeAspect="1"/>
          </p:cNvGraphicFramePr>
          <p:nvPr/>
        </p:nvGraphicFramePr>
        <p:xfrm>
          <a:off x="5226844" y="1595719"/>
          <a:ext cx="3878263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33500" imgH="838200" progId="Equation.3">
                  <p:embed/>
                </p:oleObj>
              </mc:Choice>
              <mc:Fallback>
                <p:oleObj name="公式" r:id="rId7" imgW="13335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844" y="1595719"/>
                        <a:ext cx="3878263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Filtering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4" name="Rectangle 18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7888597" cy="4778375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altLang="zh-CN" sz="2000" dirty="0">
                <a:ea typeface="宋体" panose="02010600030101010101" pitchFamily="2" charset="-122"/>
              </a:rPr>
              <a:t>Roberts uses:</a:t>
            </a: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US" altLang="zh-CN" sz="2000" dirty="0">
                <a:ea typeface="宋体" panose="02010600030101010101" pitchFamily="2" charset="-122"/>
              </a:rPr>
              <a:t>Approximation (Roberts Cross-Gradient Operators): </a:t>
            </a:r>
          </a:p>
          <a:p>
            <a:pPr marL="0" indent="0" eaLnBrk="1" hangingPunct="1"/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31093"/>
              </p:ext>
            </p:extLst>
          </p:nvPr>
        </p:nvGraphicFramePr>
        <p:xfrm>
          <a:off x="2127375" y="2057736"/>
          <a:ext cx="25622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38200" imgH="431800" progId="Equation.3">
                  <p:embed/>
                </p:oleObj>
              </mc:Choice>
              <mc:Fallback>
                <p:oleObj name="公式" r:id="rId3" imgW="8382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75" y="2057736"/>
                        <a:ext cx="25622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83031"/>
              </p:ext>
            </p:extLst>
          </p:nvPr>
        </p:nvGraphicFramePr>
        <p:xfrm>
          <a:off x="1405374" y="4875710"/>
          <a:ext cx="49609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58900" imgH="203200" progId="Equation.3">
                  <p:embed/>
                </p:oleObj>
              </mc:Choice>
              <mc:Fallback>
                <p:oleObj name="公式" r:id="rId5" imgW="13589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374" y="4875710"/>
                        <a:ext cx="49609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56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414" y="1311411"/>
            <a:ext cx="3853882" cy="453349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3891436" y="4994275"/>
            <a:ext cx="4629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sharpening by gradient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2" name="Rectangle 3"/>
          <p:cNvSpPr>
            <a:spLocks noChangeArrowheads="1"/>
          </p:cNvSpPr>
          <p:nvPr/>
        </p:nvSpPr>
        <p:spPr bwMode="auto">
          <a:xfrm>
            <a:off x="1524000" y="28654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7523" name="Picture 4" descr="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1728789"/>
            <a:ext cx="3048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6" descr="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728788"/>
            <a:ext cx="297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Derivative Filtering (</a:t>
            </a:r>
            <a:r>
              <a:rPr lang="en-US" altLang="zh-CN" dirty="0" err="1"/>
              <a:t>cont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1</a:t>
            </a:r>
            <a:r>
              <a:rPr lang="en-IE" altLang="zh-CN" baseline="30000">
                <a:ea typeface="宋体" panose="02010600030101010101" pitchFamily="2" charset="-122"/>
              </a:rPr>
              <a:t>st</a:t>
            </a:r>
            <a:r>
              <a:rPr lang="en-IE" altLang="zh-CN">
                <a:ea typeface="宋体" panose="02010600030101010101" pitchFamily="2" charset="-122"/>
              </a:rPr>
              <a:t> Derivative Filtering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There is some debate as to how best to calculate these gradients but we will use:</a:t>
            </a:r>
          </a:p>
          <a:p>
            <a:pPr marL="0" indent="0" algn="just" eaLnBrk="1" hangingPunct="1">
              <a:lnSpc>
                <a:spcPct val="150000"/>
              </a:lnSpc>
            </a:pPr>
            <a:endParaRPr lang="en-IE" altLang="zh-CN" dirty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</a:pPr>
            <a:endParaRPr lang="en-IE" altLang="zh-CN" dirty="0"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Based on the previous equations we can derive the </a:t>
            </a:r>
            <a:r>
              <a:rPr lang="en-IE" altLang="zh-CN" i="1" dirty="0" err="1">
                <a:ea typeface="宋体" panose="02010600030101010101" pitchFamily="2" charset="-122"/>
              </a:rPr>
              <a:t>Sobel</a:t>
            </a:r>
            <a:r>
              <a:rPr lang="en-IE" altLang="zh-CN" i="1" dirty="0">
                <a:ea typeface="宋体" panose="02010600030101010101" pitchFamily="2" charset="-122"/>
              </a:rPr>
              <a:t> Operators.</a:t>
            </a:r>
          </a:p>
          <a:p>
            <a:pPr marL="0" indent="0" eaLnBrk="1" hangingPunct="1">
              <a:lnSpc>
                <a:spcPct val="15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08547" name="Group 4"/>
          <p:cNvGrpSpPr/>
          <p:nvPr/>
        </p:nvGrpSpPr>
        <p:grpSpPr bwMode="auto">
          <a:xfrm>
            <a:off x="3366295" y="2438399"/>
            <a:ext cx="5356225" cy="1273175"/>
            <a:chOff x="804" y="1493"/>
            <a:chExt cx="3374" cy="802"/>
          </a:xfrm>
        </p:grpSpPr>
        <p:graphicFrame>
          <p:nvGraphicFramePr>
            <p:cNvPr id="108548" name="Object 5"/>
            <p:cNvGraphicFramePr>
              <a:graphicFrameLocks noChangeAspect="1"/>
            </p:cNvGraphicFramePr>
            <p:nvPr/>
          </p:nvGraphicFramePr>
          <p:xfrm>
            <a:off x="804" y="1493"/>
            <a:ext cx="337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209800" imgH="254000" progId="Equation.3">
                    <p:embed/>
                  </p:oleObj>
                </mc:Choice>
                <mc:Fallback>
                  <p:oleObj name="公式" r:id="rId3" imgW="2209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1493"/>
                          <a:ext cx="337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49" name="Object 6"/>
            <p:cNvGraphicFramePr>
              <a:graphicFrameLocks noChangeAspect="1"/>
            </p:cNvGraphicFramePr>
            <p:nvPr/>
          </p:nvGraphicFramePr>
          <p:xfrm>
            <a:off x="1145" y="1907"/>
            <a:ext cx="302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81200" imgH="254000" progId="Equation.3">
                    <p:embed/>
                  </p:oleObj>
                </mc:Choice>
                <mc:Fallback>
                  <p:oleObj name="公式" r:id="rId5" imgW="19812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907"/>
                          <a:ext cx="302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50" name="Group 7"/>
          <p:cNvGrpSpPr/>
          <p:nvPr/>
        </p:nvGrpSpPr>
        <p:grpSpPr bwMode="auto">
          <a:xfrm>
            <a:off x="9776517" y="2075279"/>
            <a:ext cx="1525720" cy="1636295"/>
            <a:chOff x="3689" y="895"/>
            <a:chExt cx="988" cy="983"/>
          </a:xfrm>
        </p:grpSpPr>
        <p:sp>
          <p:nvSpPr>
            <p:cNvPr id="108551" name="Rectangle 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1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2" name="Rectangle 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dirty="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 dirty="0">
                  <a:ea typeface="宋体" panose="02010600030101010101" pitchFamily="2" charset="-122"/>
                </a:rPr>
                <a:t>2</a:t>
              </a: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8553" name="Rectangle 1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3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4" name="Rectangle 1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4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5" name="Rectangle 1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5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6" name="Rectangle 1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6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7" name="Rectangle 1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7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8" name="Rectangle 1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8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  <p:sp>
          <p:nvSpPr>
            <p:cNvPr id="108559" name="Rectangle 1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z</a:t>
              </a:r>
              <a:r>
                <a:rPr lang="en-IE" altLang="zh-CN" sz="2400" baseline="-25000">
                  <a:ea typeface="宋体" panose="02010600030101010101" pitchFamily="2" charset="-122"/>
                </a:rPr>
                <a:t>9</a:t>
              </a:r>
              <a:endParaRPr lang="en-US" altLang="zh-CN" sz="2400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58</a:t>
            </a:fld>
            <a:endParaRPr lang="en-US" dirty="0"/>
          </a:p>
        </p:txBody>
      </p:sp>
      <p:grpSp>
        <p:nvGrpSpPr>
          <p:cNvPr id="18" name="Group 4"/>
          <p:cNvGrpSpPr/>
          <p:nvPr/>
        </p:nvGrpSpPr>
        <p:grpSpPr bwMode="auto">
          <a:xfrm>
            <a:off x="3784052" y="4567999"/>
            <a:ext cx="1893888" cy="1884362"/>
            <a:chOff x="3689" y="895"/>
            <a:chExt cx="988" cy="98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dirty="0">
                  <a:ea typeface="宋体" panose="02010600030101010101" pitchFamily="2" charset="-122"/>
                </a:rPr>
                <a:t>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Group 14"/>
          <p:cNvGrpSpPr/>
          <p:nvPr/>
        </p:nvGrpSpPr>
        <p:grpSpPr bwMode="auto">
          <a:xfrm>
            <a:off x="6544716" y="4567999"/>
            <a:ext cx="1893887" cy="1884362"/>
            <a:chOff x="3689" y="895"/>
            <a:chExt cx="988" cy="983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2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-1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0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IE" altLang="zh-CN" sz="2400">
                  <a:ea typeface="宋体" panose="02010600030101010101" pitchFamily="2" charset="-122"/>
                </a:rPr>
                <a:t>1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Sobel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endParaRPr lang="en-IE" altLang="zh-CN" dirty="0">
              <a:ea typeface="宋体" panose="02010600030101010101" pitchFamily="2" charset="-122"/>
            </a:endParaRPr>
          </a:p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Sobel filters are typically used for edge detection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26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9" r="20061"/>
          <a:stretch>
            <a:fillRect/>
          </a:stretch>
        </p:blipFill>
        <p:spPr bwMode="auto">
          <a:xfrm>
            <a:off x="5214620" y="1586004"/>
            <a:ext cx="25590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81"/>
          <a:stretch>
            <a:fillRect/>
          </a:stretch>
        </p:blipFill>
        <p:spPr bwMode="auto">
          <a:xfrm>
            <a:off x="1803083" y="1586004"/>
            <a:ext cx="25273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AutoShape 9"/>
          <p:cNvSpPr>
            <a:spLocks noChangeArrowheads="1"/>
          </p:cNvSpPr>
          <p:nvPr/>
        </p:nvSpPr>
        <p:spPr bwMode="auto">
          <a:xfrm>
            <a:off x="4355783" y="2589304"/>
            <a:ext cx="831850" cy="523875"/>
          </a:xfrm>
          <a:prstGeom prst="rightArrow">
            <a:avLst>
              <a:gd name="adj1" fmla="val 54009"/>
              <a:gd name="adj2" fmla="val 5643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46" name="Text Box 10"/>
          <p:cNvSpPr txBox="1">
            <a:spLocks noChangeArrowheads="1"/>
          </p:cNvSpPr>
          <p:nvPr/>
        </p:nvSpPr>
        <p:spPr bwMode="auto">
          <a:xfrm>
            <a:off x="7864159" y="1643154"/>
            <a:ext cx="2287587" cy="2416175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IE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image of a contact lens which is enhanced in order to make defects (at four and five o’clock in the image) more obvious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linear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3139" y="1338788"/>
            <a:ext cx="11261559" cy="2732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Spatial Convolution: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The mechanics of spatial convolution are the same, except that the correlation kernel is rotated by 180</a:t>
            </a:r>
            <a:r>
              <a:rPr lang="en-US" altLang="zh-CN" sz="2400" baseline="30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Thus, when the values of a kernel are symmetric about its center, correlation and convolution yield the same result.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81942"/>
              </p:ext>
            </p:extLst>
          </p:nvPr>
        </p:nvGraphicFramePr>
        <p:xfrm>
          <a:off x="2286891" y="4666069"/>
          <a:ext cx="70405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431800" progId="Equation.DSMT4">
                  <p:embed/>
                </p:oleObj>
              </mc:Choice>
              <mc:Fallback>
                <p:oleObj name="Equation" r:id="rId2" imgW="307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891" y="4666069"/>
                        <a:ext cx="7040562" cy="989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445828" y="5486400"/>
            <a:ext cx="17669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Sobel Example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7613" r="20770" b="16798"/>
          <a:stretch>
            <a:fillRect/>
          </a:stretch>
        </p:blipFill>
        <p:spPr bwMode="auto">
          <a:xfrm>
            <a:off x="2209800" y="2057400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8398" r="22000" b="17848"/>
          <a:stretch>
            <a:fillRect/>
          </a:stretch>
        </p:blipFill>
        <p:spPr bwMode="auto">
          <a:xfrm>
            <a:off x="6362700" y="2082800"/>
            <a:ext cx="35179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Text Box 15"/>
          <p:cNvSpPr txBox="1">
            <a:spLocks noChangeArrowheads="1"/>
          </p:cNvSpPr>
          <p:nvPr/>
        </p:nvSpPr>
        <p:spPr bwMode="auto">
          <a:xfrm>
            <a:off x="4861527" y="5894685"/>
            <a:ext cx="24689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Exam: sobel2.m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Combining Spatial Enhancement Methods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550007" y="1313337"/>
            <a:ext cx="7597092" cy="4778375"/>
          </a:xfrm>
        </p:spPr>
        <p:txBody>
          <a:bodyPr>
            <a:normAutofit/>
          </a:bodyPr>
          <a:lstStyle/>
          <a:p>
            <a:pPr marL="450850" indent="-45085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IE" altLang="zh-CN" dirty="0">
                <a:ea typeface="宋体" panose="02010600030101010101" pitchFamily="2" charset="-122"/>
              </a:rPr>
              <a:t>Successful image enhancement is typically not achieved using a single operation.</a:t>
            </a:r>
          </a:p>
          <a:p>
            <a:pPr marL="450850" indent="-45085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IE" altLang="zh-CN" dirty="0">
                <a:ea typeface="宋体" panose="02010600030101010101" pitchFamily="2" charset="-122"/>
              </a:rPr>
              <a:t>Rather we combine a range of techniques in order to achieve a final result.</a:t>
            </a:r>
          </a:p>
          <a:p>
            <a:pPr marL="450850" indent="-45085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IE" altLang="zh-CN" dirty="0">
                <a:ea typeface="宋体" panose="02010600030101010101" pitchFamily="2" charset="-122"/>
              </a:rPr>
              <a:t>This example will focus on enhancing the bone scan to the right.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57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8540597" y="1159349"/>
            <a:ext cx="3090862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Combining Spatial Enhancement Methods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77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49363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16138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1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24175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1002" name="AutoShape 10"/>
          <p:cNvSpPr>
            <a:spLocks noChangeArrowheads="1"/>
          </p:cNvSpPr>
          <p:nvPr/>
        </p:nvSpPr>
        <p:spPr bwMode="auto">
          <a:xfrm>
            <a:off x="2970214" y="3779839"/>
            <a:ext cx="1227137" cy="441325"/>
          </a:xfrm>
          <a:prstGeom prst="rightArrow">
            <a:avLst>
              <a:gd name="adj1" fmla="val 50000"/>
              <a:gd name="adj2" fmla="val 6950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1954213" y="4241800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Laplacian filter of bone scan (a)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4" name="AutoShape 12"/>
          <p:cNvSpPr>
            <a:spLocks noChangeArrowheads="1"/>
          </p:cNvSpPr>
          <p:nvPr/>
        </p:nvSpPr>
        <p:spPr bwMode="auto">
          <a:xfrm>
            <a:off x="5195889" y="4640264"/>
            <a:ext cx="1196975" cy="441325"/>
          </a:xfrm>
          <a:prstGeom prst="rightArrow">
            <a:avLst>
              <a:gd name="adj1" fmla="val 50000"/>
              <a:gd name="adj2" fmla="val 6779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619002" y="5076627"/>
            <a:ext cx="27405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by subtracting Sharpened version of bone scan achieved (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and (b)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4418014" y="6169025"/>
            <a:ext cx="3152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Sobel filter of bone scan (a)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70" name="Text Box 15"/>
          <p:cNvSpPr txBox="1">
            <a:spLocks noChangeArrowheads="1"/>
          </p:cNvSpPr>
          <p:nvPr/>
        </p:nvSpPr>
        <p:spPr bwMode="auto">
          <a:xfrm>
            <a:off x="2554288" y="37893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(a)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4757738" y="465613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(b)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41009" name="Text Box 17"/>
          <p:cNvSpPr txBox="1">
            <a:spLocks noChangeArrowheads="1"/>
          </p:cNvSpPr>
          <p:nvPr/>
        </p:nvSpPr>
        <p:spPr bwMode="auto">
          <a:xfrm>
            <a:off x="6973888" y="5464176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(c)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8583614" y="3740151"/>
            <a:ext cx="1660525" cy="2906713"/>
            <a:chOff x="7059613" y="3740150"/>
            <a:chExt cx="1660525" cy="2906713"/>
          </a:xfrm>
        </p:grpSpPr>
        <p:pic>
          <p:nvPicPr>
            <p:cNvPr id="11777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2" t="49744"/>
            <a:stretch>
              <a:fillRect/>
            </a:stretch>
          </p:blipFill>
          <p:spPr bwMode="auto">
            <a:xfrm>
              <a:off x="7059613" y="3740150"/>
              <a:ext cx="1660525" cy="264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775" name="Text Box 18"/>
            <p:cNvSpPr txBox="1">
              <a:spLocks noChangeArrowheads="1"/>
            </p:cNvSpPr>
            <p:nvPr/>
          </p:nvSpPr>
          <p:spPr bwMode="auto">
            <a:xfrm>
              <a:off x="7654925" y="6280150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IE" altLang="zh-CN" b="1">
                  <a:ea typeface="宋体" panose="02010600030101010101" pitchFamily="2" charset="-122"/>
                </a:rPr>
                <a:t>(d)</a:t>
              </a:r>
              <a:endParaRPr lang="en-US" altLang="zh-CN" b="1">
                <a:ea typeface="宋体" panose="02010600030101010101" pitchFamily="2" charset="-122"/>
              </a:endParaRPr>
            </a:p>
          </p:txBody>
        </p:sp>
      </p:grpSp>
      <p:sp>
        <p:nvSpPr>
          <p:cNvPr id="341012" name="AutoShape 20"/>
          <p:cNvSpPr>
            <a:spLocks noChangeArrowheads="1"/>
          </p:cNvSpPr>
          <p:nvPr/>
        </p:nvSpPr>
        <p:spPr bwMode="auto">
          <a:xfrm>
            <a:off x="2994025" y="6416676"/>
            <a:ext cx="5621338" cy="441325"/>
          </a:xfrm>
          <a:prstGeom prst="rightArrow">
            <a:avLst>
              <a:gd name="adj1" fmla="val 50000"/>
              <a:gd name="adj2" fmla="val 6775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组合 19"/>
          <p:cNvGrpSpPr/>
          <p:nvPr/>
        </p:nvGrpSpPr>
        <p:grpSpPr bwMode="auto">
          <a:xfrm>
            <a:off x="8116888" y="2811463"/>
            <a:ext cx="2551112" cy="3967162"/>
            <a:chOff x="6592888" y="2811463"/>
            <a:chExt cx="2551112" cy="3967162"/>
          </a:xfrm>
        </p:grpSpPr>
        <p:sp>
          <p:nvSpPr>
            <p:cNvPr id="117778" name="AutoShape 19"/>
            <p:cNvSpPr>
              <a:spLocks noChangeArrowheads="1"/>
            </p:cNvSpPr>
            <p:nvPr/>
          </p:nvSpPr>
          <p:spPr bwMode="auto">
            <a:xfrm>
              <a:off x="8062913" y="6242050"/>
              <a:ext cx="1081087" cy="536575"/>
            </a:xfrm>
            <a:prstGeom prst="rightArrow">
              <a:avLst>
                <a:gd name="adj1" fmla="val 50000"/>
                <a:gd name="adj2" fmla="val 50360"/>
              </a:avLst>
            </a:prstGeom>
            <a:solidFill>
              <a:srgbClr val="00008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779" name="Text Box 21"/>
            <p:cNvSpPr txBox="1">
              <a:spLocks noChangeArrowheads="1"/>
            </p:cNvSpPr>
            <p:nvPr/>
          </p:nvSpPr>
          <p:spPr bwMode="auto">
            <a:xfrm>
              <a:off x="6592888" y="2811463"/>
              <a:ext cx="2551112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IE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(d) smoothed with a 5*5 averaging filter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 animBg="1"/>
      <p:bldP spid="341003" grpId="0"/>
      <p:bldP spid="341004" grpId="0" animBg="1"/>
      <p:bldP spid="341005" grpId="0"/>
      <p:bldP spid="341006" grpId="0"/>
      <p:bldP spid="341008" grpId="0"/>
      <p:bldP spid="341009" grpId="0"/>
      <p:bldP spid="3410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Combining Spatial Enhancement Methods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43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783638" y="170973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600825" y="271780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384676" y="317500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2170114" y="387350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50" name="AutoShape 10"/>
          <p:cNvSpPr>
            <a:spLocks noChangeArrowheads="1"/>
          </p:cNvSpPr>
          <p:nvPr/>
        </p:nvSpPr>
        <p:spPr bwMode="auto">
          <a:xfrm>
            <a:off x="3178176" y="3502026"/>
            <a:ext cx="1274763" cy="441325"/>
          </a:xfrm>
          <a:prstGeom prst="rightArrow">
            <a:avLst>
              <a:gd name="adj1" fmla="val 50000"/>
              <a:gd name="adj2" fmla="val 7219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2097089" y="265430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The product of (c) and (e) which 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 be </a:t>
            </a:r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used as </a:t>
            </a:r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mask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052" name="AutoShape 12"/>
          <p:cNvSpPr>
            <a:spLocks noChangeArrowheads="1"/>
          </p:cNvSpPr>
          <p:nvPr/>
        </p:nvSpPr>
        <p:spPr bwMode="auto">
          <a:xfrm>
            <a:off x="5338764" y="2800351"/>
            <a:ext cx="1227137" cy="441325"/>
          </a:xfrm>
          <a:prstGeom prst="rightArrow">
            <a:avLst>
              <a:gd name="adj1" fmla="val 50000"/>
              <a:gd name="adj2" fmla="val 6950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4400550" y="193516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I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Sharpened image which is sum of (a) and (f)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6608763" y="141446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IE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Result of applying a power-law trans. to (g)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9" name="Text Box 15"/>
          <p:cNvSpPr txBox="1">
            <a:spLocks noChangeArrowheads="1"/>
          </p:cNvSpPr>
          <p:nvPr/>
        </p:nvSpPr>
        <p:spPr bwMode="auto">
          <a:xfrm>
            <a:off x="2760663" y="351155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(e)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4964113" y="28289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(f)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7180263" y="237172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(g)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9385300" y="14097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>
                <a:ea typeface="宋体" panose="02010600030101010101" pitchFamily="2" charset="-122"/>
              </a:rPr>
              <a:t>(h)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19823" name="AutoShape 19"/>
          <p:cNvSpPr>
            <a:spLocks noChangeArrowheads="1"/>
          </p:cNvSpPr>
          <p:nvPr/>
        </p:nvSpPr>
        <p:spPr bwMode="auto">
          <a:xfrm>
            <a:off x="1677989" y="6007101"/>
            <a:ext cx="492125" cy="441325"/>
          </a:xfrm>
          <a:prstGeom prst="rightArrow">
            <a:avLst>
              <a:gd name="adj1" fmla="val 50000"/>
              <a:gd name="adj2" fmla="val 2787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3061" name="AutoShape 21"/>
          <p:cNvSpPr>
            <a:spLocks noChangeArrowheads="1"/>
          </p:cNvSpPr>
          <p:nvPr/>
        </p:nvSpPr>
        <p:spPr bwMode="auto">
          <a:xfrm>
            <a:off x="7604125" y="2338389"/>
            <a:ext cx="1227138" cy="441325"/>
          </a:xfrm>
          <a:prstGeom prst="rightArrow">
            <a:avLst>
              <a:gd name="adj1" fmla="val 50000"/>
              <a:gd name="adj2" fmla="val 6950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 animBg="1"/>
      <p:bldP spid="343051" grpId="0"/>
      <p:bldP spid="343052" grpId="0" animBg="1"/>
      <p:bldP spid="343053" grpId="0"/>
      <p:bldP spid="343054" grpId="0"/>
      <p:bldP spid="343056" grpId="0"/>
      <p:bldP spid="343057" grpId="0"/>
      <p:bldP spid="343058" grpId="0"/>
      <p:bldP spid="3430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Combining Spatial Enhancement Methods (cont…)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Compare the original and final images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AutoShape 9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19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</a:pPr>
            <a:r>
              <a:rPr lang="en-IE" altLang="zh-CN" sz="2000" dirty="0">
                <a:ea typeface="宋体" panose="02010600030101010101" pitchFamily="2" charset="-122"/>
              </a:rPr>
              <a:t>In this lecture we have looked at the idea of spatial filtering and in particular: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dirty="0">
                <a:ea typeface="宋体" panose="02010600030101010101" pitchFamily="2" charset="-122"/>
              </a:rPr>
              <a:t>Basic of spatial filtering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dirty="0">
                <a:ea typeface="宋体" panose="02010600030101010101" pitchFamily="2" charset="-122"/>
              </a:rPr>
              <a:t>Smoothing spatial filters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Smoothing linear filters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Order-statistics filters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E" altLang="zh-CN" sz="2000" dirty="0">
                <a:ea typeface="宋体" panose="02010600030101010101" pitchFamily="2" charset="-122"/>
              </a:rPr>
              <a:t>Sharpening spatial filters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1</a:t>
            </a:r>
            <a:r>
              <a:rPr lang="en-IE" altLang="zh-CN" baseline="30000" dirty="0">
                <a:ea typeface="宋体" panose="02010600030101010101" pitchFamily="2" charset="-122"/>
              </a:rPr>
              <a:t>st</a:t>
            </a:r>
            <a:r>
              <a:rPr lang="en-IE" altLang="zh-CN" dirty="0">
                <a:ea typeface="宋体" panose="02010600030101010101" pitchFamily="2" charset="-122"/>
              </a:rPr>
              <a:t> derivative filters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2</a:t>
            </a:r>
            <a:r>
              <a:rPr lang="en-IE" altLang="zh-CN" baseline="30000" dirty="0">
                <a:ea typeface="宋体" panose="02010600030101010101" pitchFamily="2" charset="-122"/>
              </a:rPr>
              <a:t>nd</a:t>
            </a:r>
            <a:r>
              <a:rPr lang="en-IE" altLang="zh-CN" dirty="0">
                <a:ea typeface="宋体" panose="02010600030101010101" pitchFamily="2" charset="-122"/>
              </a:rPr>
              <a:t> derivative filters</a:t>
            </a:r>
          </a:p>
          <a:p>
            <a:pPr marL="0" indent="0" algn="just" eaLnBrk="1" hangingPunct="1">
              <a:lnSpc>
                <a:spcPct val="150000"/>
              </a:lnSpc>
            </a:pPr>
            <a:r>
              <a:rPr lang="en-IE" altLang="zh-CN" sz="2000" dirty="0">
                <a:ea typeface="宋体" panose="02010600030101010101" pitchFamily="2" charset="-122"/>
              </a:rPr>
              <a:t>Next time we will looking at other image enhancement methods in frequency domain.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Strange Things Happen At The Edges!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5362" name="Group 3"/>
          <p:cNvGrpSpPr/>
          <p:nvPr/>
        </p:nvGrpSpPr>
        <p:grpSpPr bwMode="auto">
          <a:xfrm>
            <a:off x="4283075" y="2520926"/>
            <a:ext cx="3625850" cy="3384550"/>
            <a:chOff x="330" y="1023"/>
            <a:chExt cx="2284" cy="2132"/>
          </a:xfrm>
        </p:grpSpPr>
        <p:sp>
          <p:nvSpPr>
            <p:cNvPr id="1536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6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8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39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0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1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2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3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4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5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6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7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8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49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0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1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2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3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4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5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6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7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8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59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60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60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1560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15603" name="Line 244"/>
          <p:cNvSpPr>
            <a:spLocks noChangeShapeType="1"/>
          </p:cNvSpPr>
          <p:nvPr/>
        </p:nvSpPr>
        <p:spPr bwMode="auto">
          <a:xfrm>
            <a:off x="4283076" y="2520926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04" name="Line 245"/>
          <p:cNvSpPr>
            <a:spLocks noChangeShapeType="1"/>
          </p:cNvSpPr>
          <p:nvPr/>
        </p:nvSpPr>
        <p:spPr bwMode="auto">
          <a:xfrm rot="5400000">
            <a:off x="2360603" y="4435461"/>
            <a:ext cx="3837007" cy="47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054" name="Text Box 246"/>
          <p:cNvSpPr txBox="1">
            <a:spLocks noChangeArrowheads="1"/>
          </p:cNvSpPr>
          <p:nvPr/>
        </p:nvSpPr>
        <p:spPr bwMode="auto">
          <a:xfrm>
            <a:off x="3265489" y="2145482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endParaRPr lang="en-US" altLang="zh-CN" b="1" i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06" name="Text Box 247"/>
          <p:cNvSpPr txBox="1">
            <a:spLocks noChangeArrowheads="1"/>
          </p:cNvSpPr>
          <p:nvPr/>
        </p:nvSpPr>
        <p:spPr bwMode="auto">
          <a:xfrm>
            <a:off x="7899400" y="2154215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5607" name="Text Box 248"/>
          <p:cNvSpPr txBox="1">
            <a:spLocks noChangeArrowheads="1"/>
          </p:cNvSpPr>
          <p:nvPr/>
        </p:nvSpPr>
        <p:spPr bwMode="auto">
          <a:xfrm>
            <a:off x="3725137" y="5986462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5608" name="Text Box 249"/>
          <p:cNvSpPr txBox="1">
            <a:spLocks noChangeArrowheads="1"/>
          </p:cNvSpPr>
          <p:nvPr/>
        </p:nvSpPr>
        <p:spPr bwMode="auto">
          <a:xfrm>
            <a:off x="8471694" y="3851252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altLang="zh-CN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Image f (x, y)</a:t>
            </a:r>
            <a:endParaRPr lang="en-US" altLang="zh-CN" b="1" i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6058" name="Rectangle 250"/>
          <p:cNvSpPr>
            <a:spLocks noChangeArrowheads="1"/>
          </p:cNvSpPr>
          <p:nvPr/>
        </p:nvSpPr>
        <p:spPr bwMode="auto">
          <a:xfrm>
            <a:off x="4276725" y="2512989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/>
          <a:p>
            <a:pPr algn="ctr"/>
            <a:r>
              <a:rPr lang="en-IE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51"/>
          <p:cNvGrpSpPr/>
          <p:nvPr/>
        </p:nvGrpSpPr>
        <p:grpSpPr bwMode="auto">
          <a:xfrm>
            <a:off x="4051301" y="2287564"/>
            <a:ext cx="677863" cy="685800"/>
            <a:chOff x="1752" y="2422"/>
            <a:chExt cx="427" cy="432"/>
          </a:xfrm>
        </p:grpSpPr>
        <p:sp>
          <p:nvSpPr>
            <p:cNvPr id="15611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2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3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4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5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6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7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18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60"/>
          <p:cNvGrpSpPr/>
          <p:nvPr/>
        </p:nvGrpSpPr>
        <p:grpSpPr bwMode="auto">
          <a:xfrm>
            <a:off x="7458076" y="4103664"/>
            <a:ext cx="677863" cy="685800"/>
            <a:chOff x="2564" y="2228"/>
            <a:chExt cx="427" cy="432"/>
          </a:xfrm>
        </p:grpSpPr>
        <p:sp>
          <p:nvSpPr>
            <p:cNvPr id="15620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21" name="Group 262"/>
            <p:cNvGrpSpPr/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15622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3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4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5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6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7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8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29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271"/>
          <p:cNvGrpSpPr/>
          <p:nvPr/>
        </p:nvGrpSpPr>
        <p:grpSpPr bwMode="auto">
          <a:xfrm>
            <a:off x="5418138" y="5457801"/>
            <a:ext cx="677862" cy="685800"/>
            <a:chOff x="698" y="3091"/>
            <a:chExt cx="427" cy="432"/>
          </a:xfrm>
        </p:grpSpPr>
        <p:sp>
          <p:nvSpPr>
            <p:cNvPr id="15631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32" name="Group 273"/>
            <p:cNvGrpSpPr/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15633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4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5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6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7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8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39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0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282"/>
          <p:cNvGrpSpPr/>
          <p:nvPr/>
        </p:nvGrpSpPr>
        <p:grpSpPr bwMode="auto">
          <a:xfrm>
            <a:off x="6784976" y="2293914"/>
            <a:ext cx="677863" cy="685800"/>
            <a:chOff x="2140" y="1098"/>
            <a:chExt cx="427" cy="432"/>
          </a:xfrm>
        </p:grpSpPr>
        <p:sp>
          <p:nvSpPr>
            <p:cNvPr id="15642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43" name="Group 284"/>
            <p:cNvGrpSpPr/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15644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5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6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7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8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49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0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1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652" name="Rectangle 293"/>
          <p:cNvSpPr>
            <a:spLocks noChangeArrowheads="1"/>
          </p:cNvSpPr>
          <p:nvPr/>
        </p:nvSpPr>
        <p:spPr bwMode="auto">
          <a:xfrm>
            <a:off x="535577" y="1333500"/>
            <a:ext cx="10940143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IE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the edges of an image we are missing pixels to form a neighbourhood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294"/>
          <p:cNvGrpSpPr/>
          <p:nvPr/>
        </p:nvGrpSpPr>
        <p:grpSpPr bwMode="auto">
          <a:xfrm>
            <a:off x="4051300" y="5445102"/>
            <a:ext cx="685800" cy="677863"/>
            <a:chOff x="1560" y="3686"/>
            <a:chExt cx="432" cy="427"/>
          </a:xfrm>
        </p:grpSpPr>
        <p:grpSp>
          <p:nvGrpSpPr>
            <p:cNvPr id="15654" name="Group 295"/>
            <p:cNvGrpSpPr/>
            <p:nvPr/>
          </p:nvGrpSpPr>
          <p:grpSpPr bwMode="auto">
            <a:xfrm rot="-5400000">
              <a:off x="1561" y="3683"/>
              <a:ext cx="427" cy="432"/>
              <a:chOff x="1752" y="2422"/>
              <a:chExt cx="427" cy="432"/>
            </a:xfrm>
          </p:grpSpPr>
          <p:sp>
            <p:nvSpPr>
              <p:cNvPr id="15655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6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7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8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59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0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1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2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vert="eaVert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663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305"/>
          <p:cNvGrpSpPr/>
          <p:nvPr/>
        </p:nvGrpSpPr>
        <p:grpSpPr bwMode="auto">
          <a:xfrm>
            <a:off x="7451726" y="5443514"/>
            <a:ext cx="677863" cy="685800"/>
            <a:chOff x="3702" y="3685"/>
            <a:chExt cx="427" cy="432"/>
          </a:xfrm>
        </p:grpSpPr>
        <p:grpSp>
          <p:nvGrpSpPr>
            <p:cNvPr id="15665" name="Group 306"/>
            <p:cNvGrpSpPr/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15666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7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8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69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70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71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72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  <p:sp>
            <p:nvSpPr>
              <p:cNvPr id="15673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rot="10800000" wrap="none" anchor="ctr"/>
              <a:lstStyle/>
              <a:p>
                <a:pPr algn="ctr"/>
                <a:endParaRPr lang="en-GB" altLang="zh-CN" sz="9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674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316"/>
          <p:cNvGrpSpPr/>
          <p:nvPr/>
        </p:nvGrpSpPr>
        <p:grpSpPr bwMode="auto">
          <a:xfrm>
            <a:off x="4052888" y="3398814"/>
            <a:ext cx="1136650" cy="1149350"/>
            <a:chOff x="1561" y="2397"/>
            <a:chExt cx="716" cy="724"/>
          </a:xfrm>
        </p:grpSpPr>
        <p:sp>
          <p:nvSpPr>
            <p:cNvPr id="15676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IE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77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78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79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0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1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2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3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4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5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6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7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8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89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0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1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2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3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4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5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6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7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8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699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  <p:sp>
          <p:nvSpPr>
            <p:cNvPr id="15700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en-GB" altLang="zh-CN" sz="900">
                <a:ea typeface="宋体" panose="0201060003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054" grpId="0"/>
      <p:bldP spid="3760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Strange Things Happen At The Edges! (</a:t>
            </a:r>
            <a:r>
              <a:rPr lang="en-IE" altLang="zh-CN" dirty="0" err="1">
                <a:ea typeface="宋体" panose="02010600030101010101" pitchFamily="2" charset="-122"/>
              </a:rPr>
              <a:t>cont</a:t>
            </a:r>
            <a:r>
              <a:rPr lang="en-IE" altLang="zh-CN" dirty="0">
                <a:ea typeface="宋体" panose="02010600030101010101" pitchFamily="2" charset="-122"/>
              </a:rPr>
              <a:t>…)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There are a few approaches to dealing with missing edge pixels: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Omit missing pixels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Can add extra code and slow down processing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Pad the image </a:t>
            </a:r>
          </a:p>
          <a:p>
            <a:pPr lvl="2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Typically with either all white or all black pixels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Replicate border pixels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dirty="0">
                <a:ea typeface="宋体" panose="02010600030101010101" pitchFamily="2" charset="-122"/>
              </a:rPr>
              <a:t>Truncate the image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>
                <a:ea typeface="宋体" panose="02010600030101010101" pitchFamily="2" charset="-122"/>
              </a:rPr>
              <a:t>Spatial linear filtering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9"/>
          <a:stretch>
            <a:fillRect/>
          </a:stretch>
        </p:blipFill>
        <p:spPr bwMode="auto">
          <a:xfrm>
            <a:off x="547736" y="1124821"/>
            <a:ext cx="5317146" cy="55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5190076" y="1124821"/>
            <a:ext cx="659399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panose="02010600030101010101" pitchFamily="2" charset="-122"/>
              </a:rPr>
              <a:t>Often, spatial filtering algorithms are based on correlation and thus implement Eq. 1 instead. To use the algorithm for correlation, we input w into it; For convolution, we input w rotated by 180</a:t>
            </a:r>
            <a:r>
              <a:rPr lang="en-US" altLang="zh-CN" sz="2400" baseline="30000" dirty="0">
                <a:ea typeface="宋体" panose="02010600030101010101" pitchFamily="2" charset="-122"/>
              </a:rPr>
              <a:t>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panose="02010600030101010101" pitchFamily="2" charset="-122"/>
              </a:rPr>
              <a:t>The opposite is true for an algorithm that implements 2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panose="02010600030101010101" pitchFamily="2" charset="-122"/>
              </a:rPr>
              <a:t>Thus, either Eq. 1 or Eq. 2 can be made to perform the function of the other by rotating the filter kernel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74476"/>
              </p:ext>
            </p:extLst>
          </p:nvPr>
        </p:nvGraphicFramePr>
        <p:xfrm>
          <a:off x="5956399" y="5906027"/>
          <a:ext cx="4830627" cy="6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3400" imgH="431800" progId="Equation.DSMT4">
                  <p:embed/>
                </p:oleObj>
              </mc:Choice>
              <mc:Fallback>
                <p:oleObj name="Equation" r:id="rId3" imgW="307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99" y="5906027"/>
                        <a:ext cx="4830627" cy="6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38271"/>
              </p:ext>
            </p:extLst>
          </p:nvPr>
        </p:nvGraphicFramePr>
        <p:xfrm>
          <a:off x="5961132" y="4990909"/>
          <a:ext cx="4825894" cy="69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09900" imgH="431800" progId="Equation.DSMT4">
                  <p:embed/>
                </p:oleObj>
              </mc:Choice>
              <mc:Fallback>
                <p:oleObj name="Equation" r:id="rId5" imgW="300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132" y="4990909"/>
                        <a:ext cx="4825894" cy="69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1139108" y="5102888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(1)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11139108" y="6033967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(2)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80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bdbca68-6aec-495f-9bc1-0cd1bf45fd0d"/>
  <p:tag name="COMMONDATA" val="eyJoZGlkIjoiOWI3MDU4NDA2Zjc2M2U3NWFlNDk0NWE0Y2M2NmI3MWI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1701</TotalTime>
  <Words>3319</Words>
  <Application>Microsoft Office PowerPoint</Application>
  <PresentationFormat>宽屏</PresentationFormat>
  <Paragraphs>758</Paragraphs>
  <Slides>65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1" baseType="lpstr">
      <vt:lpstr>CoreTTI2k</vt:lpstr>
      <vt:lpstr>MathematicalPi-Six</vt:lpstr>
      <vt:lpstr>TimesTen-Italic</vt:lpstr>
      <vt:lpstr>TimesTen-Roman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模板</vt:lpstr>
      <vt:lpstr>Equation</vt:lpstr>
      <vt:lpstr>Visio.Drawing.4</vt:lpstr>
      <vt:lpstr>公式</vt:lpstr>
      <vt:lpstr>Microsoft Excel Chart</vt:lpstr>
      <vt:lpstr>Digital Image Processing Technologies &amp; Applications</vt:lpstr>
      <vt:lpstr>Contents</vt:lpstr>
      <vt:lpstr>Basic of spatial filtering</vt:lpstr>
      <vt:lpstr>Basic of spatial filtering</vt:lpstr>
      <vt:lpstr>Spatial linear filtering</vt:lpstr>
      <vt:lpstr>Spatial linear filtering</vt:lpstr>
      <vt:lpstr>Strange Things Happen At The Edges!</vt:lpstr>
      <vt:lpstr>Strange Things Happen At The Edges! (cont…)</vt:lpstr>
      <vt:lpstr>Spatial linear filtering</vt:lpstr>
      <vt:lpstr>Spatial linear filtering</vt:lpstr>
      <vt:lpstr>Spatial linear filtering</vt:lpstr>
      <vt:lpstr>Spatial smoothing filtering</vt:lpstr>
      <vt:lpstr>Smoothing linear Filters</vt:lpstr>
      <vt:lpstr>Smoothing linear Filters</vt:lpstr>
      <vt:lpstr>Smoothing linear Filters</vt:lpstr>
      <vt:lpstr>Smoothing linear Filters</vt:lpstr>
      <vt:lpstr>Smoothing linear Filters</vt:lpstr>
      <vt:lpstr>Smoothing linear Filters</vt:lpstr>
      <vt:lpstr>Smoothing linear Filters</vt:lpstr>
      <vt:lpstr>Smoothing linear Filters</vt:lpstr>
      <vt:lpstr>Order-statistics filters </vt:lpstr>
      <vt:lpstr>Order-statistics filters </vt:lpstr>
      <vt:lpstr>Order-statistics filters </vt:lpstr>
      <vt:lpstr>Order-statistics filters </vt:lpstr>
      <vt:lpstr>Max and Min Filter</vt:lpstr>
      <vt:lpstr>Noise Removal Examples (cont…)</vt:lpstr>
      <vt:lpstr>Order-statistics filters </vt:lpstr>
      <vt:lpstr>Adaptive Filters</vt:lpstr>
      <vt:lpstr>Adaptive Median Filtering</vt:lpstr>
      <vt:lpstr>Adaptive Median Filtering (cont…)</vt:lpstr>
      <vt:lpstr>Adaptive Median Filtering (cont…)</vt:lpstr>
      <vt:lpstr>Adaptive Median Filtering (cont…)</vt:lpstr>
      <vt:lpstr>Adaptive Filtering Example</vt:lpstr>
      <vt:lpstr>Sharpening Spatial Filters</vt:lpstr>
      <vt:lpstr>Spatial Differentiation</vt:lpstr>
      <vt:lpstr>1st Derivative (cont…)</vt:lpstr>
      <vt:lpstr>2nd Derivative</vt:lpstr>
      <vt:lpstr>2nd Derivative (cont…)</vt:lpstr>
      <vt:lpstr>1st &amp; 2st Derivative (cont…)</vt:lpstr>
      <vt:lpstr>Using Second Derivatives For Image Enhancement</vt:lpstr>
      <vt:lpstr>The Laplacian</vt:lpstr>
      <vt:lpstr>The Laplacian (cont…)</vt:lpstr>
      <vt:lpstr>The Laplacian (cont…)</vt:lpstr>
      <vt:lpstr>But That Is Not Very Enhanced!</vt:lpstr>
      <vt:lpstr>Laplacian Image Enhancement</vt:lpstr>
      <vt:lpstr>Simplified Image Enhancement</vt:lpstr>
      <vt:lpstr>Simplified Image Enhancement (cont…)</vt:lpstr>
      <vt:lpstr>Variants On The Simple Laplacian</vt:lpstr>
      <vt:lpstr>Variants On The Simple Laplacian</vt:lpstr>
      <vt:lpstr>Variants On The Simple Laplacian</vt:lpstr>
      <vt:lpstr>High Boost Filtering</vt:lpstr>
      <vt:lpstr>High Boost Filtering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1st Derivative Filtering (cont…)</vt:lpstr>
      <vt:lpstr>Sobel Example</vt:lpstr>
      <vt:lpstr>Sobel Example</vt:lpstr>
      <vt:lpstr>Combining Spatial Enhancement Methods</vt:lpstr>
      <vt:lpstr>Combining Spatial Enhancement Methods (cont…)</vt:lpstr>
      <vt:lpstr>Combining Spatial Enhancement Methods (cont…)</vt:lpstr>
      <vt:lpstr>Combining Spatial Enhancement Methods (cont…)</vt:lpstr>
      <vt:lpstr>Summary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Lgm</dc:creator>
  <cp:lastModifiedBy>子扬 范</cp:lastModifiedBy>
  <cp:revision>436</cp:revision>
  <dcterms:created xsi:type="dcterms:W3CDTF">2006-01-24T16:16:00Z</dcterms:created>
  <dcterms:modified xsi:type="dcterms:W3CDTF">2025-05-07T06:02:49Z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9DCAA0D292AE4FB9B6F7C402586BDAAA</vt:lpwstr>
  </property>
</Properties>
</file>