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0" r:id="rId4"/>
    <p:sldId id="271" r:id="rId5"/>
    <p:sldId id="273" r:id="rId6"/>
    <p:sldId id="272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37"/>
    <p:restoredTop sz="94729"/>
  </p:normalViewPr>
  <p:slideViewPr>
    <p:cSldViewPr snapToGrid="0">
      <p:cViewPr>
        <p:scale>
          <a:sx n="119" d="100"/>
          <a:sy n="119" d="100"/>
        </p:scale>
        <p:origin x="42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1/27/25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1/27/25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1/27/25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1/27/25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1/27/25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1/27/25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1/27/25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1/27/25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1/27/25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1/27/25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1/27/25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1/27/25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2D540-E7FC-02DD-9309-8756858FDD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Bandwidth measurement &amp;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EFDBCF-7B48-BD01-0F5F-02DDE46BF6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EE533 Reading#2</a:t>
            </a:r>
          </a:p>
          <a:p>
            <a:r>
              <a:rPr lang="en-US" dirty="0" err="1"/>
              <a:t>Haoran</a:t>
            </a:r>
            <a:r>
              <a:rPr lang="en-US" dirty="0"/>
              <a:t> Fan</a:t>
            </a:r>
          </a:p>
          <a:p>
            <a:r>
              <a:rPr lang="en-US" dirty="0"/>
              <a:t>USC ID: 9122-3344-95</a:t>
            </a:r>
          </a:p>
        </p:txBody>
      </p:sp>
    </p:spTree>
    <p:extLst>
      <p:ext uri="{BB962C8B-B14F-4D97-AF65-F5344CB8AC3E}">
        <p14:creationId xmlns:p14="http://schemas.microsoft.com/office/powerpoint/2010/main" val="1865825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3A94CF-3A54-4341-BBB3-2D3011E381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E77C7-6503-FAB3-EE25-CC70B204A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74442"/>
          </a:xfrm>
        </p:spPr>
        <p:txBody>
          <a:bodyPr>
            <a:normAutofit/>
          </a:bodyPr>
          <a:lstStyle/>
          <a:p>
            <a:r>
              <a:rPr lang="en-US" dirty="0"/>
              <a:t>2. Analysis – Common Nodes Factor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C9266A9-1817-6313-492A-5EB6A91943A7}"/>
              </a:ext>
            </a:extLst>
          </p:cNvPr>
          <p:cNvSpPr txBox="1">
            <a:spLocks/>
          </p:cNvSpPr>
          <p:nvPr/>
        </p:nvSpPr>
        <p:spPr>
          <a:xfrm>
            <a:off x="1371600" y="4133348"/>
            <a:ext cx="9601200" cy="8902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Observation</a:t>
            </a:r>
          </a:p>
          <a:p>
            <a:pPr lvl="1"/>
            <a:r>
              <a:rPr lang="en-US" dirty="0"/>
              <a:t>Significant reduced asymmetry factor for Set 2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EDF9EB3-8AA2-152A-2570-A8E269EF1C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1325741"/>
              </p:ext>
            </p:extLst>
          </p:nvPr>
        </p:nvGraphicFramePr>
        <p:xfrm>
          <a:off x="2646219" y="1460242"/>
          <a:ext cx="6899562" cy="251174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99854">
                  <a:extLst>
                    <a:ext uri="{9D8B030D-6E8A-4147-A177-3AD203B41FA5}">
                      <a16:colId xmlns:a16="http://schemas.microsoft.com/office/drawing/2014/main" val="839263305"/>
                    </a:ext>
                  </a:extLst>
                </a:gridCol>
                <a:gridCol w="1149927">
                  <a:extLst>
                    <a:ext uri="{9D8B030D-6E8A-4147-A177-3AD203B41FA5}">
                      <a16:colId xmlns:a16="http://schemas.microsoft.com/office/drawing/2014/main" val="1028247318"/>
                    </a:ext>
                  </a:extLst>
                </a:gridCol>
                <a:gridCol w="1149927">
                  <a:extLst>
                    <a:ext uri="{9D8B030D-6E8A-4147-A177-3AD203B41FA5}">
                      <a16:colId xmlns:a16="http://schemas.microsoft.com/office/drawing/2014/main" val="1467995862"/>
                    </a:ext>
                  </a:extLst>
                </a:gridCol>
                <a:gridCol w="1149927">
                  <a:extLst>
                    <a:ext uri="{9D8B030D-6E8A-4147-A177-3AD203B41FA5}">
                      <a16:colId xmlns:a16="http://schemas.microsoft.com/office/drawing/2014/main" val="3903648920"/>
                    </a:ext>
                  </a:extLst>
                </a:gridCol>
                <a:gridCol w="1149927">
                  <a:extLst>
                    <a:ext uri="{9D8B030D-6E8A-4147-A177-3AD203B41FA5}">
                      <a16:colId xmlns:a16="http://schemas.microsoft.com/office/drawing/2014/main" val="1547279765"/>
                    </a:ext>
                  </a:extLst>
                </a:gridCol>
              </a:tblGrid>
              <a:tr h="31153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Asymmetry Factor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Set 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Set 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1409213"/>
                  </a:ext>
                </a:extLst>
              </a:tr>
              <a:tr h="31153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# of pairs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%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# of pairs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%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21452436"/>
                  </a:ext>
                </a:extLst>
              </a:tr>
              <a:tr h="31153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a &lt; 0101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9.83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145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21.94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03592519"/>
                  </a:ext>
                </a:extLst>
              </a:tr>
              <a:tr h="31153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0.01 &lt; a &lt; 0.05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167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25.26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299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45.23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85950595"/>
                  </a:ext>
                </a:extLst>
              </a:tr>
              <a:tr h="31153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0.05 &lt; a &lt; 0.1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57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8.62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86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13.01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87606353"/>
                  </a:ext>
                </a:extLst>
              </a:tr>
              <a:tr h="31153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0.1 &lt; a &lt; 0.2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64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9.68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70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10.59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13253700"/>
                  </a:ext>
                </a:extLst>
              </a:tr>
              <a:tr h="31153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0.2 &lt; a &lt; 0.5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83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12.56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48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7.26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68385631"/>
                  </a:ext>
                </a:extLst>
              </a:tr>
              <a:tr h="33100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0.5 &lt; 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225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34.04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13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1.97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477294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17471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63D8E0-BFD2-9C9B-E65E-78F99C93A6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43D07-6D07-5D1C-3FCD-7543E301B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74442"/>
          </a:xfrm>
        </p:spPr>
        <p:txBody>
          <a:bodyPr>
            <a:normAutofit/>
          </a:bodyPr>
          <a:lstStyle/>
          <a:p>
            <a:r>
              <a:rPr lang="en-US" dirty="0"/>
              <a:t>2. Analysis -  Correlation Study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7217CFC-7281-655A-3749-2C2BD23C9E15}"/>
              </a:ext>
            </a:extLst>
          </p:cNvPr>
          <p:cNvSpPr txBox="1">
            <a:spLocks/>
          </p:cNvSpPr>
          <p:nvPr/>
        </p:nvSpPr>
        <p:spPr>
          <a:xfrm>
            <a:off x="1371600" y="1460242"/>
            <a:ext cx="9601200" cy="8902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Goals</a:t>
            </a:r>
          </a:p>
          <a:p>
            <a:pPr lvl="1"/>
            <a:r>
              <a:rPr lang="en-US" dirty="0"/>
              <a:t>Find if there is possible correlation between latency and bandwidth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A0F1BEB-8ED0-D706-0196-68616C1D1082}"/>
              </a:ext>
            </a:extLst>
          </p:cNvPr>
          <p:cNvSpPr txBox="1">
            <a:spLocks/>
          </p:cNvSpPr>
          <p:nvPr/>
        </p:nvSpPr>
        <p:spPr>
          <a:xfrm>
            <a:off x="1371600" y="2350452"/>
            <a:ext cx="9601200" cy="19956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Method</a:t>
            </a:r>
          </a:p>
          <a:p>
            <a:pPr lvl="1"/>
            <a:r>
              <a:rPr lang="en-US" dirty="0"/>
              <a:t>Find closest nodes – shortest latency</a:t>
            </a:r>
          </a:p>
          <a:p>
            <a:pPr lvl="1"/>
            <a:r>
              <a:rPr lang="en-US" dirty="0"/>
              <a:t>Find max bandwidth</a:t>
            </a:r>
          </a:p>
          <a:p>
            <a:pPr lvl="1"/>
            <a:r>
              <a:rPr lang="en-US" dirty="0"/>
              <a:t>Ratio of max bandwidth to bandwidth to shortest latency node’s bandwidth</a:t>
            </a:r>
          </a:p>
          <a:p>
            <a:pPr lvl="2"/>
            <a:r>
              <a:rPr lang="en-US" dirty="0"/>
              <a:t>If closer to 1, means the correlation between bandwidth and latency is stronger</a:t>
            </a:r>
          </a:p>
        </p:txBody>
      </p:sp>
    </p:spTree>
    <p:extLst>
      <p:ext uri="{BB962C8B-B14F-4D97-AF65-F5344CB8AC3E}">
        <p14:creationId xmlns:p14="http://schemas.microsoft.com/office/powerpoint/2010/main" val="3853501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736B2A-3C12-74BF-F676-7F69475193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5F0FD-679F-F969-BEA8-27DF0F49C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74442"/>
          </a:xfrm>
        </p:spPr>
        <p:txBody>
          <a:bodyPr>
            <a:normAutofit/>
          </a:bodyPr>
          <a:lstStyle/>
          <a:p>
            <a:r>
              <a:rPr lang="en-US" dirty="0"/>
              <a:t>2. Analysis -  Correlation Study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A27E85C-74D2-2F8B-4DAB-BB008DE19801}"/>
              </a:ext>
            </a:extLst>
          </p:cNvPr>
          <p:cNvSpPr txBox="1">
            <a:spLocks/>
          </p:cNvSpPr>
          <p:nvPr/>
        </p:nvSpPr>
        <p:spPr>
          <a:xfrm>
            <a:off x="1371600" y="4458951"/>
            <a:ext cx="9601200" cy="9388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Observation</a:t>
            </a:r>
          </a:p>
          <a:p>
            <a:pPr lvl="1"/>
            <a:r>
              <a:rPr lang="en-US" dirty="0"/>
              <a:t>Did not find such correlation</a:t>
            </a:r>
          </a:p>
        </p:txBody>
      </p:sp>
      <p:pic>
        <p:nvPicPr>
          <p:cNvPr id="6" name="Picture 5" descr="A comparison of data on a graph&#10;&#10;AI-generated content may be incorrect.">
            <a:extLst>
              <a:ext uri="{FF2B5EF4-FFF2-40B4-BE49-F238E27FC236}">
                <a16:creationId xmlns:a16="http://schemas.microsoft.com/office/drawing/2014/main" id="{3C8F4BCE-D90E-FCD0-4E6B-807D3821B8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4466" y="1460242"/>
            <a:ext cx="5723068" cy="2709103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14597CF-81AB-C403-AD72-D15C067DB100}"/>
              </a:ext>
            </a:extLst>
          </p:cNvPr>
          <p:cNvSpPr txBox="1">
            <a:spLocks/>
          </p:cNvSpPr>
          <p:nvPr/>
        </p:nvSpPr>
        <p:spPr>
          <a:xfrm>
            <a:off x="1371600" y="5397758"/>
            <a:ext cx="9601200" cy="9388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Conclusion</a:t>
            </a:r>
          </a:p>
          <a:p>
            <a:pPr lvl="1"/>
            <a:r>
              <a:rPr lang="en-US" dirty="0"/>
              <a:t>Might have more degree of rank-order correlation</a:t>
            </a:r>
          </a:p>
        </p:txBody>
      </p:sp>
    </p:spTree>
    <p:extLst>
      <p:ext uri="{BB962C8B-B14F-4D97-AF65-F5344CB8AC3E}">
        <p14:creationId xmlns:p14="http://schemas.microsoft.com/office/powerpoint/2010/main" val="2652229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08E588-4735-DEE9-8D57-79F4F34F6A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273AD-8CD5-2F21-BC8D-E842C03AD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74442"/>
          </a:xfrm>
        </p:spPr>
        <p:txBody>
          <a:bodyPr>
            <a:normAutofit/>
          </a:bodyPr>
          <a:lstStyle/>
          <a:p>
            <a:r>
              <a:rPr lang="en-US" dirty="0"/>
              <a:t>3. Summary &amp; Conclusion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27E1EB4-2CBE-910E-C3B9-ABB187990B4D}"/>
              </a:ext>
            </a:extLst>
          </p:cNvPr>
          <p:cNvSpPr txBox="1">
            <a:spLocks/>
          </p:cNvSpPr>
          <p:nvPr/>
        </p:nvSpPr>
        <p:spPr>
          <a:xfrm>
            <a:off x="1371600" y="1460242"/>
            <a:ext cx="9601200" cy="13044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Present data:</a:t>
            </a:r>
          </a:p>
          <a:p>
            <a:pPr lvl="1"/>
            <a:r>
              <a:rPr lang="en-US" dirty="0"/>
              <a:t>Large scale measurement</a:t>
            </a:r>
          </a:p>
          <a:p>
            <a:pPr lvl="1"/>
            <a:r>
              <a:rPr lang="en-US" dirty="0"/>
              <a:t>end-to-end capacity of path between </a:t>
            </a:r>
            <a:r>
              <a:rPr lang="en-US" dirty="0" err="1"/>
              <a:t>PlanetLab</a:t>
            </a:r>
            <a:r>
              <a:rPr lang="en-US" dirty="0"/>
              <a:t> nodes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1823DC8-F0DA-ED84-B35B-1E12423DC073}"/>
              </a:ext>
            </a:extLst>
          </p:cNvPr>
          <p:cNvSpPr txBox="1">
            <a:spLocks/>
          </p:cNvSpPr>
          <p:nvPr/>
        </p:nvSpPr>
        <p:spPr>
          <a:xfrm>
            <a:off x="1371600" y="2751377"/>
            <a:ext cx="9601200" cy="13419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Tools</a:t>
            </a:r>
          </a:p>
          <a:p>
            <a:pPr lvl="1"/>
            <a:r>
              <a:rPr lang="en-US" dirty="0" err="1"/>
              <a:t>PlanetLab</a:t>
            </a:r>
            <a:endParaRPr lang="en-US" dirty="0"/>
          </a:p>
          <a:p>
            <a:pPr lvl="1"/>
            <a:r>
              <a:rPr lang="en-US" dirty="0" err="1"/>
              <a:t>Pathrate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79F739-E2F1-F66B-041A-DC9F02076F63}"/>
              </a:ext>
            </a:extLst>
          </p:cNvPr>
          <p:cNvSpPr txBox="1">
            <a:spLocks/>
          </p:cNvSpPr>
          <p:nvPr/>
        </p:nvSpPr>
        <p:spPr>
          <a:xfrm>
            <a:off x="1371600" y="4093285"/>
            <a:ext cx="9601200" cy="25872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Conclusion</a:t>
            </a:r>
          </a:p>
          <a:p>
            <a:pPr lvl="1"/>
            <a:r>
              <a:rPr lang="en-US" dirty="0"/>
              <a:t>Capacity of Path</a:t>
            </a:r>
          </a:p>
          <a:p>
            <a:pPr lvl="2"/>
            <a:r>
              <a:rPr lang="en-US" dirty="0"/>
              <a:t>An order of magnitude difference</a:t>
            </a:r>
          </a:p>
          <a:p>
            <a:pPr lvl="1"/>
            <a:r>
              <a:rPr lang="en-US" dirty="0"/>
              <a:t>Capacity Symmetry is not necessary</a:t>
            </a:r>
          </a:p>
          <a:p>
            <a:pPr lvl="1"/>
            <a:r>
              <a:rPr lang="en-US" dirty="0"/>
              <a:t>Bandwidth limited implemented</a:t>
            </a:r>
          </a:p>
          <a:p>
            <a:pPr lvl="1"/>
            <a:r>
              <a:rPr lang="en-US" dirty="0"/>
              <a:t>Correlation between latency and bandwidth should be investigate in the future</a:t>
            </a:r>
          </a:p>
        </p:txBody>
      </p:sp>
    </p:spTree>
    <p:extLst>
      <p:ext uri="{BB962C8B-B14F-4D97-AF65-F5344CB8AC3E}">
        <p14:creationId xmlns:p14="http://schemas.microsoft.com/office/powerpoint/2010/main" val="37085834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519DF0-E6C0-223E-2341-888EF8B701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A47EA-F4DC-E494-564B-57617869CD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Thanks for watching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3D0A4A-F4DB-4722-7A28-AF7C52FDBD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EE533 Reading#2</a:t>
            </a:r>
          </a:p>
          <a:p>
            <a:r>
              <a:rPr lang="en-US" dirty="0" err="1"/>
              <a:t>Haoran</a:t>
            </a:r>
            <a:r>
              <a:rPr lang="en-US" dirty="0"/>
              <a:t> Fan</a:t>
            </a:r>
          </a:p>
          <a:p>
            <a:r>
              <a:rPr lang="en-US" dirty="0"/>
              <a:t>USC ID: 9122-3344-95</a:t>
            </a:r>
          </a:p>
        </p:txBody>
      </p:sp>
    </p:spTree>
    <p:extLst>
      <p:ext uri="{BB962C8B-B14F-4D97-AF65-F5344CB8AC3E}">
        <p14:creationId xmlns:p14="http://schemas.microsoft.com/office/powerpoint/2010/main" val="3281580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EBD87-8811-8B8D-9141-9B71D78B1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74442"/>
          </a:xfrm>
        </p:spPr>
        <p:txBody>
          <a:bodyPr/>
          <a:lstStyle/>
          <a:p>
            <a:r>
              <a:rPr lang="en-US" dirty="0"/>
              <a:t>1.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60CD1-9BCD-E700-39D4-2727C969D4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3621757"/>
            <a:ext cx="9601200" cy="1358058"/>
          </a:xfrm>
        </p:spPr>
        <p:txBody>
          <a:bodyPr>
            <a:normAutofit/>
          </a:bodyPr>
          <a:lstStyle/>
          <a:p>
            <a:r>
              <a:rPr lang="en-US" dirty="0"/>
              <a:t>Tools:</a:t>
            </a:r>
          </a:p>
          <a:p>
            <a:pPr lvl="1"/>
            <a:r>
              <a:rPr lang="en-US" dirty="0"/>
              <a:t>Platform: </a:t>
            </a:r>
            <a:r>
              <a:rPr lang="en-US" dirty="0" err="1"/>
              <a:t>PlanetLab</a:t>
            </a:r>
            <a:endParaRPr lang="en-US" dirty="0"/>
          </a:p>
          <a:p>
            <a:pPr lvl="1"/>
            <a:r>
              <a:rPr lang="en-US" dirty="0"/>
              <a:t>Tools: </a:t>
            </a:r>
            <a:r>
              <a:rPr lang="en-US" dirty="0" err="1"/>
              <a:t>pathrate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4ED1C5D-99A9-962B-52E0-D7B5CF8C643D}"/>
              </a:ext>
            </a:extLst>
          </p:cNvPr>
          <p:cNvSpPr txBox="1">
            <a:spLocks/>
          </p:cNvSpPr>
          <p:nvPr/>
        </p:nvSpPr>
        <p:spPr>
          <a:xfrm>
            <a:off x="1371600" y="2051257"/>
            <a:ext cx="9601200" cy="1184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Goals:</a:t>
            </a:r>
          </a:p>
          <a:p>
            <a:pPr lvl="1"/>
            <a:r>
              <a:rPr lang="en-US" dirty="0"/>
              <a:t>Find bandwidth characteristics of network path</a:t>
            </a:r>
          </a:p>
          <a:p>
            <a:pPr lvl="1"/>
            <a:r>
              <a:rPr lang="en-US" dirty="0"/>
              <a:t>Insights into potential trends of bandwidth for estimation</a:t>
            </a:r>
          </a:p>
          <a:p>
            <a:pPr marL="530352" lvl="1" indent="0">
              <a:buFont typeface="Franklin Gothic Book" panose="020B05030201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116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F47017-3243-A197-34A0-D2BD2CB94E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9EDE8-4D2F-B49C-A6A6-09D53FF25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74442"/>
          </a:xfrm>
        </p:spPr>
        <p:txBody>
          <a:bodyPr/>
          <a:lstStyle/>
          <a:p>
            <a:r>
              <a:rPr lang="en-US" dirty="0"/>
              <a:t>2. Measurement Analysis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15DA0CE-D87C-A299-B6BA-CE2CFC717102}"/>
              </a:ext>
            </a:extLst>
          </p:cNvPr>
          <p:cNvSpPr txBox="1">
            <a:spLocks/>
          </p:cNvSpPr>
          <p:nvPr/>
        </p:nvSpPr>
        <p:spPr>
          <a:xfrm>
            <a:off x="1371600" y="2051257"/>
            <a:ext cx="9601200" cy="17401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Set 1:</a:t>
            </a:r>
          </a:p>
          <a:p>
            <a:pPr lvl="1"/>
            <a:r>
              <a:rPr lang="en-US" dirty="0"/>
              <a:t>Date: Aug 11</a:t>
            </a:r>
            <a:r>
              <a:rPr lang="en-US" baseline="30000" dirty="0"/>
              <a:t>th</a:t>
            </a:r>
            <a:r>
              <a:rPr lang="en-US" dirty="0"/>
              <a:t> 2004 ~ Sep 6</a:t>
            </a:r>
            <a:r>
              <a:rPr lang="en-US" baseline="30000" dirty="0"/>
              <a:t>th</a:t>
            </a:r>
            <a:r>
              <a:rPr lang="en-US" dirty="0"/>
              <a:t> 2004</a:t>
            </a:r>
          </a:p>
          <a:p>
            <a:pPr lvl="1"/>
            <a:r>
              <a:rPr lang="en-US" dirty="0" err="1"/>
              <a:t>PlanetLab</a:t>
            </a:r>
            <a:r>
              <a:rPr lang="en-US" dirty="0"/>
              <a:t> Version: Version 2</a:t>
            </a:r>
          </a:p>
          <a:p>
            <a:pPr lvl="1"/>
            <a:r>
              <a:rPr lang="en-US" dirty="0"/>
              <a:t>Return Data: High Capacity Estimate</a:t>
            </a:r>
          </a:p>
          <a:p>
            <a:pPr marL="530352" lvl="1" indent="0">
              <a:buFont typeface="Franklin Gothic Book" panose="020B0503020102020204" pitchFamily="34" charset="0"/>
              <a:buNone/>
            </a:pP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897C768-04B9-57B6-AE53-FEA55E3F0D36}"/>
              </a:ext>
            </a:extLst>
          </p:cNvPr>
          <p:cNvSpPr txBox="1">
            <a:spLocks/>
          </p:cNvSpPr>
          <p:nvPr/>
        </p:nvSpPr>
        <p:spPr>
          <a:xfrm>
            <a:off x="1371600" y="4110515"/>
            <a:ext cx="9601200" cy="17401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Set 2:</a:t>
            </a:r>
          </a:p>
          <a:p>
            <a:pPr lvl="1"/>
            <a:r>
              <a:rPr lang="en-US" dirty="0"/>
              <a:t>Date: Jan 5</a:t>
            </a:r>
            <a:r>
              <a:rPr lang="en-US" baseline="30000" dirty="0"/>
              <a:t>th</a:t>
            </a:r>
            <a:r>
              <a:rPr lang="en-US" dirty="0"/>
              <a:t> 2005 ~ Jan 18</a:t>
            </a:r>
            <a:r>
              <a:rPr lang="en-US" baseline="30000" dirty="0"/>
              <a:t>th</a:t>
            </a:r>
            <a:r>
              <a:rPr lang="en-US" dirty="0"/>
              <a:t> 2005</a:t>
            </a:r>
          </a:p>
          <a:p>
            <a:pPr lvl="1"/>
            <a:r>
              <a:rPr lang="en-US" dirty="0" err="1"/>
              <a:t>PlanetLab</a:t>
            </a:r>
            <a:r>
              <a:rPr lang="en-US" dirty="0"/>
              <a:t> Version: Version 3</a:t>
            </a:r>
          </a:p>
          <a:p>
            <a:pPr lvl="1"/>
            <a:r>
              <a:rPr lang="en-US" dirty="0"/>
              <a:t>Return Data: High Capacity Estimate</a:t>
            </a:r>
          </a:p>
          <a:p>
            <a:pPr marL="530352" lvl="1" indent="0">
              <a:buFont typeface="Franklin Gothic Book" panose="020B05030201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85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1B4133-65C4-280E-37A8-C11930A840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B5C07-38B0-FD8A-EB12-B9C0460C7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74442"/>
          </a:xfrm>
        </p:spPr>
        <p:txBody>
          <a:bodyPr/>
          <a:lstStyle/>
          <a:p>
            <a:r>
              <a:rPr lang="en-US" dirty="0"/>
              <a:t>2. Analysis - Overview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6C0D8B2-01C1-BC12-0C48-164E80A53E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7077506"/>
              </p:ext>
            </p:extLst>
          </p:nvPr>
        </p:nvGraphicFramePr>
        <p:xfrm>
          <a:off x="2032000" y="1567158"/>
          <a:ext cx="8127999" cy="29667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216615">
                  <a:extLst>
                    <a:ext uri="{9D8B030D-6E8A-4147-A177-3AD203B41FA5}">
                      <a16:colId xmlns:a16="http://schemas.microsoft.com/office/drawing/2014/main" val="1526138330"/>
                    </a:ext>
                  </a:extLst>
                </a:gridCol>
                <a:gridCol w="3033131">
                  <a:extLst>
                    <a:ext uri="{9D8B030D-6E8A-4147-A177-3AD203B41FA5}">
                      <a16:colId xmlns:a16="http://schemas.microsoft.com/office/drawing/2014/main" val="2496243963"/>
                    </a:ext>
                  </a:extLst>
                </a:gridCol>
                <a:gridCol w="2878253">
                  <a:extLst>
                    <a:ext uri="{9D8B030D-6E8A-4147-A177-3AD203B41FA5}">
                      <a16:colId xmlns:a16="http://schemas.microsoft.com/office/drawing/2014/main" val="21408629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Set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Set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2936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 of Nodes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7034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 of pairs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12006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21861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1276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Min Capacity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 Mbps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 Mbps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2742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Max Capacity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1210.1 Mbps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682.9 Mbps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491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Avg Capacity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63.44 Mbps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64,03 Mbps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5582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Medium Capacity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24.5 Mbps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91.4 Mbps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1683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Standard deviation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119.22 Mbps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43.78 Mbps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6809050"/>
                  </a:ext>
                </a:extLst>
              </a:tr>
            </a:tbl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C42F8FA-DCF2-3DF4-886D-F10786061021}"/>
              </a:ext>
            </a:extLst>
          </p:cNvPr>
          <p:cNvSpPr txBox="1">
            <a:spLocks/>
          </p:cNvSpPr>
          <p:nvPr/>
        </p:nvSpPr>
        <p:spPr>
          <a:xfrm>
            <a:off x="1371600" y="4640794"/>
            <a:ext cx="9601200" cy="17401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Difference may because of…</a:t>
            </a:r>
          </a:p>
          <a:p>
            <a:pPr lvl="1"/>
            <a:r>
              <a:rPr lang="en-US" dirty="0" err="1"/>
              <a:t>PlanetLab</a:t>
            </a:r>
            <a:r>
              <a:rPr lang="en-US" dirty="0"/>
              <a:t> Version updated to v3</a:t>
            </a:r>
          </a:p>
          <a:p>
            <a:pPr lvl="1"/>
            <a:r>
              <a:rPr lang="en-US" dirty="0"/>
              <a:t>Infrastructure updated</a:t>
            </a:r>
          </a:p>
          <a:p>
            <a:pPr lvl="1"/>
            <a:r>
              <a:rPr lang="en-US" dirty="0"/>
              <a:t>Tools error</a:t>
            </a:r>
          </a:p>
          <a:p>
            <a:pPr lvl="1"/>
            <a:endParaRPr lang="en-US" dirty="0"/>
          </a:p>
          <a:p>
            <a:pPr marL="530352" lvl="1" indent="0">
              <a:buFont typeface="Franklin Gothic Book" panose="020B05030201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592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41C948-331C-6578-F88B-285B743501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C8461-A25D-124F-38FB-567F9C7C9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74442"/>
          </a:xfrm>
        </p:spPr>
        <p:txBody>
          <a:bodyPr/>
          <a:lstStyle/>
          <a:p>
            <a:r>
              <a:rPr lang="en-US" dirty="0"/>
              <a:t>2. Analysis - Overview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AF2A4A3-ADC3-8040-53DA-547F74F610B2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1567158"/>
          <a:ext cx="8127999" cy="29667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216615">
                  <a:extLst>
                    <a:ext uri="{9D8B030D-6E8A-4147-A177-3AD203B41FA5}">
                      <a16:colId xmlns:a16="http://schemas.microsoft.com/office/drawing/2014/main" val="1526138330"/>
                    </a:ext>
                  </a:extLst>
                </a:gridCol>
                <a:gridCol w="3033131">
                  <a:extLst>
                    <a:ext uri="{9D8B030D-6E8A-4147-A177-3AD203B41FA5}">
                      <a16:colId xmlns:a16="http://schemas.microsoft.com/office/drawing/2014/main" val="2496243963"/>
                    </a:ext>
                  </a:extLst>
                </a:gridCol>
                <a:gridCol w="2878253">
                  <a:extLst>
                    <a:ext uri="{9D8B030D-6E8A-4147-A177-3AD203B41FA5}">
                      <a16:colId xmlns:a16="http://schemas.microsoft.com/office/drawing/2014/main" val="21408629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Set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Set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2936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 of Nodes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7034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 of pairs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12006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21861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1276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Min Capacity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 Mbps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 Mbps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2742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Max Capacity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1210.1 Mbps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682.9 Mbps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491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Avg Capacity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63.44 Mbps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64,03 Mbps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5582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Medium Capacity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24.5 Mbps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91.4 Mbps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1683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Standard deviation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119.22 Mbps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43.78 Mbps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6809050"/>
                  </a:ext>
                </a:extLst>
              </a:tr>
            </a:tbl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3C7121B-B71A-BFEA-ED76-48320D4823D0}"/>
              </a:ext>
            </a:extLst>
          </p:cNvPr>
          <p:cNvSpPr txBox="1">
            <a:spLocks/>
          </p:cNvSpPr>
          <p:nvPr/>
        </p:nvSpPr>
        <p:spPr>
          <a:xfrm>
            <a:off x="1371600" y="4640794"/>
            <a:ext cx="9601200" cy="17401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Observation</a:t>
            </a:r>
          </a:p>
          <a:p>
            <a:pPr lvl="1"/>
            <a:r>
              <a:rPr lang="en-US" dirty="0"/>
              <a:t>Prefiltering of set 2 data nodes: extremely high/low nodes in set 1 are relatively unstable</a:t>
            </a:r>
          </a:p>
          <a:p>
            <a:pPr lvl="1"/>
            <a:r>
              <a:rPr lang="en-US" dirty="0"/>
              <a:t>Limited the number of nodes per site to 2 in Set 2</a:t>
            </a:r>
          </a:p>
        </p:txBody>
      </p:sp>
    </p:spTree>
    <p:extLst>
      <p:ext uri="{BB962C8B-B14F-4D97-AF65-F5344CB8AC3E}">
        <p14:creationId xmlns:p14="http://schemas.microsoft.com/office/powerpoint/2010/main" val="3394763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521183-D95E-BE52-02A1-7F85A01B75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E13DA-E22A-AEFC-818D-AAFD6452F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74442"/>
          </a:xfrm>
        </p:spPr>
        <p:txBody>
          <a:bodyPr/>
          <a:lstStyle/>
          <a:p>
            <a:r>
              <a:rPr lang="en-US" dirty="0"/>
              <a:t>2. Analysis - Distribution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FAAE5F7-67C7-66B7-7890-CB5425F7269A}"/>
              </a:ext>
            </a:extLst>
          </p:cNvPr>
          <p:cNvSpPr txBox="1">
            <a:spLocks/>
          </p:cNvSpPr>
          <p:nvPr/>
        </p:nvSpPr>
        <p:spPr>
          <a:xfrm>
            <a:off x="1371600" y="4640794"/>
            <a:ext cx="9601200" cy="13362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Observation</a:t>
            </a:r>
          </a:p>
          <a:p>
            <a:pPr lvl="1"/>
            <a:r>
              <a:rPr lang="en-US" dirty="0"/>
              <a:t>Set 1: most under 50 Mbps</a:t>
            </a:r>
          </a:p>
          <a:p>
            <a:pPr lvl="1"/>
            <a:r>
              <a:rPr lang="en-US" dirty="0"/>
              <a:t>Set 2: most between 80 ~ 120 Mbps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4837BCF-92F6-C82B-E1AE-DB40D46F25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1075060"/>
              </p:ext>
            </p:extLst>
          </p:nvPr>
        </p:nvGraphicFramePr>
        <p:xfrm>
          <a:off x="2165195" y="1460242"/>
          <a:ext cx="7861609" cy="275491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20537">
                  <a:extLst>
                    <a:ext uri="{9D8B030D-6E8A-4147-A177-3AD203B41FA5}">
                      <a16:colId xmlns:a16="http://schemas.microsoft.com/office/drawing/2014/main" val="2084900182"/>
                    </a:ext>
                  </a:extLst>
                </a:gridCol>
                <a:gridCol w="1310268">
                  <a:extLst>
                    <a:ext uri="{9D8B030D-6E8A-4147-A177-3AD203B41FA5}">
                      <a16:colId xmlns:a16="http://schemas.microsoft.com/office/drawing/2014/main" val="1773296331"/>
                    </a:ext>
                  </a:extLst>
                </a:gridCol>
                <a:gridCol w="1310268">
                  <a:extLst>
                    <a:ext uri="{9D8B030D-6E8A-4147-A177-3AD203B41FA5}">
                      <a16:colId xmlns:a16="http://schemas.microsoft.com/office/drawing/2014/main" val="2574776837"/>
                    </a:ext>
                  </a:extLst>
                </a:gridCol>
                <a:gridCol w="1310268">
                  <a:extLst>
                    <a:ext uri="{9D8B030D-6E8A-4147-A177-3AD203B41FA5}">
                      <a16:colId xmlns:a16="http://schemas.microsoft.com/office/drawing/2014/main" val="3654847904"/>
                    </a:ext>
                  </a:extLst>
                </a:gridCol>
                <a:gridCol w="1310268">
                  <a:extLst>
                    <a:ext uri="{9D8B030D-6E8A-4147-A177-3AD203B41FA5}">
                      <a16:colId xmlns:a16="http://schemas.microsoft.com/office/drawing/2014/main" val="2275110396"/>
                    </a:ext>
                  </a:extLst>
                </a:gridCol>
              </a:tblGrid>
              <a:tr h="303991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Capacity (Mbps)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Set 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Set 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8176811"/>
                  </a:ext>
                </a:extLst>
              </a:tr>
              <a:tr h="30399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# of pairs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%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# of pairs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%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6106823"/>
                  </a:ext>
                </a:extLst>
              </a:tr>
              <a:tr h="30399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C &lt; 20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4013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33.42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6733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30.8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21103806"/>
                  </a:ext>
                </a:extLst>
              </a:tr>
              <a:tr h="30399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20 &lt; C &lt; 50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4246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35.37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1910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8.74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58050900"/>
                  </a:ext>
                </a:extLst>
              </a:tr>
              <a:tr h="30399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50 &lt; C &lt; 80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674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5.61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1303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5.96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96287581"/>
                  </a:ext>
                </a:extLst>
              </a:tr>
              <a:tr h="30399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80 &lt; C &lt; 120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2193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18.27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11744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53.92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22380185"/>
                  </a:ext>
                </a:extLst>
              </a:tr>
              <a:tr h="30399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120 &lt; C &lt; 200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207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1.72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139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0.64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27192399"/>
                  </a:ext>
                </a:extLst>
              </a:tr>
              <a:tr h="30399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200 &lt; C &lt; 500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392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3.27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21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0.096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92121115"/>
                  </a:ext>
                </a:extLst>
              </a:tr>
              <a:tr h="32299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C &gt; 500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281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2.34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11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0.05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25291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9835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6584A5-F04A-1C40-5A83-9BF953A987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1C8EE-C284-5982-155C-947B7A239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74442"/>
          </a:xfrm>
        </p:spPr>
        <p:txBody>
          <a:bodyPr>
            <a:normAutofit/>
          </a:bodyPr>
          <a:lstStyle/>
          <a:p>
            <a:r>
              <a:rPr lang="en-US" dirty="0"/>
              <a:t>2. Analysis – Asymmetry Factor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1149D2B-2873-23AA-1A6C-64D2BBA73037}"/>
              </a:ext>
            </a:extLst>
          </p:cNvPr>
          <p:cNvSpPr txBox="1">
            <a:spLocks/>
          </p:cNvSpPr>
          <p:nvPr/>
        </p:nvSpPr>
        <p:spPr>
          <a:xfrm>
            <a:off x="1371600" y="3403009"/>
            <a:ext cx="9601200" cy="20164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Meaning:</a:t>
            </a:r>
          </a:p>
          <a:p>
            <a:pPr lvl="1"/>
            <a:r>
              <a:rPr lang="en-US" dirty="0"/>
              <a:t>Test the bandwidth in bi-direction</a:t>
            </a:r>
          </a:p>
          <a:p>
            <a:pPr lvl="1"/>
            <a:r>
              <a:rPr lang="en-US" dirty="0"/>
              <a:t>If factor -&gt; 0, it means that this path’s bandwidth is more symmetry for both direction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4BC4167-023B-C80F-2F5F-7EA381A0DD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5011" y="2289836"/>
            <a:ext cx="7772400" cy="752774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CE2F284-4038-B8AE-0864-B4399E17E5E0}"/>
              </a:ext>
            </a:extLst>
          </p:cNvPr>
          <p:cNvSpPr txBox="1">
            <a:spLocks/>
          </p:cNvSpPr>
          <p:nvPr/>
        </p:nvSpPr>
        <p:spPr>
          <a:xfrm>
            <a:off x="1371600" y="1685744"/>
            <a:ext cx="9601200" cy="4873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Formular</a:t>
            </a:r>
          </a:p>
        </p:txBody>
      </p:sp>
    </p:spTree>
    <p:extLst>
      <p:ext uri="{BB962C8B-B14F-4D97-AF65-F5344CB8AC3E}">
        <p14:creationId xmlns:p14="http://schemas.microsoft.com/office/powerpoint/2010/main" val="38628752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C4F6ED-617E-C2CC-7B6D-5B2860B174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F4B95-F3CE-52D9-0BD5-910745CAD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74442"/>
          </a:xfrm>
        </p:spPr>
        <p:txBody>
          <a:bodyPr>
            <a:normAutofit/>
          </a:bodyPr>
          <a:lstStyle/>
          <a:p>
            <a:r>
              <a:rPr lang="en-US" dirty="0"/>
              <a:t>2. Analysis – Asymmetry Factor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499B21D-7143-02EC-792B-CA240ABD2E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2533663"/>
              </p:ext>
            </p:extLst>
          </p:nvPr>
        </p:nvGraphicFramePr>
        <p:xfrm>
          <a:off x="2646219" y="1460242"/>
          <a:ext cx="6899562" cy="251174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99854">
                  <a:extLst>
                    <a:ext uri="{9D8B030D-6E8A-4147-A177-3AD203B41FA5}">
                      <a16:colId xmlns:a16="http://schemas.microsoft.com/office/drawing/2014/main" val="839263305"/>
                    </a:ext>
                  </a:extLst>
                </a:gridCol>
                <a:gridCol w="1149927">
                  <a:extLst>
                    <a:ext uri="{9D8B030D-6E8A-4147-A177-3AD203B41FA5}">
                      <a16:colId xmlns:a16="http://schemas.microsoft.com/office/drawing/2014/main" val="1028247318"/>
                    </a:ext>
                  </a:extLst>
                </a:gridCol>
                <a:gridCol w="1149927">
                  <a:extLst>
                    <a:ext uri="{9D8B030D-6E8A-4147-A177-3AD203B41FA5}">
                      <a16:colId xmlns:a16="http://schemas.microsoft.com/office/drawing/2014/main" val="1467995862"/>
                    </a:ext>
                  </a:extLst>
                </a:gridCol>
                <a:gridCol w="1149927">
                  <a:extLst>
                    <a:ext uri="{9D8B030D-6E8A-4147-A177-3AD203B41FA5}">
                      <a16:colId xmlns:a16="http://schemas.microsoft.com/office/drawing/2014/main" val="3903648920"/>
                    </a:ext>
                  </a:extLst>
                </a:gridCol>
                <a:gridCol w="1149927">
                  <a:extLst>
                    <a:ext uri="{9D8B030D-6E8A-4147-A177-3AD203B41FA5}">
                      <a16:colId xmlns:a16="http://schemas.microsoft.com/office/drawing/2014/main" val="1547279765"/>
                    </a:ext>
                  </a:extLst>
                </a:gridCol>
              </a:tblGrid>
              <a:tr h="31153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Asymmetry Factor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Set 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Set 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1409213"/>
                  </a:ext>
                </a:extLst>
              </a:tr>
              <a:tr h="31153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# of pairs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%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# of pairs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%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21452436"/>
                  </a:ext>
                </a:extLst>
              </a:tr>
              <a:tr h="31153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a &lt; 0101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132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6.08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1943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21.49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03592519"/>
                  </a:ext>
                </a:extLst>
              </a:tr>
              <a:tr h="31153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0.01 &lt; a &lt; 0.05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395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18.19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3237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37.74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85950595"/>
                  </a:ext>
                </a:extLst>
              </a:tr>
              <a:tr h="31153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0.05 &lt; a &lt; 0.1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165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7.6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817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9.52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87606353"/>
                  </a:ext>
                </a:extLst>
              </a:tr>
              <a:tr h="31153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0.1 &lt; a &lt; 0.2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243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11.19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880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10.26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13253700"/>
                  </a:ext>
                </a:extLst>
              </a:tr>
              <a:tr h="31153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0.2 &lt; a &lt; 0.5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328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15.1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1111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12.95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68385631"/>
                  </a:ext>
                </a:extLst>
              </a:tr>
              <a:tr h="33100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0.5 &lt; 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909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41.85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870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10.14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47729459"/>
                  </a:ext>
                </a:extLst>
              </a:tr>
            </a:tbl>
          </a:graphicData>
        </a:graphic>
      </p:graphicFrame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705829A-71DB-D51A-74F2-BBC231F2E4AF}"/>
              </a:ext>
            </a:extLst>
          </p:cNvPr>
          <p:cNvSpPr txBox="1">
            <a:spLocks/>
          </p:cNvSpPr>
          <p:nvPr/>
        </p:nvSpPr>
        <p:spPr>
          <a:xfrm>
            <a:off x="1371600" y="3971984"/>
            <a:ext cx="9601200" cy="8902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Observation</a:t>
            </a:r>
          </a:p>
          <a:p>
            <a:pPr lvl="1"/>
            <a:r>
              <a:rPr lang="en-US" dirty="0"/>
              <a:t>Nodes in Set 2 is much more symmetry than Set 1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C4F126B-9C17-184F-09CA-841425211C7F}"/>
              </a:ext>
            </a:extLst>
          </p:cNvPr>
          <p:cNvSpPr txBox="1">
            <a:spLocks/>
          </p:cNvSpPr>
          <p:nvPr/>
        </p:nvSpPr>
        <p:spPr>
          <a:xfrm>
            <a:off x="1371600" y="4862195"/>
            <a:ext cx="9601200" cy="1175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Possible Reason</a:t>
            </a:r>
          </a:p>
          <a:p>
            <a:pPr lvl="1"/>
            <a:r>
              <a:rPr lang="en-US" dirty="0" err="1"/>
              <a:t>PlanetLab</a:t>
            </a:r>
            <a:r>
              <a:rPr lang="en-US" dirty="0"/>
              <a:t> Software version upgraded</a:t>
            </a:r>
          </a:p>
          <a:p>
            <a:pPr lvl="1"/>
            <a:r>
              <a:rPr lang="en-US" dirty="0" err="1"/>
              <a:t>Pathrate</a:t>
            </a:r>
            <a:r>
              <a:rPr lang="en-US" dirty="0"/>
              <a:t> version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1D97019-9F86-281E-3ECB-0A61DDEE3218}"/>
              </a:ext>
            </a:extLst>
          </p:cNvPr>
          <p:cNvSpPr txBox="1">
            <a:spLocks/>
          </p:cNvSpPr>
          <p:nvPr/>
        </p:nvSpPr>
        <p:spPr>
          <a:xfrm>
            <a:off x="1371600" y="6038010"/>
            <a:ext cx="9601200" cy="8902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Question:</a:t>
            </a:r>
          </a:p>
          <a:p>
            <a:pPr lvl="1"/>
            <a:r>
              <a:rPr lang="en-US" dirty="0"/>
              <a:t>Can we say it infers that the infrastructure changes?</a:t>
            </a:r>
          </a:p>
        </p:txBody>
      </p:sp>
    </p:spTree>
    <p:extLst>
      <p:ext uri="{BB962C8B-B14F-4D97-AF65-F5344CB8AC3E}">
        <p14:creationId xmlns:p14="http://schemas.microsoft.com/office/powerpoint/2010/main" val="6878978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D74E7A-D9B8-A646-5BBC-C2DB6DBFC0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7A6B7-EA38-102E-AC78-3A944DE73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74442"/>
          </a:xfrm>
        </p:spPr>
        <p:txBody>
          <a:bodyPr>
            <a:normAutofit/>
          </a:bodyPr>
          <a:lstStyle/>
          <a:p>
            <a:r>
              <a:rPr lang="en-US" dirty="0"/>
              <a:t>2. Analysis – Common Nodes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BAB56CC-D292-4074-A540-1AD19229344B}"/>
              </a:ext>
            </a:extLst>
          </p:cNvPr>
          <p:cNvSpPr txBox="1">
            <a:spLocks/>
          </p:cNvSpPr>
          <p:nvPr/>
        </p:nvSpPr>
        <p:spPr>
          <a:xfrm>
            <a:off x="1371600" y="4301321"/>
            <a:ext cx="9601200" cy="8902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Observation</a:t>
            </a:r>
          </a:p>
          <a:p>
            <a:pPr lvl="1"/>
            <a:r>
              <a:rPr lang="en-US" dirty="0"/>
              <a:t>Biggest Change: From 20 ~ 50 Mbps to 80 ~ 120 Mbps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8008B20-756C-3BD6-8D05-9EAD814621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688674"/>
              </p:ext>
            </p:extLst>
          </p:nvPr>
        </p:nvGraphicFramePr>
        <p:xfrm>
          <a:off x="2241395" y="1338654"/>
          <a:ext cx="7861609" cy="275491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20537">
                  <a:extLst>
                    <a:ext uri="{9D8B030D-6E8A-4147-A177-3AD203B41FA5}">
                      <a16:colId xmlns:a16="http://schemas.microsoft.com/office/drawing/2014/main" val="2084900182"/>
                    </a:ext>
                  </a:extLst>
                </a:gridCol>
                <a:gridCol w="1310268">
                  <a:extLst>
                    <a:ext uri="{9D8B030D-6E8A-4147-A177-3AD203B41FA5}">
                      <a16:colId xmlns:a16="http://schemas.microsoft.com/office/drawing/2014/main" val="1773296331"/>
                    </a:ext>
                  </a:extLst>
                </a:gridCol>
                <a:gridCol w="1310268">
                  <a:extLst>
                    <a:ext uri="{9D8B030D-6E8A-4147-A177-3AD203B41FA5}">
                      <a16:colId xmlns:a16="http://schemas.microsoft.com/office/drawing/2014/main" val="2574776837"/>
                    </a:ext>
                  </a:extLst>
                </a:gridCol>
                <a:gridCol w="1310268">
                  <a:extLst>
                    <a:ext uri="{9D8B030D-6E8A-4147-A177-3AD203B41FA5}">
                      <a16:colId xmlns:a16="http://schemas.microsoft.com/office/drawing/2014/main" val="3654847904"/>
                    </a:ext>
                  </a:extLst>
                </a:gridCol>
                <a:gridCol w="1310268">
                  <a:extLst>
                    <a:ext uri="{9D8B030D-6E8A-4147-A177-3AD203B41FA5}">
                      <a16:colId xmlns:a16="http://schemas.microsoft.com/office/drawing/2014/main" val="2275110396"/>
                    </a:ext>
                  </a:extLst>
                </a:gridCol>
              </a:tblGrid>
              <a:tr h="303991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Capacity (Mbps)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Set 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Set 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8176811"/>
                  </a:ext>
                </a:extLst>
              </a:tr>
              <a:tr h="30399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# of pairs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%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# of pairs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%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6106823"/>
                  </a:ext>
                </a:extLst>
              </a:tr>
              <a:tr h="30399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C &lt; 20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1041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30.54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909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26.66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21103806"/>
                  </a:ext>
                </a:extLst>
              </a:tr>
              <a:tr h="30399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20 &lt; C &lt; 50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1491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43.74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103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3.02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58050900"/>
                  </a:ext>
                </a:extLst>
              </a:tr>
              <a:tr h="30399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50 &lt; C &lt; 80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105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3.08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180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5.28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96287581"/>
                  </a:ext>
                </a:extLst>
              </a:tr>
              <a:tr h="30399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80 &lt; C &lt; 120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587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17.22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2205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64.68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22380185"/>
                  </a:ext>
                </a:extLst>
              </a:tr>
              <a:tr h="30399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120 &lt; C &lt; 200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37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1.09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12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0.35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27192399"/>
                  </a:ext>
                </a:extLst>
              </a:tr>
              <a:tr h="30399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200 &lt; C &lt; 500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86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2.52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92121115"/>
                  </a:ext>
                </a:extLst>
              </a:tr>
              <a:tr h="32299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C &gt; 500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62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1.82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25291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8824140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212</TotalTime>
  <Words>772</Words>
  <Application>Microsoft Macintosh PowerPoint</Application>
  <PresentationFormat>Widescreen</PresentationFormat>
  <Paragraphs>286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Aptos Narrow</vt:lpstr>
      <vt:lpstr>Franklin Gothic Book</vt:lpstr>
      <vt:lpstr>Crop</vt:lpstr>
      <vt:lpstr>Bandwidth measurement &amp; analysis</vt:lpstr>
      <vt:lpstr>1. Introduction</vt:lpstr>
      <vt:lpstr>2. Measurement Analysis</vt:lpstr>
      <vt:lpstr>2. Analysis - Overview</vt:lpstr>
      <vt:lpstr>2. Analysis - Overview</vt:lpstr>
      <vt:lpstr>2. Analysis - Distribution</vt:lpstr>
      <vt:lpstr>2. Analysis – Asymmetry Factor</vt:lpstr>
      <vt:lpstr>2. Analysis – Asymmetry Factor</vt:lpstr>
      <vt:lpstr>2. Analysis – Common Nodes</vt:lpstr>
      <vt:lpstr>2. Analysis – Common Nodes Factor</vt:lpstr>
      <vt:lpstr>2. Analysis -  Correlation Study</vt:lpstr>
      <vt:lpstr>2. Analysis -  Correlation Study</vt:lpstr>
      <vt:lpstr>3. Summary &amp; Conclusion</vt:lpstr>
      <vt:lpstr>Thanks for watching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Haoran Fan</dc:creator>
  <cp:lastModifiedBy>Haoran Fan</cp:lastModifiedBy>
  <cp:revision>147</cp:revision>
  <dcterms:created xsi:type="dcterms:W3CDTF">2025-01-22T06:15:23Z</dcterms:created>
  <dcterms:modified xsi:type="dcterms:W3CDTF">2025-01-28T02:39:15Z</dcterms:modified>
</cp:coreProperties>
</file>