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3"/>
    <p:restoredTop sz="94793"/>
  </p:normalViewPr>
  <p:slideViewPr>
    <p:cSldViewPr snapToGrid="0">
      <p:cViewPr varScale="1">
        <p:scale>
          <a:sx n="115" d="100"/>
          <a:sy n="115" d="100"/>
        </p:scale>
        <p:origin x="4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D540-E7FC-02DD-9309-8756858FD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92" y="1966873"/>
            <a:ext cx="10276357" cy="2098226"/>
          </a:xfrm>
        </p:spPr>
        <p:txBody>
          <a:bodyPr/>
          <a:lstStyle/>
          <a:p>
            <a:r>
              <a:rPr lang="en-US" dirty="0"/>
              <a:t>ART Algorithm on scalable </a:t>
            </a:r>
            <a:r>
              <a:rPr lang="en-US" dirty="0" err="1"/>
              <a:t>myrilet</a:t>
            </a:r>
            <a:r>
              <a:rPr lang="en-US" dirty="0"/>
              <a:t>/</a:t>
            </a:r>
            <a:r>
              <a:rPr lang="en-US" dirty="0" err="1"/>
              <a:t>fpga</a:t>
            </a:r>
            <a:r>
              <a:rPr lang="en-US" dirty="0"/>
              <a:t> nodes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FDBCF-7B48-BD01-0F5F-02DDE46BF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EE533 Reading#3</a:t>
            </a:r>
          </a:p>
          <a:p>
            <a:r>
              <a:rPr lang="en-US" dirty="0" err="1"/>
              <a:t>Haoran</a:t>
            </a:r>
            <a:r>
              <a:rPr lang="en-US" dirty="0"/>
              <a:t> Fan</a:t>
            </a:r>
          </a:p>
          <a:p>
            <a:r>
              <a:rPr lang="en-US" dirty="0"/>
              <a:t>USC ID: 9122-3344-95</a:t>
            </a:r>
          </a:p>
        </p:txBody>
      </p:sp>
    </p:spTree>
    <p:extLst>
      <p:ext uri="{BB962C8B-B14F-4D97-AF65-F5344CB8AC3E}">
        <p14:creationId xmlns:p14="http://schemas.microsoft.com/office/powerpoint/2010/main" val="186582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DF814-336C-C55E-D5B5-04B6C669F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67DF-0365-26D1-01E3-2FA76270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5. Scalable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D3B484-9BED-24DE-E645-9A43A76B254B}"/>
              </a:ext>
            </a:extLst>
          </p:cNvPr>
          <p:cNvSpPr txBox="1">
            <a:spLocks/>
          </p:cNvSpPr>
          <p:nvPr/>
        </p:nvSpPr>
        <p:spPr>
          <a:xfrm>
            <a:off x="1371600" y="1688842"/>
            <a:ext cx="9601200" cy="247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Topology 2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Tasks can be partitioned by distributing the templates over the nodes which arranged in chain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Should re-route the match tasks if one node/link becomes fault/lost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D6F5BCF-00F8-8133-6E70-7863B7DEDE64}"/>
              </a:ext>
            </a:extLst>
          </p:cNvPr>
          <p:cNvSpPr/>
          <p:nvPr/>
        </p:nvSpPr>
        <p:spPr>
          <a:xfrm>
            <a:off x="4850780" y="3841595"/>
            <a:ext cx="1092819" cy="10928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SLD Driver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0CDDD8E-E05F-1F45-095D-E988A1127167}"/>
              </a:ext>
            </a:extLst>
          </p:cNvPr>
          <p:cNvSpPr/>
          <p:nvPr/>
        </p:nvSpPr>
        <p:spPr>
          <a:xfrm>
            <a:off x="3992137" y="6049536"/>
            <a:ext cx="591014" cy="591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F6E037-B858-4C91-7376-F9B89D154A3F}"/>
              </a:ext>
            </a:extLst>
          </p:cNvPr>
          <p:cNvSpPr/>
          <p:nvPr/>
        </p:nvSpPr>
        <p:spPr>
          <a:xfrm>
            <a:off x="5101682" y="6049536"/>
            <a:ext cx="591014" cy="591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4D70E8-AAE1-BB5D-247E-325CC38BCB28}"/>
              </a:ext>
            </a:extLst>
          </p:cNvPr>
          <p:cNvSpPr/>
          <p:nvPr/>
        </p:nvSpPr>
        <p:spPr>
          <a:xfrm>
            <a:off x="6180562" y="6055111"/>
            <a:ext cx="591014" cy="591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307F6780-7509-192B-9B2C-684D6E841BB8}"/>
              </a:ext>
            </a:extLst>
          </p:cNvPr>
          <p:cNvSpPr/>
          <p:nvPr/>
        </p:nvSpPr>
        <p:spPr>
          <a:xfrm rot="2177605">
            <a:off x="4431739" y="4973363"/>
            <a:ext cx="466022" cy="10203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AFD6C03-33D5-85B3-0612-AE8CF3BD8F84}"/>
              </a:ext>
            </a:extLst>
          </p:cNvPr>
          <p:cNvSpPr/>
          <p:nvPr/>
        </p:nvSpPr>
        <p:spPr>
          <a:xfrm rot="16200000">
            <a:off x="4624738" y="6127564"/>
            <a:ext cx="466022" cy="4349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D79F947D-AE71-0E32-D97F-81359FE237BB}"/>
              </a:ext>
            </a:extLst>
          </p:cNvPr>
          <p:cNvSpPr/>
          <p:nvPr/>
        </p:nvSpPr>
        <p:spPr>
          <a:xfrm rot="16200000">
            <a:off x="5703618" y="6127564"/>
            <a:ext cx="466022" cy="4349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46EA227-AB65-2E4B-3D4F-480DA60D880B}"/>
              </a:ext>
            </a:extLst>
          </p:cNvPr>
          <p:cNvSpPr/>
          <p:nvPr/>
        </p:nvSpPr>
        <p:spPr>
          <a:xfrm rot="9253676">
            <a:off x="5891337" y="4950559"/>
            <a:ext cx="466022" cy="10203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109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A3F19-0446-AFC7-88CD-808FB0796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FC79-E937-EEC9-EEA4-A07D3F496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5. Scalable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23EBBB-9961-07EA-4258-9094930D2663}"/>
              </a:ext>
            </a:extLst>
          </p:cNvPr>
          <p:cNvSpPr txBox="1">
            <a:spLocks/>
          </p:cNvSpPr>
          <p:nvPr/>
        </p:nvSpPr>
        <p:spPr>
          <a:xfrm>
            <a:off x="1371600" y="1688842"/>
            <a:ext cx="9601200" cy="174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Combine both topology together</a:t>
            </a:r>
          </a:p>
          <a:p>
            <a:pPr lvl="2"/>
            <a:r>
              <a:rPr lang="en-US" dirty="0"/>
              <a:t>Include the best of both architecture</a:t>
            </a:r>
          </a:p>
          <a:p>
            <a:pPr lvl="2"/>
            <a:r>
              <a:rPr lang="en-US" dirty="0"/>
              <a:t>Allow users to customize their system to fit their needs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F5828E1-3049-A8D9-CB6F-D6D08F8E8BFC}"/>
              </a:ext>
            </a:extLst>
          </p:cNvPr>
          <p:cNvSpPr/>
          <p:nvPr/>
        </p:nvSpPr>
        <p:spPr>
          <a:xfrm>
            <a:off x="9422780" y="2007220"/>
            <a:ext cx="1092819" cy="10928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SLD Driver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E67DB0-E84D-56BC-517B-E350DF1C1D7D}"/>
              </a:ext>
            </a:extLst>
          </p:cNvPr>
          <p:cNvSpPr/>
          <p:nvPr/>
        </p:nvSpPr>
        <p:spPr>
          <a:xfrm>
            <a:off x="8564137" y="4215161"/>
            <a:ext cx="591014" cy="591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783D93-14B9-CAD5-8CF2-EB4B8F5B08D1}"/>
              </a:ext>
            </a:extLst>
          </p:cNvPr>
          <p:cNvSpPr/>
          <p:nvPr/>
        </p:nvSpPr>
        <p:spPr>
          <a:xfrm>
            <a:off x="8564137" y="5169158"/>
            <a:ext cx="591014" cy="591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6D68E2-C7F8-994D-F0FB-FF4A60CAA0BE}"/>
              </a:ext>
            </a:extLst>
          </p:cNvPr>
          <p:cNvSpPr/>
          <p:nvPr/>
        </p:nvSpPr>
        <p:spPr>
          <a:xfrm>
            <a:off x="8564137" y="6123155"/>
            <a:ext cx="591014" cy="591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C04C941-75AC-D0D8-7DE7-AEC7AC8F15C5}"/>
              </a:ext>
            </a:extLst>
          </p:cNvPr>
          <p:cNvSpPr/>
          <p:nvPr/>
        </p:nvSpPr>
        <p:spPr>
          <a:xfrm>
            <a:off x="9364234" y="6123155"/>
            <a:ext cx="591014" cy="591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423298-2824-A6B5-8B27-044A8C49B067}"/>
              </a:ext>
            </a:extLst>
          </p:cNvPr>
          <p:cNvSpPr/>
          <p:nvPr/>
        </p:nvSpPr>
        <p:spPr>
          <a:xfrm>
            <a:off x="9364234" y="5169158"/>
            <a:ext cx="591014" cy="591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n-1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5F9CD9-7E73-4EB8-5BD0-594D86305BF8}"/>
              </a:ext>
            </a:extLst>
          </p:cNvPr>
          <p:cNvSpPr/>
          <p:nvPr/>
        </p:nvSpPr>
        <p:spPr>
          <a:xfrm>
            <a:off x="9364234" y="4215161"/>
            <a:ext cx="591014" cy="591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84A0074-61FD-E862-9837-B2B07D88098E}"/>
              </a:ext>
            </a:extLst>
          </p:cNvPr>
          <p:cNvSpPr/>
          <p:nvPr/>
        </p:nvSpPr>
        <p:spPr>
          <a:xfrm>
            <a:off x="8564137" y="4867507"/>
            <a:ext cx="512956" cy="2668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1E966DDA-908C-3361-5BAC-A87870CFB845}"/>
              </a:ext>
            </a:extLst>
          </p:cNvPr>
          <p:cNvSpPr/>
          <p:nvPr/>
        </p:nvSpPr>
        <p:spPr>
          <a:xfrm>
            <a:off x="8603166" y="5794993"/>
            <a:ext cx="512956" cy="2668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B1A37E6B-CE1E-C20E-F382-5C6270718262}"/>
              </a:ext>
            </a:extLst>
          </p:cNvPr>
          <p:cNvSpPr/>
          <p:nvPr/>
        </p:nvSpPr>
        <p:spPr>
          <a:xfrm rot="16200000">
            <a:off x="8988778" y="6285741"/>
            <a:ext cx="512956" cy="2379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D9E9326F-3BEC-2237-CB1C-F97B2DDA264E}"/>
              </a:ext>
            </a:extLst>
          </p:cNvPr>
          <p:cNvSpPr/>
          <p:nvPr/>
        </p:nvSpPr>
        <p:spPr>
          <a:xfrm rot="10800000">
            <a:off x="9390717" y="5801136"/>
            <a:ext cx="512956" cy="2668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370CF646-DD7F-C162-F93C-ABC643E0CCE3}"/>
              </a:ext>
            </a:extLst>
          </p:cNvPr>
          <p:cNvSpPr/>
          <p:nvPr/>
        </p:nvSpPr>
        <p:spPr>
          <a:xfrm rot="10800000">
            <a:off x="9364234" y="4861363"/>
            <a:ext cx="512956" cy="2668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E01D52F7-EF18-0A1D-E2E5-AA43800C17B4}"/>
              </a:ext>
            </a:extLst>
          </p:cNvPr>
          <p:cNvSpPr/>
          <p:nvPr/>
        </p:nvSpPr>
        <p:spPr>
          <a:xfrm rot="2396143">
            <a:off x="8898673" y="3061412"/>
            <a:ext cx="512956" cy="11004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>
            <a:extLst>
              <a:ext uri="{FF2B5EF4-FFF2-40B4-BE49-F238E27FC236}">
                <a16:creationId xmlns:a16="http://schemas.microsoft.com/office/drawing/2014/main" id="{A682DE95-412E-D026-8C61-DBD5E9F5F33F}"/>
              </a:ext>
            </a:extLst>
          </p:cNvPr>
          <p:cNvSpPr/>
          <p:nvPr/>
        </p:nvSpPr>
        <p:spPr>
          <a:xfrm rot="11406463">
            <a:off x="9620711" y="3193205"/>
            <a:ext cx="512956" cy="90665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0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8730-B4AE-A639-639B-1541B06AD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B25E9-9022-C0E7-7ACF-4FCA8A8E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6. Results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A4961F-D10A-2E02-1B07-C9342F82BC2C}"/>
              </a:ext>
            </a:extLst>
          </p:cNvPr>
          <p:cNvSpPr txBox="1">
            <a:spLocks/>
          </p:cNvSpPr>
          <p:nvPr/>
        </p:nvSpPr>
        <p:spPr>
          <a:xfrm>
            <a:off x="1371600" y="1688842"/>
            <a:ext cx="9601200" cy="77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Implementation of the complete ATR algorithm on one FPGA nodes</a:t>
            </a:r>
          </a:p>
          <a:p>
            <a:pPr lvl="1"/>
            <a:r>
              <a:rPr lang="en-US" dirty="0"/>
              <a:t>Over 900 templates per second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E4E87-469E-863A-B32D-9470EC0434C4}"/>
              </a:ext>
            </a:extLst>
          </p:cNvPr>
          <p:cNvSpPr txBox="1">
            <a:spLocks/>
          </p:cNvSpPr>
          <p:nvPr/>
        </p:nvSpPr>
        <p:spPr>
          <a:xfrm>
            <a:off x="1371600" y="2691884"/>
            <a:ext cx="9601200" cy="77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FPGA node successfully run</a:t>
            </a:r>
          </a:p>
          <a:p>
            <a:pPr lvl="1"/>
            <a:r>
              <a:rPr lang="en-US" dirty="0"/>
              <a:t>Over 2.8 billion 8-bit operations per second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197017-D0CA-AA70-4A2A-3F3A50ECBC6D}"/>
              </a:ext>
            </a:extLst>
          </p:cNvPr>
          <p:cNvSpPr txBox="1">
            <a:spLocks/>
          </p:cNvSpPr>
          <p:nvPr/>
        </p:nvSpPr>
        <p:spPr>
          <a:xfrm>
            <a:off x="1371600" y="3694926"/>
            <a:ext cx="9601200" cy="77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Reduce the average valid rows of the template</a:t>
            </a:r>
          </a:p>
          <a:p>
            <a:pPr lvl="1"/>
            <a:r>
              <a:rPr lang="en-US" dirty="0"/>
              <a:t>Approximately one half of the number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2F6561-7B57-7588-E9BC-2BC707D476D9}"/>
              </a:ext>
            </a:extLst>
          </p:cNvPr>
          <p:cNvSpPr txBox="1">
            <a:spLocks/>
          </p:cNvSpPr>
          <p:nvPr/>
        </p:nvSpPr>
        <p:spPr>
          <a:xfrm>
            <a:off x="1371600" y="4697968"/>
            <a:ext cx="9601200" cy="77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Performance increased</a:t>
            </a:r>
          </a:p>
          <a:p>
            <a:pPr lvl="1"/>
            <a:r>
              <a:rPr lang="en-US" dirty="0"/>
              <a:t>Approximately 4.0 GOPS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8A4C91-FCD0-3929-99E2-98D6A78CE786}"/>
              </a:ext>
            </a:extLst>
          </p:cNvPr>
          <p:cNvSpPr txBox="1">
            <a:spLocks/>
          </p:cNvSpPr>
          <p:nvPr/>
        </p:nvSpPr>
        <p:spPr>
          <a:xfrm>
            <a:off x="1371600" y="5701010"/>
            <a:ext cx="9601200" cy="774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Average performance after all optimization</a:t>
            </a:r>
          </a:p>
          <a:p>
            <a:pPr lvl="1"/>
            <a:r>
              <a:rPr lang="en-US" dirty="0"/>
              <a:t>7.75 GOPS</a:t>
            </a:r>
          </a:p>
        </p:txBody>
      </p:sp>
    </p:spTree>
    <p:extLst>
      <p:ext uri="{BB962C8B-B14F-4D97-AF65-F5344CB8AC3E}">
        <p14:creationId xmlns:p14="http://schemas.microsoft.com/office/powerpoint/2010/main" val="3574962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C8A8F-DF18-8B1E-B91E-B25932CC2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D734-1EBA-7E76-BD40-B9A7D2F1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7. 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A6B9D0-E215-CBF3-450A-48D79987F2BE}"/>
              </a:ext>
            </a:extLst>
          </p:cNvPr>
          <p:cNvSpPr txBox="1">
            <a:spLocks/>
          </p:cNvSpPr>
          <p:nvPr/>
        </p:nvSpPr>
        <p:spPr>
          <a:xfrm>
            <a:off x="1371600" y="1688841"/>
            <a:ext cx="9601200" cy="17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contribution</a:t>
            </a:r>
          </a:p>
          <a:p>
            <a:pPr lvl="1"/>
            <a:r>
              <a:rPr lang="en-US" dirty="0"/>
              <a:t>Scalable, high-performance FPGA-based ATR system</a:t>
            </a:r>
          </a:p>
          <a:p>
            <a:pPr lvl="1"/>
            <a:r>
              <a:rPr lang="en-US" dirty="0"/>
              <a:t>Achieved 4 GOPS</a:t>
            </a:r>
          </a:p>
          <a:p>
            <a:pPr lvl="1"/>
            <a:r>
              <a:rPr lang="en-US" dirty="0"/>
              <a:t>Demonstrated a flexible, networked computing approach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C0976D-35B9-AB35-1503-1E05BD8B744A}"/>
              </a:ext>
            </a:extLst>
          </p:cNvPr>
          <p:cNvSpPr txBox="1">
            <a:spLocks/>
          </p:cNvSpPr>
          <p:nvPr/>
        </p:nvSpPr>
        <p:spPr>
          <a:xfrm>
            <a:off x="1371600" y="3536226"/>
            <a:ext cx="9601200" cy="1740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 prospects</a:t>
            </a:r>
          </a:p>
          <a:p>
            <a:pPr lvl="1"/>
            <a:r>
              <a:rPr lang="en-US" dirty="0"/>
              <a:t>With modern FPGA advantages, performance can scale unpredictably higher</a:t>
            </a:r>
          </a:p>
        </p:txBody>
      </p:sp>
    </p:spTree>
    <p:extLst>
      <p:ext uri="{BB962C8B-B14F-4D97-AF65-F5344CB8AC3E}">
        <p14:creationId xmlns:p14="http://schemas.microsoft.com/office/powerpoint/2010/main" val="3149794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19DF0-E6C0-223E-2341-888EF8B7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47EA-F4DC-E494-564B-57617869C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D0A4A-F4DB-4722-7A28-AF7C52FD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EE533 Reading#3</a:t>
            </a:r>
          </a:p>
          <a:p>
            <a:r>
              <a:rPr lang="en-US" dirty="0" err="1"/>
              <a:t>Haoran</a:t>
            </a:r>
            <a:r>
              <a:rPr lang="en-US" dirty="0"/>
              <a:t> Fan</a:t>
            </a:r>
          </a:p>
          <a:p>
            <a:r>
              <a:rPr lang="en-US" dirty="0"/>
              <a:t>USC ID: 9122-3344-95</a:t>
            </a:r>
          </a:p>
        </p:txBody>
      </p:sp>
    </p:spTree>
    <p:extLst>
      <p:ext uri="{BB962C8B-B14F-4D97-AF65-F5344CB8AC3E}">
        <p14:creationId xmlns:p14="http://schemas.microsoft.com/office/powerpoint/2010/main" val="328158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BD87-8811-8B8D-9141-9B71D78B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0CD1-9BCD-E700-39D4-2727C969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621757"/>
            <a:ext cx="9601200" cy="1358058"/>
          </a:xfrm>
        </p:spPr>
        <p:txBody>
          <a:bodyPr>
            <a:normAutofit/>
          </a:bodyPr>
          <a:lstStyle/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High bandwidth and computation demands</a:t>
            </a:r>
          </a:p>
          <a:p>
            <a:pPr lvl="1"/>
            <a:r>
              <a:rPr lang="en-US" dirty="0"/>
              <a:t>Flexibility and Scalability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ED1C5D-99A9-962B-52E0-D7B5CF8C643D}"/>
              </a:ext>
            </a:extLst>
          </p:cNvPr>
          <p:cNvSpPr txBox="1">
            <a:spLocks/>
          </p:cNvSpPr>
          <p:nvPr/>
        </p:nvSpPr>
        <p:spPr>
          <a:xfrm>
            <a:off x="1371600" y="2051257"/>
            <a:ext cx="9601200" cy="1184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ART in SAR Imagery</a:t>
            </a:r>
          </a:p>
          <a:p>
            <a:pPr lvl="1"/>
            <a:r>
              <a:rPr lang="en-US" dirty="0"/>
              <a:t>Requires billions of operations per seconds</a:t>
            </a:r>
          </a:p>
          <a:p>
            <a:pPr lvl="1"/>
            <a:r>
              <a:rPr lang="en-US" dirty="0"/>
              <a:t>Traditionally implemented using custom hardware (ASCIs)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F3F970-ECFA-06F3-D9A4-0EDF0FC8491E}"/>
              </a:ext>
            </a:extLst>
          </p:cNvPr>
          <p:cNvSpPr txBox="1">
            <a:spLocks/>
          </p:cNvSpPr>
          <p:nvPr/>
        </p:nvSpPr>
        <p:spPr>
          <a:xfrm>
            <a:off x="1371600" y="5253816"/>
            <a:ext cx="9601200" cy="1358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Implementation using FPGA nodes via </a:t>
            </a:r>
            <a:r>
              <a:rPr lang="en-US" dirty="0" err="1"/>
              <a:t>Myrinet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11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47017-3243-A197-34A0-D2BD2CB94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EDE8-4D2F-B49C-A6A6-09D53FF2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Myricom</a:t>
            </a:r>
            <a:r>
              <a:rPr lang="en-US" dirty="0"/>
              <a:t> FPGA Nodes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5DA0CE-D87C-A299-B6BA-CE2CFC717102}"/>
              </a:ext>
            </a:extLst>
          </p:cNvPr>
          <p:cNvSpPr txBox="1">
            <a:spLocks/>
          </p:cNvSpPr>
          <p:nvPr/>
        </p:nvSpPr>
        <p:spPr>
          <a:xfrm>
            <a:off x="1371600" y="2051257"/>
            <a:ext cx="9601200" cy="1740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Microcomputer</a:t>
            </a:r>
          </a:p>
          <a:p>
            <a:pPr lvl="1"/>
            <a:r>
              <a:rPr lang="en-US" dirty="0"/>
              <a:t>Highly Scalable and parallel computer system</a:t>
            </a:r>
          </a:p>
          <a:p>
            <a:pPr lvl="1"/>
            <a:r>
              <a:rPr lang="en-US" dirty="0"/>
              <a:t>Programmable computer nodes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97C768-04B9-57B6-AE53-FEA55E3F0D36}"/>
              </a:ext>
            </a:extLst>
          </p:cNvPr>
          <p:cNvSpPr txBox="1">
            <a:spLocks/>
          </p:cNvSpPr>
          <p:nvPr/>
        </p:nvSpPr>
        <p:spPr>
          <a:xfrm>
            <a:off x="1371600" y="3429001"/>
            <a:ext cx="9601200" cy="1343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Two-Level Design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: Handle communication tasks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: FPGA Execute application-specific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8CD57-0C0D-2E0F-0264-2AD1F7D73E1B}"/>
              </a:ext>
            </a:extLst>
          </p:cNvPr>
          <p:cNvSpPr txBox="1">
            <a:spLocks/>
          </p:cNvSpPr>
          <p:nvPr/>
        </p:nvSpPr>
        <p:spPr>
          <a:xfrm>
            <a:off x="1371600" y="4769007"/>
            <a:ext cx="9601200" cy="1343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Flexibility of programmable computational components</a:t>
            </a:r>
          </a:p>
          <a:p>
            <a:pPr lvl="1"/>
            <a:r>
              <a:rPr lang="en-US" dirty="0"/>
              <a:t>Highly scalable network architecture</a:t>
            </a:r>
          </a:p>
        </p:txBody>
      </p:sp>
    </p:spTree>
    <p:extLst>
      <p:ext uri="{BB962C8B-B14F-4D97-AF65-F5344CB8AC3E}">
        <p14:creationId xmlns:p14="http://schemas.microsoft.com/office/powerpoint/2010/main" val="2544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B4133-65C4-280E-37A8-C11930A84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5C07-38B0-FD8A-EB12-B9C0460C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3. ATR Algorithm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42F8FA-DCF2-3DF4-886D-F10786061021}"/>
              </a:ext>
            </a:extLst>
          </p:cNvPr>
          <p:cNvSpPr txBox="1">
            <a:spLocks/>
          </p:cNvSpPr>
          <p:nvPr/>
        </p:nvSpPr>
        <p:spPr>
          <a:xfrm>
            <a:off x="1371600" y="1688842"/>
            <a:ext cx="9601200" cy="2760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SLD Computation</a:t>
            </a:r>
          </a:p>
          <a:p>
            <a:pPr lvl="1"/>
            <a:r>
              <a:rPr lang="en-US" dirty="0"/>
              <a:t>Identify interesting image</a:t>
            </a:r>
          </a:p>
          <a:p>
            <a:pPr lvl="1"/>
            <a:r>
              <a:rPr lang="en-US" dirty="0"/>
              <a:t>Compose a list of targets</a:t>
            </a:r>
          </a:p>
          <a:p>
            <a:pPr lvl="1"/>
            <a:r>
              <a:rPr lang="en-US" dirty="0"/>
              <a:t>Determine the evaluation of the image</a:t>
            </a:r>
          </a:p>
          <a:p>
            <a:pPr lvl="1"/>
            <a:r>
              <a:rPr lang="en-US" dirty="0"/>
              <a:t>Evaluate the likelihood</a:t>
            </a:r>
          </a:p>
          <a:p>
            <a:pPr lvl="1"/>
            <a:r>
              <a:rPr lang="en-US" dirty="0"/>
              <a:t>Match images against stored templates</a:t>
            </a:r>
          </a:p>
          <a:p>
            <a:pPr lvl="1"/>
            <a:r>
              <a:rPr lang="en-US" dirty="0"/>
              <a:t>Return top two match candidates</a:t>
            </a:r>
          </a:p>
          <a:p>
            <a:pPr lvl="1"/>
            <a:endParaRPr lang="en-US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920CD3-311D-8AD3-AB34-C3B58CDC8378}"/>
              </a:ext>
            </a:extLst>
          </p:cNvPr>
          <p:cNvSpPr txBox="1">
            <a:spLocks/>
          </p:cNvSpPr>
          <p:nvPr/>
        </p:nvSpPr>
        <p:spPr>
          <a:xfrm>
            <a:off x="1371600" y="4449337"/>
            <a:ext cx="9601200" cy="223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Data Processing</a:t>
            </a:r>
          </a:p>
          <a:p>
            <a:pPr lvl="1"/>
            <a:r>
              <a:rPr lang="en-US" dirty="0"/>
              <a:t>32 x 32 bit masks for template masks</a:t>
            </a:r>
          </a:p>
          <a:p>
            <a:pPr lvl="1"/>
            <a:r>
              <a:rPr lang="en-US" dirty="0"/>
              <a:t>Evaluate multiple orientations and evaluations</a:t>
            </a:r>
          </a:p>
          <a:p>
            <a:pPr lvl="1"/>
            <a:endParaRPr lang="en-US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92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EE2DE-C43D-71A9-7EBE-BD647346F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5AB0-B0B6-8A26-A965-4BCF7420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4. FPGA Implementation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AC039F-F5A6-9099-8F2D-16AC711AC54C}"/>
              </a:ext>
            </a:extLst>
          </p:cNvPr>
          <p:cNvSpPr txBox="1">
            <a:spLocks/>
          </p:cNvSpPr>
          <p:nvPr/>
        </p:nvSpPr>
        <p:spPr>
          <a:xfrm>
            <a:off x="1371600" y="1688842"/>
            <a:ext cx="9601200" cy="141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Difficulty</a:t>
            </a:r>
          </a:p>
          <a:p>
            <a:pPr lvl="1"/>
            <a:r>
              <a:rPr lang="en-US" dirty="0"/>
              <a:t>Not well suited for real-time reconfiguration</a:t>
            </a:r>
          </a:p>
          <a:p>
            <a:pPr lvl="2"/>
            <a:r>
              <a:rPr lang="en-US" dirty="0"/>
              <a:t>Most FPGA not able to reconfigure and execute at the same time </a:t>
            </a:r>
          </a:p>
          <a:p>
            <a:pPr lvl="1"/>
            <a:endParaRPr lang="en-US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A6107A-5A1F-E30E-FA12-CBA7AE2927F2}"/>
              </a:ext>
            </a:extLst>
          </p:cNvPr>
          <p:cNvSpPr txBox="1">
            <a:spLocks/>
          </p:cNvSpPr>
          <p:nvPr/>
        </p:nvSpPr>
        <p:spPr>
          <a:xfrm>
            <a:off x="1371600" y="3328639"/>
            <a:ext cx="9601200" cy="141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Internal circuitry in efficient design way</a:t>
            </a:r>
          </a:p>
          <a:p>
            <a:pPr lvl="1"/>
            <a:r>
              <a:rPr lang="en-US" dirty="0"/>
              <a:t>Parallel execution</a:t>
            </a:r>
          </a:p>
          <a:p>
            <a:pPr lvl="1"/>
            <a:endParaRPr lang="en-US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08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A6213-CD83-BAE1-BF21-F6B7C5A17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F2C2-F437-3C76-47AB-488775715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4. Parallel Execution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888DA0-4D31-C508-E800-1D29CF96BE1A}"/>
              </a:ext>
            </a:extLst>
          </p:cNvPr>
          <p:cNvSpPr txBox="1">
            <a:spLocks/>
          </p:cNvSpPr>
          <p:nvPr/>
        </p:nvSpPr>
        <p:spPr>
          <a:xfrm>
            <a:off x="1371600" y="1688842"/>
            <a:ext cx="9601200" cy="141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Difficulty</a:t>
            </a:r>
          </a:p>
          <a:p>
            <a:pPr lvl="1"/>
            <a:r>
              <a:rPr lang="en-US" dirty="0"/>
              <a:t>Shape sum calculation for a mask requires multiplying all 9 masks</a:t>
            </a:r>
          </a:p>
          <a:p>
            <a:pPr lvl="1"/>
            <a:endParaRPr lang="en-US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5688D8-CE3B-F62E-B97F-233908399D1E}"/>
              </a:ext>
            </a:extLst>
          </p:cNvPr>
          <p:cNvSpPr txBox="1">
            <a:spLocks/>
          </p:cNvSpPr>
          <p:nvPr/>
        </p:nvSpPr>
        <p:spPr>
          <a:xfrm>
            <a:off x="1371600" y="2578720"/>
            <a:ext cx="9601200" cy="2358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Same </a:t>
            </a:r>
            <a:r>
              <a:rPr lang="en-US" dirty="0" err="1"/>
              <a:t>Buv</a:t>
            </a:r>
            <a:r>
              <a:rPr lang="en-US" dirty="0"/>
              <a:t> used to calculate the nth terms of all the shape sum result</a:t>
            </a:r>
          </a:p>
          <a:p>
            <a:pPr lvl="2"/>
            <a:r>
              <a:rPr lang="en-US" dirty="0" err="1"/>
              <a:t>Buv</a:t>
            </a:r>
            <a:r>
              <a:rPr lang="en-US" dirty="0"/>
              <a:t> can be broadcasted to all the units that calculate each result</a:t>
            </a:r>
          </a:p>
          <a:p>
            <a:pPr lvl="1"/>
            <a:r>
              <a:rPr lang="en-US" dirty="0"/>
              <a:t>The image pixel located in the subsequent row</a:t>
            </a:r>
          </a:p>
          <a:p>
            <a:pPr lvl="2"/>
            <a:r>
              <a:rPr lang="en-US" dirty="0"/>
              <a:t>Implementing the pipeline data path for the pixels through the parallel summation units</a:t>
            </a:r>
          </a:p>
          <a:p>
            <a:pPr lvl="1"/>
            <a:endParaRPr lang="en-US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807D-0CF2-ACE1-2F65-CF8E9D59A6CE}"/>
              </a:ext>
            </a:extLst>
          </p:cNvPr>
          <p:cNvSpPr txBox="1">
            <a:spLocks/>
          </p:cNvSpPr>
          <p:nvPr/>
        </p:nvSpPr>
        <p:spPr>
          <a:xfrm>
            <a:off x="1371600" y="4800238"/>
            <a:ext cx="9601200" cy="1411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Capability after Optimization – 4 times faster</a:t>
            </a:r>
          </a:p>
          <a:p>
            <a:pPr lvl="1"/>
            <a:r>
              <a:rPr lang="en-US" dirty="0"/>
              <a:t>Operating as a pipeline</a:t>
            </a:r>
          </a:p>
          <a:p>
            <a:pPr lvl="1"/>
            <a:r>
              <a:rPr lang="en-US" dirty="0"/>
              <a:t>Being directly loaded from another set of register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818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FFFA2-1D4B-CD20-CE9A-CD480A4E9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28A82-D4F7-AAB7-4EE9-24BF8478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4. Computation Unit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37230E-DDD7-DA53-2A07-AFE3D57949D8}"/>
              </a:ext>
            </a:extLst>
          </p:cNvPr>
          <p:cNvSpPr txBox="1">
            <a:spLocks/>
          </p:cNvSpPr>
          <p:nvPr/>
        </p:nvSpPr>
        <p:spPr>
          <a:xfrm>
            <a:off x="1371600" y="1688842"/>
            <a:ext cx="9601200" cy="1913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Difficulty</a:t>
            </a:r>
          </a:p>
          <a:p>
            <a:pPr lvl="1"/>
            <a:r>
              <a:rPr lang="en-US" dirty="0"/>
              <a:t>Currently FPGA devices have typical reconfiguration times of hundreds of milliseconds during which the FPGA can not be used for the computation</a:t>
            </a:r>
          </a:p>
          <a:p>
            <a:pPr lvl="1"/>
            <a:r>
              <a:rPr lang="en-US" dirty="0"/>
              <a:t>Each specific set of template configurations has to be designed and complied before any computation can occur.</a:t>
            </a:r>
          </a:p>
          <a:p>
            <a:pPr lvl="1"/>
            <a:endParaRPr lang="en-US" dirty="0"/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76B1-7411-6F49-5C57-30E47C1C3727}"/>
              </a:ext>
            </a:extLst>
          </p:cNvPr>
          <p:cNvSpPr txBox="1">
            <a:spLocks/>
          </p:cNvSpPr>
          <p:nvPr/>
        </p:nvSpPr>
        <p:spPr>
          <a:xfrm>
            <a:off x="1371600" y="3429000"/>
            <a:ext cx="9601200" cy="1913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Observation</a:t>
            </a:r>
          </a:p>
          <a:p>
            <a:pPr lvl="1"/>
            <a:r>
              <a:rPr lang="en-US" dirty="0"/>
              <a:t>Bright sum and surround sum evaluate the same condition of comparing M with </a:t>
            </a:r>
            <a:r>
              <a:rPr lang="en-US" dirty="0" err="1"/>
              <a:t>THy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Overflow = 0: bright sum increment</a:t>
            </a:r>
          </a:p>
          <a:p>
            <a:pPr lvl="2"/>
            <a:r>
              <a:rPr lang="en-US" dirty="0"/>
              <a:t>Overflow = 1: surround sum increment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FEDA00-B88B-128E-9504-D3BFAABF25DE}"/>
              </a:ext>
            </a:extLst>
          </p:cNvPr>
          <p:cNvSpPr txBox="1">
            <a:spLocks/>
          </p:cNvSpPr>
          <p:nvPr/>
        </p:nvSpPr>
        <p:spPr>
          <a:xfrm>
            <a:off x="1371600" y="5342002"/>
            <a:ext cx="9601200" cy="1515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Optimization</a:t>
            </a:r>
          </a:p>
          <a:p>
            <a:pPr lvl="1"/>
            <a:r>
              <a:rPr lang="en-US" dirty="0"/>
              <a:t>Units can perform both sums at the same time</a:t>
            </a:r>
          </a:p>
          <a:p>
            <a:pPr lvl="2"/>
            <a:r>
              <a:rPr lang="en-US" dirty="0"/>
              <a:t>Introduce a concurrency in the computation</a:t>
            </a:r>
          </a:p>
          <a:p>
            <a:pPr lvl="2"/>
            <a:r>
              <a:rPr lang="en-US" dirty="0"/>
              <a:t>Reduce the required logic in half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198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A11DF-7388-5669-73B7-4EA09F857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AA3D1-8235-46DD-CF72-91B202DB4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5. FPGA Nodes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722C23C-AF2A-6986-F952-D97A36BE18C1}"/>
              </a:ext>
            </a:extLst>
          </p:cNvPr>
          <p:cNvSpPr txBox="1">
            <a:spLocks/>
          </p:cNvSpPr>
          <p:nvPr/>
        </p:nvSpPr>
        <p:spPr>
          <a:xfrm>
            <a:off x="1371600" y="1688842"/>
            <a:ext cx="9601200" cy="1377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Computation tasks</a:t>
            </a:r>
          </a:p>
          <a:p>
            <a:pPr lvl="1"/>
            <a:r>
              <a:rPr lang="en-US" dirty="0"/>
              <a:t>Shape sum</a:t>
            </a:r>
          </a:p>
          <a:p>
            <a:pPr lvl="1"/>
            <a:r>
              <a:rPr lang="en-US" dirty="0"/>
              <a:t>Bright and surround 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F189-C34C-F2BC-D76A-053B055BC85B}"/>
              </a:ext>
            </a:extLst>
          </p:cNvPr>
          <p:cNvSpPr txBox="1">
            <a:spLocks/>
          </p:cNvSpPr>
          <p:nvPr/>
        </p:nvSpPr>
        <p:spPr>
          <a:xfrm>
            <a:off x="1371600" y="3066585"/>
            <a:ext cx="9601200" cy="1377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Additional computation tasks</a:t>
            </a:r>
          </a:p>
          <a:p>
            <a:pPr lvl="1"/>
            <a:r>
              <a:rPr lang="en-US" dirty="0"/>
              <a:t>Threshold from the shape sum</a:t>
            </a:r>
          </a:p>
          <a:p>
            <a:pPr lvl="1"/>
            <a:r>
              <a:rPr lang="en-US" dirty="0"/>
              <a:t>Two best match using the hit quality and to report to the host</a:t>
            </a:r>
          </a:p>
          <a:p>
            <a:pPr marL="530352" lvl="1" indent="0">
              <a:buFont typeface="Franklin Gothic Book" panose="020B05030201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15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27D15-4EF5-B814-C361-0CAEF9C53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2EB9-15C8-0D37-6625-EFB3DCA4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5. Scalable System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49CB50-F310-5FAD-603F-537161C6A1BA}"/>
              </a:ext>
            </a:extLst>
          </p:cNvPr>
          <p:cNvSpPr txBox="1">
            <a:spLocks/>
          </p:cNvSpPr>
          <p:nvPr/>
        </p:nvSpPr>
        <p:spPr>
          <a:xfrm>
            <a:off x="1371600" y="1688842"/>
            <a:ext cx="9601200" cy="320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Topology 1</a:t>
            </a:r>
          </a:p>
          <a:p>
            <a:pPr lvl="1"/>
            <a:r>
              <a:rPr lang="en-US" dirty="0"/>
              <a:t>Pros:</a:t>
            </a:r>
          </a:p>
          <a:p>
            <a:pPr lvl="2"/>
            <a:r>
              <a:rPr lang="en-US" dirty="0"/>
              <a:t>Each FPGA nodes working independently from other nodes</a:t>
            </a:r>
          </a:p>
          <a:p>
            <a:pPr lvl="2"/>
            <a:r>
              <a:rPr lang="en-US" dirty="0"/>
              <a:t>Tasks can be immediately assigned to each nodes</a:t>
            </a:r>
          </a:p>
          <a:p>
            <a:pPr lvl="2"/>
            <a:r>
              <a:rPr lang="en-US" dirty="0"/>
              <a:t>Each nodes are highly utilized</a:t>
            </a:r>
          </a:p>
          <a:p>
            <a:pPr lvl="1"/>
            <a:r>
              <a:rPr lang="en-US" dirty="0"/>
              <a:t>Cons:</a:t>
            </a:r>
          </a:p>
          <a:p>
            <a:pPr lvl="2"/>
            <a:r>
              <a:rPr lang="en-US" dirty="0"/>
              <a:t>Not able to store if templates are large</a:t>
            </a:r>
          </a:p>
          <a:p>
            <a:pPr lvl="2"/>
            <a:r>
              <a:rPr lang="en-US" dirty="0"/>
              <a:t>Cause the host system to become the bottleneck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1B7D6C2-FDFD-EBEF-4A9F-2B256CF5997A}"/>
              </a:ext>
            </a:extLst>
          </p:cNvPr>
          <p:cNvSpPr/>
          <p:nvPr/>
        </p:nvSpPr>
        <p:spPr>
          <a:xfrm>
            <a:off x="9422780" y="2007220"/>
            <a:ext cx="1092819" cy="10928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SLD Driver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4ED0E-E8CB-4717-7A49-3B2C3D631B07}"/>
              </a:ext>
            </a:extLst>
          </p:cNvPr>
          <p:cNvSpPr/>
          <p:nvPr/>
        </p:nvSpPr>
        <p:spPr>
          <a:xfrm>
            <a:off x="8564137" y="4215161"/>
            <a:ext cx="591014" cy="591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3376BE-EAD2-4BD9-EFC5-ACA4D123AE94}"/>
              </a:ext>
            </a:extLst>
          </p:cNvPr>
          <p:cNvSpPr/>
          <p:nvPr/>
        </p:nvSpPr>
        <p:spPr>
          <a:xfrm>
            <a:off x="9673682" y="4215161"/>
            <a:ext cx="591014" cy="591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E46C5F-48C7-B2DF-795B-A125F30D3328}"/>
              </a:ext>
            </a:extLst>
          </p:cNvPr>
          <p:cNvSpPr/>
          <p:nvPr/>
        </p:nvSpPr>
        <p:spPr>
          <a:xfrm>
            <a:off x="10752562" y="4220736"/>
            <a:ext cx="591014" cy="5910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Up-Down Arrow 10">
            <a:extLst>
              <a:ext uri="{FF2B5EF4-FFF2-40B4-BE49-F238E27FC236}">
                <a16:creationId xmlns:a16="http://schemas.microsoft.com/office/drawing/2014/main" id="{625DACF5-99E5-9943-8F59-5034DBB91D41}"/>
              </a:ext>
            </a:extLst>
          </p:cNvPr>
          <p:cNvSpPr/>
          <p:nvPr/>
        </p:nvSpPr>
        <p:spPr>
          <a:xfrm rot="1932061">
            <a:off x="9001536" y="2974188"/>
            <a:ext cx="401444" cy="113184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Up-Down Arrow 11">
            <a:extLst>
              <a:ext uri="{FF2B5EF4-FFF2-40B4-BE49-F238E27FC236}">
                <a16:creationId xmlns:a16="http://schemas.microsoft.com/office/drawing/2014/main" id="{6B13A1E3-5A86-59BD-63F6-EA356BD25E5A}"/>
              </a:ext>
            </a:extLst>
          </p:cNvPr>
          <p:cNvSpPr/>
          <p:nvPr/>
        </p:nvSpPr>
        <p:spPr>
          <a:xfrm>
            <a:off x="9768467" y="3151213"/>
            <a:ext cx="401444" cy="101277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0B9635B6-6B58-3A35-2743-99BDE7AA4DFF}"/>
              </a:ext>
            </a:extLst>
          </p:cNvPr>
          <p:cNvSpPr/>
          <p:nvPr/>
        </p:nvSpPr>
        <p:spPr>
          <a:xfrm rot="19857299">
            <a:off x="10499511" y="2974187"/>
            <a:ext cx="401444" cy="113184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45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349</TotalTime>
  <Words>617</Words>
  <Application>Microsoft Macintosh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Franklin Gothic Book</vt:lpstr>
      <vt:lpstr>Crop</vt:lpstr>
      <vt:lpstr>ART Algorithm on scalable myrilet/fpga nodes</vt:lpstr>
      <vt:lpstr>1. Introduction</vt:lpstr>
      <vt:lpstr>2. Myricom FPGA Nodes</vt:lpstr>
      <vt:lpstr>3. ATR Algorithm</vt:lpstr>
      <vt:lpstr>4. FPGA Implementation</vt:lpstr>
      <vt:lpstr>4. Parallel Execution</vt:lpstr>
      <vt:lpstr>4. Computation Unit</vt:lpstr>
      <vt:lpstr>5. FPGA Nodes</vt:lpstr>
      <vt:lpstr>5. Scalable System</vt:lpstr>
      <vt:lpstr>5. Scalable System</vt:lpstr>
      <vt:lpstr>5. Scalable System</vt:lpstr>
      <vt:lpstr>6. Results</vt:lpstr>
      <vt:lpstr>7. Conclusion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Haoran Fan</dc:creator>
  <cp:lastModifiedBy>Haoran Fan</cp:lastModifiedBy>
  <cp:revision>179</cp:revision>
  <dcterms:created xsi:type="dcterms:W3CDTF">2025-01-22T06:15:23Z</dcterms:created>
  <dcterms:modified xsi:type="dcterms:W3CDTF">2025-02-05T02:38:03Z</dcterms:modified>
</cp:coreProperties>
</file>