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7"/>
  </p:normalViewPr>
  <p:slideViewPr>
    <p:cSldViewPr snapToGrid="0">
      <p:cViewPr>
        <p:scale>
          <a:sx n="120" d="100"/>
          <a:sy n="120" d="100"/>
        </p:scale>
        <p:origin x="87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D540-E7FC-02DD-9309-8756858FD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DARPA Internet protocols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FDBCF-7B48-BD01-0F5F-02DDE46BF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EE533 Reading#1</a:t>
            </a:r>
          </a:p>
          <a:p>
            <a:r>
              <a:rPr lang="en-US" dirty="0" err="1"/>
              <a:t>Haoran</a:t>
            </a:r>
            <a:r>
              <a:rPr lang="en-US" dirty="0"/>
              <a:t> Fan</a:t>
            </a:r>
          </a:p>
          <a:p>
            <a:r>
              <a:rPr lang="en-US" dirty="0"/>
              <a:t>USC ID: 9122-3344-95</a:t>
            </a:r>
          </a:p>
        </p:txBody>
      </p:sp>
    </p:spTree>
    <p:extLst>
      <p:ext uri="{BB962C8B-B14F-4D97-AF65-F5344CB8AC3E}">
        <p14:creationId xmlns:p14="http://schemas.microsoft.com/office/powerpoint/2010/main" val="18658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313B2-23CD-DF60-ED5F-829DA674D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4BDE-86F6-97BB-C4CF-C96BFE5C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Architecture and Implementation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016355-9108-65FD-CA4E-2647881AE16F}"/>
              </a:ext>
            </a:extLst>
          </p:cNvPr>
          <p:cNvSpPr txBox="1">
            <a:spLocks/>
          </p:cNvSpPr>
          <p:nvPr/>
        </p:nvSpPr>
        <p:spPr>
          <a:xfrm>
            <a:off x="1371600" y="2171700"/>
            <a:ext cx="8750597" cy="858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understand these range of service</a:t>
            </a:r>
          </a:p>
          <a:p>
            <a:pPr lvl="1"/>
            <a:r>
              <a:rPr lang="en-US" dirty="0"/>
              <a:t>Architecture + Software…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3BF26B-5BC6-04DE-CE29-B7B62CA193AB}"/>
              </a:ext>
            </a:extLst>
          </p:cNvPr>
          <p:cNvSpPr txBox="1">
            <a:spLocks/>
          </p:cNvSpPr>
          <p:nvPr/>
        </p:nvSpPr>
        <p:spPr>
          <a:xfrm>
            <a:off x="1371599" y="3030279"/>
            <a:ext cx="8750597" cy="1201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Struggles</a:t>
            </a:r>
          </a:p>
          <a:p>
            <a:pPr lvl="1"/>
            <a:r>
              <a:rPr lang="en-US" dirty="0"/>
              <a:t>Understand how to give guidance</a:t>
            </a:r>
          </a:p>
          <a:p>
            <a:pPr lvl="1"/>
            <a:r>
              <a:rPr lang="en-US" dirty="0"/>
              <a:t>Simulator</a:t>
            </a:r>
          </a:p>
        </p:txBody>
      </p:sp>
    </p:spTree>
    <p:extLst>
      <p:ext uri="{BB962C8B-B14F-4D97-AF65-F5344CB8AC3E}">
        <p14:creationId xmlns:p14="http://schemas.microsoft.com/office/powerpoint/2010/main" val="423780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7A13D-0F50-6CDD-154C-433F49315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3A82-1306-0F14-7265-BE268915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Datagrams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2AD8E7-EFA9-479E-8A93-7C448B76BB34}"/>
              </a:ext>
            </a:extLst>
          </p:cNvPr>
          <p:cNvSpPr txBox="1">
            <a:spLocks/>
          </p:cNvSpPr>
          <p:nvPr/>
        </p:nvSpPr>
        <p:spPr>
          <a:xfrm>
            <a:off x="1371600" y="2171700"/>
            <a:ext cx="8750597" cy="41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Eliminate the need for connection state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72C645-6B3E-E382-AC8C-FA310AAC350B}"/>
              </a:ext>
            </a:extLst>
          </p:cNvPr>
          <p:cNvSpPr txBox="1">
            <a:spLocks/>
          </p:cNvSpPr>
          <p:nvPr/>
        </p:nvSpPr>
        <p:spPr>
          <a:xfrm>
            <a:off x="1371599" y="2583712"/>
            <a:ext cx="8750597" cy="41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building block for variety types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F65E-7F37-7472-971B-6CCC225BC4E8}"/>
              </a:ext>
            </a:extLst>
          </p:cNvPr>
          <p:cNvSpPr txBox="1">
            <a:spLocks/>
          </p:cNvSpPr>
          <p:nvPr/>
        </p:nvSpPr>
        <p:spPr>
          <a:xfrm>
            <a:off x="1371599" y="2995724"/>
            <a:ext cx="8750597" cy="41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Minimum network service assumption</a:t>
            </a:r>
          </a:p>
        </p:txBody>
      </p:sp>
    </p:spTree>
    <p:extLst>
      <p:ext uri="{BB962C8B-B14F-4D97-AF65-F5344CB8AC3E}">
        <p14:creationId xmlns:p14="http://schemas.microsoft.com/office/powerpoint/2010/main" val="255462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F392E-67AC-741C-14CE-ACDEFFFD6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B3D9-E76F-B8EB-0C89-EBB52B88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TCP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E77889-1260-1298-D104-A8CF5D578CAA}"/>
              </a:ext>
            </a:extLst>
          </p:cNvPr>
          <p:cNvSpPr txBox="1">
            <a:spLocks/>
          </p:cNvSpPr>
          <p:nvPr/>
        </p:nvSpPr>
        <p:spPr>
          <a:xfrm>
            <a:off x="1371600" y="2171700"/>
            <a:ext cx="8750597" cy="213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Acknowledgement bytes</a:t>
            </a:r>
          </a:p>
          <a:p>
            <a:pPr lvl="1"/>
            <a:r>
              <a:rPr lang="en-US" dirty="0"/>
              <a:t>Permit the insertion of control information into the sequence space</a:t>
            </a:r>
          </a:p>
          <a:p>
            <a:pPr lvl="1"/>
            <a:r>
              <a:rPr lang="en-US" dirty="0"/>
              <a:t>Permit the TCP packet to be broken up into smaller packets</a:t>
            </a:r>
          </a:p>
          <a:p>
            <a:pPr lvl="1"/>
            <a:r>
              <a:rPr lang="en-US" dirty="0"/>
              <a:t>Permit a number of small packets to be gathered together into one larger packets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6D018D-D1C4-338B-775E-1171735FB6E3}"/>
              </a:ext>
            </a:extLst>
          </p:cNvPr>
          <p:cNvSpPr/>
          <p:nvPr/>
        </p:nvSpPr>
        <p:spPr>
          <a:xfrm>
            <a:off x="1711842" y="4178595"/>
            <a:ext cx="3136605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8000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587F3B-45DC-54D4-E162-AF40853674B6}"/>
              </a:ext>
            </a:extLst>
          </p:cNvPr>
          <p:cNvSpPr/>
          <p:nvPr/>
        </p:nvSpPr>
        <p:spPr>
          <a:xfrm>
            <a:off x="1711842" y="5534246"/>
            <a:ext cx="2041452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8000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1DD6D-51C8-D1EA-8A43-63A915C0E62E}"/>
              </a:ext>
            </a:extLst>
          </p:cNvPr>
          <p:cNvSpPr/>
          <p:nvPr/>
        </p:nvSpPr>
        <p:spPr>
          <a:xfrm>
            <a:off x="3944680" y="5534246"/>
            <a:ext cx="1095153" cy="637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8080</a:t>
            </a:r>
          </a:p>
        </p:txBody>
      </p:sp>
    </p:spTree>
    <p:extLst>
      <p:ext uri="{BB962C8B-B14F-4D97-AF65-F5344CB8AC3E}">
        <p14:creationId xmlns:p14="http://schemas.microsoft.com/office/powerpoint/2010/main" val="53268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4C9DE-A459-684F-A979-AF7DB05B6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F7B5-4339-59B7-CDE0-53AB256B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Conclusion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0567D1-7C82-64D8-F3FB-8658315633C3}"/>
              </a:ext>
            </a:extLst>
          </p:cNvPr>
          <p:cNvSpPr txBox="1">
            <a:spLocks/>
          </p:cNvSpPr>
          <p:nvPr/>
        </p:nvSpPr>
        <p:spPr>
          <a:xfrm>
            <a:off x="1371600" y="2171700"/>
            <a:ext cx="8750597" cy="41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Internet Architecture - Successful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93462A-D12E-D759-3703-2D6912D153D3}"/>
              </a:ext>
            </a:extLst>
          </p:cNvPr>
          <p:cNvSpPr txBox="1">
            <a:spLocks/>
          </p:cNvSpPr>
          <p:nvPr/>
        </p:nvSpPr>
        <p:spPr>
          <a:xfrm>
            <a:off x="1371599" y="2583712"/>
            <a:ext cx="8750597" cy="41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Protocol – Widely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70028-91CD-B8B2-6BA0-C64812C0042E}"/>
              </a:ext>
            </a:extLst>
          </p:cNvPr>
          <p:cNvSpPr txBox="1">
            <a:spLocks/>
          </p:cNvSpPr>
          <p:nvPr/>
        </p:nvSpPr>
        <p:spPr>
          <a:xfrm>
            <a:off x="1371599" y="2995723"/>
            <a:ext cx="8750597" cy="1193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Datagram</a:t>
            </a:r>
          </a:p>
          <a:p>
            <a:pPr lvl="1"/>
            <a:r>
              <a:rPr lang="en-US" dirty="0"/>
              <a:t>Solved well in solving the most important goals of the Internet</a:t>
            </a:r>
          </a:p>
          <a:p>
            <a:pPr lvl="1"/>
            <a:r>
              <a:rPr lang="en-US" dirty="0"/>
              <a:t>But not well for further down goal list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BAF21B-07BD-0904-C850-E0ED83126243}"/>
              </a:ext>
            </a:extLst>
          </p:cNvPr>
          <p:cNvSpPr txBox="1">
            <a:spLocks/>
          </p:cNvSpPr>
          <p:nvPr/>
        </p:nvSpPr>
        <p:spPr>
          <a:xfrm>
            <a:off x="1371598" y="4069612"/>
            <a:ext cx="8750597" cy="1193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Suggestion</a:t>
            </a:r>
          </a:p>
          <a:p>
            <a:pPr lvl="1"/>
            <a:r>
              <a:rPr lang="en-US" dirty="0"/>
              <a:t>Might be a better building block than the datagram for next generation</a:t>
            </a:r>
          </a:p>
        </p:txBody>
      </p:sp>
    </p:spTree>
    <p:extLst>
      <p:ext uri="{BB962C8B-B14F-4D97-AF65-F5344CB8AC3E}">
        <p14:creationId xmlns:p14="http://schemas.microsoft.com/office/powerpoint/2010/main" val="87376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48C7E-6B31-5C35-7B6E-54BFBFE4D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D43B-69FF-A147-C4C0-9A99D4C2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Q&amp;A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DDC3E-61F6-F8A2-3E55-1FDE507A2DA6}"/>
              </a:ext>
            </a:extLst>
          </p:cNvPr>
          <p:cNvSpPr txBox="1">
            <a:spLocks/>
          </p:cNvSpPr>
          <p:nvPr/>
        </p:nvSpPr>
        <p:spPr>
          <a:xfrm>
            <a:off x="1371600" y="2171700"/>
            <a:ext cx="8750597" cy="412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Difference between TCP and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1314-95A0-1841-C0F3-3F7BD550015A}"/>
              </a:ext>
            </a:extLst>
          </p:cNvPr>
          <p:cNvSpPr txBox="1">
            <a:spLocks/>
          </p:cNvSpPr>
          <p:nvPr/>
        </p:nvSpPr>
        <p:spPr>
          <a:xfrm>
            <a:off x="1371599" y="2583712"/>
            <a:ext cx="8750597" cy="41466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Feature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TCP (Transmission Control Protocol)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UDP (User Datagram Protocol)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Connection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Connection-oriented (establishes a connection before data transfer).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Connectionless (sends data without establishing a connection).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Reliability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Provides reliable data transfer with acknowledgment and retransmission.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Does not guarantee delivery, order, or retransmission.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Data Transfer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Transfers data in a sequenced and orderly manner.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Sends data as independent packets (datagrams).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Error Handling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Includes error checking and correction mechanisms.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Basic error checking, no error correction.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Speed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Slower due to reliability overhead.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Faster due to minimal overhead.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Header Size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Larger (20 bytes) due to additional control fields.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Smaller (8 bytes), making it lightweight.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Flow Control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Implements flow control and congestion management.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No flow control or congestion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681440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19DF0-E6C0-223E-2341-888EF8B7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47EA-F4DC-E494-564B-57617869C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D0A4A-F4DB-4722-7A28-AF7C52FD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EE533 Reading#1</a:t>
            </a:r>
          </a:p>
          <a:p>
            <a:r>
              <a:rPr lang="en-US" dirty="0" err="1"/>
              <a:t>Haoran</a:t>
            </a:r>
            <a:r>
              <a:rPr lang="en-US" dirty="0"/>
              <a:t> Fan</a:t>
            </a:r>
          </a:p>
          <a:p>
            <a:r>
              <a:rPr lang="en-US" dirty="0"/>
              <a:t>USC ID: 9122-3344-95</a:t>
            </a:r>
          </a:p>
        </p:txBody>
      </p:sp>
    </p:spTree>
    <p:extLst>
      <p:ext uri="{BB962C8B-B14F-4D97-AF65-F5344CB8AC3E}">
        <p14:creationId xmlns:p14="http://schemas.microsoft.com/office/powerpoint/2010/main" val="328158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BD87-8811-8B8D-9141-9B71D78B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0CD1-9BCD-E700-39D4-2727C969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7744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Developing protocol for packet switched networking…</a:t>
            </a:r>
          </a:p>
          <a:p>
            <a:pPr lvl="1"/>
            <a:r>
              <a:rPr lang="en-US" dirty="0"/>
              <a:t>TCP/IP</a:t>
            </a:r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ED1C5D-99A9-962B-52E0-D7B5CF8C643D}"/>
              </a:ext>
            </a:extLst>
          </p:cNvPr>
          <p:cNvSpPr txBox="1">
            <a:spLocks/>
          </p:cNvSpPr>
          <p:nvPr/>
        </p:nvSpPr>
        <p:spPr>
          <a:xfrm>
            <a:off x="1371600" y="2946142"/>
            <a:ext cx="4935894" cy="1184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Evolved from 1</a:t>
            </a:r>
            <a:r>
              <a:rPr lang="en-US" baseline="30000" dirty="0"/>
              <a:t>st</a:t>
            </a:r>
            <a:r>
              <a:rPr lang="en-US" dirty="0"/>
              <a:t> to current standards…</a:t>
            </a:r>
          </a:p>
          <a:p>
            <a:pPr lvl="1"/>
            <a:r>
              <a:rPr lang="en-US" dirty="0"/>
              <a:t>Datagram</a:t>
            </a:r>
          </a:p>
          <a:p>
            <a:pPr lvl="1"/>
            <a:r>
              <a:rPr lang="en-US" dirty="0"/>
              <a:t>Layering into IP and TCP</a:t>
            </a:r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80DA2-976A-B039-E46A-E12B0FF88A61}"/>
              </a:ext>
            </a:extLst>
          </p:cNvPr>
          <p:cNvSpPr txBox="1">
            <a:spLocks/>
          </p:cNvSpPr>
          <p:nvPr/>
        </p:nvSpPr>
        <p:spPr>
          <a:xfrm>
            <a:off x="1371600" y="4131129"/>
            <a:ext cx="4935894" cy="77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Repeat of implementation and testing…</a:t>
            </a:r>
          </a:p>
          <a:p>
            <a:pPr lvl="1"/>
            <a:r>
              <a:rPr lang="en-US" dirty="0"/>
              <a:t>Still evolving…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95372B-179D-5408-60DC-77896634DCCC}"/>
              </a:ext>
            </a:extLst>
          </p:cNvPr>
          <p:cNvSpPr txBox="1">
            <a:spLocks/>
          </p:cNvSpPr>
          <p:nvPr/>
        </p:nvSpPr>
        <p:spPr>
          <a:xfrm>
            <a:off x="1371600" y="5043194"/>
            <a:ext cx="4935894" cy="1129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D5377-09A2-BA02-E4FB-80C692942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0E98-440F-E6F8-A52B-5ABC59DD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Fundamental Goal - Effective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E1DC-8C4C-D296-1C1C-5E775A6DE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4935894" cy="774442"/>
          </a:xfrm>
        </p:spPr>
        <p:txBody>
          <a:bodyPr>
            <a:normAutofit/>
          </a:bodyPr>
          <a:lstStyle/>
          <a:p>
            <a:r>
              <a:rPr lang="en-US" dirty="0"/>
              <a:t>Top Level Goal</a:t>
            </a:r>
          </a:p>
          <a:p>
            <a:pPr lvl="1"/>
            <a:r>
              <a:rPr lang="en-US" dirty="0"/>
              <a:t>Effective, multiplexed utilization…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4DE23C-C4CA-BE85-E0CE-8697B930B85E}"/>
              </a:ext>
            </a:extLst>
          </p:cNvPr>
          <p:cNvSpPr txBox="1">
            <a:spLocks/>
          </p:cNvSpPr>
          <p:nvPr/>
        </p:nvSpPr>
        <p:spPr>
          <a:xfrm>
            <a:off x="1371600" y="2946141"/>
            <a:ext cx="9601200" cy="17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/>
              <a:t>Connect together the original</a:t>
            </a:r>
          </a:p>
          <a:p>
            <a:pPr lvl="2"/>
            <a:r>
              <a:rPr lang="en-US" dirty="0"/>
              <a:t>ARPANET -&gt; ARPA</a:t>
            </a:r>
          </a:p>
          <a:p>
            <a:pPr lvl="2"/>
            <a:r>
              <a:rPr lang="en-US" dirty="0"/>
              <a:t>Provide access to the large service machines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AEB260-9DEF-6683-484C-55AD59534A25}"/>
              </a:ext>
            </a:extLst>
          </p:cNvPr>
          <p:cNvSpPr txBox="1">
            <a:spLocks/>
          </p:cNvSpPr>
          <p:nvPr/>
        </p:nvSpPr>
        <p:spPr>
          <a:xfrm>
            <a:off x="1371600" y="3977173"/>
            <a:ext cx="4935894" cy="77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Technique selected for multiplexing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Packet Switching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90B53B-1330-6C99-35C3-8FF045147906}"/>
              </a:ext>
            </a:extLst>
          </p:cNvPr>
          <p:cNvSpPr txBox="1">
            <a:spLocks/>
          </p:cNvSpPr>
          <p:nvPr/>
        </p:nvSpPr>
        <p:spPr>
          <a:xfrm>
            <a:off x="1371599" y="4686300"/>
            <a:ext cx="9448801" cy="77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</a:rPr>
              <a:t>Assumption of the particular technique for interconnecting these networks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 layer of Internet packet switches: gateways</a:t>
            </a:r>
          </a:p>
        </p:txBody>
      </p:sp>
    </p:spTree>
    <p:extLst>
      <p:ext uri="{BB962C8B-B14F-4D97-AF65-F5344CB8AC3E}">
        <p14:creationId xmlns:p14="http://schemas.microsoft.com/office/powerpoint/2010/main" val="169132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57A2E-9A8E-267D-9491-331B637A2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9FEE-7CFB-68D3-990F-69FFDA8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Second Level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DAAD-BD38-6229-FCB8-0701D0E46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71700"/>
            <a:ext cx="8332237" cy="864636"/>
          </a:xfrm>
        </p:spPr>
        <p:txBody>
          <a:bodyPr>
            <a:normAutofit/>
          </a:bodyPr>
          <a:lstStyle/>
          <a:p>
            <a:r>
              <a:rPr lang="en-US" dirty="0"/>
              <a:t>Continue</a:t>
            </a:r>
          </a:p>
          <a:p>
            <a:pPr lvl="1"/>
            <a:r>
              <a:rPr lang="en-US" dirty="0"/>
              <a:t>Despite loss of networks or gateways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1B2446-FCBB-837C-AF1B-1C59EC042815}"/>
              </a:ext>
            </a:extLst>
          </p:cNvPr>
          <p:cNvSpPr txBox="1">
            <a:spLocks/>
          </p:cNvSpPr>
          <p:nvPr/>
        </p:nvSpPr>
        <p:spPr>
          <a:xfrm>
            <a:off x="1371598" y="3036336"/>
            <a:ext cx="8332237" cy="86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Support</a:t>
            </a:r>
          </a:p>
          <a:p>
            <a:pPr lvl="1"/>
            <a:r>
              <a:rPr lang="en-US" dirty="0"/>
              <a:t>Multiple types of communications service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6F4FA4-4FF0-A01A-CB99-66F673CAA608}"/>
              </a:ext>
            </a:extLst>
          </p:cNvPr>
          <p:cNvSpPr txBox="1">
            <a:spLocks/>
          </p:cNvSpPr>
          <p:nvPr/>
        </p:nvSpPr>
        <p:spPr>
          <a:xfrm>
            <a:off x="1371598" y="3900972"/>
            <a:ext cx="8332237" cy="86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Accommodate</a:t>
            </a:r>
          </a:p>
          <a:p>
            <a:pPr lvl="1"/>
            <a:r>
              <a:rPr lang="en-US" dirty="0"/>
              <a:t>A variety of networks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D00A53-7E4D-439B-43EB-C2CD6F0B4AE1}"/>
              </a:ext>
            </a:extLst>
          </p:cNvPr>
          <p:cNvSpPr txBox="1">
            <a:spLocks/>
          </p:cNvSpPr>
          <p:nvPr/>
        </p:nvSpPr>
        <p:spPr>
          <a:xfrm>
            <a:off x="1371597" y="4686301"/>
            <a:ext cx="8332237" cy="86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Permit</a:t>
            </a:r>
          </a:p>
          <a:p>
            <a:pPr lvl="1"/>
            <a:r>
              <a:rPr lang="en-US" dirty="0"/>
              <a:t>Distributed management of its resources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8D9CF1-6BB5-23AD-ED02-EED0FAB61238}"/>
              </a:ext>
            </a:extLst>
          </p:cNvPr>
          <p:cNvSpPr txBox="1">
            <a:spLocks/>
          </p:cNvSpPr>
          <p:nvPr/>
        </p:nvSpPr>
        <p:spPr>
          <a:xfrm>
            <a:off x="1371596" y="5550938"/>
            <a:ext cx="8332237" cy="46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Cost Effective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E4E54F-B770-0E05-4CED-A5DA5DBFEF4D}"/>
              </a:ext>
            </a:extLst>
          </p:cNvPr>
          <p:cNvSpPr txBox="1">
            <a:spLocks/>
          </p:cNvSpPr>
          <p:nvPr/>
        </p:nvSpPr>
        <p:spPr>
          <a:xfrm>
            <a:off x="6739811" y="2244008"/>
            <a:ext cx="5005150" cy="86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Host attachment</a:t>
            </a:r>
          </a:p>
          <a:p>
            <a:pPr lvl="1"/>
            <a:r>
              <a:rPr lang="en-US" dirty="0"/>
              <a:t>Low level of effort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D37DF82-E64F-3800-C977-AD41C04DC404}"/>
              </a:ext>
            </a:extLst>
          </p:cNvPr>
          <p:cNvSpPr txBox="1">
            <a:spLocks/>
          </p:cNvSpPr>
          <p:nvPr/>
        </p:nvSpPr>
        <p:spPr>
          <a:xfrm>
            <a:off x="6739811" y="3036335"/>
            <a:ext cx="5005150" cy="86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Resources</a:t>
            </a:r>
          </a:p>
          <a:p>
            <a:pPr lvl="1"/>
            <a:r>
              <a:rPr lang="en-US" dirty="0"/>
              <a:t>Accountable</a:t>
            </a:r>
          </a:p>
        </p:txBody>
      </p:sp>
    </p:spTree>
    <p:extLst>
      <p:ext uri="{BB962C8B-B14F-4D97-AF65-F5344CB8AC3E}">
        <p14:creationId xmlns:p14="http://schemas.microsoft.com/office/powerpoint/2010/main" val="174694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E2EFF-24AF-B97F-D706-E9B9757C0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6908-2358-E6B0-4E8D-4F42AD03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Survivability in the Face of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4A10-8E63-9D38-96FE-CDF13F3DA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71700"/>
            <a:ext cx="5146159" cy="864636"/>
          </a:xfrm>
        </p:spPr>
        <p:txBody>
          <a:bodyPr>
            <a:normAutofit/>
          </a:bodyPr>
          <a:lstStyle/>
          <a:p>
            <a:r>
              <a:rPr lang="en-US" dirty="0"/>
              <a:t>Goals: ONLY one failure</a:t>
            </a:r>
          </a:p>
          <a:p>
            <a:pPr lvl="1"/>
            <a:r>
              <a:rPr lang="en-US" dirty="0"/>
              <a:t>no physical path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EF80FE-CEED-9279-FDA6-1344C28EE1BC}"/>
              </a:ext>
            </a:extLst>
          </p:cNvPr>
          <p:cNvSpPr txBox="1">
            <a:spLocks/>
          </p:cNvSpPr>
          <p:nvPr/>
        </p:nvSpPr>
        <p:spPr>
          <a:xfrm>
            <a:off x="1371599" y="3036335"/>
            <a:ext cx="6400801" cy="1649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State information must be protected</a:t>
            </a:r>
          </a:p>
          <a:p>
            <a:pPr lvl="1"/>
            <a:r>
              <a:rPr lang="en-US" dirty="0"/>
              <a:t>Acknowledgement</a:t>
            </a:r>
          </a:p>
          <a:p>
            <a:pPr lvl="1"/>
            <a:r>
              <a:rPr lang="en-US" dirty="0"/>
              <a:t>Lower layer: not tell</a:t>
            </a:r>
          </a:p>
          <a:p>
            <a:pPr lvl="1"/>
            <a:r>
              <a:rPr lang="en-US" dirty="0"/>
              <a:t>Application layer: cope with the loss of synchrony</a:t>
            </a:r>
          </a:p>
        </p:txBody>
      </p:sp>
    </p:spTree>
    <p:extLst>
      <p:ext uri="{BB962C8B-B14F-4D97-AF65-F5344CB8AC3E}">
        <p14:creationId xmlns:p14="http://schemas.microsoft.com/office/powerpoint/2010/main" val="291476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32047-A9DD-5BBD-423C-92D654091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8C77-B062-E749-0A50-378CB4B0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Survivability in the Face of Failure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3D1E3B-1037-9EEE-5602-D8F92B582D41}"/>
              </a:ext>
            </a:extLst>
          </p:cNvPr>
          <p:cNvSpPr txBox="1">
            <a:spLocks/>
          </p:cNvSpPr>
          <p:nvPr/>
        </p:nvSpPr>
        <p:spPr>
          <a:xfrm>
            <a:off x="1371600" y="2171700"/>
            <a:ext cx="8750597" cy="125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Fate-sharing model</a:t>
            </a:r>
          </a:p>
          <a:p>
            <a:pPr lvl="1"/>
            <a:r>
              <a:rPr lang="en-US" dirty="0"/>
              <a:t>Acceptable to lose the state info if</a:t>
            </a:r>
          </a:p>
          <a:p>
            <a:pPr lvl="1"/>
            <a:r>
              <a:rPr lang="en-US" dirty="0"/>
              <a:t>Entity is lost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16D851-F629-7994-F2A9-0165FD09BC4B}"/>
              </a:ext>
            </a:extLst>
          </p:cNvPr>
          <p:cNvSpPr txBox="1">
            <a:spLocks/>
          </p:cNvSpPr>
          <p:nvPr/>
        </p:nvSpPr>
        <p:spPr>
          <a:xfrm>
            <a:off x="1371600" y="3426343"/>
            <a:ext cx="8750597" cy="125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Advantages</a:t>
            </a:r>
          </a:p>
          <a:p>
            <a:pPr lvl="2"/>
            <a:r>
              <a:rPr lang="en-US" dirty="0"/>
              <a:t>Protects against any number of intermediate failures</a:t>
            </a:r>
          </a:p>
          <a:p>
            <a:pPr lvl="2"/>
            <a:r>
              <a:rPr lang="en-US" dirty="0"/>
              <a:t>Easier to engineer than replication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8BDFF4-4D04-20DB-4F03-66093293C718}"/>
              </a:ext>
            </a:extLst>
          </p:cNvPr>
          <p:cNvSpPr txBox="1">
            <a:spLocks/>
          </p:cNvSpPr>
          <p:nvPr/>
        </p:nvSpPr>
        <p:spPr>
          <a:xfrm>
            <a:off x="1371599" y="4679214"/>
            <a:ext cx="8750597" cy="1485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Consequences</a:t>
            </a:r>
          </a:p>
          <a:p>
            <a:pPr lvl="2"/>
            <a:r>
              <a:rPr lang="en-US" dirty="0"/>
              <a:t>Intermediate packet switching nodes must not have any essential state information</a:t>
            </a:r>
          </a:p>
          <a:p>
            <a:pPr lvl="2"/>
            <a:r>
              <a:rPr lang="en-US" dirty="0"/>
              <a:t>Rather more trust is placed in the host machine than in 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6641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54447-34BA-BE09-41CA-323821981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57E4-1EDD-0367-BA61-D47B1095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Types of Service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5E53B1-4953-F64E-C055-17DB676FE173}"/>
              </a:ext>
            </a:extLst>
          </p:cNvPr>
          <p:cNvSpPr txBox="1">
            <a:spLocks/>
          </p:cNvSpPr>
          <p:nvPr/>
        </p:nvSpPr>
        <p:spPr>
          <a:xfrm>
            <a:off x="1371600" y="2171700"/>
            <a:ext cx="8750597" cy="125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TCP</a:t>
            </a:r>
          </a:p>
          <a:p>
            <a:pPr lvl="1"/>
            <a:r>
              <a:rPr lang="en-US" dirty="0"/>
              <a:t>Low requirements for bandwidth</a:t>
            </a:r>
          </a:p>
          <a:p>
            <a:pPr lvl="1"/>
            <a:r>
              <a:rPr lang="en-US" dirty="0"/>
              <a:t>High throughput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7A9297-4F14-4C3F-1189-79A9D839E0FE}"/>
              </a:ext>
            </a:extLst>
          </p:cNvPr>
          <p:cNvSpPr txBox="1">
            <a:spLocks/>
          </p:cNvSpPr>
          <p:nvPr/>
        </p:nvSpPr>
        <p:spPr>
          <a:xfrm>
            <a:off x="1371600" y="3429000"/>
            <a:ext cx="8750597" cy="94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IP</a:t>
            </a:r>
          </a:p>
          <a:p>
            <a:pPr lvl="1"/>
            <a:r>
              <a:rPr lang="en-US" dirty="0"/>
              <a:t>Basic building block -  Datagram</a:t>
            </a:r>
          </a:p>
        </p:txBody>
      </p:sp>
    </p:spTree>
    <p:extLst>
      <p:ext uri="{BB962C8B-B14F-4D97-AF65-F5344CB8AC3E}">
        <p14:creationId xmlns:p14="http://schemas.microsoft.com/office/powerpoint/2010/main" val="257814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FC23C-C3C1-EC03-DDF5-F87C297C2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0C3D-38E7-3D67-E9C0-71170438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Varieties of Networks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0D207-2158-18F9-6349-88B9DF297553}"/>
              </a:ext>
            </a:extLst>
          </p:cNvPr>
          <p:cNvSpPr txBox="1">
            <a:spLocks/>
          </p:cNvSpPr>
          <p:nvPr/>
        </p:nvSpPr>
        <p:spPr>
          <a:xfrm>
            <a:off x="1371600" y="2171699"/>
            <a:ext cx="8750597" cy="2698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Success to incorporate &amp; utilized wide variety of network</a:t>
            </a:r>
          </a:p>
          <a:p>
            <a:pPr lvl="1"/>
            <a:r>
              <a:rPr lang="en-US" dirty="0"/>
              <a:t>Long haul nets (ARPANET)</a:t>
            </a:r>
          </a:p>
          <a:p>
            <a:pPr lvl="1"/>
            <a:r>
              <a:rPr lang="en-US" dirty="0"/>
              <a:t>Local area nets (Ethernet, </a:t>
            </a:r>
            <a:r>
              <a:rPr lang="en-US" dirty="0" err="1"/>
              <a:t>ringnet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Broadcast satellite nets (DARPA Atlantic Satellite </a:t>
            </a:r>
            <a:r>
              <a:rPr lang="en-US" dirty="0" err="1"/>
              <a:t>Netowrk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 radio networks</a:t>
            </a:r>
          </a:p>
          <a:p>
            <a:pPr lvl="1"/>
            <a:r>
              <a:rPr lang="en-US" dirty="0"/>
              <a:t>A variety of serial links</a:t>
            </a:r>
          </a:p>
          <a:p>
            <a:pPr lvl="1"/>
            <a:r>
              <a:rPr lang="en-US" dirty="0"/>
              <a:t>A variety of other ad hoc facilities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E8C0-542D-7725-42FD-4C429442C84B}"/>
              </a:ext>
            </a:extLst>
          </p:cNvPr>
          <p:cNvSpPr txBox="1">
            <a:spLocks/>
          </p:cNvSpPr>
          <p:nvPr/>
        </p:nvSpPr>
        <p:spPr>
          <a:xfrm>
            <a:off x="1371600" y="4869712"/>
            <a:ext cx="8750597" cy="198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Flexibility</a:t>
            </a:r>
          </a:p>
          <a:p>
            <a:pPr lvl="1"/>
            <a:r>
              <a:rPr lang="en-US" dirty="0"/>
              <a:t>Min set of assumptions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9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5E99A-5B82-AB08-0DA7-A0CEC38ED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49A3-BAC6-95CF-D7C1-448DC679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Other Goals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02BAD3-CE22-7DB2-5734-6D6088EABC9C}"/>
              </a:ext>
            </a:extLst>
          </p:cNvPr>
          <p:cNvSpPr txBox="1">
            <a:spLocks/>
          </p:cNvSpPr>
          <p:nvPr/>
        </p:nvSpPr>
        <p:spPr>
          <a:xfrm>
            <a:off x="1371600" y="2171700"/>
            <a:ext cx="8750597" cy="858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Gateways</a:t>
            </a:r>
          </a:p>
          <a:p>
            <a:pPr lvl="1"/>
            <a:r>
              <a:rPr lang="en-US" dirty="0"/>
              <a:t>Not all by same agency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14AE-FAB1-40BA-52B7-5182045A5498}"/>
              </a:ext>
            </a:extLst>
          </p:cNvPr>
          <p:cNvSpPr txBox="1">
            <a:spLocks/>
          </p:cNvSpPr>
          <p:nvPr/>
        </p:nvSpPr>
        <p:spPr>
          <a:xfrm>
            <a:off x="1371600" y="3030280"/>
            <a:ext cx="8750597" cy="858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Lack of sufficient tools</a:t>
            </a:r>
          </a:p>
          <a:p>
            <a:pPr lvl="1"/>
            <a:r>
              <a:rPr lang="en-US" dirty="0"/>
              <a:t>For distributed management</a:t>
            </a:r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54218-EBAA-F3B9-4B5B-8723918204E4}"/>
              </a:ext>
            </a:extLst>
          </p:cNvPr>
          <p:cNvSpPr txBox="1">
            <a:spLocks/>
          </p:cNvSpPr>
          <p:nvPr/>
        </p:nvSpPr>
        <p:spPr>
          <a:xfrm>
            <a:off x="1371599" y="3888860"/>
            <a:ext cx="8750597" cy="1299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cost effective</a:t>
            </a:r>
          </a:p>
          <a:p>
            <a:pPr lvl="1"/>
            <a:r>
              <a:rPr lang="en-US" dirty="0"/>
              <a:t>Short packets sent…</a:t>
            </a:r>
          </a:p>
          <a:p>
            <a:pPr lvl="1"/>
            <a:r>
              <a:rPr lang="en-US" dirty="0"/>
              <a:t>Retransmission of lost packets</a:t>
            </a:r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3DB9A2-C28D-A89A-2999-0746689B2F47}"/>
              </a:ext>
            </a:extLst>
          </p:cNvPr>
          <p:cNvSpPr txBox="1">
            <a:spLocks/>
          </p:cNvSpPr>
          <p:nvPr/>
        </p:nvSpPr>
        <p:spPr>
          <a:xfrm>
            <a:off x="1371599" y="5186701"/>
            <a:ext cx="8750597" cy="838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Host resident mechanism</a:t>
            </a:r>
          </a:p>
          <a:p>
            <a:pPr lvl="1"/>
            <a:r>
              <a:rPr lang="en-US" dirty="0"/>
              <a:t>Poor implementation</a:t>
            </a:r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C5B7B3-4645-32BF-89EB-82EE4A9A457F}"/>
              </a:ext>
            </a:extLst>
          </p:cNvPr>
          <p:cNvSpPr txBox="1">
            <a:spLocks/>
          </p:cNvSpPr>
          <p:nvPr/>
        </p:nvSpPr>
        <p:spPr>
          <a:xfrm>
            <a:off x="1371599" y="6019362"/>
            <a:ext cx="8750597" cy="838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Accountability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8838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103</TotalTime>
  <Words>638</Words>
  <Application>Microsoft Macintosh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.AppleSystemUIFont</vt:lpstr>
      <vt:lpstr>Franklin Gothic Book</vt:lpstr>
      <vt:lpstr>Helvetica</vt:lpstr>
      <vt:lpstr>Crop</vt:lpstr>
      <vt:lpstr>DARPA Internet protocols</vt:lpstr>
      <vt:lpstr>1. Introduction</vt:lpstr>
      <vt:lpstr>2. Fundamental Goal - Effective</vt:lpstr>
      <vt:lpstr>3. Second Level Goals</vt:lpstr>
      <vt:lpstr>4. Survivability in the Face of Failure</vt:lpstr>
      <vt:lpstr>4. Survivability in the Face of Failure</vt:lpstr>
      <vt:lpstr>5. Types of Service</vt:lpstr>
      <vt:lpstr>6. Varieties of Networks</vt:lpstr>
      <vt:lpstr>7. Other Goals</vt:lpstr>
      <vt:lpstr>8. Architecture and Implementation</vt:lpstr>
      <vt:lpstr>9. Datagrams</vt:lpstr>
      <vt:lpstr>10. TCP</vt:lpstr>
      <vt:lpstr>11. Conclusion</vt:lpstr>
      <vt:lpstr>12. Q&amp;A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Haoran Fan</dc:creator>
  <cp:lastModifiedBy>Haoran Fan</cp:lastModifiedBy>
  <cp:revision>91</cp:revision>
  <dcterms:created xsi:type="dcterms:W3CDTF">2025-01-22T06:15:23Z</dcterms:created>
  <dcterms:modified xsi:type="dcterms:W3CDTF">2025-01-22T07:59:05Z</dcterms:modified>
</cp:coreProperties>
</file>