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92" r:id="rId5"/>
    <p:sldId id="293" r:id="rId6"/>
    <p:sldId id="294" r:id="rId7"/>
    <p:sldId id="295" r:id="rId8"/>
    <p:sldId id="29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0"/>
    <p:restoredTop sz="94793"/>
  </p:normalViewPr>
  <p:slideViewPr>
    <p:cSldViewPr snapToGrid="0">
      <p:cViewPr varScale="1">
        <p:scale>
          <a:sx n="124" d="100"/>
          <a:sy n="124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D540-E7FC-02DD-9309-8756858FD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736" y="1176130"/>
            <a:ext cx="10962526" cy="3503136"/>
          </a:xfrm>
        </p:spPr>
        <p:txBody>
          <a:bodyPr/>
          <a:lstStyle/>
          <a:p>
            <a:r>
              <a:rPr lang="en-US" sz="6000" b="1" dirty="0"/>
              <a:t>Reconfigurable Content-Based Router Using Hardware-Accelerated Language Parser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FDBCF-7B48-BD01-0F5F-02DDE46B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5088793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EE533 Reading#7s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18658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D87-8811-8B8D-9141-9B71D78B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D1C5D-99A9-962B-52E0-D7B5CF8C643D}"/>
              </a:ext>
            </a:extLst>
          </p:cNvPr>
          <p:cNvSpPr txBox="1">
            <a:spLocks/>
          </p:cNvSpPr>
          <p:nvPr/>
        </p:nvSpPr>
        <p:spPr>
          <a:xfrm>
            <a:off x="1371600" y="2592433"/>
            <a:ext cx="9601200" cy="2791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Increasing demand for fast and flexible pattern matchers in biotechnology &amp; computer networks.</a:t>
            </a:r>
          </a:p>
          <a:p>
            <a:r>
              <a:rPr lang="en-US" dirty="0"/>
              <a:t>Traditional approaches sacrifice expressive power for performance.</a:t>
            </a:r>
          </a:p>
          <a:p>
            <a:r>
              <a:rPr lang="en-US" dirty="0"/>
              <a:t>This paper presents a scalable, high-speed regular expression matcher and a hardware-accelerated parser.</a:t>
            </a:r>
          </a:p>
          <a:p>
            <a:r>
              <a:rPr lang="en-US" dirty="0"/>
              <a:t>Key Innovation: Combining pattern matching with semantic parsing for content-based routing.</a:t>
            </a:r>
          </a:p>
        </p:txBody>
      </p:sp>
    </p:spTree>
    <p:extLst>
      <p:ext uri="{BB962C8B-B14F-4D97-AF65-F5344CB8AC3E}">
        <p14:creationId xmlns:p14="http://schemas.microsoft.com/office/powerpoint/2010/main" val="17071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7017-3243-A197-34A0-D2BD2CB94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EDE8-4D2F-B49C-A6A6-09D53FF2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Key Contributions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5DA0CE-D87C-A299-B6BA-CE2CFC717102}"/>
              </a:ext>
            </a:extLst>
          </p:cNvPr>
          <p:cNvSpPr txBox="1">
            <a:spLocks/>
          </p:cNvSpPr>
          <p:nvPr/>
        </p:nvSpPr>
        <p:spPr>
          <a:xfrm>
            <a:off x="1371600" y="1482965"/>
            <a:ext cx="9601200" cy="167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High-Speed Pattern Matching</a:t>
            </a:r>
          </a:p>
          <a:p>
            <a:pPr lvl="1"/>
            <a:r>
              <a:rPr lang="en-US" dirty="0"/>
              <a:t>FPGA-based regular expression matcher with a throughput of 12.90 Gbps.</a:t>
            </a:r>
          </a:p>
          <a:p>
            <a:pPr lvl="1"/>
            <a:r>
              <a:rPr lang="en-US" dirty="0"/>
              <a:t>Efficient scalable logic architecture that minimizes circuit size and maximizes performance.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97C768-04B9-57B6-AE53-FEA55E3F0D36}"/>
              </a:ext>
            </a:extLst>
          </p:cNvPr>
          <p:cNvSpPr txBox="1">
            <a:spLocks/>
          </p:cNvSpPr>
          <p:nvPr/>
        </p:nvSpPr>
        <p:spPr>
          <a:xfrm>
            <a:off x="1371600" y="3153747"/>
            <a:ext cx="9601200" cy="145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Hardware-Accelerated Parsing</a:t>
            </a:r>
          </a:p>
          <a:p>
            <a:pPr lvl="1"/>
            <a:r>
              <a:rPr lang="en-US" dirty="0"/>
              <a:t>Direct mapping of regular grammars onto FPGA.</a:t>
            </a:r>
          </a:p>
          <a:p>
            <a:pPr lvl="1"/>
            <a:r>
              <a:rPr lang="en-US" dirty="0"/>
              <a:t>Enables context-aware pattern matching.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6AB2-A5F1-C8B5-7EBF-A2E1BBF6B5E2}"/>
              </a:ext>
            </a:extLst>
          </p:cNvPr>
          <p:cNvSpPr txBox="1">
            <a:spLocks/>
          </p:cNvSpPr>
          <p:nvPr/>
        </p:nvSpPr>
        <p:spPr>
          <a:xfrm>
            <a:off x="1371600" y="4721801"/>
            <a:ext cx="9601200" cy="145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Content-Based Routing Application</a:t>
            </a:r>
          </a:p>
          <a:p>
            <a:pPr lvl="1"/>
            <a:r>
              <a:rPr lang="en-US" dirty="0"/>
              <a:t>Implemented on FPGA platform for high-speed XML message routing at 3.2 Gbps.</a:t>
            </a:r>
          </a:p>
        </p:txBody>
      </p:sp>
    </p:spTree>
    <p:extLst>
      <p:ext uri="{BB962C8B-B14F-4D97-AF65-F5344CB8AC3E}">
        <p14:creationId xmlns:p14="http://schemas.microsoft.com/office/powerpoint/2010/main" val="2544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86526-E703-2EAE-5EF1-56709FDDB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AEDC-A049-A201-A374-FD787235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3. Background &amp; Related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EBD337-A67A-F224-DD1A-A3465DE3463A}"/>
              </a:ext>
            </a:extLst>
          </p:cNvPr>
          <p:cNvSpPr txBox="1">
            <a:spLocks/>
          </p:cNvSpPr>
          <p:nvPr/>
        </p:nvSpPr>
        <p:spPr>
          <a:xfrm>
            <a:off x="1371600" y="1688238"/>
            <a:ext cx="9601200" cy="2380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Hardware-Accelerated Pattern Matching</a:t>
            </a:r>
          </a:p>
          <a:p>
            <a:pPr lvl="1"/>
            <a:r>
              <a:rPr lang="en-US" dirty="0"/>
              <a:t>Several FPGA-based designs exist:</a:t>
            </a:r>
          </a:p>
          <a:p>
            <a:pPr lvl="2"/>
            <a:r>
              <a:rPr lang="en-US" dirty="0"/>
              <a:t>Nondeterministic Finite Automata (NFA) mapping (Sidhu &amp; Prasanna, 2001).</a:t>
            </a:r>
          </a:p>
          <a:p>
            <a:pPr lvl="2"/>
            <a:r>
              <a:rPr lang="en-US" dirty="0"/>
              <a:t>Deterministic Finite Automata (DFA) conversion (</a:t>
            </a:r>
            <a:r>
              <a:rPr lang="en-US" dirty="0" err="1"/>
              <a:t>Moscola</a:t>
            </a:r>
            <a:r>
              <a:rPr lang="en-US" dirty="0"/>
              <a:t> et al., 2003).</a:t>
            </a:r>
          </a:p>
          <a:p>
            <a:pPr lvl="2"/>
            <a:r>
              <a:rPr lang="en-US" dirty="0"/>
              <a:t>Pipelined architectures for efficient hardware implementation (Baker &amp; Prasanna, 2004).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200AC2-F7E3-637E-DDE4-24016CA7874E}"/>
              </a:ext>
            </a:extLst>
          </p:cNvPr>
          <p:cNvSpPr txBox="1">
            <a:spLocks/>
          </p:cNvSpPr>
          <p:nvPr/>
        </p:nvSpPr>
        <p:spPr>
          <a:xfrm>
            <a:off x="1371600" y="4068566"/>
            <a:ext cx="9601200" cy="173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Hardware-Accelerated Parsing</a:t>
            </a:r>
          </a:p>
          <a:p>
            <a:pPr lvl="1"/>
            <a:r>
              <a:rPr lang="en-US" dirty="0"/>
              <a:t>Prior approaches used CYK algorithm but were memory-intensive.</a:t>
            </a:r>
          </a:p>
          <a:p>
            <a:pPr lvl="1"/>
            <a:r>
              <a:rPr lang="en-US" dirty="0"/>
              <a:t>Recent work introduced LL(1) and LR(1) parsers in hardware, but lacked speed.</a:t>
            </a:r>
          </a:p>
        </p:txBody>
      </p:sp>
    </p:spTree>
    <p:extLst>
      <p:ext uri="{BB962C8B-B14F-4D97-AF65-F5344CB8AC3E}">
        <p14:creationId xmlns:p14="http://schemas.microsoft.com/office/powerpoint/2010/main" val="55842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4AF0F-6FAE-13B6-ECC7-CB05DC19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9D08-3C96-3E3C-3AC4-88869462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10248472" cy="774442"/>
          </a:xfrm>
        </p:spPr>
        <p:txBody>
          <a:bodyPr>
            <a:normAutofit/>
          </a:bodyPr>
          <a:lstStyle/>
          <a:p>
            <a:r>
              <a:rPr lang="en-US" dirty="0"/>
              <a:t>4. Proposed Pattern Matching Architecture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38AF34-B919-7743-E025-9130C4846C57}"/>
              </a:ext>
            </a:extLst>
          </p:cNvPr>
          <p:cNvSpPr txBox="1">
            <a:spLocks/>
          </p:cNvSpPr>
          <p:nvPr/>
        </p:nvSpPr>
        <p:spPr>
          <a:xfrm>
            <a:off x="1371600" y="1779409"/>
            <a:ext cx="9601200" cy="241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Timed Segment Matching (TSM)</a:t>
            </a:r>
          </a:p>
          <a:p>
            <a:pPr lvl="1"/>
            <a:r>
              <a:rPr lang="en-US" dirty="0"/>
              <a:t>Combines benefits of pipelined character grid &amp; regular expression chain.</a:t>
            </a:r>
          </a:p>
          <a:p>
            <a:pPr lvl="1"/>
            <a:r>
              <a:rPr lang="en-US" dirty="0"/>
              <a:t>Key Features:</a:t>
            </a:r>
          </a:p>
          <a:p>
            <a:pPr lvl="2"/>
            <a:r>
              <a:rPr lang="en-US" dirty="0"/>
              <a:t>Compact FPGA logic with minimal overhead.</a:t>
            </a:r>
          </a:p>
          <a:p>
            <a:pPr lvl="2"/>
            <a:r>
              <a:rPr lang="en-US" dirty="0"/>
              <a:t>Efficient use of LUTs (Look-Up Tables) and DFFs (Flip-Flops).</a:t>
            </a:r>
          </a:p>
          <a:p>
            <a:pPr lvl="2"/>
            <a:r>
              <a:rPr lang="en-US" dirty="0"/>
              <a:t>Supports scalable pattern matching at 12.90 Gbps.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41E4-4E39-4294-83E9-B9A191D9CE8A}"/>
              </a:ext>
            </a:extLst>
          </p:cNvPr>
          <p:cNvSpPr txBox="1">
            <a:spLocks/>
          </p:cNvSpPr>
          <p:nvPr/>
        </p:nvSpPr>
        <p:spPr>
          <a:xfrm>
            <a:off x="1371600" y="4191857"/>
            <a:ext cx="9601200" cy="1980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Comparison</a:t>
            </a:r>
          </a:p>
          <a:p>
            <a:pPr lvl="1"/>
            <a:r>
              <a:rPr lang="en-US" dirty="0"/>
              <a:t>TSM vs. Other Methods:</a:t>
            </a:r>
          </a:p>
          <a:p>
            <a:pPr lvl="2"/>
            <a:r>
              <a:rPr lang="en-US" dirty="0"/>
              <a:t>Faster than regex chains.</a:t>
            </a:r>
          </a:p>
          <a:p>
            <a:pPr lvl="2"/>
            <a:r>
              <a:rPr lang="en-US" dirty="0"/>
              <a:t>More compact than pipelined grids.</a:t>
            </a:r>
          </a:p>
          <a:p>
            <a:pPr lvl="2"/>
            <a:r>
              <a:rPr lang="en-US" dirty="0"/>
              <a:t>Efficient LUT &amp; DFF usage enables handling large pattern sets.</a:t>
            </a:r>
          </a:p>
        </p:txBody>
      </p:sp>
    </p:spTree>
    <p:extLst>
      <p:ext uri="{BB962C8B-B14F-4D97-AF65-F5344CB8AC3E}">
        <p14:creationId xmlns:p14="http://schemas.microsoft.com/office/powerpoint/2010/main" val="336779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091C-DB8F-C804-64DC-820741D76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23D-BAAE-EBF7-6E0F-2A3279E3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5. Hardware-Accelerated Parsing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81787-103F-141B-1688-83E1358448F8}"/>
              </a:ext>
            </a:extLst>
          </p:cNvPr>
          <p:cNvSpPr txBox="1">
            <a:spLocks/>
          </p:cNvSpPr>
          <p:nvPr/>
        </p:nvSpPr>
        <p:spPr>
          <a:xfrm>
            <a:off x="1371600" y="2611717"/>
            <a:ext cx="9601200" cy="170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Converts regular grammars into nondeterministic finite automata (NFA)</a:t>
            </a:r>
          </a:p>
          <a:p>
            <a:r>
              <a:rPr lang="en-US" dirty="0"/>
              <a:t>Eliminates lookup tables, leveraging FPGA logic for high-speed parsing</a:t>
            </a:r>
          </a:p>
          <a:p>
            <a:r>
              <a:rPr lang="en-US" dirty="0"/>
              <a:t>Automated VHDL Generation for easy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9097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7D364-0FDD-9473-9399-549C068B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2EBE-3C61-D322-1100-512D0F98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 fontScale="90000"/>
          </a:bodyPr>
          <a:lstStyle/>
          <a:p>
            <a:r>
              <a:rPr lang="en-US" dirty="0"/>
              <a:t>6. Content-Based Routing with XML Parsing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B70D-1DF0-68BB-1E0D-3F410F6C849C}"/>
              </a:ext>
            </a:extLst>
          </p:cNvPr>
          <p:cNvSpPr txBox="1">
            <a:spLocks/>
          </p:cNvSpPr>
          <p:nvPr/>
        </p:nvSpPr>
        <p:spPr>
          <a:xfrm>
            <a:off x="1371600" y="2013057"/>
            <a:ext cx="9601200" cy="986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Route messages based on semantic content, not just simple pattern matching.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6645BE-7ECA-7326-8E4D-EE04DC56D78A}"/>
              </a:ext>
            </a:extLst>
          </p:cNvPr>
          <p:cNvSpPr txBox="1">
            <a:spLocks/>
          </p:cNvSpPr>
          <p:nvPr/>
        </p:nvSpPr>
        <p:spPr>
          <a:xfrm>
            <a:off x="1371600" y="2921155"/>
            <a:ext cx="9601200" cy="1697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Pattern Matcher – Detects XML elements.</a:t>
            </a:r>
          </a:p>
          <a:p>
            <a:pPr lvl="1"/>
            <a:r>
              <a:rPr lang="en-US" dirty="0"/>
              <a:t>Parsing Structure – Extracts semantic meaning.</a:t>
            </a:r>
          </a:p>
          <a:p>
            <a:pPr lvl="1"/>
            <a:r>
              <a:rPr lang="en-US" dirty="0"/>
              <a:t>Routing Module – Uses extracted info to route messages dynamically.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502DA-06E6-CE60-25E4-C7DCD6603286}"/>
              </a:ext>
            </a:extLst>
          </p:cNvPr>
          <p:cNvSpPr txBox="1">
            <a:spLocks/>
          </p:cNvSpPr>
          <p:nvPr/>
        </p:nvSpPr>
        <p:spPr>
          <a:xfrm>
            <a:off x="1371600" y="4578295"/>
            <a:ext cx="9601200" cy="1843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&amp; Results</a:t>
            </a:r>
          </a:p>
          <a:p>
            <a:pPr lvl="1"/>
            <a:r>
              <a:rPr lang="en-US" dirty="0"/>
              <a:t>Deployed on Xilinx </a:t>
            </a:r>
            <a:r>
              <a:rPr lang="en-US" dirty="0" err="1"/>
              <a:t>Virtex</a:t>
            </a:r>
            <a:r>
              <a:rPr lang="en-US" dirty="0"/>
              <a:t> FPGA.</a:t>
            </a:r>
          </a:p>
          <a:p>
            <a:pPr lvl="1"/>
            <a:r>
              <a:rPr lang="en-US" dirty="0"/>
              <a:t>Achieves 3.2 Gbps XML routing (potential 6.4 Gbps without protocol overhead).</a:t>
            </a:r>
          </a:p>
          <a:p>
            <a:pPr lvl="1"/>
            <a:r>
              <a:rPr lang="en-US" dirty="0"/>
              <a:t>Efficient resource usage (only 9% of available flip-flops).</a:t>
            </a:r>
          </a:p>
        </p:txBody>
      </p:sp>
    </p:spTree>
    <p:extLst>
      <p:ext uri="{BB962C8B-B14F-4D97-AF65-F5344CB8AC3E}">
        <p14:creationId xmlns:p14="http://schemas.microsoft.com/office/powerpoint/2010/main" val="317070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EDA9-C6C5-8F11-0D61-EDE820C1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46C9-DCDA-AD6A-B117-3B5C8FDC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7. </a:t>
            </a:r>
            <a:r>
              <a:rPr lang="en-US" dirty="0">
                <a:solidFill>
                  <a:srgbClr val="000000"/>
                </a:solidFill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A5C3-1452-EDD4-4FD8-2E0CC0F98969}"/>
              </a:ext>
            </a:extLst>
          </p:cNvPr>
          <p:cNvSpPr txBox="1">
            <a:spLocks/>
          </p:cNvSpPr>
          <p:nvPr/>
        </p:nvSpPr>
        <p:spPr>
          <a:xfrm>
            <a:off x="1371600" y="2013057"/>
            <a:ext cx="9601200" cy="198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Novel FPGA-based architecture for high-speed pattern matching &amp; parsing.</a:t>
            </a:r>
          </a:p>
          <a:p>
            <a:r>
              <a:rPr lang="en-US" dirty="0"/>
              <a:t>Efficient and scalable design for content-based routing applications.</a:t>
            </a:r>
          </a:p>
          <a:p>
            <a:r>
              <a:rPr lang="en-US" dirty="0"/>
              <a:t>Demonstrates feasibility of semantic-based network processing at multi-gigabit speeds.</a:t>
            </a:r>
          </a:p>
        </p:txBody>
      </p:sp>
    </p:spTree>
    <p:extLst>
      <p:ext uri="{BB962C8B-B14F-4D97-AF65-F5344CB8AC3E}">
        <p14:creationId xmlns:p14="http://schemas.microsoft.com/office/powerpoint/2010/main" val="91132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9DF0-E6C0-223E-2341-888EF8B7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47EA-F4DC-E494-564B-57617869C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0A4A-F4DB-4722-7A28-AF7C52FD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EE533 Reading#7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32815801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509</TotalTime>
  <Words>456</Words>
  <Application>Microsoft Macintosh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Reconfigurable Content-Based Router Using Hardware-Accelerated Language Parser</vt:lpstr>
      <vt:lpstr>1. Introduction</vt:lpstr>
      <vt:lpstr>2. Key Contributions</vt:lpstr>
      <vt:lpstr>3. Background &amp; Related Work</vt:lpstr>
      <vt:lpstr>4. Proposed Pattern Matching Architecture</vt:lpstr>
      <vt:lpstr>5. Hardware-Accelerated Parsing</vt:lpstr>
      <vt:lpstr>6. Content-Based Routing with XML Parsing</vt:lpstr>
      <vt:lpstr>7. Conclusion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Haoran Fan</dc:creator>
  <cp:lastModifiedBy>Haoran Fan</cp:lastModifiedBy>
  <cp:revision>306</cp:revision>
  <dcterms:created xsi:type="dcterms:W3CDTF">2025-01-22T06:15:23Z</dcterms:created>
  <dcterms:modified xsi:type="dcterms:W3CDTF">2025-03-04T07:05:48Z</dcterms:modified>
</cp:coreProperties>
</file>