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A3CCA-D1E1-4C21-9D3C-D1F944665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78DDA-1644-4D5B-8290-99D718614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2D89C-8FF7-4F27-99E2-5A78BD9F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7BE01-7FAF-4018-B228-9B5F18F8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A4194-4361-4094-910F-AAE4BFB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57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18316-CA35-46FB-BA74-6E6C0873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B5C94A-5D82-4C42-A109-FECFF5D1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1206-6335-49B4-868A-3BD4C0AE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31987-9CC2-46A8-B4B8-00B4BA4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FE61C-328B-479A-B407-A26D7308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51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6F8ACA-5DD1-4A17-BD68-512EB078F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D154EA-4E8E-4621-9E3B-BC7BD20C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AC9968-16E0-47ED-A0C7-D76315AC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EC583-98C5-420E-9D40-2CD79DC0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FD94C-13C9-4880-A7A6-D7F1DC30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63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1A404-83C2-4E6B-9AB7-DB37675D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7369A-B7C0-4D20-A7FA-37C347A5D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CB599-34CF-40F0-B5C9-B670DC4A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CD43B-4114-4470-8EB8-6641E7C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5AF8F-E47D-46CD-9567-E8D32FD8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44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F3ABE-D28B-4203-B614-1071AF49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6CC228-5E51-4378-8F53-08FBD2B8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C6B9E-E064-46D8-80A7-9C9F3E07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AC73CF-76BC-4F39-A3A1-45FFBCD5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CE829-469B-40E7-8048-5B653B16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C4830-53E4-4A1E-970C-3A38B949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192C0-02B7-4D49-8CFB-3AF784DA1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F9D31-0E5C-43AE-92C1-8485A5164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16EF1-584A-428E-A7D3-B22EA527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3A651-74C1-4A3F-A5B8-B0B21943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4A8272-33D2-42CA-9900-E737CC89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5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99CCD-04DA-48DC-92C2-3803F620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FA334-1858-4AC5-950C-FAD0ADFE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9D5EF-34A3-4ECC-9F0B-82BC5B77A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D4E743-E567-4CB1-9EAA-E7421479B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A8FF78-64FE-4A1D-AD93-0925C6936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C9900B-6290-42BB-92A4-FC983BC4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F7AE87-DB5D-438B-BD8A-5F970A1C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E07E9D-EF79-4400-B87D-D09C983A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66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00904-16A8-4129-BC22-ED91EFD3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555BED-173B-4D66-8AA9-93B2C6B1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1F48F-0CBD-4CAE-9D7D-6856FC9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E53AA0-CE93-4A54-91B4-94D7D65E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65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56A944-B7A6-4946-8417-45E22F39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939FD6-6A6B-4D7A-A3F5-C3063121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799F2-77B9-4AB2-9BAD-18C831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9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EECF6-00E8-49C4-9517-EB4F4336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39EBE-0CE3-4A45-A39B-D440AB6D6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03B31-6958-4BAE-B57D-F32C9B6AB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3403D4-AE7F-48BE-83EF-E9AB6473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F2C0FC-F35C-4F29-8064-05A65DF5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59CF0-1AB1-4914-B382-8489B027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0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91618-EC2B-49BA-93F1-C999427B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A6A9D1-1978-4B7F-B971-75EC65685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58AF18-F949-4C33-B250-B45EA95EE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70FF6E-F728-4108-8153-2E369059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4D040E-C2FC-4CCA-9C5E-CCA83927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A654CD-BA81-4D23-A0AE-4BC803EF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1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726E3B-631B-454B-B70C-0D88F479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A775F7-903E-45CF-933E-C4B5C546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00716-975A-44C1-8C0B-17CE317AB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0FDC-D7C3-47A2-BE56-743B7CAD5DDE}" type="datetimeFigureOut">
              <a:rPr lang="de-DE" smtClean="0"/>
              <a:t>24.11.2021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57D3C-3259-4089-A2CC-1C157F019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C3777D-65E4-4676-A6BA-F32A53FAB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E3170-6872-48B0-BBD6-1AF73642A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73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ntimeter.com/s/bfc08410f36ec57ec52f90bfe43af81f/381ef1de379e/edit?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C04DFD-4E8F-44A4-B6A5-C607EDFB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Richtig</a:t>
            </a: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urteilen</a:t>
            </a: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bewerten</a:t>
            </a: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 GK und WBS</a:t>
            </a:r>
          </a:p>
        </p:txBody>
      </p:sp>
    </p:spTree>
    <p:extLst>
      <p:ext uri="{BB962C8B-B14F-4D97-AF65-F5344CB8AC3E}">
        <p14:creationId xmlns:p14="http://schemas.microsoft.com/office/powerpoint/2010/main" val="203772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425BF688-0070-4E37-AA8D-CCFF9BA9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01596" y="529688"/>
            <a:ext cx="5215640" cy="72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AC78313C-A3DC-4D8F-9A69-B395674C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90" y="2539926"/>
            <a:ext cx="7374619" cy="20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5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5ED3731-DEC3-4858-AAD4-18BEEE1B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94" y="1472770"/>
            <a:ext cx="6445044" cy="53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9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C21E66CC-DBCE-41AB-A1A3-69D0CBB3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2785"/>
            <a:ext cx="3939023" cy="540521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ABCCB3-E515-43C2-8943-E56E2702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67" y="1452784"/>
            <a:ext cx="3921719" cy="54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4994990B-E67C-4F5F-B7C6-101E06FF4404}"/>
              </a:ext>
            </a:extLst>
          </p:cNvPr>
          <p:cNvSpPr txBox="1"/>
          <p:nvPr/>
        </p:nvSpPr>
        <p:spPr>
          <a:xfrm>
            <a:off x="3506624" y="6088559"/>
            <a:ext cx="51787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400" b="1" dirty="0">
                <a:hlinkClick r:id="rId2"/>
              </a:rPr>
              <a:t>Mentimeter</a:t>
            </a:r>
            <a:endParaRPr lang="de-DE" sz="4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618E22-1E40-471D-A797-3137F88F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510138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3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CD546213-E460-4BDF-8B53-0E4CF1EC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49" y="1690688"/>
            <a:ext cx="8557901" cy="46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0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A0FF42D-E694-4F8D-9C7B-5F536E1CF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78696"/>
              </p:ext>
            </p:extLst>
          </p:nvPr>
        </p:nvGraphicFramePr>
        <p:xfrm>
          <a:off x="931490" y="1690688"/>
          <a:ext cx="9955850" cy="46614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1170">
                  <a:extLst>
                    <a:ext uri="{9D8B030D-6E8A-4147-A177-3AD203B41FA5}">
                      <a16:colId xmlns:a16="http://schemas.microsoft.com/office/drawing/2014/main" val="3495109805"/>
                    </a:ext>
                  </a:extLst>
                </a:gridCol>
                <a:gridCol w="1991170">
                  <a:extLst>
                    <a:ext uri="{9D8B030D-6E8A-4147-A177-3AD203B41FA5}">
                      <a16:colId xmlns:a16="http://schemas.microsoft.com/office/drawing/2014/main" val="960991097"/>
                    </a:ext>
                  </a:extLst>
                </a:gridCol>
                <a:gridCol w="1991170">
                  <a:extLst>
                    <a:ext uri="{9D8B030D-6E8A-4147-A177-3AD203B41FA5}">
                      <a16:colId xmlns:a16="http://schemas.microsoft.com/office/drawing/2014/main" val="4006707822"/>
                    </a:ext>
                  </a:extLst>
                </a:gridCol>
                <a:gridCol w="1991170">
                  <a:extLst>
                    <a:ext uri="{9D8B030D-6E8A-4147-A177-3AD203B41FA5}">
                      <a16:colId xmlns:a16="http://schemas.microsoft.com/office/drawing/2014/main" val="3838080700"/>
                    </a:ext>
                  </a:extLst>
                </a:gridCol>
                <a:gridCol w="1991170">
                  <a:extLst>
                    <a:ext uri="{9D8B030D-6E8A-4147-A177-3AD203B41FA5}">
                      <a16:colId xmlns:a16="http://schemas.microsoft.com/office/drawing/2014/main" val="823814204"/>
                    </a:ext>
                  </a:extLst>
                </a:gridCol>
              </a:tblGrid>
              <a:tr h="115620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42593"/>
                  </a:ext>
                </a:extLst>
              </a:tr>
              <a:tr h="12740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rebuchet MS" panose="020B0603020202020204" pitchFamily="34" charset="0"/>
                          <a:cs typeface="Arial" panose="020B0604020202020204" pitchFamily="34" charset="0"/>
                        </a:rPr>
                        <a:t>„Zu frühe Urteile sind Vorurteile, aus denen der Irrtum hervorsteigt, wie der Nebel aus dem Meere.“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„Niemand urteilt schärfer als der Ungebildete.</a:t>
                      </a:r>
                    </a:p>
                    <a:p>
                      <a:r>
                        <a:rPr lang="de-DE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kennt weder Gründe noch Gegengründe und glaubt sich immer im Recht.“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„Unwissenheit ist die Amme des Vorurteils.“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„Welch triste Epoche, in der es leichter ist, ein Atom zu zertrümmern als ein Vorurteil!“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„Es gibt keinen Unsinn, den man der Masse nicht durch geschickte Propaganda mundgerecht machen könnte. Manche Menschen würden eher sterben als nachzudenken.</a:t>
                      </a:r>
                    </a:p>
                    <a:p>
                      <a:r>
                        <a:rPr lang="de-DE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sie tun es auch.</a:t>
                      </a:r>
                    </a:p>
                    <a:p>
                      <a:r>
                        <a:rPr lang="de-DE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ist ein Jammer, dass die Dummköpfe so selbstsicher sind und die Klugen so voller Zweifel.“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279463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F4EB4BC-9401-49F8-8625-49F27CEE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90" y="1690688"/>
            <a:ext cx="902286" cy="114614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D1624FC-A4BF-40C8-A005-F294BA74AB27}"/>
              </a:ext>
            </a:extLst>
          </p:cNvPr>
          <p:cNvSpPr txBox="1"/>
          <p:nvPr/>
        </p:nvSpPr>
        <p:spPr>
          <a:xfrm>
            <a:off x="1833776" y="1690688"/>
            <a:ext cx="1041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rPr>
              <a:t>Johann Heinrich Pestalozzi, </a:t>
            </a:r>
            <a:r>
              <a:rPr lang="de-DE" sz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rPr>
              <a:t>schweizer</a:t>
            </a:r>
            <a:r>
              <a:rPr lang="de-DE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rPr>
              <a:t> Pädagoge 1746 – 1827</a:t>
            </a:r>
          </a:p>
          <a:p>
            <a:endParaRPr lang="de-DE" dirty="0"/>
          </a:p>
        </p:txBody>
      </p:sp>
      <p:pic>
        <p:nvPicPr>
          <p:cNvPr id="16" name="image14.jpeg">
            <a:extLst>
              <a:ext uri="{FF2B5EF4-FFF2-40B4-BE49-F238E27FC236}">
                <a16:creationId xmlns:a16="http://schemas.microsoft.com/office/drawing/2014/main" id="{8E343026-9CF8-4366-B671-F47A0115781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594" y="1689041"/>
            <a:ext cx="901700" cy="117284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A2AA9D5-CE4D-40E3-B32E-56BEACD6F795}"/>
              </a:ext>
            </a:extLst>
          </p:cNvPr>
          <p:cNvSpPr txBox="1"/>
          <p:nvPr/>
        </p:nvSpPr>
        <p:spPr>
          <a:xfrm>
            <a:off x="3817295" y="1690220"/>
            <a:ext cx="1081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rPr>
              <a:t>Ludwig Andreas Feuerbach, deutscher Philosoph 1804 – 1872</a:t>
            </a:r>
            <a:endParaRPr lang="de-DE" sz="1600" dirty="0"/>
          </a:p>
        </p:txBody>
      </p:sp>
      <p:pic>
        <p:nvPicPr>
          <p:cNvPr id="18" name="image15.jpeg">
            <a:extLst>
              <a:ext uri="{FF2B5EF4-FFF2-40B4-BE49-F238E27FC236}">
                <a16:creationId xmlns:a16="http://schemas.microsoft.com/office/drawing/2014/main" id="{A75FCEC9-360E-4DC6-9DD5-A8ACC6114D4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09885" y="1707093"/>
            <a:ext cx="824883" cy="113319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D304F0E-3586-474A-BA03-884E019DF7D0}"/>
              </a:ext>
            </a:extLst>
          </p:cNvPr>
          <p:cNvSpPr txBox="1"/>
          <p:nvPr/>
        </p:nvSpPr>
        <p:spPr>
          <a:xfrm>
            <a:off x="5734768" y="1688239"/>
            <a:ext cx="1151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rPr>
              <a:t>Josh Billings, amerikanischer Schriftsteller 1818 – 1885</a:t>
            </a:r>
            <a:endParaRPr lang="de-DE" sz="1600" dirty="0"/>
          </a:p>
        </p:txBody>
      </p:sp>
      <p:pic>
        <p:nvPicPr>
          <p:cNvPr id="20" name="image16.jpeg">
            <a:extLst>
              <a:ext uri="{FF2B5EF4-FFF2-40B4-BE49-F238E27FC236}">
                <a16:creationId xmlns:a16="http://schemas.microsoft.com/office/drawing/2014/main" id="{54EDF29F-B7B5-4E1F-8BA3-2C8FE985600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6522" y="1711398"/>
            <a:ext cx="901065" cy="112458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9E3AC18-1095-4C9E-BC28-B174BF01D9DC}"/>
              </a:ext>
            </a:extLst>
          </p:cNvPr>
          <p:cNvSpPr txBox="1"/>
          <p:nvPr/>
        </p:nvSpPr>
        <p:spPr>
          <a:xfrm>
            <a:off x="7787587" y="1688238"/>
            <a:ext cx="1151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rPr>
              <a:t>Albert Einstein, deutscher Physiker 1979 – 1955</a:t>
            </a:r>
            <a:endParaRPr lang="de-DE" sz="1600" dirty="0"/>
          </a:p>
        </p:txBody>
      </p:sp>
      <p:pic>
        <p:nvPicPr>
          <p:cNvPr id="22" name="image17.jpeg">
            <a:extLst>
              <a:ext uri="{FF2B5EF4-FFF2-40B4-BE49-F238E27FC236}">
                <a16:creationId xmlns:a16="http://schemas.microsoft.com/office/drawing/2014/main" id="{231A0CBF-5DBD-4324-9326-85A4E802E88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95886" y="1695736"/>
            <a:ext cx="806505" cy="113605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526FFAAE-F3AD-4E87-AB47-CA47D6FCCDE9}"/>
              </a:ext>
            </a:extLst>
          </p:cNvPr>
          <p:cNvSpPr txBox="1"/>
          <p:nvPr/>
        </p:nvSpPr>
        <p:spPr>
          <a:xfrm>
            <a:off x="9698037" y="1695736"/>
            <a:ext cx="1167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rPr>
              <a:t>Bertrand Russell, britischer Philosoph und Mathematiker 1872 – 1970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5647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F010ACBB-496F-4FE8-9BD8-7EC3F212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0608"/>
            <a:ext cx="3981628" cy="544739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E2BA65E-4989-4773-BC7E-1E763A2B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797552" y="504202"/>
            <a:ext cx="3793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07422317-A761-4778-A11D-1C15C792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91" y="1408224"/>
            <a:ext cx="3896883" cy="54497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7A02DD9-C8E7-41C9-982A-A7ACB0B7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60" y="1406410"/>
            <a:ext cx="4023258" cy="54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5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8F6C49BE-8188-4104-85DE-EAE881C6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91" y="1461329"/>
            <a:ext cx="4165850" cy="53966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8F5F89-FC04-4C3A-B63C-9CFFEB43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32" y="1461327"/>
            <a:ext cx="4722983" cy="53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99530230-8223-499F-8A78-8D5D9D86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616846"/>
            <a:ext cx="52006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3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9A44-EB54-469B-A8F8-1837261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Richtig</a:t>
            </a:r>
            <a:r>
              <a:rPr lang="en-US" sz="4400" b="1" dirty="0"/>
              <a:t> </a:t>
            </a:r>
            <a:r>
              <a:rPr lang="en-US" sz="4400" b="1" dirty="0" err="1"/>
              <a:t>urteilen</a:t>
            </a:r>
            <a:r>
              <a:rPr lang="en-US" sz="4400" b="1" dirty="0"/>
              <a:t> und </a:t>
            </a:r>
            <a:r>
              <a:rPr lang="en-US" sz="4400" b="1" dirty="0" err="1"/>
              <a:t>bewerten</a:t>
            </a:r>
            <a:r>
              <a:rPr lang="en-US" sz="4400" b="1" dirty="0"/>
              <a:t> in GK und WBS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2FD21DD-E88B-4AD5-927D-B681600B8155}"/>
              </a:ext>
            </a:extLst>
          </p:cNvPr>
          <p:cNvCxnSpPr>
            <a:cxnSpLocks/>
          </p:cNvCxnSpPr>
          <p:nvPr/>
        </p:nvCxnSpPr>
        <p:spPr>
          <a:xfrm>
            <a:off x="931491" y="1384419"/>
            <a:ext cx="99558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42E80B65-FF60-41E0-9A52-3554DD6B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58097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27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Richtig urteilen und bewerten in GK und WBS</vt:lpstr>
      <vt:lpstr>Richtig urteilen und bewerten in GK und WBS</vt:lpstr>
      <vt:lpstr>Richtig urteilen und bewerten in GK und WBS</vt:lpstr>
      <vt:lpstr>Richtig urteilen und bewerten in GK und WBS</vt:lpstr>
      <vt:lpstr>Richtig urteilen und bewerten in GK und WBS</vt:lpstr>
      <vt:lpstr>Richtig urteilen und bewerten in GK und WBS</vt:lpstr>
      <vt:lpstr>Richtig urteilen und bewerten in GK und WBS</vt:lpstr>
      <vt:lpstr>Richtig urteilen und bewerten in GK und WBS</vt:lpstr>
      <vt:lpstr>Richtig urteilen und bewerten in GK und WBS</vt:lpstr>
      <vt:lpstr>Richtig urteilen und bewerten in GK und WBS</vt:lpstr>
      <vt:lpstr>Richtig urteilen und bewerten in GK und WBS</vt:lpstr>
      <vt:lpstr>Richtig urteilen und bewerten in GK und WBS</vt:lpstr>
      <vt:lpstr>Richtig urteilen und bewerten in GK und 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Richtig urteilen und bewerten in GK und WBS</dc:title>
  <dc:creator>Carsten Singer</dc:creator>
  <cp:lastModifiedBy>Carsten Singer</cp:lastModifiedBy>
  <cp:revision>1</cp:revision>
  <dcterms:created xsi:type="dcterms:W3CDTF">2021-11-24T17:45:20Z</dcterms:created>
  <dcterms:modified xsi:type="dcterms:W3CDTF">2021-11-24T18:48:30Z</dcterms:modified>
</cp:coreProperties>
</file>