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B-4EBA-9C3C-E52D1FCFCCF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B-4EBA-9C3C-E52D1FCFCCF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2B-4EBA-9C3C-E52D1FCFCC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08536399"/>
        <c:axId val="1608534479"/>
      </c:lineChart>
      <c:catAx>
        <c:axId val="160853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08534479"/>
        <c:crosses val="autoZero"/>
        <c:auto val="1"/>
        <c:lblAlgn val="ctr"/>
        <c:lblOffset val="100"/>
        <c:tickLblSkip val="1"/>
        <c:noMultiLvlLbl val="0"/>
      </c:catAx>
      <c:valAx>
        <c:axId val="1608534479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Preis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0853639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0.34773</cdr:x>
      <cdr:y>0.64535</cdr:y>
    </cdr:from>
    <cdr:to>
      <cdr:x>0.51023</cdr:x>
      <cdr:y>0.71351</cdr:y>
    </cdr:to>
    <cdr:sp macro="" textlink="">
      <cdr:nvSpPr>
        <cdr:cNvPr id="2" name="Textfeld 8">
          <a:extLst xmlns:a="http://schemas.openxmlformats.org/drawingml/2006/main">
            <a:ext uri="{FF2B5EF4-FFF2-40B4-BE49-F238E27FC236}">
              <a16:creationId xmlns:a16="http://schemas.microsoft.com/office/drawing/2014/main" id="{CE382B07-C11A-4992-E176-4E6180C75588}"/>
            </a:ext>
          </a:extLst>
        </cdr:cNvPr>
        <cdr:cNvSpPr txBox="1"/>
      </cdr:nvSpPr>
      <cdr:spPr>
        <a:xfrm xmlns:a="http://schemas.openxmlformats.org/drawingml/2006/main">
          <a:off x="2826328" y="3496918"/>
          <a:ext cx="13208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dirty="0"/>
            <a:t>Grenzerlös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4A8FB-A585-DF8A-4AC9-30C9E1665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04C22B-2E24-92E2-27DD-B5E14009F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815C8-1EFB-7D4A-2042-66D25A2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578CE-10A4-4761-52DF-8352E6AA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CF27B-84A8-CA94-1003-4F55E9C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60C02-79A9-8215-32D3-73723FF4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F768A7-4533-7D38-BB40-5F622463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80FAB-AB67-4D0B-F6A3-6EA3C99F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3064-F76B-ECD1-A155-97F39DB8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75331-2C73-AC3B-A975-E18DC6CD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8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CF91A-B4E9-77F8-88FA-FF82C772C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D86E4B-56E7-2246-5522-46DAA548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4281D-BB9D-100F-DEF2-D6323811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97B5D-9558-CAFB-3B84-D896C0D9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1C68D-8752-FB0B-8D0A-5D46AB3D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75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8DA65-C47D-DA84-4FCA-996E5EA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7061F-26C0-FBDF-3538-37680B78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CD488-37D7-FB9B-255C-578F7A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01A15-A6B7-3BBC-BD8B-35520C5A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F6334-F438-9B62-258A-DCBB3725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2ABC3-9455-D7B5-4F21-871B7C0A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583398-21BD-C21A-F50B-7071B458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4252B-6791-C17C-12D1-236FF631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8CAE9-09C1-0B57-7B38-852D53D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B22AA-0A5E-22A2-7D0B-6171CAC5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F148F-B599-BA86-1B62-99AD41A2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0FD34-E83E-B923-8B85-55B0FB1A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ABACD-E12B-7AD5-82A4-974C03E7D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93EECC-5376-94AF-E502-F731C30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7E772-8FAB-7608-21BA-19B39D0B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01935E-9481-26D9-E068-083F28FC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2F823-A9D9-5E53-BFDC-7F5D0D8C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3D192-E928-BA7D-1C09-CC2B01F8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A486E-B1D0-BB99-3CE1-53383EE0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CA556-A642-2BCA-7F7A-8E6E2389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B16F6E-C998-7926-0873-572B6C68F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F987E0-D64F-5F8B-4752-0540CF7D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C409C0-0905-4404-128A-070A769B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6A407A-E883-9392-2EBE-CFDB6A7F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E4A67-89E6-5A18-6D7A-C94A1E7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D4FF00-0D8C-50B8-07F5-8FEF6341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C2176-FF04-1E52-2372-666306A6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03929-C723-9436-AF36-7BFC1283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08F097-5670-1533-1AF8-362CDD87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983C42-472D-6054-5D1D-4601A96F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85359-24BD-13C4-B161-5A37ABA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D211F-9CB5-797D-9B76-42DE75D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48909-FE3F-F352-8390-B0FC0FDC2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BC83A1-29E1-69E6-D320-591B85136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4D61F9-63E6-8D88-38AC-B88AC6E8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A3104A-2CCE-8B41-6263-CE7E186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C0CCB-B398-AC0B-88BE-36FB1C6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0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57F6B-5FE8-01A5-2EC2-A26769E4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6ABE2A-FC5D-B3F6-6BB0-2429F45D8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4FAC0B-E548-08D5-8115-825DEBBD3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22EB4-8F8E-F2A9-829C-9C02CF6D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640DB9-88F9-2D0D-FB0F-E968C869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7E3CBD-DDB0-94A2-89DF-A1C7951D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4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8DF5AE-93F3-B5E1-B544-234CAE7A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4D9B6-6C81-4399-F855-FF92BA55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C11F2-EEFE-33C9-280E-9B2CC7B8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495A3-353D-44F1-A650-85858CE87C0A}" type="datetimeFigureOut">
              <a:rPr lang="de-DE" smtClean="0"/>
              <a:t>12.11.24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DC0C3-604C-C7A0-C9A5-8CFAB9D8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D9AE6-9B35-9949-6464-73B6CE56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CA2A9-0672-4936-9586-27DFBD6F4C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D9D7E-CDF6-336E-64DC-38100FC26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Preisbildung im Monopol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2B4291-53BA-58D9-8365-42AC00DDF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5FADD67-FAB1-DA2A-35B2-74040EFCA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4917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6F0CA25-109D-C956-899F-F9F7B971EAA1}"/>
              </a:ext>
            </a:extLst>
          </p:cNvPr>
          <p:cNvCxnSpPr/>
          <p:nvPr/>
        </p:nvCxnSpPr>
        <p:spPr>
          <a:xfrm>
            <a:off x="2641600" y="868218"/>
            <a:ext cx="6465455" cy="4590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E382B07-C11A-4992-E176-4E6180C75588}"/>
              </a:ext>
            </a:extLst>
          </p:cNvPr>
          <p:cNvSpPr txBox="1"/>
          <p:nvPr/>
        </p:nvSpPr>
        <p:spPr>
          <a:xfrm>
            <a:off x="4858328" y="2087419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4FE59CF-A802-0557-9F0C-1691EDA38074}"/>
              </a:ext>
            </a:extLst>
          </p:cNvPr>
          <p:cNvCxnSpPr/>
          <p:nvPr/>
        </p:nvCxnSpPr>
        <p:spPr>
          <a:xfrm>
            <a:off x="2641600" y="868218"/>
            <a:ext cx="2770909" cy="459047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455E855-E757-710E-9F5F-AA931A777736}"/>
              </a:ext>
            </a:extLst>
          </p:cNvPr>
          <p:cNvSpPr txBox="1"/>
          <p:nvPr/>
        </p:nvSpPr>
        <p:spPr>
          <a:xfrm>
            <a:off x="10095345" y="868218"/>
            <a:ext cx="19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Annahme im Monopol: </a:t>
            </a:r>
          </a:p>
          <a:p>
            <a:r>
              <a:rPr lang="de-DE" dirty="0"/>
              <a:t>Gewinnmaximum bei</a:t>
            </a:r>
          </a:p>
          <a:p>
            <a:r>
              <a:rPr lang="de-DE" dirty="0">
                <a:solidFill>
                  <a:srgbClr val="00B050"/>
                </a:solidFill>
              </a:rPr>
              <a:t>Grenzerlös</a:t>
            </a:r>
            <a:r>
              <a:rPr lang="de-DE" dirty="0"/>
              <a:t> = </a:t>
            </a:r>
            <a:r>
              <a:rPr lang="de-DE" dirty="0">
                <a:solidFill>
                  <a:srgbClr val="FF0000"/>
                </a:solidFill>
              </a:rPr>
              <a:t>Grenzkosten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D69F871-F804-8739-E0B3-3894E15EA550}"/>
              </a:ext>
            </a:extLst>
          </p:cNvPr>
          <p:cNvCxnSpPr>
            <a:cxnSpLocks/>
          </p:cNvCxnSpPr>
          <p:nvPr/>
        </p:nvCxnSpPr>
        <p:spPr>
          <a:xfrm flipV="1">
            <a:off x="2641600" y="2087419"/>
            <a:ext cx="6465455" cy="2216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86DC374-2F46-BCC8-0E64-7EE6C98FD14A}"/>
              </a:ext>
            </a:extLst>
          </p:cNvPr>
          <p:cNvCxnSpPr/>
          <p:nvPr/>
        </p:nvCxnSpPr>
        <p:spPr>
          <a:xfrm flipV="1">
            <a:off x="4350327" y="2087419"/>
            <a:ext cx="0" cy="337127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69BAAEC-0540-D29D-0660-D76581DA4BBD}"/>
              </a:ext>
            </a:extLst>
          </p:cNvPr>
          <p:cNvCxnSpPr/>
          <p:nvPr/>
        </p:nvCxnSpPr>
        <p:spPr>
          <a:xfrm flipH="1">
            <a:off x="2641600" y="2087419"/>
            <a:ext cx="170872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B16C3F6-F52D-3875-40C3-63EC3E1BE09D}"/>
              </a:ext>
            </a:extLst>
          </p:cNvPr>
          <p:cNvSpPr txBox="1"/>
          <p:nvPr/>
        </p:nvSpPr>
        <p:spPr>
          <a:xfrm>
            <a:off x="4849092" y="350334"/>
            <a:ext cx="22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Cournotscher Punkt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E235FF9-AE53-2625-A5C0-DB525BB5144C}"/>
              </a:ext>
            </a:extLst>
          </p:cNvPr>
          <p:cNvCxnSpPr/>
          <p:nvPr/>
        </p:nvCxnSpPr>
        <p:spPr>
          <a:xfrm flipH="1">
            <a:off x="4350327" y="719666"/>
            <a:ext cx="1145309" cy="136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A1C1D-AC50-CA74-5F54-92490D42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0D2B3-4A64-CC7D-E588-191F9D21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 Monopol wird die Nachfrage von einem Anbieter befriedigt.</a:t>
            </a:r>
          </a:p>
          <a:p>
            <a:pPr marL="0" indent="0">
              <a:buNone/>
            </a:pPr>
            <a:r>
              <a:rPr lang="de-DE" dirty="0"/>
              <a:t>Daher ist Erlösfunktion = Preis(</a:t>
            </a:r>
            <a:r>
              <a:rPr lang="de-DE" dirty="0" err="1"/>
              <a:t>absatzfunktion</a:t>
            </a:r>
            <a:r>
              <a:rPr lang="de-DE" dirty="0"/>
              <a:t>) (x) * x; wenn Preisfunktion = Gerade, dann ist die Erlösfunktion zweiten Grades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Grenzerlös ist die Ableitung der Erlösfunktion. Da Erlösfunktion = Funktion zweiten Grades ist der Schnittpunkt mit der y-Achse immer bei der halben Menge.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0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49D3A-E4D6-7149-0D0A-35A835D2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13D57-BAB4-D79D-BD38-B805E379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ADC6C1-6766-C412-321A-E10CD4B7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Nachfragekurve = Preisabsatzkurve = 8 – 2x; </a:t>
            </a:r>
            <a:r>
              <a:rPr lang="de-DE" dirty="0" err="1"/>
              <a:t>y</a:t>
            </a:r>
            <a:r>
              <a:rPr lang="de-DE" dirty="0"/>
              <a:t> = 0 bei x = 4</a:t>
            </a:r>
          </a:p>
          <a:p>
            <a:pPr marL="0" indent="0">
              <a:buNone/>
            </a:pPr>
            <a:r>
              <a:rPr lang="de-DE" dirty="0"/>
              <a:t>Dann Erlösfunktion = (8-2x)*x = 8x -2x²</a:t>
            </a:r>
          </a:p>
          <a:p>
            <a:pPr marL="0" indent="0">
              <a:buNone/>
            </a:pPr>
            <a:r>
              <a:rPr lang="de-DE" dirty="0"/>
              <a:t>Grenzerlösfunktion = 8 – 4x</a:t>
            </a:r>
          </a:p>
          <a:p>
            <a:pPr marL="0" indent="0">
              <a:buNone/>
            </a:pPr>
            <a:r>
              <a:rPr lang="de-DE" dirty="0"/>
              <a:t>Grenzerlös = 0 bei x = 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29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Preisbildung im Monopol</vt:lpstr>
      <vt:lpstr>PowerPoint Presentation</vt:lpstr>
      <vt:lpstr>Erklärung</vt:lpstr>
      <vt:lpstr>Erklärung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Carsten Singer</dc:creator>
  <cp:lastModifiedBy>Carsten Singer</cp:lastModifiedBy>
  <cp:revision>2</cp:revision>
  <dcterms:created xsi:type="dcterms:W3CDTF">2024-11-10T19:51:44Z</dcterms:created>
  <dcterms:modified xsi:type="dcterms:W3CDTF">2024-11-12T16:00:06Z</dcterms:modified>
</cp:coreProperties>
</file>