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3d5fac51_2_39:notes"/>
          <p:cNvSpPr txBox="1"/>
          <p:nvPr>
            <p:ph idx="1" type="body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a63d5fac51_2_39:notes"/>
          <p:cNvSpPr/>
          <p:nvPr>
            <p:ph idx="2" type="sldImg"/>
          </p:nvPr>
        </p:nvSpPr>
        <p:spPr>
          <a:xfrm>
            <a:off x="1143855" y="685774"/>
            <a:ext cx="4570936" cy="34289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/>
          <p:nvPr>
            <p:ph idx="1" type="body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a63d5fac51_2_56:notes"/>
          <p:cNvSpPr/>
          <p:nvPr>
            <p:ph idx="2" type="sldImg"/>
          </p:nvPr>
        </p:nvSpPr>
        <p:spPr>
          <a:xfrm>
            <a:off x="1143855" y="685774"/>
            <a:ext cx="4570936" cy="34289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/>
          <p:nvPr>
            <p:ph idx="1" type="body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a63d5fac51_2_65:notes"/>
          <p:cNvSpPr/>
          <p:nvPr>
            <p:ph idx="2" type="sldImg"/>
          </p:nvPr>
        </p:nvSpPr>
        <p:spPr>
          <a:xfrm>
            <a:off x="1143855" y="685774"/>
            <a:ext cx="4570936" cy="34289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63d5fac51_0_7:notes"/>
          <p:cNvSpPr txBox="1"/>
          <p:nvPr>
            <p:ph idx="1" type="body"/>
          </p:nvPr>
        </p:nvSpPr>
        <p:spPr>
          <a:xfrm>
            <a:off x="685797" y="4343382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a63d5fac51_0_7:notes"/>
          <p:cNvSpPr/>
          <p:nvPr>
            <p:ph idx="2" type="sldImg"/>
          </p:nvPr>
        </p:nvSpPr>
        <p:spPr>
          <a:xfrm>
            <a:off x="1143855" y="685774"/>
            <a:ext cx="45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3d5fac51_2_73:notes"/>
          <p:cNvSpPr txBox="1"/>
          <p:nvPr>
            <p:ph idx="1" type="body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a63d5fac51_2_73:notes"/>
          <p:cNvSpPr/>
          <p:nvPr>
            <p:ph idx="2" type="sldImg"/>
          </p:nvPr>
        </p:nvSpPr>
        <p:spPr>
          <a:xfrm>
            <a:off x="1143855" y="685774"/>
            <a:ext cx="4570936" cy="34289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63d5fac51_2_92:notes"/>
          <p:cNvSpPr txBox="1"/>
          <p:nvPr>
            <p:ph idx="1" type="body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a63d5fac51_2_92:notes"/>
          <p:cNvSpPr/>
          <p:nvPr>
            <p:ph idx="2" type="sldImg"/>
          </p:nvPr>
        </p:nvSpPr>
        <p:spPr>
          <a:xfrm>
            <a:off x="1143855" y="685774"/>
            <a:ext cx="4570936" cy="34289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63d5fac51_0_65:notes"/>
          <p:cNvSpPr txBox="1"/>
          <p:nvPr>
            <p:ph idx="1" type="body"/>
          </p:nvPr>
        </p:nvSpPr>
        <p:spPr>
          <a:xfrm>
            <a:off x="685797" y="4343382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63d5fac51_0_65:notes"/>
          <p:cNvSpPr/>
          <p:nvPr>
            <p:ph idx="2" type="sldImg"/>
          </p:nvPr>
        </p:nvSpPr>
        <p:spPr>
          <a:xfrm>
            <a:off x="1143855" y="685774"/>
            <a:ext cx="45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63d5fac51_0_87:notes"/>
          <p:cNvSpPr txBox="1"/>
          <p:nvPr>
            <p:ph idx="1" type="body"/>
          </p:nvPr>
        </p:nvSpPr>
        <p:spPr>
          <a:xfrm>
            <a:off x="685797" y="4343382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a63d5fac51_0_87:notes"/>
          <p:cNvSpPr/>
          <p:nvPr>
            <p:ph idx="2" type="sldImg"/>
          </p:nvPr>
        </p:nvSpPr>
        <p:spPr>
          <a:xfrm>
            <a:off x="1143855" y="685774"/>
            <a:ext cx="45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63d5fac51_2_543:notes"/>
          <p:cNvSpPr txBox="1"/>
          <p:nvPr>
            <p:ph idx="1" type="body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a63d5fac51_2_543:notes"/>
          <p:cNvSpPr/>
          <p:nvPr>
            <p:ph idx="2" type="sldImg"/>
          </p:nvPr>
        </p:nvSpPr>
        <p:spPr>
          <a:xfrm>
            <a:off x="1143855" y="685774"/>
            <a:ext cx="4570936" cy="34289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1123816"/>
            <a:ext cx="6970860" cy="19583"/>
          </a:xfrm>
          <a:custGeom>
            <a:rect b="b" l="l" r="r" t="t"/>
            <a:pathLst>
              <a:path extrusionOk="0" h="21590" w="7687309">
                <a:moveTo>
                  <a:pt x="0" y="21043"/>
                </a:moveTo>
                <a:lnTo>
                  <a:pt x="7687081" y="21043"/>
                </a:lnTo>
                <a:lnTo>
                  <a:pt x="7687081" y="0"/>
                </a:lnTo>
                <a:lnTo>
                  <a:pt x="0" y="0"/>
                </a:lnTo>
                <a:lnTo>
                  <a:pt x="0" y="210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8" name="Google Shape;68;p16"/>
          <p:cNvSpPr/>
          <p:nvPr/>
        </p:nvSpPr>
        <p:spPr>
          <a:xfrm>
            <a:off x="0" y="84749"/>
            <a:ext cx="6986983" cy="1042524"/>
          </a:xfrm>
          <a:custGeom>
            <a:rect b="b" l="l" r="r" t="t"/>
            <a:pathLst>
              <a:path extrusionOk="0" h="1149350" w="7705090">
                <a:moveTo>
                  <a:pt x="7704937" y="2540"/>
                </a:moveTo>
                <a:lnTo>
                  <a:pt x="7703477" y="2540"/>
                </a:lnTo>
                <a:lnTo>
                  <a:pt x="7703477" y="0"/>
                </a:lnTo>
                <a:lnTo>
                  <a:pt x="0" y="0"/>
                </a:lnTo>
                <a:lnTo>
                  <a:pt x="0" y="2540"/>
                </a:lnTo>
                <a:lnTo>
                  <a:pt x="0" y="1145540"/>
                </a:lnTo>
                <a:lnTo>
                  <a:pt x="0" y="1149350"/>
                </a:lnTo>
                <a:lnTo>
                  <a:pt x="7702969" y="1149350"/>
                </a:lnTo>
                <a:lnTo>
                  <a:pt x="7702969" y="1145540"/>
                </a:lnTo>
                <a:lnTo>
                  <a:pt x="7704937" y="1145540"/>
                </a:lnTo>
                <a:lnTo>
                  <a:pt x="7704937" y="2540"/>
                </a:lnTo>
                <a:close/>
              </a:path>
            </a:pathLst>
          </a:custGeom>
          <a:solidFill>
            <a:srgbClr val="246D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050" y="84243"/>
            <a:ext cx="6108169" cy="95781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/>
          <p:nvPr/>
        </p:nvSpPr>
        <p:spPr>
          <a:xfrm>
            <a:off x="0" y="84254"/>
            <a:ext cx="6986983" cy="1043099"/>
          </a:xfrm>
          <a:custGeom>
            <a:rect b="b" l="l" r="r" t="t"/>
            <a:pathLst>
              <a:path extrusionOk="0" h="1149985" w="7705090">
                <a:moveTo>
                  <a:pt x="3839756" y="1149489"/>
                </a:moveTo>
                <a:lnTo>
                  <a:pt x="7697520" y="1149489"/>
                </a:lnTo>
                <a:lnTo>
                  <a:pt x="7701483" y="1149489"/>
                </a:lnTo>
                <a:lnTo>
                  <a:pt x="7705077" y="1145882"/>
                </a:lnTo>
                <a:lnTo>
                  <a:pt x="7705077" y="1141920"/>
                </a:lnTo>
                <a:lnTo>
                  <a:pt x="7705077" y="7200"/>
                </a:lnTo>
                <a:lnTo>
                  <a:pt x="7705077" y="3251"/>
                </a:lnTo>
                <a:lnTo>
                  <a:pt x="7701483" y="0"/>
                </a:lnTo>
                <a:lnTo>
                  <a:pt x="7697520" y="0"/>
                </a:lnTo>
                <a:lnTo>
                  <a:pt x="0" y="0"/>
                </a:lnTo>
              </a:path>
              <a:path extrusionOk="0" h="1149985" w="7705090">
                <a:moveTo>
                  <a:pt x="0" y="1149489"/>
                </a:moveTo>
                <a:lnTo>
                  <a:pt x="3839756" y="1149489"/>
                </a:lnTo>
              </a:path>
            </a:pathLst>
          </a:custGeom>
          <a:noFill/>
          <a:ln cap="flat" cmpd="sng" w="11875">
            <a:solidFill>
              <a:srgbClr val="224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611"/>
            <a:ext cx="6981456" cy="10314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sz="13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hyperlink" Target="https://portswigger.net/web-security/request-smuggling#what-is-http-request-smuggl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FEhdJJiKMntTQozE57Rpmu496vdu1pRL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HpkXUq4Oe8CLHloFUjJMW38kUbrE8VaX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0" y="84243"/>
            <a:ext cx="6986983" cy="1059157"/>
            <a:chOff x="0" y="92875"/>
            <a:chExt cx="7705090" cy="1167688"/>
          </a:xfrm>
        </p:grpSpPr>
        <p:sp>
          <p:nvSpPr>
            <p:cNvPr id="94" name="Google Shape;94;p19"/>
            <p:cNvSpPr/>
            <p:nvPr/>
          </p:nvSpPr>
          <p:spPr>
            <a:xfrm>
              <a:off x="0" y="1238973"/>
              <a:ext cx="7687309" cy="21590"/>
            </a:xfrm>
            <a:custGeom>
              <a:rect b="b" l="l" r="r" t="t"/>
              <a:pathLst>
                <a:path extrusionOk="0" h="21590" w="7687309">
                  <a:moveTo>
                    <a:pt x="0" y="21043"/>
                  </a:moveTo>
                  <a:lnTo>
                    <a:pt x="7687081" y="21043"/>
                  </a:lnTo>
                  <a:lnTo>
                    <a:pt x="7687081" y="0"/>
                  </a:lnTo>
                  <a:lnTo>
                    <a:pt x="0" y="0"/>
                  </a:lnTo>
                  <a:lnTo>
                    <a:pt x="0" y="21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93433"/>
              <a:ext cx="7705090" cy="1149350"/>
            </a:xfrm>
            <a:custGeom>
              <a:rect b="b" l="l" r="r" t="t"/>
              <a:pathLst>
                <a:path extrusionOk="0" h="1149350" w="7705090">
                  <a:moveTo>
                    <a:pt x="7704937" y="2540"/>
                  </a:moveTo>
                  <a:lnTo>
                    <a:pt x="7703477" y="2540"/>
                  </a:lnTo>
                  <a:lnTo>
                    <a:pt x="770347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45540"/>
                  </a:lnTo>
                  <a:lnTo>
                    <a:pt x="0" y="1149350"/>
                  </a:lnTo>
                  <a:lnTo>
                    <a:pt x="7702969" y="1149350"/>
                  </a:lnTo>
                  <a:lnTo>
                    <a:pt x="7702969" y="1145540"/>
                  </a:lnTo>
                  <a:lnTo>
                    <a:pt x="7704937" y="1145540"/>
                  </a:lnTo>
                  <a:lnTo>
                    <a:pt x="7704937" y="2540"/>
                  </a:lnTo>
                  <a:close/>
                </a:path>
              </a:pathLst>
            </a:custGeom>
            <a:solidFill>
              <a:srgbClr val="246DC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0041" y="92875"/>
              <a:ext cx="6735953" cy="1056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9"/>
            <p:cNvSpPr/>
            <p:nvPr/>
          </p:nvSpPr>
          <p:spPr>
            <a:xfrm>
              <a:off x="0" y="92887"/>
              <a:ext cx="7705090" cy="1149985"/>
            </a:xfrm>
            <a:custGeom>
              <a:rect b="b" l="l" r="r" t="t"/>
              <a:pathLst>
                <a:path extrusionOk="0" h="1149985" w="7705090">
                  <a:moveTo>
                    <a:pt x="3839756" y="1149489"/>
                  </a:moveTo>
                  <a:lnTo>
                    <a:pt x="7697520" y="1149489"/>
                  </a:lnTo>
                  <a:lnTo>
                    <a:pt x="7701483" y="1149489"/>
                  </a:lnTo>
                  <a:lnTo>
                    <a:pt x="7705077" y="1145882"/>
                  </a:lnTo>
                  <a:lnTo>
                    <a:pt x="7705077" y="1141920"/>
                  </a:lnTo>
                  <a:lnTo>
                    <a:pt x="7705077" y="7200"/>
                  </a:lnTo>
                  <a:lnTo>
                    <a:pt x="7705077" y="3251"/>
                  </a:lnTo>
                  <a:lnTo>
                    <a:pt x="7701483" y="0"/>
                  </a:lnTo>
                  <a:lnTo>
                    <a:pt x="7697520" y="0"/>
                  </a:lnTo>
                  <a:lnTo>
                    <a:pt x="0" y="0"/>
                  </a:lnTo>
                </a:path>
                <a:path extrusionOk="0" h="1149985" w="7705090">
                  <a:moveTo>
                    <a:pt x="0" y="1149489"/>
                  </a:moveTo>
                  <a:lnTo>
                    <a:pt x="3839756" y="1149489"/>
                  </a:lnTo>
                </a:path>
              </a:pathLst>
            </a:custGeom>
            <a:noFill/>
            <a:ln cap="flat" cmpd="sng" w="11875">
              <a:solidFill>
                <a:srgbClr val="2243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98793"/>
              <a:ext cx="7698994" cy="113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9"/>
          <p:cNvSpPr txBox="1"/>
          <p:nvPr/>
        </p:nvSpPr>
        <p:spPr>
          <a:xfrm>
            <a:off x="2399575" y="1880575"/>
            <a:ext cx="418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700">
                <a:solidFill>
                  <a:schemeClr val="dk1"/>
                </a:solidFill>
              </a:rPr>
              <a:t>HTTP request smuggling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Group 1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445833" y="339851"/>
            <a:ext cx="5101753" cy="516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Cyber Offense and Defense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8065" y="179910"/>
            <a:ext cx="1967551" cy="898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3399632" y="3898242"/>
            <a:ext cx="5741488" cy="1245268"/>
            <a:chOff x="3749039" y="4297692"/>
            <a:chExt cx="6331585" cy="1372870"/>
          </a:xfrm>
        </p:grpSpPr>
        <p:sp>
          <p:nvSpPr>
            <p:cNvPr id="103" name="Google Shape;103;p19"/>
            <p:cNvSpPr/>
            <p:nvPr/>
          </p:nvSpPr>
          <p:spPr>
            <a:xfrm>
              <a:off x="3749039" y="4297692"/>
              <a:ext cx="6331585" cy="1372870"/>
            </a:xfrm>
            <a:custGeom>
              <a:rect b="b" l="l" r="r" t="t"/>
              <a:pathLst>
                <a:path extrusionOk="0" h="1372870" w="6331584">
                  <a:moveTo>
                    <a:pt x="6330962" y="0"/>
                  </a:moveTo>
                  <a:lnTo>
                    <a:pt x="0" y="0"/>
                  </a:lnTo>
                  <a:lnTo>
                    <a:pt x="0" y="1372323"/>
                  </a:lnTo>
                  <a:lnTo>
                    <a:pt x="3165475" y="1372323"/>
                  </a:lnTo>
                  <a:lnTo>
                    <a:pt x="6330962" y="1372323"/>
                  </a:lnTo>
                  <a:lnTo>
                    <a:pt x="6330962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749039" y="4297692"/>
              <a:ext cx="6331585" cy="1372870"/>
            </a:xfrm>
            <a:custGeom>
              <a:rect b="b" l="l" r="r" t="t"/>
              <a:pathLst>
                <a:path extrusionOk="0" h="1372870" w="6331584">
                  <a:moveTo>
                    <a:pt x="3165475" y="1372323"/>
                  </a:moveTo>
                  <a:lnTo>
                    <a:pt x="0" y="1372323"/>
                  </a:lnTo>
                  <a:lnTo>
                    <a:pt x="0" y="0"/>
                  </a:lnTo>
                  <a:lnTo>
                    <a:pt x="6330962" y="0"/>
                  </a:lnTo>
                  <a:lnTo>
                    <a:pt x="6330962" y="1372323"/>
                  </a:lnTo>
                  <a:lnTo>
                    <a:pt x="3165475" y="1372323"/>
                  </a:lnTo>
                  <a:close/>
                </a:path>
              </a:pathLst>
            </a:custGeom>
            <a:noFill/>
            <a:ln cap="flat" cmpd="sng" w="183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3724100" y="3966848"/>
            <a:ext cx="5092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0" marR="0" rtl="0" algn="ctr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 u="sng">
                <a:latin typeface="Arial"/>
                <a:ea typeface="Arial"/>
                <a:cs typeface="Arial"/>
                <a:sym typeface="Arial"/>
              </a:rPr>
              <a:t>Main References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93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" sz="1600" u="sng">
                <a:solidFill>
                  <a:schemeClr val="hlink"/>
                </a:solidFill>
                <a:hlinkClick r:id="rId6"/>
              </a:rPr>
              <a:t>https://portswigger.net/web-security/request-smuggling#what-is-http-request-smuggling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54" y="1656541"/>
            <a:ext cx="8015075" cy="221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1974355" y="503532"/>
            <a:ext cx="4726319" cy="497647"/>
          </a:xfrm>
          <a:custGeom>
            <a:rect b="b" l="l" r="r" t="t"/>
            <a:pathLst>
              <a:path extrusionOk="0" h="548640" w="521208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20"/>
          <p:cNvSpPr txBox="1"/>
          <p:nvPr/>
        </p:nvSpPr>
        <p:spPr>
          <a:xfrm>
            <a:off x="1974355" y="503532"/>
            <a:ext cx="4726319" cy="497647"/>
          </a:xfrm>
          <a:prstGeom prst="rect">
            <a:avLst/>
          </a:prstGeom>
          <a:noFill/>
          <a:ln cap="flat" cmpd="sng" w="183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850">
            <a:spAutoFit/>
          </a:bodyPr>
          <a:lstStyle/>
          <a:p>
            <a:pPr indent="0" lvl="0" marL="0" marR="0" rtl="0" algn="ctr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Arial"/>
                <a:ea typeface="Arial"/>
                <a:cs typeface="Arial"/>
                <a:sym typeface="Arial"/>
              </a:rPr>
              <a:t>OWASP Top Ten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latin typeface="Arial"/>
                <a:ea typeface="Arial"/>
                <a:cs typeface="Arial"/>
                <a:sym typeface="Arial"/>
              </a:rPr>
              <a:t>A broad consensus about the most critical security risks to web applications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8111541" y="3124894"/>
            <a:ext cx="829754" cy="166466"/>
            <a:chOff x="7935836" y="2070011"/>
            <a:chExt cx="915035" cy="183515"/>
          </a:xfrm>
        </p:grpSpPr>
        <p:sp>
          <p:nvSpPr>
            <p:cNvPr id="114" name="Google Shape;114;p20"/>
            <p:cNvSpPr/>
            <p:nvPr/>
          </p:nvSpPr>
          <p:spPr>
            <a:xfrm>
              <a:off x="7935836" y="2070011"/>
              <a:ext cx="915035" cy="183515"/>
            </a:xfrm>
            <a:custGeom>
              <a:rect b="b" l="l" r="r" t="t"/>
              <a:pathLst>
                <a:path extrusionOk="0" h="183514" w="915034">
                  <a:moveTo>
                    <a:pt x="228600" y="0"/>
                  </a:move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lnTo>
                    <a:pt x="228600" y="457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7935836" y="2070011"/>
              <a:ext cx="915035" cy="183515"/>
            </a:xfrm>
            <a:custGeom>
              <a:rect b="b" l="l" r="r" t="t"/>
              <a:pathLst>
                <a:path extrusionOk="0" h="183514" w="915034">
                  <a:moveTo>
                    <a:pt x="914768" y="45720"/>
                  </a:moveTo>
                  <a:lnTo>
                    <a:pt x="228600" y="45720"/>
                  </a:lnTo>
                  <a:lnTo>
                    <a:pt x="228600" y="0"/>
                  </a:ln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close/>
                </a:path>
              </a:pathLst>
            </a:custGeom>
            <a:noFill/>
            <a:ln cap="flat" cmpd="sng" w="183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sp>
        <p:nvSpPr>
          <p:cNvPr id="116" name="Google Shape;116;p20"/>
          <p:cNvSpPr txBox="1"/>
          <p:nvPr/>
        </p:nvSpPr>
        <p:spPr>
          <a:xfrm>
            <a:off x="465376" y="3800075"/>
            <a:ext cx="292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alibri"/>
                <a:ea typeface="Calibri"/>
                <a:cs typeface="Calibri"/>
                <a:sym typeface="Calibri"/>
              </a:rPr>
              <a:t>A??:2017: HTTP Request Smuggling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 flipH="1" rot="10800000">
            <a:off x="3446475" y="3311900"/>
            <a:ext cx="1608000" cy="7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203700" y="3882150"/>
            <a:ext cx="8650276" cy="1163574"/>
          </a:xfrm>
          <a:custGeom>
            <a:rect b="b" l="l" r="r" t="t"/>
            <a:pathLst>
              <a:path extrusionOk="0" h="457200" w="9531985">
                <a:moveTo>
                  <a:pt x="9531362" y="0"/>
                </a:moveTo>
                <a:lnTo>
                  <a:pt x="0" y="0"/>
                </a:lnTo>
                <a:lnTo>
                  <a:pt x="0" y="457200"/>
                </a:lnTo>
                <a:lnTo>
                  <a:pt x="4765687" y="457200"/>
                </a:lnTo>
                <a:lnTo>
                  <a:pt x="9531362" y="457200"/>
                </a:lnTo>
                <a:lnTo>
                  <a:pt x="9531362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5C5C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3" name="Google Shape;123;p21"/>
          <p:cNvSpPr txBox="1"/>
          <p:nvPr/>
        </p:nvSpPr>
        <p:spPr>
          <a:xfrm>
            <a:off x="207038" y="3936750"/>
            <a:ext cx="8643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975">
            <a:spAutoFit/>
          </a:bodyPr>
          <a:lstStyle/>
          <a:p>
            <a:pPr indent="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When the front-end server forwards HTTP requests to a back-end server, it typically sends several requests over the same back-end network connection, because this is much more efficient and performant. The protocol is very simple; HTTP requests are sent one after another, and the receiving server has to determine where one request ends and the next one begins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625" y="558691"/>
            <a:ext cx="6394727" cy="3265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4085150" y="54325"/>
            <a:ext cx="4956632" cy="817245"/>
          </a:xfrm>
          <a:custGeom>
            <a:rect b="b" l="l" r="r" t="t"/>
            <a:pathLst>
              <a:path extrusionOk="0" h="457200" w="9531985">
                <a:moveTo>
                  <a:pt x="9531362" y="0"/>
                </a:moveTo>
                <a:lnTo>
                  <a:pt x="0" y="0"/>
                </a:lnTo>
                <a:lnTo>
                  <a:pt x="0" y="457200"/>
                </a:lnTo>
                <a:lnTo>
                  <a:pt x="4765687" y="457200"/>
                </a:lnTo>
                <a:lnTo>
                  <a:pt x="9531362" y="457200"/>
                </a:lnTo>
                <a:lnTo>
                  <a:pt x="9531362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5C5C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6" name="Google Shape;126;p21"/>
          <p:cNvSpPr txBox="1"/>
          <p:nvPr/>
        </p:nvSpPr>
        <p:spPr>
          <a:xfrm>
            <a:off x="4085163" y="0"/>
            <a:ext cx="495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 request smuggling is a technique for interfering with the way a web site processes sequences of HTTP requests that are received from one or more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0" y="0"/>
            <a:ext cx="3537814" cy="414909"/>
          </a:xfrm>
          <a:custGeom>
            <a:rect b="b" l="l" r="r" t="t"/>
            <a:pathLst>
              <a:path extrusionOk="0" h="457200" w="484632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02625" y="1500"/>
            <a:ext cx="3492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5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800"/>
              </a:spcAft>
              <a:buSzPts val="1100"/>
              <a:buNone/>
            </a:pPr>
            <a:r>
              <a:rPr b="1" lang="it" sz="2200">
                <a:solidFill>
                  <a:schemeClr val="dk1"/>
                </a:solidFill>
              </a:rPr>
              <a:t>HTTP request smuggling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0"/>
            <a:ext cx="3537814" cy="414909"/>
          </a:xfrm>
          <a:custGeom>
            <a:rect b="b" l="l" r="r" t="t"/>
            <a:pathLst>
              <a:path extrusionOk="0" h="457200" w="484632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102625" y="1500"/>
            <a:ext cx="3492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5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800"/>
              </a:spcAft>
              <a:buSzPts val="1100"/>
              <a:buNone/>
            </a:pPr>
            <a:r>
              <a:rPr b="1" lang="it" sz="2200">
                <a:solidFill>
                  <a:schemeClr val="dk1"/>
                </a:solidFill>
              </a:rPr>
              <a:t>HTTP request smuggling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203700" y="4164850"/>
            <a:ext cx="8650276" cy="881253"/>
          </a:xfrm>
          <a:custGeom>
            <a:rect b="b" l="l" r="r" t="t"/>
            <a:pathLst>
              <a:path extrusionOk="0" h="457200" w="9531985">
                <a:moveTo>
                  <a:pt x="9531362" y="0"/>
                </a:moveTo>
                <a:lnTo>
                  <a:pt x="0" y="0"/>
                </a:lnTo>
                <a:lnTo>
                  <a:pt x="0" y="457200"/>
                </a:lnTo>
                <a:lnTo>
                  <a:pt x="4765687" y="457200"/>
                </a:lnTo>
                <a:lnTo>
                  <a:pt x="9531362" y="457200"/>
                </a:lnTo>
                <a:lnTo>
                  <a:pt x="9531362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Google Shape;136;p22"/>
          <p:cNvSpPr txBox="1"/>
          <p:nvPr/>
        </p:nvSpPr>
        <p:spPr>
          <a:xfrm>
            <a:off x="102625" y="4164850"/>
            <a:ext cx="8643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975">
            <a:spAutoFit/>
          </a:bodyPr>
          <a:lstStyle/>
          <a:p>
            <a:pPr indent="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It is crucial that the front-end and back-end systems agree about the boundaries between requests. Otherwise, an attacker might be able to send an ambiguous request that gets interpreted differently by the front-end and back-end systems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62" y="434950"/>
            <a:ext cx="6115551" cy="3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150818" y="133235"/>
            <a:ext cx="8892367" cy="696360"/>
          </a:xfrm>
          <a:custGeom>
            <a:rect b="b" l="l" r="r" t="t"/>
            <a:pathLst>
              <a:path extrusionOk="0" h="767715" w="9806305">
                <a:moveTo>
                  <a:pt x="9805682" y="0"/>
                </a:moveTo>
                <a:lnTo>
                  <a:pt x="0" y="0"/>
                </a:lnTo>
                <a:lnTo>
                  <a:pt x="0" y="767524"/>
                </a:lnTo>
                <a:lnTo>
                  <a:pt x="4902835" y="767524"/>
                </a:lnTo>
                <a:lnTo>
                  <a:pt x="9805682" y="767524"/>
                </a:lnTo>
                <a:lnTo>
                  <a:pt x="9805682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5C5C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50843" y="133235"/>
            <a:ext cx="8892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175">
            <a:spAutoFit/>
          </a:bodyPr>
          <a:lstStyle/>
          <a:p>
            <a:pPr indent="-215900" lvl="0" marL="393700" marR="2413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</a:rPr>
              <a:t>Most HTTP request smuggling vulnerabilities arise because the HTTP/1 specification provides two different ways to specify where a request ends: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36625" y="946900"/>
            <a:ext cx="6445200" cy="349800"/>
          </a:xfrm>
          <a:prstGeom prst="rect">
            <a:avLst/>
          </a:prstGeom>
          <a:solidFill>
            <a:srgbClr val="CEE6F4"/>
          </a:solidFill>
          <a:ln cap="flat" cmpd="sng" w="183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2500">
            <a:spAutoFit/>
          </a:bodyPr>
          <a:lstStyle/>
          <a:p>
            <a:pPr indent="-368300" lvl="0" marL="533400" marR="1524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Content-Length: it specifies the length of the message body in bytes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812" y="1468597"/>
            <a:ext cx="4488437" cy="14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536625" y="2967600"/>
            <a:ext cx="7791000" cy="349800"/>
          </a:xfrm>
          <a:prstGeom prst="rect">
            <a:avLst/>
          </a:prstGeom>
          <a:solidFill>
            <a:srgbClr val="CEE6F4"/>
          </a:solidFill>
          <a:ln cap="flat" cmpd="sng" w="183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2500">
            <a:spAutoFit/>
          </a:bodyPr>
          <a:lstStyle/>
          <a:p>
            <a:pPr indent="-368300" lvl="0" marL="533400" marR="1524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Transfer-Encoding</a:t>
            </a:r>
            <a:r>
              <a:rPr lang="it" sz="1600"/>
              <a:t>: </a:t>
            </a:r>
            <a:r>
              <a:rPr lang="it" sz="1600"/>
              <a:t>used to specify that the message body uses chunked encoding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801" y="3513700"/>
            <a:ext cx="4488449" cy="158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3"/>
          <p:cNvGrpSpPr/>
          <p:nvPr/>
        </p:nvGrpSpPr>
        <p:grpSpPr>
          <a:xfrm rot="-9736461">
            <a:off x="3248723" y="4831364"/>
            <a:ext cx="829801" cy="166461"/>
            <a:chOff x="7935836" y="2070011"/>
            <a:chExt cx="915034" cy="183514"/>
          </a:xfrm>
        </p:grpSpPr>
        <p:sp>
          <p:nvSpPr>
            <p:cNvPr id="149" name="Google Shape;149;p23"/>
            <p:cNvSpPr/>
            <p:nvPr/>
          </p:nvSpPr>
          <p:spPr>
            <a:xfrm>
              <a:off x="7935836" y="2070011"/>
              <a:ext cx="915034" cy="183514"/>
            </a:xfrm>
            <a:custGeom>
              <a:rect b="b" l="l" r="r" t="t"/>
              <a:pathLst>
                <a:path extrusionOk="0" h="183514" w="915034">
                  <a:moveTo>
                    <a:pt x="228600" y="0"/>
                  </a:move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lnTo>
                    <a:pt x="228600" y="457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7935836" y="2070011"/>
              <a:ext cx="915034" cy="183514"/>
            </a:xfrm>
            <a:custGeom>
              <a:rect b="b" l="l" r="r" t="t"/>
              <a:pathLst>
                <a:path extrusionOk="0" h="183514" w="915034">
                  <a:moveTo>
                    <a:pt x="914768" y="45720"/>
                  </a:moveTo>
                  <a:lnTo>
                    <a:pt x="228600" y="45720"/>
                  </a:lnTo>
                  <a:lnTo>
                    <a:pt x="228600" y="0"/>
                  </a:ln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close/>
                </a:path>
              </a:pathLst>
            </a:custGeom>
            <a:noFill/>
            <a:ln cap="flat" cmpd="sng" w="183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sp>
        <p:nvSpPr>
          <p:cNvPr id="151" name="Google Shape;151;p23"/>
          <p:cNvSpPr txBox="1"/>
          <p:nvPr/>
        </p:nvSpPr>
        <p:spPr>
          <a:xfrm>
            <a:off x="880450" y="3628075"/>
            <a:ext cx="3036600" cy="1035300"/>
          </a:xfrm>
          <a:prstGeom prst="rect">
            <a:avLst/>
          </a:prstGeom>
          <a:solidFill>
            <a:srgbClr val="CEE6F4"/>
          </a:solidFill>
          <a:ln cap="flat" cmpd="sng" w="183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3275">
            <a:spAutoFit/>
          </a:bodyPr>
          <a:lstStyle/>
          <a:p>
            <a:pPr indent="-165100" lvl="0" marL="304800" marR="127000" rtl="0" algn="l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specify the size of the chunk, the next line will contain the real content. If the chunk is 0, the next line has to be empty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81606" y="179393"/>
            <a:ext cx="5725743" cy="618330"/>
          </a:xfrm>
          <a:custGeom>
            <a:rect b="b" l="l" r="r" t="t"/>
            <a:pathLst>
              <a:path extrusionOk="0" h="681355" w="6309359">
                <a:moveTo>
                  <a:pt x="6309360" y="0"/>
                </a:moveTo>
                <a:lnTo>
                  <a:pt x="0" y="0"/>
                </a:lnTo>
                <a:lnTo>
                  <a:pt x="0" y="681113"/>
                </a:lnTo>
                <a:lnTo>
                  <a:pt x="3154679" y="681113"/>
                </a:lnTo>
                <a:lnTo>
                  <a:pt x="6309360" y="681113"/>
                </a:lnTo>
                <a:lnTo>
                  <a:pt x="6309360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5C5C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7" name="Google Shape;157;p24"/>
          <p:cNvSpPr txBox="1"/>
          <p:nvPr/>
        </p:nvSpPr>
        <p:spPr>
          <a:xfrm>
            <a:off x="-820800" y="187813"/>
            <a:ext cx="83730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475">
            <a:spAutoFit/>
          </a:bodyPr>
          <a:lstStyle/>
          <a:p>
            <a:pPr indent="-190500" lvl="0" marL="1435100" marR="12446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HTTP/1 specification provides two different methods for specifying the length of HTTP messages.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4"/>
          <p:cNvGrpSpPr/>
          <p:nvPr/>
        </p:nvGrpSpPr>
        <p:grpSpPr>
          <a:xfrm>
            <a:off x="4391950" y="2361806"/>
            <a:ext cx="4517555" cy="1078288"/>
            <a:chOff x="1434960" y="1861934"/>
            <a:chExt cx="3840479" cy="1188720"/>
          </a:xfrm>
        </p:grpSpPr>
        <p:sp>
          <p:nvSpPr>
            <p:cNvPr id="159" name="Google Shape;159;p24"/>
            <p:cNvSpPr/>
            <p:nvPr/>
          </p:nvSpPr>
          <p:spPr>
            <a:xfrm>
              <a:off x="1434960" y="1861934"/>
              <a:ext cx="3840479" cy="1188720"/>
            </a:xfrm>
            <a:custGeom>
              <a:rect b="b" l="l" r="r" t="t"/>
              <a:pathLst>
                <a:path extrusionOk="0" h="1188720" w="3840479">
                  <a:moveTo>
                    <a:pt x="384047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1920240" y="1188720"/>
                  </a:lnTo>
                  <a:lnTo>
                    <a:pt x="3840479" y="1188720"/>
                  </a:lnTo>
                  <a:lnTo>
                    <a:pt x="3840479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434960" y="1861934"/>
              <a:ext cx="3840479" cy="1188720"/>
            </a:xfrm>
            <a:custGeom>
              <a:rect b="b" l="l" r="r" t="t"/>
              <a:pathLst>
                <a:path extrusionOk="0" h="1188720" w="3840479">
                  <a:moveTo>
                    <a:pt x="1920240" y="1188720"/>
                  </a:moveTo>
                  <a:lnTo>
                    <a:pt x="0" y="1188720"/>
                  </a:lnTo>
                  <a:lnTo>
                    <a:pt x="0" y="0"/>
                  </a:lnTo>
                  <a:lnTo>
                    <a:pt x="3840479" y="0"/>
                  </a:lnTo>
                  <a:lnTo>
                    <a:pt x="3840479" y="1188720"/>
                  </a:lnTo>
                  <a:lnTo>
                    <a:pt x="1920240" y="1188720"/>
                  </a:lnTo>
                  <a:close/>
                </a:path>
              </a:pathLst>
            </a:custGeom>
            <a:noFill/>
            <a:ln cap="flat" cmpd="sng" w="183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sp>
        <p:nvSpPr>
          <p:cNvPr id="161" name="Google Shape;161;p24"/>
          <p:cNvSpPr txBox="1"/>
          <p:nvPr/>
        </p:nvSpPr>
        <p:spPr>
          <a:xfrm>
            <a:off x="4491457" y="2403958"/>
            <a:ext cx="40836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0" marR="0" rtl="0" algn="l">
              <a:lnSpc>
                <a:spcPct val="109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This might be sufficient to avoid ambiguity when only a single server is in play, but not when two or more servers are chained together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24"/>
          <p:cNvGrpSpPr/>
          <p:nvPr/>
        </p:nvGrpSpPr>
        <p:grpSpPr>
          <a:xfrm>
            <a:off x="1801724" y="1214953"/>
            <a:ext cx="3482546" cy="580571"/>
            <a:chOff x="3774258" y="2729388"/>
            <a:chExt cx="3840479" cy="1188720"/>
          </a:xfrm>
        </p:grpSpPr>
        <p:sp>
          <p:nvSpPr>
            <p:cNvPr id="163" name="Google Shape;163;p24"/>
            <p:cNvSpPr/>
            <p:nvPr/>
          </p:nvSpPr>
          <p:spPr>
            <a:xfrm>
              <a:off x="3774258" y="2729388"/>
              <a:ext cx="3840479" cy="1188720"/>
            </a:xfrm>
            <a:custGeom>
              <a:rect b="b" l="l" r="r" t="t"/>
              <a:pathLst>
                <a:path extrusionOk="0" h="1188720" w="3840479">
                  <a:moveTo>
                    <a:pt x="384047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1920240" y="1188720"/>
                  </a:lnTo>
                  <a:lnTo>
                    <a:pt x="3840479" y="1188720"/>
                  </a:lnTo>
                  <a:lnTo>
                    <a:pt x="3840479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774258" y="2729388"/>
              <a:ext cx="3840479" cy="1188720"/>
            </a:xfrm>
            <a:custGeom>
              <a:rect b="b" l="l" r="r" t="t"/>
              <a:pathLst>
                <a:path extrusionOk="0" h="1188720" w="3840479">
                  <a:moveTo>
                    <a:pt x="1920240" y="1188720"/>
                  </a:moveTo>
                  <a:lnTo>
                    <a:pt x="0" y="1188720"/>
                  </a:lnTo>
                  <a:lnTo>
                    <a:pt x="0" y="0"/>
                  </a:lnTo>
                  <a:lnTo>
                    <a:pt x="3840479" y="0"/>
                  </a:lnTo>
                  <a:lnTo>
                    <a:pt x="3840479" y="1188720"/>
                  </a:lnTo>
                  <a:lnTo>
                    <a:pt x="1920240" y="1188720"/>
                  </a:lnTo>
                  <a:close/>
                </a:path>
              </a:pathLst>
            </a:custGeom>
            <a:noFill/>
            <a:ln cap="flat" cmpd="sng" w="183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/>
                <a:t>Some servers do not support the Transfer-Encoding header in requests</a:t>
              </a:r>
              <a:endParaRPr sz="1600"/>
            </a:p>
          </p:txBody>
        </p:sp>
      </p:grpSp>
      <p:grpSp>
        <p:nvGrpSpPr>
          <p:cNvPr id="165" name="Google Shape;165;p24"/>
          <p:cNvGrpSpPr/>
          <p:nvPr/>
        </p:nvGrpSpPr>
        <p:grpSpPr>
          <a:xfrm>
            <a:off x="6696678" y="156776"/>
            <a:ext cx="2147158" cy="1911901"/>
            <a:chOff x="6300724" y="2149932"/>
            <a:chExt cx="2194560" cy="2011680"/>
          </a:xfrm>
        </p:grpSpPr>
        <p:sp>
          <p:nvSpPr>
            <p:cNvPr id="166" name="Google Shape;166;p24"/>
            <p:cNvSpPr/>
            <p:nvPr/>
          </p:nvSpPr>
          <p:spPr>
            <a:xfrm>
              <a:off x="6300724" y="2149932"/>
              <a:ext cx="2194560" cy="2011680"/>
            </a:xfrm>
            <a:custGeom>
              <a:rect b="b" l="l" r="r" t="t"/>
              <a:pathLst>
                <a:path extrusionOk="0" h="2011679" w="2194559">
                  <a:moveTo>
                    <a:pt x="2194559" y="0"/>
                  </a:moveTo>
                  <a:lnTo>
                    <a:pt x="0" y="0"/>
                  </a:lnTo>
                  <a:lnTo>
                    <a:pt x="0" y="2011679"/>
                  </a:lnTo>
                  <a:lnTo>
                    <a:pt x="1097279" y="2011679"/>
                  </a:lnTo>
                  <a:lnTo>
                    <a:pt x="2194559" y="2011679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CEE6F4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300724" y="2149932"/>
              <a:ext cx="2194560" cy="2011680"/>
            </a:xfrm>
            <a:custGeom>
              <a:rect b="b" l="l" r="r" t="t"/>
              <a:pathLst>
                <a:path extrusionOk="0" h="2011679" w="2194559">
                  <a:moveTo>
                    <a:pt x="1097279" y="2011679"/>
                  </a:moveTo>
                  <a:lnTo>
                    <a:pt x="0" y="2011679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2011679"/>
                  </a:lnTo>
                  <a:lnTo>
                    <a:pt x="1097279" y="2011679"/>
                  </a:lnTo>
                  <a:close/>
                </a:path>
              </a:pathLst>
            </a:custGeom>
            <a:noFill/>
            <a:ln cap="flat" cmpd="sng" w="18350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sp>
        <p:nvSpPr>
          <p:cNvPr id="168" name="Google Shape;168;p24"/>
          <p:cNvSpPr txBox="1"/>
          <p:nvPr/>
        </p:nvSpPr>
        <p:spPr>
          <a:xfrm>
            <a:off x="6808350" y="187825"/>
            <a:ext cx="2580000" cy="18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0" marR="609600" rtl="0" algn="l">
              <a:lnSpc>
                <a:spcPct val="93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/>
              <a:t>If both the Content-Length and Transfer-Encoding headers are present, then the Content-Length header should be ignored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2113200" y="4006476"/>
            <a:ext cx="6555561" cy="859306"/>
          </a:xfrm>
          <a:custGeom>
            <a:rect b="b" l="l" r="r" t="t"/>
            <a:pathLst>
              <a:path extrusionOk="0" h="640079" w="7223759">
                <a:moveTo>
                  <a:pt x="7223759" y="0"/>
                </a:moveTo>
                <a:lnTo>
                  <a:pt x="0" y="0"/>
                </a:lnTo>
                <a:lnTo>
                  <a:pt x="0" y="640080"/>
                </a:lnTo>
                <a:lnTo>
                  <a:pt x="3611879" y="640080"/>
                </a:lnTo>
                <a:lnTo>
                  <a:pt x="7223759" y="640080"/>
                </a:lnTo>
                <a:lnTo>
                  <a:pt x="7223759" y="0"/>
                </a:lnTo>
                <a:close/>
              </a:path>
            </a:pathLst>
          </a:custGeom>
          <a:solidFill>
            <a:srgbClr val="C820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24"/>
          <p:cNvSpPr txBox="1"/>
          <p:nvPr/>
        </p:nvSpPr>
        <p:spPr>
          <a:xfrm>
            <a:off x="2115725" y="4006374"/>
            <a:ext cx="6550500" cy="859500"/>
          </a:xfrm>
          <a:prstGeom prst="rect">
            <a:avLst/>
          </a:prstGeom>
          <a:noFill/>
          <a:ln cap="flat" cmpd="sng" w="183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9875">
            <a:spAutoFit/>
          </a:bodyPr>
          <a:lstStyle/>
          <a:p>
            <a:pPr indent="-1181100" lvl="0" marL="1409700" marR="228600" rtl="0" algn="l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The front-end and back-end servers  might disagree about the boundaries between successive requests, leading to request smuggling vulnerabilities.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4"/>
          <p:cNvGrpSpPr/>
          <p:nvPr/>
        </p:nvGrpSpPr>
        <p:grpSpPr>
          <a:xfrm>
            <a:off x="357425" y="2438930"/>
            <a:ext cx="3482558" cy="998647"/>
            <a:chOff x="1409790" y="3065961"/>
            <a:chExt cx="3840492" cy="1188724"/>
          </a:xfrm>
        </p:grpSpPr>
        <p:sp>
          <p:nvSpPr>
            <p:cNvPr id="172" name="Google Shape;172;p24"/>
            <p:cNvSpPr/>
            <p:nvPr/>
          </p:nvSpPr>
          <p:spPr>
            <a:xfrm>
              <a:off x="1409803" y="3065965"/>
              <a:ext cx="3840479" cy="1188720"/>
            </a:xfrm>
            <a:custGeom>
              <a:rect b="b" l="l" r="r" t="t"/>
              <a:pathLst>
                <a:path extrusionOk="0" h="1188720" w="3840479">
                  <a:moveTo>
                    <a:pt x="384047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1920240" y="1188720"/>
                  </a:lnTo>
                  <a:lnTo>
                    <a:pt x="3840479" y="1188720"/>
                  </a:lnTo>
                  <a:lnTo>
                    <a:pt x="3840479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1409790" y="3065961"/>
              <a:ext cx="3840479" cy="1188720"/>
            </a:xfrm>
            <a:custGeom>
              <a:rect b="b" l="l" r="r" t="t"/>
              <a:pathLst>
                <a:path extrusionOk="0" h="1188720" w="3840479">
                  <a:moveTo>
                    <a:pt x="1920240" y="1188720"/>
                  </a:moveTo>
                  <a:lnTo>
                    <a:pt x="0" y="1188720"/>
                  </a:lnTo>
                  <a:lnTo>
                    <a:pt x="0" y="0"/>
                  </a:lnTo>
                  <a:lnTo>
                    <a:pt x="3840479" y="0"/>
                  </a:lnTo>
                  <a:lnTo>
                    <a:pt x="3840479" y="1188720"/>
                  </a:lnTo>
                  <a:lnTo>
                    <a:pt x="1920240" y="1188720"/>
                  </a:lnTo>
                  <a:close/>
                </a:path>
              </a:pathLst>
            </a:custGeom>
            <a:noFill/>
            <a:ln cap="flat" cmpd="sng" w="183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/>
                <a:t>Some servers that do support the Transfer-Encoding header can be induced not to process it if the header is obfuscated in some way.</a:t>
              </a:r>
              <a:endParaRPr sz="16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180195" y="187825"/>
            <a:ext cx="914857" cy="441177"/>
          </a:xfrm>
          <a:custGeom>
            <a:rect b="b" l="l" r="r" t="t"/>
            <a:pathLst>
              <a:path extrusionOk="0" h="681355" w="6309359">
                <a:moveTo>
                  <a:pt x="6309360" y="0"/>
                </a:moveTo>
                <a:lnTo>
                  <a:pt x="0" y="0"/>
                </a:lnTo>
                <a:lnTo>
                  <a:pt x="0" y="681113"/>
                </a:lnTo>
                <a:lnTo>
                  <a:pt x="3154679" y="681113"/>
                </a:lnTo>
                <a:lnTo>
                  <a:pt x="6309360" y="681113"/>
                </a:lnTo>
                <a:lnTo>
                  <a:pt x="6309360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5C5C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25"/>
          <p:cNvSpPr txBox="1"/>
          <p:nvPr/>
        </p:nvSpPr>
        <p:spPr>
          <a:xfrm>
            <a:off x="-820800" y="187825"/>
            <a:ext cx="34689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475">
            <a:spAutoFit/>
          </a:bodyPr>
          <a:lstStyle/>
          <a:p>
            <a:pPr indent="-190500" lvl="0" marL="1435100" marR="12446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ZAP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1828625" y="187825"/>
            <a:ext cx="6259981" cy="1263015"/>
          </a:xfrm>
          <a:custGeom>
            <a:rect b="b" l="l" r="r" t="t"/>
            <a:pathLst>
              <a:path extrusionOk="0" h="1188720" w="3840479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5C5C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1" name="Google Shape;181;p25"/>
          <p:cNvSpPr txBox="1"/>
          <p:nvPr/>
        </p:nvSpPr>
        <p:spPr>
          <a:xfrm>
            <a:off x="1941075" y="187825"/>
            <a:ext cx="688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"\r" (carriage return)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"\n" (line feed)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"\r\n" is the sequence that indicates the end of a line in the HTTP header</a:t>
            </a:r>
            <a:endParaRPr/>
          </a:p>
        </p:txBody>
      </p:sp>
      <p:pic>
        <p:nvPicPr>
          <p:cNvPr id="182" name="Google Shape;182;p25" title="lab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00" y="1569025"/>
            <a:ext cx="4210600" cy="3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 title="lab2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350" y="1569025"/>
            <a:ext cx="4294250" cy="3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81601" y="179398"/>
            <a:ext cx="5126354" cy="441177"/>
          </a:xfrm>
          <a:custGeom>
            <a:rect b="b" l="l" r="r" t="t"/>
            <a:pathLst>
              <a:path extrusionOk="0" h="681355" w="6309359">
                <a:moveTo>
                  <a:pt x="6309360" y="0"/>
                </a:moveTo>
                <a:lnTo>
                  <a:pt x="0" y="0"/>
                </a:lnTo>
                <a:lnTo>
                  <a:pt x="0" y="681113"/>
                </a:lnTo>
                <a:lnTo>
                  <a:pt x="3154679" y="681113"/>
                </a:lnTo>
                <a:lnTo>
                  <a:pt x="6309360" y="681113"/>
                </a:lnTo>
                <a:lnTo>
                  <a:pt x="6309360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5C5C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9" name="Google Shape;189;p26"/>
          <p:cNvSpPr txBox="1"/>
          <p:nvPr/>
        </p:nvSpPr>
        <p:spPr>
          <a:xfrm>
            <a:off x="-820800" y="187813"/>
            <a:ext cx="8373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475">
            <a:spAutoFit/>
          </a:bodyPr>
          <a:lstStyle/>
          <a:p>
            <a:pPr indent="-190500" lvl="0" marL="1435100" marR="12446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How to obfuscate the Transfer-Encoding header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2250600" y="1053775"/>
            <a:ext cx="4935016" cy="3352190"/>
          </a:xfrm>
          <a:custGeom>
            <a:rect b="b" l="l" r="r" t="t"/>
            <a:pathLst>
              <a:path extrusionOk="0" h="1188720" w="3840479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cap="flat" cmpd="sng" w="9525">
            <a:solidFill>
              <a:srgbClr val="5C5C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1" name="Google Shape;191;p26"/>
          <p:cNvSpPr txBox="1"/>
          <p:nvPr/>
        </p:nvSpPr>
        <p:spPr>
          <a:xfrm>
            <a:off x="2250623" y="1053775"/>
            <a:ext cx="4001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 xchunked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 : chunked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 chunked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Transfer-Encoding:[tab]chunked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[space]Transfer-Encoding: chunked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X: X[\n]Transfer-Encoding: chunked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: chunked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45833" y="339851"/>
            <a:ext cx="1870834" cy="516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Questions</a:t>
            </a:r>
            <a:endParaRPr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168449" y="1254576"/>
            <a:ext cx="8952474" cy="3887017"/>
            <a:chOff x="185762" y="1383131"/>
            <a:chExt cx="9872589" cy="4286516"/>
          </a:xfrm>
        </p:grpSpPr>
        <p:pic>
          <p:nvPicPr>
            <p:cNvPr id="198" name="Google Shape;19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74272" y="2123287"/>
              <a:ext cx="6984079" cy="3546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762" y="1383131"/>
              <a:ext cx="3057118" cy="22381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83E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