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90c585994_0_222:notes"/>
          <p:cNvSpPr txBox="1"/>
          <p:nvPr>
            <p:ph idx="1" type="body"/>
          </p:nvPr>
        </p:nvSpPr>
        <p:spPr>
          <a:xfrm>
            <a:off x="685797" y="434338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a90c585994_0_222:notes"/>
          <p:cNvSpPr/>
          <p:nvPr>
            <p:ph idx="2" type="sldImg"/>
          </p:nvPr>
        </p:nvSpPr>
        <p:spPr>
          <a:xfrm>
            <a:off x="1143855" y="685774"/>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90c585994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a90c585994_2_1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90c585994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a90c585994_2_1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90c585994_2_149: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2a90c585994_2_149: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90c585994_2_154: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2a90c585994_2_15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90c585994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a90c585994_2_1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90c585994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a90c585994_2_1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90c585994_2_185: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2a90c585994_2_18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90c585994_2_191: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2a90c585994_2_19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90c585994_2_196: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2a90c585994_2_196: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90c585994_2_201: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2a90c585994_2_20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90c585994_0_0:notes"/>
          <p:cNvSpPr txBox="1"/>
          <p:nvPr>
            <p:ph idx="1" type="body"/>
          </p:nvPr>
        </p:nvSpPr>
        <p:spPr>
          <a:xfrm>
            <a:off x="685797" y="434338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a90c585994_0_0:notes"/>
          <p:cNvSpPr/>
          <p:nvPr>
            <p:ph idx="2" type="sldImg"/>
          </p:nvPr>
        </p:nvSpPr>
        <p:spPr>
          <a:xfrm>
            <a:off x="1143855" y="685774"/>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90c585994_2_212: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2a90c585994_2_21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90c585994_2_219: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2a90c585994_2_219: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90c585994_2_224: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2a90c585994_2_22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90c585994_0_295:notes"/>
          <p:cNvSpPr txBox="1"/>
          <p:nvPr>
            <p:ph idx="1" type="body"/>
          </p:nvPr>
        </p:nvSpPr>
        <p:spPr>
          <a:xfrm>
            <a:off x="685797" y="434338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a90c585994_0_295:notes"/>
          <p:cNvSpPr/>
          <p:nvPr>
            <p:ph idx="2" type="sldImg"/>
          </p:nvPr>
        </p:nvSpPr>
        <p:spPr>
          <a:xfrm>
            <a:off x="1143855" y="685774"/>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90c585994_2_232: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2a90c585994_2_23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90c585994_2_248: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2a90c585994_2_248: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90c585994_2_257: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2a90c585994_2_257: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90c585994_2_263: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2a90c585994_2_263: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90c585994_2_270: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2a90c585994_2_270: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90c585994_2_278: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2a90c585994_2_278: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90c585994_2_57: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a90c585994_2_57: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a90c585994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a90c585994_2_2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90c585994_2_66:notes"/>
          <p:cNvSpPr txBox="1"/>
          <p:nvPr>
            <p:ph idx="1" type="body"/>
          </p:nvPr>
        </p:nvSpPr>
        <p:spPr>
          <a:xfrm>
            <a:off x="685797"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a90c585994_2_66: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0c585994_2_73: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a90c585994_2_73: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90c585994_0_106:notes"/>
          <p:cNvSpPr txBox="1"/>
          <p:nvPr>
            <p:ph idx="1" type="body"/>
          </p:nvPr>
        </p:nvSpPr>
        <p:spPr>
          <a:xfrm>
            <a:off x="685797" y="434338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a90c585994_0_106:notes"/>
          <p:cNvSpPr/>
          <p:nvPr>
            <p:ph idx="2" type="sldImg"/>
          </p:nvPr>
        </p:nvSpPr>
        <p:spPr>
          <a:xfrm>
            <a:off x="1143855" y="685774"/>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90c585994_0_168:notes"/>
          <p:cNvSpPr txBox="1"/>
          <p:nvPr>
            <p:ph idx="1" type="body"/>
          </p:nvPr>
        </p:nvSpPr>
        <p:spPr>
          <a:xfrm>
            <a:off x="685797" y="434338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a90c585994_0_168:notes"/>
          <p:cNvSpPr/>
          <p:nvPr>
            <p:ph idx="2" type="sldImg"/>
          </p:nvPr>
        </p:nvSpPr>
        <p:spPr>
          <a:xfrm>
            <a:off x="1143855" y="685774"/>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90c585994_2_109:notes"/>
          <p:cNvSpPr txBox="1"/>
          <p:nvPr>
            <p:ph idx="1" type="body"/>
          </p:nvPr>
        </p:nvSpPr>
        <p:spPr>
          <a:xfrm>
            <a:off x="685797"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a90c585994_2_109: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90c585994_2_116:notes"/>
          <p:cNvSpPr txBox="1"/>
          <p:nvPr>
            <p:ph idx="1" type="body"/>
          </p:nvPr>
        </p:nvSpPr>
        <p:spPr>
          <a:xfrm>
            <a:off x="685797" y="4343382"/>
            <a:ext cx="5486390" cy="411476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a90c585994_2_116: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445833" y="339851"/>
            <a:ext cx="8252333" cy="5166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b="0" i="0" sz="3200">
                <a:solidFill>
                  <a:schemeClr val="lt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8" name="Google Shape;58;p1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2" name="Shape 62"/>
        <p:cNvGrpSpPr/>
        <p:nvPr/>
      </p:nvGrpSpPr>
      <p:grpSpPr>
        <a:xfrm>
          <a:off x="0" y="0"/>
          <a:ext cx="0" cy="0"/>
          <a:chOff x="0" y="0"/>
          <a:chExt cx="0" cy="0"/>
        </a:xfrm>
      </p:grpSpPr>
      <p:sp>
        <p:nvSpPr>
          <p:cNvPr id="63" name="Google Shape;63;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4" name="Google Shape;64;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5" name="Google Shape;65;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6" name="Shape 66"/>
        <p:cNvGrpSpPr/>
        <p:nvPr/>
      </p:nvGrpSpPr>
      <p:grpSpPr>
        <a:xfrm>
          <a:off x="0" y="0"/>
          <a:ext cx="0" cy="0"/>
          <a:chOff x="0" y="0"/>
          <a:chExt cx="0" cy="0"/>
        </a:xfrm>
      </p:grpSpPr>
      <p:sp>
        <p:nvSpPr>
          <p:cNvPr id="67" name="Google Shape;67;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8" name="Google Shape;68;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9" name="Google Shape;6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0" name="Google Shape;7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1" name="Google Shape;7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2" name="Shape 72"/>
        <p:cNvGrpSpPr/>
        <p:nvPr/>
      </p:nvGrpSpPr>
      <p:grpSpPr>
        <a:xfrm>
          <a:off x="0" y="0"/>
          <a:ext cx="0" cy="0"/>
          <a:chOff x="0" y="0"/>
          <a:chExt cx="0" cy="0"/>
        </a:xfrm>
      </p:grpSpPr>
      <p:sp>
        <p:nvSpPr>
          <p:cNvPr id="73" name="Google Shape;73;p17"/>
          <p:cNvSpPr txBox="1"/>
          <p:nvPr>
            <p:ph type="title"/>
          </p:nvPr>
        </p:nvSpPr>
        <p:spPr>
          <a:xfrm>
            <a:off x="445833" y="339851"/>
            <a:ext cx="8252333" cy="51665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b="0" i="0" sz="3200">
                <a:solidFill>
                  <a:schemeClr val="lt1"/>
                </a:solidFill>
                <a:latin typeface="Arial"/>
                <a:ea typeface="Arial"/>
                <a:cs typeface="Arial"/>
                <a:sym typeface="Aria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4" name="Google Shape;74;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75" name="Google Shape;75;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300"/>
              <a:buNone/>
              <a:defRPr/>
            </a:lvl1pPr>
            <a:lvl2pPr indent="-228600" lvl="1" marL="914400" algn="l">
              <a:lnSpc>
                <a:spcPct val="100000"/>
              </a:lnSpc>
              <a:spcBef>
                <a:spcPts val="0"/>
              </a:spcBef>
              <a:spcAft>
                <a:spcPts val="0"/>
              </a:spcAft>
              <a:buSzPts val="1300"/>
              <a:buNone/>
              <a:defRPr/>
            </a:lvl2pPr>
            <a:lvl3pPr indent="-228600" lvl="2" marL="1371600" algn="l">
              <a:lnSpc>
                <a:spcPct val="100000"/>
              </a:lnSpc>
              <a:spcBef>
                <a:spcPts val="0"/>
              </a:spcBef>
              <a:spcAft>
                <a:spcPts val="0"/>
              </a:spcAft>
              <a:buSzPts val="1300"/>
              <a:buNone/>
              <a:defRPr/>
            </a:lvl3pPr>
            <a:lvl4pPr indent="-228600" lvl="3" marL="1828800" algn="l">
              <a:lnSpc>
                <a:spcPct val="100000"/>
              </a:lnSpc>
              <a:spcBef>
                <a:spcPts val="0"/>
              </a:spcBef>
              <a:spcAft>
                <a:spcPts val="0"/>
              </a:spcAft>
              <a:buSzPts val="1300"/>
              <a:buNone/>
              <a:defRPr/>
            </a:lvl4pPr>
            <a:lvl5pPr indent="-228600" lvl="4" marL="2286000" algn="l">
              <a:lnSpc>
                <a:spcPct val="100000"/>
              </a:lnSpc>
              <a:spcBef>
                <a:spcPts val="0"/>
              </a:spcBef>
              <a:spcAft>
                <a:spcPts val="0"/>
              </a:spcAft>
              <a:buSzPts val="1300"/>
              <a:buNone/>
              <a:defRPr/>
            </a:lvl5pPr>
            <a:lvl6pPr indent="-228600" lvl="5" marL="2743200" algn="l">
              <a:lnSpc>
                <a:spcPct val="100000"/>
              </a:lnSpc>
              <a:spcBef>
                <a:spcPts val="0"/>
              </a:spcBef>
              <a:spcAft>
                <a:spcPts val="0"/>
              </a:spcAft>
              <a:buSzPts val="1300"/>
              <a:buNone/>
              <a:defRPr/>
            </a:lvl6pPr>
            <a:lvl7pPr indent="-228600" lvl="6" marL="3200400" algn="l">
              <a:lnSpc>
                <a:spcPct val="100000"/>
              </a:lnSpc>
              <a:spcBef>
                <a:spcPts val="0"/>
              </a:spcBef>
              <a:spcAft>
                <a:spcPts val="0"/>
              </a:spcAft>
              <a:buSzPts val="1300"/>
              <a:buNone/>
              <a:defRPr/>
            </a:lvl7pPr>
            <a:lvl8pPr indent="-228600" lvl="7" marL="3657600" algn="l">
              <a:lnSpc>
                <a:spcPct val="100000"/>
              </a:lnSpc>
              <a:spcBef>
                <a:spcPts val="0"/>
              </a:spcBef>
              <a:spcAft>
                <a:spcPts val="0"/>
              </a:spcAft>
              <a:buSzPts val="1300"/>
              <a:buNone/>
              <a:defRPr/>
            </a:lvl8pPr>
            <a:lvl9pPr indent="-228600" lvl="8" marL="4114800" algn="l">
              <a:lnSpc>
                <a:spcPct val="100000"/>
              </a:lnSpc>
              <a:spcBef>
                <a:spcPts val="0"/>
              </a:spcBef>
              <a:spcAft>
                <a:spcPts val="0"/>
              </a:spcAft>
              <a:buSzPts val="1300"/>
              <a:buNone/>
              <a:defRPr/>
            </a:lvl9pPr>
          </a:lstStyle>
          <a:p/>
        </p:txBody>
      </p:sp>
      <p:sp>
        <p:nvSpPr>
          <p:cNvPr id="76" name="Google Shape;7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7" name="Google Shape;7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300"/>
              <a:buNone/>
              <a:defRPr>
                <a:solidFill>
                  <a:srgbClr val="888888"/>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8" name="Google Shape;7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45833" y="339851"/>
            <a:ext cx="8252333" cy="51665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3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300"/>
              <a:buFont typeface="Arial"/>
              <a:buNone/>
              <a:defRPr b="0" i="0" sz="1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300"/>
              <a:buFont typeface="Arial"/>
              <a:buNone/>
              <a:defRPr b="0" i="0" sz="1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sz="13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1.png"/><Relationship Id="rId10" Type="http://schemas.openxmlformats.org/officeDocument/2006/relationships/image" Target="../media/image30.png"/><Relationship Id="rId9" Type="http://schemas.openxmlformats.org/officeDocument/2006/relationships/hyperlink" Target="https://drive.google.com/drive/folders/1_v0va-JWR4dwpKCh9ViupsIGhejOFilZ" TargetMode="External"/><Relationship Id="rId5" Type="http://schemas.openxmlformats.org/officeDocument/2006/relationships/image" Target="../media/image18.jpg"/><Relationship Id="rId6" Type="http://schemas.openxmlformats.org/officeDocument/2006/relationships/hyperlink" Target="https://portswigger.net/web-security/request-smuggling#what-is-http-request-smuggling" TargetMode="External"/><Relationship Id="rId7" Type="http://schemas.openxmlformats.org/officeDocument/2006/relationships/hyperlink" Target="https://github.com/Fappio97/HTTP-request-smuggling" TargetMode="External"/><Relationship Id="rId8"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hyperlink" Target="https://owasp.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portswigger.net/web-security/request-smuggling/lab-basic-cl-te" TargetMode="External"/><Relationship Id="rId4" Type="http://schemas.openxmlformats.org/officeDocument/2006/relationships/hyperlink" Target="https://drive.google.com/file/d/1FEhdJJiKMntTQozE57Rpmu496vdu1pRL/view?resourcekey" TargetMode="External"/><Relationship Id="rId5" Type="http://schemas.openxmlformats.org/officeDocument/2006/relationships/image" Target="../media/image36.png"/><Relationship Id="rId6" Type="http://schemas.openxmlformats.org/officeDocument/2006/relationships/image" Target="../media/image10.png"/><Relationship Id="rId7" Type="http://schemas.openxmlformats.org/officeDocument/2006/relationships/hyperlink" Target="https://portswigger.net/web-security/request-smuggling/exploiting/lab-capture-other-users-requests" TargetMode="External"/><Relationship Id="rId8" Type="http://schemas.openxmlformats.org/officeDocument/2006/relationships/hyperlink" Target="https://drive.google.com/file/d/1NmYQS_Rc0PYKz3lbIftXuJBff7PIXW7H/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8.jpg"/><Relationship Id="rId6" Type="http://schemas.openxmlformats.org/officeDocument/2006/relationships/hyperlink" Target="https://portswigger.net/web-security/request-smuggling#how-to-prevent-http-request-smuggling-vulnerabiliti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0.jpg"/><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2.png"/><Relationship Id="rId4" Type="http://schemas.openxmlformats.org/officeDocument/2006/relationships/hyperlink" Target="https://portswigger.net/web-security/request-smuggling/lab-basic-cl-te" TargetMode="External"/><Relationship Id="rId5" Type="http://schemas.openxmlformats.org/officeDocument/2006/relationships/hyperlink" Target="https://drive.google.com/file/d/1FEhdJJiKMntTQozE57Rpmu496vdu1pRL/view?usp=drive_lin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8.jpg"/><Relationship Id="rId6" Type="http://schemas.openxmlformats.org/officeDocument/2006/relationships/hyperlink" Target="https://portswigger.net/web-security/request-smuggling/finding" TargetMode="External"/><Relationship Id="rId7" Type="http://schemas.openxmlformats.org/officeDocument/2006/relationships/hyperlink" Target="https://portswigger.net/web-security/request-smuggling/exploi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grpSp>
        <p:nvGrpSpPr>
          <p:cNvPr id="83" name="Google Shape;83;p18"/>
          <p:cNvGrpSpPr/>
          <p:nvPr/>
        </p:nvGrpSpPr>
        <p:grpSpPr>
          <a:xfrm>
            <a:off x="0" y="84247"/>
            <a:ext cx="6986976" cy="1059210"/>
            <a:chOff x="0" y="92875"/>
            <a:chExt cx="7705090" cy="1167688"/>
          </a:xfrm>
        </p:grpSpPr>
        <p:sp>
          <p:nvSpPr>
            <p:cNvPr id="84" name="Google Shape;84;p18"/>
            <p:cNvSpPr/>
            <p:nvPr/>
          </p:nvSpPr>
          <p:spPr>
            <a:xfrm>
              <a:off x="0" y="1238973"/>
              <a:ext cx="7687309" cy="21590"/>
            </a:xfrm>
            <a:custGeom>
              <a:rect b="b" l="l" r="r" t="t"/>
              <a:pathLst>
                <a:path extrusionOk="0" h="21590" w="7687309">
                  <a:moveTo>
                    <a:pt x="0" y="21043"/>
                  </a:moveTo>
                  <a:lnTo>
                    <a:pt x="7687081" y="21043"/>
                  </a:lnTo>
                  <a:lnTo>
                    <a:pt x="7687081" y="0"/>
                  </a:lnTo>
                  <a:lnTo>
                    <a:pt x="0" y="0"/>
                  </a:lnTo>
                  <a:lnTo>
                    <a:pt x="0" y="210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85" name="Google Shape;85;p18"/>
            <p:cNvSpPr/>
            <p:nvPr/>
          </p:nvSpPr>
          <p:spPr>
            <a:xfrm>
              <a:off x="0" y="93433"/>
              <a:ext cx="7705090" cy="1149350"/>
            </a:xfrm>
            <a:custGeom>
              <a:rect b="b" l="l" r="r" t="t"/>
              <a:pathLst>
                <a:path extrusionOk="0" h="1149350" w="7705090">
                  <a:moveTo>
                    <a:pt x="7704937" y="2540"/>
                  </a:moveTo>
                  <a:lnTo>
                    <a:pt x="7703477" y="2540"/>
                  </a:lnTo>
                  <a:lnTo>
                    <a:pt x="7703477" y="0"/>
                  </a:lnTo>
                  <a:lnTo>
                    <a:pt x="0" y="0"/>
                  </a:lnTo>
                  <a:lnTo>
                    <a:pt x="0" y="2540"/>
                  </a:lnTo>
                  <a:lnTo>
                    <a:pt x="0" y="1145540"/>
                  </a:lnTo>
                  <a:lnTo>
                    <a:pt x="0" y="1149350"/>
                  </a:lnTo>
                  <a:lnTo>
                    <a:pt x="7702969" y="1149350"/>
                  </a:lnTo>
                  <a:lnTo>
                    <a:pt x="7702969" y="1145540"/>
                  </a:lnTo>
                  <a:lnTo>
                    <a:pt x="7704937" y="1145540"/>
                  </a:lnTo>
                  <a:lnTo>
                    <a:pt x="7704937" y="2540"/>
                  </a:lnTo>
                  <a:close/>
                </a:path>
              </a:pathLst>
            </a:custGeom>
            <a:solidFill>
              <a:srgbClr val="246DC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pic>
          <p:nvPicPr>
            <p:cNvPr id="86" name="Google Shape;86;p18"/>
            <p:cNvPicPr preferRelativeResize="0"/>
            <p:nvPr/>
          </p:nvPicPr>
          <p:blipFill rotWithShape="1">
            <a:blip r:embed="rId3">
              <a:alphaModFix/>
            </a:blip>
            <a:srcRect b="0" l="0" r="0" t="0"/>
            <a:stretch/>
          </p:blipFill>
          <p:spPr>
            <a:xfrm>
              <a:off x="590041" y="92875"/>
              <a:ext cx="6735953" cy="1056259"/>
            </a:xfrm>
            <a:prstGeom prst="rect">
              <a:avLst/>
            </a:prstGeom>
            <a:noFill/>
            <a:ln>
              <a:noFill/>
            </a:ln>
          </p:spPr>
        </p:pic>
        <p:sp>
          <p:nvSpPr>
            <p:cNvPr id="87" name="Google Shape;87;p18"/>
            <p:cNvSpPr/>
            <p:nvPr/>
          </p:nvSpPr>
          <p:spPr>
            <a:xfrm>
              <a:off x="0" y="92887"/>
              <a:ext cx="7705090" cy="1149985"/>
            </a:xfrm>
            <a:custGeom>
              <a:rect b="b" l="l" r="r" t="t"/>
              <a:pathLst>
                <a:path extrusionOk="0" h="1149985" w="7705090">
                  <a:moveTo>
                    <a:pt x="3839756" y="1149489"/>
                  </a:moveTo>
                  <a:lnTo>
                    <a:pt x="7697520" y="1149489"/>
                  </a:lnTo>
                  <a:lnTo>
                    <a:pt x="7701483" y="1149489"/>
                  </a:lnTo>
                  <a:lnTo>
                    <a:pt x="7705077" y="1145882"/>
                  </a:lnTo>
                  <a:lnTo>
                    <a:pt x="7705077" y="1141920"/>
                  </a:lnTo>
                  <a:lnTo>
                    <a:pt x="7705077" y="7200"/>
                  </a:lnTo>
                  <a:lnTo>
                    <a:pt x="7705077" y="3251"/>
                  </a:lnTo>
                  <a:lnTo>
                    <a:pt x="7701483" y="0"/>
                  </a:lnTo>
                  <a:lnTo>
                    <a:pt x="7697520" y="0"/>
                  </a:lnTo>
                  <a:lnTo>
                    <a:pt x="0" y="0"/>
                  </a:lnTo>
                </a:path>
                <a:path extrusionOk="0" h="1149985" w="7705090">
                  <a:moveTo>
                    <a:pt x="0" y="1149489"/>
                  </a:moveTo>
                  <a:lnTo>
                    <a:pt x="3839756" y="1149489"/>
                  </a:lnTo>
                </a:path>
              </a:pathLst>
            </a:custGeom>
            <a:noFill/>
            <a:ln cap="flat" cmpd="sng" w="11875">
              <a:solidFill>
                <a:srgbClr val="2243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pic>
          <p:nvPicPr>
            <p:cNvPr id="88" name="Google Shape;88;p18"/>
            <p:cNvPicPr preferRelativeResize="0"/>
            <p:nvPr/>
          </p:nvPicPr>
          <p:blipFill rotWithShape="1">
            <a:blip r:embed="rId4">
              <a:alphaModFix/>
            </a:blip>
            <a:srcRect b="0" l="0" r="0" t="0"/>
            <a:stretch/>
          </p:blipFill>
          <p:spPr>
            <a:xfrm>
              <a:off x="0" y="98793"/>
              <a:ext cx="7698994" cy="1137500"/>
            </a:xfrm>
            <a:prstGeom prst="rect">
              <a:avLst/>
            </a:prstGeom>
            <a:noFill/>
            <a:ln>
              <a:noFill/>
            </a:ln>
          </p:spPr>
        </p:pic>
      </p:grpSp>
      <p:sp>
        <p:nvSpPr>
          <p:cNvPr id="89" name="Google Shape;89;p18"/>
          <p:cNvSpPr txBox="1"/>
          <p:nvPr/>
        </p:nvSpPr>
        <p:spPr>
          <a:xfrm>
            <a:off x="2399575" y="1880575"/>
            <a:ext cx="4183200" cy="1546500"/>
          </a:xfrm>
          <a:prstGeom prst="rect">
            <a:avLst/>
          </a:prstGeom>
          <a:noFill/>
          <a:ln>
            <a:noFill/>
          </a:ln>
        </p:spPr>
        <p:txBody>
          <a:bodyPr anchorCtr="0" anchor="t" bIns="0" lIns="0" spcFirstLastPara="1" rIns="0" wrap="square" tIns="11525">
            <a:spAutoFit/>
          </a:bodyPr>
          <a:lstStyle/>
          <a:p>
            <a:pPr indent="0" lvl="0" marL="0" rtl="0" algn="l">
              <a:lnSpc>
                <a:spcPct val="115000"/>
              </a:lnSpc>
              <a:spcBef>
                <a:spcPts val="1800"/>
              </a:spcBef>
              <a:spcAft>
                <a:spcPts val="0"/>
              </a:spcAft>
              <a:buClr>
                <a:schemeClr val="dk1"/>
              </a:buClr>
              <a:buSzPts val="1100"/>
              <a:buFont typeface="Arial"/>
              <a:buNone/>
            </a:pPr>
            <a:r>
              <a:rPr b="1" lang="it" sz="2700">
                <a:solidFill>
                  <a:schemeClr val="dk1"/>
                </a:solidFill>
              </a:rPr>
              <a:t>HTTP request smuggling</a:t>
            </a:r>
            <a:endParaRPr sz="3300">
              <a:latin typeface="Arial"/>
              <a:ea typeface="Arial"/>
              <a:cs typeface="Arial"/>
              <a:sym typeface="Arial"/>
            </a:endParaRPr>
          </a:p>
          <a:p>
            <a:pPr indent="0" lvl="0" marL="0" marR="0" rtl="0" algn="l">
              <a:lnSpc>
                <a:spcPct val="100000"/>
              </a:lnSpc>
              <a:spcBef>
                <a:spcPts val="800"/>
              </a:spcBef>
              <a:spcAft>
                <a:spcPts val="0"/>
              </a:spcAft>
              <a:buNone/>
            </a:pPr>
            <a:r>
              <a:t/>
            </a:r>
            <a:endParaRPr sz="3300">
              <a:latin typeface="Arial"/>
              <a:ea typeface="Arial"/>
              <a:cs typeface="Arial"/>
              <a:sym typeface="Arial"/>
            </a:endParaRPr>
          </a:p>
          <a:p>
            <a:pPr indent="0" lvl="0" marL="0" marR="0" rtl="0" algn="ctr">
              <a:lnSpc>
                <a:spcPct val="100000"/>
              </a:lnSpc>
              <a:spcBef>
                <a:spcPts val="0"/>
              </a:spcBef>
              <a:spcAft>
                <a:spcPts val="0"/>
              </a:spcAft>
              <a:buNone/>
            </a:pPr>
            <a:r>
              <a:rPr lang="it" sz="2900"/>
              <a:t>Group 1</a:t>
            </a:r>
            <a:endParaRPr sz="2900">
              <a:latin typeface="Arial"/>
              <a:ea typeface="Arial"/>
              <a:cs typeface="Arial"/>
              <a:sym typeface="Arial"/>
            </a:endParaRPr>
          </a:p>
        </p:txBody>
      </p:sp>
      <p:sp>
        <p:nvSpPr>
          <p:cNvPr id="90" name="Google Shape;90;p18"/>
          <p:cNvSpPr txBox="1"/>
          <p:nvPr>
            <p:ph type="title"/>
          </p:nvPr>
        </p:nvSpPr>
        <p:spPr>
          <a:xfrm>
            <a:off x="445833" y="339851"/>
            <a:ext cx="5101800" cy="505800"/>
          </a:xfrm>
          <a:prstGeom prst="rect">
            <a:avLst/>
          </a:prstGeom>
          <a:noFill/>
          <a:ln>
            <a:noFill/>
          </a:ln>
        </p:spPr>
        <p:txBody>
          <a:bodyPr anchorCtr="0" anchor="t" bIns="0" lIns="0" spcFirstLastPara="1" rIns="0" wrap="square" tIns="13250">
            <a:spAutoFit/>
          </a:bodyPr>
          <a:lstStyle/>
          <a:p>
            <a:pPr indent="0" lvl="0" marL="12700" rtl="0" algn="l">
              <a:lnSpc>
                <a:spcPct val="100000"/>
              </a:lnSpc>
              <a:spcBef>
                <a:spcPts val="0"/>
              </a:spcBef>
              <a:spcAft>
                <a:spcPts val="0"/>
              </a:spcAft>
              <a:buNone/>
            </a:pPr>
            <a:r>
              <a:rPr lang="it"/>
              <a:t>Cyber Offense and Defense</a:t>
            </a:r>
            <a:endParaRPr/>
          </a:p>
        </p:txBody>
      </p:sp>
      <p:pic>
        <p:nvPicPr>
          <p:cNvPr id="91" name="Google Shape;91;p18"/>
          <p:cNvPicPr preferRelativeResize="0"/>
          <p:nvPr/>
        </p:nvPicPr>
        <p:blipFill rotWithShape="1">
          <a:blip r:embed="rId5">
            <a:alphaModFix/>
          </a:blip>
          <a:srcRect b="0" l="0" r="0" t="0"/>
          <a:stretch/>
        </p:blipFill>
        <p:spPr>
          <a:xfrm>
            <a:off x="7108065" y="179910"/>
            <a:ext cx="1967550" cy="898746"/>
          </a:xfrm>
          <a:prstGeom prst="rect">
            <a:avLst/>
          </a:prstGeom>
          <a:noFill/>
          <a:ln>
            <a:noFill/>
          </a:ln>
        </p:spPr>
      </p:pic>
      <p:grpSp>
        <p:nvGrpSpPr>
          <p:cNvPr id="92" name="Google Shape;92;p18"/>
          <p:cNvGrpSpPr/>
          <p:nvPr/>
        </p:nvGrpSpPr>
        <p:grpSpPr>
          <a:xfrm>
            <a:off x="3399629" y="3898436"/>
            <a:ext cx="5741480" cy="1245330"/>
            <a:chOff x="3749039" y="4297692"/>
            <a:chExt cx="6331584" cy="1372870"/>
          </a:xfrm>
        </p:grpSpPr>
        <p:sp>
          <p:nvSpPr>
            <p:cNvPr id="93" name="Google Shape;93;p18"/>
            <p:cNvSpPr/>
            <p:nvPr/>
          </p:nvSpPr>
          <p:spPr>
            <a:xfrm>
              <a:off x="3749039" y="4297692"/>
              <a:ext cx="6331584" cy="1372870"/>
            </a:xfrm>
            <a:custGeom>
              <a:rect b="b" l="l" r="r" t="t"/>
              <a:pathLst>
                <a:path extrusionOk="0" h="1372870" w="6331584">
                  <a:moveTo>
                    <a:pt x="6330962" y="0"/>
                  </a:moveTo>
                  <a:lnTo>
                    <a:pt x="0" y="0"/>
                  </a:lnTo>
                  <a:lnTo>
                    <a:pt x="0" y="1372323"/>
                  </a:lnTo>
                  <a:lnTo>
                    <a:pt x="3165475" y="1372323"/>
                  </a:lnTo>
                  <a:lnTo>
                    <a:pt x="6330962" y="1372323"/>
                  </a:lnTo>
                  <a:lnTo>
                    <a:pt x="6330962"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94" name="Google Shape;94;p18"/>
            <p:cNvSpPr/>
            <p:nvPr/>
          </p:nvSpPr>
          <p:spPr>
            <a:xfrm>
              <a:off x="3749039" y="4297692"/>
              <a:ext cx="6331584" cy="1372870"/>
            </a:xfrm>
            <a:custGeom>
              <a:rect b="b" l="l" r="r" t="t"/>
              <a:pathLst>
                <a:path extrusionOk="0" h="1372870" w="6331584">
                  <a:moveTo>
                    <a:pt x="3165475" y="1372323"/>
                  </a:moveTo>
                  <a:lnTo>
                    <a:pt x="0" y="1372323"/>
                  </a:lnTo>
                  <a:lnTo>
                    <a:pt x="0" y="0"/>
                  </a:lnTo>
                  <a:lnTo>
                    <a:pt x="6330962" y="0"/>
                  </a:lnTo>
                  <a:lnTo>
                    <a:pt x="6330962" y="1372323"/>
                  </a:lnTo>
                  <a:lnTo>
                    <a:pt x="3165475" y="1372323"/>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grpSp>
      <p:sp>
        <p:nvSpPr>
          <p:cNvPr id="95" name="Google Shape;95;p18"/>
          <p:cNvSpPr txBox="1"/>
          <p:nvPr/>
        </p:nvSpPr>
        <p:spPr>
          <a:xfrm>
            <a:off x="3724100" y="3966850"/>
            <a:ext cx="5092500" cy="999900"/>
          </a:xfrm>
          <a:prstGeom prst="rect">
            <a:avLst/>
          </a:prstGeom>
          <a:noFill/>
          <a:ln>
            <a:noFill/>
          </a:ln>
        </p:spPr>
        <p:txBody>
          <a:bodyPr anchorCtr="0" anchor="t" bIns="0" lIns="0" spcFirstLastPara="1" rIns="0" wrap="square" tIns="11525">
            <a:spAutoFit/>
          </a:bodyPr>
          <a:lstStyle/>
          <a:p>
            <a:pPr indent="0" lvl="0" marL="0" marR="0" rtl="0" algn="ctr">
              <a:lnSpc>
                <a:spcPct val="115833"/>
              </a:lnSpc>
              <a:spcBef>
                <a:spcPts val="0"/>
              </a:spcBef>
              <a:spcAft>
                <a:spcPts val="0"/>
              </a:spcAft>
              <a:buNone/>
            </a:pPr>
            <a:r>
              <a:rPr b="1" lang="it" sz="1600" u="sng">
                <a:latin typeface="Arial"/>
                <a:ea typeface="Arial"/>
                <a:cs typeface="Arial"/>
                <a:sym typeface="Arial"/>
              </a:rPr>
              <a:t>Main References</a:t>
            </a:r>
            <a:endParaRPr sz="1600">
              <a:latin typeface="Arial"/>
              <a:ea typeface="Arial"/>
              <a:cs typeface="Arial"/>
              <a:sym typeface="Arial"/>
            </a:endParaRPr>
          </a:p>
          <a:p>
            <a:pPr indent="0" lvl="0" marL="12700" marR="0" rtl="0" algn="ctr">
              <a:lnSpc>
                <a:spcPct val="93400"/>
              </a:lnSpc>
              <a:spcBef>
                <a:spcPts val="100"/>
              </a:spcBef>
              <a:spcAft>
                <a:spcPts val="0"/>
              </a:spcAft>
              <a:buNone/>
            </a:pPr>
            <a:r>
              <a:rPr lang="it" sz="1600">
                <a:latin typeface="Arial"/>
                <a:ea typeface="Arial"/>
                <a:cs typeface="Arial"/>
                <a:sym typeface="Arial"/>
              </a:rPr>
              <a:t>  </a:t>
            </a:r>
            <a:r>
              <a:rPr lang="it" sz="1600" u="sng">
                <a:solidFill>
                  <a:schemeClr val="hlink"/>
                </a:solidFill>
                <a:hlinkClick r:id="rId6"/>
              </a:rPr>
              <a:t>https://portswigger.net/web-security/request-smuggling#what-is-http-request-smuggling</a:t>
            </a:r>
            <a:endParaRPr sz="1600">
              <a:latin typeface="Arial"/>
              <a:ea typeface="Arial"/>
              <a:cs typeface="Arial"/>
              <a:sym typeface="Arial"/>
            </a:endParaRPr>
          </a:p>
        </p:txBody>
      </p:sp>
      <p:sp>
        <p:nvSpPr>
          <p:cNvPr id="96" name="Google Shape;96;p18"/>
          <p:cNvSpPr txBox="1"/>
          <p:nvPr/>
        </p:nvSpPr>
        <p:spPr>
          <a:xfrm>
            <a:off x="227450" y="3822850"/>
            <a:ext cx="2641500" cy="11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600">
                <a:latin typeface="Calibri"/>
                <a:ea typeface="Calibri"/>
                <a:cs typeface="Calibri"/>
                <a:sym typeface="Calibri"/>
              </a:rPr>
              <a:t>Cangeri Fabio		249495</a:t>
            </a:r>
            <a:endParaRPr i="1" sz="1600">
              <a:latin typeface="Calibri"/>
              <a:ea typeface="Calibri"/>
              <a:cs typeface="Calibri"/>
              <a:sym typeface="Calibri"/>
            </a:endParaRPr>
          </a:p>
          <a:p>
            <a:pPr indent="0" lvl="0" marL="0" rtl="0" algn="l">
              <a:spcBef>
                <a:spcPts val="0"/>
              </a:spcBef>
              <a:spcAft>
                <a:spcPts val="0"/>
              </a:spcAft>
              <a:buNone/>
            </a:pPr>
            <a:r>
              <a:rPr i="1" lang="it" sz="1600">
                <a:latin typeface="Calibri"/>
                <a:ea typeface="Calibri"/>
                <a:cs typeface="Calibri"/>
                <a:sym typeface="Calibri"/>
              </a:rPr>
              <a:t>Falvo Paolo		223974</a:t>
            </a:r>
            <a:endParaRPr i="1" sz="1600">
              <a:latin typeface="Calibri"/>
              <a:ea typeface="Calibri"/>
              <a:cs typeface="Calibri"/>
              <a:sym typeface="Calibri"/>
            </a:endParaRPr>
          </a:p>
          <a:p>
            <a:pPr indent="0" lvl="0" marL="0" rtl="0" algn="l">
              <a:spcBef>
                <a:spcPts val="0"/>
              </a:spcBef>
              <a:spcAft>
                <a:spcPts val="0"/>
              </a:spcAft>
              <a:buNone/>
            </a:pPr>
            <a:r>
              <a:rPr i="1" lang="it" sz="1600">
                <a:latin typeface="Calibri"/>
                <a:ea typeface="Calibri"/>
                <a:cs typeface="Calibri"/>
                <a:sym typeface="Calibri"/>
              </a:rPr>
              <a:t>Gebreslassie Hilary	241696</a:t>
            </a:r>
            <a:endParaRPr i="1" sz="1600">
              <a:latin typeface="Calibri"/>
              <a:ea typeface="Calibri"/>
              <a:cs typeface="Calibri"/>
              <a:sym typeface="Calibri"/>
            </a:endParaRPr>
          </a:p>
          <a:p>
            <a:pPr indent="0" lvl="0" marL="0" rtl="0" algn="l">
              <a:spcBef>
                <a:spcPts val="0"/>
              </a:spcBef>
              <a:spcAft>
                <a:spcPts val="0"/>
              </a:spcAft>
              <a:buNone/>
            </a:pPr>
            <a:r>
              <a:rPr i="1" lang="it" sz="1600">
                <a:latin typeface="Calibri"/>
                <a:ea typeface="Calibri"/>
                <a:cs typeface="Calibri"/>
                <a:sym typeface="Calibri"/>
              </a:rPr>
              <a:t>Vecchio Francesco	219901</a:t>
            </a:r>
            <a:endParaRPr i="1" sz="1600">
              <a:latin typeface="Calibri"/>
              <a:ea typeface="Calibri"/>
              <a:cs typeface="Calibri"/>
              <a:sym typeface="Calibri"/>
            </a:endParaRPr>
          </a:p>
        </p:txBody>
      </p:sp>
      <p:grpSp>
        <p:nvGrpSpPr>
          <p:cNvPr id="97" name="Google Shape;97;p18"/>
          <p:cNvGrpSpPr/>
          <p:nvPr/>
        </p:nvGrpSpPr>
        <p:grpSpPr>
          <a:xfrm>
            <a:off x="227450" y="3266825"/>
            <a:ext cx="2215950" cy="359400"/>
            <a:chOff x="227450" y="3332875"/>
            <a:chExt cx="2215950" cy="359400"/>
          </a:xfrm>
        </p:grpSpPr>
        <p:sp>
          <p:nvSpPr>
            <p:cNvPr id="98" name="Google Shape;98;p18"/>
            <p:cNvSpPr txBox="1"/>
            <p:nvPr/>
          </p:nvSpPr>
          <p:spPr>
            <a:xfrm>
              <a:off x="653000" y="3332875"/>
              <a:ext cx="17904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u="sng">
                  <a:solidFill>
                    <a:schemeClr val="hlink"/>
                  </a:solidFill>
                  <a:hlinkClick r:id="rId7"/>
                </a:rPr>
                <a:t>HTTP request smuggling</a:t>
              </a:r>
              <a:endParaRPr sz="1600">
                <a:latin typeface="Calibri"/>
                <a:ea typeface="Calibri"/>
                <a:cs typeface="Calibri"/>
                <a:sym typeface="Calibri"/>
              </a:endParaRPr>
            </a:p>
          </p:txBody>
        </p:sp>
        <p:pic>
          <p:nvPicPr>
            <p:cNvPr id="99" name="Google Shape;99;p18"/>
            <p:cNvPicPr preferRelativeResize="0"/>
            <p:nvPr/>
          </p:nvPicPr>
          <p:blipFill>
            <a:blip r:embed="rId8">
              <a:alphaModFix/>
            </a:blip>
            <a:stretch>
              <a:fillRect/>
            </a:stretch>
          </p:blipFill>
          <p:spPr>
            <a:xfrm>
              <a:off x="227450" y="3332875"/>
              <a:ext cx="359400" cy="359400"/>
            </a:xfrm>
            <a:prstGeom prst="rect">
              <a:avLst/>
            </a:prstGeom>
            <a:noFill/>
            <a:ln>
              <a:noFill/>
            </a:ln>
          </p:spPr>
        </p:pic>
      </p:grpSp>
      <p:grpSp>
        <p:nvGrpSpPr>
          <p:cNvPr id="100" name="Google Shape;100;p18"/>
          <p:cNvGrpSpPr/>
          <p:nvPr/>
        </p:nvGrpSpPr>
        <p:grpSpPr>
          <a:xfrm>
            <a:off x="227450" y="2803775"/>
            <a:ext cx="2215950" cy="359400"/>
            <a:chOff x="227450" y="2803775"/>
            <a:chExt cx="2215950" cy="359400"/>
          </a:xfrm>
        </p:grpSpPr>
        <p:sp>
          <p:nvSpPr>
            <p:cNvPr id="101" name="Google Shape;101;p18"/>
            <p:cNvSpPr txBox="1"/>
            <p:nvPr/>
          </p:nvSpPr>
          <p:spPr>
            <a:xfrm>
              <a:off x="653000" y="2803775"/>
              <a:ext cx="17904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u="sng">
                  <a:solidFill>
                    <a:schemeClr val="hlink"/>
                  </a:solidFill>
                  <a:hlinkClick r:id="rId9"/>
                </a:rPr>
                <a:t>HTTP request smuggling</a:t>
              </a:r>
              <a:endParaRPr sz="1600">
                <a:latin typeface="Calibri"/>
                <a:ea typeface="Calibri"/>
                <a:cs typeface="Calibri"/>
                <a:sym typeface="Calibri"/>
              </a:endParaRPr>
            </a:p>
          </p:txBody>
        </p:sp>
        <p:pic>
          <p:nvPicPr>
            <p:cNvPr id="102" name="Google Shape;102;p18"/>
            <p:cNvPicPr preferRelativeResize="0"/>
            <p:nvPr/>
          </p:nvPicPr>
          <p:blipFill>
            <a:blip r:embed="rId10">
              <a:alphaModFix/>
            </a:blip>
            <a:stretch>
              <a:fillRect/>
            </a:stretch>
          </p:blipFill>
          <p:spPr>
            <a:xfrm>
              <a:off x="227450" y="2803775"/>
              <a:ext cx="359400" cy="3594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nvSpPr>
        <p:spPr>
          <a:xfrm>
            <a:off x="151251" y="133732"/>
            <a:ext cx="8892600" cy="606000"/>
          </a:xfrm>
          <a:prstGeom prst="rect">
            <a:avLst/>
          </a:pr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112375">
            <a:spAutoFit/>
          </a:bodyPr>
          <a:lstStyle/>
          <a:p>
            <a:pPr indent="0" lvl="0" marL="0" marR="57783" rtl="0" algn="ctr">
              <a:lnSpc>
                <a:spcPct val="100000"/>
              </a:lnSpc>
              <a:spcBef>
                <a:spcPts val="0"/>
              </a:spcBef>
              <a:spcAft>
                <a:spcPts val="0"/>
              </a:spcAft>
              <a:buNone/>
            </a:pPr>
            <a:r>
              <a:rPr b="0" i="0" lang="it" sz="1600" u="none" cap="none" strike="noStrike">
                <a:solidFill>
                  <a:srgbClr val="000000"/>
                </a:solidFill>
                <a:latin typeface="Arial"/>
                <a:ea typeface="Arial"/>
                <a:cs typeface="Arial"/>
                <a:sym typeface="Arial"/>
              </a:rPr>
              <a:t>Identifying the vulnerability:</a:t>
            </a:r>
            <a:endParaRPr b="0" i="0" sz="1600" u="none" cap="none" strike="noStrike">
              <a:solidFill>
                <a:srgbClr val="000000"/>
              </a:solidFill>
              <a:latin typeface="Arial"/>
              <a:ea typeface="Arial"/>
              <a:cs typeface="Arial"/>
              <a:sym typeface="Arial"/>
            </a:endParaRPr>
          </a:p>
          <a:p>
            <a:pPr indent="0" lvl="0" marL="150491" marR="0" rtl="0" algn="ctr">
              <a:lnSpc>
                <a:spcPct val="100000"/>
              </a:lnSpc>
              <a:spcBef>
                <a:spcPts val="0"/>
              </a:spcBef>
              <a:spcAft>
                <a:spcPts val="0"/>
              </a:spcAft>
              <a:buNone/>
            </a:pPr>
            <a:r>
              <a:rPr b="0" i="0" lang="it" sz="1600" u="none" cap="none" strike="noStrike">
                <a:solidFill>
                  <a:srgbClr val="000000"/>
                </a:solidFill>
                <a:latin typeface="Arial"/>
                <a:ea typeface="Arial"/>
                <a:cs typeface="Arial"/>
                <a:sym typeface="Arial"/>
              </a:rPr>
              <a:t>usually it is sufficient to </a:t>
            </a:r>
            <a:r>
              <a:rPr lang="it" sz="1600"/>
              <a:t>make the application</a:t>
            </a:r>
            <a:r>
              <a:rPr b="0" i="0" lang="it" sz="1600" u="none" cap="none" strike="noStrike">
                <a:solidFill>
                  <a:srgbClr val="000000"/>
                </a:solidFill>
                <a:latin typeface="Arial"/>
                <a:ea typeface="Arial"/>
                <a:cs typeface="Arial"/>
                <a:sym typeface="Arial"/>
              </a:rPr>
              <a:t> beh</a:t>
            </a:r>
            <a:r>
              <a:rPr lang="it" sz="1600"/>
              <a:t>ave differently</a:t>
            </a:r>
            <a:r>
              <a:rPr b="0" i="0" lang="it" sz="1600" u="none" cap="none" strike="noStrike">
                <a:solidFill>
                  <a:srgbClr val="000000"/>
                </a:solidFill>
                <a:latin typeface="Arial"/>
                <a:ea typeface="Arial"/>
                <a:cs typeface="Arial"/>
                <a:sym typeface="Arial"/>
              </a:rPr>
              <a:t>, for example causing a timeout.</a:t>
            </a:r>
            <a:endParaRPr b="0" i="0" sz="1600" u="none" cap="none" strike="noStrike">
              <a:solidFill>
                <a:srgbClr val="000000"/>
              </a:solidFill>
              <a:latin typeface="Arial"/>
              <a:ea typeface="Arial"/>
              <a:cs typeface="Arial"/>
              <a:sym typeface="Arial"/>
            </a:endParaRPr>
          </a:p>
        </p:txBody>
      </p:sp>
      <p:sp>
        <p:nvSpPr>
          <p:cNvPr id="221" name="Google Shape;221;p27"/>
          <p:cNvSpPr txBox="1"/>
          <p:nvPr/>
        </p:nvSpPr>
        <p:spPr>
          <a:xfrm>
            <a:off x="150878" y="947167"/>
            <a:ext cx="5454000" cy="345000"/>
          </a:xfrm>
          <a:prstGeom prst="rect">
            <a:avLst/>
          </a:prstGeom>
          <a:solidFill>
            <a:srgbClr val="CEE6F4"/>
          </a:solidFill>
          <a:ln cap="flat" cmpd="sng" w="18350">
            <a:solidFill>
              <a:srgbClr val="7E7E7E"/>
            </a:solidFill>
            <a:prstDash val="solid"/>
            <a:round/>
            <a:headEnd len="sm" w="sm" type="none"/>
            <a:tailEnd len="sm" w="sm" type="none"/>
          </a:ln>
        </p:spPr>
        <p:txBody>
          <a:bodyPr anchorCtr="0" anchor="t" bIns="0" lIns="0" spcFirstLastPara="1" rIns="0" wrap="square" tIns="97775">
            <a:spAutoFit/>
          </a:bodyPr>
          <a:lstStyle/>
          <a:p>
            <a:pPr indent="0" lvl="0" marL="292727" marR="0" rtl="0" algn="l">
              <a:lnSpc>
                <a:spcPct val="100000"/>
              </a:lnSpc>
              <a:spcBef>
                <a:spcPts val="0"/>
              </a:spcBef>
              <a:spcAft>
                <a:spcPts val="0"/>
              </a:spcAft>
              <a:buNone/>
            </a:pPr>
            <a:r>
              <a:rPr b="0" i="0" lang="it" sz="1600" u="none" cap="none" strike="noStrike">
                <a:solidFill>
                  <a:srgbClr val="000000"/>
                </a:solidFill>
                <a:latin typeface="Arial"/>
                <a:ea typeface="Arial"/>
                <a:cs typeface="Arial"/>
                <a:sym typeface="Arial"/>
              </a:rPr>
              <a:t>CL.TE: encode the right CL and don’t close the chunk.</a:t>
            </a:r>
            <a:endParaRPr b="0" i="0" sz="1600" u="none" cap="none" strike="noStrike">
              <a:solidFill>
                <a:srgbClr val="000000"/>
              </a:solidFill>
              <a:latin typeface="Arial"/>
              <a:ea typeface="Arial"/>
              <a:cs typeface="Arial"/>
              <a:sym typeface="Arial"/>
            </a:endParaRPr>
          </a:p>
        </p:txBody>
      </p:sp>
      <p:sp>
        <p:nvSpPr>
          <p:cNvPr id="222" name="Google Shape;222;p27"/>
          <p:cNvSpPr txBox="1"/>
          <p:nvPr/>
        </p:nvSpPr>
        <p:spPr>
          <a:xfrm>
            <a:off x="150878" y="2992373"/>
            <a:ext cx="5454000" cy="350700"/>
          </a:xfrm>
          <a:prstGeom prst="rect">
            <a:avLst/>
          </a:prstGeom>
          <a:solidFill>
            <a:srgbClr val="CEE6F4"/>
          </a:solidFill>
          <a:ln cap="flat" cmpd="sng" w="18350">
            <a:solidFill>
              <a:srgbClr val="7E7E7E"/>
            </a:solidFill>
            <a:prstDash val="solid"/>
            <a:round/>
            <a:headEnd len="sm" w="sm" type="none"/>
            <a:tailEnd len="sm" w="sm" type="none"/>
          </a:ln>
        </p:spPr>
        <p:txBody>
          <a:bodyPr anchorCtr="0" anchor="t" bIns="0" lIns="0" spcFirstLastPara="1" rIns="0" wrap="square" tIns="103500">
            <a:spAutoFit/>
          </a:bodyPr>
          <a:lstStyle/>
          <a:p>
            <a:pPr indent="0" lvl="0" marL="165096" marR="0" rtl="0" algn="l">
              <a:lnSpc>
                <a:spcPct val="100000"/>
              </a:lnSpc>
              <a:spcBef>
                <a:spcPts val="0"/>
              </a:spcBef>
              <a:spcAft>
                <a:spcPts val="0"/>
              </a:spcAft>
              <a:buNone/>
            </a:pPr>
            <a:r>
              <a:rPr b="0" i="0" lang="it" sz="1600" u="none" cap="none" strike="noStrike">
                <a:solidFill>
                  <a:srgbClr val="000000"/>
                </a:solidFill>
                <a:latin typeface="Arial"/>
                <a:ea typeface="Arial"/>
                <a:cs typeface="Arial"/>
                <a:sym typeface="Arial"/>
              </a:rPr>
              <a:t>TE.CL: make an empty chunk but use bigger length.</a:t>
            </a:r>
            <a:endParaRPr b="0" i="0" sz="1600" u="none" cap="none" strike="noStrike">
              <a:solidFill>
                <a:srgbClr val="000000"/>
              </a:solidFill>
              <a:latin typeface="Arial"/>
              <a:ea typeface="Arial"/>
              <a:cs typeface="Arial"/>
              <a:sym typeface="Arial"/>
            </a:endParaRPr>
          </a:p>
        </p:txBody>
      </p:sp>
      <p:pic>
        <p:nvPicPr>
          <p:cNvPr id="223" name="Google Shape;223;p27"/>
          <p:cNvPicPr preferRelativeResize="0"/>
          <p:nvPr/>
        </p:nvPicPr>
        <p:blipFill rotWithShape="1">
          <a:blip r:embed="rId3">
            <a:alphaModFix/>
          </a:blip>
          <a:srcRect b="0" l="0" r="0" t="0"/>
          <a:stretch/>
        </p:blipFill>
        <p:spPr>
          <a:xfrm>
            <a:off x="5859783" y="947169"/>
            <a:ext cx="3134104" cy="1961387"/>
          </a:xfrm>
          <a:prstGeom prst="rect">
            <a:avLst/>
          </a:prstGeom>
          <a:noFill/>
          <a:ln>
            <a:noFill/>
          </a:ln>
        </p:spPr>
      </p:pic>
      <p:pic>
        <p:nvPicPr>
          <p:cNvPr id="224" name="Google Shape;224;p27"/>
          <p:cNvPicPr preferRelativeResize="0"/>
          <p:nvPr/>
        </p:nvPicPr>
        <p:blipFill rotWithShape="1">
          <a:blip r:embed="rId4">
            <a:alphaModFix/>
          </a:blip>
          <a:srcRect b="0" l="0" r="0" t="0"/>
          <a:stretch/>
        </p:blipFill>
        <p:spPr>
          <a:xfrm>
            <a:off x="5859000" y="2995418"/>
            <a:ext cx="3134126" cy="2020832"/>
          </a:xfrm>
          <a:prstGeom prst="rect">
            <a:avLst/>
          </a:prstGeom>
          <a:noFill/>
          <a:ln>
            <a:noFill/>
          </a:ln>
        </p:spPr>
      </p:pic>
      <p:sp>
        <p:nvSpPr>
          <p:cNvPr id="225" name="Google Shape;225;p27"/>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800">
              <a:solidFill>
                <a:schemeClr val="dk1"/>
              </a:solidFill>
            </a:endParaRPr>
          </a:p>
        </p:txBody>
      </p:sp>
      <p:grpSp>
        <p:nvGrpSpPr>
          <p:cNvPr id="226" name="Google Shape;226;p27"/>
          <p:cNvGrpSpPr/>
          <p:nvPr/>
        </p:nvGrpSpPr>
        <p:grpSpPr>
          <a:xfrm>
            <a:off x="421800" y="3852200"/>
            <a:ext cx="5183085" cy="859306"/>
            <a:chOff x="286325" y="4057675"/>
            <a:chExt cx="5183085" cy="859306"/>
          </a:xfrm>
        </p:grpSpPr>
        <p:sp>
          <p:nvSpPr>
            <p:cNvPr id="227" name="Google Shape;227;p27"/>
            <p:cNvSpPr/>
            <p:nvPr/>
          </p:nvSpPr>
          <p:spPr>
            <a:xfrm>
              <a:off x="286363" y="4057675"/>
              <a:ext cx="5183047" cy="859306"/>
            </a:xfrm>
            <a:custGeom>
              <a:rect b="b" l="l" r="r" t="t"/>
              <a:pathLst>
                <a:path extrusionOk="0" h="640079" w="7223759">
                  <a:moveTo>
                    <a:pt x="7223759" y="0"/>
                  </a:moveTo>
                  <a:lnTo>
                    <a:pt x="0" y="0"/>
                  </a:lnTo>
                  <a:lnTo>
                    <a:pt x="0" y="640080"/>
                  </a:lnTo>
                  <a:lnTo>
                    <a:pt x="3611879" y="640080"/>
                  </a:lnTo>
                  <a:lnTo>
                    <a:pt x="7223759" y="640080"/>
                  </a:lnTo>
                  <a:lnTo>
                    <a:pt x="7223759" y="0"/>
                  </a:lnTo>
                  <a:close/>
                </a:path>
              </a:pathLst>
            </a:custGeom>
            <a:solidFill>
              <a:srgbClr val="C8201D"/>
            </a:solid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1600">
                <a:highlight>
                  <a:srgbClr val="888888"/>
                </a:highlight>
              </a:endParaRPr>
            </a:p>
          </p:txBody>
        </p:sp>
        <p:sp>
          <p:nvSpPr>
            <p:cNvPr id="228" name="Google Shape;228;p27"/>
            <p:cNvSpPr txBox="1"/>
            <p:nvPr/>
          </p:nvSpPr>
          <p:spPr>
            <a:xfrm>
              <a:off x="286325" y="4057675"/>
              <a:ext cx="5114100" cy="8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it" sz="1500">
                  <a:solidFill>
                    <a:schemeClr val="lt1"/>
                  </a:solidFill>
                </a:rPr>
                <a:t>Keep in mind that the red part of the body will NOT be sent to the backend and will remain pending in the «stack» of the frontend</a:t>
              </a:r>
              <a:endParaRPr b="1" sz="1500">
                <a:solidFill>
                  <a:schemeClr val="lt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nvSpPr>
        <p:spPr>
          <a:xfrm>
            <a:off x="245525" y="198725"/>
            <a:ext cx="1401300" cy="894600"/>
          </a:xfrm>
          <a:prstGeom prst="rect">
            <a:avLst/>
          </a:prstGeom>
          <a:solidFill>
            <a:srgbClr val="CEE6F4"/>
          </a:solidFill>
          <a:ln cap="flat" cmpd="sng" w="9525">
            <a:solidFill>
              <a:srgbClr val="5C5C5B"/>
            </a:solidFill>
            <a:prstDash val="solid"/>
            <a:round/>
            <a:headEnd len="sm" w="sm" type="none"/>
            <a:tailEnd len="sm" w="sm" type="none"/>
          </a:ln>
        </p:spPr>
        <p:txBody>
          <a:bodyPr anchorCtr="0" anchor="ctr" bIns="0" lIns="0" spcFirstLastPara="1" rIns="0" wrap="square" tIns="80000">
            <a:noAutofit/>
          </a:bodyPr>
          <a:lstStyle/>
          <a:p>
            <a:pPr indent="0" lvl="0" marL="134617" marR="0" rtl="0" algn="l">
              <a:lnSpc>
                <a:spcPct val="100000"/>
              </a:lnSpc>
              <a:spcBef>
                <a:spcPts val="0"/>
              </a:spcBef>
              <a:spcAft>
                <a:spcPts val="0"/>
              </a:spcAft>
              <a:buNone/>
            </a:pPr>
            <a:r>
              <a:rPr b="0" i="0" lang="it" sz="1600" u="none" cap="none" strike="noStrike">
                <a:solidFill>
                  <a:srgbClr val="000000"/>
                </a:solidFill>
                <a:latin typeface="Arial"/>
                <a:ea typeface="Arial"/>
                <a:cs typeface="Arial"/>
                <a:sym typeface="Arial"/>
              </a:rPr>
              <a:t>Confirming</a:t>
            </a:r>
            <a:endParaRPr b="0" i="0" sz="1600" u="none" cap="none" strike="noStrike">
              <a:solidFill>
                <a:srgbClr val="000000"/>
              </a:solidFill>
              <a:latin typeface="Arial"/>
              <a:ea typeface="Arial"/>
              <a:cs typeface="Arial"/>
              <a:sym typeface="Arial"/>
            </a:endParaRPr>
          </a:p>
          <a:p>
            <a:pPr indent="394961" lvl="0" marL="184146" marR="137791" rtl="0" algn="l">
              <a:lnSpc>
                <a:spcPct val="134437"/>
              </a:lnSpc>
              <a:spcBef>
                <a:spcPts val="105"/>
              </a:spcBef>
              <a:spcAft>
                <a:spcPts val="0"/>
              </a:spcAft>
              <a:buNone/>
            </a:pPr>
            <a:r>
              <a:rPr b="0" i="0" lang="it" sz="1600" u="none" cap="none" strike="noStrike">
                <a:solidFill>
                  <a:srgbClr val="000000"/>
                </a:solidFill>
                <a:latin typeface="Arial"/>
                <a:ea typeface="Arial"/>
                <a:cs typeface="Arial"/>
                <a:sym typeface="Arial"/>
              </a:rPr>
              <a:t>the vulnerability</a:t>
            </a:r>
            <a:endParaRPr b="0" i="0" sz="1600" u="none" cap="none" strike="noStrike">
              <a:solidFill>
                <a:srgbClr val="000000"/>
              </a:solidFill>
              <a:latin typeface="Arial"/>
              <a:ea typeface="Arial"/>
              <a:cs typeface="Arial"/>
              <a:sym typeface="Arial"/>
            </a:endParaRPr>
          </a:p>
        </p:txBody>
      </p:sp>
      <p:sp>
        <p:nvSpPr>
          <p:cNvPr id="234" name="Google Shape;234;p28"/>
          <p:cNvSpPr txBox="1"/>
          <p:nvPr/>
        </p:nvSpPr>
        <p:spPr>
          <a:xfrm>
            <a:off x="1894500" y="198725"/>
            <a:ext cx="6259800" cy="1325400"/>
          </a:xfrm>
          <a:prstGeom prst="rect">
            <a:avLst/>
          </a:pr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spAutoFit/>
          </a:bodyPr>
          <a:lstStyle/>
          <a:p>
            <a:pPr indent="0" lvl="0" marL="90803" marR="0" rtl="0" algn="l">
              <a:lnSpc>
                <a:spcPct val="115071"/>
              </a:lnSpc>
              <a:spcBef>
                <a:spcPts val="0"/>
              </a:spcBef>
              <a:spcAft>
                <a:spcPts val="0"/>
              </a:spcAft>
              <a:buNone/>
            </a:pPr>
            <a:r>
              <a:rPr b="0" i="0" lang="it" sz="1400" u="none" cap="none" strike="noStrike">
                <a:solidFill>
                  <a:srgbClr val="000000"/>
                </a:solidFill>
                <a:latin typeface="Arial"/>
                <a:ea typeface="Arial"/>
                <a:cs typeface="Arial"/>
                <a:sym typeface="Arial"/>
              </a:rPr>
              <a:t>After the test to find the vulnerability has been passed, we can definitely</a:t>
            </a:r>
            <a:endParaRPr b="0" i="0" sz="1400" u="none" cap="none" strike="noStrike">
              <a:solidFill>
                <a:srgbClr val="000000"/>
              </a:solidFill>
              <a:latin typeface="Arial"/>
              <a:ea typeface="Arial"/>
              <a:cs typeface="Arial"/>
              <a:sym typeface="Arial"/>
            </a:endParaRPr>
          </a:p>
          <a:p>
            <a:pPr indent="0" lvl="0" marL="90803" marR="0" rtl="0" algn="l">
              <a:lnSpc>
                <a:spcPct val="100000"/>
              </a:lnSpc>
              <a:spcBef>
                <a:spcPts val="0"/>
              </a:spcBef>
              <a:spcAft>
                <a:spcPts val="0"/>
              </a:spcAft>
              <a:buNone/>
            </a:pPr>
            <a:r>
              <a:rPr b="0" i="0" lang="it" sz="1400" u="none" cap="none" strike="noStrike">
                <a:solidFill>
                  <a:srgbClr val="000000"/>
                </a:solidFill>
                <a:latin typeface="Arial"/>
                <a:ea typeface="Arial"/>
                <a:cs typeface="Arial"/>
                <a:sym typeface="Arial"/>
              </a:rPr>
              <a:t>confirm the presence of it trying to actual smug a request.</a:t>
            </a:r>
            <a:endParaRPr b="0" i="0" sz="1400" u="none" cap="none" strike="noStrike">
              <a:solidFill>
                <a:srgbClr val="000000"/>
              </a:solidFill>
              <a:latin typeface="Arial"/>
              <a:ea typeface="Arial"/>
              <a:cs typeface="Arial"/>
              <a:sym typeface="Arial"/>
            </a:endParaRPr>
          </a:p>
          <a:p>
            <a:pPr indent="0" lvl="0" marL="90803" marR="489572" rtl="0" algn="l">
              <a:lnSpc>
                <a:spcPct val="100000"/>
              </a:lnSpc>
              <a:spcBef>
                <a:spcPts val="0"/>
              </a:spcBef>
              <a:spcAft>
                <a:spcPts val="0"/>
              </a:spcAft>
              <a:buNone/>
            </a:pPr>
            <a:r>
              <a:rPr b="0" i="0" lang="it" sz="1400" u="none" cap="none" strike="noStrike">
                <a:solidFill>
                  <a:srgbClr val="000000"/>
                </a:solidFill>
                <a:latin typeface="Arial"/>
                <a:ea typeface="Arial"/>
                <a:cs typeface="Arial"/>
                <a:sym typeface="Arial"/>
              </a:rPr>
              <a:t>To do so, we can try to append a «GET 404» request, so that the next request will get this error even if it was done to a correct endpoint. To be able to observate this, </a:t>
            </a:r>
            <a:r>
              <a:rPr b="1" i="0" lang="it" sz="1400" u="none" cap="none" strike="noStrike">
                <a:solidFill>
                  <a:srgbClr val="000000"/>
                </a:solidFill>
                <a:latin typeface="Arial"/>
                <a:ea typeface="Arial"/>
                <a:cs typeface="Arial"/>
                <a:sym typeface="Arial"/>
              </a:rPr>
              <a:t>we have to make sure that we are the one who get the error.</a:t>
            </a:r>
            <a:endParaRPr b="0" i="0" sz="1400" u="none" cap="none" strike="noStrike">
              <a:solidFill>
                <a:srgbClr val="000000"/>
              </a:solidFill>
              <a:latin typeface="Arial"/>
              <a:ea typeface="Arial"/>
              <a:cs typeface="Arial"/>
              <a:sym typeface="Arial"/>
            </a:endParaRPr>
          </a:p>
        </p:txBody>
      </p:sp>
      <p:pic>
        <p:nvPicPr>
          <p:cNvPr id="235" name="Google Shape;235;p28"/>
          <p:cNvPicPr preferRelativeResize="0"/>
          <p:nvPr/>
        </p:nvPicPr>
        <p:blipFill rotWithShape="1">
          <a:blip r:embed="rId3">
            <a:alphaModFix/>
          </a:blip>
          <a:srcRect b="0" l="0" r="0" t="0"/>
          <a:stretch/>
        </p:blipFill>
        <p:spPr>
          <a:xfrm>
            <a:off x="245147" y="2123912"/>
            <a:ext cx="4196333" cy="2458973"/>
          </a:xfrm>
          <a:prstGeom prst="rect">
            <a:avLst/>
          </a:prstGeom>
          <a:noFill/>
          <a:ln>
            <a:noFill/>
          </a:ln>
        </p:spPr>
      </p:pic>
      <p:pic>
        <p:nvPicPr>
          <p:cNvPr id="236" name="Google Shape;236;p28"/>
          <p:cNvPicPr preferRelativeResize="0"/>
          <p:nvPr/>
        </p:nvPicPr>
        <p:blipFill rotWithShape="1">
          <a:blip r:embed="rId4">
            <a:alphaModFix/>
          </a:blip>
          <a:srcRect b="0" l="0" r="0" t="0"/>
          <a:stretch/>
        </p:blipFill>
        <p:spPr>
          <a:xfrm>
            <a:off x="5023652" y="2123914"/>
            <a:ext cx="3934205" cy="2458973"/>
          </a:xfrm>
          <a:prstGeom prst="rect">
            <a:avLst/>
          </a:prstGeom>
          <a:noFill/>
          <a:ln>
            <a:noFill/>
          </a:ln>
        </p:spPr>
      </p:pic>
      <p:sp>
        <p:nvSpPr>
          <p:cNvPr id="237" name="Google Shape;237;p28"/>
          <p:cNvSpPr txBox="1"/>
          <p:nvPr/>
        </p:nvSpPr>
        <p:spPr>
          <a:xfrm>
            <a:off x="1681902" y="4621366"/>
            <a:ext cx="763905" cy="263534"/>
          </a:xfrm>
          <a:prstGeom prst="rect">
            <a:avLst/>
          </a:prstGeom>
          <a:solidFill>
            <a:srgbClr val="CEE6F4"/>
          </a:solidFill>
          <a:ln cap="flat" cmpd="sng" w="9525">
            <a:solidFill>
              <a:srgbClr val="5C5C5B"/>
            </a:solidFill>
            <a:prstDash val="solid"/>
            <a:round/>
            <a:headEnd len="sm" w="sm" type="none"/>
            <a:tailEnd len="sm" w="sm" type="none"/>
          </a:ln>
        </p:spPr>
        <p:txBody>
          <a:bodyPr anchorCtr="0" anchor="ctr" bIns="0" lIns="0" spcFirstLastPara="1" rIns="0" wrap="square" tIns="47625">
            <a:spAutoFit/>
          </a:bodyPr>
          <a:lstStyle/>
          <a:p>
            <a:pPr indent="0" lvl="0" marL="90803" marR="0" rtl="0" algn="l">
              <a:lnSpc>
                <a:spcPct val="100000"/>
              </a:lnSpc>
              <a:spcBef>
                <a:spcPts val="0"/>
              </a:spcBef>
              <a:spcAft>
                <a:spcPts val="0"/>
              </a:spcAft>
              <a:buNone/>
            </a:pPr>
            <a:r>
              <a:rPr b="0" i="0" lang="it" sz="1400" u="none" cap="none" strike="noStrike">
                <a:solidFill>
                  <a:srgbClr val="000000"/>
                </a:solidFill>
                <a:latin typeface="Arial"/>
                <a:ea typeface="Arial"/>
                <a:cs typeface="Arial"/>
                <a:sym typeface="Arial"/>
              </a:rPr>
              <a:t>CL.TE</a:t>
            </a:r>
            <a:endParaRPr b="0" i="0" sz="1400" u="none" cap="none" strike="noStrike">
              <a:solidFill>
                <a:srgbClr val="000000"/>
              </a:solidFill>
              <a:latin typeface="Arial"/>
              <a:ea typeface="Arial"/>
              <a:cs typeface="Arial"/>
              <a:sym typeface="Arial"/>
            </a:endParaRPr>
          </a:p>
        </p:txBody>
      </p:sp>
      <p:sp>
        <p:nvSpPr>
          <p:cNvPr id="238" name="Google Shape;238;p28"/>
          <p:cNvSpPr txBox="1"/>
          <p:nvPr/>
        </p:nvSpPr>
        <p:spPr>
          <a:xfrm>
            <a:off x="6609754" y="4621366"/>
            <a:ext cx="763905" cy="263534"/>
          </a:xfrm>
          <a:prstGeom prst="rect">
            <a:avLst/>
          </a:prstGeom>
          <a:solidFill>
            <a:srgbClr val="CEE6F4"/>
          </a:solidFill>
          <a:ln cap="flat" cmpd="sng" w="9525">
            <a:solidFill>
              <a:srgbClr val="5C5C5B"/>
            </a:solidFill>
            <a:prstDash val="solid"/>
            <a:round/>
            <a:headEnd len="sm" w="sm" type="none"/>
            <a:tailEnd len="sm" w="sm" type="none"/>
          </a:ln>
        </p:spPr>
        <p:txBody>
          <a:bodyPr anchorCtr="0" anchor="ctr" bIns="0" lIns="0" spcFirstLastPara="1" rIns="0" wrap="square" tIns="47625">
            <a:spAutoFit/>
          </a:bodyPr>
          <a:lstStyle/>
          <a:p>
            <a:pPr indent="0" lvl="0" marL="90803" marR="0" rtl="0" algn="l">
              <a:lnSpc>
                <a:spcPct val="100000"/>
              </a:lnSpc>
              <a:spcBef>
                <a:spcPts val="0"/>
              </a:spcBef>
              <a:spcAft>
                <a:spcPts val="0"/>
              </a:spcAft>
              <a:buNone/>
            </a:pPr>
            <a:r>
              <a:rPr b="0" i="0" lang="it" sz="1400" u="none" cap="none" strike="noStrike">
                <a:solidFill>
                  <a:srgbClr val="000000"/>
                </a:solidFill>
                <a:latin typeface="Arial"/>
                <a:ea typeface="Arial"/>
                <a:cs typeface="Arial"/>
                <a:sym typeface="Arial"/>
              </a:rPr>
              <a:t>TE.CL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p:nvPr/>
        </p:nvSpPr>
        <p:spPr>
          <a:xfrm>
            <a:off x="80725" y="139400"/>
            <a:ext cx="1914296" cy="278892"/>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Important to note</a:t>
            </a:r>
            <a:endParaRPr sz="1600"/>
          </a:p>
          <a:p>
            <a:pPr indent="0" lvl="0" marL="0" marR="0" rtl="0" algn="l">
              <a:lnSpc>
                <a:spcPct val="100000"/>
              </a:lnSpc>
              <a:spcBef>
                <a:spcPts val="0"/>
              </a:spcBef>
              <a:spcAft>
                <a:spcPts val="0"/>
              </a:spcAft>
              <a:buNone/>
            </a:pPr>
            <a:br>
              <a:rPr b="0" i="0" lang="it" sz="1600" u="none" cap="none" strike="noStrike">
                <a:solidFill>
                  <a:srgbClr val="000000"/>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244" name="Google Shape;244;p29"/>
          <p:cNvSpPr txBox="1"/>
          <p:nvPr/>
        </p:nvSpPr>
        <p:spPr>
          <a:xfrm>
            <a:off x="557650" y="1176625"/>
            <a:ext cx="8056500" cy="2454300"/>
          </a:xfrm>
          <a:prstGeom prst="rect">
            <a:avLst/>
          </a:prstGeom>
          <a:solidFill>
            <a:srgbClr val="CEE6F4"/>
          </a:solidFill>
          <a:ln cap="flat" cmpd="sng" w="18350">
            <a:solidFill>
              <a:srgbClr val="7F7F7F"/>
            </a:solidFill>
            <a:prstDash val="solid"/>
            <a:round/>
            <a:headEnd len="sm" w="sm" type="none"/>
            <a:tailEnd len="sm" w="sm" type="none"/>
          </a:ln>
        </p:spPr>
        <p:txBody>
          <a:bodyPr anchorCtr="0" anchor="ctr" bIns="180000" lIns="0" spcFirstLastPara="1" rIns="0" wrap="square" tIns="180000">
            <a:spAutoFit/>
          </a:bodyPr>
          <a:lstStyle/>
          <a:p>
            <a:pPr indent="-334599" lvl="0" marL="540000" marR="5080" rtl="0" algn="l">
              <a:lnSpc>
                <a:spcPct val="106900"/>
              </a:lnSpc>
              <a:spcBef>
                <a:spcPts val="0"/>
              </a:spcBef>
              <a:spcAft>
                <a:spcPts val="0"/>
              </a:spcAft>
              <a:buClr>
                <a:srgbClr val="000000"/>
              </a:buClr>
              <a:buSzPts val="1600"/>
              <a:buFont typeface="Arial"/>
              <a:buChar char="•"/>
            </a:pPr>
            <a:r>
              <a:rPr b="0" i="0" lang="it" sz="1600" u="none" cap="none" strike="noStrike">
                <a:solidFill>
                  <a:srgbClr val="000000"/>
                </a:solidFill>
                <a:latin typeface="Arial"/>
                <a:ea typeface="Arial"/>
                <a:cs typeface="Arial"/>
                <a:sym typeface="Arial"/>
              </a:rPr>
              <a:t>Due to load balancers or high traffic</a:t>
            </a:r>
            <a:r>
              <a:rPr b="1" i="0" lang="it" sz="1600" u="none" cap="none" strike="noStrike">
                <a:solidFill>
                  <a:srgbClr val="000000"/>
                </a:solidFill>
                <a:latin typeface="Arial"/>
                <a:ea typeface="Arial"/>
                <a:cs typeface="Arial"/>
                <a:sym typeface="Arial"/>
              </a:rPr>
              <a:t>, multiple attempts may be necessary </a:t>
            </a:r>
            <a:r>
              <a:rPr b="0" i="0" lang="it" sz="1600" u="none" cap="none" strike="noStrike">
                <a:solidFill>
                  <a:srgbClr val="000000"/>
                </a:solidFill>
                <a:latin typeface="Arial"/>
                <a:ea typeface="Arial"/>
                <a:cs typeface="Arial"/>
                <a:sym typeface="Arial"/>
              </a:rPr>
              <a:t>if requests are routed differently or not subsequent.</a:t>
            </a:r>
            <a:endParaRPr b="0" i="0" sz="1600" u="none" cap="none" strike="noStrike">
              <a:solidFill>
                <a:srgbClr val="000000"/>
              </a:solidFill>
              <a:latin typeface="Arial"/>
              <a:ea typeface="Arial"/>
              <a:cs typeface="Arial"/>
              <a:sym typeface="Arial"/>
            </a:endParaRPr>
          </a:p>
          <a:p>
            <a:pPr indent="-334599" lvl="0" marL="540000" marR="598790" rtl="0" algn="l">
              <a:lnSpc>
                <a:spcPct val="106900"/>
              </a:lnSpc>
              <a:spcBef>
                <a:spcPts val="0"/>
              </a:spcBef>
              <a:spcAft>
                <a:spcPts val="0"/>
              </a:spcAft>
              <a:buClr>
                <a:srgbClr val="000000"/>
              </a:buClr>
              <a:buSzPts val="1600"/>
              <a:buFont typeface="Arial"/>
              <a:buChar char="•"/>
            </a:pPr>
            <a:r>
              <a:rPr b="0" i="0" lang="it" sz="1600" u="none" cap="none" strike="noStrike">
                <a:solidFill>
                  <a:srgbClr val="000000"/>
                </a:solidFill>
                <a:latin typeface="Arial"/>
                <a:ea typeface="Arial"/>
                <a:cs typeface="Arial"/>
                <a:sym typeface="Arial"/>
              </a:rPr>
              <a:t>Conducting multiple attempts </a:t>
            </a:r>
            <a:r>
              <a:rPr b="1" i="0" lang="it" sz="1600" u="none" cap="none" strike="noStrike">
                <a:solidFill>
                  <a:srgbClr val="000000"/>
                </a:solidFill>
                <a:latin typeface="Arial"/>
                <a:ea typeface="Arial"/>
                <a:cs typeface="Arial"/>
                <a:sym typeface="Arial"/>
              </a:rPr>
              <a:t>might cause harm to other users.</a:t>
            </a:r>
            <a:endParaRPr b="0" i="0" sz="1600" u="none" cap="none" strike="noStrike">
              <a:solidFill>
                <a:srgbClr val="000000"/>
              </a:solidFill>
              <a:latin typeface="Arial"/>
              <a:ea typeface="Arial"/>
              <a:cs typeface="Arial"/>
              <a:sym typeface="Arial"/>
            </a:endParaRPr>
          </a:p>
          <a:p>
            <a:pPr indent="-334599" lvl="0" marL="540000" marR="154301" rtl="0" algn="l">
              <a:lnSpc>
                <a:spcPct val="107100"/>
              </a:lnSpc>
              <a:spcBef>
                <a:spcPts val="0"/>
              </a:spcBef>
              <a:spcAft>
                <a:spcPts val="0"/>
              </a:spcAft>
              <a:buClr>
                <a:srgbClr val="000000"/>
              </a:buClr>
              <a:buSzPts val="1600"/>
              <a:buFont typeface="Arial"/>
              <a:buChar char="•"/>
            </a:pPr>
            <a:r>
              <a:rPr b="0" i="0" lang="it" sz="1600" u="none" cap="none" strike="noStrike">
                <a:solidFill>
                  <a:srgbClr val="000000"/>
                </a:solidFill>
                <a:latin typeface="Arial"/>
                <a:ea typeface="Arial"/>
                <a:cs typeface="Arial"/>
                <a:sym typeface="Arial"/>
              </a:rPr>
              <a:t>To ensure certainty in identifying the vulnerability, the attacking request and the normal one </a:t>
            </a:r>
            <a:r>
              <a:rPr b="1" i="0" lang="it" sz="1600" u="none" cap="none" strike="noStrike">
                <a:solidFill>
                  <a:srgbClr val="000000"/>
                </a:solidFill>
                <a:latin typeface="Arial"/>
                <a:ea typeface="Arial"/>
                <a:cs typeface="Arial"/>
                <a:sym typeface="Arial"/>
              </a:rPr>
              <a:t>should come from two different connections; </a:t>
            </a:r>
            <a:r>
              <a:rPr b="0" i="0" lang="it" sz="1600" u="none" cap="none" strike="noStrike">
                <a:solidFill>
                  <a:srgbClr val="000000"/>
                </a:solidFill>
                <a:latin typeface="Arial"/>
                <a:ea typeface="Arial"/>
                <a:cs typeface="Arial"/>
                <a:sym typeface="Arial"/>
              </a:rPr>
              <a:t>otherwise, it's not secure.</a:t>
            </a:r>
            <a:endParaRPr b="0" i="0" sz="1600" u="none" cap="none" strike="noStrike">
              <a:solidFill>
                <a:srgbClr val="000000"/>
              </a:solidFill>
              <a:latin typeface="Arial"/>
              <a:ea typeface="Arial"/>
              <a:cs typeface="Arial"/>
              <a:sym typeface="Arial"/>
            </a:endParaRPr>
          </a:p>
          <a:p>
            <a:pPr indent="-334599" lvl="0" marL="540000" marR="15240" rtl="0" algn="l">
              <a:lnSpc>
                <a:spcPct val="106900"/>
              </a:lnSpc>
              <a:spcBef>
                <a:spcPts val="0"/>
              </a:spcBef>
              <a:spcAft>
                <a:spcPts val="0"/>
              </a:spcAft>
              <a:buClr>
                <a:srgbClr val="000000"/>
              </a:buClr>
              <a:buSzPts val="1600"/>
              <a:buFont typeface="Arial"/>
              <a:buChar char="•"/>
            </a:pPr>
            <a:r>
              <a:rPr b="0" i="0" lang="it" sz="1600" u="none" cap="none" strike="noStrike">
                <a:solidFill>
                  <a:srgbClr val="000000"/>
                </a:solidFill>
                <a:latin typeface="Arial"/>
                <a:ea typeface="Arial"/>
                <a:cs typeface="Arial"/>
                <a:sym typeface="Arial"/>
              </a:rPr>
              <a:t>The two requests </a:t>
            </a:r>
            <a:r>
              <a:rPr b="1" i="0" lang="it" sz="1600" u="none" cap="none" strike="noStrike">
                <a:solidFill>
                  <a:srgbClr val="000000"/>
                </a:solidFill>
                <a:latin typeface="Arial"/>
                <a:ea typeface="Arial"/>
                <a:cs typeface="Arial"/>
                <a:sym typeface="Arial"/>
              </a:rPr>
              <a:t>should be as similar as possible </a:t>
            </a:r>
            <a:r>
              <a:rPr b="0" i="0" lang="it" sz="1600" u="none" cap="none" strike="noStrike">
                <a:solidFill>
                  <a:srgbClr val="000000"/>
                </a:solidFill>
                <a:latin typeface="Arial"/>
                <a:ea typeface="Arial"/>
                <a:cs typeface="Arial"/>
                <a:sym typeface="Arial"/>
              </a:rPr>
              <a:t>to avoid redirection to different backend servers (URLs and parameters).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p:nvPr/>
        </p:nvSpPr>
        <p:spPr>
          <a:xfrm>
            <a:off x="167150" y="80700"/>
            <a:ext cx="2822981" cy="307467"/>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Bypass front-end security</a:t>
            </a:r>
            <a:br>
              <a:rPr b="0" i="0" lang="it" sz="1600" u="none" cap="none" strike="noStrike">
                <a:solidFill>
                  <a:srgbClr val="000000"/>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250" name="Google Shape;250;p30"/>
          <p:cNvSpPr txBox="1"/>
          <p:nvPr/>
        </p:nvSpPr>
        <p:spPr>
          <a:xfrm>
            <a:off x="918321" y="822913"/>
            <a:ext cx="73073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When access controls are done only in the front-end server but not on the back-end server</a:t>
            </a:r>
            <a:endParaRPr/>
          </a:p>
        </p:txBody>
      </p:sp>
      <p:pic>
        <p:nvPicPr>
          <p:cNvPr id="251" name="Google Shape;251;p30"/>
          <p:cNvPicPr preferRelativeResize="0"/>
          <p:nvPr/>
        </p:nvPicPr>
        <p:blipFill rotWithShape="1">
          <a:blip r:embed="rId3">
            <a:alphaModFix/>
          </a:blip>
          <a:srcRect b="0" l="0" r="0" t="0"/>
          <a:stretch/>
        </p:blipFill>
        <p:spPr>
          <a:xfrm>
            <a:off x="1785365" y="1430384"/>
            <a:ext cx="5573267" cy="3324605"/>
          </a:xfrm>
          <a:prstGeom prst="rect">
            <a:avLst/>
          </a:prstGeom>
          <a:noFill/>
          <a:ln>
            <a:noFill/>
          </a:ln>
        </p:spPr>
      </p:pic>
      <p:sp>
        <p:nvSpPr>
          <p:cNvPr id="252" name="Google Shape;252;p30"/>
          <p:cNvSpPr txBox="1"/>
          <p:nvPr/>
        </p:nvSpPr>
        <p:spPr>
          <a:xfrm>
            <a:off x="7474495" y="2417861"/>
            <a:ext cx="1502358" cy="307777"/>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chemeClr val="dk1"/>
                </a:solidFill>
                <a:latin typeface="Arial"/>
                <a:ea typeface="Arial"/>
                <a:cs typeface="Arial"/>
                <a:sym typeface="Arial"/>
              </a:rPr>
              <a:t>/home</a:t>
            </a:r>
            <a:endParaRPr>
              <a:solidFill>
                <a:schemeClr val="dk1"/>
              </a:solidFill>
            </a:endParaRPr>
          </a:p>
        </p:txBody>
      </p:sp>
      <p:sp>
        <p:nvSpPr>
          <p:cNvPr id="253" name="Google Shape;253;p30"/>
          <p:cNvSpPr txBox="1"/>
          <p:nvPr/>
        </p:nvSpPr>
        <p:spPr>
          <a:xfrm>
            <a:off x="167147" y="2571749"/>
            <a:ext cx="1502358" cy="523220"/>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chemeClr val="dk1"/>
                </a:solidFill>
                <a:latin typeface="Arial"/>
                <a:ea typeface="Arial"/>
                <a:cs typeface="Arial"/>
                <a:sym typeface="Arial"/>
              </a:rPr>
              <a:t>Both request as /home</a:t>
            </a:r>
            <a:endParaRPr>
              <a:solidFill>
                <a:schemeClr val="dk1"/>
              </a:solidFill>
            </a:endParaRPr>
          </a:p>
        </p:txBody>
      </p:sp>
      <p:sp>
        <p:nvSpPr>
          <p:cNvPr id="254" name="Google Shape;254;p30"/>
          <p:cNvSpPr txBox="1"/>
          <p:nvPr/>
        </p:nvSpPr>
        <p:spPr>
          <a:xfrm>
            <a:off x="7474495" y="3093481"/>
            <a:ext cx="1502358" cy="307777"/>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chemeClr val="dk1"/>
                </a:solidFill>
                <a:latin typeface="Arial"/>
                <a:ea typeface="Arial"/>
                <a:cs typeface="Arial"/>
                <a:sym typeface="Arial"/>
              </a:rPr>
              <a:t>/admin</a:t>
            </a:r>
            <a:endParaRPr>
              <a:solidFill>
                <a:schemeClr val="dk1"/>
              </a:solidFill>
            </a:endParaRPr>
          </a:p>
        </p:txBody>
      </p:sp>
      <p:cxnSp>
        <p:nvCxnSpPr>
          <p:cNvPr id="255" name="Google Shape;255;p30"/>
          <p:cNvCxnSpPr/>
          <p:nvPr/>
        </p:nvCxnSpPr>
        <p:spPr>
          <a:xfrm flipH="1">
            <a:off x="1245330" y="1740867"/>
            <a:ext cx="626000" cy="732975"/>
          </a:xfrm>
          <a:prstGeom prst="straightConnector1">
            <a:avLst/>
          </a:prstGeom>
          <a:noFill/>
          <a:ln cap="flat" cmpd="sng" w="15875">
            <a:solidFill>
              <a:srgbClr val="7BA258"/>
            </a:solidFill>
            <a:prstDash val="solid"/>
            <a:round/>
            <a:headEnd len="sm" w="sm" type="none"/>
            <a:tailEnd len="med" w="med" type="stealth"/>
          </a:ln>
          <a:effectLst>
            <a:outerShdw blurRad="57150" rotWithShape="0" algn="bl" dir="5400000" dist="19050">
              <a:srgbClr val="000000">
                <a:alpha val="49803"/>
              </a:srgbClr>
            </a:outerShdw>
          </a:effectLst>
        </p:spPr>
      </p:cxnSp>
      <p:cxnSp>
        <p:nvCxnSpPr>
          <p:cNvPr id="256" name="Google Shape;256;p30"/>
          <p:cNvCxnSpPr/>
          <p:nvPr/>
        </p:nvCxnSpPr>
        <p:spPr>
          <a:xfrm rot="10800000">
            <a:off x="1245330" y="3179220"/>
            <a:ext cx="626000" cy="946213"/>
          </a:xfrm>
          <a:prstGeom prst="straightConnector1">
            <a:avLst/>
          </a:prstGeom>
          <a:noFill/>
          <a:ln cap="flat" cmpd="sng" w="15875">
            <a:solidFill>
              <a:srgbClr val="4A7DBA"/>
            </a:solidFill>
            <a:prstDash val="solid"/>
            <a:round/>
            <a:headEnd len="sm" w="sm" type="none"/>
            <a:tailEnd len="med" w="med" type="stealth"/>
          </a:ln>
        </p:spPr>
      </p:cxnSp>
      <p:cxnSp>
        <p:nvCxnSpPr>
          <p:cNvPr id="257" name="Google Shape;257;p30"/>
          <p:cNvCxnSpPr/>
          <p:nvPr/>
        </p:nvCxnSpPr>
        <p:spPr>
          <a:xfrm flipH="1" rot="10800000">
            <a:off x="5826642" y="3501656"/>
            <a:ext cx="1736651" cy="715925"/>
          </a:xfrm>
          <a:prstGeom prst="straightConnector1">
            <a:avLst/>
          </a:prstGeom>
          <a:noFill/>
          <a:ln cap="flat" cmpd="sng" w="15875">
            <a:solidFill>
              <a:srgbClr val="4A7DBA"/>
            </a:solidFill>
            <a:prstDash val="solid"/>
            <a:round/>
            <a:headEnd len="sm" w="sm" type="none"/>
            <a:tailEnd len="med" w="med" type="stealth"/>
          </a:ln>
        </p:spPr>
      </p:cxnSp>
      <p:cxnSp>
        <p:nvCxnSpPr>
          <p:cNvPr id="258" name="Google Shape;258;p30"/>
          <p:cNvCxnSpPr/>
          <p:nvPr/>
        </p:nvCxnSpPr>
        <p:spPr>
          <a:xfrm>
            <a:off x="6694967" y="1788197"/>
            <a:ext cx="868326" cy="559313"/>
          </a:xfrm>
          <a:prstGeom prst="straightConnector1">
            <a:avLst/>
          </a:prstGeom>
          <a:noFill/>
          <a:ln cap="flat" cmpd="sng" w="15875">
            <a:solidFill>
              <a:srgbClr val="4A7DBA"/>
            </a:solidFill>
            <a:prstDash val="solid"/>
            <a:round/>
            <a:headEnd len="sm" w="sm" type="none"/>
            <a:tailEnd len="med" w="med" type="stealth"/>
          </a:ln>
        </p:spPr>
      </p:cxnSp>
      <p:sp>
        <p:nvSpPr>
          <p:cNvPr id="259" name="Google Shape;259;p30"/>
          <p:cNvSpPr txBox="1"/>
          <p:nvPr/>
        </p:nvSpPr>
        <p:spPr>
          <a:xfrm>
            <a:off x="167146" y="1430384"/>
            <a:ext cx="10781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it" sz="1400" u="none" cap="none" strike="noStrike">
                <a:solidFill>
                  <a:srgbClr val="000000"/>
                </a:solidFill>
                <a:latin typeface="Arial"/>
                <a:ea typeface="Arial"/>
                <a:cs typeface="Arial"/>
                <a:sym typeface="Arial"/>
              </a:rPr>
              <a:t>Front-end</a:t>
            </a:r>
            <a:endParaRPr/>
          </a:p>
        </p:txBody>
      </p:sp>
      <p:sp>
        <p:nvSpPr>
          <p:cNvPr id="260" name="Google Shape;260;p30"/>
          <p:cNvSpPr txBox="1"/>
          <p:nvPr/>
        </p:nvSpPr>
        <p:spPr>
          <a:xfrm>
            <a:off x="8000877" y="1430383"/>
            <a:ext cx="1078183"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it" sz="1400" u="none" cap="none" strike="noStrike">
                <a:solidFill>
                  <a:srgbClr val="000000"/>
                </a:solidFill>
                <a:latin typeface="Arial"/>
                <a:ea typeface="Arial"/>
                <a:cs typeface="Arial"/>
                <a:sym typeface="Arial"/>
              </a:rPr>
              <a:t>Back-end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p:nvPr/>
        </p:nvSpPr>
        <p:spPr>
          <a:xfrm>
            <a:off x="168750" y="132075"/>
            <a:ext cx="3840709" cy="307467"/>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Revealing front-end request rewriting</a:t>
            </a:r>
            <a:endParaRPr b="0" i="0" sz="1600" u="none" cap="none" strike="noStrike">
              <a:solidFill>
                <a:schemeClr val="dk1"/>
              </a:solidFill>
              <a:latin typeface="Arial"/>
              <a:ea typeface="Arial"/>
              <a:cs typeface="Arial"/>
              <a:sym typeface="Arial"/>
            </a:endParaRPr>
          </a:p>
        </p:txBody>
      </p:sp>
      <p:sp>
        <p:nvSpPr>
          <p:cNvPr id="266" name="Google Shape;266;p31"/>
          <p:cNvSpPr txBox="1"/>
          <p:nvPr/>
        </p:nvSpPr>
        <p:spPr>
          <a:xfrm>
            <a:off x="918321" y="822913"/>
            <a:ext cx="73073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Understanding how the front end adds the header and rewrite when we do the smuggle</a:t>
            </a:r>
            <a:endParaRPr/>
          </a:p>
        </p:txBody>
      </p:sp>
      <p:pic>
        <p:nvPicPr>
          <p:cNvPr id="267" name="Google Shape;267;p31"/>
          <p:cNvPicPr preferRelativeResize="0"/>
          <p:nvPr/>
        </p:nvPicPr>
        <p:blipFill rotWithShape="1">
          <a:blip r:embed="rId3">
            <a:alphaModFix/>
          </a:blip>
          <a:srcRect b="0" l="0" r="0" t="0"/>
          <a:stretch/>
        </p:blipFill>
        <p:spPr>
          <a:xfrm>
            <a:off x="464167" y="1430384"/>
            <a:ext cx="5410949" cy="1610093"/>
          </a:xfrm>
          <a:prstGeom prst="rect">
            <a:avLst/>
          </a:prstGeom>
          <a:noFill/>
          <a:ln>
            <a:noFill/>
          </a:ln>
        </p:spPr>
      </p:pic>
      <p:pic>
        <p:nvPicPr>
          <p:cNvPr id="268" name="Google Shape;268;p31"/>
          <p:cNvPicPr preferRelativeResize="0"/>
          <p:nvPr/>
        </p:nvPicPr>
        <p:blipFill rotWithShape="1">
          <a:blip r:embed="rId4">
            <a:alphaModFix/>
          </a:blip>
          <a:srcRect b="0" l="0" r="0" t="0"/>
          <a:stretch/>
        </p:blipFill>
        <p:spPr>
          <a:xfrm>
            <a:off x="1999828" y="3529441"/>
            <a:ext cx="6681759" cy="10027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a:off x="31725" y="80700"/>
            <a:ext cx="3707435" cy="261747"/>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Revealing front-end request rewriting</a:t>
            </a:r>
            <a:endParaRPr b="0" i="0" sz="1600" u="none" cap="none" strike="noStrike">
              <a:solidFill>
                <a:schemeClr val="dk1"/>
              </a:solidFill>
              <a:latin typeface="Arial"/>
              <a:ea typeface="Arial"/>
              <a:cs typeface="Arial"/>
              <a:sym typeface="Arial"/>
            </a:endParaRPr>
          </a:p>
        </p:txBody>
      </p:sp>
      <p:pic>
        <p:nvPicPr>
          <p:cNvPr id="274" name="Google Shape;274;p32"/>
          <p:cNvPicPr preferRelativeResize="0"/>
          <p:nvPr/>
        </p:nvPicPr>
        <p:blipFill rotWithShape="1">
          <a:blip r:embed="rId3">
            <a:alphaModFix/>
          </a:blip>
          <a:srcRect b="0" l="0" r="0" t="0"/>
          <a:stretch/>
        </p:blipFill>
        <p:spPr>
          <a:xfrm>
            <a:off x="3451642" y="1076925"/>
            <a:ext cx="5487150" cy="3810762"/>
          </a:xfrm>
          <a:prstGeom prst="rect">
            <a:avLst/>
          </a:prstGeom>
          <a:noFill/>
          <a:ln>
            <a:noFill/>
          </a:ln>
        </p:spPr>
      </p:pic>
      <p:sp>
        <p:nvSpPr>
          <p:cNvPr id="275" name="Google Shape;275;p32"/>
          <p:cNvSpPr txBox="1"/>
          <p:nvPr/>
        </p:nvSpPr>
        <p:spPr>
          <a:xfrm>
            <a:off x="205208" y="2563586"/>
            <a:ext cx="1502358" cy="523220"/>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Smuggle post request</a:t>
            </a:r>
            <a:endParaRPr/>
          </a:p>
        </p:txBody>
      </p:sp>
      <p:sp>
        <p:nvSpPr>
          <p:cNvPr id="276" name="Google Shape;276;p32"/>
          <p:cNvSpPr txBox="1"/>
          <p:nvPr/>
        </p:nvSpPr>
        <p:spPr>
          <a:xfrm>
            <a:off x="205207" y="3682092"/>
            <a:ext cx="2657735" cy="523220"/>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Shuffle parameter “email” so it appears last in-message body</a:t>
            </a:r>
            <a:endParaRPr/>
          </a:p>
        </p:txBody>
      </p:sp>
      <p:cxnSp>
        <p:nvCxnSpPr>
          <p:cNvPr id="277" name="Google Shape;277;p32"/>
          <p:cNvCxnSpPr>
            <a:stCxn id="275" idx="3"/>
          </p:cNvCxnSpPr>
          <p:nvPr/>
        </p:nvCxnSpPr>
        <p:spPr>
          <a:xfrm>
            <a:off x="1707566" y="2825196"/>
            <a:ext cx="1744200" cy="261600"/>
          </a:xfrm>
          <a:prstGeom prst="bentConnector3">
            <a:avLst>
              <a:gd fmla="val 50000" name="adj1"/>
            </a:avLst>
          </a:prstGeom>
          <a:noFill/>
          <a:ln cap="flat" cmpd="sng" w="15875">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78" name="Google Shape;278;p32"/>
          <p:cNvCxnSpPr>
            <a:stCxn id="276" idx="3"/>
          </p:cNvCxnSpPr>
          <p:nvPr/>
        </p:nvCxnSpPr>
        <p:spPr>
          <a:xfrm>
            <a:off x="2862942" y="3943702"/>
            <a:ext cx="588600" cy="465000"/>
          </a:xfrm>
          <a:prstGeom prst="bentConnector3">
            <a:avLst>
              <a:gd fmla="val 50000" name="adj1"/>
            </a:avLst>
          </a:prstGeom>
          <a:noFill/>
          <a:ln cap="flat" cmpd="sng" w="15875">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p:nvPr/>
        </p:nvSpPr>
        <p:spPr>
          <a:xfrm>
            <a:off x="124725" y="124725"/>
            <a:ext cx="3153308" cy="300380"/>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Bypassing client authentication</a:t>
            </a:r>
            <a:endParaRPr sz="1600"/>
          </a:p>
        </p:txBody>
      </p:sp>
      <p:sp>
        <p:nvSpPr>
          <p:cNvPr id="284" name="Google Shape;284;p33"/>
          <p:cNvSpPr txBox="1"/>
          <p:nvPr/>
        </p:nvSpPr>
        <p:spPr>
          <a:xfrm>
            <a:off x="808072" y="1060042"/>
            <a:ext cx="70600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This certificate contains their "common name" (CN), which should match their registered hostname.</a:t>
            </a:r>
            <a:endParaRPr/>
          </a:p>
        </p:txBody>
      </p:sp>
      <p:pic>
        <p:nvPicPr>
          <p:cNvPr id="285" name="Google Shape;285;p33"/>
          <p:cNvPicPr preferRelativeResize="0"/>
          <p:nvPr/>
        </p:nvPicPr>
        <p:blipFill rotWithShape="1">
          <a:blip r:embed="rId3">
            <a:alphaModFix/>
          </a:blip>
          <a:srcRect b="0" l="0" r="0" t="0"/>
          <a:stretch/>
        </p:blipFill>
        <p:spPr>
          <a:xfrm>
            <a:off x="1930544" y="1714067"/>
            <a:ext cx="4815077" cy="31630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p:nvPr/>
        </p:nvSpPr>
        <p:spPr>
          <a:xfrm>
            <a:off x="146750" y="66025"/>
            <a:ext cx="3648456" cy="264719"/>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Capturing other users' requests</a:t>
            </a:r>
            <a:endParaRPr sz="1600"/>
          </a:p>
        </p:txBody>
      </p:sp>
      <p:pic>
        <p:nvPicPr>
          <p:cNvPr id="291" name="Google Shape;291;p34"/>
          <p:cNvPicPr preferRelativeResize="0"/>
          <p:nvPr/>
        </p:nvPicPr>
        <p:blipFill rotWithShape="1">
          <a:blip r:embed="rId3">
            <a:alphaModFix/>
          </a:blip>
          <a:srcRect b="0" l="0" r="0" t="0"/>
          <a:stretch/>
        </p:blipFill>
        <p:spPr>
          <a:xfrm>
            <a:off x="2097419" y="881084"/>
            <a:ext cx="5257799" cy="39060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p:nvPr/>
        </p:nvSpPr>
        <p:spPr>
          <a:xfrm>
            <a:off x="154075" y="146750"/>
            <a:ext cx="3114218" cy="344272"/>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Capturing other users' requests</a:t>
            </a:r>
            <a:endParaRPr sz="1600"/>
          </a:p>
        </p:txBody>
      </p:sp>
      <p:pic>
        <p:nvPicPr>
          <p:cNvPr id="297" name="Google Shape;297;p35"/>
          <p:cNvPicPr preferRelativeResize="0"/>
          <p:nvPr/>
        </p:nvPicPr>
        <p:blipFill rotWithShape="1">
          <a:blip r:embed="rId3">
            <a:alphaModFix/>
          </a:blip>
          <a:srcRect b="0" l="0" r="0" t="0"/>
          <a:stretch/>
        </p:blipFill>
        <p:spPr>
          <a:xfrm>
            <a:off x="2097419" y="1123720"/>
            <a:ext cx="5257799" cy="33879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p:nvPr/>
        </p:nvSpPr>
        <p:spPr>
          <a:xfrm>
            <a:off x="1105975" y="198100"/>
            <a:ext cx="6971157" cy="499262"/>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Using HTTP request smuggling to turn an on-site redirect into an open redirect</a:t>
            </a:r>
            <a:endParaRPr sz="1600"/>
          </a:p>
        </p:txBody>
      </p:sp>
      <p:pic>
        <p:nvPicPr>
          <p:cNvPr id="303" name="Google Shape;303;p36"/>
          <p:cNvPicPr preferRelativeResize="0"/>
          <p:nvPr/>
        </p:nvPicPr>
        <p:blipFill rotWithShape="1">
          <a:blip r:embed="rId3">
            <a:alphaModFix/>
          </a:blip>
          <a:srcRect b="0" l="0" r="0" t="0"/>
          <a:stretch/>
        </p:blipFill>
        <p:spPr>
          <a:xfrm>
            <a:off x="293915" y="872936"/>
            <a:ext cx="4232346" cy="1294458"/>
          </a:xfrm>
          <a:prstGeom prst="rect">
            <a:avLst/>
          </a:prstGeom>
          <a:noFill/>
          <a:ln>
            <a:noFill/>
          </a:ln>
        </p:spPr>
      </p:pic>
      <p:pic>
        <p:nvPicPr>
          <p:cNvPr id="304" name="Google Shape;304;p36"/>
          <p:cNvPicPr preferRelativeResize="0"/>
          <p:nvPr/>
        </p:nvPicPr>
        <p:blipFill rotWithShape="1">
          <a:blip r:embed="rId4">
            <a:alphaModFix/>
          </a:blip>
          <a:srcRect b="0" l="0" r="0" t="0"/>
          <a:stretch/>
        </p:blipFill>
        <p:spPr>
          <a:xfrm>
            <a:off x="5186283" y="872935"/>
            <a:ext cx="3707345" cy="2484664"/>
          </a:xfrm>
          <a:prstGeom prst="rect">
            <a:avLst/>
          </a:prstGeom>
          <a:noFill/>
          <a:ln>
            <a:noFill/>
          </a:ln>
        </p:spPr>
      </p:pic>
      <p:sp>
        <p:nvSpPr>
          <p:cNvPr id="305" name="Google Shape;305;p36"/>
          <p:cNvSpPr/>
          <p:nvPr/>
        </p:nvSpPr>
        <p:spPr>
          <a:xfrm>
            <a:off x="4526261" y="1717178"/>
            <a:ext cx="660022" cy="1189307"/>
          </a:xfrm>
          <a:custGeom>
            <a:rect b="b" l="l" r="r" t="t"/>
            <a:pathLst>
              <a:path extrusionOk="0" h="900429" w="1141729">
                <a:moveTo>
                  <a:pt x="0" y="0"/>
                </a:moveTo>
                <a:lnTo>
                  <a:pt x="570852" y="0"/>
                </a:lnTo>
                <a:lnTo>
                  <a:pt x="570852" y="899960"/>
                </a:lnTo>
                <a:lnTo>
                  <a:pt x="1141691" y="899960"/>
                </a:lnTo>
              </a:path>
            </a:pathLst>
          </a:custGeom>
          <a:noFill/>
          <a:ln cap="flat" cmpd="sng" w="19050">
            <a:solidFill>
              <a:srgbClr val="145F8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36"/>
          <p:cNvSpPr txBox="1"/>
          <p:nvPr/>
        </p:nvSpPr>
        <p:spPr>
          <a:xfrm>
            <a:off x="2198537" y="2716543"/>
            <a:ext cx="2657735" cy="307777"/>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rgbClr val="FF0000"/>
                </a:solidFill>
                <a:latin typeface="Arial"/>
                <a:ea typeface="Arial"/>
                <a:cs typeface="Arial"/>
                <a:sym typeface="Arial"/>
              </a:rPr>
              <a:t>Attacker smuggles request</a:t>
            </a:r>
            <a:endParaRPr/>
          </a:p>
        </p:txBody>
      </p:sp>
      <p:pic>
        <p:nvPicPr>
          <p:cNvPr id="307" name="Google Shape;307;p36"/>
          <p:cNvPicPr preferRelativeResize="0"/>
          <p:nvPr/>
        </p:nvPicPr>
        <p:blipFill rotWithShape="1">
          <a:blip r:embed="rId5">
            <a:alphaModFix/>
          </a:blip>
          <a:srcRect b="0" l="0" r="0" t="0"/>
          <a:stretch/>
        </p:blipFill>
        <p:spPr>
          <a:xfrm>
            <a:off x="293915" y="3455634"/>
            <a:ext cx="4562357" cy="1427039"/>
          </a:xfrm>
          <a:prstGeom prst="rect">
            <a:avLst/>
          </a:prstGeom>
          <a:noFill/>
          <a:ln>
            <a:noFill/>
          </a:ln>
        </p:spPr>
      </p:pic>
      <p:sp>
        <p:nvSpPr>
          <p:cNvPr id="308" name="Google Shape;308;p36"/>
          <p:cNvSpPr txBox="1"/>
          <p:nvPr/>
        </p:nvSpPr>
        <p:spPr>
          <a:xfrm>
            <a:off x="5711087" y="4116676"/>
            <a:ext cx="2657735" cy="307777"/>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rgbClr val="7F7F7F"/>
                </a:solidFill>
                <a:latin typeface="Arial"/>
                <a:ea typeface="Arial"/>
                <a:cs typeface="Arial"/>
                <a:sym typeface="Arial"/>
              </a:rPr>
              <a:t>Victim’s request</a:t>
            </a:r>
            <a:endParaRPr/>
          </a:p>
        </p:txBody>
      </p:sp>
      <p:cxnSp>
        <p:nvCxnSpPr>
          <p:cNvPr id="309" name="Google Shape;309;p36"/>
          <p:cNvCxnSpPr>
            <a:endCxn id="308" idx="1"/>
          </p:cNvCxnSpPr>
          <p:nvPr/>
        </p:nvCxnSpPr>
        <p:spPr>
          <a:xfrm>
            <a:off x="4856387" y="4270565"/>
            <a:ext cx="854700" cy="0"/>
          </a:xfrm>
          <a:prstGeom prst="straightConnector1">
            <a:avLst/>
          </a:prstGeom>
          <a:noFill/>
          <a:ln cap="flat" cmpd="sng" w="15875">
            <a:solidFill>
              <a:srgbClr val="7BA258"/>
            </a:solidFill>
            <a:prstDash val="solid"/>
            <a:round/>
            <a:headEnd len="sm" w="sm" type="none"/>
            <a:tailEnd len="med" w="med" type="stealth"/>
          </a:ln>
          <a:effectLst>
            <a:outerShdw blurRad="57150" rotWithShape="0" algn="bl" dir="5400000" dist="19050">
              <a:srgbClr val="000000">
                <a:alpha val="49803"/>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pic>
        <p:nvPicPr>
          <p:cNvPr id="107" name="Google Shape;107;p19"/>
          <p:cNvPicPr preferRelativeResize="0"/>
          <p:nvPr/>
        </p:nvPicPr>
        <p:blipFill rotWithShape="1">
          <a:blip r:embed="rId3">
            <a:alphaModFix/>
          </a:blip>
          <a:srcRect b="0" l="0" r="0" t="0"/>
          <a:stretch/>
        </p:blipFill>
        <p:spPr>
          <a:xfrm>
            <a:off x="248754" y="1656541"/>
            <a:ext cx="8015076" cy="2210743"/>
          </a:xfrm>
          <a:prstGeom prst="rect">
            <a:avLst/>
          </a:prstGeom>
          <a:noFill/>
          <a:ln>
            <a:noFill/>
          </a:ln>
        </p:spPr>
      </p:pic>
      <p:sp>
        <p:nvSpPr>
          <p:cNvPr id="108" name="Google Shape;108;p19"/>
          <p:cNvSpPr/>
          <p:nvPr/>
        </p:nvSpPr>
        <p:spPr>
          <a:xfrm>
            <a:off x="1974355" y="503532"/>
            <a:ext cx="4729963" cy="497891"/>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09" name="Google Shape;109;p19"/>
          <p:cNvSpPr txBox="1"/>
          <p:nvPr/>
        </p:nvSpPr>
        <p:spPr>
          <a:xfrm>
            <a:off x="1974355" y="503532"/>
            <a:ext cx="4726200" cy="495900"/>
          </a:xfrm>
          <a:prstGeom prst="rect">
            <a:avLst/>
          </a:prstGeom>
          <a:noFill/>
          <a:ln cap="flat" cmpd="sng" w="18350">
            <a:solidFill>
              <a:srgbClr val="7F7F7F"/>
            </a:solidFill>
            <a:prstDash val="solid"/>
            <a:round/>
            <a:headEnd len="sm" w="sm" type="none"/>
            <a:tailEnd len="sm" w="sm" type="none"/>
          </a:ln>
        </p:spPr>
        <p:txBody>
          <a:bodyPr anchorCtr="0" anchor="t" bIns="0" lIns="0" spcFirstLastPara="1" rIns="0" wrap="square" tIns="36850">
            <a:spAutoFit/>
          </a:bodyPr>
          <a:lstStyle/>
          <a:p>
            <a:pPr indent="0" lvl="0" marL="0" marR="0" rtl="0" algn="ctr">
              <a:lnSpc>
                <a:spcPct val="117500"/>
              </a:lnSpc>
              <a:spcBef>
                <a:spcPts val="0"/>
              </a:spcBef>
              <a:spcAft>
                <a:spcPts val="0"/>
              </a:spcAft>
              <a:buNone/>
            </a:pPr>
            <a:r>
              <a:rPr b="1" lang="it" sz="1600">
                <a:latin typeface="Arial"/>
                <a:ea typeface="Arial"/>
                <a:cs typeface="Arial"/>
                <a:sym typeface="Arial"/>
              </a:rPr>
              <a:t>OWASP Top Ten</a:t>
            </a:r>
            <a:endParaRPr sz="1600">
              <a:latin typeface="Arial"/>
              <a:ea typeface="Arial"/>
              <a:cs typeface="Arial"/>
              <a:sym typeface="Arial"/>
            </a:endParaRPr>
          </a:p>
          <a:p>
            <a:pPr indent="0" lvl="0" marL="0" marR="0" rtl="0" algn="ctr">
              <a:lnSpc>
                <a:spcPct val="116250"/>
              </a:lnSpc>
              <a:spcBef>
                <a:spcPts val="0"/>
              </a:spcBef>
              <a:spcAft>
                <a:spcPts val="0"/>
              </a:spcAft>
              <a:buNone/>
            </a:pPr>
            <a:r>
              <a:rPr i="1" lang="it" sz="1100">
                <a:latin typeface="Arial"/>
                <a:ea typeface="Arial"/>
                <a:cs typeface="Arial"/>
                <a:sym typeface="Arial"/>
              </a:rPr>
              <a:t>A broad consensus about the most critical security risks to web applications</a:t>
            </a:r>
            <a:endParaRPr sz="1100">
              <a:latin typeface="Arial"/>
              <a:ea typeface="Arial"/>
              <a:cs typeface="Arial"/>
              <a:sym typeface="Arial"/>
            </a:endParaRPr>
          </a:p>
        </p:txBody>
      </p:sp>
      <p:grpSp>
        <p:nvGrpSpPr>
          <p:cNvPr id="110" name="Google Shape;110;p19"/>
          <p:cNvGrpSpPr/>
          <p:nvPr/>
        </p:nvGrpSpPr>
        <p:grpSpPr>
          <a:xfrm>
            <a:off x="8263816" y="2571744"/>
            <a:ext cx="829753" cy="166466"/>
            <a:chOff x="7935836" y="2070011"/>
            <a:chExt cx="915034" cy="183514"/>
          </a:xfrm>
        </p:grpSpPr>
        <p:sp>
          <p:nvSpPr>
            <p:cNvPr id="111" name="Google Shape;111;p19"/>
            <p:cNvSpPr/>
            <p:nvPr/>
          </p:nvSpPr>
          <p:spPr>
            <a:xfrm>
              <a:off x="7935836" y="2070011"/>
              <a:ext cx="915034" cy="183514"/>
            </a:xfrm>
            <a:custGeom>
              <a:rect b="b" l="l" r="r" t="t"/>
              <a:pathLst>
                <a:path extrusionOk="0" h="183514" w="915034">
                  <a:moveTo>
                    <a:pt x="228600" y="0"/>
                  </a:moveTo>
                  <a:lnTo>
                    <a:pt x="0" y="91439"/>
                  </a:lnTo>
                  <a:lnTo>
                    <a:pt x="228600" y="183235"/>
                  </a:lnTo>
                  <a:lnTo>
                    <a:pt x="228600" y="137160"/>
                  </a:lnTo>
                  <a:lnTo>
                    <a:pt x="914768" y="137160"/>
                  </a:lnTo>
                  <a:lnTo>
                    <a:pt x="914768" y="45720"/>
                  </a:lnTo>
                  <a:lnTo>
                    <a:pt x="228600" y="45720"/>
                  </a:lnTo>
                  <a:lnTo>
                    <a:pt x="228600"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12" name="Google Shape;112;p19"/>
            <p:cNvSpPr/>
            <p:nvPr/>
          </p:nvSpPr>
          <p:spPr>
            <a:xfrm>
              <a:off x="7935836" y="2070011"/>
              <a:ext cx="915034" cy="183514"/>
            </a:xfrm>
            <a:custGeom>
              <a:rect b="b" l="l" r="r" t="t"/>
              <a:pathLst>
                <a:path extrusionOk="0" h="183514" w="915034">
                  <a:moveTo>
                    <a:pt x="914768" y="45720"/>
                  </a:moveTo>
                  <a:lnTo>
                    <a:pt x="228600" y="45720"/>
                  </a:lnTo>
                  <a:lnTo>
                    <a:pt x="228600" y="0"/>
                  </a:lnTo>
                  <a:lnTo>
                    <a:pt x="0" y="91439"/>
                  </a:lnTo>
                  <a:lnTo>
                    <a:pt x="228600" y="183235"/>
                  </a:lnTo>
                  <a:lnTo>
                    <a:pt x="228600" y="137160"/>
                  </a:lnTo>
                  <a:lnTo>
                    <a:pt x="914768" y="137160"/>
                  </a:lnTo>
                  <a:lnTo>
                    <a:pt x="914768" y="45720"/>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grpSp>
      <p:cxnSp>
        <p:nvCxnSpPr>
          <p:cNvPr id="113" name="Google Shape;113;p19"/>
          <p:cNvCxnSpPr/>
          <p:nvPr/>
        </p:nvCxnSpPr>
        <p:spPr>
          <a:xfrm flipH="1" rot="10800000">
            <a:off x="3734725" y="2700100"/>
            <a:ext cx="1372200" cy="124800"/>
          </a:xfrm>
          <a:prstGeom prst="straightConnector1">
            <a:avLst/>
          </a:prstGeom>
          <a:noFill/>
          <a:ln cap="flat" cmpd="sng" w="19050">
            <a:solidFill>
              <a:srgbClr val="FF0000"/>
            </a:solidFill>
            <a:prstDash val="solid"/>
            <a:round/>
            <a:headEnd len="med" w="med" type="none"/>
            <a:tailEnd len="med" w="med" type="stealth"/>
          </a:ln>
          <a:effectLst>
            <a:outerShdw blurRad="57150" rotWithShape="0" algn="bl" dir="5400000" dist="19050">
              <a:srgbClr val="000000">
                <a:alpha val="50000"/>
              </a:srgbClr>
            </a:outerShdw>
          </a:effectLst>
        </p:spPr>
      </p:cxnSp>
      <p:sp>
        <p:nvSpPr>
          <p:cNvPr id="114" name="Google Shape;114;p19"/>
          <p:cNvSpPr/>
          <p:nvPr/>
        </p:nvSpPr>
        <p:spPr>
          <a:xfrm>
            <a:off x="248750" y="4031300"/>
            <a:ext cx="8650276" cy="1035558"/>
          </a:xfrm>
          <a:custGeom>
            <a:rect b="b" l="l" r="r" t="t"/>
            <a:pathLst>
              <a:path extrusionOk="0" h="457200" w="9531985">
                <a:moveTo>
                  <a:pt x="9531362" y="0"/>
                </a:moveTo>
                <a:lnTo>
                  <a:pt x="0" y="0"/>
                </a:lnTo>
                <a:lnTo>
                  <a:pt x="0" y="457200"/>
                </a:lnTo>
                <a:lnTo>
                  <a:pt x="4765687" y="457200"/>
                </a:lnTo>
                <a:lnTo>
                  <a:pt x="9531362" y="457200"/>
                </a:lnTo>
                <a:lnTo>
                  <a:pt x="9531362"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600"/>
          </a:p>
        </p:txBody>
      </p:sp>
      <p:sp>
        <p:nvSpPr>
          <p:cNvPr id="115" name="Google Shape;115;p19"/>
          <p:cNvSpPr txBox="1"/>
          <p:nvPr/>
        </p:nvSpPr>
        <p:spPr>
          <a:xfrm>
            <a:off x="248750" y="4079575"/>
            <a:ext cx="38235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700"/>
              <a:t>A6:2017-Security Misconfiguration</a:t>
            </a:r>
            <a:endParaRPr b="1" sz="700"/>
          </a:p>
          <a:p>
            <a:pPr indent="0" lvl="0" marL="0" rtl="0" algn="l">
              <a:spcBef>
                <a:spcPts val="0"/>
              </a:spcBef>
              <a:spcAft>
                <a:spcPts val="0"/>
              </a:spcAft>
              <a:buNone/>
            </a:pPr>
            <a:r>
              <a:t/>
            </a:r>
            <a:endParaRPr sz="700"/>
          </a:p>
          <a:p>
            <a:pPr indent="0" lvl="0" marL="0" rtl="0" algn="just">
              <a:spcBef>
                <a:spcPts val="0"/>
              </a:spcBef>
              <a:spcAft>
                <a:spcPts val="0"/>
              </a:spcAft>
              <a:buNone/>
            </a:pPr>
            <a:r>
              <a:rPr lang="it" sz="700"/>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patched/upgraded in a timely fashion.</a:t>
            </a:r>
            <a:endParaRPr sz="700"/>
          </a:p>
        </p:txBody>
      </p:sp>
      <p:sp>
        <p:nvSpPr>
          <p:cNvPr id="116" name="Google Shape;116;p19"/>
          <p:cNvSpPr txBox="1"/>
          <p:nvPr/>
        </p:nvSpPr>
        <p:spPr>
          <a:xfrm>
            <a:off x="4739925" y="4079575"/>
            <a:ext cx="3991500" cy="8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700">
                <a:solidFill>
                  <a:schemeClr val="dk1"/>
                </a:solidFill>
              </a:rPr>
              <a:t>A05:2021-Security Misconfiguration </a:t>
            </a:r>
            <a:endParaRPr b="1"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just">
              <a:spcBef>
                <a:spcPts val="0"/>
              </a:spcBef>
              <a:spcAft>
                <a:spcPts val="0"/>
              </a:spcAft>
              <a:buNone/>
            </a:pPr>
            <a:r>
              <a:rPr lang="it" sz="700">
                <a:solidFill>
                  <a:schemeClr val="dk1"/>
                </a:solidFill>
              </a:rPr>
              <a:t>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endParaRPr sz="1700">
              <a:latin typeface="Calibri"/>
              <a:ea typeface="Calibri"/>
              <a:cs typeface="Calibri"/>
              <a:sym typeface="Calibri"/>
            </a:endParaRPr>
          </a:p>
        </p:txBody>
      </p:sp>
      <p:sp>
        <p:nvSpPr>
          <p:cNvPr id="117" name="Google Shape;117;p19"/>
          <p:cNvSpPr txBox="1"/>
          <p:nvPr/>
        </p:nvSpPr>
        <p:spPr>
          <a:xfrm>
            <a:off x="3785388" y="3950625"/>
            <a:ext cx="11079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900" u="sng">
                <a:solidFill>
                  <a:schemeClr val="hlink"/>
                </a:solidFill>
                <a:hlinkClick r:id="rId4"/>
              </a:rPr>
              <a:t>https://owasp.org/</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p:nvPr/>
        </p:nvSpPr>
        <p:spPr>
          <a:xfrm>
            <a:off x="102725" y="80725"/>
            <a:ext cx="4039362" cy="659740"/>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Using HTTP request smuggling to perform web cache poisoning</a:t>
            </a:r>
            <a:endParaRPr sz="1600"/>
          </a:p>
        </p:txBody>
      </p:sp>
      <p:sp>
        <p:nvSpPr>
          <p:cNvPr id="315" name="Google Shape;315;p37"/>
          <p:cNvSpPr txBox="1"/>
          <p:nvPr/>
        </p:nvSpPr>
        <p:spPr>
          <a:xfrm>
            <a:off x="224764" y="1191684"/>
            <a:ext cx="26318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Redirect to an external domain</a:t>
            </a:r>
            <a:endParaRPr/>
          </a:p>
        </p:txBody>
      </p:sp>
      <p:pic>
        <p:nvPicPr>
          <p:cNvPr id="316" name="Google Shape;316;p37"/>
          <p:cNvPicPr preferRelativeResize="0"/>
          <p:nvPr/>
        </p:nvPicPr>
        <p:blipFill rotWithShape="1">
          <a:blip r:embed="rId3">
            <a:alphaModFix/>
          </a:blip>
          <a:srcRect b="0" l="0" r="0" t="0"/>
          <a:stretch/>
        </p:blipFill>
        <p:spPr>
          <a:xfrm>
            <a:off x="224764" y="1560340"/>
            <a:ext cx="3870197" cy="2823358"/>
          </a:xfrm>
          <a:prstGeom prst="rect">
            <a:avLst/>
          </a:prstGeom>
          <a:noFill/>
          <a:ln>
            <a:noFill/>
          </a:ln>
        </p:spPr>
      </p:pic>
      <p:pic>
        <p:nvPicPr>
          <p:cNvPr id="317" name="Google Shape;317;p37"/>
          <p:cNvPicPr preferRelativeResize="0"/>
          <p:nvPr/>
        </p:nvPicPr>
        <p:blipFill rotWithShape="1">
          <a:blip r:embed="rId4">
            <a:alphaModFix/>
          </a:blip>
          <a:srcRect b="0" l="0" r="0" t="0"/>
          <a:stretch/>
        </p:blipFill>
        <p:spPr>
          <a:xfrm>
            <a:off x="4286383" y="2094631"/>
            <a:ext cx="4632853" cy="175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p:nvPr/>
        </p:nvSpPr>
        <p:spPr>
          <a:xfrm>
            <a:off x="86625" y="70475"/>
            <a:ext cx="3987241" cy="589788"/>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Using HTTP request smuggling to exploit reflected XSS</a:t>
            </a:r>
            <a:endParaRPr sz="1600"/>
          </a:p>
        </p:txBody>
      </p:sp>
      <p:pic>
        <p:nvPicPr>
          <p:cNvPr id="323" name="Google Shape;323;p38"/>
          <p:cNvPicPr preferRelativeResize="0"/>
          <p:nvPr/>
        </p:nvPicPr>
        <p:blipFill rotWithShape="1">
          <a:blip r:embed="rId3">
            <a:alphaModFix/>
          </a:blip>
          <a:srcRect b="0" l="0" r="0" t="0"/>
          <a:stretch/>
        </p:blipFill>
        <p:spPr>
          <a:xfrm>
            <a:off x="1939809" y="1543758"/>
            <a:ext cx="5264381" cy="27887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p:nvPr/>
        </p:nvSpPr>
        <p:spPr>
          <a:xfrm>
            <a:off x="2351314" y="117908"/>
            <a:ext cx="4443298" cy="674827"/>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Using HTTP request smuggling to perform web cache deception</a:t>
            </a:r>
            <a:endParaRPr sz="1600"/>
          </a:p>
        </p:txBody>
      </p:sp>
      <p:pic>
        <p:nvPicPr>
          <p:cNvPr id="329" name="Google Shape;329;p39"/>
          <p:cNvPicPr preferRelativeResize="0"/>
          <p:nvPr/>
        </p:nvPicPr>
        <p:blipFill rotWithShape="1">
          <a:blip r:embed="rId3">
            <a:alphaModFix/>
          </a:blip>
          <a:srcRect b="0" l="0" r="0" t="0"/>
          <a:stretch/>
        </p:blipFill>
        <p:spPr>
          <a:xfrm>
            <a:off x="2578887" y="1014662"/>
            <a:ext cx="3986226" cy="2561565"/>
          </a:xfrm>
          <a:prstGeom prst="rect">
            <a:avLst/>
          </a:prstGeom>
          <a:noFill/>
          <a:ln>
            <a:noFill/>
          </a:ln>
        </p:spPr>
      </p:pic>
      <p:pic>
        <p:nvPicPr>
          <p:cNvPr id="330" name="Google Shape;330;p39"/>
          <p:cNvPicPr preferRelativeResize="0"/>
          <p:nvPr/>
        </p:nvPicPr>
        <p:blipFill rotWithShape="1">
          <a:blip r:embed="rId4">
            <a:alphaModFix/>
          </a:blip>
          <a:srcRect b="0" l="0" r="0" t="0"/>
          <a:stretch/>
        </p:blipFill>
        <p:spPr>
          <a:xfrm>
            <a:off x="3692862" y="3798042"/>
            <a:ext cx="4857650" cy="1184006"/>
          </a:xfrm>
          <a:prstGeom prst="rect">
            <a:avLst/>
          </a:prstGeom>
          <a:noFill/>
          <a:ln>
            <a:noFill/>
          </a:ln>
        </p:spPr>
      </p:pic>
      <p:sp>
        <p:nvSpPr>
          <p:cNvPr id="331" name="Google Shape;331;p39"/>
          <p:cNvSpPr txBox="1"/>
          <p:nvPr/>
        </p:nvSpPr>
        <p:spPr>
          <a:xfrm>
            <a:off x="642257" y="3800763"/>
            <a:ext cx="2190719" cy="523220"/>
          </a:xfrm>
          <a:prstGeom prst="rect">
            <a:avLst/>
          </a:prstGeom>
          <a:solidFill>
            <a:srgbClr val="CEE6F4"/>
          </a:solidFill>
          <a:ln cap="flat" cmpd="sng" w="9525">
            <a:solidFill>
              <a:srgbClr val="7F7F7F"/>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it" sz="1400" u="none" cap="none" strike="noStrike">
                <a:solidFill>
                  <a:srgbClr val="FF0000"/>
                </a:solidFill>
                <a:latin typeface="Arial"/>
                <a:ea typeface="Arial"/>
                <a:cs typeface="Arial"/>
                <a:sym typeface="Arial"/>
              </a:rPr>
              <a:t>Attacker uses this URL to gain content</a:t>
            </a:r>
            <a:endParaRPr/>
          </a:p>
        </p:txBody>
      </p:sp>
      <p:cxnSp>
        <p:nvCxnSpPr>
          <p:cNvPr id="332" name="Google Shape;332;p39"/>
          <p:cNvCxnSpPr/>
          <p:nvPr/>
        </p:nvCxnSpPr>
        <p:spPr>
          <a:xfrm>
            <a:off x="2838047" y="4160443"/>
            <a:ext cx="854815" cy="0"/>
          </a:xfrm>
          <a:prstGeom prst="straightConnector1">
            <a:avLst/>
          </a:prstGeom>
          <a:noFill/>
          <a:ln cap="flat" cmpd="sng" w="15875">
            <a:solidFill>
              <a:srgbClr val="7BA258"/>
            </a:solidFill>
            <a:prstDash val="solid"/>
            <a:round/>
            <a:headEnd len="sm" w="sm" type="none"/>
            <a:tailEnd len="med" w="med" type="stealth"/>
          </a:ln>
          <a:effectLst>
            <a:outerShdw blurRad="57150" rotWithShape="0" algn="bl" dir="5400000" dist="19050">
              <a:srgbClr val="000000">
                <a:alpha val="49803"/>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40"/>
          <p:cNvSpPr/>
          <p:nvPr/>
        </p:nvSpPr>
        <p:spPr>
          <a:xfrm>
            <a:off x="180195" y="187825"/>
            <a:ext cx="914857" cy="441177"/>
          </a:xfrm>
          <a:custGeom>
            <a:rect b="b" l="l" r="r" t="t"/>
            <a:pathLst>
              <a:path extrusionOk="0" h="681355" w="6309359">
                <a:moveTo>
                  <a:pt x="6309360" y="0"/>
                </a:moveTo>
                <a:lnTo>
                  <a:pt x="0" y="0"/>
                </a:lnTo>
                <a:lnTo>
                  <a:pt x="0" y="681113"/>
                </a:lnTo>
                <a:lnTo>
                  <a:pt x="3154679" y="681113"/>
                </a:lnTo>
                <a:lnTo>
                  <a:pt x="6309360" y="681113"/>
                </a:lnTo>
                <a:lnTo>
                  <a:pt x="6309360"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338" name="Google Shape;338;p40"/>
          <p:cNvSpPr txBox="1"/>
          <p:nvPr/>
        </p:nvSpPr>
        <p:spPr>
          <a:xfrm>
            <a:off x="176100" y="183425"/>
            <a:ext cx="9150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t>LAB</a:t>
            </a:r>
            <a:endParaRPr sz="1600"/>
          </a:p>
        </p:txBody>
      </p:sp>
      <p:sp>
        <p:nvSpPr>
          <p:cNvPr id="339" name="Google Shape;339;p40"/>
          <p:cNvSpPr txBox="1"/>
          <p:nvPr/>
        </p:nvSpPr>
        <p:spPr>
          <a:xfrm>
            <a:off x="3068625" y="4429875"/>
            <a:ext cx="50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3"/>
              </a:rPr>
              <a:t>LAB</a:t>
            </a:r>
            <a:endParaRPr/>
          </a:p>
        </p:txBody>
      </p:sp>
      <p:sp>
        <p:nvSpPr>
          <p:cNvPr id="340" name="Google Shape;340;p40"/>
          <p:cNvSpPr txBox="1"/>
          <p:nvPr/>
        </p:nvSpPr>
        <p:spPr>
          <a:xfrm>
            <a:off x="5128825" y="4429875"/>
            <a:ext cx="91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4"/>
              </a:rPr>
              <a:t>SOLUTION</a:t>
            </a:r>
            <a:endParaRPr/>
          </a:p>
        </p:txBody>
      </p:sp>
      <p:sp>
        <p:nvSpPr>
          <p:cNvPr id="341" name="Google Shape;341;p40"/>
          <p:cNvSpPr/>
          <p:nvPr/>
        </p:nvSpPr>
        <p:spPr>
          <a:xfrm>
            <a:off x="2044200" y="490899"/>
            <a:ext cx="4877408" cy="4291279"/>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pic>
        <p:nvPicPr>
          <p:cNvPr id="342" name="Google Shape;342;p40"/>
          <p:cNvPicPr preferRelativeResize="0"/>
          <p:nvPr/>
        </p:nvPicPr>
        <p:blipFill>
          <a:blip r:embed="rId5">
            <a:alphaModFix/>
          </a:blip>
          <a:stretch>
            <a:fillRect/>
          </a:stretch>
        </p:blipFill>
        <p:spPr>
          <a:xfrm>
            <a:off x="2347550" y="681400"/>
            <a:ext cx="4270674" cy="3707426"/>
          </a:xfrm>
          <a:prstGeom prst="rect">
            <a:avLst/>
          </a:prstGeom>
          <a:noFill/>
          <a:ln>
            <a:noFill/>
          </a:ln>
        </p:spPr>
      </p:pic>
      <p:pic>
        <p:nvPicPr>
          <p:cNvPr id="343" name="Google Shape;343;p40"/>
          <p:cNvPicPr preferRelativeResize="0"/>
          <p:nvPr/>
        </p:nvPicPr>
        <p:blipFill>
          <a:blip r:embed="rId6">
            <a:alphaModFix/>
          </a:blip>
          <a:stretch>
            <a:fillRect/>
          </a:stretch>
        </p:blipFill>
        <p:spPr>
          <a:xfrm>
            <a:off x="2428750" y="1169719"/>
            <a:ext cx="915000" cy="225355"/>
          </a:xfrm>
          <a:prstGeom prst="rect">
            <a:avLst/>
          </a:prstGeom>
          <a:noFill/>
          <a:ln>
            <a:noFill/>
          </a:ln>
        </p:spPr>
      </p:pic>
      <p:sp>
        <p:nvSpPr>
          <p:cNvPr id="344" name="Google Shape;344;p40"/>
          <p:cNvSpPr txBox="1"/>
          <p:nvPr/>
        </p:nvSpPr>
        <p:spPr>
          <a:xfrm>
            <a:off x="2907450" y="4429875"/>
            <a:ext cx="50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7"/>
              </a:rPr>
              <a:t>LAB</a:t>
            </a:r>
            <a:endParaRPr/>
          </a:p>
        </p:txBody>
      </p:sp>
      <p:sp>
        <p:nvSpPr>
          <p:cNvPr id="345" name="Google Shape;345;p40"/>
          <p:cNvSpPr txBox="1"/>
          <p:nvPr/>
        </p:nvSpPr>
        <p:spPr>
          <a:xfrm>
            <a:off x="5187450" y="4429875"/>
            <a:ext cx="91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8"/>
              </a:rPr>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41"/>
          <p:cNvGrpSpPr/>
          <p:nvPr/>
        </p:nvGrpSpPr>
        <p:grpSpPr>
          <a:xfrm>
            <a:off x="0" y="84243"/>
            <a:ext cx="6986983" cy="1059157"/>
            <a:chOff x="0" y="92875"/>
            <a:chExt cx="7705090" cy="1167688"/>
          </a:xfrm>
        </p:grpSpPr>
        <p:sp>
          <p:nvSpPr>
            <p:cNvPr id="351" name="Google Shape;351;p41"/>
            <p:cNvSpPr/>
            <p:nvPr/>
          </p:nvSpPr>
          <p:spPr>
            <a:xfrm>
              <a:off x="0" y="1238973"/>
              <a:ext cx="7687309" cy="21590"/>
            </a:xfrm>
            <a:custGeom>
              <a:rect b="b" l="l" r="r" t="t"/>
              <a:pathLst>
                <a:path extrusionOk="0" h="21590" w="7687309">
                  <a:moveTo>
                    <a:pt x="0" y="21043"/>
                  </a:moveTo>
                  <a:lnTo>
                    <a:pt x="7687081" y="21043"/>
                  </a:lnTo>
                  <a:lnTo>
                    <a:pt x="7687081" y="0"/>
                  </a:lnTo>
                  <a:lnTo>
                    <a:pt x="0" y="0"/>
                  </a:lnTo>
                  <a:lnTo>
                    <a:pt x="0" y="2104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52" name="Google Shape;352;p41"/>
            <p:cNvSpPr/>
            <p:nvPr/>
          </p:nvSpPr>
          <p:spPr>
            <a:xfrm>
              <a:off x="0" y="93433"/>
              <a:ext cx="7705090" cy="1149350"/>
            </a:xfrm>
            <a:custGeom>
              <a:rect b="b" l="l" r="r" t="t"/>
              <a:pathLst>
                <a:path extrusionOk="0" h="1149350" w="7705090">
                  <a:moveTo>
                    <a:pt x="7704937" y="2540"/>
                  </a:moveTo>
                  <a:lnTo>
                    <a:pt x="7703477" y="2540"/>
                  </a:lnTo>
                  <a:lnTo>
                    <a:pt x="7703477" y="0"/>
                  </a:lnTo>
                  <a:lnTo>
                    <a:pt x="0" y="0"/>
                  </a:lnTo>
                  <a:lnTo>
                    <a:pt x="0" y="2540"/>
                  </a:lnTo>
                  <a:lnTo>
                    <a:pt x="0" y="1145540"/>
                  </a:lnTo>
                  <a:lnTo>
                    <a:pt x="0" y="1149350"/>
                  </a:lnTo>
                  <a:lnTo>
                    <a:pt x="7702969" y="1149350"/>
                  </a:lnTo>
                  <a:lnTo>
                    <a:pt x="7702969" y="1145540"/>
                  </a:lnTo>
                  <a:lnTo>
                    <a:pt x="7704937" y="1145540"/>
                  </a:lnTo>
                  <a:lnTo>
                    <a:pt x="7704937" y="2540"/>
                  </a:lnTo>
                  <a:close/>
                </a:path>
              </a:pathLst>
            </a:custGeom>
            <a:solidFill>
              <a:srgbClr val="246DC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353" name="Google Shape;353;p41"/>
            <p:cNvPicPr preferRelativeResize="0"/>
            <p:nvPr/>
          </p:nvPicPr>
          <p:blipFill rotWithShape="1">
            <a:blip r:embed="rId3">
              <a:alphaModFix/>
            </a:blip>
            <a:srcRect b="0" l="0" r="0" t="0"/>
            <a:stretch/>
          </p:blipFill>
          <p:spPr>
            <a:xfrm>
              <a:off x="590041" y="92875"/>
              <a:ext cx="6735953" cy="1056259"/>
            </a:xfrm>
            <a:prstGeom prst="rect">
              <a:avLst/>
            </a:prstGeom>
            <a:noFill/>
            <a:ln>
              <a:noFill/>
            </a:ln>
          </p:spPr>
        </p:pic>
        <p:sp>
          <p:nvSpPr>
            <p:cNvPr id="354" name="Google Shape;354;p41"/>
            <p:cNvSpPr/>
            <p:nvPr/>
          </p:nvSpPr>
          <p:spPr>
            <a:xfrm>
              <a:off x="0" y="92887"/>
              <a:ext cx="7705090" cy="1149985"/>
            </a:xfrm>
            <a:custGeom>
              <a:rect b="b" l="l" r="r" t="t"/>
              <a:pathLst>
                <a:path extrusionOk="0" h="1149985" w="7705090">
                  <a:moveTo>
                    <a:pt x="3839756" y="1149489"/>
                  </a:moveTo>
                  <a:lnTo>
                    <a:pt x="7697520" y="1149489"/>
                  </a:lnTo>
                  <a:lnTo>
                    <a:pt x="7701483" y="1149489"/>
                  </a:lnTo>
                  <a:lnTo>
                    <a:pt x="7705077" y="1145882"/>
                  </a:lnTo>
                  <a:lnTo>
                    <a:pt x="7705077" y="1141920"/>
                  </a:lnTo>
                  <a:lnTo>
                    <a:pt x="7705077" y="7200"/>
                  </a:lnTo>
                  <a:lnTo>
                    <a:pt x="7705077" y="3251"/>
                  </a:lnTo>
                  <a:lnTo>
                    <a:pt x="7701483" y="0"/>
                  </a:lnTo>
                  <a:lnTo>
                    <a:pt x="7697520" y="0"/>
                  </a:lnTo>
                  <a:lnTo>
                    <a:pt x="0" y="0"/>
                  </a:lnTo>
                </a:path>
                <a:path extrusionOk="0" h="1149985" w="7705090">
                  <a:moveTo>
                    <a:pt x="0" y="1149489"/>
                  </a:moveTo>
                  <a:lnTo>
                    <a:pt x="3839756" y="1149489"/>
                  </a:lnTo>
                </a:path>
              </a:pathLst>
            </a:custGeom>
            <a:noFill/>
            <a:ln cap="flat" cmpd="sng" w="11875">
              <a:solidFill>
                <a:srgbClr val="2243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355" name="Google Shape;355;p41"/>
            <p:cNvPicPr preferRelativeResize="0"/>
            <p:nvPr/>
          </p:nvPicPr>
          <p:blipFill rotWithShape="1">
            <a:blip r:embed="rId4">
              <a:alphaModFix/>
            </a:blip>
            <a:srcRect b="0" l="0" r="0" t="0"/>
            <a:stretch/>
          </p:blipFill>
          <p:spPr>
            <a:xfrm>
              <a:off x="0" y="98793"/>
              <a:ext cx="7698994" cy="1137500"/>
            </a:xfrm>
            <a:prstGeom prst="rect">
              <a:avLst/>
            </a:prstGeom>
            <a:noFill/>
            <a:ln>
              <a:noFill/>
            </a:ln>
          </p:spPr>
        </p:pic>
      </p:grpSp>
      <p:sp>
        <p:nvSpPr>
          <p:cNvPr id="356" name="Google Shape;356;p41"/>
          <p:cNvSpPr txBox="1"/>
          <p:nvPr>
            <p:ph type="title"/>
          </p:nvPr>
        </p:nvSpPr>
        <p:spPr>
          <a:xfrm>
            <a:off x="445833" y="339851"/>
            <a:ext cx="5101753" cy="516654"/>
          </a:xfrm>
          <a:prstGeom prst="rect">
            <a:avLst/>
          </a:prstGeom>
          <a:noFill/>
          <a:ln>
            <a:noFill/>
          </a:ln>
        </p:spPr>
        <p:txBody>
          <a:bodyPr anchorCtr="0" anchor="t" bIns="0" lIns="0" spcFirstLastPara="1" rIns="0" wrap="square" tIns="13250">
            <a:spAutoFit/>
          </a:bodyPr>
          <a:lstStyle/>
          <a:p>
            <a:pPr indent="0" lvl="0" marL="12700" rtl="0" algn="l">
              <a:lnSpc>
                <a:spcPct val="100000"/>
              </a:lnSpc>
              <a:spcBef>
                <a:spcPts val="0"/>
              </a:spcBef>
              <a:spcAft>
                <a:spcPts val="0"/>
              </a:spcAft>
              <a:buSzPts val="1300"/>
              <a:buNone/>
            </a:pPr>
            <a:r>
              <a:rPr lang="it"/>
              <a:t>Cyber Offense and Defense</a:t>
            </a:r>
            <a:endParaRPr/>
          </a:p>
        </p:txBody>
      </p:sp>
      <p:pic>
        <p:nvPicPr>
          <p:cNvPr id="357" name="Google Shape;357;p41"/>
          <p:cNvPicPr preferRelativeResize="0"/>
          <p:nvPr/>
        </p:nvPicPr>
        <p:blipFill rotWithShape="1">
          <a:blip r:embed="rId5">
            <a:alphaModFix/>
          </a:blip>
          <a:srcRect b="0" l="0" r="0" t="0"/>
          <a:stretch/>
        </p:blipFill>
        <p:spPr>
          <a:xfrm>
            <a:off x="7108065" y="179910"/>
            <a:ext cx="1967551" cy="898747"/>
          </a:xfrm>
          <a:prstGeom prst="rect">
            <a:avLst/>
          </a:prstGeom>
          <a:noFill/>
          <a:ln>
            <a:noFill/>
          </a:ln>
        </p:spPr>
      </p:pic>
      <p:grpSp>
        <p:nvGrpSpPr>
          <p:cNvPr id="358" name="Google Shape;358;p41"/>
          <p:cNvGrpSpPr/>
          <p:nvPr/>
        </p:nvGrpSpPr>
        <p:grpSpPr>
          <a:xfrm>
            <a:off x="3399632" y="3898242"/>
            <a:ext cx="5741488" cy="1245268"/>
            <a:chOff x="3749039" y="4297692"/>
            <a:chExt cx="6331585" cy="1372870"/>
          </a:xfrm>
        </p:grpSpPr>
        <p:sp>
          <p:nvSpPr>
            <p:cNvPr id="359" name="Google Shape;359;p41"/>
            <p:cNvSpPr/>
            <p:nvPr/>
          </p:nvSpPr>
          <p:spPr>
            <a:xfrm>
              <a:off x="3749039" y="4297692"/>
              <a:ext cx="6331585" cy="1372870"/>
            </a:xfrm>
            <a:custGeom>
              <a:rect b="b" l="l" r="r" t="t"/>
              <a:pathLst>
                <a:path extrusionOk="0" h="1372870" w="6331584">
                  <a:moveTo>
                    <a:pt x="6330962" y="0"/>
                  </a:moveTo>
                  <a:lnTo>
                    <a:pt x="0" y="0"/>
                  </a:lnTo>
                  <a:lnTo>
                    <a:pt x="0" y="1372323"/>
                  </a:lnTo>
                  <a:lnTo>
                    <a:pt x="3165475" y="1372323"/>
                  </a:lnTo>
                  <a:lnTo>
                    <a:pt x="6330962" y="1372323"/>
                  </a:lnTo>
                  <a:lnTo>
                    <a:pt x="6330962" y="0"/>
                  </a:lnTo>
                  <a:close/>
                </a:path>
              </a:pathLst>
            </a:custGeom>
            <a:solidFill>
              <a:srgbClr val="CEE6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60" name="Google Shape;360;p41"/>
            <p:cNvSpPr/>
            <p:nvPr/>
          </p:nvSpPr>
          <p:spPr>
            <a:xfrm>
              <a:off x="3749039" y="4297692"/>
              <a:ext cx="6331585" cy="1372870"/>
            </a:xfrm>
            <a:custGeom>
              <a:rect b="b" l="l" r="r" t="t"/>
              <a:pathLst>
                <a:path extrusionOk="0" h="1372870" w="6331584">
                  <a:moveTo>
                    <a:pt x="3165475" y="1372323"/>
                  </a:moveTo>
                  <a:lnTo>
                    <a:pt x="0" y="1372323"/>
                  </a:lnTo>
                  <a:lnTo>
                    <a:pt x="0" y="0"/>
                  </a:lnTo>
                  <a:lnTo>
                    <a:pt x="6330962" y="0"/>
                  </a:lnTo>
                  <a:lnTo>
                    <a:pt x="6330962" y="1372323"/>
                  </a:lnTo>
                  <a:lnTo>
                    <a:pt x="3165475" y="1372323"/>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61" name="Google Shape;361;p41"/>
          <p:cNvSpPr txBox="1"/>
          <p:nvPr/>
        </p:nvSpPr>
        <p:spPr>
          <a:xfrm>
            <a:off x="3724100" y="3966848"/>
            <a:ext cx="5092500" cy="999900"/>
          </a:xfrm>
          <a:prstGeom prst="rect">
            <a:avLst/>
          </a:prstGeom>
          <a:noFill/>
          <a:ln>
            <a:noFill/>
          </a:ln>
        </p:spPr>
        <p:txBody>
          <a:bodyPr anchorCtr="0" anchor="t" bIns="0" lIns="0" spcFirstLastPara="1" rIns="0" wrap="square" tIns="11525">
            <a:spAutoFit/>
          </a:bodyPr>
          <a:lstStyle/>
          <a:p>
            <a:pPr indent="0" lvl="0" marL="0" marR="0" rtl="0" algn="ctr">
              <a:lnSpc>
                <a:spcPct val="115833"/>
              </a:lnSpc>
              <a:spcBef>
                <a:spcPts val="0"/>
              </a:spcBef>
              <a:spcAft>
                <a:spcPts val="0"/>
              </a:spcAft>
              <a:buClr>
                <a:srgbClr val="000000"/>
              </a:buClr>
              <a:buSzPts val="1600"/>
              <a:buFont typeface="Arial"/>
              <a:buNone/>
            </a:pPr>
            <a:r>
              <a:rPr b="1" i="0" lang="it" sz="1600" u="sng" cap="none" strike="noStrike">
                <a:solidFill>
                  <a:srgbClr val="000000"/>
                </a:solidFill>
                <a:latin typeface="Arial"/>
                <a:ea typeface="Arial"/>
                <a:cs typeface="Arial"/>
                <a:sym typeface="Arial"/>
              </a:rPr>
              <a:t>Main References</a:t>
            </a:r>
            <a:endParaRPr b="0" i="0" sz="1600" u="none" cap="none" strike="noStrike">
              <a:solidFill>
                <a:srgbClr val="000000"/>
              </a:solidFill>
              <a:latin typeface="Arial"/>
              <a:ea typeface="Arial"/>
              <a:cs typeface="Arial"/>
              <a:sym typeface="Arial"/>
            </a:endParaRPr>
          </a:p>
          <a:p>
            <a:pPr indent="0" lvl="0" marL="12700" marR="0" rtl="0" algn="ctr">
              <a:lnSpc>
                <a:spcPct val="93400"/>
              </a:lnSpc>
              <a:spcBef>
                <a:spcPts val="10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  </a:t>
            </a:r>
            <a:r>
              <a:rPr lang="it" sz="1600" u="sng">
                <a:solidFill>
                  <a:schemeClr val="hlink"/>
                </a:solidFill>
                <a:hlinkClick r:id="rId6"/>
              </a:rPr>
              <a:t>https://portswigger.net/web-security/request-smuggling#how-to-prevent-http-request-smuggling-vulnerabilities</a:t>
            </a:r>
            <a:endParaRPr b="0" i="0" sz="1600" u="none" cap="none" strike="noStrike">
              <a:solidFill>
                <a:srgbClr val="000000"/>
              </a:solidFill>
              <a:latin typeface="Arial"/>
              <a:ea typeface="Arial"/>
              <a:cs typeface="Arial"/>
              <a:sym typeface="Arial"/>
            </a:endParaRPr>
          </a:p>
        </p:txBody>
      </p:sp>
      <p:sp>
        <p:nvSpPr>
          <p:cNvPr id="362" name="Google Shape;362;p41"/>
          <p:cNvSpPr/>
          <p:nvPr/>
        </p:nvSpPr>
        <p:spPr>
          <a:xfrm>
            <a:off x="1701256" y="2106994"/>
            <a:ext cx="5741488" cy="898747"/>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15356" marR="0" rtl="0" algn="ctr">
              <a:lnSpc>
                <a:spcPct val="100000"/>
              </a:lnSpc>
              <a:spcBef>
                <a:spcPts val="137"/>
              </a:spcBef>
              <a:spcAft>
                <a:spcPts val="0"/>
              </a:spcAft>
              <a:buNone/>
            </a:pPr>
            <a:r>
              <a:rPr b="0" i="0" lang="it" sz="2800" u="none" cap="none" strike="noStrike">
                <a:solidFill>
                  <a:schemeClr val="dk1"/>
                </a:solidFill>
                <a:latin typeface="Arial"/>
                <a:ea typeface="Arial"/>
                <a:cs typeface="Arial"/>
                <a:sym typeface="Arial"/>
              </a:rPr>
              <a:t>Prevention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p:nvPr/>
        </p:nvSpPr>
        <p:spPr>
          <a:xfrm>
            <a:off x="2208850" y="288426"/>
            <a:ext cx="4729963" cy="522580"/>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How to prevent HTTP request smuggling vulnerabilities</a:t>
            </a:r>
            <a:endParaRPr sz="1600"/>
          </a:p>
        </p:txBody>
      </p:sp>
      <p:sp>
        <p:nvSpPr>
          <p:cNvPr id="368" name="Google Shape;368;p42"/>
          <p:cNvSpPr txBox="1"/>
          <p:nvPr/>
        </p:nvSpPr>
        <p:spPr>
          <a:xfrm>
            <a:off x="808074" y="1190847"/>
            <a:ext cx="7060019"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it" sz="1400" u="none" cap="none" strike="noStrike">
                <a:solidFill>
                  <a:srgbClr val="5C5C5B"/>
                </a:solidFill>
                <a:latin typeface="Arial"/>
                <a:ea typeface="Arial"/>
                <a:cs typeface="Arial"/>
                <a:sym typeface="Arial"/>
              </a:rPr>
              <a:t>Use HTTP/2 end to end and disable HTTP downgrading if possible. HTTP/2 uses a robust mechanism for determining the length of requests and, when used end to end, is inherently protected against request smuggling.</a:t>
            </a:r>
            <a:endParaRPr b="0" i="0" sz="1400" u="none" cap="none" strike="noStrike">
              <a:solidFill>
                <a:srgbClr val="000000"/>
              </a:solidFill>
              <a:latin typeface="Arial"/>
              <a:ea typeface="Arial"/>
              <a:cs typeface="Arial"/>
              <a:sym typeface="Arial"/>
            </a:endParaRPr>
          </a:p>
        </p:txBody>
      </p:sp>
      <p:sp>
        <p:nvSpPr>
          <p:cNvPr id="369" name="Google Shape;369;p42"/>
          <p:cNvSpPr txBox="1"/>
          <p:nvPr/>
        </p:nvSpPr>
        <p:spPr>
          <a:xfrm>
            <a:off x="808074" y="1929511"/>
            <a:ext cx="7060019"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it" sz="1400" u="none" cap="none" strike="noStrike">
                <a:solidFill>
                  <a:srgbClr val="5C5C5B"/>
                </a:solidFill>
                <a:latin typeface="Arial"/>
                <a:ea typeface="Arial"/>
                <a:cs typeface="Arial"/>
                <a:sym typeface="Arial"/>
              </a:rPr>
              <a:t>Make the front-end server normalize ambiguous requests and make the back-end server reject any that are still ambiguous, closing the TCP connection in the process.</a:t>
            </a:r>
            <a:endParaRPr b="0" i="0" sz="1400" u="none" cap="none" strike="noStrike">
              <a:solidFill>
                <a:srgbClr val="000000"/>
              </a:solidFill>
              <a:latin typeface="Arial"/>
              <a:ea typeface="Arial"/>
              <a:cs typeface="Arial"/>
              <a:sym typeface="Arial"/>
            </a:endParaRPr>
          </a:p>
        </p:txBody>
      </p:sp>
      <p:sp>
        <p:nvSpPr>
          <p:cNvPr id="370" name="Google Shape;370;p42"/>
          <p:cNvSpPr txBox="1"/>
          <p:nvPr/>
        </p:nvSpPr>
        <p:spPr>
          <a:xfrm>
            <a:off x="808073" y="2668175"/>
            <a:ext cx="7060019"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it" sz="1400" u="none" cap="none" strike="noStrike">
                <a:solidFill>
                  <a:srgbClr val="5C5C5B"/>
                </a:solidFill>
                <a:latin typeface="Arial"/>
                <a:ea typeface="Arial"/>
                <a:cs typeface="Arial"/>
                <a:sym typeface="Arial"/>
              </a:rPr>
              <a:t>Never assume that requests won't have a body. This is the fundamental cause of both CL.0 and client-side desync vulnerabilities.</a:t>
            </a:r>
            <a:endParaRPr b="0" i="0" sz="1400" u="none" cap="none" strike="noStrike">
              <a:solidFill>
                <a:srgbClr val="000000"/>
              </a:solidFill>
              <a:latin typeface="Arial"/>
              <a:ea typeface="Arial"/>
              <a:cs typeface="Arial"/>
              <a:sym typeface="Arial"/>
            </a:endParaRPr>
          </a:p>
        </p:txBody>
      </p:sp>
      <p:sp>
        <p:nvSpPr>
          <p:cNvPr id="371" name="Google Shape;371;p42"/>
          <p:cNvSpPr txBox="1"/>
          <p:nvPr/>
        </p:nvSpPr>
        <p:spPr>
          <a:xfrm>
            <a:off x="808072" y="3191395"/>
            <a:ext cx="7060019"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it" sz="1400" u="none" cap="none" strike="noStrike">
                <a:solidFill>
                  <a:srgbClr val="5C5C5B"/>
                </a:solidFill>
                <a:latin typeface="Arial"/>
                <a:ea typeface="Arial"/>
                <a:cs typeface="Arial"/>
                <a:sym typeface="Arial"/>
              </a:rPr>
              <a:t>Default to discarding the connection if server-level exceptions are triggered when handling requests.</a:t>
            </a:r>
            <a:endParaRPr/>
          </a:p>
        </p:txBody>
      </p:sp>
      <p:sp>
        <p:nvSpPr>
          <p:cNvPr id="372" name="Google Shape;372;p42"/>
          <p:cNvSpPr txBox="1"/>
          <p:nvPr/>
        </p:nvSpPr>
        <p:spPr>
          <a:xfrm>
            <a:off x="808071" y="3731324"/>
            <a:ext cx="7060019"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it" sz="1400" u="none" cap="none" strike="noStrike">
                <a:solidFill>
                  <a:srgbClr val="5C5C5B"/>
                </a:solidFill>
                <a:latin typeface="Arial"/>
                <a:ea typeface="Arial"/>
                <a:cs typeface="Arial"/>
                <a:sym typeface="Arial"/>
              </a:rPr>
              <a:t>If you route traffic through a forward proxy, ensure that upstream HTTP/2 is enabled if possible.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p:nvPr/>
        </p:nvSpPr>
        <p:spPr>
          <a:xfrm>
            <a:off x="2399325" y="380450"/>
            <a:ext cx="4404208" cy="544525"/>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How to prevent HTTP request smuggling vulnerabilities</a:t>
            </a:r>
            <a:endParaRPr sz="1600"/>
          </a:p>
        </p:txBody>
      </p:sp>
      <p:sp>
        <p:nvSpPr>
          <p:cNvPr id="378" name="Google Shape;378;p43"/>
          <p:cNvSpPr txBox="1"/>
          <p:nvPr/>
        </p:nvSpPr>
        <p:spPr>
          <a:xfrm>
            <a:off x="1529345" y="1338346"/>
            <a:ext cx="608530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HTTP request smuggling vulnerabilities arise in situations where the front-end server and back-end server use different mechanisms for determining the boundaries between requests.</a:t>
            </a:r>
            <a:endParaRPr b="0" i="0" sz="1400" u="none" cap="none" strike="noStrike">
              <a:solidFill>
                <a:srgbClr val="000000"/>
              </a:solidFill>
              <a:latin typeface="Arial"/>
              <a:ea typeface="Arial"/>
              <a:cs typeface="Arial"/>
              <a:sym typeface="Arial"/>
            </a:endParaRPr>
          </a:p>
        </p:txBody>
      </p:sp>
      <p:pic>
        <p:nvPicPr>
          <p:cNvPr id="379" name="Google Shape;379;p43"/>
          <p:cNvPicPr preferRelativeResize="0"/>
          <p:nvPr/>
        </p:nvPicPr>
        <p:blipFill rotWithShape="1">
          <a:blip r:embed="rId3">
            <a:alphaModFix/>
          </a:blip>
          <a:srcRect b="0" l="0" r="0" t="0"/>
          <a:stretch/>
        </p:blipFill>
        <p:spPr>
          <a:xfrm>
            <a:off x="2751717" y="2157254"/>
            <a:ext cx="3640561" cy="26058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p:nvPr/>
        </p:nvSpPr>
        <p:spPr>
          <a:xfrm>
            <a:off x="2654025" y="366100"/>
            <a:ext cx="3622624" cy="338328"/>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HTTP/2 downgrading</a:t>
            </a:r>
            <a:endParaRPr sz="1600"/>
          </a:p>
          <a:p>
            <a:pPr indent="0" lvl="0" marL="0" marR="0" rtl="0" algn="l">
              <a:lnSpc>
                <a:spcPct val="100000"/>
              </a:lnSpc>
              <a:spcBef>
                <a:spcPts val="0"/>
              </a:spcBef>
              <a:spcAft>
                <a:spcPts val="0"/>
              </a:spcAft>
              <a:buNone/>
            </a:pPr>
            <a:br>
              <a:rPr b="0" i="0" lang="it" sz="1600" u="none" cap="none" strike="noStrike">
                <a:solidFill>
                  <a:srgbClr val="000000"/>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385" name="Google Shape;385;p44"/>
          <p:cNvSpPr txBox="1"/>
          <p:nvPr/>
        </p:nvSpPr>
        <p:spPr>
          <a:xfrm>
            <a:off x="1041988" y="3906694"/>
            <a:ext cx="70600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HTTP/2 downgrading, where servers convert HTTP/2 messages to HTTP/1 syntax, is common and often default in many reverse proxy services. Some services don't offer an option to disable this feature.</a:t>
            </a:r>
            <a:endParaRPr/>
          </a:p>
        </p:txBody>
      </p:sp>
      <p:sp>
        <p:nvSpPr>
          <p:cNvPr id="386" name="Google Shape;386;p44"/>
          <p:cNvSpPr txBox="1"/>
          <p:nvPr/>
        </p:nvSpPr>
        <p:spPr>
          <a:xfrm>
            <a:off x="1041988" y="867474"/>
            <a:ext cx="70600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In HTTP/2 environments, the common practice of downgrading HTTP/2 requests for the back-end is also fraught with issues and enables or simplifies a number of additional attacks.</a:t>
            </a:r>
            <a:endParaRPr b="0" i="0" sz="1400" u="none" cap="none" strike="noStrike">
              <a:solidFill>
                <a:srgbClr val="000000"/>
              </a:solidFill>
              <a:latin typeface="Arial"/>
              <a:ea typeface="Arial"/>
              <a:cs typeface="Arial"/>
              <a:sym typeface="Arial"/>
            </a:endParaRPr>
          </a:p>
        </p:txBody>
      </p:sp>
      <p:pic>
        <p:nvPicPr>
          <p:cNvPr id="387" name="Google Shape;387;p44"/>
          <p:cNvPicPr preferRelativeResize="0"/>
          <p:nvPr/>
        </p:nvPicPr>
        <p:blipFill rotWithShape="1">
          <a:blip r:embed="rId3">
            <a:alphaModFix/>
          </a:blip>
          <a:srcRect b="0" l="0" r="0" t="0"/>
          <a:stretch/>
        </p:blipFill>
        <p:spPr>
          <a:xfrm>
            <a:off x="1763417" y="1679290"/>
            <a:ext cx="5617160" cy="21542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p:nvPr/>
        </p:nvSpPr>
        <p:spPr>
          <a:xfrm>
            <a:off x="3275613" y="373450"/>
            <a:ext cx="2592781" cy="308610"/>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HTTP/2 downgrading</a:t>
            </a:r>
            <a:endParaRPr sz="1600"/>
          </a:p>
          <a:p>
            <a:pPr indent="0" lvl="0" marL="0" marR="0" rtl="0" algn="l">
              <a:lnSpc>
                <a:spcPct val="100000"/>
              </a:lnSpc>
              <a:spcBef>
                <a:spcPts val="0"/>
              </a:spcBef>
              <a:spcAft>
                <a:spcPts val="0"/>
              </a:spcAft>
              <a:buNone/>
            </a:pPr>
            <a:br>
              <a:rPr b="0" i="0" lang="it" sz="1600" u="none" cap="none" strike="noStrike">
                <a:solidFill>
                  <a:srgbClr val="000000"/>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393" name="Google Shape;393;p45"/>
          <p:cNvSpPr txBox="1"/>
          <p:nvPr/>
        </p:nvSpPr>
        <p:spPr>
          <a:xfrm>
            <a:off x="808071" y="881790"/>
            <a:ext cx="70600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Web servers supporting HTTP/2 often convert incoming HTTP/2 requests into HTTP/1 format to communicate with legacy back-end systems that only understand HTTP/1.</a:t>
            </a:r>
            <a:endParaRPr b="0" i="0" sz="1400" u="none" cap="none" strike="noStrike">
              <a:solidFill>
                <a:srgbClr val="000000"/>
              </a:solidFill>
              <a:latin typeface="Arial"/>
              <a:ea typeface="Arial"/>
              <a:cs typeface="Arial"/>
              <a:sym typeface="Arial"/>
            </a:endParaRPr>
          </a:p>
        </p:txBody>
      </p:sp>
      <p:sp>
        <p:nvSpPr>
          <p:cNvPr id="394" name="Google Shape;394;p45"/>
          <p:cNvSpPr txBox="1"/>
          <p:nvPr/>
        </p:nvSpPr>
        <p:spPr>
          <a:xfrm>
            <a:off x="808071" y="2943244"/>
            <a:ext cx="70600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When an HTTP/1 back-end responds, the front-end server translates it into an HTTP/2 response for the client, as both protocols represent the same information differently.</a:t>
            </a:r>
            <a:endParaRPr/>
          </a:p>
        </p:txBody>
      </p:sp>
      <p:pic>
        <p:nvPicPr>
          <p:cNvPr id="395" name="Google Shape;395;p45"/>
          <p:cNvPicPr preferRelativeResize="0"/>
          <p:nvPr/>
        </p:nvPicPr>
        <p:blipFill rotWithShape="1">
          <a:blip r:embed="rId3">
            <a:alphaModFix/>
          </a:blip>
          <a:srcRect b="0" l="0" r="0" t="0"/>
          <a:stretch/>
        </p:blipFill>
        <p:spPr>
          <a:xfrm>
            <a:off x="2405614" y="1467528"/>
            <a:ext cx="4332771" cy="1413198"/>
          </a:xfrm>
          <a:prstGeom prst="rect">
            <a:avLst/>
          </a:prstGeom>
          <a:noFill/>
          <a:ln>
            <a:noFill/>
          </a:ln>
        </p:spPr>
      </p:pic>
      <p:sp>
        <p:nvSpPr>
          <p:cNvPr id="396" name="Google Shape;396;p45"/>
          <p:cNvSpPr txBox="1"/>
          <p:nvPr/>
        </p:nvSpPr>
        <p:spPr>
          <a:xfrm>
            <a:off x="808071" y="3528982"/>
            <a:ext cx="70600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HTTP/2 downgrading to HTTP/1 can lead to request smuggling due to its three different length specification methods, exploiting mismatches and vulnerabilities not present in end-to-end HTTP/2 usage.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6"/>
          <p:cNvSpPr/>
          <p:nvPr/>
        </p:nvSpPr>
        <p:spPr>
          <a:xfrm>
            <a:off x="205450" y="139400"/>
            <a:ext cx="2071802" cy="293751"/>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it" sz="1600" u="none" cap="none" strike="noStrike">
                <a:solidFill>
                  <a:srgbClr val="000000"/>
                </a:solidFill>
                <a:latin typeface="Arial"/>
                <a:ea typeface="Arial"/>
                <a:cs typeface="Arial"/>
                <a:sym typeface="Arial"/>
              </a:rPr>
              <a:t>H2.CL vulnerabilities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it" sz="1600" u="none" cap="none" strike="noStrike">
                <a:solidFill>
                  <a:srgbClr val="000000"/>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402" name="Google Shape;402;p46"/>
          <p:cNvSpPr txBox="1"/>
          <p:nvPr/>
        </p:nvSpPr>
        <p:spPr>
          <a:xfrm>
            <a:off x="808070" y="763999"/>
            <a:ext cx="7060019"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During HTTP/2 to HTTP/1 downgrading, front-end servers may add an HTTP/1 Content-Length header based on HTTP/2's length mechanism. If HTTP/2 requests include their own content-length header, some servers reuse this value in the downgraded HTTP/1 request.</a:t>
            </a:r>
            <a:endParaRPr b="0" i="0" sz="1400" u="none" cap="none" strike="noStrike">
              <a:solidFill>
                <a:srgbClr val="000000"/>
              </a:solidFill>
              <a:latin typeface="Arial"/>
              <a:ea typeface="Arial"/>
              <a:cs typeface="Arial"/>
              <a:sym typeface="Arial"/>
            </a:endParaRPr>
          </a:p>
        </p:txBody>
      </p:sp>
      <p:sp>
        <p:nvSpPr>
          <p:cNvPr id="403" name="Google Shape;403;p46"/>
          <p:cNvSpPr txBox="1"/>
          <p:nvPr/>
        </p:nvSpPr>
        <p:spPr>
          <a:xfrm>
            <a:off x="808070" y="1718106"/>
            <a:ext cx="706001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 sz="1400" u="none" cap="none" strike="noStrike">
                <a:solidFill>
                  <a:srgbClr val="5C5C5B"/>
                </a:solidFill>
                <a:latin typeface="Arial"/>
                <a:ea typeface="Arial"/>
                <a:cs typeface="Arial"/>
                <a:sym typeface="Arial"/>
              </a:rPr>
              <a:t>The HTTP/2 spec requires matching content-length headers with its built-in length, but improper validation before downgrading can lead to request smuggling. Injecting a misleading content-length header can cause a desync, as the front-end uses HTTP/2 length, while the HTTP/1 back-end relies on the derived Content-Length, leading to potential security vulnerabilities.</a:t>
            </a:r>
            <a:endParaRPr/>
          </a:p>
        </p:txBody>
      </p:sp>
      <p:pic>
        <p:nvPicPr>
          <p:cNvPr id="404" name="Google Shape;404;p46"/>
          <p:cNvPicPr preferRelativeResize="0"/>
          <p:nvPr/>
        </p:nvPicPr>
        <p:blipFill rotWithShape="1">
          <a:blip r:embed="rId3">
            <a:alphaModFix/>
          </a:blip>
          <a:srcRect b="0" l="0" r="0" t="0"/>
          <a:stretch/>
        </p:blipFill>
        <p:spPr>
          <a:xfrm>
            <a:off x="463149" y="3023116"/>
            <a:ext cx="4382587" cy="1802219"/>
          </a:xfrm>
          <a:prstGeom prst="rect">
            <a:avLst/>
          </a:prstGeom>
          <a:noFill/>
          <a:ln>
            <a:noFill/>
          </a:ln>
        </p:spPr>
      </p:pic>
      <p:pic>
        <p:nvPicPr>
          <p:cNvPr id="405" name="Google Shape;405;p46"/>
          <p:cNvPicPr preferRelativeResize="0"/>
          <p:nvPr/>
        </p:nvPicPr>
        <p:blipFill rotWithShape="1">
          <a:blip r:embed="rId4">
            <a:alphaModFix/>
          </a:blip>
          <a:srcRect b="0" l="0" r="0" t="0"/>
          <a:stretch/>
        </p:blipFill>
        <p:spPr>
          <a:xfrm>
            <a:off x="4529470" y="3026478"/>
            <a:ext cx="4252172" cy="17988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203700" y="3882150"/>
            <a:ext cx="8650276" cy="1163574"/>
          </a:xfrm>
          <a:custGeom>
            <a:rect b="b" l="l" r="r" t="t"/>
            <a:pathLst>
              <a:path extrusionOk="0" h="457200" w="9531985">
                <a:moveTo>
                  <a:pt x="9531362" y="0"/>
                </a:moveTo>
                <a:lnTo>
                  <a:pt x="0" y="0"/>
                </a:lnTo>
                <a:lnTo>
                  <a:pt x="0" y="457200"/>
                </a:lnTo>
                <a:lnTo>
                  <a:pt x="4765687" y="457200"/>
                </a:lnTo>
                <a:lnTo>
                  <a:pt x="9531362" y="457200"/>
                </a:lnTo>
                <a:lnTo>
                  <a:pt x="9531362"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3" name="Google Shape;123;p20"/>
          <p:cNvSpPr txBox="1"/>
          <p:nvPr/>
        </p:nvSpPr>
        <p:spPr>
          <a:xfrm>
            <a:off x="207038" y="3936750"/>
            <a:ext cx="8643600" cy="996300"/>
          </a:xfrm>
          <a:prstGeom prst="rect">
            <a:avLst/>
          </a:prstGeom>
          <a:noFill/>
          <a:ln>
            <a:noFill/>
          </a:ln>
        </p:spPr>
        <p:txBody>
          <a:bodyPr anchorCtr="0" anchor="t" bIns="0" lIns="0" spcFirstLastPara="1" rIns="0" wrap="square" tIns="71975">
            <a:spAutoFit/>
          </a:bodyPr>
          <a:lstStyle/>
          <a:p>
            <a:pPr indent="0" lvl="0" marL="279400" marR="0" rtl="0" algn="l">
              <a:lnSpc>
                <a:spcPct val="100000"/>
              </a:lnSpc>
              <a:spcBef>
                <a:spcPts val="0"/>
              </a:spcBef>
              <a:spcAft>
                <a:spcPts val="0"/>
              </a:spcAft>
              <a:buClr>
                <a:srgbClr val="000000"/>
              </a:buClr>
              <a:buSzPts val="1500"/>
              <a:buFont typeface="Arial"/>
              <a:buNone/>
            </a:pPr>
            <a:r>
              <a:rPr b="0" i="0" lang="it" sz="1500" u="none" cap="none" strike="noStrike">
                <a:solidFill>
                  <a:srgbClr val="000000"/>
                </a:solidFill>
                <a:latin typeface="Arial"/>
                <a:ea typeface="Arial"/>
                <a:cs typeface="Arial"/>
                <a:sym typeface="Arial"/>
              </a:rPr>
              <a:t>When the front-end server forwards HTTP requests to a back-end server, it typically sends several requests over the same back-end network connection, because this is much more efficient and performant. The protocol is very simple; HTTP requests are sent one after another, and the receiving server has to determine where one request ends and the next one begins</a:t>
            </a:r>
            <a:endParaRPr b="0" i="0" sz="1500" u="none" cap="none" strike="noStrike">
              <a:solidFill>
                <a:srgbClr val="000000"/>
              </a:solidFill>
              <a:latin typeface="Arial"/>
              <a:ea typeface="Arial"/>
              <a:cs typeface="Arial"/>
              <a:sym typeface="Arial"/>
            </a:endParaRPr>
          </a:p>
        </p:txBody>
      </p:sp>
      <p:pic>
        <p:nvPicPr>
          <p:cNvPr id="124" name="Google Shape;124;p20"/>
          <p:cNvPicPr preferRelativeResize="0"/>
          <p:nvPr/>
        </p:nvPicPr>
        <p:blipFill rotWithShape="1">
          <a:blip r:embed="rId3">
            <a:alphaModFix/>
          </a:blip>
          <a:srcRect b="0" l="0" r="0" t="0"/>
          <a:stretch/>
        </p:blipFill>
        <p:spPr>
          <a:xfrm>
            <a:off x="1374625" y="558691"/>
            <a:ext cx="6394727" cy="3265248"/>
          </a:xfrm>
          <a:prstGeom prst="rect">
            <a:avLst/>
          </a:prstGeom>
          <a:noFill/>
          <a:ln>
            <a:noFill/>
          </a:ln>
        </p:spPr>
      </p:pic>
      <p:sp>
        <p:nvSpPr>
          <p:cNvPr id="125" name="Google Shape;125;p20"/>
          <p:cNvSpPr/>
          <p:nvPr/>
        </p:nvSpPr>
        <p:spPr>
          <a:xfrm>
            <a:off x="4085150" y="54325"/>
            <a:ext cx="4956632" cy="817245"/>
          </a:xfrm>
          <a:custGeom>
            <a:rect b="b" l="l" r="r" t="t"/>
            <a:pathLst>
              <a:path extrusionOk="0" h="457200" w="9531985">
                <a:moveTo>
                  <a:pt x="9531362" y="0"/>
                </a:moveTo>
                <a:lnTo>
                  <a:pt x="0" y="0"/>
                </a:lnTo>
                <a:lnTo>
                  <a:pt x="0" y="457200"/>
                </a:lnTo>
                <a:lnTo>
                  <a:pt x="4765687" y="457200"/>
                </a:lnTo>
                <a:lnTo>
                  <a:pt x="9531362" y="457200"/>
                </a:lnTo>
                <a:lnTo>
                  <a:pt x="9531362"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6" name="Google Shape;126;p20"/>
          <p:cNvSpPr txBox="1"/>
          <p:nvPr/>
        </p:nvSpPr>
        <p:spPr>
          <a:xfrm>
            <a:off x="4085163" y="0"/>
            <a:ext cx="4956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HTTP request smuggling is a technique for interfering with the way a web site processes sequences of HTTP requests that are received from one or more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0" y="0"/>
            <a:ext cx="3537814" cy="414909"/>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it" sz="1600" u="none" cap="none" strike="noStrike">
                <a:solidFill>
                  <a:schemeClr val="dk1"/>
                </a:solidFill>
                <a:latin typeface="Arial"/>
                <a:ea typeface="Arial"/>
                <a:cs typeface="Arial"/>
                <a:sym typeface="Arial"/>
              </a:rPr>
              <a:t>HTTP request smuggling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p:nvPr/>
        </p:nvSpPr>
        <p:spPr>
          <a:xfrm>
            <a:off x="0" y="1123949"/>
            <a:ext cx="6971030" cy="19685"/>
          </a:xfrm>
          <a:custGeom>
            <a:rect b="b" l="l" r="r" t="t"/>
            <a:pathLst>
              <a:path extrusionOk="0" h="19684" w="6971030">
                <a:moveTo>
                  <a:pt x="6970572" y="0"/>
                </a:moveTo>
                <a:lnTo>
                  <a:pt x="0" y="0"/>
                </a:lnTo>
                <a:lnTo>
                  <a:pt x="0" y="19316"/>
                </a:lnTo>
                <a:lnTo>
                  <a:pt x="6970572" y="19316"/>
                </a:lnTo>
                <a:lnTo>
                  <a:pt x="697057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47"/>
          <p:cNvSpPr/>
          <p:nvPr/>
        </p:nvSpPr>
        <p:spPr>
          <a:xfrm>
            <a:off x="0" y="84581"/>
            <a:ext cx="6986905" cy="1042669"/>
          </a:xfrm>
          <a:custGeom>
            <a:rect b="b" l="l" r="r" t="t"/>
            <a:pathLst>
              <a:path extrusionOk="0" h="1042669" w="6986905">
                <a:moveTo>
                  <a:pt x="6986638" y="2540"/>
                </a:moveTo>
                <a:lnTo>
                  <a:pt x="6985317" y="2540"/>
                </a:lnTo>
                <a:lnTo>
                  <a:pt x="6985317" y="0"/>
                </a:lnTo>
                <a:lnTo>
                  <a:pt x="0" y="0"/>
                </a:lnTo>
                <a:lnTo>
                  <a:pt x="0" y="2540"/>
                </a:lnTo>
                <a:lnTo>
                  <a:pt x="0" y="1038860"/>
                </a:lnTo>
                <a:lnTo>
                  <a:pt x="0" y="1042670"/>
                </a:lnTo>
                <a:lnTo>
                  <a:pt x="6984847" y="1042670"/>
                </a:lnTo>
                <a:lnTo>
                  <a:pt x="6984847" y="1038860"/>
                </a:lnTo>
                <a:lnTo>
                  <a:pt x="6986638" y="1038860"/>
                </a:lnTo>
                <a:lnTo>
                  <a:pt x="6986638" y="2540"/>
                </a:lnTo>
                <a:close/>
              </a:path>
            </a:pathLst>
          </a:custGeom>
          <a:solidFill>
            <a:srgbClr val="236CCE"/>
          </a:solidFill>
          <a:ln>
            <a:noFill/>
          </a:ln>
        </p:spPr>
        <p:txBody>
          <a:bodyPr anchorCtr="0" anchor="ctr" bIns="0" lIns="360000" spcFirstLastPara="1" rIns="0" wrap="square" tIns="0">
            <a:noAutofit/>
          </a:bodyPr>
          <a:lstStyle/>
          <a:p>
            <a:pPr indent="0" lvl="0" marL="0" marR="0" rtl="0" algn="l">
              <a:lnSpc>
                <a:spcPct val="100000"/>
              </a:lnSpc>
              <a:spcBef>
                <a:spcPts val="0"/>
              </a:spcBef>
              <a:spcAft>
                <a:spcPts val="0"/>
              </a:spcAft>
              <a:buNone/>
            </a:pPr>
            <a:r>
              <a:rPr b="0" i="0" lang="it" sz="3200" u="none" cap="none" strike="noStrike">
                <a:solidFill>
                  <a:srgbClr val="FFFFFF"/>
                </a:solidFill>
                <a:latin typeface="Arial"/>
                <a:ea typeface="Arial"/>
                <a:cs typeface="Arial"/>
                <a:sym typeface="Arial"/>
              </a:rPr>
              <a:t>Questions</a:t>
            </a:r>
            <a:endParaRPr b="0" i="0" sz="1400" u="none" cap="none" strike="noStrike">
              <a:solidFill>
                <a:srgbClr val="000000"/>
              </a:solidFill>
              <a:latin typeface="Arial"/>
              <a:ea typeface="Arial"/>
              <a:cs typeface="Arial"/>
              <a:sym typeface="Arial"/>
            </a:endParaRPr>
          </a:p>
        </p:txBody>
      </p:sp>
      <p:sp>
        <p:nvSpPr>
          <p:cNvPr id="412" name="Google Shape;412;p47"/>
          <p:cNvSpPr/>
          <p:nvPr/>
        </p:nvSpPr>
        <p:spPr>
          <a:xfrm>
            <a:off x="-1" y="84576"/>
            <a:ext cx="6986905" cy="1042035"/>
          </a:xfrm>
          <a:custGeom>
            <a:rect b="b" l="l" r="r" t="t"/>
            <a:pathLst>
              <a:path extrusionOk="0" h="1042035" w="6986905">
                <a:moveTo>
                  <a:pt x="3481793" y="1041971"/>
                </a:moveTo>
                <a:lnTo>
                  <a:pt x="6979919" y="1041971"/>
                </a:lnTo>
                <a:lnTo>
                  <a:pt x="6983514" y="1041971"/>
                </a:lnTo>
                <a:lnTo>
                  <a:pt x="6986765" y="1038707"/>
                </a:lnTo>
                <a:lnTo>
                  <a:pt x="6986765" y="1035113"/>
                </a:lnTo>
                <a:lnTo>
                  <a:pt x="6986765" y="6527"/>
                </a:lnTo>
                <a:lnTo>
                  <a:pt x="6986765" y="2946"/>
                </a:lnTo>
                <a:lnTo>
                  <a:pt x="6983514" y="0"/>
                </a:lnTo>
                <a:lnTo>
                  <a:pt x="6979919" y="0"/>
                </a:lnTo>
                <a:lnTo>
                  <a:pt x="0" y="0"/>
                </a:lnTo>
              </a:path>
            </a:pathLst>
          </a:custGeom>
          <a:noFill/>
          <a:ln cap="flat" cmpd="sng" w="11850">
            <a:solidFill>
              <a:srgbClr val="2143C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47"/>
          <p:cNvSpPr/>
          <p:nvPr/>
        </p:nvSpPr>
        <p:spPr>
          <a:xfrm>
            <a:off x="0" y="1126548"/>
            <a:ext cx="3482340" cy="0"/>
          </a:xfrm>
          <a:custGeom>
            <a:rect b="b" l="l" r="r" t="t"/>
            <a:pathLst>
              <a:path extrusionOk="0" h="120000" w="3482340">
                <a:moveTo>
                  <a:pt x="0" y="0"/>
                </a:moveTo>
                <a:lnTo>
                  <a:pt x="3481793" y="0"/>
                </a:lnTo>
              </a:path>
            </a:pathLst>
          </a:custGeom>
          <a:noFill/>
          <a:ln cap="flat" cmpd="sng" w="11850">
            <a:solidFill>
              <a:srgbClr val="2143C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14" name="Google Shape;414;p47"/>
          <p:cNvGrpSpPr/>
          <p:nvPr/>
        </p:nvGrpSpPr>
        <p:grpSpPr>
          <a:xfrm>
            <a:off x="168404" y="1254253"/>
            <a:ext cx="8952737" cy="3886580"/>
            <a:chOff x="168402" y="1254252"/>
            <a:chExt cx="8952737" cy="3886580"/>
          </a:xfrm>
        </p:grpSpPr>
        <p:pic>
          <p:nvPicPr>
            <p:cNvPr id="415" name="Google Shape;415;p47"/>
            <p:cNvPicPr preferRelativeResize="0"/>
            <p:nvPr/>
          </p:nvPicPr>
          <p:blipFill rotWithShape="1">
            <a:blip r:embed="rId3">
              <a:alphaModFix/>
            </a:blip>
            <a:srcRect b="0" l="0" r="0" t="0"/>
            <a:stretch/>
          </p:blipFill>
          <p:spPr>
            <a:xfrm>
              <a:off x="2787396" y="1925573"/>
              <a:ext cx="6333743" cy="3215259"/>
            </a:xfrm>
            <a:prstGeom prst="rect">
              <a:avLst/>
            </a:prstGeom>
            <a:noFill/>
            <a:ln>
              <a:noFill/>
            </a:ln>
          </p:spPr>
        </p:pic>
        <p:pic>
          <p:nvPicPr>
            <p:cNvPr id="416" name="Google Shape;416;p47"/>
            <p:cNvPicPr preferRelativeResize="0"/>
            <p:nvPr/>
          </p:nvPicPr>
          <p:blipFill rotWithShape="1">
            <a:blip r:embed="rId4">
              <a:alphaModFix/>
            </a:blip>
            <a:srcRect b="0" l="0" r="0" t="0"/>
            <a:stretch/>
          </p:blipFill>
          <p:spPr>
            <a:xfrm>
              <a:off x="168402" y="1254252"/>
              <a:ext cx="2772155" cy="202996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p:nvPr/>
        </p:nvSpPr>
        <p:spPr>
          <a:xfrm>
            <a:off x="0" y="0"/>
            <a:ext cx="3537814" cy="414909"/>
          </a:xfrm>
          <a:custGeom>
            <a:rect b="b" l="l" r="r" t="t"/>
            <a:pathLst>
              <a:path extrusionOk="0" h="457200" w="4846320">
                <a:moveTo>
                  <a:pt x="4846320" y="0"/>
                </a:moveTo>
                <a:lnTo>
                  <a:pt x="0" y="0"/>
                </a:lnTo>
                <a:lnTo>
                  <a:pt x="0" y="457200"/>
                </a:lnTo>
                <a:lnTo>
                  <a:pt x="2423160" y="457200"/>
                </a:lnTo>
                <a:lnTo>
                  <a:pt x="4846320" y="457200"/>
                </a:lnTo>
                <a:lnTo>
                  <a:pt x="4846320" y="0"/>
                </a:lnTo>
                <a:close/>
              </a:path>
            </a:pathLst>
          </a:custGeom>
          <a:solidFill>
            <a:srgbClr val="CEE6F4"/>
          </a:solidFill>
          <a:ln cap="flat" cmpd="sng" w="9525">
            <a:solidFill>
              <a:srgbClr val="88888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it" sz="1600" u="none" cap="none" strike="noStrike">
                <a:solidFill>
                  <a:schemeClr val="dk1"/>
                </a:solidFill>
                <a:latin typeface="Arial"/>
                <a:ea typeface="Arial"/>
                <a:cs typeface="Arial"/>
                <a:sym typeface="Arial"/>
              </a:rPr>
              <a:t>HTTP request smuggling</a:t>
            </a:r>
            <a:endParaRPr b="0" i="0" sz="1600" u="none" cap="none" strike="noStrike">
              <a:solidFill>
                <a:srgbClr val="000000"/>
              </a:solidFill>
              <a:latin typeface="Arial"/>
              <a:ea typeface="Arial"/>
              <a:cs typeface="Arial"/>
              <a:sym typeface="Arial"/>
            </a:endParaRPr>
          </a:p>
        </p:txBody>
      </p:sp>
      <p:sp>
        <p:nvSpPr>
          <p:cNvPr id="133" name="Google Shape;133;p21"/>
          <p:cNvSpPr/>
          <p:nvPr/>
        </p:nvSpPr>
        <p:spPr>
          <a:xfrm>
            <a:off x="203700" y="4164850"/>
            <a:ext cx="8650276" cy="881253"/>
          </a:xfrm>
          <a:custGeom>
            <a:rect b="b" l="l" r="r" t="t"/>
            <a:pathLst>
              <a:path extrusionOk="0" h="457200" w="9531985">
                <a:moveTo>
                  <a:pt x="9531362" y="0"/>
                </a:moveTo>
                <a:lnTo>
                  <a:pt x="0" y="0"/>
                </a:lnTo>
                <a:lnTo>
                  <a:pt x="0" y="457200"/>
                </a:lnTo>
                <a:lnTo>
                  <a:pt x="4765687" y="457200"/>
                </a:lnTo>
                <a:lnTo>
                  <a:pt x="9531362" y="457200"/>
                </a:lnTo>
                <a:lnTo>
                  <a:pt x="9531362"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34" name="Google Shape;134;p21"/>
          <p:cNvSpPr txBox="1"/>
          <p:nvPr/>
        </p:nvSpPr>
        <p:spPr>
          <a:xfrm>
            <a:off x="203700" y="4164850"/>
            <a:ext cx="8601300" cy="881100"/>
          </a:xfrm>
          <a:prstGeom prst="rect">
            <a:avLst/>
          </a:prstGeom>
          <a:noFill/>
          <a:ln>
            <a:noFill/>
          </a:ln>
        </p:spPr>
        <p:txBody>
          <a:bodyPr anchorCtr="0" anchor="t" bIns="0" lIns="0" spcFirstLastPara="1" rIns="0" wrap="square" tIns="71975">
            <a:noAutofit/>
          </a:bodyPr>
          <a:lstStyle/>
          <a:p>
            <a:pPr indent="0" lvl="0" marL="279400" marR="0" rtl="0" algn="l">
              <a:lnSpc>
                <a:spcPct val="100000"/>
              </a:lnSpc>
              <a:spcBef>
                <a:spcPts val="0"/>
              </a:spcBef>
              <a:spcAft>
                <a:spcPts val="0"/>
              </a:spcAft>
              <a:buClr>
                <a:srgbClr val="000000"/>
              </a:buClr>
              <a:buSzPts val="1500"/>
              <a:buFont typeface="Arial"/>
              <a:buNone/>
            </a:pPr>
            <a:r>
              <a:rPr b="0" i="0" lang="it" sz="1500" u="none" cap="none" strike="noStrike">
                <a:solidFill>
                  <a:srgbClr val="000000"/>
                </a:solidFill>
                <a:latin typeface="Arial"/>
                <a:ea typeface="Arial"/>
                <a:cs typeface="Arial"/>
                <a:sym typeface="Arial"/>
              </a:rPr>
              <a:t>It is crucial that the front-end and back-end systems agree about the boundaries between requests. Otherwise, an attacker might be able to send an ambiguous request that gets interpreted differently by the front-end and back-end systems</a:t>
            </a:r>
            <a:endParaRPr b="0" i="0" sz="1500" u="none" cap="none" strike="noStrike">
              <a:solidFill>
                <a:srgbClr val="000000"/>
              </a:solidFill>
              <a:latin typeface="Arial"/>
              <a:ea typeface="Arial"/>
              <a:cs typeface="Arial"/>
              <a:sym typeface="Arial"/>
            </a:endParaRPr>
          </a:p>
        </p:txBody>
      </p:sp>
      <p:pic>
        <p:nvPicPr>
          <p:cNvPr id="135" name="Google Shape;135;p21"/>
          <p:cNvPicPr preferRelativeResize="0"/>
          <p:nvPr/>
        </p:nvPicPr>
        <p:blipFill rotWithShape="1">
          <a:blip r:embed="rId3">
            <a:alphaModFix/>
          </a:blip>
          <a:srcRect b="0" l="0" r="0" t="0"/>
          <a:stretch/>
        </p:blipFill>
        <p:spPr>
          <a:xfrm>
            <a:off x="1471062" y="434950"/>
            <a:ext cx="6115551" cy="34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150818" y="133235"/>
            <a:ext cx="8892367" cy="696360"/>
          </a:xfrm>
          <a:custGeom>
            <a:rect b="b" l="l" r="r" t="t"/>
            <a:pathLst>
              <a:path extrusionOk="0" h="767715" w="9806305">
                <a:moveTo>
                  <a:pt x="9805682" y="0"/>
                </a:moveTo>
                <a:lnTo>
                  <a:pt x="0" y="0"/>
                </a:lnTo>
                <a:lnTo>
                  <a:pt x="0" y="767524"/>
                </a:lnTo>
                <a:lnTo>
                  <a:pt x="4902835" y="767524"/>
                </a:lnTo>
                <a:lnTo>
                  <a:pt x="9805682" y="767524"/>
                </a:lnTo>
                <a:lnTo>
                  <a:pt x="9805682"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41" name="Google Shape;141;p22"/>
          <p:cNvSpPr txBox="1"/>
          <p:nvPr>
            <p:ph type="title"/>
          </p:nvPr>
        </p:nvSpPr>
        <p:spPr>
          <a:xfrm>
            <a:off x="150843" y="133235"/>
            <a:ext cx="8892300" cy="641700"/>
          </a:xfrm>
          <a:prstGeom prst="rect">
            <a:avLst/>
          </a:prstGeom>
          <a:noFill/>
          <a:ln>
            <a:noFill/>
          </a:ln>
        </p:spPr>
        <p:txBody>
          <a:bodyPr anchorCtr="0" anchor="t" bIns="0" lIns="0" spcFirstLastPara="1" rIns="0" wrap="square" tIns="119175">
            <a:spAutoFit/>
          </a:bodyPr>
          <a:lstStyle/>
          <a:p>
            <a:pPr indent="-215900" lvl="0" marL="393700" marR="241300" rtl="0" algn="l">
              <a:lnSpc>
                <a:spcPct val="111666"/>
              </a:lnSpc>
              <a:spcBef>
                <a:spcPts val="0"/>
              </a:spcBef>
              <a:spcAft>
                <a:spcPts val="0"/>
              </a:spcAft>
              <a:buSzPts val="1300"/>
              <a:buNone/>
            </a:pPr>
            <a:r>
              <a:rPr lang="it" sz="1600">
                <a:solidFill>
                  <a:srgbClr val="000000"/>
                </a:solidFill>
              </a:rPr>
              <a:t>Most HTTP request smuggling vulnerabilities arise because the HTTP/1 specification provides two different ways to specify where a request ends:</a:t>
            </a:r>
            <a:endParaRPr sz="1600">
              <a:latin typeface="Arial"/>
              <a:ea typeface="Arial"/>
              <a:cs typeface="Arial"/>
              <a:sym typeface="Arial"/>
            </a:endParaRPr>
          </a:p>
        </p:txBody>
      </p:sp>
      <p:sp>
        <p:nvSpPr>
          <p:cNvPr id="142" name="Google Shape;142;p22"/>
          <p:cNvSpPr txBox="1"/>
          <p:nvPr/>
        </p:nvSpPr>
        <p:spPr>
          <a:xfrm>
            <a:off x="536625" y="946900"/>
            <a:ext cx="6445200" cy="349800"/>
          </a:xfrm>
          <a:prstGeom prst="rect">
            <a:avLst/>
          </a:prstGeom>
          <a:solidFill>
            <a:srgbClr val="CEE6F4"/>
          </a:solidFill>
          <a:ln cap="flat" cmpd="sng" w="18350">
            <a:solidFill>
              <a:srgbClr val="7F7F7F"/>
            </a:solidFill>
            <a:prstDash val="solid"/>
            <a:round/>
            <a:headEnd len="sm" w="sm" type="none"/>
            <a:tailEnd len="sm" w="sm" type="none"/>
          </a:ln>
        </p:spPr>
        <p:txBody>
          <a:bodyPr anchorCtr="0" anchor="t" bIns="0" lIns="0" spcFirstLastPara="1" rIns="0" wrap="square" tIns="102500">
            <a:spAutoFit/>
          </a:bodyPr>
          <a:lstStyle/>
          <a:p>
            <a:pPr indent="-368300" lvl="0" marL="533400" marR="152400" rtl="0" algn="l">
              <a:lnSpc>
                <a:spcPct val="111666"/>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Content-Length: it specifies the length of the message body in bytes </a:t>
            </a:r>
            <a:endParaRPr b="0" i="0" sz="1600" u="none" cap="none" strike="noStrike">
              <a:solidFill>
                <a:srgbClr val="000000"/>
              </a:solidFill>
              <a:latin typeface="Arial"/>
              <a:ea typeface="Arial"/>
              <a:cs typeface="Arial"/>
              <a:sym typeface="Arial"/>
            </a:endParaRPr>
          </a:p>
        </p:txBody>
      </p:sp>
      <p:pic>
        <p:nvPicPr>
          <p:cNvPr id="143" name="Google Shape;143;p22"/>
          <p:cNvPicPr preferRelativeResize="0"/>
          <p:nvPr/>
        </p:nvPicPr>
        <p:blipFill rotWithShape="1">
          <a:blip r:embed="rId3">
            <a:alphaModFix/>
          </a:blip>
          <a:srcRect b="0" l="0" r="0" t="0"/>
          <a:stretch/>
        </p:blipFill>
        <p:spPr>
          <a:xfrm>
            <a:off x="4086812" y="1468597"/>
            <a:ext cx="4488437" cy="1406100"/>
          </a:xfrm>
          <a:prstGeom prst="rect">
            <a:avLst/>
          </a:prstGeom>
          <a:noFill/>
          <a:ln>
            <a:noFill/>
          </a:ln>
        </p:spPr>
      </p:pic>
      <p:sp>
        <p:nvSpPr>
          <p:cNvPr id="144" name="Google Shape;144;p22"/>
          <p:cNvSpPr txBox="1"/>
          <p:nvPr/>
        </p:nvSpPr>
        <p:spPr>
          <a:xfrm>
            <a:off x="536625" y="2967600"/>
            <a:ext cx="7791000" cy="349800"/>
          </a:xfrm>
          <a:prstGeom prst="rect">
            <a:avLst/>
          </a:prstGeom>
          <a:solidFill>
            <a:srgbClr val="CEE6F4"/>
          </a:solidFill>
          <a:ln cap="flat" cmpd="sng" w="18350">
            <a:solidFill>
              <a:srgbClr val="7F7F7F"/>
            </a:solidFill>
            <a:prstDash val="solid"/>
            <a:round/>
            <a:headEnd len="sm" w="sm" type="none"/>
            <a:tailEnd len="sm" w="sm" type="none"/>
          </a:ln>
        </p:spPr>
        <p:txBody>
          <a:bodyPr anchorCtr="0" anchor="t" bIns="0" lIns="0" spcFirstLastPara="1" rIns="0" wrap="square" tIns="102500">
            <a:spAutoFit/>
          </a:bodyPr>
          <a:lstStyle/>
          <a:p>
            <a:pPr indent="-368300" lvl="0" marL="533400" marR="152400" rtl="0" algn="l">
              <a:lnSpc>
                <a:spcPct val="111666"/>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Transfer-Encoding: used to specify that the message body uses chunked encoding</a:t>
            </a:r>
            <a:endParaRPr b="0" i="0" sz="1600" u="none" cap="none" strike="noStrike">
              <a:solidFill>
                <a:srgbClr val="000000"/>
              </a:solidFill>
              <a:latin typeface="Arial"/>
              <a:ea typeface="Arial"/>
              <a:cs typeface="Arial"/>
              <a:sym typeface="Arial"/>
            </a:endParaRPr>
          </a:p>
        </p:txBody>
      </p:sp>
      <p:pic>
        <p:nvPicPr>
          <p:cNvPr id="145" name="Google Shape;145;p22"/>
          <p:cNvPicPr preferRelativeResize="0"/>
          <p:nvPr/>
        </p:nvPicPr>
        <p:blipFill rotWithShape="1">
          <a:blip r:embed="rId4">
            <a:alphaModFix/>
          </a:blip>
          <a:srcRect b="0" l="0" r="0" t="0"/>
          <a:stretch/>
        </p:blipFill>
        <p:spPr>
          <a:xfrm>
            <a:off x="4086801" y="3513700"/>
            <a:ext cx="4488449" cy="1583400"/>
          </a:xfrm>
          <a:prstGeom prst="rect">
            <a:avLst/>
          </a:prstGeom>
          <a:noFill/>
          <a:ln>
            <a:noFill/>
          </a:ln>
        </p:spPr>
      </p:pic>
      <p:grpSp>
        <p:nvGrpSpPr>
          <p:cNvPr id="146" name="Google Shape;146;p22"/>
          <p:cNvGrpSpPr/>
          <p:nvPr/>
        </p:nvGrpSpPr>
        <p:grpSpPr>
          <a:xfrm rot="-9736461">
            <a:off x="3248723" y="4831364"/>
            <a:ext cx="829801" cy="166461"/>
            <a:chOff x="7935836" y="2070011"/>
            <a:chExt cx="915034" cy="183514"/>
          </a:xfrm>
        </p:grpSpPr>
        <p:sp>
          <p:nvSpPr>
            <p:cNvPr id="147" name="Google Shape;147;p22"/>
            <p:cNvSpPr/>
            <p:nvPr/>
          </p:nvSpPr>
          <p:spPr>
            <a:xfrm>
              <a:off x="7935836" y="2070011"/>
              <a:ext cx="915034" cy="183514"/>
            </a:xfrm>
            <a:custGeom>
              <a:rect b="b" l="l" r="r" t="t"/>
              <a:pathLst>
                <a:path extrusionOk="0" h="183514" w="915034">
                  <a:moveTo>
                    <a:pt x="228600" y="0"/>
                  </a:moveTo>
                  <a:lnTo>
                    <a:pt x="0" y="91439"/>
                  </a:lnTo>
                  <a:lnTo>
                    <a:pt x="228600" y="183235"/>
                  </a:lnTo>
                  <a:lnTo>
                    <a:pt x="228600" y="137160"/>
                  </a:lnTo>
                  <a:lnTo>
                    <a:pt x="914768" y="137160"/>
                  </a:lnTo>
                  <a:lnTo>
                    <a:pt x="914768" y="45720"/>
                  </a:lnTo>
                  <a:lnTo>
                    <a:pt x="228600" y="45720"/>
                  </a:lnTo>
                  <a:lnTo>
                    <a:pt x="228600" y="0"/>
                  </a:lnTo>
                  <a:close/>
                </a:path>
              </a:pathLst>
            </a:custGeom>
            <a:solidFill>
              <a:srgbClr val="CEE6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48" name="Google Shape;148;p22"/>
            <p:cNvSpPr/>
            <p:nvPr/>
          </p:nvSpPr>
          <p:spPr>
            <a:xfrm>
              <a:off x="7935836" y="2070011"/>
              <a:ext cx="915034" cy="183514"/>
            </a:xfrm>
            <a:custGeom>
              <a:rect b="b" l="l" r="r" t="t"/>
              <a:pathLst>
                <a:path extrusionOk="0" h="183514" w="915034">
                  <a:moveTo>
                    <a:pt x="914768" y="45720"/>
                  </a:moveTo>
                  <a:lnTo>
                    <a:pt x="228600" y="45720"/>
                  </a:lnTo>
                  <a:lnTo>
                    <a:pt x="228600" y="0"/>
                  </a:lnTo>
                  <a:lnTo>
                    <a:pt x="0" y="91439"/>
                  </a:lnTo>
                  <a:lnTo>
                    <a:pt x="228600" y="183235"/>
                  </a:lnTo>
                  <a:lnTo>
                    <a:pt x="228600" y="137160"/>
                  </a:lnTo>
                  <a:lnTo>
                    <a:pt x="914768" y="137160"/>
                  </a:lnTo>
                  <a:lnTo>
                    <a:pt x="914768" y="45720"/>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49" name="Google Shape;149;p22"/>
          <p:cNvSpPr txBox="1"/>
          <p:nvPr/>
        </p:nvSpPr>
        <p:spPr>
          <a:xfrm>
            <a:off x="880450" y="3628075"/>
            <a:ext cx="3036600" cy="1035300"/>
          </a:xfrm>
          <a:prstGeom prst="rect">
            <a:avLst/>
          </a:prstGeom>
          <a:solidFill>
            <a:srgbClr val="CEE6F4"/>
          </a:solidFill>
          <a:ln cap="flat" cmpd="sng" w="18350">
            <a:solidFill>
              <a:srgbClr val="7F7F7F"/>
            </a:solidFill>
            <a:prstDash val="solid"/>
            <a:round/>
            <a:headEnd len="sm" w="sm" type="none"/>
            <a:tailEnd len="sm" w="sm" type="none"/>
          </a:ln>
        </p:spPr>
        <p:txBody>
          <a:bodyPr anchorCtr="0" anchor="t" bIns="0" lIns="0" spcFirstLastPara="1" rIns="0" wrap="square" tIns="93275">
            <a:spAutoFit/>
          </a:bodyPr>
          <a:lstStyle/>
          <a:p>
            <a:pPr indent="-165100" lvl="0" marL="304800" marR="127000" rtl="0" algn="l">
              <a:lnSpc>
                <a:spcPct val="112222"/>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After specify the size of the chunk, the next line will contain the real content. If the chunk is 0, the next line has to be empty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23"/>
          <p:cNvSpPr/>
          <p:nvPr/>
        </p:nvSpPr>
        <p:spPr>
          <a:xfrm>
            <a:off x="81606" y="179393"/>
            <a:ext cx="5725743" cy="618330"/>
          </a:xfrm>
          <a:custGeom>
            <a:rect b="b" l="l" r="r" t="t"/>
            <a:pathLst>
              <a:path extrusionOk="0" h="681355" w="6309359">
                <a:moveTo>
                  <a:pt x="6309360" y="0"/>
                </a:moveTo>
                <a:lnTo>
                  <a:pt x="0" y="0"/>
                </a:lnTo>
                <a:lnTo>
                  <a:pt x="0" y="681113"/>
                </a:lnTo>
                <a:lnTo>
                  <a:pt x="3154679" y="681113"/>
                </a:lnTo>
                <a:lnTo>
                  <a:pt x="6309360" y="681113"/>
                </a:lnTo>
                <a:lnTo>
                  <a:pt x="6309360"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55" name="Google Shape;155;p23"/>
          <p:cNvSpPr txBox="1"/>
          <p:nvPr/>
        </p:nvSpPr>
        <p:spPr>
          <a:xfrm>
            <a:off x="139400" y="204000"/>
            <a:ext cx="5667900" cy="569100"/>
          </a:xfrm>
          <a:prstGeom prst="rect">
            <a:avLst/>
          </a:prstGeom>
          <a:noFill/>
          <a:ln>
            <a:noFill/>
          </a:ln>
        </p:spPr>
        <p:txBody>
          <a:bodyPr anchorCtr="0" anchor="t" bIns="0" lIns="0" spcFirstLastPara="1" rIns="0" wrap="square" tIns="79475">
            <a:spAutoFit/>
          </a:bodyPr>
          <a:lstStyle/>
          <a:p>
            <a:pPr indent="0" lvl="0" marL="0" marR="1244600" rtl="0" algn="just">
              <a:lnSpc>
                <a:spcPct val="111666"/>
              </a:lnSpc>
              <a:spcBef>
                <a:spcPts val="0"/>
              </a:spcBef>
              <a:spcAft>
                <a:spcPts val="0"/>
              </a:spcAft>
              <a:buNone/>
            </a:pPr>
            <a:r>
              <a:rPr lang="it" sz="1500"/>
              <a:t>HTTP/1 specification provides two different methods for specifying the length of HTTP messages.</a:t>
            </a:r>
            <a:endParaRPr sz="1500">
              <a:latin typeface="Arial"/>
              <a:ea typeface="Arial"/>
              <a:cs typeface="Arial"/>
              <a:sym typeface="Arial"/>
            </a:endParaRPr>
          </a:p>
        </p:txBody>
      </p:sp>
      <p:grpSp>
        <p:nvGrpSpPr>
          <p:cNvPr id="156" name="Google Shape;156;p23"/>
          <p:cNvGrpSpPr/>
          <p:nvPr/>
        </p:nvGrpSpPr>
        <p:grpSpPr>
          <a:xfrm>
            <a:off x="4391950" y="2361806"/>
            <a:ext cx="4517555" cy="1078288"/>
            <a:chOff x="4391950" y="2361806"/>
            <a:chExt cx="4517555" cy="1078288"/>
          </a:xfrm>
        </p:grpSpPr>
        <p:grpSp>
          <p:nvGrpSpPr>
            <p:cNvPr id="157" name="Google Shape;157;p23"/>
            <p:cNvGrpSpPr/>
            <p:nvPr/>
          </p:nvGrpSpPr>
          <p:grpSpPr>
            <a:xfrm>
              <a:off x="4391950" y="2361806"/>
              <a:ext cx="4517555" cy="1078288"/>
              <a:chOff x="1434960" y="1861934"/>
              <a:chExt cx="3840479" cy="1188720"/>
            </a:xfrm>
          </p:grpSpPr>
          <p:sp>
            <p:nvSpPr>
              <p:cNvPr id="158" name="Google Shape;158;p23"/>
              <p:cNvSpPr/>
              <p:nvPr/>
            </p:nvSpPr>
            <p:spPr>
              <a:xfrm>
                <a:off x="1434960" y="1861934"/>
                <a:ext cx="3840479" cy="1188720"/>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59" name="Google Shape;159;p23"/>
              <p:cNvSpPr/>
              <p:nvPr/>
            </p:nvSpPr>
            <p:spPr>
              <a:xfrm>
                <a:off x="1434960" y="1861934"/>
                <a:ext cx="3840479" cy="1188720"/>
              </a:xfrm>
              <a:custGeom>
                <a:rect b="b" l="l" r="r" t="t"/>
                <a:pathLst>
                  <a:path extrusionOk="0" h="1188720" w="3840479">
                    <a:moveTo>
                      <a:pt x="1920240" y="1188720"/>
                    </a:moveTo>
                    <a:lnTo>
                      <a:pt x="0" y="1188720"/>
                    </a:lnTo>
                    <a:lnTo>
                      <a:pt x="0" y="0"/>
                    </a:lnTo>
                    <a:lnTo>
                      <a:pt x="3840479" y="0"/>
                    </a:lnTo>
                    <a:lnTo>
                      <a:pt x="3840479" y="1188720"/>
                    </a:lnTo>
                    <a:lnTo>
                      <a:pt x="1920240" y="1188720"/>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grpSp>
        <p:sp>
          <p:nvSpPr>
            <p:cNvPr id="160" name="Google Shape;160;p23"/>
            <p:cNvSpPr txBox="1"/>
            <p:nvPr/>
          </p:nvSpPr>
          <p:spPr>
            <a:xfrm>
              <a:off x="4491450" y="2403950"/>
              <a:ext cx="4210800" cy="998700"/>
            </a:xfrm>
            <a:prstGeom prst="rect">
              <a:avLst/>
            </a:prstGeom>
            <a:noFill/>
            <a:ln>
              <a:noFill/>
            </a:ln>
          </p:spPr>
          <p:txBody>
            <a:bodyPr anchorCtr="0" anchor="t" bIns="0" lIns="0" spcFirstLastPara="1" rIns="0" wrap="square" tIns="11525">
              <a:noAutofit/>
            </a:bodyPr>
            <a:lstStyle/>
            <a:p>
              <a:pPr indent="0" lvl="0" marL="0" marR="0" rtl="0" algn="l">
                <a:lnSpc>
                  <a:spcPct val="109722"/>
                </a:lnSpc>
                <a:spcBef>
                  <a:spcPts val="0"/>
                </a:spcBef>
                <a:spcAft>
                  <a:spcPts val="0"/>
                </a:spcAft>
                <a:buNone/>
              </a:pPr>
              <a:r>
                <a:rPr lang="it" sz="1600"/>
                <a:t>This might be sufficient to avoid ambiguity when only a single server is in play, but not when two or more servers are chained together</a:t>
              </a:r>
              <a:endParaRPr sz="1600">
                <a:latin typeface="Arial"/>
                <a:ea typeface="Arial"/>
                <a:cs typeface="Arial"/>
                <a:sym typeface="Arial"/>
              </a:endParaRPr>
            </a:p>
          </p:txBody>
        </p:sp>
      </p:grpSp>
      <p:grpSp>
        <p:nvGrpSpPr>
          <p:cNvPr id="161" name="Google Shape;161;p23"/>
          <p:cNvGrpSpPr/>
          <p:nvPr/>
        </p:nvGrpSpPr>
        <p:grpSpPr>
          <a:xfrm>
            <a:off x="1801724" y="1214953"/>
            <a:ext cx="3482546" cy="580571"/>
            <a:chOff x="3774258" y="2729388"/>
            <a:chExt cx="3840479" cy="1188720"/>
          </a:xfrm>
        </p:grpSpPr>
        <p:sp>
          <p:nvSpPr>
            <p:cNvPr id="162" name="Google Shape;162;p23"/>
            <p:cNvSpPr/>
            <p:nvPr/>
          </p:nvSpPr>
          <p:spPr>
            <a:xfrm>
              <a:off x="3774258" y="2729388"/>
              <a:ext cx="3840479" cy="1188720"/>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63" name="Google Shape;163;p23"/>
            <p:cNvSpPr/>
            <p:nvPr/>
          </p:nvSpPr>
          <p:spPr>
            <a:xfrm>
              <a:off x="3774258" y="2729388"/>
              <a:ext cx="3840479" cy="1188720"/>
            </a:xfrm>
            <a:custGeom>
              <a:rect b="b" l="l" r="r" t="t"/>
              <a:pathLst>
                <a:path extrusionOk="0" h="1188720" w="3840479">
                  <a:moveTo>
                    <a:pt x="1920240" y="1188720"/>
                  </a:moveTo>
                  <a:lnTo>
                    <a:pt x="0" y="1188720"/>
                  </a:lnTo>
                  <a:lnTo>
                    <a:pt x="0" y="0"/>
                  </a:lnTo>
                  <a:lnTo>
                    <a:pt x="3840479" y="0"/>
                  </a:lnTo>
                  <a:lnTo>
                    <a:pt x="3840479" y="1188720"/>
                  </a:lnTo>
                  <a:lnTo>
                    <a:pt x="1920240" y="1188720"/>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rPr lang="it" sz="1600"/>
                <a:t>Some servers do not support the Transfer-Encoding header in requests</a:t>
              </a:r>
              <a:endParaRPr sz="1600"/>
            </a:p>
          </p:txBody>
        </p:sp>
      </p:grpSp>
      <p:grpSp>
        <p:nvGrpSpPr>
          <p:cNvPr id="164" name="Google Shape;164;p23"/>
          <p:cNvGrpSpPr/>
          <p:nvPr/>
        </p:nvGrpSpPr>
        <p:grpSpPr>
          <a:xfrm>
            <a:off x="6696678" y="156776"/>
            <a:ext cx="2147157" cy="1911900"/>
            <a:chOff x="6696678" y="156776"/>
            <a:chExt cx="2147157" cy="1911900"/>
          </a:xfrm>
        </p:grpSpPr>
        <p:grpSp>
          <p:nvGrpSpPr>
            <p:cNvPr id="165" name="Google Shape;165;p23"/>
            <p:cNvGrpSpPr/>
            <p:nvPr/>
          </p:nvGrpSpPr>
          <p:grpSpPr>
            <a:xfrm>
              <a:off x="6696678" y="156776"/>
              <a:ext cx="2147157" cy="1911900"/>
              <a:chOff x="6300724" y="2149932"/>
              <a:chExt cx="2194559" cy="2011679"/>
            </a:xfrm>
          </p:grpSpPr>
          <p:sp>
            <p:nvSpPr>
              <p:cNvPr id="166" name="Google Shape;166;p23"/>
              <p:cNvSpPr/>
              <p:nvPr/>
            </p:nvSpPr>
            <p:spPr>
              <a:xfrm>
                <a:off x="6300724" y="2149932"/>
                <a:ext cx="2194559" cy="2011679"/>
              </a:xfrm>
              <a:custGeom>
                <a:rect b="b" l="l" r="r" t="t"/>
                <a:pathLst>
                  <a:path extrusionOk="0" h="2011679" w="2194559">
                    <a:moveTo>
                      <a:pt x="2194559" y="0"/>
                    </a:moveTo>
                    <a:lnTo>
                      <a:pt x="0" y="0"/>
                    </a:lnTo>
                    <a:lnTo>
                      <a:pt x="0" y="2011679"/>
                    </a:lnTo>
                    <a:lnTo>
                      <a:pt x="1097279" y="2011679"/>
                    </a:lnTo>
                    <a:lnTo>
                      <a:pt x="2194559" y="2011679"/>
                    </a:lnTo>
                    <a:lnTo>
                      <a:pt x="2194559" y="0"/>
                    </a:lnTo>
                    <a:close/>
                  </a:path>
                </a:pathLst>
              </a:custGeom>
              <a:solidFill>
                <a:srgbClr val="CEE6F4"/>
              </a:solidFill>
              <a:ln cap="flat" cmpd="sng" w="9525">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67" name="Google Shape;167;p23"/>
              <p:cNvSpPr/>
              <p:nvPr/>
            </p:nvSpPr>
            <p:spPr>
              <a:xfrm>
                <a:off x="6300724" y="2149932"/>
                <a:ext cx="2194559" cy="2011679"/>
              </a:xfrm>
              <a:custGeom>
                <a:rect b="b" l="l" r="r" t="t"/>
                <a:pathLst>
                  <a:path extrusionOk="0" h="2011679" w="2194559">
                    <a:moveTo>
                      <a:pt x="1097279" y="2011679"/>
                    </a:moveTo>
                    <a:lnTo>
                      <a:pt x="0" y="2011679"/>
                    </a:lnTo>
                    <a:lnTo>
                      <a:pt x="0" y="0"/>
                    </a:lnTo>
                    <a:lnTo>
                      <a:pt x="2194559" y="0"/>
                    </a:lnTo>
                    <a:lnTo>
                      <a:pt x="2194559" y="2011679"/>
                    </a:lnTo>
                    <a:lnTo>
                      <a:pt x="1097279" y="2011679"/>
                    </a:lnTo>
                    <a:close/>
                  </a:path>
                </a:pathLst>
              </a:custGeom>
              <a:noFill/>
              <a:ln cap="flat" cmpd="sng" w="18350">
                <a:solidFill>
                  <a:srgbClr val="88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grpSp>
        <p:sp>
          <p:nvSpPr>
            <p:cNvPr id="168" name="Google Shape;168;p23"/>
            <p:cNvSpPr txBox="1"/>
            <p:nvPr/>
          </p:nvSpPr>
          <p:spPr>
            <a:xfrm>
              <a:off x="6755825" y="202225"/>
              <a:ext cx="2088000" cy="1821000"/>
            </a:xfrm>
            <a:prstGeom prst="rect">
              <a:avLst/>
            </a:prstGeom>
            <a:noFill/>
            <a:ln>
              <a:noFill/>
            </a:ln>
          </p:spPr>
          <p:txBody>
            <a:bodyPr anchorCtr="0" anchor="t" bIns="0" lIns="0" spcFirstLastPara="1" rIns="0" wrap="square" tIns="11525">
              <a:spAutoFit/>
            </a:bodyPr>
            <a:lstStyle/>
            <a:p>
              <a:pPr indent="0" lvl="0" marL="0" marR="609600" rtl="0" algn="l">
                <a:lnSpc>
                  <a:spcPct val="93300"/>
                </a:lnSpc>
                <a:spcBef>
                  <a:spcPts val="100"/>
                </a:spcBef>
                <a:spcAft>
                  <a:spcPts val="0"/>
                </a:spcAft>
                <a:buNone/>
              </a:pPr>
              <a:r>
                <a:rPr lang="it"/>
                <a:t>If both the Content-Length and Transfer-Encoding headers are present, then the Content-Length header should be ignored</a:t>
              </a:r>
              <a:endParaRPr>
                <a:latin typeface="Arial"/>
                <a:ea typeface="Arial"/>
                <a:cs typeface="Arial"/>
                <a:sym typeface="Arial"/>
              </a:endParaRPr>
            </a:p>
          </p:txBody>
        </p:sp>
      </p:grpSp>
      <p:sp>
        <p:nvSpPr>
          <p:cNvPr id="169" name="Google Shape;169;p23"/>
          <p:cNvSpPr/>
          <p:nvPr/>
        </p:nvSpPr>
        <p:spPr>
          <a:xfrm>
            <a:off x="2113200" y="4006476"/>
            <a:ext cx="6555561" cy="859306"/>
          </a:xfrm>
          <a:custGeom>
            <a:rect b="b" l="l" r="r" t="t"/>
            <a:pathLst>
              <a:path extrusionOk="0" h="640079" w="7223759">
                <a:moveTo>
                  <a:pt x="7223759" y="0"/>
                </a:moveTo>
                <a:lnTo>
                  <a:pt x="0" y="0"/>
                </a:lnTo>
                <a:lnTo>
                  <a:pt x="0" y="640080"/>
                </a:lnTo>
                <a:lnTo>
                  <a:pt x="3611879" y="640080"/>
                </a:lnTo>
                <a:lnTo>
                  <a:pt x="7223759" y="640080"/>
                </a:lnTo>
                <a:lnTo>
                  <a:pt x="7223759" y="0"/>
                </a:lnTo>
                <a:close/>
              </a:path>
            </a:pathLst>
          </a:custGeom>
          <a:solidFill>
            <a:srgbClr val="C8201D"/>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600"/>
          </a:p>
        </p:txBody>
      </p:sp>
      <p:grpSp>
        <p:nvGrpSpPr>
          <p:cNvPr id="170" name="Google Shape;170;p23"/>
          <p:cNvGrpSpPr/>
          <p:nvPr/>
        </p:nvGrpSpPr>
        <p:grpSpPr>
          <a:xfrm>
            <a:off x="357425" y="2438925"/>
            <a:ext cx="3482558" cy="998652"/>
            <a:chOff x="1409790" y="3065955"/>
            <a:chExt cx="3840492" cy="1188729"/>
          </a:xfrm>
        </p:grpSpPr>
        <p:sp>
          <p:nvSpPr>
            <p:cNvPr id="171" name="Google Shape;171;p23"/>
            <p:cNvSpPr/>
            <p:nvPr/>
          </p:nvSpPr>
          <p:spPr>
            <a:xfrm>
              <a:off x="1409803" y="3065965"/>
              <a:ext cx="3840479" cy="1188720"/>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72" name="Google Shape;172;p23"/>
            <p:cNvSpPr/>
            <p:nvPr/>
          </p:nvSpPr>
          <p:spPr>
            <a:xfrm>
              <a:off x="1409790" y="3065955"/>
              <a:ext cx="3840479" cy="1188720"/>
            </a:xfrm>
            <a:custGeom>
              <a:rect b="b" l="l" r="r" t="t"/>
              <a:pathLst>
                <a:path extrusionOk="0" h="1188720" w="3840479">
                  <a:moveTo>
                    <a:pt x="1920240" y="1188720"/>
                  </a:moveTo>
                  <a:lnTo>
                    <a:pt x="0" y="1188720"/>
                  </a:lnTo>
                  <a:lnTo>
                    <a:pt x="0" y="0"/>
                  </a:lnTo>
                  <a:lnTo>
                    <a:pt x="3840479" y="0"/>
                  </a:lnTo>
                  <a:lnTo>
                    <a:pt x="3840479" y="1188720"/>
                  </a:lnTo>
                  <a:lnTo>
                    <a:pt x="1920240" y="1188720"/>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rPr lang="it" sz="1600"/>
                <a:t>Some servers that do support the Transfer-Encoding header can be induced not to process it if the header is obfuscated in some way.</a:t>
              </a:r>
              <a:endParaRPr sz="1600"/>
            </a:p>
          </p:txBody>
        </p:sp>
      </p:grpSp>
      <p:sp>
        <p:nvSpPr>
          <p:cNvPr id="173" name="Google Shape;173;p23"/>
          <p:cNvSpPr txBox="1"/>
          <p:nvPr/>
        </p:nvSpPr>
        <p:spPr>
          <a:xfrm>
            <a:off x="2113175" y="4006375"/>
            <a:ext cx="6555600" cy="859200"/>
          </a:xfrm>
          <a:prstGeom prst="rect">
            <a:avLst/>
          </a:prstGeom>
          <a:noFill/>
          <a:ln cap="flat" cmpd="sng" w="18350">
            <a:solidFill>
              <a:srgbClr val="7F7F7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it" sz="1600">
                <a:solidFill>
                  <a:schemeClr val="lt1"/>
                </a:solidFill>
              </a:rPr>
              <a:t>The front-end and back-end servers  might disagree about the boundaries between successive requests, leading to request smuggling vulnerabilities.</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24"/>
          <p:cNvSpPr/>
          <p:nvPr/>
        </p:nvSpPr>
        <p:spPr>
          <a:xfrm>
            <a:off x="180195" y="187825"/>
            <a:ext cx="914857" cy="441177"/>
          </a:xfrm>
          <a:custGeom>
            <a:rect b="b" l="l" r="r" t="t"/>
            <a:pathLst>
              <a:path extrusionOk="0" h="681355" w="6309359">
                <a:moveTo>
                  <a:pt x="6309360" y="0"/>
                </a:moveTo>
                <a:lnTo>
                  <a:pt x="0" y="0"/>
                </a:lnTo>
                <a:lnTo>
                  <a:pt x="0" y="681113"/>
                </a:lnTo>
                <a:lnTo>
                  <a:pt x="3154679" y="681113"/>
                </a:lnTo>
                <a:lnTo>
                  <a:pt x="6309360" y="681113"/>
                </a:lnTo>
                <a:lnTo>
                  <a:pt x="6309360"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grpSp>
        <p:nvGrpSpPr>
          <p:cNvPr id="179" name="Google Shape;179;p24"/>
          <p:cNvGrpSpPr/>
          <p:nvPr/>
        </p:nvGrpSpPr>
        <p:grpSpPr>
          <a:xfrm>
            <a:off x="1828625" y="187825"/>
            <a:ext cx="6260100" cy="817675"/>
            <a:chOff x="1828625" y="187825"/>
            <a:chExt cx="6260100" cy="817675"/>
          </a:xfrm>
        </p:grpSpPr>
        <p:sp>
          <p:nvSpPr>
            <p:cNvPr id="180" name="Google Shape;180;p24"/>
            <p:cNvSpPr/>
            <p:nvPr/>
          </p:nvSpPr>
          <p:spPr>
            <a:xfrm>
              <a:off x="1828625" y="187825"/>
              <a:ext cx="6259981" cy="817245"/>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sp>
          <p:nvSpPr>
            <p:cNvPr id="181" name="Google Shape;181;p24"/>
            <p:cNvSpPr txBox="1"/>
            <p:nvPr/>
          </p:nvSpPr>
          <p:spPr>
            <a:xfrm>
              <a:off x="1828625" y="188300"/>
              <a:ext cx="6260100" cy="81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"\r" (carriage return)</a:t>
              </a:r>
              <a:endParaRPr/>
            </a:p>
            <a:p>
              <a:pPr indent="0" lvl="0" marL="0" rtl="0" algn="l">
                <a:lnSpc>
                  <a:spcPct val="115000"/>
                </a:lnSpc>
                <a:spcBef>
                  <a:spcPts val="0"/>
                </a:spcBef>
                <a:spcAft>
                  <a:spcPts val="0"/>
                </a:spcAft>
                <a:buNone/>
              </a:pPr>
              <a:r>
                <a:rPr lang="it"/>
                <a:t>"\n" (line feed)</a:t>
              </a:r>
              <a:endParaRPr/>
            </a:p>
            <a:p>
              <a:pPr indent="0" lvl="0" marL="0" rtl="0" algn="l">
                <a:lnSpc>
                  <a:spcPct val="115000"/>
                </a:lnSpc>
                <a:spcBef>
                  <a:spcPts val="0"/>
                </a:spcBef>
                <a:spcAft>
                  <a:spcPts val="0"/>
                </a:spcAft>
                <a:buNone/>
              </a:pPr>
              <a:r>
                <a:rPr lang="it"/>
                <a:t>"\r\n" is the sequence that indicates the end of a line in the HTTP header</a:t>
              </a:r>
              <a:endParaRPr/>
            </a:p>
          </p:txBody>
        </p:sp>
      </p:grpSp>
      <p:sp>
        <p:nvSpPr>
          <p:cNvPr id="182" name="Google Shape;182;p24"/>
          <p:cNvSpPr txBox="1"/>
          <p:nvPr/>
        </p:nvSpPr>
        <p:spPr>
          <a:xfrm>
            <a:off x="176100" y="183425"/>
            <a:ext cx="9150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t>ZAP</a:t>
            </a:r>
            <a:endParaRPr sz="1600"/>
          </a:p>
        </p:txBody>
      </p:sp>
      <p:grpSp>
        <p:nvGrpSpPr>
          <p:cNvPr id="183" name="Google Shape;183;p24"/>
          <p:cNvGrpSpPr/>
          <p:nvPr/>
        </p:nvGrpSpPr>
        <p:grpSpPr>
          <a:xfrm>
            <a:off x="2296521" y="1538839"/>
            <a:ext cx="4550968" cy="3245036"/>
            <a:chOff x="2296521" y="1538839"/>
            <a:chExt cx="4550968" cy="3245036"/>
          </a:xfrm>
        </p:grpSpPr>
        <p:grpSp>
          <p:nvGrpSpPr>
            <p:cNvPr id="184" name="Google Shape;184;p24"/>
            <p:cNvGrpSpPr/>
            <p:nvPr/>
          </p:nvGrpSpPr>
          <p:grpSpPr>
            <a:xfrm>
              <a:off x="2296521" y="1538839"/>
              <a:ext cx="4550968" cy="3245025"/>
              <a:chOff x="2296525" y="1538875"/>
              <a:chExt cx="4550968" cy="3185770"/>
            </a:xfrm>
          </p:grpSpPr>
          <p:sp>
            <p:nvSpPr>
              <p:cNvPr id="185" name="Google Shape;185;p24"/>
              <p:cNvSpPr/>
              <p:nvPr/>
            </p:nvSpPr>
            <p:spPr>
              <a:xfrm>
                <a:off x="2296525" y="1538875"/>
                <a:ext cx="4550968" cy="3185770"/>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600"/>
              </a:p>
            </p:txBody>
          </p:sp>
          <p:pic>
            <p:nvPicPr>
              <p:cNvPr id="186" name="Google Shape;186;p24"/>
              <p:cNvPicPr preferRelativeResize="0"/>
              <p:nvPr/>
            </p:nvPicPr>
            <p:blipFill>
              <a:blip r:embed="rId3">
                <a:alphaModFix/>
              </a:blip>
              <a:stretch>
                <a:fillRect/>
              </a:stretch>
            </p:blipFill>
            <p:spPr>
              <a:xfrm>
                <a:off x="2438400" y="1684088"/>
                <a:ext cx="4267197" cy="2737841"/>
              </a:xfrm>
              <a:prstGeom prst="rect">
                <a:avLst/>
              </a:prstGeom>
              <a:noFill/>
              <a:ln>
                <a:noFill/>
              </a:ln>
            </p:spPr>
          </p:pic>
        </p:grpSp>
        <p:sp>
          <p:nvSpPr>
            <p:cNvPr id="187" name="Google Shape;187;p24"/>
            <p:cNvSpPr txBox="1"/>
            <p:nvPr/>
          </p:nvSpPr>
          <p:spPr>
            <a:xfrm>
              <a:off x="3068625" y="4429875"/>
              <a:ext cx="50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4"/>
                </a:rPr>
                <a:t>LAB</a:t>
              </a:r>
              <a:endParaRPr/>
            </a:p>
          </p:txBody>
        </p:sp>
        <p:sp>
          <p:nvSpPr>
            <p:cNvPr id="188" name="Google Shape;188;p24"/>
            <p:cNvSpPr txBox="1"/>
            <p:nvPr/>
          </p:nvSpPr>
          <p:spPr>
            <a:xfrm>
              <a:off x="5128825" y="4429875"/>
              <a:ext cx="91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u="sng">
                  <a:solidFill>
                    <a:schemeClr val="hlink"/>
                  </a:solidFill>
                  <a:hlinkClick r:id="rId5"/>
                </a:rPr>
                <a:t>SOLUTION</a:t>
              </a:r>
              <a:endParaRPr/>
            </a:p>
          </p:txBody>
        </p:sp>
      </p:grpSp>
      <p:pic>
        <p:nvPicPr>
          <p:cNvPr id="189" name="Google Shape;189;p24"/>
          <p:cNvPicPr preferRelativeResize="0"/>
          <p:nvPr/>
        </p:nvPicPr>
        <p:blipFill>
          <a:blip r:embed="rId6">
            <a:alphaModFix/>
          </a:blip>
          <a:stretch>
            <a:fillRect/>
          </a:stretch>
        </p:blipFill>
        <p:spPr>
          <a:xfrm>
            <a:off x="2500325" y="1964500"/>
            <a:ext cx="933950" cy="21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p:nvPr/>
        </p:nvSpPr>
        <p:spPr>
          <a:xfrm>
            <a:off x="81601" y="179398"/>
            <a:ext cx="5126354" cy="441177"/>
          </a:xfrm>
          <a:custGeom>
            <a:rect b="b" l="l" r="r" t="t"/>
            <a:pathLst>
              <a:path extrusionOk="0" h="681355" w="6309359">
                <a:moveTo>
                  <a:pt x="6309360" y="0"/>
                </a:moveTo>
                <a:lnTo>
                  <a:pt x="0" y="0"/>
                </a:lnTo>
                <a:lnTo>
                  <a:pt x="0" y="681113"/>
                </a:lnTo>
                <a:lnTo>
                  <a:pt x="3154679" y="681113"/>
                </a:lnTo>
                <a:lnTo>
                  <a:pt x="6309360" y="681113"/>
                </a:lnTo>
                <a:lnTo>
                  <a:pt x="6309360"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95" name="Google Shape;195;p25"/>
          <p:cNvSpPr txBox="1"/>
          <p:nvPr/>
        </p:nvSpPr>
        <p:spPr>
          <a:xfrm>
            <a:off x="124025" y="236788"/>
            <a:ext cx="5041500" cy="326400"/>
          </a:xfrm>
          <a:prstGeom prst="rect">
            <a:avLst/>
          </a:prstGeom>
          <a:noFill/>
          <a:ln>
            <a:noFill/>
          </a:ln>
        </p:spPr>
        <p:txBody>
          <a:bodyPr anchorCtr="0" anchor="t" bIns="0" lIns="0" spcFirstLastPara="1" rIns="0" wrap="square" tIns="79475">
            <a:noAutofit/>
          </a:bodyPr>
          <a:lstStyle/>
          <a:p>
            <a:pPr indent="0" lvl="0" marL="0" marR="1244600" rtl="0" algn="l">
              <a:lnSpc>
                <a:spcPct val="111666"/>
              </a:lnSpc>
              <a:spcBef>
                <a:spcPts val="0"/>
              </a:spcBef>
              <a:spcAft>
                <a:spcPts val="0"/>
              </a:spcAft>
              <a:buClr>
                <a:schemeClr val="dk1"/>
              </a:buClr>
              <a:buSzPts val="1100"/>
              <a:buFont typeface="Arial"/>
              <a:buNone/>
            </a:pPr>
            <a:r>
              <a:rPr lang="it"/>
              <a:t>How to obfuscate the Transfer-Encoding header</a:t>
            </a:r>
            <a:endParaRPr/>
          </a:p>
          <a:p>
            <a:pPr indent="0" lvl="0" marL="0" marR="1244600" rtl="0" algn="l">
              <a:lnSpc>
                <a:spcPct val="111666"/>
              </a:lnSpc>
              <a:spcBef>
                <a:spcPts val="0"/>
              </a:spcBef>
              <a:spcAft>
                <a:spcPts val="0"/>
              </a:spcAft>
              <a:buClr>
                <a:schemeClr val="dk1"/>
              </a:buClr>
              <a:buSzPts val="1100"/>
              <a:buFont typeface="Arial"/>
              <a:buNone/>
            </a:pPr>
            <a:r>
              <a:t/>
            </a:r>
            <a:endParaRPr/>
          </a:p>
          <a:p>
            <a:pPr indent="0" lvl="0" marL="0" marR="1244600" rtl="0" algn="l">
              <a:lnSpc>
                <a:spcPct val="111666"/>
              </a:lnSpc>
              <a:spcBef>
                <a:spcPts val="0"/>
              </a:spcBef>
              <a:spcAft>
                <a:spcPts val="0"/>
              </a:spcAft>
              <a:buClr>
                <a:srgbClr val="000000"/>
              </a:buClr>
              <a:buSzPts val="1600"/>
              <a:buFont typeface="Arial"/>
              <a:buNone/>
            </a:pPr>
            <a:r>
              <a:t/>
            </a:r>
            <a:endParaRPr/>
          </a:p>
        </p:txBody>
      </p:sp>
      <p:sp>
        <p:nvSpPr>
          <p:cNvPr id="196" name="Google Shape;196;p25"/>
          <p:cNvSpPr/>
          <p:nvPr/>
        </p:nvSpPr>
        <p:spPr>
          <a:xfrm>
            <a:off x="2250600" y="1053775"/>
            <a:ext cx="4935016" cy="3352190"/>
          </a:xfrm>
          <a:custGeom>
            <a:rect b="b" l="l" r="r" t="t"/>
            <a:pathLst>
              <a:path extrusionOk="0" h="1188720" w="3840479">
                <a:moveTo>
                  <a:pt x="3840479" y="0"/>
                </a:moveTo>
                <a:lnTo>
                  <a:pt x="0" y="0"/>
                </a:lnTo>
                <a:lnTo>
                  <a:pt x="0" y="1188720"/>
                </a:lnTo>
                <a:lnTo>
                  <a:pt x="1920240" y="1188720"/>
                </a:lnTo>
                <a:lnTo>
                  <a:pt x="3840479" y="1188720"/>
                </a:lnTo>
                <a:lnTo>
                  <a:pt x="3840479" y="0"/>
                </a:lnTo>
                <a:close/>
              </a:path>
            </a:pathLst>
          </a:custGeom>
          <a:solidFill>
            <a:srgbClr val="CEE6F4"/>
          </a:solidFill>
          <a:ln cap="flat" cmpd="sng" w="9525">
            <a:solidFill>
              <a:srgbClr val="5C5C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97" name="Google Shape;197;p25"/>
          <p:cNvSpPr txBox="1"/>
          <p:nvPr/>
        </p:nvSpPr>
        <p:spPr>
          <a:xfrm>
            <a:off x="2250623" y="1053775"/>
            <a:ext cx="4001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 xchunked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 : 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 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Transfer-Encoding:[tab]chunked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[space]Transfer-Encoding: 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X: X[\n]Transfer-Encoding: chunked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Transfer-Encoding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 chunked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26"/>
          <p:cNvGrpSpPr/>
          <p:nvPr/>
        </p:nvGrpSpPr>
        <p:grpSpPr>
          <a:xfrm>
            <a:off x="0" y="84243"/>
            <a:ext cx="6986983" cy="1059157"/>
            <a:chOff x="0" y="92875"/>
            <a:chExt cx="7705090" cy="1167688"/>
          </a:xfrm>
        </p:grpSpPr>
        <p:sp>
          <p:nvSpPr>
            <p:cNvPr id="203" name="Google Shape;203;p26"/>
            <p:cNvSpPr/>
            <p:nvPr/>
          </p:nvSpPr>
          <p:spPr>
            <a:xfrm>
              <a:off x="0" y="1238973"/>
              <a:ext cx="7687309" cy="21590"/>
            </a:xfrm>
            <a:custGeom>
              <a:rect b="b" l="l" r="r" t="t"/>
              <a:pathLst>
                <a:path extrusionOk="0" h="21590" w="7687309">
                  <a:moveTo>
                    <a:pt x="0" y="21043"/>
                  </a:moveTo>
                  <a:lnTo>
                    <a:pt x="7687081" y="21043"/>
                  </a:lnTo>
                  <a:lnTo>
                    <a:pt x="7687081" y="0"/>
                  </a:lnTo>
                  <a:lnTo>
                    <a:pt x="0" y="0"/>
                  </a:lnTo>
                  <a:lnTo>
                    <a:pt x="0" y="2104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04" name="Google Shape;204;p26"/>
            <p:cNvSpPr/>
            <p:nvPr/>
          </p:nvSpPr>
          <p:spPr>
            <a:xfrm>
              <a:off x="0" y="93433"/>
              <a:ext cx="7705090" cy="1149350"/>
            </a:xfrm>
            <a:custGeom>
              <a:rect b="b" l="l" r="r" t="t"/>
              <a:pathLst>
                <a:path extrusionOk="0" h="1149350" w="7705090">
                  <a:moveTo>
                    <a:pt x="7704937" y="2540"/>
                  </a:moveTo>
                  <a:lnTo>
                    <a:pt x="7703477" y="2540"/>
                  </a:lnTo>
                  <a:lnTo>
                    <a:pt x="7703477" y="0"/>
                  </a:lnTo>
                  <a:lnTo>
                    <a:pt x="0" y="0"/>
                  </a:lnTo>
                  <a:lnTo>
                    <a:pt x="0" y="2540"/>
                  </a:lnTo>
                  <a:lnTo>
                    <a:pt x="0" y="1145540"/>
                  </a:lnTo>
                  <a:lnTo>
                    <a:pt x="0" y="1149350"/>
                  </a:lnTo>
                  <a:lnTo>
                    <a:pt x="7702969" y="1149350"/>
                  </a:lnTo>
                  <a:lnTo>
                    <a:pt x="7702969" y="1145540"/>
                  </a:lnTo>
                  <a:lnTo>
                    <a:pt x="7704937" y="1145540"/>
                  </a:lnTo>
                  <a:lnTo>
                    <a:pt x="7704937" y="2540"/>
                  </a:lnTo>
                  <a:close/>
                </a:path>
              </a:pathLst>
            </a:custGeom>
            <a:solidFill>
              <a:srgbClr val="246DC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205" name="Google Shape;205;p26"/>
            <p:cNvPicPr preferRelativeResize="0"/>
            <p:nvPr/>
          </p:nvPicPr>
          <p:blipFill rotWithShape="1">
            <a:blip r:embed="rId3">
              <a:alphaModFix/>
            </a:blip>
            <a:srcRect b="0" l="0" r="0" t="0"/>
            <a:stretch/>
          </p:blipFill>
          <p:spPr>
            <a:xfrm>
              <a:off x="590041" y="92875"/>
              <a:ext cx="6735953" cy="1056259"/>
            </a:xfrm>
            <a:prstGeom prst="rect">
              <a:avLst/>
            </a:prstGeom>
            <a:noFill/>
            <a:ln>
              <a:noFill/>
            </a:ln>
          </p:spPr>
        </p:pic>
        <p:sp>
          <p:nvSpPr>
            <p:cNvPr id="206" name="Google Shape;206;p26"/>
            <p:cNvSpPr/>
            <p:nvPr/>
          </p:nvSpPr>
          <p:spPr>
            <a:xfrm>
              <a:off x="0" y="92887"/>
              <a:ext cx="7705090" cy="1149985"/>
            </a:xfrm>
            <a:custGeom>
              <a:rect b="b" l="l" r="r" t="t"/>
              <a:pathLst>
                <a:path extrusionOk="0" h="1149985" w="7705090">
                  <a:moveTo>
                    <a:pt x="3839756" y="1149489"/>
                  </a:moveTo>
                  <a:lnTo>
                    <a:pt x="7697520" y="1149489"/>
                  </a:lnTo>
                  <a:lnTo>
                    <a:pt x="7701483" y="1149489"/>
                  </a:lnTo>
                  <a:lnTo>
                    <a:pt x="7705077" y="1145882"/>
                  </a:lnTo>
                  <a:lnTo>
                    <a:pt x="7705077" y="1141920"/>
                  </a:lnTo>
                  <a:lnTo>
                    <a:pt x="7705077" y="7200"/>
                  </a:lnTo>
                  <a:lnTo>
                    <a:pt x="7705077" y="3251"/>
                  </a:lnTo>
                  <a:lnTo>
                    <a:pt x="7701483" y="0"/>
                  </a:lnTo>
                  <a:lnTo>
                    <a:pt x="7697520" y="0"/>
                  </a:lnTo>
                  <a:lnTo>
                    <a:pt x="0" y="0"/>
                  </a:lnTo>
                </a:path>
                <a:path extrusionOk="0" h="1149985" w="7705090">
                  <a:moveTo>
                    <a:pt x="0" y="1149489"/>
                  </a:moveTo>
                  <a:lnTo>
                    <a:pt x="3839756" y="1149489"/>
                  </a:lnTo>
                </a:path>
              </a:pathLst>
            </a:custGeom>
            <a:noFill/>
            <a:ln cap="flat" cmpd="sng" w="11875">
              <a:solidFill>
                <a:srgbClr val="2243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207" name="Google Shape;207;p26"/>
            <p:cNvPicPr preferRelativeResize="0"/>
            <p:nvPr/>
          </p:nvPicPr>
          <p:blipFill rotWithShape="1">
            <a:blip r:embed="rId4">
              <a:alphaModFix/>
            </a:blip>
            <a:srcRect b="0" l="0" r="0" t="0"/>
            <a:stretch/>
          </p:blipFill>
          <p:spPr>
            <a:xfrm>
              <a:off x="0" y="98793"/>
              <a:ext cx="7698994" cy="1137500"/>
            </a:xfrm>
            <a:prstGeom prst="rect">
              <a:avLst/>
            </a:prstGeom>
            <a:noFill/>
            <a:ln>
              <a:noFill/>
            </a:ln>
          </p:spPr>
        </p:pic>
      </p:grpSp>
      <p:sp>
        <p:nvSpPr>
          <p:cNvPr id="208" name="Google Shape;208;p26"/>
          <p:cNvSpPr txBox="1"/>
          <p:nvPr>
            <p:ph type="title"/>
          </p:nvPr>
        </p:nvSpPr>
        <p:spPr>
          <a:xfrm>
            <a:off x="445833" y="339851"/>
            <a:ext cx="5101753" cy="516654"/>
          </a:xfrm>
          <a:prstGeom prst="rect">
            <a:avLst/>
          </a:prstGeom>
          <a:noFill/>
          <a:ln>
            <a:noFill/>
          </a:ln>
        </p:spPr>
        <p:txBody>
          <a:bodyPr anchorCtr="0" anchor="t" bIns="0" lIns="0" spcFirstLastPara="1" rIns="0" wrap="square" tIns="13250">
            <a:spAutoFit/>
          </a:bodyPr>
          <a:lstStyle/>
          <a:p>
            <a:pPr indent="0" lvl="0" marL="12700" rtl="0" algn="l">
              <a:lnSpc>
                <a:spcPct val="100000"/>
              </a:lnSpc>
              <a:spcBef>
                <a:spcPts val="0"/>
              </a:spcBef>
              <a:spcAft>
                <a:spcPts val="0"/>
              </a:spcAft>
              <a:buSzPts val="1300"/>
              <a:buNone/>
            </a:pPr>
            <a:r>
              <a:rPr lang="it"/>
              <a:t>Cyber Offense and Defense</a:t>
            </a:r>
            <a:endParaRPr/>
          </a:p>
        </p:txBody>
      </p:sp>
      <p:pic>
        <p:nvPicPr>
          <p:cNvPr id="209" name="Google Shape;209;p26"/>
          <p:cNvPicPr preferRelativeResize="0"/>
          <p:nvPr/>
        </p:nvPicPr>
        <p:blipFill rotWithShape="1">
          <a:blip r:embed="rId5">
            <a:alphaModFix/>
          </a:blip>
          <a:srcRect b="0" l="0" r="0" t="0"/>
          <a:stretch/>
        </p:blipFill>
        <p:spPr>
          <a:xfrm>
            <a:off x="7108065" y="179910"/>
            <a:ext cx="1967551" cy="898747"/>
          </a:xfrm>
          <a:prstGeom prst="rect">
            <a:avLst/>
          </a:prstGeom>
          <a:noFill/>
          <a:ln>
            <a:noFill/>
          </a:ln>
        </p:spPr>
      </p:pic>
      <p:grpSp>
        <p:nvGrpSpPr>
          <p:cNvPr id="210" name="Google Shape;210;p26"/>
          <p:cNvGrpSpPr/>
          <p:nvPr/>
        </p:nvGrpSpPr>
        <p:grpSpPr>
          <a:xfrm>
            <a:off x="3399629" y="3624733"/>
            <a:ext cx="5741481" cy="1518943"/>
            <a:chOff x="3399629" y="3624733"/>
            <a:chExt cx="5741481" cy="1518943"/>
          </a:xfrm>
        </p:grpSpPr>
        <p:grpSp>
          <p:nvGrpSpPr>
            <p:cNvPr id="211" name="Google Shape;211;p26"/>
            <p:cNvGrpSpPr/>
            <p:nvPr/>
          </p:nvGrpSpPr>
          <p:grpSpPr>
            <a:xfrm>
              <a:off x="3399629" y="3624733"/>
              <a:ext cx="5741481" cy="1518943"/>
              <a:chOff x="3749039" y="4297692"/>
              <a:chExt cx="6331585" cy="1372870"/>
            </a:xfrm>
          </p:grpSpPr>
          <p:sp>
            <p:nvSpPr>
              <p:cNvPr id="212" name="Google Shape;212;p26"/>
              <p:cNvSpPr/>
              <p:nvPr/>
            </p:nvSpPr>
            <p:spPr>
              <a:xfrm>
                <a:off x="3749039" y="4297692"/>
                <a:ext cx="6331585" cy="1372870"/>
              </a:xfrm>
              <a:custGeom>
                <a:rect b="b" l="l" r="r" t="t"/>
                <a:pathLst>
                  <a:path extrusionOk="0" h="1372870" w="6331584">
                    <a:moveTo>
                      <a:pt x="6330962" y="0"/>
                    </a:moveTo>
                    <a:lnTo>
                      <a:pt x="0" y="0"/>
                    </a:lnTo>
                    <a:lnTo>
                      <a:pt x="0" y="1372323"/>
                    </a:lnTo>
                    <a:lnTo>
                      <a:pt x="3165475" y="1372323"/>
                    </a:lnTo>
                    <a:lnTo>
                      <a:pt x="6330962" y="1372323"/>
                    </a:lnTo>
                    <a:lnTo>
                      <a:pt x="6330962" y="0"/>
                    </a:lnTo>
                    <a:close/>
                  </a:path>
                </a:pathLst>
              </a:custGeom>
              <a:solidFill>
                <a:srgbClr val="CEE6F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13" name="Google Shape;213;p26"/>
              <p:cNvSpPr/>
              <p:nvPr/>
            </p:nvSpPr>
            <p:spPr>
              <a:xfrm>
                <a:off x="3749039" y="4297692"/>
                <a:ext cx="6331585" cy="1372870"/>
              </a:xfrm>
              <a:custGeom>
                <a:rect b="b" l="l" r="r" t="t"/>
                <a:pathLst>
                  <a:path extrusionOk="0" h="1372870" w="6331584">
                    <a:moveTo>
                      <a:pt x="3165475" y="1372323"/>
                    </a:moveTo>
                    <a:lnTo>
                      <a:pt x="0" y="1372323"/>
                    </a:lnTo>
                    <a:lnTo>
                      <a:pt x="0" y="0"/>
                    </a:lnTo>
                    <a:lnTo>
                      <a:pt x="6330962" y="0"/>
                    </a:lnTo>
                    <a:lnTo>
                      <a:pt x="6330962" y="1372323"/>
                    </a:lnTo>
                    <a:lnTo>
                      <a:pt x="3165475" y="1372323"/>
                    </a:lnTo>
                    <a:close/>
                  </a:path>
                </a:pathLst>
              </a:custGeom>
              <a:noFill/>
              <a:ln cap="flat" cmpd="sng" w="18350">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14" name="Google Shape;214;p26"/>
            <p:cNvSpPr txBox="1"/>
            <p:nvPr/>
          </p:nvSpPr>
          <p:spPr>
            <a:xfrm>
              <a:off x="3724113" y="3647850"/>
              <a:ext cx="5092500" cy="1472700"/>
            </a:xfrm>
            <a:prstGeom prst="rect">
              <a:avLst/>
            </a:prstGeom>
            <a:noFill/>
            <a:ln>
              <a:noFill/>
            </a:ln>
          </p:spPr>
          <p:txBody>
            <a:bodyPr anchorCtr="0" anchor="t" bIns="0" lIns="0" spcFirstLastPara="1" rIns="0" wrap="square" tIns="11525">
              <a:spAutoFit/>
            </a:bodyPr>
            <a:lstStyle/>
            <a:p>
              <a:pPr indent="0" lvl="0" marL="0" marR="0" rtl="0" algn="ctr">
                <a:lnSpc>
                  <a:spcPct val="115833"/>
                </a:lnSpc>
                <a:spcBef>
                  <a:spcPts val="0"/>
                </a:spcBef>
                <a:spcAft>
                  <a:spcPts val="0"/>
                </a:spcAft>
                <a:buClr>
                  <a:srgbClr val="000000"/>
                </a:buClr>
                <a:buSzPts val="1600"/>
                <a:buFont typeface="Arial"/>
                <a:buNone/>
              </a:pPr>
              <a:r>
                <a:rPr b="1" i="0" lang="it" sz="1600" u="sng" cap="none" strike="noStrike">
                  <a:solidFill>
                    <a:srgbClr val="000000"/>
                  </a:solidFill>
                  <a:latin typeface="Arial"/>
                  <a:ea typeface="Arial"/>
                  <a:cs typeface="Arial"/>
                  <a:sym typeface="Arial"/>
                </a:rPr>
                <a:t>Main References</a:t>
              </a:r>
              <a:endParaRPr b="0" i="0" sz="1600" u="none" cap="none" strike="noStrike">
                <a:solidFill>
                  <a:srgbClr val="000000"/>
                </a:solidFill>
                <a:latin typeface="Arial"/>
                <a:ea typeface="Arial"/>
                <a:cs typeface="Arial"/>
                <a:sym typeface="Arial"/>
              </a:endParaRPr>
            </a:p>
            <a:p>
              <a:pPr indent="0" lvl="0" marL="12700" marR="0" rtl="0" algn="ctr">
                <a:lnSpc>
                  <a:spcPct val="93400"/>
                </a:lnSpc>
                <a:spcBef>
                  <a:spcPts val="10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  </a:t>
              </a:r>
              <a:r>
                <a:rPr lang="it" sz="1600" u="sng">
                  <a:solidFill>
                    <a:schemeClr val="hlink"/>
                  </a:solidFill>
                  <a:hlinkClick r:id="rId6"/>
                </a:rPr>
                <a:t>https://portswigger.net/web-security/request-smuggling/finding</a:t>
              </a:r>
              <a:endParaRPr sz="1600"/>
            </a:p>
            <a:p>
              <a:pPr indent="0" lvl="0" marL="12700" marR="0" rtl="0" algn="ctr">
                <a:lnSpc>
                  <a:spcPct val="93400"/>
                </a:lnSpc>
                <a:spcBef>
                  <a:spcPts val="100"/>
                </a:spcBef>
                <a:spcAft>
                  <a:spcPts val="0"/>
                </a:spcAft>
                <a:buClr>
                  <a:srgbClr val="000000"/>
                </a:buClr>
                <a:buSzPts val="1600"/>
                <a:buFont typeface="Arial"/>
                <a:buNone/>
              </a:pPr>
              <a:r>
                <a:rPr lang="it" sz="1600" u="sng">
                  <a:solidFill>
                    <a:schemeClr val="hlink"/>
                  </a:solidFill>
                  <a:hlinkClick r:id="rId7"/>
                </a:rPr>
                <a:t>https://portswigger.net/web-security/request-smuggling/exploiting</a:t>
              </a:r>
              <a:endParaRPr sz="1600"/>
            </a:p>
          </p:txBody>
        </p:sp>
      </p:grpSp>
      <p:sp>
        <p:nvSpPr>
          <p:cNvPr id="215" name="Google Shape;215;p26"/>
          <p:cNvSpPr/>
          <p:nvPr/>
        </p:nvSpPr>
        <p:spPr>
          <a:xfrm>
            <a:off x="1701256" y="2106994"/>
            <a:ext cx="5741488" cy="898747"/>
          </a:xfrm>
          <a:custGeom>
            <a:rect b="b" l="l" r="r" t="t"/>
            <a:pathLst>
              <a:path extrusionOk="0" h="548640" w="5212080">
                <a:moveTo>
                  <a:pt x="5212080" y="0"/>
                </a:moveTo>
                <a:lnTo>
                  <a:pt x="0" y="0"/>
                </a:lnTo>
                <a:lnTo>
                  <a:pt x="0" y="548639"/>
                </a:lnTo>
                <a:lnTo>
                  <a:pt x="2606040" y="548639"/>
                </a:lnTo>
                <a:lnTo>
                  <a:pt x="5212080" y="548639"/>
                </a:lnTo>
                <a:lnTo>
                  <a:pt x="5212080" y="0"/>
                </a:lnTo>
                <a:close/>
              </a:path>
            </a:pathLst>
          </a:custGeom>
          <a:solidFill>
            <a:srgbClr val="CEE6F4"/>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15356" marR="0" rtl="0" algn="ctr">
              <a:lnSpc>
                <a:spcPct val="100000"/>
              </a:lnSpc>
              <a:spcBef>
                <a:spcPts val="137"/>
              </a:spcBef>
              <a:spcAft>
                <a:spcPts val="0"/>
              </a:spcAft>
              <a:buNone/>
            </a:pPr>
            <a:r>
              <a:rPr b="0" i="0" lang="it" sz="2800" u="none" cap="none" strike="noStrike">
                <a:solidFill>
                  <a:schemeClr val="dk1"/>
                </a:solidFill>
                <a:latin typeface="Arial"/>
                <a:ea typeface="Arial"/>
                <a:cs typeface="Arial"/>
                <a:sym typeface="Arial"/>
              </a:rPr>
              <a:t>Identifying and exploiting the vulnerability</a:t>
            </a:r>
            <a:endParaRPr b="0" i="0" sz="2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483E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