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4" r:id="rId7"/>
    <p:sldId id="265" r:id="rId8"/>
    <p:sldId id="266" r:id="rId9"/>
    <p:sldId id="267" r:id="rId10"/>
    <p:sldId id="261" r:id="rId11"/>
    <p:sldId id="262"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14" y="5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ajS\Downloads\KPMG_VI_New_raw_data_update_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ajS\Downloads\KPMG_VI_New_raw_data_update_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ajS\Downloads\KPMG_VI_New_raw_data_update_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ajS\Downloads\KPMG_VI_New_raw_data_update_fina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TajS\Downloads\KPMG_VI_New_raw_data_update_final.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[KPMG_VI_New_raw_data_update_final.xlsx]Sheet1!PivotTable3</c:name>
    <c:fmtId val="9"/>
  </c:pivotSource>
  <c:chart>
    <c:title>
      <c:tx>
        <c:rich>
          <a:bodyPr rot="0" spcFirstLastPara="1" vertOverflow="ellipsis" vert="horz" wrap="square" anchor="ctr" anchorCtr="1"/>
          <a:lstStyle/>
          <a:p>
            <a:pPr>
              <a:defRPr sz="1400" b="1" i="0" u="none" strike="noStrike" kern="1200" cap="none" baseline="0">
                <a:solidFill>
                  <a:schemeClr val="lt1"/>
                </a:solidFill>
                <a:latin typeface="+mn-lt"/>
                <a:ea typeface="+mn-ea"/>
                <a:cs typeface="+mn-cs"/>
              </a:defRPr>
            </a:pPr>
            <a:r>
              <a:rPr lang="en-US" dirty="0"/>
              <a:t>Profit by month</a:t>
            </a: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s>
    <c:plotArea>
      <c:layout/>
      <c:barChart>
        <c:barDir val="bar"/>
        <c:grouping val="clustered"/>
        <c:varyColors val="0"/>
        <c:ser>
          <c:idx val="0"/>
          <c:order val="0"/>
          <c:tx>
            <c:strRef>
              <c:f>Sheet1!$E$3</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Sheet1!$D$4:$D$16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Sheet1!$E$4:$E$16</c:f>
              <c:numCache>
                <c:formatCode>General</c:formatCode>
                <c:ptCount val="12"/>
                <c:pt idx="0">
                  <c:v>945447.13998780062</c:v>
                </c:pt>
                <c:pt idx="1">
                  <c:v>885224.70000000019</c:v>
                </c:pt>
                <c:pt idx="2">
                  <c:v>910043.98000000161</c:v>
                </c:pt>
                <c:pt idx="3">
                  <c:v>921210.46999999858</c:v>
                </c:pt>
                <c:pt idx="4">
                  <c:v>931581.35000000126</c:v>
                </c:pt>
                <c:pt idx="5">
                  <c:v>874749.10000000161</c:v>
                </c:pt>
                <c:pt idx="6">
                  <c:v>959661.30000000121</c:v>
                </c:pt>
                <c:pt idx="7">
                  <c:v>986701.20000000135</c:v>
                </c:pt>
                <c:pt idx="8">
                  <c:v>875262.18000000156</c:v>
                </c:pt>
                <c:pt idx="9">
                  <c:v>1004375.4549841008</c:v>
                </c:pt>
                <c:pt idx="10">
                  <c:v>944829.87000000034</c:v>
                </c:pt>
                <c:pt idx="11">
                  <c:v>906104.4600000002</c:v>
                </c:pt>
              </c:numCache>
            </c:numRef>
          </c:val>
          <c:extLst>
            <c:ext xmlns:c16="http://schemas.microsoft.com/office/drawing/2014/chart" uri="{C3380CC4-5D6E-409C-BE32-E72D297353CC}">
              <c16:uniqueId val="{00000000-3B02-4B48-88AC-5188B053F1AF}"/>
            </c:ext>
          </c:extLst>
        </c:ser>
        <c:dLbls>
          <c:showLegendKey val="0"/>
          <c:showVal val="0"/>
          <c:showCatName val="0"/>
          <c:showSerName val="0"/>
          <c:showPercent val="0"/>
          <c:showBubbleSize val="0"/>
        </c:dLbls>
        <c:gapWidth val="182"/>
        <c:overlap val="-50"/>
        <c:axId val="822201264"/>
        <c:axId val="822193360"/>
      </c:barChart>
      <c:catAx>
        <c:axId val="822201264"/>
        <c:scaling>
          <c:orientation val="minMax"/>
        </c:scaling>
        <c:delete val="0"/>
        <c:axPos val="l"/>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822193360"/>
        <c:crosses val="autoZero"/>
        <c:auto val="1"/>
        <c:lblAlgn val="ctr"/>
        <c:lblOffset val="100"/>
        <c:noMultiLvlLbl val="0"/>
      </c:catAx>
      <c:valAx>
        <c:axId val="822193360"/>
        <c:scaling>
          <c:orientation val="minMax"/>
        </c:scaling>
        <c:delete val="0"/>
        <c:axPos val="b"/>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822201264"/>
        <c:crosses val="autoZero"/>
        <c:crossBetween val="between"/>
      </c:valAx>
      <c:spPr>
        <a:noFill/>
        <a:ln>
          <a:noFill/>
        </a:ln>
        <a:effectLst/>
      </c:spPr>
    </c:plotArea>
    <c:plotVisOnly val="1"/>
    <c:dispBlanksAs val="gap"/>
    <c:showDLblsOverMax val="0"/>
  </c:chart>
  <c:spPr>
    <a:solidFill>
      <a:schemeClr val="dk1"/>
    </a:solidFill>
    <a:ln w="9525" cap="flat" cmpd="sng" algn="ctr">
      <a:noFill/>
      <a:round/>
    </a:ln>
    <a:effectLst/>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[KPMG_VI_New_raw_data_update_final.xlsx]Sheet1!PivotTable7</c:name>
    <c:fmtId val="17"/>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Profit</a:t>
            </a:r>
            <a:r>
              <a:rPr lang="en-US" baseline="0" dirty="0"/>
              <a:t> by wealth_segment</a:t>
            </a:r>
            <a:endParaRPr lang="en-US" dirty="0"/>
          </a:p>
        </c:rich>
      </c:tx>
      <c:layout>
        <c:manualLayout>
          <c:xMode val="edge"/>
          <c:yMode val="edge"/>
          <c:x val="0.26236057141259678"/>
          <c:y val="2.8000005879266328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pivotFmt>
      <c:pivotFmt>
        <c:idx val="1"/>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9"/>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s>
    <c:plotArea>
      <c:layout>
        <c:manualLayout>
          <c:layoutTarget val="inner"/>
          <c:xMode val="edge"/>
          <c:yMode val="edge"/>
          <c:x val="0.10025569350344016"/>
          <c:y val="0.12092585216290859"/>
          <c:w val="0.67272396722640571"/>
          <c:h val="0.65775394388534258"/>
        </c:manualLayout>
      </c:layout>
      <c:barChart>
        <c:barDir val="col"/>
        <c:grouping val="clustered"/>
        <c:varyColors val="0"/>
        <c:ser>
          <c:idx val="0"/>
          <c:order val="0"/>
          <c:tx>
            <c:strRef>
              <c:f>Sheet1!$B$99</c:f>
              <c:strCache>
                <c:ptCount val="1"/>
                <c:pt idx="0">
                  <c:v>Sum of past_3_years_bike_related_purchases</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multiLvlStrRef>
              <c:f>Sheet1!$A$100:$A$108</c:f>
              <c:multiLvlStrCache>
                <c:ptCount val="6"/>
                <c:lvl>
                  <c:pt idx="0">
                    <c:v>Affluent Customer</c:v>
                  </c:pt>
                  <c:pt idx="1">
                    <c:v>High Net Worth</c:v>
                  </c:pt>
                  <c:pt idx="2">
                    <c:v>Mass Customer</c:v>
                  </c:pt>
                  <c:pt idx="3">
                    <c:v>Affluent CustoMaleer</c:v>
                  </c:pt>
                  <c:pt idx="4">
                    <c:v>High Net Worth</c:v>
                  </c:pt>
                  <c:pt idx="5">
                    <c:v>Maleass CustoMaleer</c:v>
                  </c:pt>
                </c:lvl>
                <c:lvl>
                  <c:pt idx="0">
                    <c:v>Female</c:v>
                  </c:pt>
                  <c:pt idx="3">
                    <c:v>Male</c:v>
                  </c:pt>
                </c:lvl>
              </c:multiLvlStrCache>
            </c:multiLvlStrRef>
          </c:cat>
          <c:val>
            <c:numRef>
              <c:f>Sheet1!$B$100:$B$108</c:f>
              <c:numCache>
                <c:formatCode>General</c:formatCode>
                <c:ptCount val="6"/>
                <c:pt idx="0">
                  <c:v>179512</c:v>
                </c:pt>
                <c:pt idx="1">
                  <c:v>190608</c:v>
                </c:pt>
                <c:pt idx="2">
                  <c:v>390716</c:v>
                </c:pt>
                <c:pt idx="3">
                  <c:v>182856</c:v>
                </c:pt>
                <c:pt idx="4">
                  <c:v>187264</c:v>
                </c:pt>
                <c:pt idx="5">
                  <c:v>354464</c:v>
                </c:pt>
              </c:numCache>
            </c:numRef>
          </c:val>
          <c:extLst>
            <c:ext xmlns:c16="http://schemas.microsoft.com/office/drawing/2014/chart" uri="{C3380CC4-5D6E-409C-BE32-E72D297353CC}">
              <c16:uniqueId val="{00000000-97A9-404D-8257-7DFCDA0F6C8A}"/>
            </c:ext>
          </c:extLst>
        </c:ser>
        <c:ser>
          <c:idx val="1"/>
          <c:order val="1"/>
          <c:tx>
            <c:strRef>
              <c:f>Sheet1!$C$99</c:f>
              <c:strCache>
                <c:ptCount val="1"/>
                <c:pt idx="0">
                  <c:v>Sum of Profit</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multiLvlStrRef>
              <c:f>Sheet1!$A$100:$A$108</c:f>
              <c:multiLvlStrCache>
                <c:ptCount val="6"/>
                <c:lvl>
                  <c:pt idx="0">
                    <c:v>Affluent Customer</c:v>
                  </c:pt>
                  <c:pt idx="1">
                    <c:v>High Net Worth</c:v>
                  </c:pt>
                  <c:pt idx="2">
                    <c:v>Mass Customer</c:v>
                  </c:pt>
                  <c:pt idx="3">
                    <c:v>Affluent CustoMaleer</c:v>
                  </c:pt>
                  <c:pt idx="4">
                    <c:v>High Net Worth</c:v>
                  </c:pt>
                  <c:pt idx="5">
                    <c:v>Maleass CustoMaleer</c:v>
                  </c:pt>
                </c:lvl>
                <c:lvl>
                  <c:pt idx="0">
                    <c:v>Female</c:v>
                  </c:pt>
                  <c:pt idx="3">
                    <c:v>Male</c:v>
                  </c:pt>
                </c:lvl>
              </c:multiLvlStrCache>
            </c:multiLvlStrRef>
          </c:cat>
          <c:val>
            <c:numRef>
              <c:f>Sheet1!$C$100:$C$108</c:f>
              <c:numCache>
                <c:formatCode>General</c:formatCode>
                <c:ptCount val="6"/>
                <c:pt idx="0">
                  <c:v>1330620.6400000022</c:v>
                </c:pt>
                <c:pt idx="1">
                  <c:v>1376971.9800000046</c:v>
                </c:pt>
                <c:pt idx="2">
                  <c:v>2820888.0999999815</c:v>
                </c:pt>
                <c:pt idx="3">
                  <c:v>1337907.9149719032</c:v>
                </c:pt>
                <c:pt idx="4">
                  <c:v>1373406.8000000028</c:v>
                </c:pt>
                <c:pt idx="5">
                  <c:v>2626639.4399999878</c:v>
                </c:pt>
              </c:numCache>
            </c:numRef>
          </c:val>
          <c:extLst>
            <c:ext xmlns:c16="http://schemas.microsoft.com/office/drawing/2014/chart" uri="{C3380CC4-5D6E-409C-BE32-E72D297353CC}">
              <c16:uniqueId val="{00000001-97A9-404D-8257-7DFCDA0F6C8A}"/>
            </c:ext>
          </c:extLst>
        </c:ser>
        <c:dLbls>
          <c:showLegendKey val="0"/>
          <c:showVal val="0"/>
          <c:showCatName val="0"/>
          <c:showSerName val="0"/>
          <c:showPercent val="0"/>
          <c:showBubbleSize val="0"/>
        </c:dLbls>
        <c:gapWidth val="315"/>
        <c:overlap val="-40"/>
        <c:axId val="682045136"/>
        <c:axId val="688987776"/>
      </c:barChart>
      <c:catAx>
        <c:axId val="68204513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88987776"/>
        <c:crosses val="autoZero"/>
        <c:auto val="1"/>
        <c:lblAlgn val="ctr"/>
        <c:lblOffset val="100"/>
        <c:noMultiLvlLbl val="0"/>
      </c:catAx>
      <c:valAx>
        <c:axId val="68898777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82045136"/>
        <c:crosses val="autoZero"/>
        <c:crossBetween val="between"/>
      </c:valAx>
      <c:spPr>
        <a:noFill/>
        <a:ln>
          <a:noFill/>
        </a:ln>
        <a:effectLst/>
      </c:spPr>
    </c:plotArea>
    <c:legend>
      <c:legendPos val="r"/>
      <c:layout>
        <c:manualLayout>
          <c:xMode val="edge"/>
          <c:yMode val="edge"/>
          <c:x val="0.77418162464934437"/>
          <c:y val="3.4684634890646424E-2"/>
          <c:w val="0.14796273375123145"/>
          <c:h val="0.5193603928622871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[KPMG_VI_New_raw_data_update_final.xlsx]Sheet1!PivotTable5</c:name>
    <c:fmtId val="8"/>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Bike Purchase by  job_industry</a:t>
            </a: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pivotFmt>
      <c:pivotFmt>
        <c:idx val="1"/>
      </c:pivotFmt>
      <c:pivotFmt>
        <c:idx val="2"/>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pivotFmt>
      <c:pivotFmt>
        <c:idx val="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pivotFmt>
    </c:pivotFmts>
    <c:plotArea>
      <c:layout/>
      <c:lineChart>
        <c:grouping val="standard"/>
        <c:varyColors val="0"/>
        <c:ser>
          <c:idx val="0"/>
          <c:order val="0"/>
          <c:tx>
            <c:strRef>
              <c:f>Sheet1!$B$38</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strRef>
              <c:f>Sheet1!$A$39:$A$51</c:f>
              <c:strCache>
                <c:ptCount val="12"/>
                <c:pt idx="0">
                  <c:v>Argiculture</c:v>
                </c:pt>
                <c:pt idx="1">
                  <c:v>EntertainMaleent</c:v>
                </c:pt>
                <c:pt idx="2">
                  <c:v>Entertainment</c:v>
                </c:pt>
                <c:pt idx="3">
                  <c:v>Financial Services</c:v>
                </c:pt>
                <c:pt idx="4">
                  <c:v>Health</c:v>
                </c:pt>
                <c:pt idx="5">
                  <c:v>IT</c:v>
                </c:pt>
                <c:pt idx="6">
                  <c:v>Maleanufacturing</c:v>
                </c:pt>
                <c:pt idx="7">
                  <c:v>Manufacturing</c:v>
                </c:pt>
                <c:pt idx="8">
                  <c:v>Property</c:v>
                </c:pt>
                <c:pt idx="9">
                  <c:v>Retail</c:v>
                </c:pt>
                <c:pt idx="10">
                  <c:v>TelecoMaleMaleunications</c:v>
                </c:pt>
                <c:pt idx="11">
                  <c:v>Telecommunications</c:v>
                </c:pt>
              </c:strCache>
            </c:strRef>
          </c:cat>
          <c:val>
            <c:numRef>
              <c:f>Sheet1!$B$39:$B$51</c:f>
              <c:numCache>
                <c:formatCode>General</c:formatCode>
                <c:ptCount val="12"/>
                <c:pt idx="0">
                  <c:v>43928</c:v>
                </c:pt>
                <c:pt idx="1">
                  <c:v>28120</c:v>
                </c:pt>
                <c:pt idx="2">
                  <c:v>24928</c:v>
                </c:pt>
                <c:pt idx="3">
                  <c:v>295336</c:v>
                </c:pt>
                <c:pt idx="4">
                  <c:v>235524</c:v>
                </c:pt>
                <c:pt idx="5">
                  <c:v>82384</c:v>
                </c:pt>
                <c:pt idx="6">
                  <c:v>144628</c:v>
                </c:pt>
                <c:pt idx="7">
                  <c:v>160436</c:v>
                </c:pt>
                <c:pt idx="8">
                  <c:v>98572</c:v>
                </c:pt>
                <c:pt idx="9">
                  <c:v>133608</c:v>
                </c:pt>
                <c:pt idx="10">
                  <c:v>13908</c:v>
                </c:pt>
                <c:pt idx="11">
                  <c:v>12996</c:v>
                </c:pt>
              </c:numCache>
            </c:numRef>
          </c:val>
          <c:smooth val="0"/>
          <c:extLst>
            <c:ext xmlns:c16="http://schemas.microsoft.com/office/drawing/2014/chart" uri="{C3380CC4-5D6E-409C-BE32-E72D297353CC}">
              <c16:uniqueId val="{00000000-9E9B-40A2-AC16-D3AD54A92A90}"/>
            </c:ext>
          </c:extLst>
        </c:ser>
        <c:dLbls>
          <c:showLegendKey val="0"/>
          <c:showVal val="0"/>
          <c:showCatName val="0"/>
          <c:showSerName val="0"/>
          <c:showPercent val="0"/>
          <c:showBubbleSize val="0"/>
        </c:dLbls>
        <c:marker val="1"/>
        <c:smooth val="0"/>
        <c:axId val="1865228992"/>
        <c:axId val="1865233984"/>
      </c:lineChart>
      <c:catAx>
        <c:axId val="186522899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65233984"/>
        <c:crosses val="autoZero"/>
        <c:auto val="1"/>
        <c:lblAlgn val="ctr"/>
        <c:lblOffset val="100"/>
        <c:noMultiLvlLbl val="0"/>
      </c:catAx>
      <c:valAx>
        <c:axId val="1865233984"/>
        <c:scaling>
          <c:orientation val="minMax"/>
          <c:min val="50"/>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65228992"/>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[KPMG_VI_New_raw_data_update_final.xlsx]Sheet1!PivotTable6</c:name>
    <c:fmtId val="5"/>
  </c:pivotSource>
  <c:chart>
    <c:title>
      <c:tx>
        <c:rich>
          <a:bodyPr rot="0" spcFirstLastPara="1" vertOverflow="ellipsis" vert="horz" wrap="square" anchor="ctr" anchorCtr="1"/>
          <a:lstStyle/>
          <a:p>
            <a:pPr>
              <a:defRPr sz="1800" b="1" i="0" u="none" strike="noStrike" kern="1200" baseline="0">
                <a:solidFill>
                  <a:schemeClr val="lt1">
                    <a:lumMod val="85000"/>
                  </a:schemeClr>
                </a:solidFill>
                <a:latin typeface="+mj-lt"/>
                <a:ea typeface="+mj-ea"/>
                <a:cs typeface="+mj-cs"/>
              </a:defRPr>
            </a:pPr>
            <a:r>
              <a:rPr lang="en-US" dirty="0"/>
              <a:t>Profit</a:t>
            </a:r>
            <a:r>
              <a:rPr lang="en-US" baseline="0" dirty="0"/>
              <a:t> by state &amp; brand</a:t>
            </a:r>
            <a:endParaRPr lang="en-US" dirty="0"/>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mj-lt"/>
              <a:ea typeface="+mj-ea"/>
              <a:cs typeface="+mj-cs"/>
            </a:defRPr>
          </a:pPr>
          <a:endParaRPr lang="en-US"/>
        </a:p>
      </c:txPr>
    </c:title>
    <c:autoTitleDeleted val="0"/>
    <c:pivotFmts>
      <c:pivotFmt>
        <c:idx val="0"/>
      </c:pivotFmt>
      <c:pivotFmt>
        <c:idx val="1"/>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none"/>
        </c:marker>
      </c:pivotFmt>
      <c:pivotFmt>
        <c:idx val="2"/>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none"/>
        </c:marker>
      </c:pivotFmt>
      <c:pivotFmt>
        <c:idx val="3"/>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none"/>
        </c:marker>
      </c:pivotFmt>
      <c:pivotFmt>
        <c:idx val="4"/>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marker>
          <c:symbol val="none"/>
        </c:marker>
      </c:pivotFmt>
    </c:pivotFmts>
    <c:plotArea>
      <c:layout/>
      <c:areaChart>
        <c:grouping val="standard"/>
        <c:varyColors val="0"/>
        <c:ser>
          <c:idx val="0"/>
          <c:order val="0"/>
          <c:tx>
            <c:strRef>
              <c:f>Sheet1!$B$80</c:f>
              <c:strCache>
                <c:ptCount val="1"/>
                <c:pt idx="0">
                  <c:v>Total</c:v>
                </c:pt>
              </c:strCache>
            </c:strRef>
          </c:tx>
          <c:spPr>
            <a:gradFill>
              <a:gsLst>
                <a:gs pos="100000">
                  <a:schemeClr val="accent1"/>
                </a:gs>
                <a:gs pos="0">
                  <a:schemeClr val="accent1">
                    <a:lumMod val="75000"/>
                  </a:schemeClr>
                </a:gs>
              </a:gsLst>
              <a:lin ang="0" scaled="1"/>
            </a:gradFill>
            <a:ln>
              <a:noFill/>
            </a:ln>
            <a:effectLst>
              <a:innerShdw dist="12700" dir="16200000">
                <a:schemeClr val="lt1">
                  <a:alpha val="75000"/>
                </a:schemeClr>
              </a:innerShdw>
            </a:effectLst>
          </c:spPr>
          <c:cat>
            <c:multiLvlStrRef>
              <c:f>Sheet1!$A$81:$A$95</c:f>
              <c:multiLvlStrCache>
                <c:ptCount val="12"/>
                <c:lvl>
                  <c:pt idx="0">
                    <c:v>Giant Bicycles</c:v>
                  </c:pt>
                  <c:pt idx="1">
                    <c:v>Norco Bicycles</c:v>
                  </c:pt>
                  <c:pt idx="2">
                    <c:v>OHM Cycles</c:v>
                  </c:pt>
                  <c:pt idx="3">
                    <c:v>Solex</c:v>
                  </c:pt>
                  <c:pt idx="4">
                    <c:v>Trek Bicycles</c:v>
                  </c:pt>
                  <c:pt idx="5">
                    <c:v>WeareA2B</c:v>
                  </c:pt>
                  <c:pt idx="6">
                    <c:v>Giant Bicycles</c:v>
                  </c:pt>
                  <c:pt idx="7">
                    <c:v>Norco Bicycles</c:v>
                  </c:pt>
                  <c:pt idx="8">
                    <c:v>OHM Cycles</c:v>
                  </c:pt>
                  <c:pt idx="9">
                    <c:v>Solex</c:v>
                  </c:pt>
                  <c:pt idx="10">
                    <c:v>Trek Bicycles</c:v>
                  </c:pt>
                  <c:pt idx="11">
                    <c:v>WeareA2B</c:v>
                  </c:pt>
                </c:lvl>
                <c:lvl>
                  <c:pt idx="0">
                    <c:v>NSW</c:v>
                  </c:pt>
                  <c:pt idx="6">
                    <c:v>QLD</c:v>
                  </c:pt>
                </c:lvl>
              </c:multiLvlStrCache>
            </c:multiLvlStrRef>
          </c:cat>
          <c:val>
            <c:numRef>
              <c:f>Sheet1!$B$81:$B$95</c:f>
              <c:numCache>
                <c:formatCode>General</c:formatCode>
                <c:ptCount val="12"/>
                <c:pt idx="0">
                  <c:v>1419009.3999999941</c:v>
                </c:pt>
                <c:pt idx="1">
                  <c:v>782572.30001219292</c:v>
                </c:pt>
                <c:pt idx="2">
                  <c:v>1360324.809975605</c:v>
                </c:pt>
                <c:pt idx="3">
                  <c:v>2169538.5949841207</c:v>
                </c:pt>
                <c:pt idx="4">
                  <c:v>1652666.1900000186</c:v>
                </c:pt>
                <c:pt idx="5">
                  <c:v>2508518.2699999413</c:v>
                </c:pt>
                <c:pt idx="6">
                  <c:v>67478.73000000001</c:v>
                </c:pt>
                <c:pt idx="7">
                  <c:v>38067.969999999958</c:v>
                </c:pt>
                <c:pt idx="8">
                  <c:v>53621.689999999981</c:v>
                </c:pt>
                <c:pt idx="9">
                  <c:v>99170.930000000095</c:v>
                </c:pt>
                <c:pt idx="10">
                  <c:v>79147.649999999994</c:v>
                </c:pt>
                <c:pt idx="11">
                  <c:v>129790.76999999997</c:v>
                </c:pt>
              </c:numCache>
            </c:numRef>
          </c:val>
          <c:extLst>
            <c:ext xmlns:c16="http://schemas.microsoft.com/office/drawing/2014/chart" uri="{C3380CC4-5D6E-409C-BE32-E72D297353CC}">
              <c16:uniqueId val="{00000000-9C5A-4485-A316-563890A9292D}"/>
            </c:ext>
          </c:extLst>
        </c:ser>
        <c:dLbls>
          <c:showLegendKey val="0"/>
          <c:showVal val="0"/>
          <c:showCatName val="0"/>
          <c:showSerName val="0"/>
          <c:showPercent val="0"/>
          <c:showBubbleSize val="0"/>
        </c:dLbls>
        <c:dropLines>
          <c:spPr>
            <a:ln w="9525" cap="flat" cmpd="sng" algn="ctr">
              <a:solidFill>
                <a:schemeClr val="lt1">
                  <a:alpha val="40000"/>
                </a:schemeClr>
              </a:solidFill>
              <a:round/>
            </a:ln>
            <a:effectLst/>
          </c:spPr>
        </c:dropLines>
        <c:axId val="1709167167"/>
        <c:axId val="1709170495"/>
      </c:areaChart>
      <c:catAx>
        <c:axId val="1709167167"/>
        <c:scaling>
          <c:orientation val="minMax"/>
        </c:scaling>
        <c:delete val="0"/>
        <c:axPos val="b"/>
        <c:numFmt formatCode="General" sourceLinked="1"/>
        <c:majorTickMark val="none"/>
        <c:minorTickMark val="none"/>
        <c:tickLblPos val="nextTo"/>
        <c:spPr>
          <a:noFill/>
          <a:ln w="9575" cap="flat" cmpd="sng" algn="ctr">
            <a:solidFill>
              <a:schemeClr val="lt1">
                <a:lumMod val="75000"/>
              </a:schemeClr>
            </a:solidFill>
            <a:round/>
            <a:headEnd type="none" w="sm" len="sm"/>
            <a:tailEnd type="none" w="sm" len="sm"/>
          </a:ln>
          <a:effectLst/>
        </c:spPr>
        <c:txPr>
          <a:bodyPr rot="-600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crossAx val="1709170495"/>
        <c:crosses val="autoZero"/>
        <c:auto val="1"/>
        <c:lblAlgn val="ctr"/>
        <c:lblOffset val="100"/>
        <c:noMultiLvlLbl val="0"/>
      </c:catAx>
      <c:valAx>
        <c:axId val="1709170495"/>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prstDash val="sysDot"/>
              <a:round/>
            </a:ln>
            <a:effectLst/>
          </c:spPr>
        </c:majorGridlines>
        <c:numFmt formatCode="0,&quot;K&quot;"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09167167"/>
        <c:crosses val="autoZero"/>
        <c:crossBetween val="midCat"/>
      </c:valAx>
      <c:spPr>
        <a:noFill/>
        <a:ln>
          <a:noFill/>
        </a:ln>
        <a:effectLst/>
      </c:spPr>
    </c:plotArea>
    <c:plotVisOnly val="1"/>
    <c:dispBlanksAs val="zero"/>
    <c:showDLblsOverMax val="0"/>
  </c:chart>
  <c:spPr>
    <a:solidFill>
      <a:schemeClr val="dk1">
        <a:lumMod val="75000"/>
        <a:lumOff val="25000"/>
      </a:schemeClr>
    </a:solidFill>
    <a:ln w="9525" cap="flat" cmpd="sng" algn="ctr">
      <a:solidFill>
        <a:schemeClr val="lt1">
          <a:lumMod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[KPMG_VI_New_raw_data_update_final.xlsx]Sheet1!PivotTable4</c:name>
    <c:fmtId val="8"/>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Cars_owner by state</a:t>
            </a: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pivotFmt>
      <c:pivotFmt>
        <c:idx val="8"/>
      </c:pivotFmt>
      <c:pivotFmt>
        <c:idx val="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1"/>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
        <c:idx val="12"/>
        <c:spPr>
          <a:noFill/>
          <a:ln w="9525" cap="flat" cmpd="sng" algn="ctr">
            <a:solidFill>
              <a:schemeClr val="accent1"/>
            </a:solidFill>
            <a:miter lim="800000"/>
          </a:ln>
          <a:effectLst>
            <a:glow rad="63500">
              <a:schemeClr val="accent1">
                <a:satMod val="175000"/>
                <a:alpha val="25000"/>
              </a:schemeClr>
            </a:glow>
          </a:effectLst>
        </c:spPr>
        <c:marker>
          <c:symbol val="none"/>
        </c:marker>
      </c:pivotFmt>
    </c:pivotFmts>
    <c:plotArea>
      <c:layout/>
      <c:barChart>
        <c:barDir val="col"/>
        <c:grouping val="clustered"/>
        <c:varyColors val="0"/>
        <c:ser>
          <c:idx val="0"/>
          <c:order val="0"/>
          <c:tx>
            <c:strRef>
              <c:f>Sheet1!$H$3</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delete val="1"/>
          </c:dLbls>
          <c:cat>
            <c:multiLvlStrRef>
              <c:f>Sheet1!$G$4:$G$16</c:f>
              <c:multiLvlStrCache>
                <c:ptCount val="8"/>
                <c:lvl>
                  <c:pt idx="0">
                    <c:v>Female</c:v>
                  </c:pt>
                  <c:pt idx="1">
                    <c:v>Male</c:v>
                  </c:pt>
                  <c:pt idx="2">
                    <c:v>Female</c:v>
                  </c:pt>
                  <c:pt idx="3">
                    <c:v>Male</c:v>
                  </c:pt>
                  <c:pt idx="4">
                    <c:v>Female</c:v>
                  </c:pt>
                  <c:pt idx="5">
                    <c:v>Male</c:v>
                  </c:pt>
                  <c:pt idx="6">
                    <c:v>Female</c:v>
                  </c:pt>
                  <c:pt idx="7">
                    <c:v>Male</c:v>
                  </c:pt>
                </c:lvl>
                <c:lvl>
                  <c:pt idx="0">
                    <c:v>NSW</c:v>
                  </c:pt>
                  <c:pt idx="2">
                    <c:v>QLD</c:v>
                  </c:pt>
                  <c:pt idx="4">
                    <c:v>VIC</c:v>
                  </c:pt>
                  <c:pt idx="6">
                    <c:v>Victoria</c:v>
                  </c:pt>
                </c:lvl>
              </c:multiLvlStrCache>
            </c:multiLvlStrRef>
          </c:cat>
          <c:val>
            <c:numRef>
              <c:f>Sheet1!$H$4:$H$16</c:f>
              <c:numCache>
                <c:formatCode>General</c:formatCode>
                <c:ptCount val="8"/>
                <c:pt idx="0">
                  <c:v>9053</c:v>
                </c:pt>
                <c:pt idx="1">
                  <c:v>8679</c:v>
                </c:pt>
                <c:pt idx="2">
                  <c:v>418</c:v>
                </c:pt>
                <c:pt idx="3">
                  <c:v>402</c:v>
                </c:pt>
                <c:pt idx="4">
                  <c:v>493</c:v>
                </c:pt>
                <c:pt idx="5">
                  <c:v>419</c:v>
                </c:pt>
                <c:pt idx="6">
                  <c:v>47</c:v>
                </c:pt>
                <c:pt idx="7">
                  <c:v>34</c:v>
                </c:pt>
              </c:numCache>
            </c:numRef>
          </c:val>
          <c:extLst>
            <c:ext xmlns:c16="http://schemas.microsoft.com/office/drawing/2014/chart" uri="{C3380CC4-5D6E-409C-BE32-E72D297353CC}">
              <c16:uniqueId val="{00000000-1159-4EBD-8E44-EF45E2D2C59E}"/>
            </c:ext>
          </c:extLst>
        </c:ser>
        <c:dLbls>
          <c:dLblPos val="outEnd"/>
          <c:showLegendKey val="0"/>
          <c:showVal val="1"/>
          <c:showCatName val="0"/>
          <c:showSerName val="0"/>
          <c:showPercent val="0"/>
          <c:showBubbleSize val="0"/>
        </c:dLbls>
        <c:gapWidth val="315"/>
        <c:overlap val="-40"/>
        <c:axId val="822210416"/>
        <c:axId val="822210832"/>
      </c:barChart>
      <c:catAx>
        <c:axId val="82221041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22210832"/>
        <c:crosses val="autoZero"/>
        <c:auto val="1"/>
        <c:lblAlgn val="ctr"/>
        <c:lblOffset val="100"/>
        <c:noMultiLvlLbl val="0"/>
      </c:catAx>
      <c:valAx>
        <c:axId val="8222108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2221041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77">
  <cs:axisTitle>
    <cs:lnRef idx="0"/>
    <cs:fillRef idx="0"/>
    <cs:effectRef idx="0"/>
    <cs:fontRef idx="minor">
      <a:schemeClr val="lt1">
        <a:lumMod val="85000"/>
      </a:schemeClr>
    </cs:fontRef>
    <cs:defRPr sz="900" kern="1200"/>
  </cs:axisTitle>
  <cs:categoryAxis>
    <cs:lnRef idx="0"/>
    <cs:fillRef idx="0"/>
    <cs:effectRef idx="0"/>
    <cs:fontRef idx="minor">
      <a:schemeClr val="lt1">
        <a:lumMod val="85000"/>
      </a:schemeClr>
    </cs:fontRef>
    <cs:spPr>
      <a:ln w="9575" cap="flat" cmpd="sng" algn="ctr">
        <a:solidFill>
          <a:schemeClr val="lt1">
            <a:lumMod val="75000"/>
          </a:schemeClr>
        </a:solidFill>
        <a:round/>
        <a:headEnd type="none" w="sm" len="sm"/>
        <a:tailEnd type="none" w="sm" len="sm"/>
      </a:ln>
    </cs:spPr>
    <cs:defRPr sz="900" b="1" kern="1200" cap="all" baseline="0"/>
  </cs:categoryAxis>
  <cs:chartArea>
    <cs:lnRef idx="0"/>
    <cs:fillRef idx="0"/>
    <cs:effectRef idx="0"/>
    <cs:fontRef idx="minor">
      <a:schemeClr val="dk1"/>
    </cs:fontRef>
    <cs:spPr>
      <a:solidFill>
        <a:schemeClr val="dk1">
          <a:lumMod val="75000"/>
          <a:lumOff val="25000"/>
        </a:schemeClr>
      </a:solidFill>
      <a:ln w="9525" cap="flat" cmpd="sng" algn="ctr">
        <a:solidFill>
          <a:schemeClr val="lt1">
            <a:lumMod val="75000"/>
          </a:schemeClr>
        </a:solidFill>
        <a:round/>
      </a:ln>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lt1">
        <a:lumMod val="85000"/>
      </a:schemeClr>
    </cs:fontRef>
    <cs:spPr>
      <a:solidFill>
        <a:schemeClr val="dk1">
          <a:lumMod val="65000"/>
          <a:lumOff val="35000"/>
        </a:schemeClr>
      </a:solidFill>
      <a:ln>
        <a:solidFill>
          <a:schemeClr val="lt1">
            <a:lumMod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
  <cs:dataPoint3D>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3D>
  <cs:dataPointLine>
    <cs:lnRef idx="0">
      <cs:styleClr val="auto"/>
    </cs:lnRef>
    <cs:fillRef idx="0"/>
    <cs:effectRef idx="0"/>
    <cs:fontRef idx="minor">
      <a:schemeClr val="dk1"/>
    </cs:fontRef>
    <cs:spPr>
      <a:ln w="25400"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50000"/>
      </a:schemeClr>
    </cs:fontRef>
    <cs:spPr>
      <a:ln w="9525">
        <a:solidFill>
          <a:schemeClr val="lt1">
            <a:lumMod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cap="flat" cmpd="sng" algn="ctr">
        <a:solidFill>
          <a:schemeClr val="lt1">
            <a:alpha val="40000"/>
          </a:schemeClr>
        </a:solidFill>
        <a:round/>
      </a:ln>
    </cs:spPr>
  </cs:dropLine>
  <cs:errorBar>
    <cs:lnRef idx="0"/>
    <cs:fillRef idx="0"/>
    <cs:effectRef idx="0"/>
    <cs:fontRef idx="minor">
      <a:schemeClr val="dk1"/>
    </cs:fontRef>
    <cs:spPr>
      <a:ln w="9525" cap="flat" cmpd="sng" algn="ctr">
        <a:solidFill>
          <a:schemeClr val="lt1">
            <a:alpha val="4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prstDash val="sysDot"/>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65000"/>
                <a:alpha val="36000"/>
              </a:schemeClr>
            </a:gs>
          </a:gsLst>
          <a:lin ang="5400000" scaled="0"/>
        </a:gra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8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bg1">
        <a:lumMod val="85000"/>
      </a:schemeClr>
    </cs:fontRef>
    <cs:spPr>
      <a:ln w="19050" cap="flat" cmpd="sng" algn="ctr">
        <a:solidFill>
          <a:schemeClr val="bg1">
            <a:lumMod val="85000"/>
          </a:schemeClr>
        </a:solidFill>
        <a:round/>
        <a:headEnd type="none" w="sm" len="sm"/>
        <a:tailEnd type="none" w="sm" len="sm"/>
      </a:ln>
    </cs:spPr>
    <cs:defRPr sz="900" b="1"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ajor">
      <a:schemeClr val="lt1">
        <a:lumMod val="85000"/>
      </a:schemeClr>
    </cs:fontRef>
    <cs:defRPr sz="1800" b="1" kern="120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dirty="0"/>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[Division Name] - [Engagement Manager], [Senior Consultant], [Junior Consultant]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9" name="Shape 98"/>
          <p:cNvSpPr/>
          <p:nvPr/>
        </p:nvSpPr>
        <p:spPr>
          <a:xfrm>
            <a:off x="-15501" y="272938"/>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Interpretation</a:t>
            </a:r>
          </a:p>
        </p:txBody>
      </p:sp>
      <p:graphicFrame>
        <p:nvGraphicFramePr>
          <p:cNvPr id="4" name="Table 3"/>
          <p:cNvGraphicFramePr>
            <a:graphicFrameLocks noGrp="1"/>
          </p:cNvGraphicFramePr>
          <p:nvPr>
            <p:extLst>
              <p:ext uri="{D42A27DB-BD31-4B8C-83A1-F6EECF244321}">
                <p14:modId xmlns:p14="http://schemas.microsoft.com/office/powerpoint/2010/main" val="652595281"/>
              </p:ext>
            </p:extLst>
          </p:nvPr>
        </p:nvGraphicFramePr>
        <p:xfrm>
          <a:off x="244458" y="1757081"/>
          <a:ext cx="8671483" cy="3173506"/>
        </p:xfrm>
        <a:graphic>
          <a:graphicData uri="http://schemas.openxmlformats.org/drawingml/2006/table">
            <a:tbl>
              <a:tblPr>
                <a:tableStyleId>{5940675A-B579-460E-94D1-54222C63F5DA}</a:tableStyleId>
              </a:tblPr>
              <a:tblGrid>
                <a:gridCol w="730230">
                  <a:extLst>
                    <a:ext uri="{9D8B030D-6E8A-4147-A177-3AD203B41FA5}">
                      <a16:colId xmlns:a16="http://schemas.microsoft.com/office/drawing/2014/main" val="1819825316"/>
                    </a:ext>
                  </a:extLst>
                </a:gridCol>
                <a:gridCol w="730230">
                  <a:extLst>
                    <a:ext uri="{9D8B030D-6E8A-4147-A177-3AD203B41FA5}">
                      <a16:colId xmlns:a16="http://schemas.microsoft.com/office/drawing/2014/main" val="1835458152"/>
                    </a:ext>
                  </a:extLst>
                </a:gridCol>
                <a:gridCol w="730230">
                  <a:extLst>
                    <a:ext uri="{9D8B030D-6E8A-4147-A177-3AD203B41FA5}">
                      <a16:colId xmlns:a16="http://schemas.microsoft.com/office/drawing/2014/main" val="260752088"/>
                    </a:ext>
                  </a:extLst>
                </a:gridCol>
                <a:gridCol w="816705">
                  <a:extLst>
                    <a:ext uri="{9D8B030D-6E8A-4147-A177-3AD203B41FA5}">
                      <a16:colId xmlns:a16="http://schemas.microsoft.com/office/drawing/2014/main" val="1744182629"/>
                    </a:ext>
                  </a:extLst>
                </a:gridCol>
                <a:gridCol w="972840">
                  <a:extLst>
                    <a:ext uri="{9D8B030D-6E8A-4147-A177-3AD203B41FA5}">
                      <a16:colId xmlns:a16="http://schemas.microsoft.com/office/drawing/2014/main" val="255225545"/>
                    </a:ext>
                  </a:extLst>
                </a:gridCol>
                <a:gridCol w="730230">
                  <a:extLst>
                    <a:ext uri="{9D8B030D-6E8A-4147-A177-3AD203B41FA5}">
                      <a16:colId xmlns:a16="http://schemas.microsoft.com/office/drawing/2014/main" val="445965950"/>
                    </a:ext>
                  </a:extLst>
                </a:gridCol>
                <a:gridCol w="730230">
                  <a:extLst>
                    <a:ext uri="{9D8B030D-6E8A-4147-A177-3AD203B41FA5}">
                      <a16:colId xmlns:a16="http://schemas.microsoft.com/office/drawing/2014/main" val="1690935683"/>
                    </a:ext>
                  </a:extLst>
                </a:gridCol>
                <a:gridCol w="1787142">
                  <a:extLst>
                    <a:ext uri="{9D8B030D-6E8A-4147-A177-3AD203B41FA5}">
                      <a16:colId xmlns:a16="http://schemas.microsoft.com/office/drawing/2014/main" val="851181736"/>
                    </a:ext>
                  </a:extLst>
                </a:gridCol>
                <a:gridCol w="730230">
                  <a:extLst>
                    <a:ext uri="{9D8B030D-6E8A-4147-A177-3AD203B41FA5}">
                      <a16:colId xmlns:a16="http://schemas.microsoft.com/office/drawing/2014/main" val="2146029243"/>
                    </a:ext>
                  </a:extLst>
                </a:gridCol>
                <a:gridCol w="713416">
                  <a:extLst>
                    <a:ext uri="{9D8B030D-6E8A-4147-A177-3AD203B41FA5}">
                      <a16:colId xmlns:a16="http://schemas.microsoft.com/office/drawing/2014/main" val="354329582"/>
                    </a:ext>
                  </a:extLst>
                </a:gridCol>
              </a:tblGrid>
              <a:tr h="238866">
                <a:tc>
                  <a:txBody>
                    <a:bodyPr/>
                    <a:lstStyle/>
                    <a:p>
                      <a:pPr algn="l" fontAlgn="b"/>
                      <a:r>
                        <a:rPr lang="en-US" sz="800" b="1" u="none" strike="noStrike" dirty="0">
                          <a:solidFill>
                            <a:schemeClr val="bg1"/>
                          </a:solidFill>
                          <a:effectLst/>
                        </a:rPr>
                        <a:t>Customer id</a:t>
                      </a:r>
                      <a:endParaRPr lang="en-US" sz="800" b="1" i="0" u="none" strike="noStrike" dirty="0">
                        <a:solidFill>
                          <a:schemeClr val="bg1"/>
                        </a:solidFill>
                        <a:effectLst/>
                        <a:latin typeface="Arial" panose="020B0604020202020204" pitchFamily="34" charset="0"/>
                      </a:endParaRPr>
                    </a:p>
                  </a:txBody>
                  <a:tcPr marL="7086" marR="7086" marT="7086" marB="0" anchor="b">
                    <a:solidFill>
                      <a:schemeClr val="bg2">
                        <a:lumMod val="75000"/>
                      </a:schemeClr>
                    </a:solidFill>
                  </a:tcPr>
                </a:tc>
                <a:tc>
                  <a:txBody>
                    <a:bodyPr/>
                    <a:lstStyle/>
                    <a:p>
                      <a:pPr algn="l" fontAlgn="b"/>
                      <a:r>
                        <a:rPr lang="en-US" sz="800" b="1" u="none" strike="noStrike" dirty="0">
                          <a:solidFill>
                            <a:schemeClr val="bg1"/>
                          </a:solidFill>
                          <a:effectLst/>
                        </a:rPr>
                        <a:t>Name</a:t>
                      </a:r>
                      <a:endParaRPr lang="en-US" sz="800" b="1" i="0" u="none" strike="noStrike" dirty="0">
                        <a:solidFill>
                          <a:schemeClr val="bg1"/>
                        </a:solidFill>
                        <a:effectLst/>
                        <a:latin typeface="Arial" panose="020B0604020202020204" pitchFamily="34" charset="0"/>
                      </a:endParaRPr>
                    </a:p>
                  </a:txBody>
                  <a:tcPr marL="7086" marR="7086" marT="7086" marB="0" anchor="b">
                    <a:solidFill>
                      <a:schemeClr val="bg2">
                        <a:lumMod val="75000"/>
                      </a:schemeClr>
                    </a:solidFill>
                  </a:tcPr>
                </a:tc>
                <a:tc>
                  <a:txBody>
                    <a:bodyPr/>
                    <a:lstStyle/>
                    <a:p>
                      <a:pPr algn="l" fontAlgn="b"/>
                      <a:r>
                        <a:rPr lang="en-US" sz="800" b="1" u="none" strike="noStrike" dirty="0">
                          <a:solidFill>
                            <a:schemeClr val="bg1"/>
                          </a:solidFill>
                          <a:effectLst/>
                        </a:rPr>
                        <a:t>profit</a:t>
                      </a:r>
                      <a:endParaRPr lang="en-US" sz="800" b="1" i="0" u="none" strike="noStrike" dirty="0">
                        <a:solidFill>
                          <a:schemeClr val="bg1"/>
                        </a:solidFill>
                        <a:effectLst/>
                        <a:latin typeface="Arial" panose="020B0604020202020204" pitchFamily="34" charset="0"/>
                      </a:endParaRPr>
                    </a:p>
                  </a:txBody>
                  <a:tcPr marL="7086" marR="7086" marT="7086" marB="0" anchor="b">
                    <a:solidFill>
                      <a:schemeClr val="bg2">
                        <a:lumMod val="75000"/>
                      </a:schemeClr>
                    </a:solidFill>
                  </a:tcPr>
                </a:tc>
                <a:tc>
                  <a:txBody>
                    <a:bodyPr/>
                    <a:lstStyle/>
                    <a:p>
                      <a:pPr algn="l" fontAlgn="b"/>
                      <a:r>
                        <a:rPr lang="en-US" sz="800" b="1" u="none" strike="noStrike" dirty="0">
                          <a:solidFill>
                            <a:schemeClr val="bg1"/>
                          </a:solidFill>
                          <a:effectLst/>
                        </a:rPr>
                        <a:t>job_industry</a:t>
                      </a:r>
                      <a:endParaRPr lang="en-US" sz="800" b="1" i="0" u="none" strike="noStrike" dirty="0">
                        <a:solidFill>
                          <a:schemeClr val="bg1"/>
                        </a:solidFill>
                        <a:effectLst/>
                        <a:latin typeface="Arial" panose="020B0604020202020204" pitchFamily="34" charset="0"/>
                      </a:endParaRPr>
                    </a:p>
                  </a:txBody>
                  <a:tcPr marL="7086" marR="7086" marT="7086" marB="0" anchor="b">
                    <a:solidFill>
                      <a:schemeClr val="bg2">
                        <a:lumMod val="75000"/>
                      </a:schemeClr>
                    </a:solidFill>
                  </a:tcPr>
                </a:tc>
                <a:tc>
                  <a:txBody>
                    <a:bodyPr/>
                    <a:lstStyle/>
                    <a:p>
                      <a:pPr algn="l" fontAlgn="b"/>
                      <a:r>
                        <a:rPr lang="en-US" sz="800" b="1" u="none" strike="noStrike" dirty="0">
                          <a:solidFill>
                            <a:schemeClr val="bg1"/>
                          </a:solidFill>
                          <a:effectLst/>
                        </a:rPr>
                        <a:t>Wealth_segment</a:t>
                      </a:r>
                      <a:endParaRPr lang="en-US" sz="800" b="1" i="0" u="none" strike="noStrike" dirty="0">
                        <a:solidFill>
                          <a:schemeClr val="bg1"/>
                        </a:solidFill>
                        <a:effectLst/>
                        <a:latin typeface="Arial" panose="020B0604020202020204" pitchFamily="34" charset="0"/>
                      </a:endParaRPr>
                    </a:p>
                  </a:txBody>
                  <a:tcPr marL="7086" marR="7086" marT="7086" marB="0" anchor="b">
                    <a:solidFill>
                      <a:schemeClr val="bg2">
                        <a:lumMod val="75000"/>
                      </a:schemeClr>
                    </a:solidFill>
                  </a:tcPr>
                </a:tc>
                <a:tc>
                  <a:txBody>
                    <a:bodyPr/>
                    <a:lstStyle/>
                    <a:p>
                      <a:pPr algn="l" fontAlgn="b"/>
                      <a:r>
                        <a:rPr lang="en-US" sz="800" b="1" u="none" strike="noStrike" dirty="0">
                          <a:solidFill>
                            <a:schemeClr val="bg1"/>
                          </a:solidFill>
                          <a:effectLst/>
                        </a:rPr>
                        <a:t>State</a:t>
                      </a:r>
                      <a:endParaRPr lang="en-US" sz="800" b="1" i="0" u="none" strike="noStrike" dirty="0">
                        <a:solidFill>
                          <a:schemeClr val="bg1"/>
                        </a:solidFill>
                        <a:effectLst/>
                        <a:latin typeface="Arial" panose="020B0604020202020204" pitchFamily="34" charset="0"/>
                      </a:endParaRPr>
                    </a:p>
                  </a:txBody>
                  <a:tcPr marL="7086" marR="7086" marT="7086" marB="0" anchor="b">
                    <a:solidFill>
                      <a:schemeClr val="bg2">
                        <a:lumMod val="75000"/>
                      </a:schemeClr>
                    </a:solidFill>
                  </a:tcPr>
                </a:tc>
                <a:tc>
                  <a:txBody>
                    <a:bodyPr/>
                    <a:lstStyle/>
                    <a:p>
                      <a:pPr algn="l" fontAlgn="b"/>
                      <a:r>
                        <a:rPr lang="en-US" sz="800" b="1" u="none" strike="noStrike" dirty="0">
                          <a:solidFill>
                            <a:schemeClr val="bg1"/>
                          </a:solidFill>
                          <a:effectLst/>
                        </a:rPr>
                        <a:t>Postcode</a:t>
                      </a:r>
                      <a:endParaRPr lang="en-US" sz="800" b="1" i="0" u="none" strike="noStrike" dirty="0">
                        <a:solidFill>
                          <a:schemeClr val="bg1"/>
                        </a:solidFill>
                        <a:effectLst/>
                        <a:latin typeface="Arial" panose="020B0604020202020204" pitchFamily="34" charset="0"/>
                      </a:endParaRPr>
                    </a:p>
                  </a:txBody>
                  <a:tcPr marL="7086" marR="7086" marT="7086" marB="0" anchor="b">
                    <a:solidFill>
                      <a:schemeClr val="bg2">
                        <a:lumMod val="75000"/>
                      </a:schemeClr>
                    </a:solidFill>
                  </a:tcPr>
                </a:tc>
                <a:tc>
                  <a:txBody>
                    <a:bodyPr/>
                    <a:lstStyle/>
                    <a:p>
                      <a:pPr algn="l" fontAlgn="b"/>
                      <a:r>
                        <a:rPr lang="en-US" sz="800" b="1" u="none" strike="noStrike" dirty="0">
                          <a:solidFill>
                            <a:schemeClr val="bg1"/>
                          </a:solidFill>
                          <a:effectLst/>
                        </a:rPr>
                        <a:t>Job_tittle</a:t>
                      </a:r>
                      <a:endParaRPr lang="en-US" sz="800" b="1" i="0" u="none" strike="noStrike" dirty="0">
                        <a:solidFill>
                          <a:schemeClr val="bg1"/>
                        </a:solidFill>
                        <a:effectLst/>
                        <a:latin typeface="Arial" panose="020B0604020202020204" pitchFamily="34" charset="0"/>
                      </a:endParaRPr>
                    </a:p>
                  </a:txBody>
                  <a:tcPr marL="7086" marR="7086" marT="7086" marB="0" anchor="b">
                    <a:solidFill>
                      <a:schemeClr val="bg2">
                        <a:lumMod val="75000"/>
                      </a:schemeClr>
                    </a:solidFill>
                  </a:tcPr>
                </a:tc>
                <a:tc>
                  <a:txBody>
                    <a:bodyPr/>
                    <a:lstStyle/>
                    <a:p>
                      <a:pPr algn="l" fontAlgn="b"/>
                      <a:r>
                        <a:rPr lang="en-US" sz="800" b="1" u="none" strike="noStrike" dirty="0">
                          <a:solidFill>
                            <a:schemeClr val="bg1"/>
                          </a:solidFill>
                          <a:effectLst/>
                        </a:rPr>
                        <a:t>Age</a:t>
                      </a:r>
                      <a:endParaRPr lang="en-US" sz="800" b="1" i="0" u="none" strike="noStrike" dirty="0">
                        <a:solidFill>
                          <a:schemeClr val="bg1"/>
                        </a:solidFill>
                        <a:effectLst/>
                        <a:latin typeface="Arial" panose="020B0604020202020204" pitchFamily="34" charset="0"/>
                      </a:endParaRPr>
                    </a:p>
                  </a:txBody>
                  <a:tcPr marL="7086" marR="7086" marT="7086" marB="0" anchor="b">
                    <a:solidFill>
                      <a:schemeClr val="bg2">
                        <a:lumMod val="75000"/>
                      </a:schemeClr>
                    </a:solidFill>
                  </a:tcPr>
                </a:tc>
                <a:tc>
                  <a:txBody>
                    <a:bodyPr/>
                    <a:lstStyle/>
                    <a:p>
                      <a:pPr algn="l" fontAlgn="b"/>
                      <a:r>
                        <a:rPr lang="en-US" sz="800" b="1" u="none" strike="noStrike" dirty="0">
                          <a:solidFill>
                            <a:schemeClr val="bg1"/>
                          </a:solidFill>
                          <a:effectLst/>
                        </a:rPr>
                        <a:t>Gander</a:t>
                      </a:r>
                      <a:endParaRPr lang="en-US" sz="800" b="1" i="0" u="none" strike="noStrike" dirty="0">
                        <a:solidFill>
                          <a:schemeClr val="bg1"/>
                        </a:solidFill>
                        <a:effectLst/>
                        <a:latin typeface="Arial" panose="020B0604020202020204" pitchFamily="34" charset="0"/>
                      </a:endParaRPr>
                    </a:p>
                  </a:txBody>
                  <a:tcPr marL="7086" marR="7086" marT="7086" marB="0" anchor="b">
                    <a:solidFill>
                      <a:schemeClr val="bg2">
                        <a:lumMod val="75000"/>
                      </a:schemeClr>
                    </a:solidFill>
                  </a:tcPr>
                </a:tc>
                <a:extLst>
                  <a:ext uri="{0D108BD9-81ED-4DB2-BD59-A6C34878D82A}">
                    <a16:rowId xmlns:a16="http://schemas.microsoft.com/office/drawing/2014/main" val="234220564"/>
                  </a:ext>
                </a:extLst>
              </a:tr>
              <a:tr h="238866">
                <a:tc>
                  <a:txBody>
                    <a:bodyPr/>
                    <a:lstStyle/>
                    <a:p>
                      <a:pPr algn="ctr" fontAlgn="b"/>
                      <a:r>
                        <a:rPr lang="en-US" sz="700" u="none" strike="noStrike" dirty="0">
                          <a:solidFill>
                            <a:schemeClr val="tx1"/>
                          </a:solidFill>
                          <a:effectLst/>
                        </a:rPr>
                        <a:t>941</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Tye Dooham</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11669</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Financial Services</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Affluent CustoMaleer</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NSW</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2251</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Recruiting Maleanager</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50+</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Male</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extLst>
                  <a:ext uri="{0D108BD9-81ED-4DB2-BD59-A6C34878D82A}">
                    <a16:rowId xmlns:a16="http://schemas.microsoft.com/office/drawing/2014/main" val="1017848886"/>
                  </a:ext>
                </a:extLst>
              </a:tr>
              <a:tr h="375361">
                <a:tc>
                  <a:txBody>
                    <a:bodyPr/>
                    <a:lstStyle/>
                    <a:p>
                      <a:pPr algn="ctr" fontAlgn="b"/>
                      <a:r>
                        <a:rPr lang="en-US" sz="700" u="none" strike="noStrike" dirty="0">
                          <a:solidFill>
                            <a:schemeClr val="tx1"/>
                          </a:solidFill>
                          <a:effectLst/>
                        </a:rPr>
                        <a:t>1558</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Oberon Scadinm</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10640</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Financial Services</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Affluent CustoMaleer</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NSW</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2251</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InforMaleation SysteMales Maleanager</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31/50</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Female</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extLst>
                  <a:ext uri="{0D108BD9-81ED-4DB2-BD59-A6C34878D82A}">
                    <a16:rowId xmlns:a16="http://schemas.microsoft.com/office/drawing/2014/main" val="3668812422"/>
                  </a:ext>
                </a:extLst>
              </a:tr>
              <a:tr h="238866">
                <a:tc>
                  <a:txBody>
                    <a:bodyPr/>
                    <a:lstStyle/>
                    <a:p>
                      <a:pPr algn="ctr" fontAlgn="b"/>
                      <a:r>
                        <a:rPr lang="en-US" sz="700" u="none" strike="noStrike" dirty="0">
                          <a:solidFill>
                            <a:schemeClr val="tx1"/>
                          </a:solidFill>
                          <a:effectLst/>
                        </a:rPr>
                        <a:t>1597</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Jeffry Slowlm</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9739</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Retail</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Affluent CustoMaleer</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NSW</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2251</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Nurse Practicioner</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31/50</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Female</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extLst>
                  <a:ext uri="{0D108BD9-81ED-4DB2-BD59-A6C34878D82A}">
                    <a16:rowId xmlns:a16="http://schemas.microsoft.com/office/drawing/2014/main" val="4147090567"/>
                  </a:ext>
                </a:extLst>
              </a:tr>
              <a:tr h="375361">
                <a:tc>
                  <a:txBody>
                    <a:bodyPr/>
                    <a:lstStyle/>
                    <a:p>
                      <a:pPr algn="ctr" fontAlgn="b"/>
                      <a:r>
                        <a:rPr lang="en-US" sz="700" u="none" strike="noStrike" dirty="0">
                          <a:solidFill>
                            <a:schemeClr val="tx1"/>
                          </a:solidFill>
                          <a:effectLst/>
                        </a:rPr>
                        <a:t>729</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Ammamaria Standbridm</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10498</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Health</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Affluent Customer</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NSW</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2251</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Analog Circuit Design manager</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31/50</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Female</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extLst>
                  <a:ext uri="{0D108BD9-81ED-4DB2-BD59-A6C34878D82A}">
                    <a16:rowId xmlns:a16="http://schemas.microsoft.com/office/drawing/2014/main" val="2118089883"/>
                  </a:ext>
                </a:extLst>
              </a:tr>
              <a:tr h="238866">
                <a:tc>
                  <a:txBody>
                    <a:bodyPr/>
                    <a:lstStyle/>
                    <a:p>
                      <a:pPr algn="ctr" fontAlgn="b"/>
                      <a:r>
                        <a:rPr lang="en-US" sz="700" u="none" strike="noStrike" dirty="0">
                          <a:solidFill>
                            <a:schemeClr val="tx1"/>
                          </a:solidFill>
                          <a:effectLst/>
                        </a:rPr>
                        <a:t>1887</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Kynthia Purcem</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9696</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IT</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Affluent Customer</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NSW</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2251</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Director of Sales</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31/50</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Female</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extLst>
                  <a:ext uri="{0D108BD9-81ED-4DB2-BD59-A6C34878D82A}">
                    <a16:rowId xmlns:a16="http://schemas.microsoft.com/office/drawing/2014/main" val="3621733989"/>
                  </a:ext>
                </a:extLst>
              </a:tr>
              <a:tr h="375361">
                <a:tc>
                  <a:txBody>
                    <a:bodyPr/>
                    <a:lstStyle/>
                    <a:p>
                      <a:pPr algn="ctr" fontAlgn="b"/>
                      <a:r>
                        <a:rPr lang="en-US" sz="700" u="none" strike="noStrike" dirty="0">
                          <a:solidFill>
                            <a:schemeClr val="tx1"/>
                          </a:solidFill>
                          <a:effectLst/>
                        </a:rPr>
                        <a:t>2788</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Melantha Pickburm</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9061</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Health</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Affluent Customer</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NSW</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2251</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Social Worker</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31/50</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Male</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extLst>
                  <a:ext uri="{0D108BD9-81ED-4DB2-BD59-A6C34878D82A}">
                    <a16:rowId xmlns:a16="http://schemas.microsoft.com/office/drawing/2014/main" val="2130509892"/>
                  </a:ext>
                </a:extLst>
              </a:tr>
              <a:tr h="238866">
                <a:tc>
                  <a:txBody>
                    <a:bodyPr/>
                    <a:lstStyle/>
                    <a:p>
                      <a:pPr algn="ctr" fontAlgn="b"/>
                      <a:r>
                        <a:rPr lang="en-US" sz="700" u="none" strike="noStrike" dirty="0">
                          <a:solidFill>
                            <a:schemeClr val="tx1"/>
                          </a:solidFill>
                          <a:effectLst/>
                        </a:rPr>
                        <a:t>3242</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Lib Schohiem</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8892</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Manufacturing</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Affluent Customer</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NSW</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2251</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General Manager</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21/30</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Female</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extLst>
                  <a:ext uri="{0D108BD9-81ED-4DB2-BD59-A6C34878D82A}">
                    <a16:rowId xmlns:a16="http://schemas.microsoft.com/office/drawing/2014/main" val="1322925852"/>
                  </a:ext>
                </a:extLst>
              </a:tr>
              <a:tr h="375361">
                <a:tc>
                  <a:txBody>
                    <a:bodyPr/>
                    <a:lstStyle/>
                    <a:p>
                      <a:pPr algn="ctr" fontAlgn="b"/>
                      <a:r>
                        <a:rPr lang="en-US" sz="700" u="none" strike="noStrike" dirty="0">
                          <a:solidFill>
                            <a:schemeClr val="tx1"/>
                          </a:solidFill>
                          <a:effectLst/>
                        </a:rPr>
                        <a:t>1460</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Maleorley Shutm</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10788</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Financial Services</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High Net Worth</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NSW</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2251</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InforMaleation SysteMales Maleanager</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31/50</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Female</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extLst>
                  <a:ext uri="{0D108BD9-81ED-4DB2-BD59-A6C34878D82A}">
                    <a16:rowId xmlns:a16="http://schemas.microsoft.com/office/drawing/2014/main" val="1179121920"/>
                  </a:ext>
                </a:extLst>
              </a:tr>
              <a:tr h="238866">
                <a:tc>
                  <a:txBody>
                    <a:bodyPr/>
                    <a:lstStyle/>
                    <a:p>
                      <a:pPr algn="ctr" fontAlgn="b"/>
                      <a:r>
                        <a:rPr lang="en-US" sz="700" u="none" strike="noStrike" dirty="0">
                          <a:solidFill>
                            <a:schemeClr val="tx1"/>
                          </a:solidFill>
                          <a:effectLst/>
                        </a:rPr>
                        <a:t>3326</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Wes Crotcm</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10422</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Maleanufacturing</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High Net Worth</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NSW</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2251</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Nurse</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31/50</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Male</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extLst>
                  <a:ext uri="{0D108BD9-81ED-4DB2-BD59-A6C34878D82A}">
                    <a16:rowId xmlns:a16="http://schemas.microsoft.com/office/drawing/2014/main" val="1709943477"/>
                  </a:ext>
                </a:extLst>
              </a:tr>
              <a:tr h="238866">
                <a:tc>
                  <a:txBody>
                    <a:bodyPr/>
                    <a:lstStyle/>
                    <a:p>
                      <a:pPr algn="ctr" fontAlgn="b"/>
                      <a:r>
                        <a:rPr lang="en-US" sz="700" u="none" strike="noStrike" dirty="0">
                          <a:solidFill>
                            <a:schemeClr val="tx1"/>
                          </a:solidFill>
                          <a:effectLst/>
                        </a:rPr>
                        <a:t>2770</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Olvan Loadwicm</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10029</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Maleanufacturing</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High Net Worth</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NSW</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2251</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VP Quality Control</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31/50</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tc>
                  <a:txBody>
                    <a:bodyPr/>
                    <a:lstStyle/>
                    <a:p>
                      <a:pPr algn="ctr" fontAlgn="b"/>
                      <a:r>
                        <a:rPr lang="en-US" sz="700" u="none" strike="noStrike" dirty="0">
                          <a:solidFill>
                            <a:schemeClr val="tx1"/>
                          </a:solidFill>
                          <a:effectLst/>
                        </a:rPr>
                        <a:t>Male</a:t>
                      </a:r>
                      <a:endParaRPr lang="en-US" sz="700" b="0" i="0" u="none" strike="noStrike" dirty="0">
                        <a:solidFill>
                          <a:schemeClr val="tx1"/>
                        </a:solidFill>
                        <a:effectLst/>
                        <a:latin typeface="Arial" panose="020B0604020202020204" pitchFamily="34" charset="0"/>
                      </a:endParaRPr>
                    </a:p>
                  </a:txBody>
                  <a:tcPr marL="7086" marR="7086" marT="7086" marB="0" anchor="b">
                    <a:solidFill>
                      <a:schemeClr val="bg2">
                        <a:lumMod val="20000"/>
                        <a:lumOff val="80000"/>
                      </a:schemeClr>
                    </a:solidFill>
                  </a:tcPr>
                </a:tc>
                <a:extLst>
                  <a:ext uri="{0D108BD9-81ED-4DB2-BD59-A6C34878D82A}">
                    <a16:rowId xmlns:a16="http://schemas.microsoft.com/office/drawing/2014/main" val="2894734989"/>
                  </a:ext>
                </a:extLst>
              </a:tr>
            </a:tbl>
          </a:graphicData>
        </a:graphic>
      </p:graphicFrame>
      <p:sp>
        <p:nvSpPr>
          <p:cNvPr id="5" name="TextBox 4"/>
          <p:cNvSpPr txBox="1"/>
          <p:nvPr/>
        </p:nvSpPr>
        <p:spPr>
          <a:xfrm>
            <a:off x="493059" y="1031680"/>
            <a:ext cx="7691718"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US" sz="1600" b="1" i="0" u="none" strike="noStrike" cap="none" spc="0" normalizeH="0" baseline="0" dirty="0" smtClean="0">
                <a:ln>
                  <a:noFill/>
                </a:ln>
                <a:solidFill>
                  <a:srgbClr val="000000"/>
                </a:solidFill>
                <a:effectLst>
                  <a:outerShdw blurRad="38100" dist="38100" dir="2700000" algn="tl">
                    <a:srgbClr val="000000">
                      <a:alpha val="43137"/>
                    </a:srgbClr>
                  </a:outerShdw>
                </a:effectLst>
                <a:uFillTx/>
                <a:latin typeface="Tempus Sans ITC" panose="04020404030D07020202" pitchFamily="82" charset="0"/>
                <a:sym typeface="Arial"/>
              </a:rPr>
              <a:t>This are</a:t>
            </a:r>
            <a:r>
              <a:rPr kumimoji="0" lang="en-US" sz="1600" b="1" i="0" u="none" strike="noStrike" cap="none" spc="0" normalizeH="0" dirty="0" smtClean="0">
                <a:ln>
                  <a:noFill/>
                </a:ln>
                <a:solidFill>
                  <a:srgbClr val="000000"/>
                </a:solidFill>
                <a:effectLst>
                  <a:outerShdw blurRad="38100" dist="38100" dir="2700000" algn="tl">
                    <a:srgbClr val="000000">
                      <a:alpha val="43137"/>
                    </a:srgbClr>
                  </a:outerShdw>
                </a:effectLst>
                <a:uFillTx/>
                <a:latin typeface="Tempus Sans ITC" panose="04020404030D07020202" pitchFamily="82" charset="0"/>
                <a:sym typeface="Arial"/>
              </a:rPr>
              <a:t> some of the customer that will come up as one of the most valuable customer to the company</a:t>
            </a:r>
            <a:r>
              <a:rPr kumimoji="0" lang="en-US" sz="1400" b="0" i="0" u="none" strike="noStrike" cap="none" spc="0" normalizeH="0" dirty="0" smtClean="0">
                <a:ln>
                  <a:noFill/>
                </a:ln>
                <a:solidFill>
                  <a:srgbClr val="000000"/>
                </a:solidFill>
                <a:effectLst/>
                <a:uFillTx/>
                <a:latin typeface="+mn-lt"/>
                <a:ea typeface="+mn-ea"/>
                <a:cs typeface="+mn-cs"/>
                <a:sym typeface="Arial"/>
              </a:rPr>
              <a:t>.</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smtClean="0"/>
              <a:t>Thank you</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Introduction</a:t>
            </a:r>
          </a:p>
        </p:txBody>
      </p:sp>
      <p:sp>
        <p:nvSpPr>
          <p:cNvPr id="124" name="Shape 73"/>
          <p:cNvSpPr/>
          <p:nvPr/>
        </p:nvSpPr>
        <p:spPr>
          <a:xfrm>
            <a:off x="205023" y="3437057"/>
            <a:ext cx="4026320" cy="609365"/>
          </a:xfrm>
          <a:prstGeom prst="rect">
            <a:avLst/>
          </a:prstGeom>
          <a:ln w="12700">
            <a:noFill/>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US" sz="1200" b="1" dirty="0" smtClean="0"/>
              <a:t>The company is  focused in maximizing profit through bike sales.</a:t>
            </a:r>
            <a:endParaRPr sz="1200" b="1" dirty="0"/>
          </a:p>
        </p:txBody>
      </p:sp>
      <p:sp>
        <p:nvSpPr>
          <p:cNvPr id="14" name="Shape 73"/>
          <p:cNvSpPr/>
          <p:nvPr/>
        </p:nvSpPr>
        <p:spPr>
          <a:xfrm>
            <a:off x="205026" y="1632630"/>
            <a:ext cx="4026316" cy="715548"/>
          </a:xfrm>
          <a:prstGeom prst="rect">
            <a:avLst/>
          </a:prstGeom>
          <a:ln w="12700">
            <a:noFill/>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US" sz="1200" b="1" dirty="0" smtClean="0">
                <a:latin typeface="Microsoft YaHei UI" panose="020B0503020204020204" pitchFamily="34" charset="-122"/>
                <a:ea typeface="Microsoft YaHei UI" panose="020B0503020204020204" pitchFamily="34" charset="-122"/>
              </a:rPr>
              <a:t>Sprocket Central Pty Ltd is a Company that specialize in high quality bike and accessories</a:t>
            </a:r>
            <a:r>
              <a:rPr lang="en-US" sz="1800" b="1" dirty="0" smtClean="0"/>
              <a:t>.</a:t>
            </a:r>
            <a:endParaRPr sz="1800" b="1" dirty="0"/>
          </a:p>
        </p:txBody>
      </p:sp>
      <p:sp>
        <p:nvSpPr>
          <p:cNvPr id="15" name="Shape 73"/>
          <p:cNvSpPr/>
          <p:nvPr/>
        </p:nvSpPr>
        <p:spPr>
          <a:xfrm>
            <a:off x="205023" y="2481752"/>
            <a:ext cx="4026319" cy="821731"/>
          </a:xfrm>
          <a:prstGeom prst="rect">
            <a:avLst/>
          </a:prstGeom>
          <a:ln w="12700">
            <a:noFill/>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US" sz="1200" b="1" dirty="0">
                <a:latin typeface="Microsoft YaHei UI" panose="020B0503020204020204" pitchFamily="34" charset="-122"/>
                <a:ea typeface="Microsoft YaHei UI" panose="020B0503020204020204" pitchFamily="34" charset="-122"/>
              </a:rPr>
              <a:t>The</a:t>
            </a:r>
            <a:r>
              <a:rPr lang="en-US" sz="1800" b="1" dirty="0" smtClean="0"/>
              <a:t> </a:t>
            </a:r>
            <a:r>
              <a:rPr lang="en-US" sz="1200" b="1" dirty="0">
                <a:latin typeface="Microsoft YaHei UI" panose="020B0503020204020204" pitchFamily="34" charset="-122"/>
                <a:ea typeface="Microsoft YaHei UI" panose="020B0503020204020204" pitchFamily="34" charset="-122"/>
              </a:rPr>
              <a:t>company</a:t>
            </a:r>
            <a:r>
              <a:rPr lang="en-US" sz="1800" b="1" dirty="0" smtClean="0"/>
              <a:t> </a:t>
            </a:r>
            <a:r>
              <a:rPr lang="en-US" sz="1200" b="1" dirty="0">
                <a:latin typeface="Microsoft YaHei UI" panose="020B0503020204020204" pitchFamily="34" charset="-122"/>
                <a:ea typeface="Microsoft YaHei UI" panose="020B0503020204020204" pitchFamily="34" charset="-122"/>
              </a:rPr>
              <a:t>is</a:t>
            </a:r>
            <a:r>
              <a:rPr lang="en-US" sz="1800" b="1" dirty="0" smtClean="0"/>
              <a:t> </a:t>
            </a:r>
            <a:r>
              <a:rPr lang="en-US" sz="1200" b="1" dirty="0">
                <a:latin typeface="Microsoft YaHei UI" panose="020B0503020204020204" pitchFamily="34" charset="-122"/>
                <a:ea typeface="Microsoft YaHei UI" panose="020B0503020204020204" pitchFamily="34" charset="-122"/>
              </a:rPr>
              <a:t>targeting</a:t>
            </a:r>
            <a:r>
              <a:rPr lang="en-US" sz="1800" b="1" dirty="0" smtClean="0"/>
              <a:t> </a:t>
            </a:r>
            <a:r>
              <a:rPr lang="en-US" sz="1200" b="1" dirty="0" smtClean="0"/>
              <a:t>a </a:t>
            </a:r>
            <a:r>
              <a:rPr lang="en-US" sz="1200" b="1" dirty="0">
                <a:latin typeface="Microsoft YaHei UI" panose="020B0503020204020204" pitchFamily="34" charset="-122"/>
                <a:ea typeface="Microsoft YaHei UI" panose="020B0503020204020204" pitchFamily="34" charset="-122"/>
              </a:rPr>
              <a:t>1000</a:t>
            </a:r>
            <a:r>
              <a:rPr lang="en-US" sz="1800" b="1" dirty="0" smtClean="0"/>
              <a:t> </a:t>
            </a:r>
            <a:r>
              <a:rPr lang="en-US" sz="1200" b="1" dirty="0">
                <a:latin typeface="Microsoft YaHei UI" panose="020B0503020204020204" pitchFamily="34" charset="-122"/>
                <a:ea typeface="Microsoft YaHei UI" panose="020B0503020204020204" pitchFamily="34" charset="-122"/>
              </a:rPr>
              <a:t>new</a:t>
            </a:r>
            <a:r>
              <a:rPr lang="en-US" sz="1800" b="1" dirty="0" smtClean="0"/>
              <a:t> </a:t>
            </a:r>
            <a:r>
              <a:rPr lang="en-US" sz="1200" b="1" dirty="0">
                <a:latin typeface="Microsoft YaHei UI" panose="020B0503020204020204" pitchFamily="34" charset="-122"/>
                <a:ea typeface="Microsoft YaHei UI" panose="020B0503020204020204" pitchFamily="34" charset="-122"/>
              </a:rPr>
              <a:t>customers</a:t>
            </a:r>
            <a:r>
              <a:rPr lang="en-US" sz="1800" b="1" dirty="0" smtClean="0"/>
              <a:t>.</a:t>
            </a:r>
            <a:endParaRPr sz="1800" b="1" dirty="0"/>
          </a:p>
        </p:txBody>
      </p:sp>
      <p:sp>
        <p:nvSpPr>
          <p:cNvPr id="16" name="Shape 73"/>
          <p:cNvSpPr/>
          <p:nvPr/>
        </p:nvSpPr>
        <p:spPr>
          <a:xfrm>
            <a:off x="4742685" y="2511996"/>
            <a:ext cx="3290812" cy="396999"/>
          </a:xfrm>
          <a:prstGeom prst="rect">
            <a:avLst/>
          </a:prstGeom>
          <a:ln w="12700">
            <a:noFill/>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Wingdings" panose="05000000000000000000" pitchFamily="2" charset="2"/>
              <a:buChar char="ü"/>
            </a:pPr>
            <a:r>
              <a:rPr lang="en-US" sz="1200" b="1" dirty="0" smtClean="0"/>
              <a:t>Profit by state &amp; brand.</a:t>
            </a:r>
            <a:endParaRPr sz="1200" b="1" dirty="0"/>
          </a:p>
        </p:txBody>
      </p:sp>
      <p:sp>
        <p:nvSpPr>
          <p:cNvPr id="17" name="Shape 73"/>
          <p:cNvSpPr/>
          <p:nvPr/>
        </p:nvSpPr>
        <p:spPr>
          <a:xfrm>
            <a:off x="4718426" y="988515"/>
            <a:ext cx="2628671" cy="503182"/>
          </a:xfrm>
          <a:prstGeom prst="rect">
            <a:avLst/>
          </a:prstGeom>
          <a:ln w="12700">
            <a:noFill/>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800" b="1" dirty="0" smtClean="0"/>
              <a:t>Customer analysis.</a:t>
            </a:r>
            <a:endParaRPr sz="1800" b="1" dirty="0"/>
          </a:p>
        </p:txBody>
      </p:sp>
      <p:sp>
        <p:nvSpPr>
          <p:cNvPr id="18" name="Shape 73"/>
          <p:cNvSpPr/>
          <p:nvPr/>
        </p:nvSpPr>
        <p:spPr>
          <a:xfrm>
            <a:off x="205024" y="992799"/>
            <a:ext cx="2431849" cy="503182"/>
          </a:xfrm>
          <a:prstGeom prst="rect">
            <a:avLst/>
          </a:prstGeom>
          <a:ln w="12700">
            <a:noFill/>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US" sz="1800" b="1" dirty="0" smtClean="0"/>
              <a:t>Problem Outline.</a:t>
            </a:r>
            <a:endParaRPr sz="1800" b="1" dirty="0"/>
          </a:p>
        </p:txBody>
      </p:sp>
      <p:sp>
        <p:nvSpPr>
          <p:cNvPr id="19" name="Shape 73"/>
          <p:cNvSpPr/>
          <p:nvPr/>
        </p:nvSpPr>
        <p:spPr>
          <a:xfrm>
            <a:off x="4727354" y="2057373"/>
            <a:ext cx="3290812" cy="396999"/>
          </a:xfrm>
          <a:prstGeom prst="rect">
            <a:avLst/>
          </a:prstGeom>
          <a:ln w="12700">
            <a:noFill/>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Wingdings" panose="05000000000000000000" pitchFamily="2" charset="2"/>
              <a:buChar char="ü"/>
            </a:pPr>
            <a:r>
              <a:rPr lang="en-US" sz="1200" b="1" dirty="0" smtClean="0"/>
              <a:t>Bike purchase by job_industry.</a:t>
            </a:r>
            <a:endParaRPr sz="1200" b="1" dirty="0"/>
          </a:p>
        </p:txBody>
      </p:sp>
      <p:sp>
        <p:nvSpPr>
          <p:cNvPr id="20" name="Shape 73"/>
          <p:cNvSpPr/>
          <p:nvPr/>
        </p:nvSpPr>
        <p:spPr>
          <a:xfrm>
            <a:off x="4761175" y="3003447"/>
            <a:ext cx="3290812" cy="396999"/>
          </a:xfrm>
          <a:prstGeom prst="rect">
            <a:avLst/>
          </a:prstGeom>
          <a:ln w="12700">
            <a:noFill/>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Wingdings" panose="05000000000000000000" pitchFamily="2" charset="2"/>
              <a:buChar char="ü"/>
            </a:pPr>
            <a:r>
              <a:rPr lang="en-US" sz="1200" b="1" dirty="0" smtClean="0"/>
              <a:t>Profit by wealth_segment.</a:t>
            </a:r>
            <a:endParaRPr sz="1200" b="1" dirty="0"/>
          </a:p>
        </p:txBody>
      </p:sp>
      <p:sp>
        <p:nvSpPr>
          <p:cNvPr id="21" name="Shape 73"/>
          <p:cNvSpPr/>
          <p:nvPr/>
        </p:nvSpPr>
        <p:spPr>
          <a:xfrm>
            <a:off x="4752209" y="3440053"/>
            <a:ext cx="3864554" cy="396999"/>
          </a:xfrm>
          <a:prstGeom prst="rect">
            <a:avLst/>
          </a:prstGeom>
          <a:ln w="12700">
            <a:noFill/>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Wingdings" panose="05000000000000000000" pitchFamily="2" charset="2"/>
              <a:buChar char="ü"/>
            </a:pPr>
            <a:r>
              <a:rPr lang="en-US" sz="1200" b="1" dirty="0" smtClean="0"/>
              <a:t>Bike purchase compare between male &amp; female.</a:t>
            </a:r>
            <a:endParaRPr sz="1200" b="1" dirty="0"/>
          </a:p>
        </p:txBody>
      </p:sp>
      <p:sp>
        <p:nvSpPr>
          <p:cNvPr id="22" name="Shape 73"/>
          <p:cNvSpPr/>
          <p:nvPr/>
        </p:nvSpPr>
        <p:spPr>
          <a:xfrm>
            <a:off x="4732600" y="1636031"/>
            <a:ext cx="3290812" cy="396999"/>
          </a:xfrm>
          <a:prstGeom prst="rect">
            <a:avLst/>
          </a:prstGeom>
          <a:ln w="12700">
            <a:noFill/>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Wingdings" panose="05000000000000000000" pitchFamily="2" charset="2"/>
              <a:buChar char="ü"/>
            </a:pPr>
            <a:r>
              <a:rPr lang="en-US" sz="1200" b="1" dirty="0" smtClean="0"/>
              <a:t>car_owners by each state.</a:t>
            </a:r>
            <a:endParaRPr sz="1200" b="1"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graphicFrame>
        <p:nvGraphicFramePr>
          <p:cNvPr id="3" name="Table 2"/>
          <p:cNvGraphicFramePr>
            <a:graphicFrameLocks noGrp="1"/>
          </p:cNvGraphicFramePr>
          <p:nvPr>
            <p:extLst>
              <p:ext uri="{D42A27DB-BD31-4B8C-83A1-F6EECF244321}">
                <p14:modId xmlns:p14="http://schemas.microsoft.com/office/powerpoint/2010/main" val="1291489462"/>
              </p:ext>
            </p:extLst>
          </p:nvPr>
        </p:nvGraphicFramePr>
        <p:xfrm>
          <a:off x="507929" y="2187797"/>
          <a:ext cx="8144542" cy="2618120"/>
        </p:xfrm>
        <a:graphic>
          <a:graphicData uri="http://schemas.openxmlformats.org/drawingml/2006/table">
            <a:tbl>
              <a:tblPr firstRow="1" bandRow="1">
                <a:tableStyleId>{5940675A-B579-460E-94D1-54222C63F5DA}</a:tableStyleId>
              </a:tblPr>
              <a:tblGrid>
                <a:gridCol w="2733142">
                  <a:extLst>
                    <a:ext uri="{9D8B030D-6E8A-4147-A177-3AD203B41FA5}">
                      <a16:colId xmlns:a16="http://schemas.microsoft.com/office/drawing/2014/main" val="687622562"/>
                    </a:ext>
                  </a:extLst>
                </a:gridCol>
                <a:gridCol w="1251318">
                  <a:extLst>
                    <a:ext uri="{9D8B030D-6E8A-4147-A177-3AD203B41FA5}">
                      <a16:colId xmlns:a16="http://schemas.microsoft.com/office/drawing/2014/main" val="3484278376"/>
                    </a:ext>
                  </a:extLst>
                </a:gridCol>
                <a:gridCol w="1053742">
                  <a:extLst>
                    <a:ext uri="{9D8B030D-6E8A-4147-A177-3AD203B41FA5}">
                      <a16:colId xmlns:a16="http://schemas.microsoft.com/office/drawing/2014/main" val="1459828599"/>
                    </a:ext>
                  </a:extLst>
                </a:gridCol>
                <a:gridCol w="2294081">
                  <a:extLst>
                    <a:ext uri="{9D8B030D-6E8A-4147-A177-3AD203B41FA5}">
                      <a16:colId xmlns:a16="http://schemas.microsoft.com/office/drawing/2014/main" val="3767622315"/>
                    </a:ext>
                  </a:extLst>
                </a:gridCol>
                <a:gridCol w="812259">
                  <a:extLst>
                    <a:ext uri="{9D8B030D-6E8A-4147-A177-3AD203B41FA5}">
                      <a16:colId xmlns:a16="http://schemas.microsoft.com/office/drawing/2014/main" val="1408259934"/>
                    </a:ext>
                  </a:extLst>
                </a:gridCol>
              </a:tblGrid>
              <a:tr h="1228914">
                <a:tc>
                  <a:txBody>
                    <a:bodyPr/>
                    <a:lstStyle/>
                    <a:p>
                      <a:pPr marL="171450" indent="-171450" algn="l">
                        <a:buFont typeface="Wingdings" panose="05000000000000000000" pitchFamily="2" charset="2"/>
                        <a:buChar char="§"/>
                      </a:pPr>
                      <a:r>
                        <a:rPr lang="en-US" sz="1600" b="1" dirty="0" smtClean="0">
                          <a:solidFill>
                            <a:schemeClr val="tx1">
                              <a:lumMod val="95000"/>
                              <a:lumOff val="5000"/>
                            </a:schemeClr>
                          </a:solidFill>
                          <a:effectLst>
                            <a:outerShdw blurRad="38100" dist="38100" dir="2700000" algn="tl">
                              <a:srgbClr val="000000">
                                <a:alpha val="43137"/>
                              </a:srgbClr>
                            </a:outerShdw>
                          </a:effectLst>
                        </a:rPr>
                        <a:t>Transections</a:t>
                      </a:r>
                      <a:endParaRPr lang="en-US" sz="1600" b="1" dirty="0">
                        <a:solidFill>
                          <a:schemeClr val="tx1">
                            <a:lumMod val="95000"/>
                            <a:lumOff val="5000"/>
                          </a:schemeClr>
                        </a:solidFill>
                        <a:effectLst>
                          <a:outerShdw blurRad="38100" dist="38100" dir="2700000" algn="tl">
                            <a:srgbClr val="000000">
                              <a:alpha val="43137"/>
                            </a:srgbClr>
                          </a:outerShdw>
                        </a:effectLst>
                      </a:endParaRPr>
                    </a:p>
                  </a:txBody>
                  <a:tcPr anchor="ctr">
                    <a:solidFill>
                      <a:schemeClr val="bg2">
                        <a:lumMod val="60000"/>
                        <a:lumOff val="40000"/>
                      </a:schemeClr>
                    </a:solidFill>
                  </a:tcPr>
                </a:tc>
                <a:tc>
                  <a:txBody>
                    <a:bodyPr/>
                    <a:lstStyle/>
                    <a:p>
                      <a:pPr marL="171450" lvl="2" indent="-171450" algn="l">
                        <a:buFont typeface="Wingdings" panose="05000000000000000000" pitchFamily="2" charset="2"/>
                        <a:buChar char="ü"/>
                      </a:pPr>
                      <a:r>
                        <a:rPr lang="en-US" dirty="0" smtClean="0">
                          <a:solidFill>
                            <a:schemeClr val="tx1">
                              <a:lumMod val="95000"/>
                              <a:lumOff val="5000"/>
                            </a:schemeClr>
                          </a:solidFill>
                        </a:rPr>
                        <a:t>Missing transecti on month. </a:t>
                      </a:r>
                      <a:endParaRPr lang="en-US" dirty="0">
                        <a:solidFill>
                          <a:schemeClr val="tx1">
                            <a:lumMod val="95000"/>
                            <a:lumOff val="5000"/>
                          </a:schemeClr>
                        </a:solidFill>
                      </a:endParaRPr>
                    </a:p>
                  </a:txBody>
                  <a:tcPr anchor="ctr">
                    <a:solidFill>
                      <a:schemeClr val="bg2">
                        <a:lumMod val="20000"/>
                        <a:lumOff val="80000"/>
                      </a:schemeClr>
                    </a:solidFill>
                  </a:tcPr>
                </a:tc>
                <a:tc>
                  <a:txBody>
                    <a:bodyPr/>
                    <a:lstStyle/>
                    <a:p>
                      <a:pPr marL="171450" lvl="2" indent="-171450" algn="l">
                        <a:buFont typeface="Wingdings" panose="05000000000000000000" pitchFamily="2" charset="2"/>
                        <a:buChar char="ü"/>
                      </a:pPr>
                      <a:r>
                        <a:rPr lang="en-US" dirty="0" smtClean="0">
                          <a:solidFill>
                            <a:schemeClr val="tx1">
                              <a:lumMod val="95000"/>
                              <a:lumOff val="5000"/>
                            </a:schemeClr>
                          </a:solidFill>
                        </a:rPr>
                        <a:t> Missing    </a:t>
                      </a:r>
                    </a:p>
                    <a:p>
                      <a:pPr marL="0" lvl="2" indent="0" algn="l">
                        <a:buFont typeface="Wingdings" panose="05000000000000000000" pitchFamily="2" charset="2"/>
                        <a:buNone/>
                      </a:pPr>
                      <a:r>
                        <a:rPr lang="en-US" baseline="0" dirty="0" smtClean="0">
                          <a:solidFill>
                            <a:schemeClr val="tx1">
                              <a:lumMod val="95000"/>
                              <a:lumOff val="5000"/>
                            </a:schemeClr>
                          </a:solidFill>
                        </a:rPr>
                        <a:t>      </a:t>
                      </a:r>
                      <a:r>
                        <a:rPr lang="en-US" dirty="0" smtClean="0">
                          <a:solidFill>
                            <a:schemeClr val="tx1">
                              <a:lumMod val="95000"/>
                              <a:lumOff val="5000"/>
                            </a:schemeClr>
                          </a:solidFill>
                        </a:rPr>
                        <a:t>Profit. </a:t>
                      </a:r>
                      <a:endParaRPr lang="en-US" dirty="0">
                        <a:solidFill>
                          <a:schemeClr val="tx1">
                            <a:lumMod val="95000"/>
                            <a:lumOff val="5000"/>
                          </a:schemeClr>
                        </a:solidFill>
                      </a:endParaRPr>
                    </a:p>
                  </a:txBody>
                  <a:tcPr anchor="ctr">
                    <a:solidFill>
                      <a:schemeClr val="bg2">
                        <a:lumMod val="20000"/>
                        <a:lumOff val="80000"/>
                      </a:schemeClr>
                    </a:solidFill>
                  </a:tcPr>
                </a:tc>
                <a:tc>
                  <a:txBody>
                    <a:bodyPr/>
                    <a:lstStyle/>
                    <a:p>
                      <a:pPr marL="171450" lvl="2" indent="-171450" algn="l">
                        <a:buFont typeface="Wingdings" panose="05000000000000000000" pitchFamily="2" charset="2"/>
                        <a:buChar char="ü"/>
                      </a:pPr>
                      <a:r>
                        <a:rPr lang="en-US" dirty="0" smtClean="0">
                          <a:solidFill>
                            <a:schemeClr val="tx1">
                              <a:lumMod val="95000"/>
                              <a:lumOff val="5000"/>
                            </a:schemeClr>
                          </a:solidFill>
                        </a:rPr>
                        <a:t>Missing Prodect_first_so ld_date formatting.</a:t>
                      </a:r>
                      <a:endParaRPr lang="en-US" dirty="0">
                        <a:solidFill>
                          <a:schemeClr val="tx1">
                            <a:lumMod val="95000"/>
                            <a:lumOff val="5000"/>
                          </a:schemeClr>
                        </a:solidFill>
                      </a:endParaRPr>
                    </a:p>
                  </a:txBody>
                  <a:tcPr anchor="ctr">
                    <a:solidFill>
                      <a:schemeClr val="bg2">
                        <a:lumMod val="20000"/>
                        <a:lumOff val="80000"/>
                      </a:schemeClr>
                    </a:solidFill>
                  </a:tcPr>
                </a:tc>
                <a:tc>
                  <a:txBody>
                    <a:bodyPr/>
                    <a:lstStyle/>
                    <a:p>
                      <a:pPr marL="171450" lvl="2" indent="-171450" algn="l">
                        <a:buFont typeface="Wingdings" panose="05000000000000000000" pitchFamily="2" charset="2"/>
                        <a:buChar char="ü"/>
                      </a:pPr>
                      <a:endParaRPr lang="en-US" dirty="0">
                        <a:solidFill>
                          <a:schemeClr val="tx1">
                            <a:lumMod val="95000"/>
                            <a:lumOff val="5000"/>
                          </a:schemeClr>
                        </a:solidFill>
                      </a:endParaRPr>
                    </a:p>
                  </a:txBody>
                  <a:tcPr anchor="ctr">
                    <a:solidFill>
                      <a:schemeClr val="bg2">
                        <a:lumMod val="20000"/>
                        <a:lumOff val="80000"/>
                      </a:schemeClr>
                    </a:solidFill>
                  </a:tcPr>
                </a:tc>
                <a:extLst>
                  <a:ext uri="{0D108BD9-81ED-4DB2-BD59-A6C34878D82A}">
                    <a16:rowId xmlns:a16="http://schemas.microsoft.com/office/drawing/2014/main" val="3601669050"/>
                  </a:ext>
                </a:extLst>
              </a:tr>
              <a:tr h="694603">
                <a:tc>
                  <a:txBody>
                    <a:bodyPr/>
                    <a:lstStyle/>
                    <a:p>
                      <a:pPr marL="171450" indent="-171450" algn="l">
                        <a:buFont typeface="Wingdings" panose="05000000000000000000" pitchFamily="2" charset="2"/>
                        <a:buChar char="§"/>
                      </a:pPr>
                      <a:r>
                        <a:rPr lang="en-US" sz="1600" b="1" dirty="0" smtClean="0">
                          <a:solidFill>
                            <a:schemeClr val="tx1">
                              <a:lumMod val="95000"/>
                              <a:lumOff val="5000"/>
                            </a:schemeClr>
                          </a:solidFill>
                          <a:effectLst>
                            <a:outerShdw blurRad="38100" dist="38100" dir="2700000" algn="tl">
                              <a:srgbClr val="000000">
                                <a:alpha val="43137"/>
                              </a:srgbClr>
                            </a:outerShdw>
                          </a:effectLst>
                        </a:rPr>
                        <a:t>CustomerDemographic</a:t>
                      </a:r>
                      <a:endParaRPr lang="en-US" sz="1600" b="1" dirty="0">
                        <a:solidFill>
                          <a:schemeClr val="tx1">
                            <a:lumMod val="95000"/>
                            <a:lumOff val="5000"/>
                          </a:schemeClr>
                        </a:solidFill>
                        <a:effectLst>
                          <a:outerShdw blurRad="38100" dist="38100" dir="2700000" algn="tl">
                            <a:srgbClr val="000000">
                              <a:alpha val="43137"/>
                            </a:srgbClr>
                          </a:outerShdw>
                        </a:effectLst>
                      </a:endParaRPr>
                    </a:p>
                  </a:txBody>
                  <a:tcPr anchor="ctr">
                    <a:solidFill>
                      <a:schemeClr val="bg2">
                        <a:lumMod val="60000"/>
                        <a:lumOff val="40000"/>
                      </a:schemeClr>
                    </a:solidFill>
                  </a:tcPr>
                </a:tc>
                <a:tc>
                  <a:txBody>
                    <a:bodyPr/>
                    <a:lstStyle/>
                    <a:p>
                      <a:pPr marL="171450" lvl="2" indent="-171450" algn="l">
                        <a:buFont typeface="Wingdings" panose="05000000000000000000" pitchFamily="2" charset="2"/>
                        <a:buChar char="ü"/>
                      </a:pPr>
                      <a:r>
                        <a:rPr lang="en-US" dirty="0" smtClean="0">
                          <a:solidFill>
                            <a:schemeClr val="tx1">
                              <a:lumMod val="95000"/>
                              <a:lumOff val="5000"/>
                            </a:schemeClr>
                          </a:solidFill>
                        </a:rPr>
                        <a:t>Gender is inconsistent.</a:t>
                      </a:r>
                      <a:endParaRPr lang="en-US" dirty="0">
                        <a:solidFill>
                          <a:schemeClr val="tx1">
                            <a:lumMod val="95000"/>
                            <a:lumOff val="5000"/>
                          </a:schemeClr>
                        </a:solidFill>
                      </a:endParaRPr>
                    </a:p>
                  </a:txBody>
                  <a:tcPr anchor="ctr">
                    <a:solidFill>
                      <a:schemeClr val="bg2">
                        <a:lumMod val="20000"/>
                        <a:lumOff val="80000"/>
                      </a:schemeClr>
                    </a:solidFill>
                  </a:tcPr>
                </a:tc>
                <a:tc>
                  <a:txBody>
                    <a:bodyPr/>
                    <a:lstStyle/>
                    <a:p>
                      <a:pPr marL="171450" lvl="2" indent="-171450" algn="l">
                        <a:buFont typeface="Wingdings" panose="05000000000000000000" pitchFamily="2" charset="2"/>
                        <a:buChar char="ü"/>
                      </a:pPr>
                      <a:r>
                        <a:rPr lang="en-US" dirty="0" smtClean="0">
                          <a:solidFill>
                            <a:schemeClr val="tx1">
                              <a:lumMod val="95000"/>
                              <a:lumOff val="5000"/>
                            </a:schemeClr>
                          </a:solidFill>
                        </a:rPr>
                        <a:t>Age is       </a:t>
                      </a:r>
                    </a:p>
                    <a:p>
                      <a:pPr marL="0" lvl="2" indent="0" algn="l">
                        <a:buFont typeface="Wingdings" panose="05000000000000000000" pitchFamily="2" charset="2"/>
                        <a:buNone/>
                      </a:pPr>
                      <a:r>
                        <a:rPr lang="en-US" baseline="0" dirty="0" smtClean="0">
                          <a:solidFill>
                            <a:schemeClr val="tx1">
                              <a:lumMod val="95000"/>
                              <a:lumOff val="5000"/>
                            </a:schemeClr>
                          </a:solidFill>
                        </a:rPr>
                        <a:t>      </a:t>
                      </a:r>
                      <a:r>
                        <a:rPr lang="en-US" dirty="0" smtClean="0">
                          <a:solidFill>
                            <a:schemeClr val="tx1">
                              <a:lumMod val="95000"/>
                              <a:lumOff val="5000"/>
                            </a:schemeClr>
                          </a:solidFill>
                        </a:rPr>
                        <a:t>missing.</a:t>
                      </a:r>
                      <a:endParaRPr lang="en-US" dirty="0">
                        <a:solidFill>
                          <a:schemeClr val="tx1">
                            <a:lumMod val="95000"/>
                            <a:lumOff val="5000"/>
                          </a:schemeClr>
                        </a:solidFill>
                      </a:endParaRPr>
                    </a:p>
                  </a:txBody>
                  <a:tcPr anchor="ctr">
                    <a:solidFill>
                      <a:schemeClr val="bg2">
                        <a:lumMod val="20000"/>
                        <a:lumOff val="80000"/>
                      </a:schemeClr>
                    </a:solidFill>
                  </a:tcPr>
                </a:tc>
                <a:tc>
                  <a:txBody>
                    <a:bodyPr/>
                    <a:lstStyle/>
                    <a:p>
                      <a:pPr marL="171450" lvl="2" indent="-171450" algn="l">
                        <a:buFont typeface="Wingdings" panose="05000000000000000000" pitchFamily="2" charset="2"/>
                        <a:buChar char="ü"/>
                      </a:pPr>
                      <a:r>
                        <a:rPr lang="en-US" dirty="0" smtClean="0">
                          <a:solidFill>
                            <a:schemeClr val="tx1">
                              <a:lumMod val="95000"/>
                              <a:lumOff val="5000"/>
                            </a:schemeClr>
                          </a:solidFill>
                        </a:rPr>
                        <a:t>Full name is missing. </a:t>
                      </a:r>
                      <a:endParaRPr lang="en-US" dirty="0">
                        <a:solidFill>
                          <a:schemeClr val="tx1">
                            <a:lumMod val="95000"/>
                            <a:lumOff val="5000"/>
                          </a:schemeClr>
                        </a:solidFill>
                      </a:endParaRPr>
                    </a:p>
                  </a:txBody>
                  <a:tcPr anchor="ctr">
                    <a:solidFill>
                      <a:schemeClr val="bg2">
                        <a:lumMod val="20000"/>
                        <a:lumOff val="80000"/>
                      </a:schemeClr>
                    </a:solidFill>
                  </a:tcPr>
                </a:tc>
                <a:tc>
                  <a:txBody>
                    <a:bodyPr/>
                    <a:lstStyle/>
                    <a:p>
                      <a:pPr marL="171450" lvl="2" indent="-171450" algn="l">
                        <a:buFont typeface="Wingdings" panose="05000000000000000000" pitchFamily="2" charset="2"/>
                        <a:buChar char="ü"/>
                      </a:pPr>
                      <a:r>
                        <a:rPr lang="en-US" dirty="0" smtClean="0">
                          <a:solidFill>
                            <a:schemeClr val="tx1">
                              <a:lumMod val="95000"/>
                              <a:lumOff val="5000"/>
                            </a:schemeClr>
                          </a:solidFill>
                        </a:rPr>
                        <a:t>Blank in job title.</a:t>
                      </a:r>
                      <a:endParaRPr lang="en-US" dirty="0">
                        <a:solidFill>
                          <a:schemeClr val="tx1">
                            <a:lumMod val="95000"/>
                            <a:lumOff val="5000"/>
                          </a:schemeClr>
                        </a:solidFill>
                      </a:endParaRPr>
                    </a:p>
                  </a:txBody>
                  <a:tcPr anchor="ctr">
                    <a:solidFill>
                      <a:schemeClr val="bg2">
                        <a:lumMod val="20000"/>
                        <a:lumOff val="80000"/>
                      </a:schemeClr>
                    </a:solidFill>
                  </a:tcPr>
                </a:tc>
                <a:extLst>
                  <a:ext uri="{0D108BD9-81ED-4DB2-BD59-A6C34878D82A}">
                    <a16:rowId xmlns:a16="http://schemas.microsoft.com/office/drawing/2014/main" val="2273080645"/>
                  </a:ext>
                </a:extLst>
              </a:tr>
              <a:tr h="694603">
                <a:tc>
                  <a:txBody>
                    <a:bodyPr/>
                    <a:lstStyle/>
                    <a:p>
                      <a:pPr marL="171450" indent="-171450" algn="l">
                        <a:buFont typeface="Wingdings" panose="05000000000000000000" pitchFamily="2" charset="2"/>
                        <a:buChar char="§"/>
                      </a:pPr>
                      <a:r>
                        <a:rPr lang="en-US" sz="1600" b="1" dirty="0" smtClean="0">
                          <a:solidFill>
                            <a:schemeClr val="tx1">
                              <a:lumMod val="95000"/>
                              <a:lumOff val="5000"/>
                            </a:schemeClr>
                          </a:solidFill>
                          <a:effectLst>
                            <a:outerShdw blurRad="38100" dist="38100" dir="2700000" algn="tl">
                              <a:srgbClr val="000000">
                                <a:alpha val="43137"/>
                              </a:srgbClr>
                            </a:outerShdw>
                          </a:effectLst>
                        </a:rPr>
                        <a:t>CustomerAddress</a:t>
                      </a:r>
                      <a:endParaRPr lang="en-US" sz="1600" b="1" dirty="0">
                        <a:solidFill>
                          <a:schemeClr val="tx1">
                            <a:lumMod val="95000"/>
                            <a:lumOff val="5000"/>
                          </a:schemeClr>
                        </a:solidFill>
                        <a:effectLst>
                          <a:outerShdw blurRad="38100" dist="38100" dir="2700000" algn="tl">
                            <a:srgbClr val="000000">
                              <a:alpha val="43137"/>
                            </a:srgbClr>
                          </a:outerShdw>
                        </a:effectLst>
                      </a:endParaRPr>
                    </a:p>
                  </a:txBody>
                  <a:tcPr anchor="ctr">
                    <a:solidFill>
                      <a:schemeClr val="bg2">
                        <a:lumMod val="60000"/>
                        <a:lumOff val="40000"/>
                      </a:schemeClr>
                    </a:solidFill>
                  </a:tcPr>
                </a:tc>
                <a:tc>
                  <a:txBody>
                    <a:bodyPr/>
                    <a:lstStyle/>
                    <a:p>
                      <a:pPr marL="171450" lvl="2" indent="-171450" algn="l">
                        <a:buFont typeface="Wingdings" panose="05000000000000000000" pitchFamily="2" charset="2"/>
                        <a:buChar char="ü"/>
                      </a:pPr>
                      <a:r>
                        <a:rPr lang="en-US" dirty="0" smtClean="0">
                          <a:solidFill>
                            <a:schemeClr val="tx1">
                              <a:lumMod val="95000"/>
                              <a:lumOff val="5000"/>
                            </a:schemeClr>
                          </a:solidFill>
                        </a:rPr>
                        <a:t>State is inconsistent.</a:t>
                      </a:r>
                      <a:endParaRPr lang="en-US" dirty="0">
                        <a:solidFill>
                          <a:schemeClr val="tx1">
                            <a:lumMod val="95000"/>
                            <a:lumOff val="5000"/>
                          </a:schemeClr>
                        </a:solidFill>
                      </a:endParaRPr>
                    </a:p>
                  </a:txBody>
                  <a:tcPr anchor="ctr">
                    <a:solidFill>
                      <a:schemeClr val="bg2">
                        <a:lumMod val="20000"/>
                        <a:lumOff val="80000"/>
                      </a:schemeClr>
                    </a:solidFill>
                  </a:tcPr>
                </a:tc>
                <a:tc>
                  <a:txBody>
                    <a:bodyPr/>
                    <a:lstStyle/>
                    <a:p>
                      <a:pPr marL="171450" lvl="2" indent="-171450" algn="l">
                        <a:buFont typeface="Wingdings" panose="05000000000000000000" pitchFamily="2" charset="2"/>
                        <a:buChar char="ü"/>
                      </a:pPr>
                      <a:endParaRPr lang="en-US" dirty="0">
                        <a:solidFill>
                          <a:schemeClr val="tx1">
                            <a:lumMod val="95000"/>
                            <a:lumOff val="5000"/>
                          </a:schemeClr>
                        </a:solidFill>
                      </a:endParaRPr>
                    </a:p>
                  </a:txBody>
                  <a:tcPr anchor="ctr">
                    <a:solidFill>
                      <a:schemeClr val="bg2">
                        <a:lumMod val="20000"/>
                        <a:lumOff val="80000"/>
                      </a:schemeClr>
                    </a:solidFill>
                  </a:tcPr>
                </a:tc>
                <a:tc>
                  <a:txBody>
                    <a:bodyPr/>
                    <a:lstStyle/>
                    <a:p>
                      <a:pPr marL="171450" lvl="2" indent="-171450" algn="l">
                        <a:buFont typeface="Wingdings" panose="05000000000000000000" pitchFamily="2" charset="2"/>
                        <a:buChar char="ü"/>
                      </a:pPr>
                      <a:endParaRPr lang="en-US" dirty="0">
                        <a:solidFill>
                          <a:schemeClr val="tx1">
                            <a:lumMod val="95000"/>
                            <a:lumOff val="5000"/>
                          </a:schemeClr>
                        </a:solidFill>
                      </a:endParaRPr>
                    </a:p>
                  </a:txBody>
                  <a:tcPr anchor="ctr">
                    <a:solidFill>
                      <a:schemeClr val="bg2">
                        <a:lumMod val="20000"/>
                        <a:lumOff val="80000"/>
                      </a:schemeClr>
                    </a:solidFill>
                  </a:tcPr>
                </a:tc>
                <a:tc>
                  <a:txBody>
                    <a:bodyPr/>
                    <a:lstStyle/>
                    <a:p>
                      <a:pPr marL="171450" lvl="2" indent="-171450" algn="l">
                        <a:buFont typeface="Wingdings" panose="05000000000000000000" pitchFamily="2" charset="2"/>
                        <a:buChar char="ü"/>
                      </a:pPr>
                      <a:endParaRPr lang="en-US" dirty="0">
                        <a:solidFill>
                          <a:schemeClr val="tx1">
                            <a:lumMod val="95000"/>
                            <a:lumOff val="5000"/>
                          </a:schemeClr>
                        </a:solidFill>
                      </a:endParaRPr>
                    </a:p>
                  </a:txBody>
                  <a:tcPr anchor="ctr">
                    <a:solidFill>
                      <a:schemeClr val="bg2">
                        <a:lumMod val="20000"/>
                        <a:lumOff val="80000"/>
                      </a:schemeClr>
                    </a:solidFill>
                  </a:tcPr>
                </a:tc>
                <a:extLst>
                  <a:ext uri="{0D108BD9-81ED-4DB2-BD59-A6C34878D82A}">
                    <a16:rowId xmlns:a16="http://schemas.microsoft.com/office/drawing/2014/main" val="2710880750"/>
                  </a:ext>
                </a:extLst>
              </a:tr>
            </a:tbl>
          </a:graphicData>
        </a:graphic>
      </p:graphicFrame>
      <p:sp>
        <p:nvSpPr>
          <p:cNvPr id="5" name="TextBox 4"/>
          <p:cNvSpPr txBox="1"/>
          <p:nvPr/>
        </p:nvSpPr>
        <p:spPr>
          <a:xfrm>
            <a:off x="669849" y="1137682"/>
            <a:ext cx="7708605"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lang="en-US" sz="1600" b="1" dirty="0" smtClean="0">
                <a:effectLst>
                  <a:outerShdw blurRad="38100" dist="38100" dir="2700000" algn="tl">
                    <a:srgbClr val="000000">
                      <a:alpha val="43137"/>
                    </a:srgbClr>
                  </a:outerShdw>
                </a:effectLst>
                <a:latin typeface="Tempus Sans ITC" panose="04020404030D07020202" pitchFamily="82" charset="0"/>
                <a:cs typeface="Arial" panose="020B0604020202020204" pitchFamily="34" charset="0"/>
              </a:rPr>
              <a:t>Data quality issues identified in the Transection, Customer_Demographic</a:t>
            </a:r>
            <a:r>
              <a:rPr lang="en-US" sz="1600" b="1" dirty="0">
                <a:effectLst>
                  <a:outerShdw blurRad="38100" dist="38100" dir="2700000" algn="tl">
                    <a:srgbClr val="000000">
                      <a:alpha val="43137"/>
                    </a:srgbClr>
                  </a:outerShdw>
                </a:effectLst>
                <a:latin typeface="Tempus Sans ITC" panose="04020404030D07020202" pitchFamily="82" charset="0"/>
                <a:cs typeface="Arial" panose="020B0604020202020204" pitchFamily="34" charset="0"/>
              </a:rPr>
              <a:t> </a:t>
            </a:r>
            <a:r>
              <a:rPr lang="en-US" sz="1600" b="1" dirty="0" smtClean="0">
                <a:effectLst>
                  <a:outerShdw blurRad="38100" dist="38100" dir="2700000" algn="tl">
                    <a:srgbClr val="000000">
                      <a:alpha val="43137"/>
                    </a:srgbClr>
                  </a:outerShdw>
                </a:effectLst>
                <a:latin typeface="Tempus Sans ITC" panose="04020404030D07020202" pitchFamily="82" charset="0"/>
                <a:cs typeface="Arial" panose="020B0604020202020204" pitchFamily="34" charset="0"/>
              </a:rPr>
              <a:t>and Customer_Address Datasets</a:t>
            </a:r>
            <a:r>
              <a:rPr lang="en-US" sz="16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kumimoji="0" lang="en-US" sz="1600" b="1" i="0" u="none" strike="noStrike" cap="none" spc="0" normalizeH="0" baseline="0" dirty="0">
              <a:ln>
                <a:noFill/>
              </a:ln>
              <a:solidFill>
                <a:srgbClr val="000000"/>
              </a:solidFill>
              <a:effectLst>
                <a:outerShdw blurRad="38100" dist="38100" dir="2700000" algn="tl">
                  <a:srgbClr val="000000">
                    <a:alpha val="43137"/>
                  </a:srgbClr>
                </a:outerShdw>
              </a:effectLst>
              <a:uFillTx/>
              <a:latin typeface="Arial" panose="020B0604020202020204" pitchFamily="34" charset="0"/>
              <a:cs typeface="Arial" panose="020B0604020202020204" pitchFamily="34" charset="0"/>
              <a:sym typeface="Aria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90"/>
          <p:cNvSpPr/>
          <p:nvPr/>
        </p:nvSpPr>
        <p:spPr>
          <a:xfrm>
            <a:off x="205024" y="857715"/>
            <a:ext cx="8846096" cy="963308"/>
          </a:xfrm>
          <a:prstGeom prst="rect">
            <a:avLst/>
          </a:prstGeom>
          <a:ln/>
          <a:extLst>
            <a:ext uri="{C572A759-6A51-4108-AA02-DFA0A04FC94B}">
              <ma14:wrappingTextBoxFlag xmlns="" xmlns:ma14="http://schemas.microsoft.com/office/mac/drawingml/2011/main" val="1"/>
            </a:ext>
          </a:extLst>
        </p:spPr>
        <p:style>
          <a:lnRef idx="2">
            <a:schemeClr val="accent2">
              <a:shade val="50000"/>
            </a:schemeClr>
          </a:lnRef>
          <a:fillRef idx="1">
            <a:schemeClr val="accent2"/>
          </a:fillRef>
          <a:effectRef idx="0">
            <a:schemeClr val="accent2"/>
          </a:effectRef>
          <a:fontRef idx="minor">
            <a:schemeClr val="lt1"/>
          </a:fontRef>
        </p:style>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Wingdings" panose="05000000000000000000" pitchFamily="2" charset="2"/>
              <a:buChar char="Ø"/>
            </a:pPr>
            <a:r>
              <a:rPr lang="en-US" dirty="0"/>
              <a:t>Adjusts profit for each </a:t>
            </a:r>
            <a:r>
              <a:rPr lang="en-US" sz="2400" dirty="0"/>
              <a:t>month</a:t>
            </a:r>
            <a:r>
              <a:rPr lang="en-US" dirty="0"/>
              <a:t>.</a:t>
            </a:r>
          </a:p>
          <a:p>
            <a:endParaRPr dirty="0"/>
          </a:p>
        </p:txBody>
      </p:sp>
      <p:sp>
        <p:nvSpPr>
          <p:cNvPr id="139" name="Shape 88"/>
          <p:cNvSpPr/>
          <p:nvPr/>
        </p:nvSpPr>
        <p:spPr>
          <a:xfrm>
            <a:off x="-15501" y="-6760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2" name="Shape 91"/>
          <p:cNvSpPr/>
          <p:nvPr/>
        </p:nvSpPr>
        <p:spPr>
          <a:xfrm>
            <a:off x="205025" y="2164724"/>
            <a:ext cx="3849617" cy="181277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latin typeface="Franklin Gothic Demi Cond" panose="020B0706030402020204" pitchFamily="34" charset="0"/>
              </a:rPr>
              <a:t>We have a lot of profit every month. But </a:t>
            </a:r>
            <a:r>
              <a:rPr lang="en-US" sz="1600" dirty="0">
                <a:latin typeface="Franklin Gothic Demi Cond" panose="020B0706030402020204" pitchFamily="34" charset="0"/>
              </a:rPr>
              <a:t>January, July, August, October </a:t>
            </a:r>
            <a:r>
              <a:rPr lang="en-US" dirty="0">
                <a:latin typeface="Franklin Gothic Demi Cond" panose="020B0706030402020204" pitchFamily="34" charset="0"/>
              </a:rPr>
              <a:t>are the top four months with good profit. And we have reduced profits in February, June and September, so we should focus on the top four months instead. So that the profit is </a:t>
            </a:r>
            <a:r>
              <a:rPr lang="en-US" dirty="0" smtClean="0">
                <a:latin typeface="Franklin Gothic Demi Cond" panose="020B0706030402020204" pitchFamily="34" charset="0"/>
              </a:rPr>
              <a:t>increased</a:t>
            </a:r>
            <a:r>
              <a:rPr lang="en-US" dirty="0" smtClean="0"/>
              <a:t>.</a:t>
            </a:r>
            <a:endParaRPr dirty="0"/>
          </a:p>
        </p:txBody>
      </p:sp>
      <p:grpSp>
        <p:nvGrpSpPr>
          <p:cNvPr id="145" name="Shape 92"/>
          <p:cNvGrpSpPr/>
          <p:nvPr/>
        </p:nvGrpSpPr>
        <p:grpSpPr>
          <a:xfrm>
            <a:off x="4969974" y="21647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graphicFrame>
        <p:nvGraphicFramePr>
          <p:cNvPr id="10" name="Chart 9"/>
          <p:cNvGraphicFramePr>
            <a:graphicFrameLocks/>
          </p:cNvGraphicFramePr>
          <p:nvPr>
            <p:extLst>
              <p:ext uri="{D42A27DB-BD31-4B8C-83A1-F6EECF244321}">
                <p14:modId xmlns:p14="http://schemas.microsoft.com/office/powerpoint/2010/main" val="1272058174"/>
              </p:ext>
            </p:extLst>
          </p:nvPr>
        </p:nvGraphicFramePr>
        <p:xfrm>
          <a:off x="4202658" y="1871174"/>
          <a:ext cx="4848462" cy="327232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2" name="Shape 91"/>
          <p:cNvSpPr/>
          <p:nvPr/>
        </p:nvSpPr>
        <p:spPr>
          <a:xfrm>
            <a:off x="205025" y="1014065"/>
            <a:ext cx="8817410" cy="503182"/>
          </a:xfrm>
          <a:prstGeom prst="rect">
            <a:avLst/>
          </a:prstGeom>
          <a:ln/>
          <a:extLst>
            <a:ext uri="{C572A759-6A51-4108-AA02-DFA0A04FC94B}">
              <ma14:wrappingTextBoxFlag xmlns="" xmlns:ma14="http://schemas.microsoft.com/office/mac/drawingml/2011/main" val="1"/>
            </a:ext>
          </a:extLst>
        </p:spPr>
        <p:style>
          <a:lnRef idx="2">
            <a:schemeClr val="accent2">
              <a:shade val="50000"/>
            </a:schemeClr>
          </a:lnRef>
          <a:fillRef idx="1">
            <a:schemeClr val="accent2"/>
          </a:fillRef>
          <a:effectRef idx="0">
            <a:schemeClr val="accent2"/>
          </a:effectRef>
          <a:fontRef idx="minor">
            <a:schemeClr val="lt1"/>
          </a:fontRef>
        </p:style>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Ø"/>
            </a:pPr>
            <a:r>
              <a:rPr lang="en-US" sz="1600" b="1" dirty="0" smtClean="0">
                <a:latin typeface="Bahnschrift" panose="020B0502040204020203" pitchFamily="34" charset="0"/>
              </a:rPr>
              <a:t>Profit by </a:t>
            </a:r>
            <a:r>
              <a:rPr lang="en-US" sz="1800" b="1" dirty="0" smtClean="0">
                <a:latin typeface="Bahnschrift" panose="020B0502040204020203" pitchFamily="34" charset="0"/>
              </a:rPr>
              <a:t>wealt_segment</a:t>
            </a:r>
            <a:r>
              <a:rPr lang="en-US" sz="1600" b="1" dirty="0" smtClean="0">
                <a:latin typeface="Bahnschrift" panose="020B0502040204020203" pitchFamily="34" charset="0"/>
              </a:rPr>
              <a:t> and compare by </a:t>
            </a:r>
            <a:r>
              <a:rPr lang="en-US" sz="1800" b="1" dirty="0">
                <a:latin typeface="Bahnschrift" panose="020B0502040204020203" pitchFamily="34" charset="0"/>
              </a:rPr>
              <a:t>gender</a:t>
            </a:r>
            <a:r>
              <a:rPr lang="en-US" sz="1600" b="1" dirty="0">
                <a:latin typeface="Bahnschrift" panose="020B0502040204020203" pitchFamily="34" charset="0"/>
              </a:rPr>
              <a:t> f</a:t>
            </a:r>
            <a:r>
              <a:rPr lang="en-US" altLang="en-US" sz="1600" b="1" dirty="0">
                <a:latin typeface="Bahnschrift" panose="020B0502040204020203" pitchFamily="34" charset="0"/>
              </a:rPr>
              <a:t>rom whom have we </a:t>
            </a:r>
            <a:r>
              <a:rPr lang="en-US" altLang="en-US" sz="1600" b="1" dirty="0" smtClean="0">
                <a:latin typeface="Bahnschrift" panose="020B0502040204020203" pitchFamily="34" charset="0"/>
              </a:rPr>
              <a:t>profited.</a:t>
            </a:r>
            <a:r>
              <a:rPr lang="en-US" altLang="en-US" sz="1800" b="1" dirty="0" smtClean="0">
                <a:solidFill>
                  <a:srgbClr val="202124"/>
                </a:solidFill>
                <a:latin typeface="Bahnschrift" panose="020B0502040204020203" pitchFamily="34" charset="0"/>
              </a:rPr>
              <a:t>.</a:t>
            </a:r>
            <a:endParaRPr sz="1600" b="1" dirty="0">
              <a:latin typeface="Bahnschrift" panose="020B0502040204020203" pitchFamily="34" charset="0"/>
            </a:endParaRPr>
          </a:p>
        </p:txBody>
      </p:sp>
      <p:graphicFrame>
        <p:nvGraphicFramePr>
          <p:cNvPr id="31" name="Chart 30"/>
          <p:cNvGraphicFramePr>
            <a:graphicFrameLocks/>
          </p:cNvGraphicFramePr>
          <p:nvPr>
            <p:extLst>
              <p:ext uri="{D42A27DB-BD31-4B8C-83A1-F6EECF244321}">
                <p14:modId xmlns:p14="http://schemas.microsoft.com/office/powerpoint/2010/main" val="4037032762"/>
              </p:ext>
            </p:extLst>
          </p:nvPr>
        </p:nvGraphicFramePr>
        <p:xfrm>
          <a:off x="3178097" y="1860697"/>
          <a:ext cx="5844338" cy="298527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205025" y="1860697"/>
            <a:ext cx="2973072" cy="31700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en-US" sz="1600" dirty="0">
                <a:solidFill>
                  <a:srgbClr val="202124"/>
                </a:solidFill>
                <a:latin typeface="Franklin Gothic Demi Cond" panose="020B0706030402020204" pitchFamily="34" charset="0"/>
              </a:rPr>
              <a:t>We have good profits from almost every </a:t>
            </a:r>
            <a:r>
              <a:rPr lang="en-US" altLang="en-US" sz="1800" dirty="0">
                <a:solidFill>
                  <a:srgbClr val="202124"/>
                </a:solidFill>
                <a:latin typeface="Franklin Gothic Demi Cond" panose="020B0706030402020204" pitchFamily="34" charset="0"/>
              </a:rPr>
              <a:t>wealth_segment.</a:t>
            </a:r>
            <a:r>
              <a:rPr lang="en-US" altLang="en-US" sz="1600" u="sng" dirty="0">
                <a:solidFill>
                  <a:srgbClr val="202124"/>
                </a:solidFill>
                <a:latin typeface="Franklin Gothic Demi Cond" panose="020B0706030402020204" pitchFamily="34" charset="0"/>
              </a:rPr>
              <a:t> </a:t>
            </a:r>
            <a:endParaRPr lang="en-US" altLang="en-US" sz="1600" u="sng" dirty="0" smtClean="0">
              <a:solidFill>
                <a:srgbClr val="202124"/>
              </a:solidFill>
              <a:latin typeface="Franklin Gothic Demi Cond" panose="020B0706030402020204" pitchFamily="34" charset="0"/>
            </a:endParaRPr>
          </a:p>
          <a:p>
            <a:r>
              <a:rPr lang="en-US" altLang="en-US" sz="1600" dirty="0" smtClean="0">
                <a:solidFill>
                  <a:srgbClr val="202124"/>
                </a:solidFill>
                <a:latin typeface="Franklin Gothic Demi Cond" panose="020B0706030402020204" pitchFamily="34" charset="0"/>
              </a:rPr>
              <a:t>And </a:t>
            </a:r>
            <a:r>
              <a:rPr lang="en-US" altLang="en-US" sz="1600" dirty="0">
                <a:solidFill>
                  <a:srgbClr val="202124"/>
                </a:solidFill>
                <a:latin typeface="Franklin Gothic Demi Cond" panose="020B0706030402020204" pitchFamily="34" charset="0"/>
              </a:rPr>
              <a:t>among the women who have benefited the most, they are the </a:t>
            </a:r>
            <a:r>
              <a:rPr lang="en-US" altLang="en-US" sz="1800" dirty="0">
                <a:solidFill>
                  <a:srgbClr val="202124"/>
                </a:solidFill>
                <a:latin typeface="Franklin Gothic Demi Cond" panose="020B0706030402020204" pitchFamily="34" charset="0"/>
              </a:rPr>
              <a:t>M</a:t>
            </a:r>
            <a:r>
              <a:rPr lang="en-US" altLang="en-US" sz="1800" dirty="0" smtClean="0">
                <a:solidFill>
                  <a:srgbClr val="202124"/>
                </a:solidFill>
                <a:latin typeface="Franklin Gothic Demi Cond" panose="020B0706030402020204" pitchFamily="34" charset="0"/>
              </a:rPr>
              <a:t>ass_ customers</a:t>
            </a:r>
            <a:r>
              <a:rPr lang="en-US" altLang="en-US" sz="1600" dirty="0" smtClean="0">
                <a:solidFill>
                  <a:srgbClr val="202124"/>
                </a:solidFill>
                <a:latin typeface="Franklin Gothic Demi Cond" panose="020B0706030402020204" pitchFamily="34" charset="0"/>
              </a:rPr>
              <a:t>. And </a:t>
            </a:r>
            <a:r>
              <a:rPr lang="en-US" altLang="en-US" sz="1600" dirty="0">
                <a:solidFill>
                  <a:srgbClr val="202124"/>
                </a:solidFill>
                <a:latin typeface="Franklin Gothic Demi Cond" panose="020B0706030402020204" pitchFamily="34" charset="0"/>
              </a:rPr>
              <a:t>the ones in the male are </a:t>
            </a:r>
            <a:r>
              <a:rPr lang="en-US" altLang="en-US" sz="1800" dirty="0">
                <a:solidFill>
                  <a:srgbClr val="202124"/>
                </a:solidFill>
                <a:latin typeface="Franklin Gothic Demi Cond" panose="020B0706030402020204" pitchFamily="34" charset="0"/>
              </a:rPr>
              <a:t>Maleass_customer</a:t>
            </a:r>
            <a:r>
              <a:rPr lang="en-US" altLang="en-US" sz="1800" dirty="0" smtClean="0">
                <a:solidFill>
                  <a:srgbClr val="202124"/>
                </a:solidFill>
                <a:latin typeface="Franklin Gothic Demi Cond" panose="020B0706030402020204" pitchFamily="34" charset="0"/>
              </a:rPr>
              <a:t>.</a:t>
            </a:r>
            <a:endParaRPr lang="en-US" altLang="en-US" sz="1600" dirty="0" smtClean="0">
              <a:solidFill>
                <a:srgbClr val="202124"/>
              </a:solidFill>
              <a:latin typeface="Franklin Gothic Demi Cond" panose="020B0706030402020204" pitchFamily="34" charset="0"/>
            </a:endParaRPr>
          </a:p>
          <a:p>
            <a:r>
              <a:rPr lang="en-US" altLang="en-US" sz="1600" dirty="0" smtClean="0">
                <a:solidFill>
                  <a:srgbClr val="202124"/>
                </a:solidFill>
                <a:latin typeface="Franklin Gothic Demi Cond" panose="020B0706030402020204" pitchFamily="34" charset="0"/>
              </a:rPr>
              <a:t>So </a:t>
            </a:r>
            <a:r>
              <a:rPr lang="en-US" altLang="en-US" sz="1600" dirty="0">
                <a:solidFill>
                  <a:srgbClr val="202124"/>
                </a:solidFill>
                <a:latin typeface="Franklin Gothic Demi Cond" panose="020B0706030402020204" pitchFamily="34" charset="0"/>
              </a:rPr>
              <a:t>we should focus more on </a:t>
            </a:r>
            <a:r>
              <a:rPr lang="en-US" altLang="en-US" sz="1800" dirty="0">
                <a:solidFill>
                  <a:srgbClr val="202124"/>
                </a:solidFill>
                <a:latin typeface="Franklin Gothic Demi Cond" panose="020B0706030402020204" pitchFamily="34" charset="0"/>
              </a:rPr>
              <a:t>Mass_customer</a:t>
            </a:r>
            <a:r>
              <a:rPr lang="en-US" altLang="en-US" sz="1600" dirty="0">
                <a:solidFill>
                  <a:srgbClr val="202124"/>
                </a:solidFill>
                <a:latin typeface="Franklin Gothic Demi Cond" panose="020B0706030402020204" pitchFamily="34" charset="0"/>
              </a:rPr>
              <a:t> in female and </a:t>
            </a:r>
            <a:r>
              <a:rPr lang="en-US" altLang="en-US" sz="1800" dirty="0">
                <a:solidFill>
                  <a:srgbClr val="202124"/>
                </a:solidFill>
                <a:latin typeface="Franklin Gothic Demi Cond" panose="020B0706030402020204" pitchFamily="34" charset="0"/>
              </a:rPr>
              <a:t>Maleass_customer</a:t>
            </a:r>
            <a:r>
              <a:rPr lang="en-US" altLang="en-US" sz="1600" dirty="0">
                <a:solidFill>
                  <a:srgbClr val="202124"/>
                </a:solidFill>
                <a:latin typeface="Franklin Gothic Demi Cond" panose="020B0706030402020204" pitchFamily="34" charset="0"/>
              </a:rPr>
              <a:t> in male</a:t>
            </a:r>
            <a:r>
              <a:rPr lang="en-US" altLang="en-US" sz="1600" dirty="0" smtClean="0">
                <a:solidFill>
                  <a:srgbClr val="202124"/>
                </a:solidFill>
                <a:latin typeface="Franklin Gothic Demi Cond" panose="020B0706030402020204" pitchFamily="34" charset="0"/>
              </a:rPr>
              <a:t>. </a:t>
            </a:r>
          </a:p>
          <a:p>
            <a:r>
              <a:rPr lang="en-US" altLang="en-US" sz="1600" dirty="0" smtClean="0">
                <a:solidFill>
                  <a:srgbClr val="202124"/>
                </a:solidFill>
                <a:latin typeface="Franklin Gothic Demi Cond" panose="020B0706030402020204" pitchFamily="34" charset="0"/>
              </a:rPr>
              <a:t>Why </a:t>
            </a:r>
            <a:r>
              <a:rPr lang="en-US" altLang="en-US" sz="1600" dirty="0">
                <a:solidFill>
                  <a:srgbClr val="202124"/>
                </a:solidFill>
                <a:latin typeface="Franklin Gothic Demi Cond" panose="020B0706030402020204" pitchFamily="34" charset="0"/>
              </a:rPr>
              <a:t>we have got the most profit from them in the last 3 years</a:t>
            </a:r>
            <a:r>
              <a:rPr lang="en-US" altLang="en-US" dirty="0">
                <a:solidFill>
                  <a:srgbClr val="202124"/>
                </a:solidFill>
                <a:latin typeface="inherit"/>
              </a:rPr>
              <a:t>.</a:t>
            </a:r>
            <a:r>
              <a:rPr lang="en-US" altLang="en-US" sz="800" dirty="0">
                <a:solidFill>
                  <a:schemeClr val="tx1"/>
                </a:solidFill>
              </a:rPr>
              <a:t> </a:t>
            </a:r>
            <a:endParaRPr lang="en-US" altLang="en-US" sz="1100" dirty="0">
              <a:solidFill>
                <a:schemeClr val="tx1"/>
              </a:solidFill>
              <a:latin typeface="Arial" panose="020B0604020202020204" pitchFamily="34" charset="0"/>
            </a:endParaRPr>
          </a:p>
          <a:p>
            <a:pPr lvl="0"/>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3" name="Rectangle 1"/>
          <p:cNvSpPr>
            <a:spLocks noChangeArrowheads="1"/>
          </p:cNvSpPr>
          <p:nvPr/>
        </p:nvSpPr>
        <p:spPr bwMode="auto">
          <a:xfrm>
            <a:off x="0" y="99715"/>
            <a:ext cx="65" cy="25776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152400" y="252115"/>
            <a:ext cx="65" cy="25776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157017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42" name="Shape 91"/>
          <p:cNvSpPr/>
          <p:nvPr/>
        </p:nvSpPr>
        <p:spPr>
          <a:xfrm>
            <a:off x="205025" y="1507922"/>
            <a:ext cx="3880884" cy="377715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latin typeface="Franklin Gothic Book" panose="020B0503020102020204" pitchFamily="34" charset="0"/>
              </a:rPr>
              <a:t>In </a:t>
            </a:r>
            <a:r>
              <a:rPr lang="en-US" dirty="0">
                <a:latin typeface="Franklin Gothic Book" panose="020B0503020102020204" pitchFamily="34" charset="0"/>
              </a:rPr>
              <a:t>the </a:t>
            </a:r>
            <a:r>
              <a:rPr lang="en-US" sz="1600" dirty="0">
                <a:latin typeface="Franklin Gothic Book" panose="020B0503020102020204" pitchFamily="34" charset="0"/>
              </a:rPr>
              <a:t>last </a:t>
            </a:r>
            <a:r>
              <a:rPr lang="en-US" sz="1600" b="1" dirty="0">
                <a:latin typeface="Franklin Gothic Book" panose="020B0503020102020204" pitchFamily="34" charset="0"/>
              </a:rPr>
              <a:t>3 years</a:t>
            </a:r>
            <a:r>
              <a:rPr lang="en-US" dirty="0">
                <a:latin typeface="Franklin Gothic Book" panose="020B0503020102020204" pitchFamily="34" charset="0"/>
              </a:rPr>
              <a:t>, we have had the most profit from the </a:t>
            </a:r>
            <a:r>
              <a:rPr lang="en-US" sz="1600" b="1" dirty="0">
                <a:latin typeface="Franklin Gothic Book" panose="020B0503020102020204" pitchFamily="34" charset="0"/>
              </a:rPr>
              <a:t>job industry</a:t>
            </a:r>
            <a:r>
              <a:rPr lang="en-US" dirty="0">
                <a:latin typeface="Franklin Gothic Book" panose="020B0503020102020204" pitchFamily="34" charset="0"/>
              </a:rPr>
              <a:t>, from the </a:t>
            </a:r>
            <a:r>
              <a:rPr lang="en-US" sz="1600" b="1" dirty="0">
                <a:latin typeface="Franklin Gothic Book" panose="020B0503020102020204" pitchFamily="34" charset="0"/>
              </a:rPr>
              <a:t>financial services industry </a:t>
            </a:r>
            <a:r>
              <a:rPr lang="en-US" dirty="0">
                <a:latin typeface="Franklin Gothic Book" panose="020B0503020102020204" pitchFamily="34" charset="0"/>
              </a:rPr>
              <a:t>and from the </a:t>
            </a:r>
            <a:r>
              <a:rPr lang="en-US" sz="1600" b="1" dirty="0">
                <a:latin typeface="Franklin Gothic Book" panose="020B0503020102020204" pitchFamily="34" charset="0"/>
              </a:rPr>
              <a:t>health industry</a:t>
            </a:r>
            <a:r>
              <a:rPr lang="en-US" dirty="0">
                <a:latin typeface="Franklin Gothic Book" panose="020B0503020102020204" pitchFamily="34" charset="0"/>
              </a:rPr>
              <a:t>. And </a:t>
            </a:r>
            <a:r>
              <a:rPr lang="en-US" sz="1600" b="1" dirty="0">
                <a:latin typeface="Franklin Gothic Book" panose="020B0503020102020204" pitchFamily="34" charset="0"/>
              </a:rPr>
              <a:t>IT</a:t>
            </a:r>
            <a:r>
              <a:rPr lang="en-US" dirty="0">
                <a:latin typeface="Franklin Gothic Book" panose="020B0503020102020204" pitchFamily="34" charset="0"/>
              </a:rPr>
              <a:t>, there have been profit in </a:t>
            </a:r>
            <a:r>
              <a:rPr lang="en-US" sz="1600" dirty="0">
                <a:latin typeface="Franklin Gothic Book" panose="020B0503020102020204" pitchFamily="34" charset="0"/>
              </a:rPr>
              <a:t>manufacturing</a:t>
            </a:r>
            <a:r>
              <a:rPr lang="en-US" dirty="0">
                <a:latin typeface="Franklin Gothic Book" panose="020B0503020102020204" pitchFamily="34" charset="0"/>
              </a:rPr>
              <a:t> and </a:t>
            </a:r>
            <a:r>
              <a:rPr lang="en-US" sz="1600" b="1" dirty="0" smtClean="0">
                <a:latin typeface="Franklin Gothic Book" panose="020B0503020102020204" pitchFamily="34" charset="0"/>
              </a:rPr>
              <a:t>Retail</a:t>
            </a:r>
            <a:r>
              <a:rPr lang="en-US" dirty="0" smtClean="0">
                <a:latin typeface="Franklin Gothic Book" panose="020B0503020102020204" pitchFamily="34" charset="0"/>
              </a:rPr>
              <a:t> </a:t>
            </a:r>
            <a:r>
              <a:rPr lang="en-US" dirty="0">
                <a:latin typeface="Franklin Gothic Book" panose="020B0503020102020204" pitchFamily="34" charset="0"/>
              </a:rPr>
              <a:t>but nothing special and we have not had any profits in the rest of the industries</a:t>
            </a:r>
            <a:r>
              <a:rPr lang="en-US" dirty="0" smtClean="0">
                <a:latin typeface="Franklin Gothic Book" panose="020B0503020102020204" pitchFamily="34" charset="0"/>
              </a:rPr>
              <a:t>.</a:t>
            </a:r>
          </a:p>
          <a:p>
            <a:r>
              <a:rPr lang="en-US" dirty="0" smtClean="0">
                <a:latin typeface="Franklin Gothic Book" panose="020B0503020102020204" pitchFamily="34" charset="0"/>
              </a:rPr>
              <a:t>So </a:t>
            </a:r>
            <a:r>
              <a:rPr lang="en-US" dirty="0">
                <a:latin typeface="Franklin Gothic Book" panose="020B0503020102020204" pitchFamily="34" charset="0"/>
              </a:rPr>
              <a:t>we should focus more on </a:t>
            </a:r>
            <a:r>
              <a:rPr lang="en-US" sz="1600" b="1" dirty="0">
                <a:latin typeface="Franklin Gothic Book" panose="020B0503020102020204" pitchFamily="34" charset="0"/>
              </a:rPr>
              <a:t>financial</a:t>
            </a:r>
            <a:r>
              <a:rPr lang="en-US" dirty="0">
                <a:latin typeface="Franklin Gothic Book" panose="020B0503020102020204" pitchFamily="34" charset="0"/>
              </a:rPr>
              <a:t> and </a:t>
            </a:r>
            <a:r>
              <a:rPr lang="en-US" sz="1600" b="1" dirty="0">
                <a:latin typeface="Franklin Gothic Book" panose="020B0503020102020204" pitchFamily="34" charset="0"/>
              </a:rPr>
              <a:t>health industry </a:t>
            </a:r>
            <a:r>
              <a:rPr lang="en-US" dirty="0">
                <a:latin typeface="Franklin Gothic Book" panose="020B0503020102020204" pitchFamily="34" charset="0"/>
              </a:rPr>
              <a:t>according </a:t>
            </a:r>
            <a:r>
              <a:rPr lang="en-US" sz="1400" b="1" dirty="0">
                <a:latin typeface="Franklin Gothic Book" panose="020B0503020102020204" pitchFamily="34" charset="0"/>
              </a:rPr>
              <a:t>to </a:t>
            </a:r>
            <a:r>
              <a:rPr lang="en-US" sz="1400" b="1" dirty="0" smtClean="0">
                <a:latin typeface="Franklin Gothic Book" panose="020B0503020102020204" pitchFamily="34" charset="0"/>
              </a:rPr>
              <a:t>job_industry</a:t>
            </a:r>
            <a:endParaRPr lang="en-US" b="1" dirty="0" smtClean="0">
              <a:latin typeface="Franklin Gothic Book" panose="020B0503020102020204" pitchFamily="34" charset="0"/>
            </a:endParaRPr>
          </a:p>
          <a:p>
            <a:r>
              <a:rPr lang="en-US" dirty="0" smtClean="0">
                <a:latin typeface="Franklin Gothic Book" panose="020B0503020102020204" pitchFamily="34" charset="0"/>
              </a:rPr>
              <a:t>Why </a:t>
            </a:r>
            <a:r>
              <a:rPr lang="en-US" dirty="0">
                <a:latin typeface="Franklin Gothic Book" panose="020B0503020102020204" pitchFamily="34" charset="0"/>
              </a:rPr>
              <a:t>in </a:t>
            </a:r>
            <a:r>
              <a:rPr lang="en-US" b="1" dirty="0">
                <a:latin typeface="Franklin Gothic Book" panose="020B0503020102020204" pitchFamily="34" charset="0"/>
              </a:rPr>
              <a:t>3 years more profits </a:t>
            </a:r>
            <a:r>
              <a:rPr lang="en-US" dirty="0">
                <a:latin typeface="Franklin Gothic Book" panose="020B0503020102020204" pitchFamily="34" charset="0"/>
              </a:rPr>
              <a:t>have been made from these </a:t>
            </a:r>
            <a:r>
              <a:rPr lang="en-US" sz="1600" b="1" dirty="0">
                <a:latin typeface="Franklin Gothic Book" panose="020B0503020102020204" pitchFamily="34" charset="0"/>
              </a:rPr>
              <a:t>2 </a:t>
            </a:r>
            <a:r>
              <a:rPr lang="en-US" sz="1600" b="1" dirty="0" smtClean="0">
                <a:latin typeface="Franklin Gothic Book" panose="020B0503020102020204" pitchFamily="34" charset="0"/>
              </a:rPr>
              <a:t>industries</a:t>
            </a:r>
            <a:r>
              <a:rPr lang="en-US" dirty="0" smtClean="0">
                <a:latin typeface="Franklin Gothic Book" panose="020B0503020102020204" pitchFamily="34" charset="0"/>
              </a:rPr>
              <a:t>.</a:t>
            </a:r>
          </a:p>
          <a:p>
            <a:r>
              <a:rPr lang="en-US" dirty="0" smtClean="0">
                <a:latin typeface="Franklin Gothic Book" panose="020B0503020102020204" pitchFamily="34" charset="0"/>
              </a:rPr>
              <a:t>So </a:t>
            </a:r>
            <a:r>
              <a:rPr lang="en-US" dirty="0">
                <a:latin typeface="Franklin Gothic Book" panose="020B0503020102020204" pitchFamily="34" charset="0"/>
              </a:rPr>
              <a:t>we should focus our full attention on these industries.</a:t>
            </a:r>
            <a:endParaRPr dirty="0">
              <a:latin typeface="Franklin Gothic Book" panose="020B0503020102020204" pitchFamily="34" charset="0"/>
            </a:endParaRPr>
          </a:p>
        </p:txBody>
      </p:sp>
      <p:graphicFrame>
        <p:nvGraphicFramePr>
          <p:cNvPr id="9" name="Chart 8"/>
          <p:cNvGraphicFramePr>
            <a:graphicFrameLocks/>
          </p:cNvGraphicFramePr>
          <p:nvPr>
            <p:extLst>
              <p:ext uri="{D42A27DB-BD31-4B8C-83A1-F6EECF244321}">
                <p14:modId xmlns:p14="http://schemas.microsoft.com/office/powerpoint/2010/main" val="1318069521"/>
              </p:ext>
            </p:extLst>
          </p:nvPr>
        </p:nvGraphicFramePr>
        <p:xfrm>
          <a:off x="4114799" y="1591804"/>
          <a:ext cx="4904101" cy="3426368"/>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300790" y="833947"/>
            <a:ext cx="8718110" cy="4616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2000" b="1" i="0" u="none" strike="noStrike" cap="none" spc="0" normalizeH="0" baseline="0" dirty="0" smtClean="0">
                <a:ln>
                  <a:noFill/>
                </a:ln>
                <a:solidFill>
                  <a:schemeClr val="bg1"/>
                </a:solidFill>
                <a:effectLst/>
                <a:uFillTx/>
                <a:latin typeface="Bahnschrift" panose="020B0502040204020203" pitchFamily="34" charset="0"/>
                <a:sym typeface="Arial"/>
              </a:rPr>
              <a:t>Bike Purchase</a:t>
            </a:r>
            <a:r>
              <a:rPr kumimoji="0" lang="en-US" sz="2000" b="1" i="0" u="none" strike="noStrike" cap="none" spc="0" normalizeH="0" dirty="0" smtClean="0">
                <a:ln>
                  <a:noFill/>
                </a:ln>
                <a:solidFill>
                  <a:schemeClr val="bg1"/>
                </a:solidFill>
                <a:effectLst/>
                <a:uFillTx/>
                <a:latin typeface="Bahnschrift" panose="020B0502040204020203" pitchFamily="34" charset="0"/>
                <a:sym typeface="Arial"/>
              </a:rPr>
              <a:t> by </a:t>
            </a:r>
            <a:r>
              <a:rPr kumimoji="0" lang="en-US" sz="2400" b="1" i="0" u="none" strike="noStrike" cap="none" spc="0" normalizeH="0" dirty="0" smtClean="0">
                <a:ln>
                  <a:noFill/>
                </a:ln>
                <a:solidFill>
                  <a:schemeClr val="bg1"/>
                </a:solidFill>
                <a:effectLst/>
                <a:uFillTx/>
                <a:latin typeface="Bahnschrift" panose="020B0502040204020203" pitchFamily="34" charset="0"/>
                <a:sym typeface="Arial"/>
              </a:rPr>
              <a:t>job_industry</a:t>
            </a:r>
            <a:r>
              <a:rPr kumimoji="0" lang="en-US" sz="2000" b="1" i="0" u="none" strike="noStrike" cap="none" spc="0" normalizeH="0" dirty="0" smtClean="0">
                <a:ln>
                  <a:noFill/>
                </a:ln>
                <a:solidFill>
                  <a:schemeClr val="bg1"/>
                </a:solidFill>
                <a:effectLst/>
                <a:uFillTx/>
                <a:latin typeface="Bahnschrift" panose="020B0502040204020203" pitchFamily="34" charset="0"/>
                <a:sym typeface="Arial"/>
              </a:rPr>
              <a:t> in </a:t>
            </a:r>
            <a:r>
              <a:rPr kumimoji="0" lang="en-US" sz="2400" b="1" i="0" u="none" strike="noStrike" cap="none" spc="0" normalizeH="0" dirty="0" smtClean="0">
                <a:ln>
                  <a:noFill/>
                </a:ln>
                <a:solidFill>
                  <a:schemeClr val="bg1"/>
                </a:solidFill>
                <a:effectLst/>
                <a:uFillTx/>
                <a:latin typeface="Bahnschrift" panose="020B0502040204020203" pitchFamily="34" charset="0"/>
                <a:sym typeface="Arial"/>
              </a:rPr>
              <a:t>past 3 year</a:t>
            </a:r>
            <a:r>
              <a:rPr kumimoji="0" lang="en-US" sz="2000" b="1" i="0" u="none" strike="noStrike" cap="none" spc="0" normalizeH="0" dirty="0" smtClean="0">
                <a:ln>
                  <a:noFill/>
                </a:ln>
                <a:solidFill>
                  <a:schemeClr val="bg1"/>
                </a:solidFill>
                <a:effectLst/>
                <a:uFillTx/>
                <a:latin typeface="+mn-lt"/>
                <a:ea typeface="+mn-ea"/>
                <a:cs typeface="+mn-cs"/>
                <a:sym typeface="Arial"/>
              </a:rPr>
              <a:t>.</a:t>
            </a:r>
            <a:endParaRPr kumimoji="0" lang="en-US" sz="2000" b="1" i="0" u="none" strike="noStrike" cap="none" spc="0" normalizeH="0" baseline="0" dirty="0">
              <a:ln>
                <a:noFill/>
              </a:ln>
              <a:solidFill>
                <a:schemeClr val="bg1"/>
              </a:solidFill>
              <a:effectLst/>
              <a:uFillTx/>
              <a:latin typeface="+mn-lt"/>
              <a:ea typeface="+mn-ea"/>
              <a:cs typeface="+mn-cs"/>
              <a:sym typeface="Arial"/>
            </a:endParaRPr>
          </a:p>
        </p:txBody>
      </p:sp>
    </p:spTree>
    <p:extLst>
      <p:ext uri="{BB962C8B-B14F-4D97-AF65-F5344CB8AC3E}">
        <p14:creationId xmlns:p14="http://schemas.microsoft.com/office/powerpoint/2010/main" val="170807443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0" y="-1708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05025" y="909908"/>
            <a:ext cx="8830294" cy="538577"/>
          </a:xfrm>
          <a:prstGeom prst="rect">
            <a:avLst/>
          </a:prstGeom>
          <a:ln/>
          <a:extLst>
            <a:ext uri="{C572A759-6A51-4108-AA02-DFA0A04FC94B}">
              <ma14:wrappingTextBoxFlag xmlns="" xmlns:ma14="http://schemas.microsoft.com/office/mac/drawingml/2011/main" val="1"/>
            </a:ext>
          </a:extLst>
        </p:spPr>
        <p:style>
          <a:lnRef idx="2">
            <a:schemeClr val="accent2">
              <a:shade val="50000"/>
            </a:schemeClr>
          </a:lnRef>
          <a:fillRef idx="1">
            <a:schemeClr val="accent2"/>
          </a:fillRef>
          <a:effectRef idx="0">
            <a:schemeClr val="accent2"/>
          </a:effectRef>
          <a:fontRef idx="minor">
            <a:schemeClr val="lt1"/>
          </a:fontRef>
        </p:style>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marL="342900" indent="-342900">
              <a:buFont typeface="Wingdings" panose="05000000000000000000" pitchFamily="2" charset="2"/>
              <a:buChar char="Ø"/>
            </a:pPr>
            <a:r>
              <a:rPr lang="en-US" dirty="0" smtClean="0"/>
              <a:t>Profit by state brand and cars_owner.</a:t>
            </a:r>
            <a:endParaRPr dirty="0"/>
          </a:p>
        </p:txBody>
      </p:sp>
      <p:sp>
        <p:nvSpPr>
          <p:cNvPr id="142" name="Shape 91"/>
          <p:cNvSpPr/>
          <p:nvPr/>
        </p:nvSpPr>
        <p:spPr>
          <a:xfrm>
            <a:off x="0" y="1540789"/>
            <a:ext cx="8700343" cy="177737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lvl="0"/>
            <a:r>
              <a:rPr lang="en-US" sz="1800" dirty="0" smtClean="0">
                <a:latin typeface="Franklin Gothic Book" panose="020B0503020102020204" pitchFamily="34" charset="0"/>
              </a:rPr>
              <a:t>According to the state, our brands have profited only from </a:t>
            </a:r>
            <a:r>
              <a:rPr lang="en-US" sz="1800" b="1" dirty="0" smtClean="0">
                <a:latin typeface="Franklin Gothic Book" panose="020B0503020102020204" pitchFamily="34" charset="0"/>
              </a:rPr>
              <a:t>NSW</a:t>
            </a:r>
            <a:r>
              <a:rPr lang="en-US" sz="1800" dirty="0" smtClean="0">
                <a:latin typeface="Franklin Gothic Book" panose="020B0503020102020204" pitchFamily="34" charset="0"/>
              </a:rPr>
              <a:t> and not from others. </a:t>
            </a:r>
          </a:p>
          <a:p>
            <a:pPr lvl="0"/>
            <a:r>
              <a:rPr lang="en-US" sz="1800" dirty="0" smtClean="0">
                <a:latin typeface="Franklin Gothic Book" panose="020B0503020102020204" pitchFamily="34" charset="0"/>
              </a:rPr>
              <a:t>So we should focus on </a:t>
            </a:r>
            <a:r>
              <a:rPr lang="en-US" sz="1800" b="1" dirty="0" smtClean="0">
                <a:latin typeface="Franklin Gothic Book" panose="020B0503020102020204" pitchFamily="34" charset="0"/>
              </a:rPr>
              <a:t>NSW</a:t>
            </a:r>
            <a:r>
              <a:rPr lang="en-US" sz="1800" dirty="0" smtClean="0">
                <a:latin typeface="Franklin Gothic Book" panose="020B0503020102020204" pitchFamily="34" charset="0"/>
              </a:rPr>
              <a:t>. </a:t>
            </a:r>
            <a:r>
              <a:rPr lang="en-US" altLang="en-US" sz="1800" dirty="0" smtClean="0">
                <a:solidFill>
                  <a:srgbClr val="202124"/>
                </a:solidFill>
                <a:latin typeface="inherit"/>
              </a:rPr>
              <a:t>And our Cars_Owner</a:t>
            </a:r>
          </a:p>
          <a:p>
            <a:pPr lvl="0"/>
            <a:r>
              <a:rPr lang="en-US" altLang="en-US" sz="1800" dirty="0" smtClean="0">
                <a:solidFill>
                  <a:srgbClr val="202124"/>
                </a:solidFill>
                <a:latin typeface="inherit"/>
              </a:rPr>
              <a:t>is also from </a:t>
            </a:r>
            <a:r>
              <a:rPr lang="en-US" altLang="en-US" sz="1800" b="1" dirty="0" smtClean="0">
                <a:solidFill>
                  <a:srgbClr val="202124"/>
                </a:solidFill>
                <a:latin typeface="inherit"/>
              </a:rPr>
              <a:t>NSW</a:t>
            </a:r>
            <a:r>
              <a:rPr lang="en-US" altLang="en-US" sz="1800" dirty="0" smtClean="0">
                <a:solidFill>
                  <a:srgbClr val="202124"/>
                </a:solidFill>
                <a:latin typeface="inherit"/>
              </a:rPr>
              <a:t> State. So we should target</a:t>
            </a:r>
          </a:p>
          <a:p>
            <a:pPr lvl="0"/>
            <a:r>
              <a:rPr lang="en-US" altLang="en-US" sz="1800" dirty="0" smtClean="0">
                <a:solidFill>
                  <a:srgbClr val="202124"/>
                </a:solidFill>
                <a:latin typeface="inherit"/>
              </a:rPr>
              <a:t>this state.</a:t>
            </a:r>
            <a:r>
              <a:rPr lang="en-US" altLang="en-US" sz="800" dirty="0" smtClean="0">
                <a:solidFill>
                  <a:schemeClr val="tx1"/>
                </a:solidFill>
              </a:rPr>
              <a:t> </a:t>
            </a:r>
            <a:endParaRPr lang="en-US" altLang="en-US" sz="1400" dirty="0" smtClean="0">
              <a:solidFill>
                <a:schemeClr val="tx1"/>
              </a:solidFill>
              <a:latin typeface="Arial" panose="020B0604020202020204" pitchFamily="34" charset="0"/>
            </a:endParaRPr>
          </a:p>
          <a:p>
            <a:endParaRPr sz="1800" dirty="0">
              <a:latin typeface="Franklin Gothic Book" panose="020B0503020102020204" pitchFamily="34" charset="0"/>
            </a:endParaRPr>
          </a:p>
        </p:txBody>
      </p:sp>
      <p:graphicFrame>
        <p:nvGraphicFramePr>
          <p:cNvPr id="8" name="Chart 7"/>
          <p:cNvGraphicFramePr>
            <a:graphicFrameLocks/>
          </p:cNvGraphicFramePr>
          <p:nvPr>
            <p:extLst>
              <p:ext uri="{D42A27DB-BD31-4B8C-83A1-F6EECF244321}">
                <p14:modId xmlns:p14="http://schemas.microsoft.com/office/powerpoint/2010/main" val="3461916947"/>
              </p:ext>
            </p:extLst>
          </p:nvPr>
        </p:nvGraphicFramePr>
        <p:xfrm>
          <a:off x="5101388" y="2087890"/>
          <a:ext cx="3933931" cy="29799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248234875"/>
              </p:ext>
            </p:extLst>
          </p:nvPr>
        </p:nvGraphicFramePr>
        <p:xfrm>
          <a:off x="108284" y="3116179"/>
          <a:ext cx="4896853" cy="19516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016948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0" y="-1708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2" name="TextBox 1"/>
          <p:cNvSpPr txBox="1"/>
          <p:nvPr/>
        </p:nvSpPr>
        <p:spPr>
          <a:xfrm>
            <a:off x="546410" y="1103974"/>
            <a:ext cx="762743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US" sz="1800" b="1" i="0" u="none" strike="noStrike" cap="none" spc="0" normalizeH="0" baseline="0" dirty="0" smtClean="0">
                <a:ln>
                  <a:noFill/>
                </a:ln>
                <a:solidFill>
                  <a:srgbClr val="000000"/>
                </a:solidFill>
                <a:effectLst>
                  <a:outerShdw blurRad="38100" dist="38100" dir="2700000" algn="tl">
                    <a:srgbClr val="000000">
                      <a:alpha val="43137"/>
                    </a:srgbClr>
                  </a:outerShdw>
                </a:effectLst>
                <a:uFillTx/>
                <a:latin typeface="Tempus Sans ITC" panose="04020404030D07020202" pitchFamily="82" charset="0"/>
                <a:sym typeface="Arial"/>
              </a:rPr>
              <a:t>CUSTOMER</a:t>
            </a:r>
            <a:r>
              <a:rPr kumimoji="0" lang="en-US" sz="1800" b="1" i="0" u="none" strike="noStrike" cap="none" spc="0" normalizeH="0" dirty="0" smtClean="0">
                <a:ln>
                  <a:noFill/>
                </a:ln>
                <a:solidFill>
                  <a:srgbClr val="000000"/>
                </a:solidFill>
                <a:effectLst>
                  <a:outerShdw blurRad="38100" dist="38100" dir="2700000" algn="tl">
                    <a:srgbClr val="000000">
                      <a:alpha val="43137"/>
                    </a:srgbClr>
                  </a:outerShdw>
                </a:effectLst>
                <a:uFillTx/>
                <a:latin typeface="Tempus Sans ITC" panose="04020404030D07020202" pitchFamily="82" charset="0"/>
                <a:sym typeface="Arial"/>
              </a:rPr>
              <a:t> CLASSIFICATION- TARGETING HIGH VALUE CUSTOMER.</a:t>
            </a:r>
            <a:endParaRPr kumimoji="0" lang="en-US" sz="1800" b="1" i="0" u="none" strike="noStrike" cap="none" spc="0" normalizeH="0" baseline="0" dirty="0">
              <a:ln>
                <a:noFill/>
              </a:ln>
              <a:solidFill>
                <a:srgbClr val="000000"/>
              </a:solidFill>
              <a:effectLst>
                <a:outerShdw blurRad="38100" dist="38100" dir="2700000" algn="tl">
                  <a:srgbClr val="000000">
                    <a:alpha val="43137"/>
                  </a:srgbClr>
                </a:outerShdw>
              </a:effectLst>
              <a:uFillTx/>
              <a:latin typeface="Tempus Sans ITC" panose="04020404030D07020202" pitchFamily="82" charset="0"/>
              <a:sym typeface="Arial"/>
            </a:endParaRPr>
          </a:p>
        </p:txBody>
      </p:sp>
      <p:sp>
        <p:nvSpPr>
          <p:cNvPr id="6" name="TextBox 5"/>
          <p:cNvSpPr txBox="1"/>
          <p:nvPr/>
        </p:nvSpPr>
        <p:spPr>
          <a:xfrm>
            <a:off x="729419" y="2370102"/>
            <a:ext cx="658009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eaLnBrk="0" fontAlgn="base">
              <a:spcBef>
                <a:spcPct val="0"/>
              </a:spcBef>
              <a:spcAft>
                <a:spcPct val="0"/>
              </a:spcAft>
              <a:buFont typeface="Arial" panose="020B0604020202020204" pitchFamily="34" charset="0"/>
              <a:buChar char="•"/>
            </a:pPr>
            <a:r>
              <a:rPr lang="en-US" altLang="en-US" dirty="0">
                <a:solidFill>
                  <a:schemeClr val="tx1"/>
                </a:solidFill>
                <a:latin typeface="inherit"/>
              </a:rPr>
              <a:t>Customers who bill from the </a:t>
            </a:r>
            <a:r>
              <a:rPr lang="en-US" altLang="en-US" b="1" dirty="0">
                <a:solidFill>
                  <a:schemeClr val="tx1"/>
                </a:solidFill>
                <a:latin typeface="inherit"/>
              </a:rPr>
              <a:t>H</a:t>
            </a:r>
            <a:r>
              <a:rPr lang="en-US" altLang="en-US" b="1" dirty="0" smtClean="0">
                <a:solidFill>
                  <a:schemeClr val="tx1"/>
                </a:solidFill>
                <a:latin typeface="inherit"/>
              </a:rPr>
              <a:t>ealth</a:t>
            </a:r>
            <a:r>
              <a:rPr lang="en-US" altLang="en-US" dirty="0" smtClean="0">
                <a:solidFill>
                  <a:schemeClr val="tx1"/>
                </a:solidFill>
                <a:latin typeface="inherit"/>
              </a:rPr>
              <a:t> </a:t>
            </a:r>
            <a:r>
              <a:rPr lang="en-US" altLang="en-US" dirty="0">
                <a:solidFill>
                  <a:schemeClr val="tx1"/>
                </a:solidFill>
                <a:latin typeface="inherit"/>
              </a:rPr>
              <a:t>and </a:t>
            </a:r>
            <a:r>
              <a:rPr lang="en-US" altLang="en-US" b="1" dirty="0" smtClean="0">
                <a:solidFill>
                  <a:schemeClr val="tx1"/>
                </a:solidFill>
                <a:latin typeface="inherit"/>
              </a:rPr>
              <a:t>Financial</a:t>
            </a:r>
            <a:r>
              <a:rPr lang="en-US" altLang="en-US" dirty="0" smtClean="0">
                <a:solidFill>
                  <a:schemeClr val="tx1"/>
                </a:solidFill>
                <a:latin typeface="inherit"/>
              </a:rPr>
              <a:t> </a:t>
            </a:r>
            <a:r>
              <a:rPr lang="en-US" altLang="en-US" dirty="0">
                <a:solidFill>
                  <a:schemeClr val="tx1"/>
                </a:solidFill>
                <a:latin typeface="inherit"/>
              </a:rPr>
              <a:t>service </a:t>
            </a:r>
            <a:r>
              <a:rPr lang="en-US" altLang="en-US" dirty="0" smtClean="0">
                <a:solidFill>
                  <a:schemeClr val="tx1"/>
                </a:solidFill>
                <a:latin typeface="inherit"/>
              </a:rPr>
              <a:t>industries.</a:t>
            </a:r>
            <a:endParaRPr lang="en-US" altLang="en-US" sz="800" dirty="0">
              <a:solidFill>
                <a:schemeClr val="tx1"/>
              </a:solidFill>
            </a:endParaRPr>
          </a:p>
        </p:txBody>
      </p:sp>
      <p:sp>
        <p:nvSpPr>
          <p:cNvPr id="13" name="TextBox 12"/>
          <p:cNvSpPr txBox="1"/>
          <p:nvPr/>
        </p:nvSpPr>
        <p:spPr>
          <a:xfrm>
            <a:off x="729420" y="1754358"/>
            <a:ext cx="7679474"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a:buFont typeface="Arial" panose="020B0604020202020204" pitchFamily="34" charset="0"/>
              <a:buChar char="•"/>
            </a:pPr>
            <a:r>
              <a:rPr lang="en-US" altLang="en-US" dirty="0" smtClean="0">
                <a:solidFill>
                  <a:srgbClr val="202124"/>
                </a:solidFill>
                <a:latin typeface="inherit"/>
              </a:rPr>
              <a:t>Those </a:t>
            </a:r>
            <a:r>
              <a:rPr lang="en-US" altLang="en-US" dirty="0">
                <a:solidFill>
                  <a:srgbClr val="202124"/>
                </a:solidFill>
                <a:latin typeface="inherit"/>
              </a:rPr>
              <a:t>customers who are </a:t>
            </a:r>
            <a:r>
              <a:rPr lang="en-US" altLang="en-US" b="1" dirty="0">
                <a:solidFill>
                  <a:srgbClr val="202124"/>
                </a:solidFill>
                <a:latin typeface="inherit"/>
              </a:rPr>
              <a:t>mass_customers</a:t>
            </a:r>
            <a:r>
              <a:rPr lang="en-US" altLang="en-US" dirty="0">
                <a:solidFill>
                  <a:srgbClr val="202124"/>
                </a:solidFill>
                <a:latin typeface="inherit"/>
              </a:rPr>
              <a:t> among women. And among the men </a:t>
            </a:r>
            <a:r>
              <a:rPr lang="en-US" altLang="en-US" dirty="0" smtClean="0">
                <a:solidFill>
                  <a:srgbClr val="202124"/>
                </a:solidFill>
                <a:latin typeface="inherit"/>
              </a:rPr>
              <a:t>   </a:t>
            </a:r>
          </a:p>
          <a:p>
            <a:pPr lvl="0"/>
            <a:r>
              <a:rPr lang="en-US" altLang="en-US" dirty="0">
                <a:solidFill>
                  <a:srgbClr val="202124"/>
                </a:solidFill>
                <a:latin typeface="inherit"/>
              </a:rPr>
              <a:t> </a:t>
            </a:r>
            <a:r>
              <a:rPr lang="en-US" altLang="en-US" dirty="0" smtClean="0">
                <a:solidFill>
                  <a:srgbClr val="202124"/>
                </a:solidFill>
                <a:latin typeface="inherit"/>
              </a:rPr>
              <a:t>     </a:t>
            </a:r>
            <a:r>
              <a:rPr lang="en-US" altLang="en-US" dirty="0" smtClean="0">
                <a:solidFill>
                  <a:srgbClr val="202124"/>
                </a:solidFill>
                <a:latin typeface="inherit"/>
              </a:rPr>
              <a:t>there </a:t>
            </a:r>
            <a:r>
              <a:rPr lang="en-US" altLang="en-US" dirty="0">
                <a:solidFill>
                  <a:srgbClr val="202124"/>
                </a:solidFill>
                <a:latin typeface="inherit"/>
              </a:rPr>
              <a:t>are </a:t>
            </a:r>
            <a:r>
              <a:rPr lang="en-US" altLang="en-US" b="1" dirty="0" smtClean="0">
                <a:solidFill>
                  <a:srgbClr val="202124"/>
                </a:solidFill>
                <a:latin typeface="inherit"/>
              </a:rPr>
              <a:t>malease_customers</a:t>
            </a:r>
            <a:r>
              <a:rPr lang="en-US" altLang="en-US" dirty="0" smtClean="0">
                <a:solidFill>
                  <a:srgbClr val="202124"/>
                </a:solidFill>
                <a:latin typeface="inherit"/>
              </a:rPr>
              <a:t>.</a:t>
            </a:r>
            <a:r>
              <a:rPr lang="en-US" altLang="en-US" sz="800" dirty="0" smtClean="0">
                <a:solidFill>
                  <a:schemeClr val="tx1"/>
                </a:solidFill>
              </a:rPr>
              <a:t> </a:t>
            </a:r>
            <a:endParaRPr lang="en-US" altLang="en-US" sz="1100" dirty="0">
              <a:solidFill>
                <a:schemeClr val="tx1"/>
              </a:solidFill>
              <a:latin typeface="Arial" panose="020B0604020202020204" pitchFamily="34"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11" name="TextBox 10"/>
          <p:cNvSpPr txBox="1"/>
          <p:nvPr/>
        </p:nvSpPr>
        <p:spPr>
          <a:xfrm>
            <a:off x="729419" y="2817766"/>
            <a:ext cx="42672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eaLnBrk="0" fontAlgn="base">
              <a:spcBef>
                <a:spcPct val="0"/>
              </a:spcBef>
              <a:spcAft>
                <a:spcPct val="0"/>
              </a:spcAft>
              <a:buFont typeface="Arial" panose="020B0604020202020204" pitchFamily="34" charset="0"/>
              <a:buChar char="•"/>
            </a:pPr>
            <a:r>
              <a:rPr lang="en-US" altLang="en-US" dirty="0">
                <a:solidFill>
                  <a:srgbClr val="202124"/>
                </a:solidFill>
                <a:latin typeface="inherit"/>
              </a:rPr>
              <a:t>Those customers whose age is </a:t>
            </a:r>
            <a:r>
              <a:rPr lang="en-US" altLang="en-US" b="1" dirty="0">
                <a:solidFill>
                  <a:srgbClr val="202124"/>
                </a:solidFill>
                <a:latin typeface="inherit"/>
              </a:rPr>
              <a:t>30</a:t>
            </a:r>
            <a:r>
              <a:rPr lang="en-US" altLang="en-US" dirty="0">
                <a:solidFill>
                  <a:srgbClr val="202124"/>
                </a:solidFill>
                <a:latin typeface="inherit"/>
              </a:rPr>
              <a:t> to </a:t>
            </a:r>
            <a:r>
              <a:rPr lang="en-US" altLang="en-US" b="1" dirty="0">
                <a:solidFill>
                  <a:srgbClr val="202124"/>
                </a:solidFill>
                <a:latin typeface="inherit"/>
              </a:rPr>
              <a:t>50 </a:t>
            </a:r>
            <a:r>
              <a:rPr lang="en-US" altLang="en-US" dirty="0">
                <a:solidFill>
                  <a:srgbClr val="202124"/>
                </a:solidFill>
                <a:latin typeface="inherit"/>
              </a:rPr>
              <a:t>years</a:t>
            </a:r>
            <a:r>
              <a:rPr lang="en-US" altLang="en-US" sz="600" dirty="0">
                <a:solidFill>
                  <a:srgbClr val="202124"/>
                </a:solidFill>
                <a:latin typeface="inherit"/>
              </a:rPr>
              <a:t>.</a:t>
            </a:r>
            <a:r>
              <a:rPr lang="en-US" altLang="en-US" sz="600" dirty="0">
                <a:solidFill>
                  <a:schemeClr val="tx1"/>
                </a:solidFill>
              </a:rPr>
              <a:t> </a:t>
            </a:r>
            <a:endParaRPr lang="en-US" altLang="en-US" sz="600" dirty="0">
              <a:solidFill>
                <a:schemeClr val="tx1"/>
              </a:solidFill>
              <a:latin typeface="Arial" panose="020B0604020202020204" pitchFamily="34" charset="0"/>
            </a:endParaRPr>
          </a:p>
        </p:txBody>
      </p:sp>
      <p:sp>
        <p:nvSpPr>
          <p:cNvPr id="10" name="TextBox 9"/>
          <p:cNvSpPr txBox="1"/>
          <p:nvPr/>
        </p:nvSpPr>
        <p:spPr>
          <a:xfrm>
            <a:off x="729419" y="3265430"/>
            <a:ext cx="426720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lvl="0" indent="-285750">
              <a:buFont typeface="Arial" panose="020B0604020202020204" pitchFamily="34" charset="0"/>
              <a:buChar char="•"/>
            </a:pPr>
            <a:r>
              <a:rPr lang="en-US" altLang="en-US" dirty="0"/>
              <a:t>C</a:t>
            </a:r>
            <a:r>
              <a:rPr lang="en-US" altLang="en-US" dirty="0" smtClean="0">
                <a:solidFill>
                  <a:srgbClr val="202124"/>
                </a:solidFill>
                <a:latin typeface="inherit"/>
              </a:rPr>
              <a:t>ustomers </a:t>
            </a:r>
            <a:r>
              <a:rPr lang="en-US" altLang="en-US" dirty="0">
                <a:solidFill>
                  <a:srgbClr val="202124"/>
                </a:solidFill>
                <a:latin typeface="inherit"/>
              </a:rPr>
              <a:t>who are from </a:t>
            </a:r>
            <a:r>
              <a:rPr lang="en-US" altLang="en-US" b="1" dirty="0" smtClean="0">
                <a:solidFill>
                  <a:srgbClr val="202124"/>
                </a:solidFill>
                <a:latin typeface="inherit"/>
              </a:rPr>
              <a:t>NSW</a:t>
            </a:r>
            <a:r>
              <a:rPr lang="en-US" altLang="en-US" dirty="0" smtClean="0">
                <a:solidFill>
                  <a:srgbClr val="202124"/>
                </a:solidFill>
                <a:latin typeface="inherit"/>
              </a:rPr>
              <a:t> State.</a:t>
            </a:r>
            <a:r>
              <a:rPr lang="en-US" altLang="en-US" sz="800" dirty="0" smtClean="0">
                <a:solidFill>
                  <a:schemeClr val="tx1"/>
                </a:solidFill>
              </a:rPr>
              <a:t> </a:t>
            </a:r>
            <a:endParaRPr lang="en-US" altLang="en-US" sz="1100" dirty="0">
              <a:solidFill>
                <a:schemeClr val="tx1"/>
              </a:solidFill>
              <a:latin typeface="Arial" panose="020B0604020202020204" pitchFamily="34"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1995737118"/>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282</TotalTime>
  <Words>717</Words>
  <Application>Microsoft Office PowerPoint</Application>
  <PresentationFormat>On-screen Show (16:9)</PresentationFormat>
  <Paragraphs>181</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Microsoft YaHei UI</vt:lpstr>
      <vt:lpstr>Arial</vt:lpstr>
      <vt:lpstr>Bahnschrift</vt:lpstr>
      <vt:lpstr>Franklin Gothic Book</vt:lpstr>
      <vt:lpstr>Franklin Gothic Demi Cond</vt:lpstr>
      <vt:lpstr>inherit</vt:lpstr>
      <vt:lpstr>Open Sans</vt:lpstr>
      <vt:lpstr>Open Sans Extrabold</vt:lpstr>
      <vt:lpstr>Open Sans Light</vt:lpstr>
      <vt:lpstr>Tempus Sans ITC</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TajS</cp:lastModifiedBy>
  <cp:revision>38</cp:revision>
  <dcterms:modified xsi:type="dcterms:W3CDTF">2023-10-26T04:24:18Z</dcterms:modified>
</cp:coreProperties>
</file>