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58" r:id="rId6"/>
    <p:sldId id="259" r:id="rId7"/>
    <p:sldId id="260" r:id="rId8"/>
    <p:sldId id="262" r:id="rId9"/>
    <p:sldId id="261" r:id="rId10"/>
    <p:sldId id="263" r:id="rId11"/>
    <p:sldId id="264" r:id="rId12"/>
    <p:sldId id="265"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B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9" d="100"/>
          <a:sy n="89" d="100"/>
        </p:scale>
        <p:origin x="3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A0ED7E5-C38F-48B7-BA20-C01B3901714E}" type="datetimeFigureOut">
              <a:rPr lang="en-IN" smtClean="0"/>
              <a:t>29-09-2021</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6196640-59D7-4A66-9996-41B5585F9156}"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29022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ED7E5-C38F-48B7-BA20-C01B3901714E}" type="datetimeFigureOut">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96640-59D7-4A66-9996-41B5585F9156}" type="slidenum">
              <a:rPr lang="en-IN" smtClean="0"/>
              <a:t>‹#›</a:t>
            </a:fld>
            <a:endParaRPr lang="en-IN"/>
          </a:p>
        </p:txBody>
      </p:sp>
    </p:spTree>
    <p:extLst>
      <p:ext uri="{BB962C8B-B14F-4D97-AF65-F5344CB8AC3E}">
        <p14:creationId xmlns:p14="http://schemas.microsoft.com/office/powerpoint/2010/main" val="231395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ED7E5-C38F-48B7-BA20-C01B3901714E}" type="datetimeFigureOut">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96640-59D7-4A66-9996-41B5585F9156}" type="slidenum">
              <a:rPr lang="en-IN" smtClean="0"/>
              <a:t>‹#›</a:t>
            </a:fld>
            <a:endParaRPr lang="en-IN"/>
          </a:p>
        </p:txBody>
      </p:sp>
    </p:spTree>
    <p:extLst>
      <p:ext uri="{BB962C8B-B14F-4D97-AF65-F5344CB8AC3E}">
        <p14:creationId xmlns:p14="http://schemas.microsoft.com/office/powerpoint/2010/main" val="352019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ED7E5-C38F-48B7-BA20-C01B3901714E}" type="datetimeFigureOut">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96640-59D7-4A66-9996-41B5585F9156}" type="slidenum">
              <a:rPr lang="en-IN" smtClean="0"/>
              <a:t>‹#›</a:t>
            </a:fld>
            <a:endParaRPr lang="en-IN"/>
          </a:p>
        </p:txBody>
      </p:sp>
    </p:spTree>
    <p:extLst>
      <p:ext uri="{BB962C8B-B14F-4D97-AF65-F5344CB8AC3E}">
        <p14:creationId xmlns:p14="http://schemas.microsoft.com/office/powerpoint/2010/main" val="401434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ED7E5-C38F-48B7-BA20-C01B3901714E}" type="datetimeFigureOut">
              <a:rPr lang="en-IN" smtClean="0"/>
              <a:t>29-09-2021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196640-59D7-4A66-9996-41B5585F9156}"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30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0ED7E5-C38F-48B7-BA20-C01B3901714E}" type="datetimeFigureOut">
              <a:rPr lang="en-IN" smtClean="0"/>
              <a:t>29-09-2021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96640-59D7-4A66-9996-41B5585F9156}" type="slidenum">
              <a:rPr lang="en-IN" smtClean="0"/>
              <a:t>‹#›</a:t>
            </a:fld>
            <a:endParaRPr lang="en-IN"/>
          </a:p>
        </p:txBody>
      </p:sp>
    </p:spTree>
    <p:extLst>
      <p:ext uri="{BB962C8B-B14F-4D97-AF65-F5344CB8AC3E}">
        <p14:creationId xmlns:p14="http://schemas.microsoft.com/office/powerpoint/2010/main" val="43031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ED7E5-C38F-48B7-BA20-C01B3901714E}" type="datetimeFigureOut">
              <a:rPr lang="en-IN" smtClean="0"/>
              <a:t>29-09-2021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196640-59D7-4A66-9996-41B5585F9156}" type="slidenum">
              <a:rPr lang="en-IN" smtClean="0"/>
              <a:t>‹#›</a:t>
            </a:fld>
            <a:endParaRPr lang="en-IN"/>
          </a:p>
        </p:txBody>
      </p:sp>
    </p:spTree>
    <p:extLst>
      <p:ext uri="{BB962C8B-B14F-4D97-AF65-F5344CB8AC3E}">
        <p14:creationId xmlns:p14="http://schemas.microsoft.com/office/powerpoint/2010/main" val="42855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ED7E5-C38F-48B7-BA20-C01B3901714E}" type="datetimeFigureOut">
              <a:rPr lang="en-IN" smtClean="0"/>
              <a:t>29-09-2021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196640-59D7-4A66-9996-41B5585F9156}" type="slidenum">
              <a:rPr lang="en-IN" smtClean="0"/>
              <a:t>‹#›</a:t>
            </a:fld>
            <a:endParaRPr lang="en-IN"/>
          </a:p>
        </p:txBody>
      </p:sp>
    </p:spTree>
    <p:extLst>
      <p:ext uri="{BB962C8B-B14F-4D97-AF65-F5344CB8AC3E}">
        <p14:creationId xmlns:p14="http://schemas.microsoft.com/office/powerpoint/2010/main" val="393352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ED7E5-C38F-48B7-BA20-C01B3901714E}" type="datetimeFigureOut">
              <a:rPr lang="en-IN" smtClean="0"/>
              <a:t>29-09-2021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196640-59D7-4A66-9996-41B5585F9156}" type="slidenum">
              <a:rPr lang="en-IN" smtClean="0"/>
              <a:t>‹#›</a:t>
            </a:fld>
            <a:endParaRPr lang="en-IN"/>
          </a:p>
        </p:txBody>
      </p:sp>
    </p:spTree>
    <p:extLst>
      <p:ext uri="{BB962C8B-B14F-4D97-AF65-F5344CB8AC3E}">
        <p14:creationId xmlns:p14="http://schemas.microsoft.com/office/powerpoint/2010/main" val="3942716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ED7E5-C38F-48B7-BA20-C01B3901714E}" type="datetimeFigureOut">
              <a:rPr lang="en-IN" smtClean="0"/>
              <a:t>29-09-2021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96640-59D7-4A66-9996-41B5585F9156}" type="slidenum">
              <a:rPr lang="en-IN" smtClean="0"/>
              <a:t>‹#›</a:t>
            </a:fld>
            <a:endParaRPr lang="en-IN"/>
          </a:p>
        </p:txBody>
      </p:sp>
    </p:spTree>
    <p:extLst>
      <p:ext uri="{BB962C8B-B14F-4D97-AF65-F5344CB8AC3E}">
        <p14:creationId xmlns:p14="http://schemas.microsoft.com/office/powerpoint/2010/main" val="3254981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ED7E5-C38F-48B7-BA20-C01B3901714E}" type="datetimeFigureOut">
              <a:rPr lang="en-IN" smtClean="0"/>
              <a:t>29-09-2021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196640-59D7-4A66-9996-41B5585F9156}" type="slidenum">
              <a:rPr lang="en-IN" smtClean="0"/>
              <a:t>‹#›</a:t>
            </a:fld>
            <a:endParaRPr lang="en-IN"/>
          </a:p>
        </p:txBody>
      </p:sp>
    </p:spTree>
    <p:extLst>
      <p:ext uri="{BB962C8B-B14F-4D97-AF65-F5344CB8AC3E}">
        <p14:creationId xmlns:p14="http://schemas.microsoft.com/office/powerpoint/2010/main" val="316325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A0ED7E5-C38F-48B7-BA20-C01B3901714E}" type="datetimeFigureOut">
              <a:rPr lang="en-IN" smtClean="0"/>
              <a:t>29-09-2021</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6196640-59D7-4A66-9996-41B5585F9156}" type="slidenum">
              <a:rPr lang="en-IN" smtClean="0"/>
              <a:t>‹#›</a:t>
            </a:fld>
            <a:endParaRPr lang="en-IN"/>
          </a:p>
        </p:txBody>
      </p:sp>
    </p:spTree>
    <p:extLst>
      <p:ext uri="{BB962C8B-B14F-4D97-AF65-F5344CB8AC3E}">
        <p14:creationId xmlns:p14="http://schemas.microsoft.com/office/powerpoint/2010/main" val="2571910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D986F-43DD-47B1-9273-00606D607500}"/>
              </a:ext>
            </a:extLst>
          </p:cNvPr>
          <p:cNvSpPr>
            <a:spLocks noGrp="1"/>
          </p:cNvSpPr>
          <p:nvPr>
            <p:ph type="ctrTitle"/>
          </p:nvPr>
        </p:nvSpPr>
        <p:spPr>
          <a:xfrm>
            <a:off x="1600538" y="2494844"/>
            <a:ext cx="9418320" cy="1176867"/>
          </a:xfrm>
        </p:spPr>
        <p:txBody>
          <a:bodyPr>
            <a:normAutofit/>
          </a:bodyPr>
          <a:lstStyle/>
          <a:p>
            <a:r>
              <a:rPr lang="en-US" sz="4400" dirty="0"/>
              <a:t>Conditional Statements in Python</a:t>
            </a:r>
            <a:endParaRPr lang="en-IN" sz="4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355" y="99103"/>
            <a:ext cx="1143000" cy="1170016"/>
          </a:xfrm>
          <a:prstGeom prst="rect">
            <a:avLst/>
          </a:prstGeom>
        </p:spPr>
      </p:pic>
    </p:spTree>
    <p:extLst>
      <p:ext uri="{BB962C8B-B14F-4D97-AF65-F5344CB8AC3E}">
        <p14:creationId xmlns:p14="http://schemas.microsoft.com/office/powerpoint/2010/main" val="1932102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8BC3EF0-C45D-4DDE-8D4F-0C0C93E80BB6}"/>
              </a:ext>
            </a:extLst>
          </p:cNvPr>
          <p:cNvPicPr>
            <a:picLocks noChangeAspect="1"/>
          </p:cNvPicPr>
          <p:nvPr/>
        </p:nvPicPr>
        <p:blipFill>
          <a:blip r:embed="rId2"/>
          <a:stretch>
            <a:fillRect/>
          </a:stretch>
        </p:blipFill>
        <p:spPr>
          <a:xfrm>
            <a:off x="846667" y="1425724"/>
            <a:ext cx="6082653" cy="3094162"/>
          </a:xfrm>
          <a:prstGeom prst="rect">
            <a:avLst/>
          </a:prstGeom>
        </p:spPr>
      </p:pic>
      <p:sp>
        <p:nvSpPr>
          <p:cNvPr id="8" name="Title 1">
            <a:extLst>
              <a:ext uri="{FF2B5EF4-FFF2-40B4-BE49-F238E27FC236}">
                <a16:creationId xmlns:a16="http://schemas.microsoft.com/office/drawing/2014/main" xmlns="" id="{4D96AAEB-2E36-4A62-9853-9CE2F9EB062F}"/>
              </a:ext>
            </a:extLst>
          </p:cNvPr>
          <p:cNvSpPr>
            <a:spLocks noGrp="1"/>
          </p:cNvSpPr>
          <p:nvPr>
            <p:ph type="title"/>
          </p:nvPr>
        </p:nvSpPr>
        <p:spPr>
          <a:xfrm>
            <a:off x="846667" y="401762"/>
            <a:ext cx="9692640" cy="855944"/>
          </a:xfrm>
        </p:spPr>
        <p:txBody>
          <a:bodyPr/>
          <a:lstStyle/>
          <a:p>
            <a:r>
              <a:rPr lang="en-US" dirty="0"/>
              <a:t>Examples - </a:t>
            </a:r>
            <a:endParaRPr lang="en-IN" dirty="0"/>
          </a:p>
        </p:txBody>
      </p:sp>
      <p:pic>
        <p:nvPicPr>
          <p:cNvPr id="12" name="Picture 11">
            <a:extLst>
              <a:ext uri="{FF2B5EF4-FFF2-40B4-BE49-F238E27FC236}">
                <a16:creationId xmlns:a16="http://schemas.microsoft.com/office/drawing/2014/main" xmlns="" id="{A66E51F3-EEDC-4B75-B00A-5C77B70D1922}"/>
              </a:ext>
            </a:extLst>
          </p:cNvPr>
          <p:cNvPicPr>
            <a:picLocks noChangeAspect="1"/>
          </p:cNvPicPr>
          <p:nvPr/>
        </p:nvPicPr>
        <p:blipFill>
          <a:blip r:embed="rId3"/>
          <a:stretch>
            <a:fillRect/>
          </a:stretch>
        </p:blipFill>
        <p:spPr>
          <a:xfrm>
            <a:off x="6929320" y="3772306"/>
            <a:ext cx="3757970" cy="24111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4472" y="124982"/>
            <a:ext cx="1143000" cy="1170016"/>
          </a:xfrm>
          <a:prstGeom prst="rect">
            <a:avLst/>
          </a:prstGeom>
        </p:spPr>
      </p:pic>
    </p:spTree>
    <p:extLst>
      <p:ext uri="{BB962C8B-B14F-4D97-AF65-F5344CB8AC3E}">
        <p14:creationId xmlns:p14="http://schemas.microsoft.com/office/powerpoint/2010/main" val="3316599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54C375-E52B-4E92-80CE-0E2594D4DB44}"/>
              </a:ext>
            </a:extLst>
          </p:cNvPr>
          <p:cNvSpPr>
            <a:spLocks noGrp="1"/>
          </p:cNvSpPr>
          <p:nvPr>
            <p:ph type="title"/>
          </p:nvPr>
        </p:nvSpPr>
        <p:spPr>
          <a:xfrm>
            <a:off x="1261872" y="365760"/>
            <a:ext cx="9692640" cy="1022773"/>
          </a:xfrm>
        </p:spPr>
        <p:txBody>
          <a:bodyPr/>
          <a:lstStyle/>
          <a:p>
            <a:r>
              <a:rPr lang="en-IN" dirty="0"/>
              <a:t>Nested if … else Statements</a:t>
            </a:r>
          </a:p>
        </p:txBody>
      </p:sp>
      <p:sp>
        <p:nvSpPr>
          <p:cNvPr id="3" name="Content Placeholder 2">
            <a:extLst>
              <a:ext uri="{FF2B5EF4-FFF2-40B4-BE49-F238E27FC236}">
                <a16:creationId xmlns:a16="http://schemas.microsoft.com/office/drawing/2014/main" xmlns="" id="{514BA266-09BF-43C3-9AA6-351E7961E042}"/>
              </a:ext>
            </a:extLst>
          </p:cNvPr>
          <p:cNvSpPr>
            <a:spLocks noGrp="1"/>
          </p:cNvSpPr>
          <p:nvPr>
            <p:ph idx="1"/>
          </p:nvPr>
        </p:nvSpPr>
        <p:spPr>
          <a:xfrm>
            <a:off x="1261871" y="1490134"/>
            <a:ext cx="9011017" cy="1371599"/>
          </a:xfrm>
        </p:spPr>
        <p:txBody>
          <a:bodyPr/>
          <a:lstStyle/>
          <a:p>
            <a:pPr>
              <a:buClrTx/>
            </a:pPr>
            <a:r>
              <a:rPr lang="en-US" dirty="0"/>
              <a:t>We can write an entire if… else statement in another if… else statement called nesting, and the statement is called nested if.</a:t>
            </a:r>
          </a:p>
          <a:p>
            <a:pPr>
              <a:buClrTx/>
            </a:pPr>
            <a:r>
              <a:rPr lang="en-US" dirty="0"/>
              <a:t> In a nested if construct, you can have an if … </a:t>
            </a:r>
            <a:r>
              <a:rPr lang="en-US" dirty="0" err="1"/>
              <a:t>elif</a:t>
            </a:r>
            <a:r>
              <a:rPr lang="en-US" dirty="0"/>
              <a:t> … else construct inside an if … </a:t>
            </a:r>
            <a:r>
              <a:rPr lang="en-US" dirty="0" err="1"/>
              <a:t>elif</a:t>
            </a:r>
            <a:r>
              <a:rPr lang="en-US" dirty="0"/>
              <a:t>.. Else construct.</a:t>
            </a:r>
            <a:endParaRPr lang="en-IN" dirty="0"/>
          </a:p>
        </p:txBody>
      </p:sp>
      <p:sp>
        <p:nvSpPr>
          <p:cNvPr id="6" name="Rectangle: Rounded Corners 5">
            <a:extLst>
              <a:ext uri="{FF2B5EF4-FFF2-40B4-BE49-F238E27FC236}">
                <a16:creationId xmlns:a16="http://schemas.microsoft.com/office/drawing/2014/main" xmlns="" id="{7DBAA89F-1513-499A-A853-90DB82B9D0DA}"/>
              </a:ext>
            </a:extLst>
          </p:cNvPr>
          <p:cNvSpPr/>
          <p:nvPr/>
        </p:nvSpPr>
        <p:spPr>
          <a:xfrm>
            <a:off x="1365955" y="3714045"/>
            <a:ext cx="3759200" cy="2495973"/>
          </a:xfrm>
          <a:prstGeom prst="roundRect">
            <a:avLst/>
          </a:prstGeom>
          <a:solidFill>
            <a:schemeClr val="accent2">
              <a:lumMod val="75000"/>
            </a:schemeClr>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if expression1: </a:t>
            </a:r>
          </a:p>
          <a:p>
            <a:r>
              <a:rPr lang="en-US" dirty="0"/>
              <a:t>	statement(s) </a:t>
            </a:r>
          </a:p>
          <a:p>
            <a:r>
              <a:rPr lang="en-US" dirty="0"/>
              <a:t>	if expression2: 		 			statement(s) </a:t>
            </a:r>
          </a:p>
          <a:p>
            <a:r>
              <a:rPr lang="en-US" dirty="0" err="1"/>
              <a:t>elif</a:t>
            </a:r>
            <a:r>
              <a:rPr lang="en-US" dirty="0"/>
              <a:t> expression3: </a:t>
            </a:r>
          </a:p>
          <a:p>
            <a:r>
              <a:rPr lang="en-US" dirty="0"/>
              <a:t>	statement(s) </a:t>
            </a:r>
          </a:p>
          <a:p>
            <a:r>
              <a:rPr lang="en-US" dirty="0"/>
              <a:t>else: </a:t>
            </a:r>
          </a:p>
          <a:p>
            <a:r>
              <a:rPr lang="en-US" dirty="0"/>
              <a:t>	statement(s)</a:t>
            </a:r>
            <a:endParaRPr lang="en-IN" dirty="0"/>
          </a:p>
        </p:txBody>
      </p:sp>
      <p:sp>
        <p:nvSpPr>
          <p:cNvPr id="7" name="Content Placeholder 2">
            <a:extLst>
              <a:ext uri="{FF2B5EF4-FFF2-40B4-BE49-F238E27FC236}">
                <a16:creationId xmlns:a16="http://schemas.microsoft.com/office/drawing/2014/main" xmlns="" id="{836425DA-1469-4FB5-8FD2-20ABEFB9FF81}"/>
              </a:ext>
            </a:extLst>
          </p:cNvPr>
          <p:cNvSpPr txBox="1">
            <a:spLocks/>
          </p:cNvSpPr>
          <p:nvPr/>
        </p:nvSpPr>
        <p:spPr>
          <a:xfrm>
            <a:off x="1365955" y="3053459"/>
            <a:ext cx="3759200" cy="528830"/>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ClrTx/>
            </a:pPr>
            <a:r>
              <a:rPr lang="en-IN" dirty="0">
                <a:latin typeface="Source Sans Pro" panose="020B0503030403020204" pitchFamily="34" charset="0"/>
              </a:rPr>
              <a:t>Python nested if.. </a:t>
            </a:r>
            <a:r>
              <a:rPr lang="en-IN" dirty="0" err="1">
                <a:latin typeface="Source Sans Pro" panose="020B0503030403020204" pitchFamily="34" charset="0"/>
              </a:rPr>
              <a:t>elif</a:t>
            </a:r>
            <a:r>
              <a:rPr lang="en-IN" dirty="0">
                <a:latin typeface="Source Sans Pro" panose="020B0503030403020204" pitchFamily="34" charset="0"/>
              </a:rPr>
              <a:t>… else Statement Syntax:</a:t>
            </a:r>
          </a:p>
          <a:p>
            <a:endParaRPr lang="en-IN" b="1" dirty="0">
              <a:solidFill>
                <a:srgbClr val="222222"/>
              </a:solidFill>
              <a:latin typeface="Source Sans Pro" panose="020B0503030403020204" pitchFamily="34" charset="0"/>
            </a:endParaRPr>
          </a:p>
          <a:p>
            <a:endParaRPr lang="en-IN" dirty="0"/>
          </a:p>
        </p:txBody>
      </p:sp>
      <p:pic>
        <p:nvPicPr>
          <p:cNvPr id="9" name="Picture 8">
            <a:extLst>
              <a:ext uri="{FF2B5EF4-FFF2-40B4-BE49-F238E27FC236}">
                <a16:creationId xmlns:a16="http://schemas.microsoft.com/office/drawing/2014/main" xmlns="" id="{DB441D66-CEEF-41A8-A9CD-B1B90B1ED29E}"/>
              </a:ext>
            </a:extLst>
          </p:cNvPr>
          <p:cNvPicPr>
            <a:picLocks noChangeAspect="1"/>
          </p:cNvPicPr>
          <p:nvPr/>
        </p:nvPicPr>
        <p:blipFill>
          <a:blip r:embed="rId2"/>
          <a:stretch>
            <a:fillRect/>
          </a:stretch>
        </p:blipFill>
        <p:spPr>
          <a:xfrm>
            <a:off x="5740932" y="2765777"/>
            <a:ext cx="5213580" cy="395463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472" y="124982"/>
            <a:ext cx="1143000" cy="1170016"/>
          </a:xfrm>
          <a:prstGeom prst="rect">
            <a:avLst/>
          </a:prstGeom>
        </p:spPr>
      </p:pic>
    </p:spTree>
    <p:extLst>
      <p:ext uri="{BB962C8B-B14F-4D97-AF65-F5344CB8AC3E}">
        <p14:creationId xmlns:p14="http://schemas.microsoft.com/office/powerpoint/2010/main" val="351553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B76F024-4B02-49ED-BF79-0F11F7D74A47}"/>
              </a:ext>
            </a:extLst>
          </p:cNvPr>
          <p:cNvSpPr>
            <a:spLocks noGrp="1"/>
          </p:cNvSpPr>
          <p:nvPr>
            <p:ph type="title"/>
          </p:nvPr>
        </p:nvSpPr>
        <p:spPr>
          <a:xfrm>
            <a:off x="846667" y="401762"/>
            <a:ext cx="9692640" cy="855944"/>
          </a:xfrm>
        </p:spPr>
        <p:txBody>
          <a:bodyPr/>
          <a:lstStyle/>
          <a:p>
            <a:r>
              <a:rPr lang="en-US" dirty="0"/>
              <a:t>Examples - </a:t>
            </a:r>
            <a:endParaRPr lang="en-IN" dirty="0"/>
          </a:p>
        </p:txBody>
      </p:sp>
      <p:pic>
        <p:nvPicPr>
          <p:cNvPr id="6" name="Picture 5">
            <a:extLst>
              <a:ext uri="{FF2B5EF4-FFF2-40B4-BE49-F238E27FC236}">
                <a16:creationId xmlns:a16="http://schemas.microsoft.com/office/drawing/2014/main" xmlns="" id="{68149CD3-9729-48D1-9A30-FEAED4649227}"/>
              </a:ext>
            </a:extLst>
          </p:cNvPr>
          <p:cNvPicPr>
            <a:picLocks noChangeAspect="1"/>
          </p:cNvPicPr>
          <p:nvPr/>
        </p:nvPicPr>
        <p:blipFill>
          <a:blip r:embed="rId2"/>
          <a:stretch>
            <a:fillRect/>
          </a:stretch>
        </p:blipFill>
        <p:spPr>
          <a:xfrm>
            <a:off x="982132" y="1437745"/>
            <a:ext cx="4271629" cy="3777722"/>
          </a:xfrm>
          <a:prstGeom prst="rect">
            <a:avLst/>
          </a:prstGeom>
        </p:spPr>
      </p:pic>
      <p:pic>
        <p:nvPicPr>
          <p:cNvPr id="8" name="Picture 7">
            <a:extLst>
              <a:ext uri="{FF2B5EF4-FFF2-40B4-BE49-F238E27FC236}">
                <a16:creationId xmlns:a16="http://schemas.microsoft.com/office/drawing/2014/main" xmlns="" id="{378D5983-2A4A-41F5-B60E-8DF3049AA715}"/>
              </a:ext>
            </a:extLst>
          </p:cNvPr>
          <p:cNvPicPr>
            <a:picLocks noChangeAspect="1"/>
          </p:cNvPicPr>
          <p:nvPr/>
        </p:nvPicPr>
        <p:blipFill>
          <a:blip r:embed="rId3"/>
          <a:stretch>
            <a:fillRect/>
          </a:stretch>
        </p:blipFill>
        <p:spPr>
          <a:xfrm>
            <a:off x="5305248" y="1437745"/>
            <a:ext cx="5605984" cy="424056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4472" y="124982"/>
            <a:ext cx="1143000" cy="1170016"/>
          </a:xfrm>
          <a:prstGeom prst="rect">
            <a:avLst/>
          </a:prstGeom>
        </p:spPr>
      </p:pic>
    </p:spTree>
    <p:extLst>
      <p:ext uri="{BB962C8B-B14F-4D97-AF65-F5344CB8AC3E}">
        <p14:creationId xmlns:p14="http://schemas.microsoft.com/office/powerpoint/2010/main" val="5978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4CC95-19B5-4C44-8261-B32AEE73E0E6}"/>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xmlns="" id="{40FD191E-7DBE-4F16-A5FD-2B710A954A5F}"/>
              </a:ext>
            </a:extLst>
          </p:cNvPr>
          <p:cNvSpPr>
            <a:spLocks noGrp="1"/>
          </p:cNvSpPr>
          <p:nvPr>
            <p:ph idx="1"/>
          </p:nvPr>
        </p:nvSpPr>
        <p:spPr/>
        <p:txBody>
          <a:bodyPr>
            <a:normAutofit/>
          </a:bodyPr>
          <a:lstStyle/>
          <a:p>
            <a:pPr algn="l"/>
            <a:r>
              <a:rPr lang="en-US" b="0" i="0" dirty="0">
                <a:solidFill>
                  <a:srgbClr val="222222"/>
                </a:solidFill>
                <a:effectLst/>
                <a:latin typeface="Source Sans Pro" panose="020B0503030403020204" pitchFamily="34" charset="0"/>
              </a:rPr>
              <a:t>A conditional statement in Python is handled by if statements and we saw various other ways we can use conditional statements like Python if else over here.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"if condition" – It is used when you need to print out the result when one of the conditions is true or false.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"else condition"- it is used when you want to print out the statement when your one condition fails to meet the requirement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t>
            </a:r>
            <a:r>
              <a:rPr lang="en-US" b="0" i="0" dirty="0" err="1">
                <a:solidFill>
                  <a:srgbClr val="222222"/>
                </a:solidFill>
                <a:effectLst/>
                <a:latin typeface="Source Sans Pro" panose="020B0503030403020204" pitchFamily="34" charset="0"/>
              </a:rPr>
              <a:t>elif</a:t>
            </a:r>
            <a:r>
              <a:rPr lang="en-US" b="0" i="0" dirty="0">
                <a:solidFill>
                  <a:srgbClr val="222222"/>
                </a:solidFill>
                <a:effectLst/>
                <a:latin typeface="Source Sans Pro" panose="020B0503030403020204" pitchFamily="34" charset="0"/>
              </a:rPr>
              <a:t> condition" – It is used when you have third possibility as the outcome. You can use multiple </a:t>
            </a:r>
            <a:r>
              <a:rPr lang="en-US" b="0" i="0" dirty="0" err="1">
                <a:solidFill>
                  <a:srgbClr val="222222"/>
                </a:solidFill>
                <a:effectLst/>
                <a:latin typeface="Source Sans Pro" panose="020B0503030403020204" pitchFamily="34" charset="0"/>
              </a:rPr>
              <a:t>elif</a:t>
            </a:r>
            <a:r>
              <a:rPr lang="en-US" b="0" i="0" dirty="0">
                <a:solidFill>
                  <a:srgbClr val="222222"/>
                </a:solidFill>
                <a:effectLst/>
                <a:latin typeface="Source Sans Pro" panose="020B0503030403020204" pitchFamily="34" charset="0"/>
              </a:rPr>
              <a:t> conditions to check for 4</a:t>
            </a:r>
            <a:r>
              <a:rPr lang="en-US" b="0" i="0" baseline="30000" dirty="0">
                <a:solidFill>
                  <a:srgbClr val="222222"/>
                </a:solidFill>
                <a:effectLst/>
                <a:latin typeface="Source Sans Pro" panose="020B0503030403020204" pitchFamily="34" charset="0"/>
              </a:rPr>
              <a:t>th</a:t>
            </a:r>
            <a:r>
              <a:rPr lang="en-US" b="0" i="0" dirty="0">
                <a:solidFill>
                  <a:srgbClr val="222222"/>
                </a:solidFill>
                <a:effectLst/>
                <a:latin typeface="Source Sans Pro" panose="020B0503030403020204" pitchFamily="34" charset="0"/>
              </a:rPr>
              <a:t>,5</a:t>
            </a:r>
            <a:r>
              <a:rPr lang="en-US" b="0" i="0" baseline="30000" dirty="0">
                <a:solidFill>
                  <a:srgbClr val="222222"/>
                </a:solidFill>
                <a:effectLst/>
                <a:latin typeface="Source Sans Pro" panose="020B0503030403020204" pitchFamily="34" charset="0"/>
              </a:rPr>
              <a:t>th</a:t>
            </a:r>
            <a:r>
              <a:rPr lang="en-US" b="0" i="0" dirty="0">
                <a:solidFill>
                  <a:srgbClr val="222222"/>
                </a:solidFill>
                <a:effectLst/>
                <a:latin typeface="Source Sans Pro" panose="020B0503030403020204" pitchFamily="34" charset="0"/>
              </a:rPr>
              <a:t>,6</a:t>
            </a:r>
            <a:r>
              <a:rPr lang="en-US" b="0" i="0" baseline="30000" dirty="0">
                <a:solidFill>
                  <a:srgbClr val="222222"/>
                </a:solidFill>
                <a:effectLst/>
                <a:latin typeface="Source Sans Pro" panose="020B0503030403020204" pitchFamily="34" charset="0"/>
              </a:rPr>
              <a:t>th</a:t>
            </a:r>
            <a:r>
              <a:rPr lang="en-US" b="0" i="0" dirty="0">
                <a:solidFill>
                  <a:srgbClr val="222222"/>
                </a:solidFill>
                <a:effectLst/>
                <a:latin typeface="Source Sans Pro" panose="020B0503030403020204" pitchFamily="34" charset="0"/>
              </a:rPr>
              <a:t> possibilities in your code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We can use minimal code to execute conditional statements by declaring all condition in single statement to run the code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Python If Statement can be nested</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4472" y="124982"/>
            <a:ext cx="1143000" cy="1170016"/>
          </a:xfrm>
          <a:prstGeom prst="rect">
            <a:avLst/>
          </a:prstGeom>
        </p:spPr>
      </p:pic>
    </p:spTree>
    <p:extLst>
      <p:ext uri="{BB962C8B-B14F-4D97-AF65-F5344CB8AC3E}">
        <p14:creationId xmlns:p14="http://schemas.microsoft.com/office/powerpoint/2010/main" val="239497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72BA2-736C-43F8-BA15-3641A275E23D}"/>
              </a:ext>
            </a:extLst>
          </p:cNvPr>
          <p:cNvSpPr>
            <a:spLocks noGrp="1"/>
          </p:cNvSpPr>
          <p:nvPr>
            <p:ph type="title"/>
          </p:nvPr>
        </p:nvSpPr>
        <p:spPr>
          <a:xfrm>
            <a:off x="1069961" y="365760"/>
            <a:ext cx="9692640" cy="932462"/>
          </a:xfrm>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xmlns="" id="{873F9C96-6E7A-47BD-BE37-DFE04E3CDB8E}"/>
              </a:ext>
            </a:extLst>
          </p:cNvPr>
          <p:cNvSpPr>
            <a:spLocks noGrp="1"/>
          </p:cNvSpPr>
          <p:nvPr>
            <p:ph idx="1"/>
          </p:nvPr>
        </p:nvSpPr>
        <p:spPr>
          <a:xfrm>
            <a:off x="1069961" y="1490134"/>
            <a:ext cx="8909417" cy="2291644"/>
          </a:xfrm>
        </p:spPr>
        <p:txBody>
          <a:bodyPr/>
          <a:lstStyle/>
          <a:p>
            <a:pPr>
              <a:buClrTx/>
            </a:pPr>
            <a:r>
              <a:rPr lang="en-US" b="1" i="0" dirty="0">
                <a:effectLst/>
                <a:latin typeface="Arial" panose="020B0604020202020204" pitchFamily="34" charset="0"/>
                <a:cs typeface="Arial" panose="020B0604020202020204" pitchFamily="34" charset="0"/>
              </a:rPr>
              <a:t>Python if Statement</a:t>
            </a:r>
            <a:r>
              <a:rPr lang="en-US" b="0" i="0" dirty="0">
                <a:effectLst/>
                <a:latin typeface="Arial" panose="020B0604020202020204" pitchFamily="34" charset="0"/>
                <a:cs typeface="Arial" panose="020B0604020202020204" pitchFamily="34" charset="0"/>
              </a:rPr>
              <a:t> is used for decision-making operations. </a:t>
            </a:r>
          </a:p>
          <a:p>
            <a:pPr>
              <a:buClrTx/>
            </a:pPr>
            <a:r>
              <a:rPr lang="en-US" b="0" i="0" dirty="0">
                <a:effectLst/>
                <a:latin typeface="Arial" panose="020B0604020202020204" pitchFamily="34" charset="0"/>
                <a:cs typeface="Arial" panose="020B0604020202020204" pitchFamily="34" charset="0"/>
              </a:rPr>
              <a:t>It contains a body of code which runs only when the condition given in the if statement is true. </a:t>
            </a:r>
          </a:p>
          <a:p>
            <a:pPr>
              <a:buClrTx/>
            </a:pPr>
            <a:r>
              <a:rPr lang="en-US" b="0" i="0" dirty="0">
                <a:effectLst/>
                <a:latin typeface="Arial" panose="020B0604020202020204" pitchFamily="34" charset="0"/>
                <a:cs typeface="Arial" panose="020B0604020202020204" pitchFamily="34" charset="0"/>
              </a:rPr>
              <a:t>If the condition is false, then the optional else statement runs which contains some code for the else condition.</a:t>
            </a:r>
          </a:p>
          <a:p>
            <a:pPr>
              <a:buClrTx/>
            </a:pPr>
            <a:r>
              <a:rPr lang="en-US" dirty="0">
                <a:latin typeface="Arial" panose="020B0604020202020204" pitchFamily="34" charset="0"/>
                <a:cs typeface="Arial" panose="020B0604020202020204" pitchFamily="34" charset="0"/>
              </a:rPr>
              <a:t>Python language provide the following conditional (Decision making) statements.</a:t>
            </a:r>
            <a:endParaRPr lang="en-IN"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xmlns="" id="{6CA3BD96-FB96-4D21-9137-DEEE4E2CA31F}"/>
              </a:ext>
            </a:extLst>
          </p:cNvPr>
          <p:cNvSpPr/>
          <p:nvPr/>
        </p:nvSpPr>
        <p:spPr>
          <a:xfrm>
            <a:off x="1348684" y="4069643"/>
            <a:ext cx="4284472" cy="1732846"/>
          </a:xfrm>
          <a:prstGeom prst="rect">
            <a:avLst/>
          </a:prstGeom>
          <a:solidFill>
            <a:srgbClr val="A0B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IN" sz="2400" dirty="0">
                <a:solidFill>
                  <a:schemeClr val="tx1"/>
                </a:solidFill>
              </a:rPr>
              <a:t>if statement </a:t>
            </a:r>
          </a:p>
          <a:p>
            <a:pPr marL="342900" indent="-342900">
              <a:buFont typeface="Wingdings" panose="05000000000000000000" pitchFamily="2" charset="2"/>
              <a:buChar char="v"/>
            </a:pPr>
            <a:r>
              <a:rPr lang="en-IN" sz="2400" dirty="0">
                <a:solidFill>
                  <a:schemeClr val="tx1"/>
                </a:solidFill>
              </a:rPr>
              <a:t>if...else statement </a:t>
            </a:r>
          </a:p>
          <a:p>
            <a:pPr marL="342900" indent="-342900">
              <a:buFont typeface="Wingdings" panose="05000000000000000000" pitchFamily="2" charset="2"/>
              <a:buChar char="v"/>
            </a:pPr>
            <a:r>
              <a:rPr lang="en-IN" sz="2400" dirty="0">
                <a:solidFill>
                  <a:schemeClr val="tx1"/>
                </a:solidFill>
              </a:rPr>
              <a:t>if...</a:t>
            </a:r>
            <a:r>
              <a:rPr lang="en-IN" sz="2400" dirty="0" err="1">
                <a:solidFill>
                  <a:schemeClr val="tx1"/>
                </a:solidFill>
              </a:rPr>
              <a:t>elif</a:t>
            </a:r>
            <a:r>
              <a:rPr lang="en-IN" sz="2400" dirty="0">
                <a:solidFill>
                  <a:schemeClr val="tx1"/>
                </a:solidFill>
              </a:rPr>
              <a:t>...else statement </a:t>
            </a:r>
          </a:p>
          <a:p>
            <a:pPr marL="342900" indent="-342900">
              <a:buFont typeface="Wingdings" panose="05000000000000000000" pitchFamily="2" charset="2"/>
              <a:buChar char="v"/>
            </a:pPr>
            <a:r>
              <a:rPr lang="en-IN" sz="2400" dirty="0">
                <a:solidFill>
                  <a:schemeClr val="tx1"/>
                </a:solidFill>
              </a:rPr>
              <a:t>Nested </a:t>
            </a:r>
            <a:r>
              <a:rPr lang="en-IN" sz="2400" dirty="0" err="1">
                <a:solidFill>
                  <a:schemeClr val="tx1"/>
                </a:solidFill>
              </a:rPr>
              <a:t>if..else</a:t>
            </a:r>
            <a:r>
              <a:rPr lang="en-IN" sz="2400" dirty="0">
                <a:solidFill>
                  <a:schemeClr val="tx1"/>
                </a:solidFill>
              </a:rPr>
              <a:t> statement</a:t>
            </a:r>
            <a:r>
              <a:rPr lang="en-US" sz="2400" dirty="0">
                <a:solidFill>
                  <a:schemeClr val="tx1"/>
                </a:solidFill>
              </a:rPr>
              <a:t> </a:t>
            </a:r>
            <a:endParaRPr lang="en-IN" sz="2400"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4472" y="124982"/>
            <a:ext cx="1143000" cy="1170016"/>
          </a:xfrm>
          <a:prstGeom prst="rect">
            <a:avLst/>
          </a:prstGeom>
        </p:spPr>
      </p:pic>
    </p:spTree>
    <p:extLst>
      <p:ext uri="{BB962C8B-B14F-4D97-AF65-F5344CB8AC3E}">
        <p14:creationId xmlns:p14="http://schemas.microsoft.com/office/powerpoint/2010/main" val="2175075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5526D-EFAF-47D8-A9C6-1818900DF6BB}"/>
              </a:ext>
            </a:extLst>
          </p:cNvPr>
          <p:cNvSpPr>
            <a:spLocks noGrp="1"/>
          </p:cNvSpPr>
          <p:nvPr>
            <p:ph type="title"/>
          </p:nvPr>
        </p:nvSpPr>
        <p:spPr>
          <a:xfrm>
            <a:off x="1261872" y="365760"/>
            <a:ext cx="9692640" cy="966329"/>
          </a:xfrm>
        </p:spPr>
        <p:txBody>
          <a:bodyPr/>
          <a:lstStyle/>
          <a:p>
            <a:r>
              <a:rPr lang="en-US" dirty="0"/>
              <a:t>Indentation</a:t>
            </a:r>
            <a:endParaRPr lang="en-IN" dirty="0"/>
          </a:p>
        </p:txBody>
      </p:sp>
      <p:sp>
        <p:nvSpPr>
          <p:cNvPr id="3" name="Content Placeholder 2">
            <a:extLst>
              <a:ext uri="{FF2B5EF4-FFF2-40B4-BE49-F238E27FC236}">
                <a16:creationId xmlns:a16="http://schemas.microsoft.com/office/drawing/2014/main" xmlns="" id="{80181106-3312-4772-9411-02331208826B}"/>
              </a:ext>
            </a:extLst>
          </p:cNvPr>
          <p:cNvSpPr>
            <a:spLocks noGrp="1"/>
          </p:cNvSpPr>
          <p:nvPr>
            <p:ph idx="1"/>
          </p:nvPr>
        </p:nvSpPr>
        <p:spPr>
          <a:xfrm>
            <a:off x="1261872" y="1569156"/>
            <a:ext cx="8593328" cy="4351337"/>
          </a:xfrm>
        </p:spPr>
        <p:txBody>
          <a:bodyPr>
            <a:normAutofit/>
          </a:bodyPr>
          <a:lstStyle/>
          <a:p>
            <a:pPr>
              <a:buClrTx/>
            </a:pPr>
            <a:r>
              <a:rPr lang="en-US" dirty="0"/>
              <a:t>Python uses indentation to express the block structure of a program. Unlike other languages, Python does not use braces, or other begin/end delimiters, around blocks of statements; indentation is the only way to denote such blocks.</a:t>
            </a:r>
          </a:p>
          <a:p>
            <a:pPr>
              <a:buClrTx/>
            </a:pPr>
            <a:r>
              <a:rPr lang="en-US" dirty="0"/>
              <a:t>Each logical line in a Python program is indented by the whitespace on its left. A block is a contiguous sequence of logical lines, all indented by the same amount; a logical line with less indentation ends the block. </a:t>
            </a:r>
          </a:p>
          <a:p>
            <a:pPr>
              <a:buClrTx/>
            </a:pPr>
            <a:r>
              <a:rPr lang="en-US" dirty="0"/>
              <a:t>All statements in a block must have the same indentation, as must all clauses in a compound statement.</a:t>
            </a:r>
          </a:p>
          <a:p>
            <a:pPr>
              <a:buClrTx/>
            </a:pPr>
            <a:r>
              <a:rPr lang="en-US" dirty="0"/>
              <a:t>The first statement in a source file must have no indentation (i.e., must not begin with any whitespace).</a:t>
            </a:r>
          </a:p>
          <a:p>
            <a:pPr>
              <a:buClrTx/>
            </a:pPr>
            <a:r>
              <a:rPr lang="en-US" dirty="0"/>
              <a:t>Statements that you type at the interactive interpreter primary prompt &gt;&gt;&gt; (covered in Interactive Sessions) must also have no indentation.</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4472" y="124982"/>
            <a:ext cx="1143000" cy="1170016"/>
          </a:xfrm>
          <a:prstGeom prst="rect">
            <a:avLst/>
          </a:prstGeom>
        </p:spPr>
      </p:pic>
    </p:spTree>
    <p:extLst>
      <p:ext uri="{BB962C8B-B14F-4D97-AF65-F5344CB8AC3E}">
        <p14:creationId xmlns:p14="http://schemas.microsoft.com/office/powerpoint/2010/main" val="3799641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13597E-9B02-4F96-9FD2-F3961073169C}"/>
              </a:ext>
            </a:extLst>
          </p:cNvPr>
          <p:cNvSpPr>
            <a:spLocks noGrp="1"/>
          </p:cNvSpPr>
          <p:nvPr>
            <p:ph type="title"/>
          </p:nvPr>
        </p:nvSpPr>
        <p:spPr>
          <a:xfrm>
            <a:off x="1261872" y="365760"/>
            <a:ext cx="9692640" cy="876018"/>
          </a:xfrm>
        </p:spPr>
        <p:txBody>
          <a:bodyPr/>
          <a:lstStyle/>
          <a:p>
            <a:r>
              <a:rPr lang="en-US" dirty="0"/>
              <a:t>Examples -</a:t>
            </a:r>
            <a:endParaRPr lang="en-IN" dirty="0"/>
          </a:p>
        </p:txBody>
      </p:sp>
      <p:pic>
        <p:nvPicPr>
          <p:cNvPr id="5" name="Picture 4">
            <a:extLst>
              <a:ext uri="{FF2B5EF4-FFF2-40B4-BE49-F238E27FC236}">
                <a16:creationId xmlns:a16="http://schemas.microsoft.com/office/drawing/2014/main" xmlns="" id="{437DE1F6-70AA-4D27-884B-ADE1734E4EAE}"/>
              </a:ext>
            </a:extLst>
          </p:cNvPr>
          <p:cNvPicPr>
            <a:picLocks noChangeAspect="1"/>
          </p:cNvPicPr>
          <p:nvPr/>
        </p:nvPicPr>
        <p:blipFill>
          <a:blip r:embed="rId2"/>
          <a:stretch>
            <a:fillRect/>
          </a:stretch>
        </p:blipFill>
        <p:spPr>
          <a:xfrm>
            <a:off x="1586793" y="1384653"/>
            <a:ext cx="5403133" cy="4948414"/>
          </a:xfrm>
          <a:prstGeom prst="rect">
            <a:avLst/>
          </a:prstGeom>
        </p:spPr>
      </p:pic>
      <p:sp>
        <p:nvSpPr>
          <p:cNvPr id="6" name="Arrow: Left 5">
            <a:extLst>
              <a:ext uri="{FF2B5EF4-FFF2-40B4-BE49-F238E27FC236}">
                <a16:creationId xmlns:a16="http://schemas.microsoft.com/office/drawing/2014/main" xmlns="" id="{06FB6799-6ED1-4A51-B1CC-0822FF16897C}"/>
              </a:ext>
            </a:extLst>
          </p:cNvPr>
          <p:cNvSpPr/>
          <p:nvPr/>
        </p:nvSpPr>
        <p:spPr>
          <a:xfrm>
            <a:off x="3996267" y="4831645"/>
            <a:ext cx="3781777" cy="1467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2FB67C0E-7F57-46D9-9FF4-AC0350579DD7}"/>
              </a:ext>
            </a:extLst>
          </p:cNvPr>
          <p:cNvSpPr txBox="1"/>
          <p:nvPr/>
        </p:nvSpPr>
        <p:spPr>
          <a:xfrm>
            <a:off x="7879644" y="4689101"/>
            <a:ext cx="3074868" cy="923330"/>
          </a:xfrm>
          <a:prstGeom prst="rect">
            <a:avLst/>
          </a:prstGeom>
          <a:noFill/>
        </p:spPr>
        <p:txBody>
          <a:bodyPr wrap="square" rtlCol="0">
            <a:spAutoFit/>
          </a:bodyPr>
          <a:lstStyle/>
          <a:p>
            <a:r>
              <a:rPr lang="en-US" dirty="0"/>
              <a:t>Print statement starting from next line without space.</a:t>
            </a:r>
            <a:endParaRPr lang="en-IN"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472" y="124982"/>
            <a:ext cx="1143000" cy="1170016"/>
          </a:xfrm>
          <a:prstGeom prst="rect">
            <a:avLst/>
          </a:prstGeom>
        </p:spPr>
      </p:pic>
    </p:spTree>
    <p:extLst>
      <p:ext uri="{BB962C8B-B14F-4D97-AF65-F5344CB8AC3E}">
        <p14:creationId xmlns:p14="http://schemas.microsoft.com/office/powerpoint/2010/main" val="108831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10ADAC-7C4C-4A73-AE33-D1EFE3A5D8F9}"/>
              </a:ext>
            </a:extLst>
          </p:cNvPr>
          <p:cNvSpPr>
            <a:spLocks noGrp="1"/>
          </p:cNvSpPr>
          <p:nvPr>
            <p:ph type="title"/>
          </p:nvPr>
        </p:nvSpPr>
        <p:spPr>
          <a:xfrm>
            <a:off x="1261872" y="365760"/>
            <a:ext cx="8595360" cy="695396"/>
          </a:xfrm>
        </p:spPr>
        <p:txBody>
          <a:bodyPr/>
          <a:lstStyle/>
          <a:p>
            <a:r>
              <a:rPr lang="en-US" dirty="0"/>
              <a:t>If statement</a:t>
            </a:r>
            <a:endParaRPr lang="en-IN" dirty="0"/>
          </a:p>
        </p:txBody>
      </p:sp>
      <p:sp>
        <p:nvSpPr>
          <p:cNvPr id="3" name="Content Placeholder 2">
            <a:extLst>
              <a:ext uri="{FF2B5EF4-FFF2-40B4-BE49-F238E27FC236}">
                <a16:creationId xmlns:a16="http://schemas.microsoft.com/office/drawing/2014/main" xmlns="" id="{15F5E1D8-D374-48CB-A537-76A5067F2432}"/>
              </a:ext>
            </a:extLst>
          </p:cNvPr>
          <p:cNvSpPr>
            <a:spLocks noGrp="1"/>
          </p:cNvSpPr>
          <p:nvPr>
            <p:ph idx="1"/>
          </p:nvPr>
        </p:nvSpPr>
        <p:spPr>
          <a:xfrm>
            <a:off x="1221273" y="2502060"/>
            <a:ext cx="3423017" cy="1325562"/>
          </a:xfrm>
        </p:spPr>
        <p:txBody>
          <a:bodyPr/>
          <a:lstStyle/>
          <a:p>
            <a:pPr>
              <a:buClrTx/>
            </a:pPr>
            <a:r>
              <a:rPr lang="en-IN" i="0" dirty="0">
                <a:solidFill>
                  <a:srgbClr val="222222"/>
                </a:solidFill>
                <a:effectLst/>
                <a:latin typeface="Source Sans Pro" panose="020B0503030403020204" pitchFamily="34" charset="0"/>
              </a:rPr>
              <a:t>Python if Statement Syntax:</a:t>
            </a:r>
          </a:p>
          <a:p>
            <a:endParaRPr lang="en-IN" b="1" dirty="0">
              <a:solidFill>
                <a:srgbClr val="222222"/>
              </a:solidFill>
              <a:latin typeface="Source Sans Pro" panose="020B0503030403020204" pitchFamily="34" charset="0"/>
            </a:endParaRPr>
          </a:p>
          <a:p>
            <a:endParaRPr lang="en-IN" dirty="0"/>
          </a:p>
        </p:txBody>
      </p:sp>
      <p:sp>
        <p:nvSpPr>
          <p:cNvPr id="6" name="Rectangle: Rounded Corners 5">
            <a:extLst>
              <a:ext uri="{FF2B5EF4-FFF2-40B4-BE49-F238E27FC236}">
                <a16:creationId xmlns:a16="http://schemas.microsoft.com/office/drawing/2014/main" xmlns="" id="{2505092A-54B2-4841-93DD-3B74536E5560}"/>
              </a:ext>
            </a:extLst>
          </p:cNvPr>
          <p:cNvSpPr/>
          <p:nvPr/>
        </p:nvSpPr>
        <p:spPr>
          <a:xfrm>
            <a:off x="1482935" y="3165970"/>
            <a:ext cx="2648798" cy="1157674"/>
          </a:xfrm>
          <a:prstGeom prst="roundRect">
            <a:avLst/>
          </a:prstGeom>
          <a:solidFill>
            <a:schemeClr val="accent2">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If condition:</a:t>
            </a:r>
          </a:p>
          <a:p>
            <a:pPr algn="ctr"/>
            <a:r>
              <a:rPr lang="en-US" dirty="0">
                <a:solidFill>
                  <a:schemeClr val="bg1"/>
                </a:solidFill>
              </a:rPr>
              <a:t>	statement</a:t>
            </a:r>
          </a:p>
        </p:txBody>
      </p:sp>
      <p:sp>
        <p:nvSpPr>
          <p:cNvPr id="9" name="TextBox 8">
            <a:extLst>
              <a:ext uri="{FF2B5EF4-FFF2-40B4-BE49-F238E27FC236}">
                <a16:creationId xmlns:a16="http://schemas.microsoft.com/office/drawing/2014/main" xmlns="" id="{55D32547-CB71-48E6-BB2E-F680B540F9D9}"/>
              </a:ext>
            </a:extLst>
          </p:cNvPr>
          <p:cNvSpPr txBox="1"/>
          <p:nvPr/>
        </p:nvSpPr>
        <p:spPr>
          <a:xfrm>
            <a:off x="1261871" y="1226024"/>
            <a:ext cx="9112617" cy="923330"/>
          </a:xfrm>
          <a:prstGeom prst="rect">
            <a:avLst/>
          </a:prstGeom>
          <a:noFill/>
        </p:spPr>
        <p:txBody>
          <a:bodyPr wrap="square">
            <a:spAutoFit/>
          </a:bodyPr>
          <a:lstStyle/>
          <a:p>
            <a:r>
              <a:rPr lang="en-US" dirty="0"/>
              <a:t>The if statement is a decision making statement. It is used to control the flow of execution of the statements and also used to test logically whether the condition is true or false.</a:t>
            </a:r>
            <a:endParaRPr lang="en-IN" dirty="0"/>
          </a:p>
        </p:txBody>
      </p:sp>
      <p:pic>
        <p:nvPicPr>
          <p:cNvPr id="12" name="Picture 11">
            <a:extLst>
              <a:ext uri="{FF2B5EF4-FFF2-40B4-BE49-F238E27FC236}">
                <a16:creationId xmlns:a16="http://schemas.microsoft.com/office/drawing/2014/main" xmlns="" id="{57B4BA65-C429-4284-8461-A4CCC8110C76}"/>
              </a:ext>
            </a:extLst>
          </p:cNvPr>
          <p:cNvPicPr>
            <a:picLocks noChangeAspect="1"/>
          </p:cNvPicPr>
          <p:nvPr/>
        </p:nvPicPr>
        <p:blipFill>
          <a:blip r:embed="rId2"/>
          <a:stretch>
            <a:fillRect/>
          </a:stretch>
        </p:blipFill>
        <p:spPr>
          <a:xfrm>
            <a:off x="5106980" y="2059695"/>
            <a:ext cx="4172487" cy="431510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472" y="124982"/>
            <a:ext cx="1143000" cy="1170016"/>
          </a:xfrm>
          <a:prstGeom prst="rect">
            <a:avLst/>
          </a:prstGeom>
        </p:spPr>
      </p:pic>
    </p:spTree>
    <p:extLst>
      <p:ext uri="{BB962C8B-B14F-4D97-AF65-F5344CB8AC3E}">
        <p14:creationId xmlns:p14="http://schemas.microsoft.com/office/powerpoint/2010/main" val="382431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FCDEA9-15DA-4C0D-B4F2-18480043FB7D}"/>
              </a:ext>
            </a:extLst>
          </p:cNvPr>
          <p:cNvSpPr>
            <a:spLocks noGrp="1"/>
          </p:cNvSpPr>
          <p:nvPr>
            <p:ph type="title"/>
          </p:nvPr>
        </p:nvSpPr>
        <p:spPr>
          <a:xfrm>
            <a:off x="1092539" y="277584"/>
            <a:ext cx="9692640" cy="855944"/>
          </a:xfrm>
        </p:spPr>
        <p:txBody>
          <a:bodyPr/>
          <a:lstStyle/>
          <a:p>
            <a:r>
              <a:rPr lang="en-US" dirty="0"/>
              <a:t>Examples - </a:t>
            </a:r>
            <a:endParaRPr lang="en-IN" dirty="0"/>
          </a:p>
        </p:txBody>
      </p:sp>
      <p:pic>
        <p:nvPicPr>
          <p:cNvPr id="11" name="Picture 10">
            <a:extLst>
              <a:ext uri="{FF2B5EF4-FFF2-40B4-BE49-F238E27FC236}">
                <a16:creationId xmlns:a16="http://schemas.microsoft.com/office/drawing/2014/main" xmlns="" id="{F2472307-7952-4A58-A8B0-27588F1A2D35}"/>
              </a:ext>
            </a:extLst>
          </p:cNvPr>
          <p:cNvPicPr>
            <a:picLocks noChangeAspect="1"/>
          </p:cNvPicPr>
          <p:nvPr/>
        </p:nvPicPr>
        <p:blipFill>
          <a:blip r:embed="rId2"/>
          <a:stretch>
            <a:fillRect/>
          </a:stretch>
        </p:blipFill>
        <p:spPr>
          <a:xfrm>
            <a:off x="2639117" y="1373105"/>
            <a:ext cx="4715382" cy="1460407"/>
          </a:xfrm>
          <a:prstGeom prst="rect">
            <a:avLst/>
          </a:prstGeom>
        </p:spPr>
      </p:pic>
      <p:pic>
        <p:nvPicPr>
          <p:cNvPr id="15" name="Picture 14">
            <a:extLst>
              <a:ext uri="{FF2B5EF4-FFF2-40B4-BE49-F238E27FC236}">
                <a16:creationId xmlns:a16="http://schemas.microsoft.com/office/drawing/2014/main" xmlns="" id="{C07BDF78-9713-44B6-9C55-190799C366F0}"/>
              </a:ext>
            </a:extLst>
          </p:cNvPr>
          <p:cNvPicPr>
            <a:picLocks noChangeAspect="1"/>
          </p:cNvPicPr>
          <p:nvPr/>
        </p:nvPicPr>
        <p:blipFill>
          <a:blip r:embed="rId3"/>
          <a:stretch>
            <a:fillRect/>
          </a:stretch>
        </p:blipFill>
        <p:spPr>
          <a:xfrm>
            <a:off x="2639119" y="2708563"/>
            <a:ext cx="4529326" cy="1412919"/>
          </a:xfrm>
          <a:prstGeom prst="rect">
            <a:avLst/>
          </a:prstGeom>
        </p:spPr>
      </p:pic>
      <p:pic>
        <p:nvPicPr>
          <p:cNvPr id="17" name="Picture 16">
            <a:extLst>
              <a:ext uri="{FF2B5EF4-FFF2-40B4-BE49-F238E27FC236}">
                <a16:creationId xmlns:a16="http://schemas.microsoft.com/office/drawing/2014/main" xmlns="" id="{B82ED2DA-E524-4607-9F08-29364F6672D1}"/>
              </a:ext>
            </a:extLst>
          </p:cNvPr>
          <p:cNvPicPr>
            <a:picLocks noChangeAspect="1"/>
          </p:cNvPicPr>
          <p:nvPr/>
        </p:nvPicPr>
        <p:blipFill>
          <a:blip r:embed="rId4"/>
          <a:stretch>
            <a:fillRect/>
          </a:stretch>
        </p:blipFill>
        <p:spPr>
          <a:xfrm>
            <a:off x="2639117" y="4121482"/>
            <a:ext cx="5601773" cy="163425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14472" y="124982"/>
            <a:ext cx="1143000" cy="1170016"/>
          </a:xfrm>
          <a:prstGeom prst="rect">
            <a:avLst/>
          </a:prstGeom>
        </p:spPr>
      </p:pic>
    </p:spTree>
    <p:extLst>
      <p:ext uri="{BB962C8B-B14F-4D97-AF65-F5344CB8AC3E}">
        <p14:creationId xmlns:p14="http://schemas.microsoft.com/office/powerpoint/2010/main" val="320559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8C3831-9465-4F43-A6F2-CC17586EDF08}"/>
              </a:ext>
            </a:extLst>
          </p:cNvPr>
          <p:cNvSpPr>
            <a:spLocks noGrp="1"/>
          </p:cNvSpPr>
          <p:nvPr>
            <p:ph type="title"/>
          </p:nvPr>
        </p:nvSpPr>
        <p:spPr>
          <a:xfrm>
            <a:off x="1261872" y="530577"/>
            <a:ext cx="9692640" cy="788211"/>
          </a:xfrm>
        </p:spPr>
        <p:txBody>
          <a:bodyPr/>
          <a:lstStyle/>
          <a:p>
            <a:r>
              <a:rPr lang="en-IN" dirty="0"/>
              <a:t>If … else statement</a:t>
            </a:r>
          </a:p>
        </p:txBody>
      </p:sp>
      <p:sp>
        <p:nvSpPr>
          <p:cNvPr id="3" name="Content Placeholder 2">
            <a:extLst>
              <a:ext uri="{FF2B5EF4-FFF2-40B4-BE49-F238E27FC236}">
                <a16:creationId xmlns:a16="http://schemas.microsoft.com/office/drawing/2014/main" xmlns="" id="{20AB98B5-420D-449A-B36E-C76EE2B34D33}"/>
              </a:ext>
            </a:extLst>
          </p:cNvPr>
          <p:cNvSpPr>
            <a:spLocks noGrp="1"/>
          </p:cNvSpPr>
          <p:nvPr>
            <p:ph idx="1"/>
          </p:nvPr>
        </p:nvSpPr>
        <p:spPr>
          <a:xfrm>
            <a:off x="1261872" y="1504155"/>
            <a:ext cx="6113653" cy="4351337"/>
          </a:xfrm>
        </p:spPr>
        <p:txBody>
          <a:bodyPr/>
          <a:lstStyle/>
          <a:p>
            <a:pPr>
              <a:buClrTx/>
            </a:pPr>
            <a:r>
              <a:rPr lang="en-US" dirty="0"/>
              <a:t>The if…else statement is called alternative execution, in which there are two possibilities and the condition determines which one gets executed.</a:t>
            </a:r>
          </a:p>
          <a:p>
            <a:pPr>
              <a:buClrTx/>
            </a:pPr>
            <a:r>
              <a:rPr lang="en-US" b="0" i="0" dirty="0">
                <a:effectLst/>
              </a:rPr>
              <a:t>The "else condition" is usually used when you have to judge one statement on the basis of other. If one condition goes wrong, then there should be another condition that should justify the statement or logic.</a:t>
            </a:r>
            <a:r>
              <a:rPr lang="en-US" dirty="0"/>
              <a:t> </a:t>
            </a:r>
            <a:endParaRPr lang="en-IN" dirty="0"/>
          </a:p>
        </p:txBody>
      </p:sp>
      <p:pic>
        <p:nvPicPr>
          <p:cNvPr id="7" name="Picture 6">
            <a:extLst>
              <a:ext uri="{FF2B5EF4-FFF2-40B4-BE49-F238E27FC236}">
                <a16:creationId xmlns:a16="http://schemas.microsoft.com/office/drawing/2014/main" xmlns="" id="{C7F7A008-2D97-4A16-AEE4-B4941B6C7221}"/>
              </a:ext>
            </a:extLst>
          </p:cNvPr>
          <p:cNvPicPr>
            <a:picLocks noChangeAspect="1"/>
          </p:cNvPicPr>
          <p:nvPr/>
        </p:nvPicPr>
        <p:blipFill>
          <a:blip r:embed="rId2"/>
          <a:stretch>
            <a:fillRect/>
          </a:stretch>
        </p:blipFill>
        <p:spPr>
          <a:xfrm>
            <a:off x="7375525" y="1326798"/>
            <a:ext cx="3333750" cy="5000625"/>
          </a:xfrm>
          <a:prstGeom prst="rect">
            <a:avLst/>
          </a:prstGeom>
        </p:spPr>
      </p:pic>
      <p:sp>
        <p:nvSpPr>
          <p:cNvPr id="8" name="Rectangle: Rounded Corners 7">
            <a:extLst>
              <a:ext uri="{FF2B5EF4-FFF2-40B4-BE49-F238E27FC236}">
                <a16:creationId xmlns:a16="http://schemas.microsoft.com/office/drawing/2014/main" xmlns="" id="{EDD9E15D-794D-4413-9D4F-6FD8004A947B}"/>
              </a:ext>
            </a:extLst>
          </p:cNvPr>
          <p:cNvSpPr/>
          <p:nvPr/>
        </p:nvSpPr>
        <p:spPr>
          <a:xfrm>
            <a:off x="1352183" y="4407347"/>
            <a:ext cx="2724009" cy="1406632"/>
          </a:xfrm>
          <a:prstGeom prst="roundRect">
            <a:avLst/>
          </a:prstGeom>
          <a:solidFill>
            <a:schemeClr val="accent2">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If condition:</a:t>
            </a:r>
          </a:p>
          <a:p>
            <a:r>
              <a:rPr lang="en-US" dirty="0">
                <a:solidFill>
                  <a:schemeClr val="bg1"/>
                </a:solidFill>
              </a:rPr>
              <a:t>	statement</a:t>
            </a:r>
          </a:p>
          <a:p>
            <a:r>
              <a:rPr lang="en-US" dirty="0">
                <a:solidFill>
                  <a:schemeClr val="bg1"/>
                </a:solidFill>
              </a:rPr>
              <a:t>else:</a:t>
            </a:r>
          </a:p>
          <a:p>
            <a:r>
              <a:rPr lang="en-US" dirty="0">
                <a:solidFill>
                  <a:schemeClr val="bg1"/>
                </a:solidFill>
              </a:rPr>
              <a:t>	statement</a:t>
            </a:r>
          </a:p>
        </p:txBody>
      </p:sp>
      <p:sp>
        <p:nvSpPr>
          <p:cNvPr id="10" name="Content Placeholder 2">
            <a:extLst>
              <a:ext uri="{FF2B5EF4-FFF2-40B4-BE49-F238E27FC236}">
                <a16:creationId xmlns:a16="http://schemas.microsoft.com/office/drawing/2014/main" xmlns="" id="{8567DFAA-BCFF-424A-BC1E-3BD8CE021F82}"/>
              </a:ext>
            </a:extLst>
          </p:cNvPr>
          <p:cNvSpPr txBox="1">
            <a:spLocks/>
          </p:cNvSpPr>
          <p:nvPr/>
        </p:nvSpPr>
        <p:spPr>
          <a:xfrm>
            <a:off x="1261872" y="3878517"/>
            <a:ext cx="3423017" cy="528830"/>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ClrTx/>
            </a:pPr>
            <a:r>
              <a:rPr lang="en-IN" dirty="0">
                <a:latin typeface="Source Sans Pro" panose="020B0503030403020204" pitchFamily="34" charset="0"/>
              </a:rPr>
              <a:t>Python if else Statement Syntax:</a:t>
            </a:r>
          </a:p>
          <a:p>
            <a:endParaRPr lang="en-IN" b="1" dirty="0">
              <a:solidFill>
                <a:srgbClr val="222222"/>
              </a:solidFill>
              <a:latin typeface="Source Sans Pro" panose="020B0503030403020204" pitchFamily="34" charset="0"/>
            </a:endParaRPr>
          </a:p>
          <a:p>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472" y="124982"/>
            <a:ext cx="1143000" cy="1170016"/>
          </a:xfrm>
          <a:prstGeom prst="rect">
            <a:avLst/>
          </a:prstGeom>
        </p:spPr>
      </p:pic>
    </p:spTree>
    <p:extLst>
      <p:ext uri="{BB962C8B-B14F-4D97-AF65-F5344CB8AC3E}">
        <p14:creationId xmlns:p14="http://schemas.microsoft.com/office/powerpoint/2010/main" val="303633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4E08A58-EB70-4BD7-92DF-746EAF39F28E}"/>
              </a:ext>
            </a:extLst>
          </p:cNvPr>
          <p:cNvSpPr>
            <a:spLocks noGrp="1"/>
          </p:cNvSpPr>
          <p:nvPr>
            <p:ph type="title"/>
          </p:nvPr>
        </p:nvSpPr>
        <p:spPr>
          <a:xfrm>
            <a:off x="1092539" y="277584"/>
            <a:ext cx="9692640" cy="855944"/>
          </a:xfrm>
        </p:spPr>
        <p:txBody>
          <a:bodyPr/>
          <a:lstStyle/>
          <a:p>
            <a:r>
              <a:rPr lang="en-US" dirty="0"/>
              <a:t>Examples - </a:t>
            </a:r>
            <a:endParaRPr lang="en-IN" dirty="0"/>
          </a:p>
        </p:txBody>
      </p:sp>
      <p:pic>
        <p:nvPicPr>
          <p:cNvPr id="6" name="Picture 5">
            <a:extLst>
              <a:ext uri="{FF2B5EF4-FFF2-40B4-BE49-F238E27FC236}">
                <a16:creationId xmlns:a16="http://schemas.microsoft.com/office/drawing/2014/main" xmlns="" id="{D2CBCF91-561E-4436-BE6C-B60A40AFFE54}"/>
              </a:ext>
            </a:extLst>
          </p:cNvPr>
          <p:cNvPicPr>
            <a:picLocks noChangeAspect="1"/>
          </p:cNvPicPr>
          <p:nvPr/>
        </p:nvPicPr>
        <p:blipFill>
          <a:blip r:embed="rId2"/>
          <a:stretch>
            <a:fillRect/>
          </a:stretch>
        </p:blipFill>
        <p:spPr>
          <a:xfrm>
            <a:off x="2042231" y="1441802"/>
            <a:ext cx="6286423" cy="2095474"/>
          </a:xfrm>
          <a:prstGeom prst="rect">
            <a:avLst/>
          </a:prstGeom>
        </p:spPr>
      </p:pic>
      <p:pic>
        <p:nvPicPr>
          <p:cNvPr id="8" name="Picture 7">
            <a:extLst>
              <a:ext uri="{FF2B5EF4-FFF2-40B4-BE49-F238E27FC236}">
                <a16:creationId xmlns:a16="http://schemas.microsoft.com/office/drawing/2014/main" xmlns="" id="{08EA41F4-183F-4133-8D78-05D169B0C99A}"/>
              </a:ext>
            </a:extLst>
          </p:cNvPr>
          <p:cNvPicPr>
            <a:picLocks noChangeAspect="1"/>
          </p:cNvPicPr>
          <p:nvPr/>
        </p:nvPicPr>
        <p:blipFill>
          <a:blip r:embed="rId3"/>
          <a:stretch>
            <a:fillRect/>
          </a:stretch>
        </p:blipFill>
        <p:spPr>
          <a:xfrm>
            <a:off x="2042231" y="3880557"/>
            <a:ext cx="4392436" cy="209547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14472" y="124982"/>
            <a:ext cx="1143000" cy="1170016"/>
          </a:xfrm>
          <a:prstGeom prst="rect">
            <a:avLst/>
          </a:prstGeom>
        </p:spPr>
      </p:pic>
    </p:spTree>
    <p:extLst>
      <p:ext uri="{BB962C8B-B14F-4D97-AF65-F5344CB8AC3E}">
        <p14:creationId xmlns:p14="http://schemas.microsoft.com/office/powerpoint/2010/main" val="4231657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35D4D-8130-4A78-A732-52B1161C3E22}"/>
              </a:ext>
            </a:extLst>
          </p:cNvPr>
          <p:cNvSpPr>
            <a:spLocks noGrp="1"/>
          </p:cNvSpPr>
          <p:nvPr>
            <p:ph type="title"/>
          </p:nvPr>
        </p:nvSpPr>
        <p:spPr>
          <a:xfrm>
            <a:off x="1261872" y="372532"/>
            <a:ext cx="9692640" cy="788211"/>
          </a:xfrm>
        </p:spPr>
        <p:txBody>
          <a:bodyPr/>
          <a:lstStyle/>
          <a:p>
            <a:r>
              <a:rPr lang="en-US" dirty="0"/>
              <a:t>If..</a:t>
            </a:r>
            <a:r>
              <a:rPr lang="en-US" dirty="0" err="1"/>
              <a:t>elif</a:t>
            </a:r>
            <a:r>
              <a:rPr lang="en-US" dirty="0"/>
              <a:t>..else Statements</a:t>
            </a:r>
            <a:endParaRPr lang="en-IN" dirty="0"/>
          </a:p>
        </p:txBody>
      </p:sp>
      <p:sp>
        <p:nvSpPr>
          <p:cNvPr id="3" name="Content Placeholder 2">
            <a:extLst>
              <a:ext uri="{FF2B5EF4-FFF2-40B4-BE49-F238E27FC236}">
                <a16:creationId xmlns:a16="http://schemas.microsoft.com/office/drawing/2014/main" xmlns="" id="{FD70D62A-8679-47FE-972B-8AD55D97F8D4}"/>
              </a:ext>
            </a:extLst>
          </p:cNvPr>
          <p:cNvSpPr>
            <a:spLocks noGrp="1"/>
          </p:cNvSpPr>
          <p:nvPr>
            <p:ph idx="1"/>
          </p:nvPr>
        </p:nvSpPr>
        <p:spPr>
          <a:xfrm>
            <a:off x="1261872" y="1253332"/>
            <a:ext cx="8595360" cy="1602758"/>
          </a:xfrm>
        </p:spPr>
        <p:txBody>
          <a:bodyPr/>
          <a:lstStyle/>
          <a:p>
            <a:pPr>
              <a:buClrTx/>
            </a:pPr>
            <a:r>
              <a:rPr lang="en-US" b="1" dirty="0" err="1"/>
              <a:t>elif</a:t>
            </a:r>
            <a:r>
              <a:rPr lang="en-US" dirty="0"/>
              <a:t> – is a keyword used in Python in replacement of else if to place another condition in the program. This is called chained conditional. </a:t>
            </a:r>
          </a:p>
          <a:p>
            <a:pPr>
              <a:buClrTx/>
            </a:pPr>
            <a:r>
              <a:rPr lang="en-US" dirty="0"/>
              <a:t>Chained conditions allows than two possibilities and need more than two branches.</a:t>
            </a:r>
            <a:endParaRPr lang="en-IN" dirty="0"/>
          </a:p>
        </p:txBody>
      </p:sp>
      <p:sp>
        <p:nvSpPr>
          <p:cNvPr id="4" name="Rectangle: Rounded Corners 3">
            <a:extLst>
              <a:ext uri="{FF2B5EF4-FFF2-40B4-BE49-F238E27FC236}">
                <a16:creationId xmlns:a16="http://schemas.microsoft.com/office/drawing/2014/main" xmlns="" id="{C2EA154B-DFD6-4258-836B-92B754D63E62}"/>
              </a:ext>
            </a:extLst>
          </p:cNvPr>
          <p:cNvSpPr/>
          <p:nvPr/>
        </p:nvSpPr>
        <p:spPr>
          <a:xfrm>
            <a:off x="1352183" y="3429000"/>
            <a:ext cx="2858573" cy="1978378"/>
          </a:xfrm>
          <a:prstGeom prst="roundRect">
            <a:avLst/>
          </a:prstGeom>
          <a:solidFill>
            <a:schemeClr val="accent2">
              <a:lumMod val="75000"/>
            </a:schemeClr>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solidFill>
                  <a:schemeClr val="bg1"/>
                </a:solidFill>
              </a:rPr>
              <a:t>If condition1:</a:t>
            </a:r>
          </a:p>
          <a:p>
            <a:r>
              <a:rPr lang="en-US" dirty="0">
                <a:solidFill>
                  <a:schemeClr val="bg1"/>
                </a:solidFill>
              </a:rPr>
              <a:t>	statement1</a:t>
            </a:r>
          </a:p>
          <a:p>
            <a:r>
              <a:rPr lang="en-US" dirty="0" err="1">
                <a:solidFill>
                  <a:schemeClr val="bg1"/>
                </a:solidFill>
              </a:rPr>
              <a:t>elif</a:t>
            </a:r>
            <a:r>
              <a:rPr lang="en-US" dirty="0">
                <a:solidFill>
                  <a:schemeClr val="bg1"/>
                </a:solidFill>
              </a:rPr>
              <a:t> condition2:</a:t>
            </a:r>
          </a:p>
          <a:p>
            <a:r>
              <a:rPr lang="en-US" dirty="0">
                <a:solidFill>
                  <a:schemeClr val="bg1"/>
                </a:solidFill>
              </a:rPr>
              <a:t>	statement2</a:t>
            </a:r>
          </a:p>
          <a:p>
            <a:r>
              <a:rPr lang="en-US" dirty="0">
                <a:solidFill>
                  <a:schemeClr val="bg1"/>
                </a:solidFill>
              </a:rPr>
              <a:t>else:</a:t>
            </a:r>
          </a:p>
          <a:p>
            <a:r>
              <a:rPr lang="en-US" dirty="0">
                <a:solidFill>
                  <a:schemeClr val="bg1"/>
                </a:solidFill>
              </a:rPr>
              <a:t>	statement3</a:t>
            </a:r>
          </a:p>
        </p:txBody>
      </p:sp>
      <p:sp>
        <p:nvSpPr>
          <p:cNvPr id="5" name="Content Placeholder 2">
            <a:extLst>
              <a:ext uri="{FF2B5EF4-FFF2-40B4-BE49-F238E27FC236}">
                <a16:creationId xmlns:a16="http://schemas.microsoft.com/office/drawing/2014/main" xmlns="" id="{E4243C0F-2DEB-4F05-8EB1-8C12F22F032A}"/>
              </a:ext>
            </a:extLst>
          </p:cNvPr>
          <p:cNvSpPr txBox="1">
            <a:spLocks/>
          </p:cNvSpPr>
          <p:nvPr/>
        </p:nvSpPr>
        <p:spPr>
          <a:xfrm>
            <a:off x="1261872" y="2900170"/>
            <a:ext cx="4292261" cy="52883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ClrTx/>
            </a:pPr>
            <a:r>
              <a:rPr lang="en-IN" dirty="0">
                <a:latin typeface="Source Sans Pro" panose="020B0503030403020204" pitchFamily="34" charset="0"/>
              </a:rPr>
              <a:t>Python if.. </a:t>
            </a:r>
            <a:r>
              <a:rPr lang="en-IN" dirty="0" err="1">
                <a:latin typeface="Source Sans Pro" panose="020B0503030403020204" pitchFamily="34" charset="0"/>
              </a:rPr>
              <a:t>elif</a:t>
            </a:r>
            <a:r>
              <a:rPr lang="en-IN" dirty="0">
                <a:latin typeface="Source Sans Pro" panose="020B0503030403020204" pitchFamily="34" charset="0"/>
              </a:rPr>
              <a:t>… else Statement Syntax:</a:t>
            </a:r>
          </a:p>
          <a:p>
            <a:endParaRPr lang="en-IN" b="1" dirty="0">
              <a:solidFill>
                <a:srgbClr val="222222"/>
              </a:solidFill>
              <a:latin typeface="Source Sans Pro" panose="020B0503030403020204" pitchFamily="34" charset="0"/>
            </a:endParaRPr>
          </a:p>
          <a:p>
            <a:endParaRPr lang="en-IN" dirty="0"/>
          </a:p>
        </p:txBody>
      </p:sp>
      <p:pic>
        <p:nvPicPr>
          <p:cNvPr id="2050" name="Picture 2">
            <a:extLst>
              <a:ext uri="{FF2B5EF4-FFF2-40B4-BE49-F238E27FC236}">
                <a16:creationId xmlns:a16="http://schemas.microsoft.com/office/drawing/2014/main" xmlns="" id="{1AABF2D1-6E8E-48E5-8B97-941A0B58B6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6074" y="2646701"/>
            <a:ext cx="5270344" cy="39093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14472" y="124982"/>
            <a:ext cx="1143000" cy="1170016"/>
          </a:xfrm>
          <a:prstGeom prst="rect">
            <a:avLst/>
          </a:prstGeom>
        </p:spPr>
      </p:pic>
    </p:spTree>
    <p:extLst>
      <p:ext uri="{BB962C8B-B14F-4D97-AF65-F5344CB8AC3E}">
        <p14:creationId xmlns:p14="http://schemas.microsoft.com/office/powerpoint/2010/main" val="338022579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1427</TotalTime>
  <Words>550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Schoolbook</vt:lpstr>
      <vt:lpstr>Source Sans Pro</vt:lpstr>
      <vt:lpstr>Wingdings</vt:lpstr>
      <vt:lpstr>Wingdings 2</vt:lpstr>
      <vt:lpstr>View</vt:lpstr>
      <vt:lpstr>Conditional Statements in Python</vt:lpstr>
      <vt:lpstr>Introduction </vt:lpstr>
      <vt:lpstr>Indentation</vt:lpstr>
      <vt:lpstr>Examples -</vt:lpstr>
      <vt:lpstr>If statement</vt:lpstr>
      <vt:lpstr>Examples - </vt:lpstr>
      <vt:lpstr>If … else statement</vt:lpstr>
      <vt:lpstr>Examples - </vt:lpstr>
      <vt:lpstr>If..elif..else Statements</vt:lpstr>
      <vt:lpstr>Examples - </vt:lpstr>
      <vt:lpstr>Nested if … else Statements</vt:lpstr>
      <vt:lpstr>Examples - </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Statements in Python</dc:title>
  <dc:creator>kanishk mehta</dc:creator>
  <cp:lastModifiedBy>Microsoft account</cp:lastModifiedBy>
  <cp:revision>15</cp:revision>
  <dcterms:created xsi:type="dcterms:W3CDTF">2021-06-29T10:53:13Z</dcterms:created>
  <dcterms:modified xsi:type="dcterms:W3CDTF">2021-09-29T05:13:42Z</dcterms:modified>
</cp:coreProperties>
</file>