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6" r:id="rId4"/>
    <p:sldId id="272" r:id="rId5"/>
    <p:sldId id="259" r:id="rId6"/>
    <p:sldId id="260" r:id="rId7"/>
    <p:sldId id="261" r:id="rId8"/>
    <p:sldId id="269" r:id="rId9"/>
    <p:sldId id="270" r:id="rId10"/>
    <p:sldId id="271" r:id="rId11"/>
    <p:sldId id="273" r:id="rId12"/>
    <p:sldId id="274" r:id="rId13"/>
    <p:sldId id="276" r:id="rId14"/>
    <p:sldId id="277" r:id="rId15"/>
    <p:sldId id="278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A5F7F06-ED9A-4CE8-9DDA-CD0D1F7A0B64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103C6F0-6C74-4001-ADFA-1FE8DFE7779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6688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7F06-ED9A-4CE8-9DDA-CD0D1F7A0B64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C6F0-6C74-4001-ADFA-1FE8DFE77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32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7F06-ED9A-4CE8-9DDA-CD0D1F7A0B64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C6F0-6C74-4001-ADFA-1FE8DFE77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06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7F06-ED9A-4CE8-9DDA-CD0D1F7A0B64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C6F0-6C74-4001-ADFA-1FE8DFE77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39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7F06-ED9A-4CE8-9DDA-CD0D1F7A0B64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C6F0-6C74-4001-ADFA-1FE8DFE7779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056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7F06-ED9A-4CE8-9DDA-CD0D1F7A0B64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C6F0-6C74-4001-ADFA-1FE8DFE77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18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7F06-ED9A-4CE8-9DDA-CD0D1F7A0B64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C6F0-6C74-4001-ADFA-1FE8DFE77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52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7F06-ED9A-4CE8-9DDA-CD0D1F7A0B64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C6F0-6C74-4001-ADFA-1FE8DFE77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2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7F06-ED9A-4CE8-9DDA-CD0D1F7A0B64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C6F0-6C74-4001-ADFA-1FE8DFE77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47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7F06-ED9A-4CE8-9DDA-CD0D1F7A0B64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C6F0-6C74-4001-ADFA-1FE8DFE77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20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7F06-ED9A-4CE8-9DDA-CD0D1F7A0B64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C6F0-6C74-4001-ADFA-1FE8DFE77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48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A5F7F06-ED9A-4CE8-9DDA-CD0D1F7A0B64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103C6F0-6C74-4001-ADFA-1FE8DFE77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29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8BE3DE-7ACB-4EF9-8A93-5341FB346B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103" y="99102"/>
            <a:ext cx="1143000" cy="11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08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A9D567-A586-454B-8467-BF38BD867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30862"/>
          </a:xfrm>
        </p:spPr>
        <p:txBody>
          <a:bodyPr/>
          <a:lstStyle/>
          <a:p>
            <a:r>
              <a:rPr lang="en-US" dirty="0"/>
              <a:t>Examples -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B2073DE-C2A3-4312-AC9C-012239C2A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814" y="1319213"/>
            <a:ext cx="6253018" cy="54315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472" y="124982"/>
            <a:ext cx="1143000" cy="11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9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3B7E59-86C0-42B1-951F-6F9A449B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29262"/>
          </a:xfrm>
        </p:spPr>
        <p:txBody>
          <a:bodyPr/>
          <a:lstStyle/>
          <a:p>
            <a:r>
              <a:rPr lang="en-US" dirty="0"/>
              <a:t>For loop with else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7D527E-2501-4A46-89A6-4F0C9F040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53331"/>
            <a:ext cx="8595360" cy="4351337"/>
          </a:xfrm>
        </p:spPr>
        <p:txBody>
          <a:bodyPr/>
          <a:lstStyle/>
          <a:p>
            <a:pPr>
              <a:buClrTx/>
            </a:pPr>
            <a:r>
              <a:rPr lang="en-US" sz="2000" dirty="0"/>
              <a:t>A for loop can have an optional else block as well. The else part is executed if the items in the sequence used in for loop exhausts.</a:t>
            </a:r>
          </a:p>
          <a:p>
            <a:pPr>
              <a:buClrTx/>
            </a:pPr>
            <a:r>
              <a:rPr lang="en-US" sz="2000" dirty="0"/>
              <a:t>Break statement can be used to stop a for loop. In such case, the else part is ignored.</a:t>
            </a:r>
          </a:p>
          <a:p>
            <a:pPr>
              <a:buClrTx/>
            </a:pPr>
            <a:r>
              <a:rPr lang="en-US" sz="2000" dirty="0"/>
              <a:t>Hence, a for loop's else part runs if no break occurs.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Syntax </a:t>
            </a:r>
            <a:r>
              <a:rPr lang="en-IN" dirty="0">
                <a:sym typeface="Wingdings" panose="05000000000000000000" pitchFamily="2" charset="2"/>
              </a:rPr>
              <a:t>		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3D47AA3A-5DCB-49B4-B194-67EA6CF93CCD}"/>
              </a:ext>
            </a:extLst>
          </p:cNvPr>
          <p:cNvSpPr/>
          <p:nvPr/>
        </p:nvSpPr>
        <p:spPr>
          <a:xfrm>
            <a:off x="1391864" y="4315431"/>
            <a:ext cx="2943070" cy="144754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 value in sequence:</a:t>
            </a:r>
          </a:p>
          <a:p>
            <a:r>
              <a:rPr lang="en-US" dirty="0"/>
              <a:t>		statement(s)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		statement(s)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472" y="124982"/>
            <a:ext cx="1143000" cy="11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5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37712D-F22C-4F8C-A192-70994221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08284"/>
          </a:xfrm>
        </p:spPr>
        <p:txBody>
          <a:bodyPr/>
          <a:lstStyle/>
          <a:p>
            <a:r>
              <a:rPr lang="en-US" dirty="0"/>
              <a:t>Examples -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EDEBE86-09E9-4B73-9114-AF4B1A59A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14" y="636581"/>
            <a:ext cx="4566885" cy="58906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472" y="124982"/>
            <a:ext cx="1143000" cy="11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95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180EDD-AA71-4643-81E0-D79242295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09884"/>
          </a:xfrm>
        </p:spPr>
        <p:txBody>
          <a:bodyPr/>
          <a:lstStyle/>
          <a:p>
            <a:r>
              <a:rPr lang="en-US" dirty="0"/>
              <a:t>Break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702CB6-D76E-4DF5-AB48-A85195731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11110"/>
            <a:ext cx="8638484" cy="4199467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When the for-loop starts executing, it will check the if-condition. If </a:t>
            </a:r>
            <a:r>
              <a:rPr lang="en-US" sz="16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true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the break statement is executed, and the for–loop will get terminated. If the condition is false, the code inside for-loop will be executed.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When the while loop executes, it will check the if-condition; if it is </a:t>
            </a:r>
            <a:r>
              <a:rPr lang="en-US" sz="16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true,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the break statement is executed, and the while –loop will exit. If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if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the condition is false, the code inside while-loop will get executed.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C4BA43A-A0C7-437E-9007-AF5067819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488" y="3067226"/>
            <a:ext cx="5037667" cy="36499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472" y="124982"/>
            <a:ext cx="1143000" cy="11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01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B0EB52-2EE6-41AE-A4D9-EBC4AF11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64729"/>
          </a:xfrm>
        </p:spPr>
        <p:txBody>
          <a:bodyPr/>
          <a:lstStyle/>
          <a:p>
            <a:r>
              <a:rPr lang="en-US" dirty="0"/>
              <a:t>Continue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CE3AC7-F04F-48B1-8EFC-B65A46E26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65956"/>
            <a:ext cx="2813417" cy="4351337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 </a:t>
            </a:r>
            <a:r>
              <a:rPr lang="en-US" sz="16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continue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statement skips the code that comes after it, and the control is passed back to the start for the next iteration.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 for –loop, loops through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my_list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array given. Inside the for-loop, the if-condition gets executed. If the condition is</a:t>
            </a:r>
            <a:r>
              <a:rPr lang="en-US" sz="16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true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the continue statement is executed, and the control will pass to the start of the loop for the next iteration.</a:t>
            </a: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31504C0-921B-46D8-895B-0F8BA77F3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32" y="1365956"/>
            <a:ext cx="5029200" cy="452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472" y="124982"/>
            <a:ext cx="1143000" cy="11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58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B294BB-0325-4956-8B53-959C9E12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51840"/>
          </a:xfrm>
        </p:spPr>
        <p:txBody>
          <a:bodyPr/>
          <a:lstStyle/>
          <a:p>
            <a:r>
              <a:rPr lang="en-US" dirty="0"/>
              <a:t>Pass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4C5E2E-8379-4736-8959-040D337FD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53331"/>
            <a:ext cx="3095639" cy="4351337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Python pass is a null statement. When the Python interpreter comes across the across pass statement, it does nothing and is ignored.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 pass statement can be used inside the body of a function or class body. During execution, the interpreter, when it comes across the pass statement, ignores and continues without giving any error.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653BEF2-200E-4EEF-9443-C5B0F6FF9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320" y="1253331"/>
            <a:ext cx="5227814" cy="49653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472" y="124982"/>
            <a:ext cx="1143000" cy="11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23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7EB73B-3A49-4E86-97BD-7C0F9BCD7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50240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C84231C1-962C-42B3-9AC1-A5280CC5B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27239"/>
              </p:ext>
            </p:extLst>
          </p:nvPr>
        </p:nvGraphicFramePr>
        <p:xfrm>
          <a:off x="1375045" y="940280"/>
          <a:ext cx="8988154" cy="5680175"/>
        </p:xfrm>
        <a:graphic>
          <a:graphicData uri="http://schemas.openxmlformats.org/drawingml/2006/table">
            <a:tbl>
              <a:tblPr/>
              <a:tblGrid>
                <a:gridCol w="4494077">
                  <a:extLst>
                    <a:ext uri="{9D8B030D-6E8A-4147-A177-3AD203B41FA5}">
                      <a16:colId xmlns:a16="http://schemas.microsoft.com/office/drawing/2014/main" xmlns="" val="583383489"/>
                    </a:ext>
                  </a:extLst>
                </a:gridCol>
                <a:gridCol w="4494077">
                  <a:extLst>
                    <a:ext uri="{9D8B030D-6E8A-4147-A177-3AD203B41FA5}">
                      <a16:colId xmlns:a16="http://schemas.microsoft.com/office/drawing/2014/main" xmlns="" val="3606082822"/>
                    </a:ext>
                  </a:extLst>
                </a:gridCol>
              </a:tblGrid>
              <a:tr h="555631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b="1" dirty="0">
                          <a:effectLst/>
                        </a:rPr>
                        <a:t>Python loop</a:t>
                      </a:r>
                      <a:endParaRPr lang="en-IN" sz="1300" dirty="0">
                        <a:effectLst/>
                      </a:endParaRPr>
                    </a:p>
                  </a:txBody>
                  <a:tcPr marL="55220" marR="55220" marT="55220" marB="55220">
                    <a:lnL w="12700" cap="flat" cmpd="sng" algn="ctr">
                      <a:solidFill>
                        <a:srgbClr val="00FB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F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dirty="0">
                          <a:effectLst/>
                        </a:rPr>
                        <a:t>Working Code for all exercises</a:t>
                      </a:r>
                      <a:endParaRPr lang="en-US" sz="1300" dirty="0">
                        <a:effectLst/>
                      </a:endParaRPr>
                    </a:p>
                  </a:txBody>
                  <a:tcPr marL="55220" marR="55220" marT="55220" marB="55220">
                    <a:lnL w="12700" cap="flat" cmpd="sng" algn="ctr">
                      <a:solidFill>
                        <a:srgbClr val="80F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F6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00068487"/>
                  </a:ext>
                </a:extLst>
              </a:tr>
              <a:tr h="845118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Code for while loop</a:t>
                      </a:r>
                    </a:p>
                  </a:txBody>
                  <a:tcPr marL="55220" marR="55220" marT="55220" marB="55220">
                    <a:lnL w="12700" cap="flat" cmpd="sng" algn="ctr">
                      <a:solidFill>
                        <a:srgbClr val="E0FF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>
                          <a:effectLst/>
                        </a:rPr>
                        <a:t>val</a:t>
                      </a:r>
                      <a:r>
                        <a:rPr lang="en-US" sz="1300" dirty="0">
                          <a:effectLst/>
                        </a:rPr>
                        <a:t>=0 </a:t>
                      </a:r>
                    </a:p>
                    <a:p>
                      <a:pPr algn="l" fontAlgn="t"/>
                      <a:r>
                        <a:rPr lang="en-US" sz="1300" dirty="0">
                          <a:effectLst/>
                        </a:rPr>
                        <a:t>while (</a:t>
                      </a:r>
                      <a:r>
                        <a:rPr lang="en-US" sz="1300" dirty="0" err="1">
                          <a:effectLst/>
                        </a:rPr>
                        <a:t>val</a:t>
                      </a:r>
                      <a:r>
                        <a:rPr lang="en-US" sz="1300" dirty="0">
                          <a:effectLst/>
                        </a:rPr>
                        <a:t>&lt;4): </a:t>
                      </a:r>
                    </a:p>
                    <a:p>
                      <a:pPr algn="l" fontAlgn="t"/>
                      <a:r>
                        <a:rPr lang="en-US" sz="1300" dirty="0">
                          <a:effectLst/>
                        </a:rPr>
                        <a:t>           print (</a:t>
                      </a:r>
                      <a:r>
                        <a:rPr lang="en-US" sz="1300" dirty="0" err="1">
                          <a:effectLst/>
                        </a:rPr>
                        <a:t>val</a:t>
                      </a:r>
                      <a:r>
                        <a:rPr lang="en-US" sz="1300" dirty="0">
                          <a:effectLst/>
                        </a:rPr>
                        <a:t>) </a:t>
                      </a:r>
                    </a:p>
                    <a:p>
                      <a:pPr algn="l" fontAlgn="t"/>
                      <a:r>
                        <a:rPr lang="en-US" sz="1300" dirty="0">
                          <a:effectLst/>
                        </a:rPr>
                        <a:t>            </a:t>
                      </a:r>
                      <a:r>
                        <a:rPr lang="en-US" sz="1300" dirty="0" err="1">
                          <a:effectLst/>
                        </a:rPr>
                        <a:t>val</a:t>
                      </a:r>
                      <a:r>
                        <a:rPr lang="en-US" sz="1300" dirty="0">
                          <a:effectLst/>
                        </a:rPr>
                        <a:t>+=1 </a:t>
                      </a:r>
                    </a:p>
                  </a:txBody>
                  <a:tcPr marL="55220" marR="55220" marT="55220" marB="55220">
                    <a:lnL w="12700" cap="flat" cmpd="sng" algn="ctr">
                      <a:solidFill>
                        <a:srgbClr val="000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B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1847280"/>
                  </a:ext>
                </a:extLst>
              </a:tr>
              <a:tr h="659681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dirty="0">
                          <a:effectLst/>
                        </a:rPr>
                        <a:t>For Loop Simple Example</a:t>
                      </a:r>
                    </a:p>
                  </a:txBody>
                  <a:tcPr marL="55220" marR="55220" marT="55220" marB="55220">
                    <a:lnL w="12700" cap="flat" cmpd="sng" algn="ctr">
                      <a:solidFill>
                        <a:srgbClr val="E0FF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0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>
                          <a:effectLst/>
                        </a:rPr>
                        <a:t>val</a:t>
                      </a:r>
                      <a:r>
                        <a:rPr lang="en-US" sz="1300" dirty="0">
                          <a:effectLst/>
                        </a:rPr>
                        <a:t>=0 </a:t>
                      </a:r>
                    </a:p>
                    <a:p>
                      <a:pPr algn="l" fontAlgn="t"/>
                      <a:r>
                        <a:rPr lang="en-US" sz="1300" dirty="0">
                          <a:effectLst/>
                        </a:rPr>
                        <a:t>for x in range (2,7): </a:t>
                      </a:r>
                    </a:p>
                    <a:p>
                      <a:pPr algn="l" fontAlgn="t"/>
                      <a:r>
                        <a:rPr lang="en-US" sz="1300" dirty="0">
                          <a:effectLst/>
                        </a:rPr>
                        <a:t>                print (</a:t>
                      </a:r>
                      <a:r>
                        <a:rPr lang="en-US" sz="1300" dirty="0" err="1">
                          <a:effectLst/>
                        </a:rPr>
                        <a:t>val</a:t>
                      </a:r>
                      <a:r>
                        <a:rPr lang="en-US" sz="1300" dirty="0">
                          <a:effectLst/>
                        </a:rPr>
                        <a:t>) </a:t>
                      </a:r>
                    </a:p>
                  </a:txBody>
                  <a:tcPr marL="55220" marR="55220" marT="55220" marB="55220">
                    <a:lnL w="12700" cap="flat" cmpd="sng" algn="ctr">
                      <a:solidFill>
                        <a:srgbClr val="E00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F6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8446119"/>
                  </a:ext>
                </a:extLst>
              </a:tr>
              <a:tr h="8554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Use of for loop in string</a:t>
                      </a:r>
                    </a:p>
                  </a:txBody>
                  <a:tcPr marL="55220" marR="55220" marT="55220" marB="55220">
                    <a:lnL w="12700" cap="flat" cmpd="sng" algn="ctr">
                      <a:solidFill>
                        <a:srgbClr val="E00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8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Months = ["</a:t>
                      </a:r>
                      <a:r>
                        <a:rPr lang="en-US" sz="1300" dirty="0" err="1">
                          <a:effectLst/>
                        </a:rPr>
                        <a:t>Jan","Feb","Mar","April","May","June</a:t>
                      </a:r>
                      <a:r>
                        <a:rPr lang="en-US" sz="1300" dirty="0">
                          <a:effectLst/>
                        </a:rPr>
                        <a:t>"] </a:t>
                      </a:r>
                    </a:p>
                    <a:p>
                      <a:pPr algn="l" fontAlgn="t"/>
                      <a:r>
                        <a:rPr lang="en-US" sz="1300" dirty="0">
                          <a:effectLst/>
                        </a:rPr>
                        <a:t>for </a:t>
                      </a:r>
                      <a:r>
                        <a:rPr lang="en-US" sz="1300" dirty="0" err="1">
                          <a:effectLst/>
                        </a:rPr>
                        <a:t>mnth</a:t>
                      </a:r>
                      <a:r>
                        <a:rPr lang="en-US" sz="1300" dirty="0">
                          <a:effectLst/>
                        </a:rPr>
                        <a:t> in Months: </a:t>
                      </a:r>
                    </a:p>
                    <a:p>
                      <a:pPr algn="l" fontAlgn="t"/>
                      <a:r>
                        <a:rPr lang="en-US" sz="1300" dirty="0">
                          <a:effectLst/>
                        </a:rPr>
                        <a:t>                   print (</a:t>
                      </a:r>
                      <a:r>
                        <a:rPr lang="en-US" sz="1300" dirty="0" err="1">
                          <a:effectLst/>
                        </a:rPr>
                        <a:t>mnth</a:t>
                      </a:r>
                      <a:r>
                        <a:rPr lang="en-US" sz="1300" dirty="0">
                          <a:effectLst/>
                        </a:rPr>
                        <a:t>)</a:t>
                      </a:r>
                    </a:p>
                  </a:txBody>
                  <a:tcPr marL="55220" marR="55220" marT="55220" marB="55220">
                    <a:lnL w="12700" cap="flat" cmpd="sng" algn="ctr">
                      <a:solidFill>
                        <a:srgbClr val="2008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F6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9261922"/>
                  </a:ext>
                </a:extLst>
              </a:tr>
              <a:tr h="84511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Use break-statement in for loop</a:t>
                      </a:r>
                    </a:p>
                  </a:txBody>
                  <a:tcPr marL="55220" marR="55220" marT="55220" marB="55220">
                    <a:lnL w="12700" cap="flat" cmpd="sng" algn="ctr">
                      <a:solidFill>
                        <a:srgbClr val="000D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8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for </a:t>
                      </a:r>
                      <a:r>
                        <a:rPr lang="en-US" sz="1300" dirty="0" err="1">
                          <a:effectLst/>
                        </a:rPr>
                        <a:t>val</a:t>
                      </a:r>
                      <a:r>
                        <a:rPr lang="en-US" sz="1300" dirty="0">
                          <a:effectLst/>
                        </a:rPr>
                        <a:t> in range (10,20): </a:t>
                      </a:r>
                    </a:p>
                    <a:p>
                      <a:pPr algn="l" fontAlgn="t"/>
                      <a:r>
                        <a:rPr lang="en-US" sz="1300" dirty="0">
                          <a:effectLst/>
                        </a:rPr>
                        <a:t>           if (</a:t>
                      </a:r>
                      <a:r>
                        <a:rPr lang="en-US" sz="1300" dirty="0" err="1">
                          <a:effectLst/>
                        </a:rPr>
                        <a:t>val</a:t>
                      </a:r>
                      <a:r>
                        <a:rPr lang="en-US" sz="1300" dirty="0">
                          <a:effectLst/>
                        </a:rPr>
                        <a:t> == 15): </a:t>
                      </a:r>
                    </a:p>
                    <a:p>
                      <a:pPr algn="l" fontAlgn="t"/>
                      <a:r>
                        <a:rPr lang="en-US" sz="1300" dirty="0">
                          <a:effectLst/>
                        </a:rPr>
                        <a:t>                  break </a:t>
                      </a:r>
                    </a:p>
                    <a:p>
                      <a:pPr algn="l" fontAlgn="t"/>
                      <a:r>
                        <a:rPr lang="en-US" sz="1300" dirty="0">
                          <a:effectLst/>
                        </a:rPr>
                        <a:t>            print (</a:t>
                      </a:r>
                      <a:r>
                        <a:rPr lang="en-US" sz="1300" dirty="0" err="1">
                          <a:effectLst/>
                        </a:rPr>
                        <a:t>val</a:t>
                      </a:r>
                      <a:r>
                        <a:rPr lang="en-US" sz="1300" dirty="0">
                          <a:effectLst/>
                        </a:rPr>
                        <a:t>) </a:t>
                      </a:r>
                    </a:p>
                  </a:txBody>
                  <a:tcPr marL="55220" marR="55220" marT="55220" marB="55220">
                    <a:lnL w="12700" cap="flat" cmpd="sng" algn="ctr">
                      <a:solidFill>
                        <a:srgbClr val="2008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F6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949289"/>
                  </a:ext>
                </a:extLst>
              </a:tr>
              <a:tr h="84511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Use of Continue statement in for loop</a:t>
                      </a:r>
                    </a:p>
                  </a:txBody>
                  <a:tcPr marL="55220" marR="55220" marT="55220" marB="55220">
                    <a:lnL w="12700" cap="flat" cmpd="sng" algn="ctr">
                      <a:solidFill>
                        <a:srgbClr val="2008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06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for </a:t>
                      </a:r>
                      <a:r>
                        <a:rPr lang="en-US" sz="1300" dirty="0" err="1">
                          <a:effectLst/>
                        </a:rPr>
                        <a:t>val</a:t>
                      </a:r>
                      <a:r>
                        <a:rPr lang="en-US" sz="1300" dirty="0">
                          <a:effectLst/>
                        </a:rPr>
                        <a:t> in range (10,20): </a:t>
                      </a:r>
                    </a:p>
                    <a:p>
                      <a:pPr algn="l" fontAlgn="t"/>
                      <a:r>
                        <a:rPr lang="en-US" sz="1300" dirty="0">
                          <a:effectLst/>
                        </a:rPr>
                        <a:t>      if (</a:t>
                      </a:r>
                      <a:r>
                        <a:rPr lang="en-US" sz="1300" dirty="0" err="1">
                          <a:effectLst/>
                        </a:rPr>
                        <a:t>val</a:t>
                      </a:r>
                      <a:r>
                        <a:rPr lang="en-US" sz="1300" dirty="0">
                          <a:effectLst/>
                        </a:rPr>
                        <a:t> % 5 == 0): </a:t>
                      </a:r>
                    </a:p>
                    <a:p>
                      <a:pPr algn="l" fontAlgn="t"/>
                      <a:r>
                        <a:rPr lang="en-US" sz="1300" dirty="0">
                          <a:effectLst/>
                        </a:rPr>
                        <a:t>                continue </a:t>
                      </a:r>
                    </a:p>
                    <a:p>
                      <a:pPr algn="l" fontAlgn="t"/>
                      <a:r>
                        <a:rPr lang="en-US" sz="1300" dirty="0">
                          <a:effectLst/>
                        </a:rPr>
                        <a:t>      print (</a:t>
                      </a:r>
                      <a:r>
                        <a:rPr lang="en-US" sz="1300" dirty="0" err="1">
                          <a:effectLst/>
                        </a:rPr>
                        <a:t>val</a:t>
                      </a:r>
                      <a:r>
                        <a:rPr lang="en-US" sz="1300" dirty="0">
                          <a:effectLst/>
                        </a:rPr>
                        <a:t>) </a:t>
                      </a:r>
                    </a:p>
                  </a:txBody>
                  <a:tcPr marL="55220" marR="55220" marT="55220" marB="55220">
                    <a:lnL w="12700" cap="flat" cmpd="sng" algn="ctr">
                      <a:solidFill>
                        <a:srgbClr val="4006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F6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0951693"/>
                  </a:ext>
                </a:extLst>
              </a:tr>
              <a:tr h="8554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Code for "enumerate function" with "for loop"</a:t>
                      </a:r>
                    </a:p>
                  </a:txBody>
                  <a:tcPr marL="55220" marR="55220" marT="55220" marB="55220">
                    <a:lnL w="12700" cap="flat" cmpd="sng" algn="ctr">
                      <a:solidFill>
                        <a:srgbClr val="60FD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FD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FD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Months = ["</a:t>
                      </a:r>
                      <a:r>
                        <a:rPr lang="en-US" sz="1300" dirty="0" err="1">
                          <a:effectLst/>
                        </a:rPr>
                        <a:t>Jan","Feb","Mar","April","May","June</a:t>
                      </a:r>
                      <a:r>
                        <a:rPr lang="en-US" sz="1300" dirty="0">
                          <a:effectLst/>
                        </a:rPr>
                        <a:t>"] </a:t>
                      </a:r>
                    </a:p>
                    <a:p>
                      <a:pPr algn="l" fontAlgn="t"/>
                      <a:r>
                        <a:rPr lang="en-US" sz="1300" dirty="0">
                          <a:effectLst/>
                        </a:rPr>
                        <a:t>for index, </a:t>
                      </a:r>
                      <a:r>
                        <a:rPr lang="en-US" sz="1300" dirty="0" err="1">
                          <a:effectLst/>
                        </a:rPr>
                        <a:t>mnth</a:t>
                      </a:r>
                      <a:r>
                        <a:rPr lang="en-US" sz="1300" dirty="0">
                          <a:effectLst/>
                        </a:rPr>
                        <a:t> in </a:t>
                      </a:r>
                      <a:r>
                        <a:rPr lang="en-US" sz="1300" b="1" dirty="0">
                          <a:effectLst/>
                        </a:rPr>
                        <a:t>enumerate</a:t>
                      </a:r>
                      <a:r>
                        <a:rPr lang="en-US" sz="1300" dirty="0">
                          <a:effectLst/>
                        </a:rPr>
                        <a:t>(Months): </a:t>
                      </a:r>
                    </a:p>
                    <a:p>
                      <a:pPr algn="l" fontAlgn="t"/>
                      <a:r>
                        <a:rPr lang="en-US" sz="1300" dirty="0">
                          <a:effectLst/>
                        </a:rPr>
                        <a:t>                                       print (</a:t>
                      </a:r>
                      <a:r>
                        <a:rPr lang="en-US" sz="1300" dirty="0" err="1">
                          <a:effectLst/>
                        </a:rPr>
                        <a:t>index,mnth</a:t>
                      </a:r>
                      <a:r>
                        <a:rPr lang="en-US" sz="1300" dirty="0">
                          <a:effectLst/>
                        </a:rPr>
                        <a:t>) </a:t>
                      </a:r>
                    </a:p>
                  </a:txBody>
                  <a:tcPr marL="55220" marR="55220" marT="55220" marB="55220">
                    <a:lnL w="12700" cap="flat" cmpd="sng" algn="ctr">
                      <a:solidFill>
                        <a:srgbClr val="60FD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B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570012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169" y="0"/>
            <a:ext cx="1143000" cy="11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9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8D1827-215A-4F33-A81E-5F0B830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619A0F-D10C-4CDE-A951-30B1B7CE2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694928" cy="1998132"/>
          </a:xfrm>
        </p:spPr>
        <p:txBody>
          <a:bodyPr>
            <a:normAutofit lnSpcReduction="10000"/>
          </a:bodyPr>
          <a:lstStyle/>
          <a:p>
            <a:pPr>
              <a:buClrTx/>
            </a:pPr>
            <a:r>
              <a:rPr lang="en-US" sz="2400" dirty="0"/>
              <a:t>Program statement are executed sequentially one after another. In some situations, a block of code needs of times. </a:t>
            </a:r>
          </a:p>
          <a:p>
            <a:pPr>
              <a:buClrTx/>
            </a:pPr>
            <a:r>
              <a:rPr lang="en-US" sz="2400" dirty="0"/>
              <a:t>These are repetitive program codes, the computers have to perform to complete tasks. The following are the loop structures available in python.</a:t>
            </a: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280517C-49EC-4079-A053-0752E3A4358C}"/>
              </a:ext>
            </a:extLst>
          </p:cNvPr>
          <p:cNvSpPr/>
          <p:nvPr/>
        </p:nvSpPr>
        <p:spPr>
          <a:xfrm>
            <a:off x="1348684" y="4069643"/>
            <a:ext cx="3866783" cy="1325562"/>
          </a:xfrm>
          <a:prstGeom prst="rect">
            <a:avLst/>
          </a:prstGeom>
          <a:solidFill>
            <a:srgbClr val="A0B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while statement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for loop statement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Nested loop statement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472" y="124982"/>
            <a:ext cx="1143000" cy="11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00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D5526D-EFAF-47D8-A9C6-1818900DF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66329"/>
          </a:xfrm>
        </p:spPr>
        <p:txBody>
          <a:bodyPr/>
          <a:lstStyle/>
          <a:p>
            <a:r>
              <a:rPr lang="en-US" dirty="0"/>
              <a:t>Indentation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181106-3312-4772-9411-023312088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569156"/>
            <a:ext cx="8593328" cy="4351337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/>
              <a:t>Python uses indentation to express the block structure of a program. Unlike other languages, Python does not use braces, or other begin/end delimiters, around blocks of statements; indentation is the only way to denote such blocks.</a:t>
            </a:r>
          </a:p>
          <a:p>
            <a:pPr>
              <a:buClrTx/>
            </a:pPr>
            <a:r>
              <a:rPr lang="en-US" dirty="0"/>
              <a:t>Each logical line in a Python program is indented by the whitespace on its left. A block is a contiguous sequence of logical lines, all indented by the same amount; a logical line with less indentation ends the block. </a:t>
            </a:r>
          </a:p>
          <a:p>
            <a:pPr>
              <a:buClrTx/>
            </a:pPr>
            <a:r>
              <a:rPr lang="en-US" dirty="0"/>
              <a:t>All statements in a block must have the same indentation, as must all clauses in a compound statement.</a:t>
            </a:r>
          </a:p>
          <a:p>
            <a:pPr>
              <a:buClrTx/>
            </a:pPr>
            <a:r>
              <a:rPr lang="en-US" dirty="0"/>
              <a:t>The first statement in a source file must have no indentation (i.e., must not begin with any whitespace).</a:t>
            </a:r>
          </a:p>
          <a:p>
            <a:pPr>
              <a:buClrTx/>
            </a:pPr>
            <a:r>
              <a:rPr lang="en-US" dirty="0"/>
              <a:t>Statements that you type at the interactive interpreter primary prompt &gt;&gt;&gt; (covered in Interactive Sessions) must also have no indentation.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472" y="124982"/>
            <a:ext cx="1143000" cy="11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4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1CE842-D42D-41C0-8CEB-3D3C8585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04CE47B-DBFE-42C7-AB68-F12D458E3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424" y="1837973"/>
            <a:ext cx="5894709" cy="41451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472" y="124982"/>
            <a:ext cx="1143000" cy="11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9D8AAD-E1D1-4013-A029-ACA2DE26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23330"/>
          </a:xfrm>
        </p:spPr>
        <p:txBody>
          <a:bodyPr/>
          <a:lstStyle/>
          <a:p>
            <a:r>
              <a:rPr lang="en-US" dirty="0"/>
              <a:t>While Loop statement</a:t>
            </a: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5B51DF08-81B2-4F4F-BED1-448B4F9C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401" y="2930847"/>
            <a:ext cx="3951111" cy="395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1267C3C-FC11-4D4A-9AD4-128A2B154DD2}"/>
              </a:ext>
            </a:extLst>
          </p:cNvPr>
          <p:cNvSpPr txBox="1"/>
          <p:nvPr/>
        </p:nvSpPr>
        <p:spPr>
          <a:xfrm>
            <a:off x="1261871" y="1525179"/>
            <a:ext cx="9507729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while loop in Python is used to iterate over a block of code as long as the test expression (condition) is true.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body of the loop is entered only if the </a:t>
            </a:r>
            <a:r>
              <a:rPr lang="en-US" dirty="0" err="1"/>
              <a:t>test_expression</a:t>
            </a:r>
            <a:r>
              <a:rPr lang="en-US" dirty="0"/>
              <a:t> evaluates to True.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one iteration, the test expression is checked again.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process continues until the test expression </a:t>
            </a:r>
          </a:p>
          <a:p>
            <a:r>
              <a:rPr lang="en-US" dirty="0"/>
              <a:t>evaluates to False.</a:t>
            </a:r>
          </a:p>
          <a:p>
            <a:endParaRPr lang="en-US" sz="2000" dirty="0"/>
          </a:p>
          <a:p>
            <a:r>
              <a:rPr lang="en-US" sz="2000" dirty="0"/>
              <a:t>Syntax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									Flowchart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endParaRPr lang="en-IN" sz="2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DE8AF78B-0555-48E8-BB51-0BD93CAABC8E}"/>
              </a:ext>
            </a:extLst>
          </p:cNvPr>
          <p:cNvSpPr/>
          <p:nvPr/>
        </p:nvSpPr>
        <p:spPr>
          <a:xfrm>
            <a:off x="1261871" y="4906402"/>
            <a:ext cx="2677950" cy="105104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while condition:</a:t>
            </a:r>
          </a:p>
          <a:p>
            <a:r>
              <a:rPr lang="en-US" dirty="0"/>
              <a:t>		statement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472" y="124982"/>
            <a:ext cx="1143000" cy="11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D442CF-6D11-4C4F-8BCF-50783B4D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557672"/>
            <a:ext cx="9692640" cy="785707"/>
          </a:xfrm>
        </p:spPr>
        <p:txBody>
          <a:bodyPr/>
          <a:lstStyle/>
          <a:p>
            <a:r>
              <a:rPr lang="en-US" dirty="0"/>
              <a:t>Examples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851C29F-4C57-4836-8562-DA6E946E1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545872"/>
            <a:ext cx="5794722" cy="45727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472" y="124982"/>
            <a:ext cx="1143000" cy="11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742354-5E72-44BE-826B-51D01BFC8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09884"/>
          </a:xfrm>
        </p:spPr>
        <p:txBody>
          <a:bodyPr/>
          <a:lstStyle/>
          <a:p>
            <a:r>
              <a:rPr lang="en-US" dirty="0"/>
              <a:t>While loop with else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F06A41-12BD-44C5-8427-17ECA11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33689"/>
            <a:ext cx="8595360" cy="4351337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2000" dirty="0"/>
              <a:t>Same as that of for loop, we can have an optional else block with while loop as well.</a:t>
            </a:r>
          </a:p>
          <a:p>
            <a:pPr>
              <a:buClrTx/>
            </a:pPr>
            <a:r>
              <a:rPr lang="en-US" sz="2000" dirty="0"/>
              <a:t>The else part is executed if the condition in the while loop evaluates to False. The while loop can be terminated with a break statement.</a:t>
            </a:r>
          </a:p>
          <a:p>
            <a:pPr>
              <a:buClrTx/>
            </a:pPr>
            <a:r>
              <a:rPr lang="en-US" sz="2000" dirty="0"/>
              <a:t>In such case, the else part is ignored. Hence, a while loop's else part runs if no break occurs and the condition is false.</a:t>
            </a:r>
            <a:endParaRPr lang="en-IN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08681B9B-ECCF-421D-B742-479B2296C376}"/>
              </a:ext>
            </a:extLst>
          </p:cNvPr>
          <p:cNvSpPr/>
          <p:nvPr/>
        </p:nvSpPr>
        <p:spPr>
          <a:xfrm>
            <a:off x="1470886" y="4371611"/>
            <a:ext cx="2852758" cy="146623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while condition:</a:t>
            </a:r>
          </a:p>
          <a:p>
            <a:r>
              <a:rPr lang="en-US" dirty="0"/>
              <a:t>		statement1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		statement2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F89022A-5294-4BCF-A1D8-BBE0F06C4839}"/>
              </a:ext>
            </a:extLst>
          </p:cNvPr>
          <p:cNvSpPr txBox="1"/>
          <p:nvPr/>
        </p:nvSpPr>
        <p:spPr>
          <a:xfrm>
            <a:off x="1470886" y="3843813"/>
            <a:ext cx="12836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Syntax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	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472" y="124982"/>
            <a:ext cx="1143000" cy="11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2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85ABFA-6D2A-4605-AB3D-9D28B3F5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63129"/>
          </a:xfrm>
        </p:spPr>
        <p:txBody>
          <a:bodyPr/>
          <a:lstStyle/>
          <a:p>
            <a:r>
              <a:rPr lang="en-US" dirty="0"/>
              <a:t>Examples -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2549A1A-3852-4FAD-9AB8-31AFFC0EE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202608"/>
            <a:ext cx="6188795" cy="52896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472" y="124982"/>
            <a:ext cx="1143000" cy="11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55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27D57C-C575-4D78-AB93-B449FC1F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96996"/>
          </a:xfrm>
        </p:spPr>
        <p:txBody>
          <a:bodyPr/>
          <a:lstStyle/>
          <a:p>
            <a:r>
              <a:rPr lang="en-US" dirty="0"/>
              <a:t>For Loop statements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F097499-9A50-44B0-A337-5D9860FEF1FB}"/>
              </a:ext>
            </a:extLst>
          </p:cNvPr>
          <p:cNvSpPr txBox="1"/>
          <p:nvPr/>
        </p:nvSpPr>
        <p:spPr>
          <a:xfrm>
            <a:off x="1159934" y="1377792"/>
            <a:ext cx="930486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for loop is another repetitive control structure, and is used to execute a set of instructions repeatedly, until the condition becomes false.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for loop in Python is used to iterate over a sequence (list, tuple, string) or other </a:t>
            </a:r>
            <a:r>
              <a:rPr lang="en-US" dirty="0" err="1"/>
              <a:t>iterable</a:t>
            </a:r>
            <a:r>
              <a:rPr lang="en-US" dirty="0"/>
              <a:t> objects. Iterating over a sequence is called traversal.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Here, element is the variable that takes the value of the item inside the sequence on each iteration.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Loop continues until we reach the last item in the sequence.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Syntax </a:t>
            </a:r>
            <a:r>
              <a:rPr lang="en-IN" dirty="0">
                <a:sym typeface="Wingdings" panose="05000000000000000000" pitchFamily="2" charset="2"/>
              </a:rPr>
              <a:t>									Flowchart 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4D1F8E45-8173-4913-BF1C-D429B0285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788" y="2929890"/>
            <a:ext cx="28575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52A8E47E-5FFE-4F63-B364-077DA415ED0D}"/>
              </a:ext>
            </a:extLst>
          </p:cNvPr>
          <p:cNvSpPr/>
          <p:nvPr/>
        </p:nvSpPr>
        <p:spPr>
          <a:xfrm>
            <a:off x="1470886" y="4371611"/>
            <a:ext cx="2772327" cy="101318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 value in sequence:</a:t>
            </a:r>
          </a:p>
          <a:p>
            <a:r>
              <a:rPr lang="en-US" dirty="0"/>
              <a:t>		statement(s)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472" y="124982"/>
            <a:ext cx="1143000" cy="11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574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70</TotalTime>
  <Words>797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Schoolbook</vt:lpstr>
      <vt:lpstr>Source Sans Pro</vt:lpstr>
      <vt:lpstr>Wingdings</vt:lpstr>
      <vt:lpstr>Wingdings 2</vt:lpstr>
      <vt:lpstr>View</vt:lpstr>
      <vt:lpstr>Control Statements</vt:lpstr>
      <vt:lpstr>Introduction</vt:lpstr>
      <vt:lpstr>Indentation</vt:lpstr>
      <vt:lpstr>Examples –</vt:lpstr>
      <vt:lpstr>While Loop statement</vt:lpstr>
      <vt:lpstr>Examples</vt:lpstr>
      <vt:lpstr>While loop with else statement</vt:lpstr>
      <vt:lpstr>Examples -</vt:lpstr>
      <vt:lpstr>For Loop statements</vt:lpstr>
      <vt:lpstr>Examples -</vt:lpstr>
      <vt:lpstr>For loop with else</vt:lpstr>
      <vt:lpstr>Examples -</vt:lpstr>
      <vt:lpstr>Break statement</vt:lpstr>
      <vt:lpstr>Continue statement</vt:lpstr>
      <vt:lpstr>Pass statement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kanishk mehta</dc:creator>
  <cp:lastModifiedBy>Microsoft account</cp:lastModifiedBy>
  <cp:revision>10</cp:revision>
  <dcterms:created xsi:type="dcterms:W3CDTF">2021-06-30T10:26:00Z</dcterms:created>
  <dcterms:modified xsi:type="dcterms:W3CDTF">2021-09-29T05:13:09Z</dcterms:modified>
</cp:coreProperties>
</file>