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B0D1B-6F94-4B4D-9DDE-4180E9CD4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13F651-D2BD-644A-9930-1313D383F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1366C-84CD-7B4B-BB80-537F711D9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7CD40-7F51-9D4F-8345-249916EF2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B0857-D6D2-DD48-8471-0628AC421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83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703FF-B11D-774E-9531-3D3E20972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C4E74-7813-8F4C-B031-385028506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3164B-03C7-8942-90CC-C5DD63AAA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9BBAC-270C-F048-B1C8-676231C3B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9F11D-4D8D-EF45-9041-E68DCF261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774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7D49FE-9897-B34E-93FB-D16DFA46A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75BC0-8A05-7A45-9677-32AEB22DD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902F9-2578-0F46-A6D5-95626ED4C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DEB47-1D74-1F4A-B48A-69A0D319D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3C187-68ED-DC43-9FE0-8AE0C268E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546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2063396"/>
            <a:ext cx="7796030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125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766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0" y="2063396"/>
            <a:ext cx="3816536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495478" y="2063396"/>
            <a:ext cx="381490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52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A7A3E-21E6-0049-B5BF-E8A6047B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9355C-AC91-074B-945D-B4F65C9E6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989C4-E3FE-CE4A-9B02-ED2F352B8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50C86-90CD-2F4C-972A-8BEAFBE86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102B2-7A9B-6348-A96B-9609837DD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588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C061A-1174-0240-BFCF-460E249C3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A67CE-FE72-7845-8B3A-9B818A487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287DD-D9B9-D144-B71C-2F5A44339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37E9E-DB5F-DB40-B77B-5C5FD14E1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DFC30-A9FD-4746-B097-2A48707A3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50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CB9C8-295D-D44B-846D-CD0D05D61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720C9-FCB7-014D-9417-E0277BB33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98D2F-7DA4-8240-84F3-C7EFD9380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BFC2-F23A-0944-94A4-CAE1AD201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805B7-56AA-3F4D-90B7-E9DF95328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D3001-21C8-A843-AE7F-D4E5D7688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221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9C8F1-BD4D-F748-929F-3E56EB564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39B7E-4180-2B40-B1AE-48EF69101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B0758-5F18-1F41-ACDB-440D6FF1B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1509CA-EE8C-5E4A-9DCD-9F6480948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5AE26F-CFBB-D14F-9D60-107348105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1FED2A-E811-8447-9121-98BD98EE3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F176BC-EF86-2C4C-9ED2-25988A9E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495BAC-9B58-4E49-98EF-DEEBE6B89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063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9C48-2FE8-A34B-9B4A-87B3E5F8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D7FEB4-4F43-3346-AE12-ABF355EBF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DBD55-99FE-5F46-B10A-1F5A22824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7D3CB2-C441-4244-AAEC-BD7DEFBF7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269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7C7CEF-3D90-3641-B9C5-A599C5D5A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BBFC23-0E7C-5C46-BF5E-5F403D02E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556C4-A87D-324E-8A46-46DC4F153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29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96941-203C-444B-8134-57DAC8851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8F6AA-2C7D-B04E-A7B0-5A8E7828B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9A0D9-FB7D-4C41-9BDD-850EFBA79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FC398-064D-6040-899E-E5118035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CF868-7EEB-0C40-9B91-478FF64A4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149CF-1989-2047-8D8B-E42486942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86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ACF55-5D1C-1747-9B2C-9C7A668C1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333150-914E-3B4C-90F1-4E450BA21B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31DA2-855C-B346-85DD-01C0EC176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F140A-2368-5C47-BAD4-5B4071D9B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2AD5A-E984-DD45-B15C-9D0FD43A6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0B581-1986-C348-A186-62006B333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60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35B6CF-24D5-B244-807E-A7078C5A4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43E80-7B0A-8149-94D9-88D62DF5D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4B93D-C172-034E-8765-43BA5AF26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B521A-F444-7449-94DD-05953C4E3E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2DD5B-8773-BE41-A9EE-0C04F254A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57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3594" y="2686099"/>
            <a:ext cx="4493006" cy="859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0" spc="-10" dirty="0"/>
              <a:t>Lists </a:t>
            </a:r>
            <a:r>
              <a:rPr sz="5500" dirty="0"/>
              <a:t>in</a:t>
            </a:r>
            <a:r>
              <a:rPr sz="5500" spc="-75" dirty="0"/>
              <a:t> </a:t>
            </a:r>
            <a:r>
              <a:rPr sz="5500" spc="5" dirty="0"/>
              <a:t>Python</a:t>
            </a:r>
            <a:endParaRPr sz="5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8388" y="1066800"/>
            <a:ext cx="4562856" cy="394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4235" y="1984603"/>
            <a:ext cx="3990340" cy="218376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95"/>
              </a:spcBef>
              <a:buClr>
                <a:srgbClr val="9E3611"/>
              </a:buClr>
              <a:buSzPct val="85000"/>
              <a:buFont typeface="Wingdings"/>
              <a:buChar char=""/>
              <a:tabLst>
                <a:tab pos="195580" algn="l"/>
                <a:tab pos="1943735" algn="l"/>
              </a:tabLst>
            </a:pPr>
            <a:r>
              <a:rPr sz="2000" dirty="0">
                <a:latin typeface="Arial"/>
                <a:cs typeface="Arial"/>
              </a:rPr>
              <a:t>Slicing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[::]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(i.e)	</a:t>
            </a:r>
            <a:r>
              <a:rPr sz="2000" spc="-10" dirty="0">
                <a:latin typeface="Arial"/>
                <a:cs typeface="Arial"/>
              </a:rPr>
              <a:t>list[start:stop:step]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994"/>
              </a:spcBef>
              <a:buClr>
                <a:srgbClr val="9E3611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dirty="0">
                <a:latin typeface="Arial"/>
                <a:cs typeface="Arial"/>
              </a:rPr>
              <a:t>Concatenation =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1010"/>
              </a:spcBef>
              <a:buClr>
                <a:srgbClr val="9E3611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dirty="0">
                <a:latin typeface="Arial"/>
                <a:cs typeface="Arial"/>
              </a:rPr>
              <a:t>Repetition=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*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994"/>
              </a:spcBef>
              <a:buClr>
                <a:srgbClr val="9E3611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dirty="0">
                <a:latin typeface="Arial"/>
                <a:cs typeface="Arial"/>
              </a:rPr>
              <a:t>Membership =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1000"/>
              </a:spcBef>
              <a:buClr>
                <a:srgbClr val="9E3611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dirty="0">
                <a:latin typeface="Arial"/>
                <a:cs typeface="Arial"/>
              </a:rPr>
              <a:t>Identity =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1464309"/>
            <a:ext cx="748284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Carlito"/>
                <a:cs typeface="Carlito"/>
              </a:rPr>
              <a:t>Accessing the </a:t>
            </a:r>
            <a:r>
              <a:rPr sz="2000" spc="-10" dirty="0">
                <a:latin typeface="Carlito"/>
                <a:cs typeface="Carlito"/>
              </a:rPr>
              <a:t>range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spc="-10" dirty="0">
                <a:latin typeface="Carlito"/>
                <a:cs typeface="Carlito"/>
              </a:rPr>
              <a:t>item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list </a:t>
            </a:r>
            <a:r>
              <a:rPr sz="2000" spc="-5" dirty="0">
                <a:latin typeface="Carlito"/>
                <a:cs typeface="Carlito"/>
              </a:rPr>
              <a:t>by using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slicing </a:t>
            </a:r>
            <a:r>
              <a:rPr sz="2000" spc="-15" dirty="0">
                <a:latin typeface="Carlito"/>
                <a:cs typeface="Carlito"/>
              </a:rPr>
              <a:t>operator</a:t>
            </a:r>
            <a:r>
              <a:rPr sz="2000" spc="7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[:]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950">
              <a:latin typeface="Carlito"/>
              <a:cs typeface="Carlito"/>
            </a:endParaRPr>
          </a:p>
          <a:p>
            <a:pPr marL="355600" marR="1327785" indent="-3556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latin typeface="Carlito"/>
                <a:cs typeface="Carlito"/>
              </a:rPr>
              <a:t>Slicing </a:t>
            </a:r>
            <a:r>
              <a:rPr sz="2000" dirty="0">
                <a:latin typeface="Carlito"/>
                <a:cs typeface="Carlito"/>
              </a:rPr>
              <a:t>can </a:t>
            </a:r>
            <a:r>
              <a:rPr sz="2000" spc="-5" dirty="0">
                <a:latin typeface="Carlito"/>
                <a:cs typeface="Carlito"/>
              </a:rPr>
              <a:t>be best </a:t>
            </a:r>
            <a:r>
              <a:rPr sz="2000" spc="-10" dirty="0">
                <a:latin typeface="Carlito"/>
                <a:cs typeface="Carlito"/>
              </a:rPr>
              <a:t>visualized </a:t>
            </a:r>
            <a:r>
              <a:rPr sz="2000" spc="-5" dirty="0">
                <a:latin typeface="Carlito"/>
                <a:cs typeface="Carlito"/>
              </a:rPr>
              <a:t>by considering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index </a:t>
            </a:r>
            <a:r>
              <a:rPr sz="2000" spc="-15" dirty="0">
                <a:latin typeface="Carlito"/>
                <a:cs typeface="Carlito"/>
              </a:rPr>
              <a:t>to  </a:t>
            </a:r>
            <a:r>
              <a:rPr sz="2000" spc="-5" dirty="0">
                <a:latin typeface="Carlito"/>
                <a:cs typeface="Carlito"/>
              </a:rPr>
              <a:t>be between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elements.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2988691"/>
            <a:ext cx="2847975" cy="157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10" dirty="0">
                <a:latin typeface="Carlito"/>
                <a:cs typeface="Carlito"/>
              </a:rPr>
              <a:t>Example </a:t>
            </a:r>
            <a:r>
              <a:rPr sz="2000" dirty="0">
                <a:latin typeface="Carlito"/>
                <a:cs typeface="Carlito"/>
              </a:rPr>
              <a:t>: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-</a:t>
            </a:r>
            <a:endParaRPr sz="2000">
              <a:latin typeface="Carlito"/>
              <a:cs typeface="Carlito"/>
            </a:endParaRPr>
          </a:p>
          <a:p>
            <a:pPr marL="436245" lvl="1" indent="-183515">
              <a:lnSpc>
                <a:spcPct val="100000"/>
              </a:lnSpc>
              <a:spcBef>
                <a:spcPts val="1280"/>
              </a:spcBef>
              <a:buClr>
                <a:srgbClr val="9E3611"/>
              </a:buClr>
              <a:buSzPct val="83333"/>
              <a:buFont typeface="Wingdings"/>
              <a:buChar char=""/>
              <a:tabLst>
                <a:tab pos="436880" algn="l"/>
              </a:tabLst>
            </a:pPr>
            <a:r>
              <a:rPr sz="1800" dirty="0">
                <a:latin typeface="Arial"/>
                <a:cs typeface="Arial"/>
              </a:rPr>
              <a:t>marks=[</a:t>
            </a:r>
            <a:r>
              <a:rPr sz="1800" spc="-15" dirty="0">
                <a:latin typeface="Arial"/>
                <a:cs typeface="Arial"/>
              </a:rPr>
              <a:t>9</a:t>
            </a:r>
            <a:r>
              <a:rPr sz="1800" dirty="0">
                <a:latin typeface="Arial"/>
                <a:cs typeface="Arial"/>
              </a:rPr>
              <a:t>0,</a:t>
            </a:r>
            <a:r>
              <a:rPr sz="1800" spc="-10" dirty="0">
                <a:latin typeface="Arial"/>
                <a:cs typeface="Arial"/>
              </a:rPr>
              <a:t>8</a:t>
            </a:r>
            <a:r>
              <a:rPr sz="1800" spc="-25" dirty="0">
                <a:latin typeface="Arial"/>
                <a:cs typeface="Arial"/>
              </a:rPr>
              <a:t>0</a:t>
            </a:r>
            <a:r>
              <a:rPr sz="1800" spc="-5" dirty="0">
                <a:latin typeface="Arial"/>
                <a:cs typeface="Arial"/>
              </a:rPr>
              <a:t>,5</a:t>
            </a:r>
            <a:r>
              <a:rPr sz="1800" spc="-15" dirty="0">
                <a:latin typeface="Arial"/>
                <a:cs typeface="Arial"/>
              </a:rPr>
              <a:t>0</a:t>
            </a:r>
            <a:r>
              <a:rPr sz="1800" spc="-10" dirty="0">
                <a:latin typeface="Arial"/>
                <a:cs typeface="Arial"/>
              </a:rPr>
              <a:t>,</a:t>
            </a:r>
            <a:r>
              <a:rPr sz="1800" spc="-5" dirty="0">
                <a:latin typeface="Arial"/>
                <a:cs typeface="Arial"/>
              </a:rPr>
              <a:t>7</a:t>
            </a:r>
            <a:r>
              <a:rPr sz="1800" spc="-15" dirty="0">
                <a:latin typeface="Arial"/>
                <a:cs typeface="Arial"/>
              </a:rPr>
              <a:t>0</a:t>
            </a:r>
            <a:r>
              <a:rPr sz="1800" spc="-10" dirty="0">
                <a:latin typeface="Arial"/>
                <a:cs typeface="Arial"/>
              </a:rPr>
              <a:t>,</a:t>
            </a:r>
            <a:r>
              <a:rPr sz="1800" spc="-5" dirty="0">
                <a:latin typeface="Arial"/>
                <a:cs typeface="Arial"/>
              </a:rPr>
              <a:t>6</a:t>
            </a:r>
            <a:r>
              <a:rPr sz="1800" spc="-15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]</a:t>
            </a:r>
            <a:endParaRPr sz="1800">
              <a:latin typeface="Arial"/>
              <a:cs typeface="Arial"/>
            </a:endParaRPr>
          </a:p>
          <a:p>
            <a:pPr marL="436245" lvl="1" indent="-183515">
              <a:lnSpc>
                <a:spcPct val="100000"/>
              </a:lnSpc>
              <a:spcBef>
                <a:spcPts val="994"/>
              </a:spcBef>
              <a:buClr>
                <a:srgbClr val="9E3611"/>
              </a:buClr>
              <a:buSzPct val="83333"/>
              <a:buFont typeface="Wingdings"/>
              <a:buChar char=""/>
              <a:tabLst>
                <a:tab pos="436880" algn="l"/>
              </a:tabLst>
            </a:pPr>
            <a:r>
              <a:rPr sz="1800" spc="-5" dirty="0">
                <a:latin typeface="Arial"/>
                <a:cs typeface="Arial"/>
              </a:rPr>
              <a:t>print(marks[:2])</a:t>
            </a:r>
            <a:endParaRPr sz="1800">
              <a:latin typeface="Arial"/>
              <a:cs typeface="Arial"/>
            </a:endParaRPr>
          </a:p>
          <a:p>
            <a:pPr marL="1167765">
              <a:lnSpc>
                <a:spcPct val="100000"/>
              </a:lnSpc>
              <a:spcBef>
                <a:spcPts val="1010"/>
              </a:spcBef>
            </a:pPr>
            <a:r>
              <a:rPr sz="1800" spc="-5" dirty="0">
                <a:solidFill>
                  <a:srgbClr val="00AEEE"/>
                </a:solidFill>
                <a:latin typeface="Arial"/>
                <a:cs typeface="Arial"/>
              </a:rPr>
              <a:t>Output:</a:t>
            </a:r>
            <a:r>
              <a:rPr sz="1800" spc="-45" dirty="0">
                <a:solidFill>
                  <a:srgbClr val="00AEEE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00AEEE"/>
                </a:solidFill>
                <a:latin typeface="Arial"/>
                <a:cs typeface="Arial"/>
              </a:rPr>
              <a:t>[90,80]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4540" y="540765"/>
            <a:ext cx="17653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List</a:t>
            </a:r>
            <a:r>
              <a:rPr spc="-85" dirty="0"/>
              <a:t> </a:t>
            </a:r>
            <a:r>
              <a:rPr dirty="0"/>
              <a:t>Slicing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81836" y="4854752"/>
            <a:ext cx="2986405" cy="122936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94945" indent="-182880">
              <a:lnSpc>
                <a:spcPct val="100000"/>
              </a:lnSpc>
              <a:spcBef>
                <a:spcPts val="1095"/>
              </a:spcBef>
              <a:buClr>
                <a:srgbClr val="9E3611"/>
              </a:buClr>
              <a:buSzPct val="83333"/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Arial"/>
                <a:cs typeface="Arial"/>
              </a:rPr>
              <a:t>marks=[</a:t>
            </a:r>
            <a:r>
              <a:rPr sz="1800" spc="-15" dirty="0">
                <a:latin typeface="Arial"/>
                <a:cs typeface="Arial"/>
              </a:rPr>
              <a:t>1</a:t>
            </a:r>
            <a:r>
              <a:rPr sz="1800" spc="-5" dirty="0">
                <a:latin typeface="Arial"/>
                <a:cs typeface="Arial"/>
              </a:rPr>
              <a:t>0</a:t>
            </a:r>
            <a:r>
              <a:rPr sz="1800" spc="-15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15" dirty="0">
                <a:latin typeface="Arial"/>
                <a:cs typeface="Arial"/>
              </a:rPr>
              <a:t>7</a:t>
            </a:r>
            <a:r>
              <a:rPr sz="1800" spc="-5" dirty="0">
                <a:latin typeface="Arial"/>
                <a:cs typeface="Arial"/>
              </a:rPr>
              <a:t>0,</a:t>
            </a:r>
            <a:r>
              <a:rPr sz="1800" spc="-15" dirty="0">
                <a:latin typeface="Arial"/>
                <a:cs typeface="Arial"/>
              </a:rPr>
              <a:t>2</a:t>
            </a:r>
            <a:r>
              <a:rPr sz="1800" spc="-5" dirty="0">
                <a:latin typeface="Arial"/>
                <a:cs typeface="Arial"/>
              </a:rPr>
              <a:t>0</a:t>
            </a:r>
            <a:r>
              <a:rPr sz="1800" spc="-30" dirty="0">
                <a:latin typeface="Arial"/>
                <a:cs typeface="Arial"/>
              </a:rPr>
              <a:t>0</a:t>
            </a:r>
            <a:r>
              <a:rPr sz="1800" spc="-5" dirty="0">
                <a:latin typeface="Arial"/>
                <a:cs typeface="Arial"/>
              </a:rPr>
              <a:t>,1</a:t>
            </a:r>
            <a:r>
              <a:rPr sz="1800" spc="-15" dirty="0">
                <a:latin typeface="Arial"/>
                <a:cs typeface="Arial"/>
              </a:rPr>
              <a:t>5</a:t>
            </a:r>
            <a:r>
              <a:rPr sz="1800" spc="-25" dirty="0">
                <a:latin typeface="Arial"/>
                <a:cs typeface="Arial"/>
              </a:rPr>
              <a:t>0</a:t>
            </a:r>
            <a:r>
              <a:rPr sz="1800" spc="-5" dirty="0">
                <a:latin typeface="Arial"/>
                <a:cs typeface="Arial"/>
              </a:rPr>
              <a:t>,6</a:t>
            </a:r>
            <a:r>
              <a:rPr sz="1800" spc="-15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]</a:t>
            </a:r>
            <a:endParaRPr sz="1800">
              <a:latin typeface="Arial"/>
              <a:cs typeface="Arial"/>
            </a:endParaRPr>
          </a:p>
          <a:p>
            <a:pPr marL="194945" indent="-182880">
              <a:lnSpc>
                <a:spcPct val="100000"/>
              </a:lnSpc>
              <a:spcBef>
                <a:spcPts val="994"/>
              </a:spcBef>
              <a:buClr>
                <a:srgbClr val="9E3611"/>
              </a:buClr>
              <a:buSzPct val="83333"/>
              <a:buFont typeface="Wingdings"/>
              <a:buChar char=""/>
              <a:tabLst>
                <a:tab pos="195580" algn="l"/>
              </a:tabLst>
            </a:pPr>
            <a:r>
              <a:rPr sz="1800" spc="-5" dirty="0">
                <a:latin typeface="Arial"/>
                <a:cs typeface="Arial"/>
              </a:rPr>
              <a:t>print(marks[-2:])</a:t>
            </a:r>
            <a:endParaRPr sz="18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1010"/>
              </a:spcBef>
            </a:pPr>
            <a:r>
              <a:rPr sz="1800" spc="-5" dirty="0">
                <a:solidFill>
                  <a:srgbClr val="00AEEE"/>
                </a:solidFill>
                <a:latin typeface="Arial"/>
                <a:cs typeface="Arial"/>
              </a:rPr>
              <a:t>Output:</a:t>
            </a:r>
            <a:r>
              <a:rPr sz="1800" spc="-45" dirty="0">
                <a:solidFill>
                  <a:srgbClr val="00AEEE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00AEEE"/>
                </a:solidFill>
                <a:latin typeface="Arial"/>
                <a:cs typeface="Arial"/>
              </a:rPr>
              <a:t>[150,60]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81094" y="3304793"/>
            <a:ext cx="2472690" cy="122999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95"/>
              </a:spcBef>
              <a:buClr>
                <a:srgbClr val="9E3611"/>
              </a:buClr>
              <a:buSzPct val="83333"/>
              <a:buFont typeface="Wingdings"/>
              <a:buChar char=""/>
              <a:tabLst>
                <a:tab pos="195580" algn="l"/>
              </a:tabLst>
            </a:pPr>
            <a:r>
              <a:rPr sz="1800" spc="-5" dirty="0">
                <a:latin typeface="Arial"/>
                <a:cs typeface="Arial"/>
              </a:rPr>
              <a:t>list_st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[‘h’,’e’,’l’,’l’,’o’]</a:t>
            </a:r>
            <a:endParaRPr sz="18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994"/>
              </a:spcBef>
              <a:buClr>
                <a:srgbClr val="9E3611"/>
              </a:buClr>
              <a:buSzPct val="83333"/>
              <a:buFont typeface="Wingdings"/>
              <a:buChar char=""/>
              <a:tabLst>
                <a:tab pos="195580" algn="l"/>
              </a:tabLst>
            </a:pPr>
            <a:r>
              <a:rPr sz="1800" spc="-5" dirty="0">
                <a:latin typeface="Arial"/>
                <a:cs typeface="Arial"/>
              </a:rPr>
              <a:t>print(list_st[:2])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010"/>
              </a:spcBef>
            </a:pPr>
            <a:r>
              <a:rPr sz="1800" spc="-5" dirty="0">
                <a:solidFill>
                  <a:srgbClr val="00AEEE"/>
                </a:solidFill>
                <a:latin typeface="Arial"/>
                <a:cs typeface="Arial"/>
              </a:rPr>
              <a:t>Output:</a:t>
            </a:r>
            <a:r>
              <a:rPr sz="1800" spc="-60" dirty="0">
                <a:solidFill>
                  <a:srgbClr val="00AEEE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00AEEE"/>
                </a:solidFill>
                <a:latin typeface="Arial"/>
                <a:cs typeface="Arial"/>
              </a:rPr>
              <a:t>[‘h’,’e’]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1247" y="318515"/>
            <a:ext cx="1330452" cy="2453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60676" y="318515"/>
            <a:ext cx="2423160" cy="2453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87857" y="969899"/>
          <a:ext cx="7193915" cy="5513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93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94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6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486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300" b="1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append() </a:t>
                      </a:r>
                      <a:r>
                        <a:rPr sz="1300" spc="-5" dirty="0">
                          <a:solidFill>
                            <a:srgbClr val="2B6CAC"/>
                          </a:solidFill>
                          <a:latin typeface="Arial"/>
                          <a:cs typeface="Arial"/>
                        </a:rPr>
                        <a:t>- Add an element to the end of the list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358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300" b="1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extend() </a:t>
                      </a:r>
                      <a:r>
                        <a:rPr sz="1300" spc="-5" dirty="0">
                          <a:solidFill>
                            <a:srgbClr val="2B6CAC"/>
                          </a:solidFill>
                          <a:latin typeface="Arial"/>
                          <a:cs typeface="Arial"/>
                        </a:rPr>
                        <a:t>- Add all elements </a:t>
                      </a:r>
                      <a:r>
                        <a:rPr sz="1300" spc="-10" dirty="0">
                          <a:solidFill>
                            <a:srgbClr val="2B6CAC"/>
                          </a:solidFill>
                          <a:latin typeface="Arial"/>
                          <a:cs typeface="Arial"/>
                        </a:rPr>
                        <a:t>of </a:t>
                      </a:r>
                      <a:r>
                        <a:rPr sz="1300" spc="-5" dirty="0">
                          <a:solidFill>
                            <a:srgbClr val="2B6CAC"/>
                          </a:solidFill>
                          <a:latin typeface="Arial"/>
                          <a:cs typeface="Arial"/>
                        </a:rPr>
                        <a:t>a list to the another</a:t>
                      </a:r>
                      <a:r>
                        <a:rPr sz="1300" spc="-15" dirty="0">
                          <a:solidFill>
                            <a:srgbClr val="2B6CA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10" dirty="0">
                          <a:solidFill>
                            <a:srgbClr val="2B6CAC"/>
                          </a:solidFill>
                          <a:latin typeface="Arial"/>
                          <a:cs typeface="Arial"/>
                        </a:rPr>
                        <a:t>list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486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300" b="1" spc="-1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insert() </a:t>
                      </a:r>
                      <a:r>
                        <a:rPr sz="1300" spc="-5" dirty="0">
                          <a:solidFill>
                            <a:srgbClr val="2B6CAC"/>
                          </a:solidFill>
                          <a:latin typeface="Arial"/>
                          <a:cs typeface="Arial"/>
                        </a:rPr>
                        <a:t>- Insert an item at the defined</a:t>
                      </a:r>
                      <a:r>
                        <a:rPr sz="1300" spc="150" dirty="0">
                          <a:solidFill>
                            <a:srgbClr val="2B6CA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5" dirty="0">
                          <a:solidFill>
                            <a:srgbClr val="2B6CAC"/>
                          </a:solidFill>
                          <a:latin typeface="Arial"/>
                          <a:cs typeface="Arial"/>
                        </a:rPr>
                        <a:t>index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486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300" b="1" spc="-2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remove() </a:t>
                      </a:r>
                      <a:r>
                        <a:rPr sz="1300" spc="-5" dirty="0">
                          <a:solidFill>
                            <a:srgbClr val="2B6CAC"/>
                          </a:solidFill>
                          <a:latin typeface="Arial"/>
                          <a:cs typeface="Arial"/>
                        </a:rPr>
                        <a:t>- Removes an item from the</a:t>
                      </a:r>
                      <a:r>
                        <a:rPr sz="1300" spc="190" dirty="0">
                          <a:solidFill>
                            <a:srgbClr val="2B6CA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5" dirty="0">
                          <a:solidFill>
                            <a:srgbClr val="2B6CAC"/>
                          </a:solidFill>
                          <a:latin typeface="Arial"/>
                          <a:cs typeface="Arial"/>
                        </a:rPr>
                        <a:t>list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35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300" b="1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pop() </a:t>
                      </a:r>
                      <a:r>
                        <a:rPr sz="1300" spc="-5" dirty="0">
                          <a:solidFill>
                            <a:srgbClr val="2B6CAC"/>
                          </a:solidFill>
                          <a:latin typeface="Arial"/>
                          <a:cs typeface="Arial"/>
                        </a:rPr>
                        <a:t>- </a:t>
                      </a:r>
                      <a:r>
                        <a:rPr sz="1300" spc="-10" dirty="0">
                          <a:solidFill>
                            <a:srgbClr val="2B6CAC"/>
                          </a:solidFill>
                          <a:latin typeface="Arial"/>
                          <a:cs typeface="Arial"/>
                        </a:rPr>
                        <a:t>Removes </a:t>
                      </a:r>
                      <a:r>
                        <a:rPr sz="1300" spc="-5" dirty="0">
                          <a:solidFill>
                            <a:srgbClr val="2B6CAC"/>
                          </a:solidFill>
                          <a:latin typeface="Arial"/>
                          <a:cs typeface="Arial"/>
                        </a:rPr>
                        <a:t>and returns an element at the </a:t>
                      </a:r>
                      <a:r>
                        <a:rPr sz="1300" spc="-15" dirty="0">
                          <a:solidFill>
                            <a:srgbClr val="2B6CAC"/>
                          </a:solidFill>
                          <a:latin typeface="Arial"/>
                          <a:cs typeface="Arial"/>
                        </a:rPr>
                        <a:t>given</a:t>
                      </a:r>
                      <a:r>
                        <a:rPr sz="1300" spc="225" dirty="0">
                          <a:solidFill>
                            <a:srgbClr val="2B6CA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10" dirty="0">
                          <a:solidFill>
                            <a:srgbClr val="2B6CAC"/>
                          </a:solidFill>
                          <a:latin typeface="Arial"/>
                          <a:cs typeface="Arial"/>
                        </a:rPr>
                        <a:t>index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9486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300" b="1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clear() </a:t>
                      </a:r>
                      <a:r>
                        <a:rPr sz="1300" spc="-5" dirty="0">
                          <a:solidFill>
                            <a:srgbClr val="2B6CAC"/>
                          </a:solidFill>
                          <a:latin typeface="Arial"/>
                          <a:cs typeface="Arial"/>
                        </a:rPr>
                        <a:t>- Removes all items from the</a:t>
                      </a:r>
                      <a:r>
                        <a:rPr sz="1300" spc="95" dirty="0">
                          <a:solidFill>
                            <a:srgbClr val="2B6CA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5" dirty="0">
                          <a:solidFill>
                            <a:srgbClr val="2B6CAC"/>
                          </a:solidFill>
                          <a:latin typeface="Arial"/>
                          <a:cs typeface="Arial"/>
                        </a:rPr>
                        <a:t>list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9358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300" b="1" spc="-1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index() </a:t>
                      </a:r>
                      <a:r>
                        <a:rPr sz="1300" spc="-5" dirty="0">
                          <a:solidFill>
                            <a:srgbClr val="2B6CAC"/>
                          </a:solidFill>
                          <a:latin typeface="Arial"/>
                          <a:cs typeface="Arial"/>
                        </a:rPr>
                        <a:t>- Returns the index of the first matched</a:t>
                      </a:r>
                      <a:r>
                        <a:rPr sz="1300" spc="165" dirty="0">
                          <a:solidFill>
                            <a:srgbClr val="2B6CA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5" dirty="0">
                          <a:solidFill>
                            <a:srgbClr val="2B6CAC"/>
                          </a:solidFill>
                          <a:latin typeface="Arial"/>
                          <a:cs typeface="Arial"/>
                        </a:rPr>
                        <a:t>item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9486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300" b="1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count() </a:t>
                      </a:r>
                      <a:r>
                        <a:rPr sz="1300" spc="-5" dirty="0">
                          <a:solidFill>
                            <a:srgbClr val="2B6CAC"/>
                          </a:solidFill>
                          <a:latin typeface="Arial"/>
                          <a:cs typeface="Arial"/>
                        </a:rPr>
                        <a:t>- Returns the count of number of items passed as an</a:t>
                      </a:r>
                      <a:r>
                        <a:rPr sz="1300" spc="190" dirty="0">
                          <a:solidFill>
                            <a:srgbClr val="2B6CA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5" dirty="0">
                          <a:solidFill>
                            <a:srgbClr val="2B6CAC"/>
                          </a:solidFill>
                          <a:latin typeface="Arial"/>
                          <a:cs typeface="Arial"/>
                        </a:rPr>
                        <a:t>argument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948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95"/>
                        </a:spcBef>
                      </a:pPr>
                      <a:r>
                        <a:rPr sz="1300" b="1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sort() </a:t>
                      </a:r>
                      <a:r>
                        <a:rPr sz="1300" spc="-5" dirty="0">
                          <a:solidFill>
                            <a:srgbClr val="2B6CAC"/>
                          </a:solidFill>
                          <a:latin typeface="Arial"/>
                          <a:cs typeface="Arial"/>
                        </a:rPr>
                        <a:t>- Sort items in a list in ascending</a:t>
                      </a:r>
                      <a:r>
                        <a:rPr sz="1300" spc="50" dirty="0">
                          <a:solidFill>
                            <a:srgbClr val="2B6CA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5" dirty="0">
                          <a:solidFill>
                            <a:srgbClr val="2B6CAC"/>
                          </a:solidFill>
                          <a:latin typeface="Arial"/>
                          <a:cs typeface="Arial"/>
                        </a:rPr>
                        <a:t>order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263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940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sz="1300" b="1" spc="-2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reverse() </a:t>
                      </a:r>
                      <a:r>
                        <a:rPr sz="1300" spc="-5" dirty="0">
                          <a:solidFill>
                            <a:srgbClr val="2B6CAC"/>
                          </a:solidFill>
                          <a:latin typeface="Arial"/>
                          <a:cs typeface="Arial"/>
                        </a:rPr>
                        <a:t>- Reverse the order of items in the</a:t>
                      </a:r>
                      <a:r>
                        <a:rPr sz="1300" spc="210" dirty="0">
                          <a:solidFill>
                            <a:srgbClr val="2B6CA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5" dirty="0">
                          <a:solidFill>
                            <a:srgbClr val="2B6CAC"/>
                          </a:solidFill>
                          <a:latin typeface="Arial"/>
                          <a:cs typeface="Arial"/>
                        </a:rPr>
                        <a:t>list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2636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9447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95"/>
                        </a:spcBef>
                      </a:pPr>
                      <a:r>
                        <a:rPr sz="1300" b="1" spc="-1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copy() </a:t>
                      </a:r>
                      <a:r>
                        <a:rPr sz="1300" spc="-5" dirty="0">
                          <a:solidFill>
                            <a:srgbClr val="2B6CAC"/>
                          </a:solidFill>
                          <a:latin typeface="Arial"/>
                          <a:cs typeface="Arial"/>
                        </a:rPr>
                        <a:t>- Returns a shallow copy of the</a:t>
                      </a:r>
                      <a:r>
                        <a:rPr sz="1300" spc="140" dirty="0">
                          <a:solidFill>
                            <a:srgbClr val="2B6CA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10" dirty="0">
                          <a:solidFill>
                            <a:srgbClr val="2B6CAC"/>
                          </a:solidFill>
                          <a:latin typeface="Arial"/>
                          <a:cs typeface="Arial"/>
                        </a:rPr>
                        <a:t>list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263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67613"/>
            <a:ext cx="24472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Append</a:t>
            </a:r>
            <a:r>
              <a:rPr sz="2800" spc="-40" dirty="0"/>
              <a:t> </a:t>
            </a:r>
            <a:r>
              <a:rPr sz="2800" spc="-10" dirty="0"/>
              <a:t>Method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64540" y="1237234"/>
            <a:ext cx="709104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rlito"/>
                <a:cs typeface="Carlito"/>
              </a:rPr>
              <a:t>The append() method </a:t>
            </a:r>
            <a:r>
              <a:rPr sz="1800" dirty="0">
                <a:latin typeface="Carlito"/>
                <a:cs typeface="Carlito"/>
              </a:rPr>
              <a:t>adds an </a:t>
            </a:r>
            <a:r>
              <a:rPr sz="1800" spc="-10" dirty="0">
                <a:latin typeface="Carlito"/>
                <a:cs typeface="Carlito"/>
              </a:rPr>
              <a:t>item to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8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list.</a:t>
            </a:r>
            <a:endParaRPr sz="18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Carlito"/>
                <a:cs typeface="Carlito"/>
              </a:rPr>
              <a:t>It </a:t>
            </a:r>
            <a:r>
              <a:rPr sz="1800" spc="-5" dirty="0">
                <a:latin typeface="Carlito"/>
                <a:cs typeface="Carlito"/>
              </a:rPr>
              <a:t>only </a:t>
            </a:r>
            <a:r>
              <a:rPr sz="1800" dirty="0">
                <a:latin typeface="Carlito"/>
                <a:cs typeface="Carlito"/>
              </a:rPr>
              <a:t>modifies the </a:t>
            </a:r>
            <a:r>
              <a:rPr sz="1800" spc="-10" dirty="0">
                <a:latin typeface="Carlito"/>
                <a:cs typeface="Carlito"/>
              </a:rPr>
              <a:t>current list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5" dirty="0">
                <a:latin typeface="Carlito"/>
                <a:cs typeface="Carlito"/>
              </a:rPr>
              <a:t>does not </a:t>
            </a:r>
            <a:r>
              <a:rPr sz="1800" spc="-10" dirty="0">
                <a:latin typeface="Carlito"/>
                <a:cs typeface="Carlito"/>
              </a:rPr>
              <a:t>return </a:t>
            </a:r>
            <a:r>
              <a:rPr sz="1800" spc="-15" dirty="0">
                <a:latin typeface="Carlito"/>
                <a:cs typeface="Carlito"/>
              </a:rPr>
              <a:t>any</a:t>
            </a:r>
            <a:r>
              <a:rPr sz="1800" spc="8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value.</a:t>
            </a:r>
            <a:endParaRPr sz="18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Carlito"/>
                <a:cs typeface="Carlito"/>
              </a:rPr>
              <a:t>It adds the </a:t>
            </a:r>
            <a:r>
              <a:rPr sz="1800" spc="-5" dirty="0">
                <a:latin typeface="Carlito"/>
                <a:cs typeface="Carlito"/>
              </a:rPr>
              <a:t>element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dirty="0">
                <a:latin typeface="Carlito"/>
                <a:cs typeface="Carlito"/>
              </a:rPr>
              <a:t>the end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list.</a:t>
            </a:r>
            <a:endParaRPr sz="18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Carlito"/>
                <a:cs typeface="Carlito"/>
              </a:rPr>
              <a:t>It </a:t>
            </a:r>
            <a:r>
              <a:rPr sz="1800" spc="-10" dirty="0">
                <a:latin typeface="Carlito"/>
                <a:cs typeface="Carlito"/>
              </a:rPr>
              <a:t>can </a:t>
            </a:r>
            <a:r>
              <a:rPr sz="1800" dirty="0">
                <a:latin typeface="Carlito"/>
                <a:cs typeface="Carlito"/>
              </a:rPr>
              <a:t>append </a:t>
            </a:r>
            <a:r>
              <a:rPr sz="1800" spc="-15" dirty="0">
                <a:latin typeface="Carlito"/>
                <a:cs typeface="Carlito"/>
              </a:rPr>
              <a:t>any data </a:t>
            </a:r>
            <a:r>
              <a:rPr sz="1800" dirty="0">
                <a:latin typeface="Carlito"/>
                <a:cs typeface="Carlito"/>
              </a:rPr>
              <a:t>type </a:t>
            </a:r>
            <a:r>
              <a:rPr sz="1800" spc="-5" dirty="0">
                <a:latin typeface="Carlito"/>
                <a:cs typeface="Carlito"/>
              </a:rPr>
              <a:t>value such </a:t>
            </a:r>
            <a:r>
              <a:rPr sz="1800" dirty="0">
                <a:latin typeface="Carlito"/>
                <a:cs typeface="Carlito"/>
              </a:rPr>
              <a:t>as </a:t>
            </a:r>
            <a:r>
              <a:rPr sz="1800" spc="-5" dirty="0">
                <a:latin typeface="Carlito"/>
                <a:cs typeface="Carlito"/>
              </a:rPr>
              <a:t>string, </a:t>
            </a:r>
            <a:r>
              <a:rPr sz="1800" spc="-10" dirty="0">
                <a:latin typeface="Carlito"/>
                <a:cs typeface="Carlito"/>
              </a:rPr>
              <a:t>list, </a:t>
            </a:r>
            <a:r>
              <a:rPr sz="1800" dirty="0">
                <a:latin typeface="Carlito"/>
                <a:cs typeface="Carlito"/>
              </a:rPr>
              <a:t>tuple, </a:t>
            </a:r>
            <a:r>
              <a:rPr sz="1800" spc="-30" dirty="0">
                <a:latin typeface="Carlito"/>
                <a:cs typeface="Carlito"/>
              </a:rPr>
              <a:t>integer,</a:t>
            </a:r>
            <a:r>
              <a:rPr sz="1800" spc="150" dirty="0">
                <a:latin typeface="Carlito"/>
                <a:cs typeface="Carlito"/>
              </a:rPr>
              <a:t> </a:t>
            </a:r>
            <a:r>
              <a:rPr sz="1800" spc="-35" dirty="0">
                <a:latin typeface="Carlito"/>
                <a:cs typeface="Carlito"/>
              </a:rPr>
              <a:t>array.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2886583"/>
            <a:ext cx="1505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  <a:tab pos="1268095" algn="l"/>
              </a:tabLst>
            </a:pPr>
            <a:r>
              <a:rPr sz="1800" spc="-25" dirty="0">
                <a:latin typeface="Carlito"/>
                <a:cs typeface="Carlito"/>
              </a:rPr>
              <a:t>S</a:t>
            </a:r>
            <a:r>
              <a:rPr sz="1800" dirty="0">
                <a:latin typeface="Carlito"/>
                <a:cs typeface="Carlito"/>
              </a:rPr>
              <a:t>y</a:t>
            </a:r>
            <a:r>
              <a:rPr sz="1800" spc="-10" dirty="0">
                <a:latin typeface="Carlito"/>
                <a:cs typeface="Carlito"/>
              </a:rPr>
              <a:t>n</a:t>
            </a:r>
            <a:r>
              <a:rPr sz="1800" spc="-30" dirty="0">
                <a:latin typeface="Carlito"/>
                <a:cs typeface="Carlito"/>
              </a:rPr>
              <a:t>t</a:t>
            </a:r>
            <a:r>
              <a:rPr sz="1800" spc="-15" dirty="0">
                <a:latin typeface="Carlito"/>
                <a:cs typeface="Carlito"/>
              </a:rPr>
              <a:t>a</a:t>
            </a:r>
            <a:r>
              <a:rPr sz="1800" dirty="0">
                <a:latin typeface="Carlito"/>
                <a:cs typeface="Carlito"/>
              </a:rPr>
              <a:t>x	</a:t>
            </a:r>
            <a:r>
              <a:rPr sz="1800" spc="15" dirty="0">
                <a:latin typeface="Wingdings"/>
                <a:cs typeface="Wingdings"/>
              </a:rPr>
              <a:t>→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3984117"/>
            <a:ext cx="1426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rlito"/>
                <a:cs typeface="Carlito"/>
              </a:rPr>
              <a:t>Example</a:t>
            </a:r>
            <a:r>
              <a:rPr sz="1800" spc="350" dirty="0">
                <a:latin typeface="Carlito"/>
                <a:cs typeface="Carlito"/>
              </a:rPr>
              <a:t> </a:t>
            </a:r>
            <a:r>
              <a:rPr sz="1800" spc="25" dirty="0">
                <a:latin typeface="Wingdings"/>
                <a:cs typeface="Wingdings"/>
              </a:rPr>
              <a:t>→</a:t>
            </a:r>
            <a:endParaRPr sz="1800">
              <a:latin typeface="Wingdings"/>
              <a:cs typeface="Wingding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889250" y="2675889"/>
            <a:ext cx="2755900" cy="850900"/>
            <a:chOff x="2889250" y="2675889"/>
            <a:chExt cx="2755900" cy="850900"/>
          </a:xfrm>
        </p:grpSpPr>
        <p:sp>
          <p:nvSpPr>
            <p:cNvPr id="7" name="object 7"/>
            <p:cNvSpPr/>
            <p:nvPr/>
          </p:nvSpPr>
          <p:spPr>
            <a:xfrm>
              <a:off x="2895600" y="2682239"/>
              <a:ext cx="2743200" cy="838200"/>
            </a:xfrm>
            <a:custGeom>
              <a:avLst/>
              <a:gdLst/>
              <a:ahLst/>
              <a:cxnLst/>
              <a:rect l="l" t="t" r="r" b="b"/>
              <a:pathLst>
                <a:path w="2743200" h="838200">
                  <a:moveTo>
                    <a:pt x="2603500" y="0"/>
                  </a:moveTo>
                  <a:lnTo>
                    <a:pt x="139700" y="0"/>
                  </a:lnTo>
                  <a:lnTo>
                    <a:pt x="95520" y="7116"/>
                  </a:lnTo>
                  <a:lnTo>
                    <a:pt x="57168" y="26936"/>
                  </a:lnTo>
                  <a:lnTo>
                    <a:pt x="26936" y="57168"/>
                  </a:lnTo>
                  <a:lnTo>
                    <a:pt x="7116" y="95520"/>
                  </a:lnTo>
                  <a:lnTo>
                    <a:pt x="0" y="139700"/>
                  </a:lnTo>
                  <a:lnTo>
                    <a:pt x="0" y="698500"/>
                  </a:lnTo>
                  <a:lnTo>
                    <a:pt x="7116" y="742630"/>
                  </a:lnTo>
                  <a:lnTo>
                    <a:pt x="26936" y="780976"/>
                  </a:lnTo>
                  <a:lnTo>
                    <a:pt x="57168" y="811227"/>
                  </a:lnTo>
                  <a:lnTo>
                    <a:pt x="95520" y="831071"/>
                  </a:lnTo>
                  <a:lnTo>
                    <a:pt x="139700" y="838200"/>
                  </a:lnTo>
                  <a:lnTo>
                    <a:pt x="2603500" y="838200"/>
                  </a:lnTo>
                  <a:lnTo>
                    <a:pt x="2647630" y="831071"/>
                  </a:lnTo>
                  <a:lnTo>
                    <a:pt x="2685976" y="811227"/>
                  </a:lnTo>
                  <a:lnTo>
                    <a:pt x="2716227" y="780976"/>
                  </a:lnTo>
                  <a:lnTo>
                    <a:pt x="2736071" y="742630"/>
                  </a:lnTo>
                  <a:lnTo>
                    <a:pt x="2743200" y="698500"/>
                  </a:lnTo>
                  <a:lnTo>
                    <a:pt x="2743200" y="139700"/>
                  </a:lnTo>
                  <a:lnTo>
                    <a:pt x="2736071" y="95520"/>
                  </a:lnTo>
                  <a:lnTo>
                    <a:pt x="2716227" y="57168"/>
                  </a:lnTo>
                  <a:lnTo>
                    <a:pt x="2685976" y="26936"/>
                  </a:lnTo>
                  <a:lnTo>
                    <a:pt x="2647630" y="7116"/>
                  </a:lnTo>
                  <a:lnTo>
                    <a:pt x="26035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95600" y="2682239"/>
              <a:ext cx="2743200" cy="838200"/>
            </a:xfrm>
            <a:custGeom>
              <a:avLst/>
              <a:gdLst/>
              <a:ahLst/>
              <a:cxnLst/>
              <a:rect l="l" t="t" r="r" b="b"/>
              <a:pathLst>
                <a:path w="2743200" h="838200">
                  <a:moveTo>
                    <a:pt x="0" y="139700"/>
                  </a:moveTo>
                  <a:lnTo>
                    <a:pt x="7116" y="95520"/>
                  </a:lnTo>
                  <a:lnTo>
                    <a:pt x="26936" y="57168"/>
                  </a:lnTo>
                  <a:lnTo>
                    <a:pt x="57168" y="26936"/>
                  </a:lnTo>
                  <a:lnTo>
                    <a:pt x="95520" y="7116"/>
                  </a:lnTo>
                  <a:lnTo>
                    <a:pt x="139700" y="0"/>
                  </a:lnTo>
                  <a:lnTo>
                    <a:pt x="2603500" y="0"/>
                  </a:lnTo>
                  <a:lnTo>
                    <a:pt x="2647630" y="7116"/>
                  </a:lnTo>
                  <a:lnTo>
                    <a:pt x="2685976" y="26936"/>
                  </a:lnTo>
                  <a:lnTo>
                    <a:pt x="2716227" y="57168"/>
                  </a:lnTo>
                  <a:lnTo>
                    <a:pt x="2736071" y="95520"/>
                  </a:lnTo>
                  <a:lnTo>
                    <a:pt x="2743200" y="139700"/>
                  </a:lnTo>
                  <a:lnTo>
                    <a:pt x="2743200" y="698500"/>
                  </a:lnTo>
                  <a:lnTo>
                    <a:pt x="2736071" y="742630"/>
                  </a:lnTo>
                  <a:lnTo>
                    <a:pt x="2716227" y="780976"/>
                  </a:lnTo>
                  <a:lnTo>
                    <a:pt x="2685976" y="811227"/>
                  </a:lnTo>
                  <a:lnTo>
                    <a:pt x="2647630" y="831071"/>
                  </a:lnTo>
                  <a:lnTo>
                    <a:pt x="2603500" y="838200"/>
                  </a:lnTo>
                  <a:lnTo>
                    <a:pt x="139700" y="838200"/>
                  </a:lnTo>
                  <a:lnTo>
                    <a:pt x="95520" y="831071"/>
                  </a:lnTo>
                  <a:lnTo>
                    <a:pt x="57168" y="811227"/>
                  </a:lnTo>
                  <a:lnTo>
                    <a:pt x="26936" y="780976"/>
                  </a:lnTo>
                  <a:lnTo>
                    <a:pt x="7116" y="742630"/>
                  </a:lnTo>
                  <a:lnTo>
                    <a:pt x="0" y="698500"/>
                  </a:lnTo>
                  <a:lnTo>
                    <a:pt x="0" y="13970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284346" y="2936240"/>
            <a:ext cx="1966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list.append(element)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14600" y="3753611"/>
            <a:ext cx="3886200" cy="25896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67613"/>
            <a:ext cx="21704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Count</a:t>
            </a:r>
            <a:r>
              <a:rPr sz="2800" spc="-40" dirty="0"/>
              <a:t> </a:t>
            </a:r>
            <a:r>
              <a:rPr sz="2800" spc="-10" dirty="0"/>
              <a:t>Method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64540" y="1237234"/>
            <a:ext cx="74930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rlito"/>
                <a:cs typeface="Carlito"/>
              </a:rPr>
              <a:t>Count() method </a:t>
            </a:r>
            <a:r>
              <a:rPr sz="1800" spc="-10" dirty="0">
                <a:latin typeface="Carlito"/>
                <a:cs typeface="Carlito"/>
              </a:rPr>
              <a:t>counts </a:t>
            </a:r>
            <a:r>
              <a:rPr sz="1800" spc="-5" dirty="0">
                <a:latin typeface="Carlito"/>
                <a:cs typeface="Carlito"/>
              </a:rPr>
              <a:t>how </a:t>
            </a:r>
            <a:r>
              <a:rPr sz="1800" spc="-10" dirty="0">
                <a:latin typeface="Carlito"/>
                <a:cs typeface="Carlito"/>
              </a:rPr>
              <a:t>many </a:t>
            </a:r>
            <a:r>
              <a:rPr sz="1800" spc="-5" dirty="0">
                <a:latin typeface="Carlito"/>
                <a:cs typeface="Carlito"/>
              </a:rPr>
              <a:t>times </a:t>
            </a:r>
            <a:r>
              <a:rPr sz="1800" dirty="0">
                <a:latin typeface="Carlito"/>
                <a:cs typeface="Carlito"/>
              </a:rPr>
              <a:t>an </a:t>
            </a:r>
            <a:r>
              <a:rPr sz="1800" spc="-5" dirty="0">
                <a:latin typeface="Carlito"/>
                <a:cs typeface="Carlito"/>
              </a:rPr>
              <a:t>element </a:t>
            </a:r>
            <a:r>
              <a:rPr sz="1800" spc="-15" dirty="0">
                <a:latin typeface="Carlito"/>
                <a:cs typeface="Carlito"/>
              </a:rPr>
              <a:t>occurs </a:t>
            </a:r>
            <a:r>
              <a:rPr sz="1800" spc="-5" dirty="0">
                <a:latin typeface="Carlito"/>
                <a:cs typeface="Carlito"/>
              </a:rPr>
              <a:t>in </a:t>
            </a:r>
            <a:r>
              <a:rPr sz="1800" dirty="0">
                <a:latin typeface="Carlito"/>
                <a:cs typeface="Carlito"/>
              </a:rPr>
              <a:t>a</a:t>
            </a:r>
            <a:r>
              <a:rPr sz="1800" spc="1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list</a:t>
            </a:r>
            <a:endParaRPr sz="18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Carlito"/>
                <a:cs typeface="Carlito"/>
              </a:rPr>
              <a:t>It </a:t>
            </a:r>
            <a:r>
              <a:rPr sz="1800" spc="-20" dirty="0">
                <a:latin typeface="Carlito"/>
                <a:cs typeface="Carlito"/>
              </a:rPr>
              <a:t>takes </a:t>
            </a:r>
            <a:r>
              <a:rPr sz="1800" spc="-5" dirty="0">
                <a:latin typeface="Carlito"/>
                <a:cs typeface="Carlito"/>
              </a:rPr>
              <a:t>in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single argument </a:t>
            </a:r>
            <a:r>
              <a:rPr sz="1800" dirty="0">
                <a:latin typeface="Carlito"/>
                <a:cs typeface="Carlito"/>
              </a:rPr>
              <a:t>i.e. an </a:t>
            </a:r>
            <a:r>
              <a:rPr sz="1800" b="1" spc="-10" dirty="0">
                <a:latin typeface="Carlito"/>
                <a:cs typeface="Carlito"/>
              </a:rPr>
              <a:t>element/item </a:t>
            </a:r>
            <a:r>
              <a:rPr sz="1800" dirty="0">
                <a:latin typeface="Carlito"/>
                <a:cs typeface="Carlito"/>
              </a:rPr>
              <a:t>whose </a:t>
            </a:r>
            <a:r>
              <a:rPr sz="1800" spc="-10" dirty="0">
                <a:latin typeface="Carlito"/>
                <a:cs typeface="Carlito"/>
              </a:rPr>
              <a:t>count </a:t>
            </a:r>
            <a:r>
              <a:rPr sz="1800" spc="-5" dirty="0">
                <a:latin typeface="Carlito"/>
                <a:cs typeface="Carlito"/>
              </a:rPr>
              <a:t>is</a:t>
            </a:r>
            <a:r>
              <a:rPr sz="1800" spc="10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required.</a:t>
            </a:r>
            <a:endParaRPr sz="18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Carlito"/>
                <a:cs typeface="Carlito"/>
              </a:rPr>
              <a:t>It </a:t>
            </a:r>
            <a:r>
              <a:rPr sz="1800" spc="-10" dirty="0">
                <a:latin typeface="Carlito"/>
                <a:cs typeface="Carlito"/>
              </a:rPr>
              <a:t>returns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number which specifies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item</a:t>
            </a:r>
            <a:r>
              <a:rPr sz="1800" spc="8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occurence.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2612263"/>
            <a:ext cx="1505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  <a:tab pos="1268095" algn="l"/>
              </a:tabLst>
            </a:pPr>
            <a:r>
              <a:rPr sz="1800" spc="-25" dirty="0">
                <a:latin typeface="Carlito"/>
                <a:cs typeface="Carlito"/>
              </a:rPr>
              <a:t>S</a:t>
            </a:r>
            <a:r>
              <a:rPr sz="1800" dirty="0">
                <a:latin typeface="Carlito"/>
                <a:cs typeface="Carlito"/>
              </a:rPr>
              <a:t>y</a:t>
            </a:r>
            <a:r>
              <a:rPr sz="1800" spc="-10" dirty="0">
                <a:latin typeface="Carlito"/>
                <a:cs typeface="Carlito"/>
              </a:rPr>
              <a:t>n</a:t>
            </a:r>
            <a:r>
              <a:rPr sz="1800" spc="-30" dirty="0">
                <a:latin typeface="Carlito"/>
                <a:cs typeface="Carlito"/>
              </a:rPr>
              <a:t>t</a:t>
            </a:r>
            <a:r>
              <a:rPr sz="1800" spc="-15" dirty="0">
                <a:latin typeface="Carlito"/>
                <a:cs typeface="Carlito"/>
              </a:rPr>
              <a:t>a</a:t>
            </a:r>
            <a:r>
              <a:rPr sz="1800" dirty="0">
                <a:latin typeface="Carlito"/>
                <a:cs typeface="Carlito"/>
              </a:rPr>
              <a:t>x	</a:t>
            </a:r>
            <a:r>
              <a:rPr sz="1800" spc="15" dirty="0">
                <a:latin typeface="Wingdings"/>
                <a:cs typeface="Wingdings"/>
              </a:rPr>
              <a:t>→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3709796"/>
            <a:ext cx="1426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rlito"/>
                <a:cs typeface="Carlito"/>
              </a:rPr>
              <a:t>Example</a:t>
            </a:r>
            <a:r>
              <a:rPr sz="1800" spc="350" dirty="0">
                <a:latin typeface="Carlito"/>
                <a:cs typeface="Carlito"/>
              </a:rPr>
              <a:t> </a:t>
            </a:r>
            <a:r>
              <a:rPr sz="1800" spc="25" dirty="0">
                <a:latin typeface="Wingdings"/>
                <a:cs typeface="Wingdings"/>
              </a:rPr>
              <a:t>→</a:t>
            </a:r>
            <a:endParaRPr sz="1800">
              <a:latin typeface="Wingdings"/>
              <a:cs typeface="Wingding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660650" y="2508250"/>
            <a:ext cx="2755900" cy="850900"/>
            <a:chOff x="2660650" y="2508250"/>
            <a:chExt cx="2755900" cy="850900"/>
          </a:xfrm>
        </p:grpSpPr>
        <p:sp>
          <p:nvSpPr>
            <p:cNvPr id="7" name="object 7"/>
            <p:cNvSpPr/>
            <p:nvPr/>
          </p:nvSpPr>
          <p:spPr>
            <a:xfrm>
              <a:off x="2667000" y="2514600"/>
              <a:ext cx="2743200" cy="838200"/>
            </a:xfrm>
            <a:custGeom>
              <a:avLst/>
              <a:gdLst/>
              <a:ahLst/>
              <a:cxnLst/>
              <a:rect l="l" t="t" r="r" b="b"/>
              <a:pathLst>
                <a:path w="2743200" h="838200">
                  <a:moveTo>
                    <a:pt x="2603500" y="0"/>
                  </a:moveTo>
                  <a:lnTo>
                    <a:pt x="139700" y="0"/>
                  </a:lnTo>
                  <a:lnTo>
                    <a:pt x="95520" y="7116"/>
                  </a:lnTo>
                  <a:lnTo>
                    <a:pt x="57168" y="26936"/>
                  </a:lnTo>
                  <a:lnTo>
                    <a:pt x="26936" y="57168"/>
                  </a:lnTo>
                  <a:lnTo>
                    <a:pt x="7116" y="95520"/>
                  </a:lnTo>
                  <a:lnTo>
                    <a:pt x="0" y="139700"/>
                  </a:lnTo>
                  <a:lnTo>
                    <a:pt x="0" y="698500"/>
                  </a:lnTo>
                  <a:lnTo>
                    <a:pt x="7116" y="742630"/>
                  </a:lnTo>
                  <a:lnTo>
                    <a:pt x="26936" y="780976"/>
                  </a:lnTo>
                  <a:lnTo>
                    <a:pt x="57168" y="811227"/>
                  </a:lnTo>
                  <a:lnTo>
                    <a:pt x="95520" y="831071"/>
                  </a:lnTo>
                  <a:lnTo>
                    <a:pt x="139700" y="838200"/>
                  </a:lnTo>
                  <a:lnTo>
                    <a:pt x="2603500" y="838200"/>
                  </a:lnTo>
                  <a:lnTo>
                    <a:pt x="2647630" y="831071"/>
                  </a:lnTo>
                  <a:lnTo>
                    <a:pt x="2685976" y="811227"/>
                  </a:lnTo>
                  <a:lnTo>
                    <a:pt x="2716227" y="780976"/>
                  </a:lnTo>
                  <a:lnTo>
                    <a:pt x="2736071" y="742630"/>
                  </a:lnTo>
                  <a:lnTo>
                    <a:pt x="2743200" y="698500"/>
                  </a:lnTo>
                  <a:lnTo>
                    <a:pt x="2743200" y="139700"/>
                  </a:lnTo>
                  <a:lnTo>
                    <a:pt x="2736071" y="95520"/>
                  </a:lnTo>
                  <a:lnTo>
                    <a:pt x="2716227" y="57168"/>
                  </a:lnTo>
                  <a:lnTo>
                    <a:pt x="2685976" y="26936"/>
                  </a:lnTo>
                  <a:lnTo>
                    <a:pt x="2647630" y="7116"/>
                  </a:lnTo>
                  <a:lnTo>
                    <a:pt x="26035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67000" y="2514600"/>
              <a:ext cx="2743200" cy="838200"/>
            </a:xfrm>
            <a:custGeom>
              <a:avLst/>
              <a:gdLst/>
              <a:ahLst/>
              <a:cxnLst/>
              <a:rect l="l" t="t" r="r" b="b"/>
              <a:pathLst>
                <a:path w="2743200" h="838200">
                  <a:moveTo>
                    <a:pt x="0" y="139700"/>
                  </a:moveTo>
                  <a:lnTo>
                    <a:pt x="7116" y="95520"/>
                  </a:lnTo>
                  <a:lnTo>
                    <a:pt x="26936" y="57168"/>
                  </a:lnTo>
                  <a:lnTo>
                    <a:pt x="57168" y="26936"/>
                  </a:lnTo>
                  <a:lnTo>
                    <a:pt x="95520" y="7116"/>
                  </a:lnTo>
                  <a:lnTo>
                    <a:pt x="139700" y="0"/>
                  </a:lnTo>
                  <a:lnTo>
                    <a:pt x="2603500" y="0"/>
                  </a:lnTo>
                  <a:lnTo>
                    <a:pt x="2647630" y="7116"/>
                  </a:lnTo>
                  <a:lnTo>
                    <a:pt x="2685976" y="26936"/>
                  </a:lnTo>
                  <a:lnTo>
                    <a:pt x="2716227" y="57168"/>
                  </a:lnTo>
                  <a:lnTo>
                    <a:pt x="2736071" y="95520"/>
                  </a:lnTo>
                  <a:lnTo>
                    <a:pt x="2743200" y="139700"/>
                  </a:lnTo>
                  <a:lnTo>
                    <a:pt x="2743200" y="698500"/>
                  </a:lnTo>
                  <a:lnTo>
                    <a:pt x="2736071" y="742630"/>
                  </a:lnTo>
                  <a:lnTo>
                    <a:pt x="2716227" y="780976"/>
                  </a:lnTo>
                  <a:lnTo>
                    <a:pt x="2685976" y="811227"/>
                  </a:lnTo>
                  <a:lnTo>
                    <a:pt x="2647630" y="831071"/>
                  </a:lnTo>
                  <a:lnTo>
                    <a:pt x="2603500" y="838200"/>
                  </a:lnTo>
                  <a:lnTo>
                    <a:pt x="139700" y="838200"/>
                  </a:lnTo>
                  <a:lnTo>
                    <a:pt x="95520" y="831071"/>
                  </a:lnTo>
                  <a:lnTo>
                    <a:pt x="57168" y="811227"/>
                  </a:lnTo>
                  <a:lnTo>
                    <a:pt x="26936" y="780976"/>
                  </a:lnTo>
                  <a:lnTo>
                    <a:pt x="7116" y="742630"/>
                  </a:lnTo>
                  <a:lnTo>
                    <a:pt x="0" y="698500"/>
                  </a:lnTo>
                  <a:lnTo>
                    <a:pt x="0" y="13970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144139" y="2769234"/>
            <a:ext cx="1791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list.count(element)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04876" y="4210053"/>
            <a:ext cx="7506079" cy="2200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67613"/>
            <a:ext cx="23056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Extend</a:t>
            </a:r>
            <a:r>
              <a:rPr sz="2800" spc="-50" dirty="0"/>
              <a:t> </a:t>
            </a:r>
            <a:r>
              <a:rPr sz="2800" spc="-10" dirty="0"/>
              <a:t>Method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64540" y="1237234"/>
            <a:ext cx="760984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Carlito"/>
                <a:cs typeface="Carlito"/>
              </a:rPr>
              <a:t>It </a:t>
            </a:r>
            <a:r>
              <a:rPr sz="1800" spc="-10" dirty="0">
                <a:latin typeface="Carlito"/>
                <a:cs typeface="Carlito"/>
              </a:rPr>
              <a:t>extends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list by </a:t>
            </a:r>
            <a:r>
              <a:rPr sz="1800" spc="-5" dirty="0">
                <a:latin typeface="Carlito"/>
                <a:cs typeface="Carlito"/>
              </a:rPr>
              <a:t>adding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items to </a:t>
            </a:r>
            <a:r>
              <a:rPr sz="1800" spc="-5" dirty="0">
                <a:latin typeface="Carlito"/>
                <a:cs typeface="Carlito"/>
              </a:rPr>
              <a:t>another</a:t>
            </a:r>
            <a:r>
              <a:rPr sz="1800" spc="11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list.</a:t>
            </a:r>
            <a:endParaRPr sz="18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Carlito"/>
                <a:cs typeface="Carlito"/>
              </a:rPr>
              <a:t>It </a:t>
            </a:r>
            <a:r>
              <a:rPr sz="1800" spc="-20" dirty="0">
                <a:latin typeface="Carlito"/>
                <a:cs typeface="Carlito"/>
              </a:rPr>
              <a:t>takes </a:t>
            </a:r>
            <a:r>
              <a:rPr sz="1800" spc="-5" dirty="0">
                <a:latin typeface="Carlito"/>
                <a:cs typeface="Carlito"/>
              </a:rPr>
              <a:t>in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single argument </a:t>
            </a:r>
            <a:r>
              <a:rPr sz="1800" dirty="0">
                <a:latin typeface="Carlito"/>
                <a:cs typeface="Carlito"/>
              </a:rPr>
              <a:t>i.e. an </a:t>
            </a:r>
            <a:r>
              <a:rPr sz="1800" b="1" spc="-10" dirty="0">
                <a:latin typeface="Carlito"/>
                <a:cs typeface="Carlito"/>
              </a:rPr>
              <a:t>element/item </a:t>
            </a:r>
            <a:r>
              <a:rPr sz="1800" dirty="0">
                <a:latin typeface="Carlito"/>
                <a:cs typeface="Carlito"/>
              </a:rPr>
              <a:t>and adds </a:t>
            </a:r>
            <a:r>
              <a:rPr sz="1800" spc="-5" dirty="0">
                <a:latin typeface="Carlito"/>
                <a:cs typeface="Carlito"/>
              </a:rPr>
              <a:t>in </a:t>
            </a:r>
            <a:r>
              <a:rPr sz="1800" dirty="0">
                <a:latin typeface="Carlito"/>
                <a:cs typeface="Carlito"/>
              </a:rPr>
              <a:t>the end </a:t>
            </a:r>
            <a:r>
              <a:rPr sz="1800" spc="-5" dirty="0">
                <a:latin typeface="Carlito"/>
                <a:cs typeface="Carlito"/>
              </a:rPr>
              <a:t>of</a:t>
            </a:r>
            <a:r>
              <a:rPr sz="1800" spc="9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list.</a:t>
            </a:r>
            <a:endParaRPr sz="18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rlito"/>
                <a:cs typeface="Carlito"/>
              </a:rPr>
              <a:t>This method also </a:t>
            </a:r>
            <a:r>
              <a:rPr sz="1800" dirty="0">
                <a:latin typeface="Carlito"/>
                <a:cs typeface="Carlito"/>
              </a:rPr>
              <a:t>add </a:t>
            </a:r>
            <a:r>
              <a:rPr sz="1800" spc="-10" dirty="0">
                <a:latin typeface="Carlito"/>
                <a:cs typeface="Carlito"/>
              </a:rPr>
              <a:t>items </a:t>
            </a:r>
            <a:r>
              <a:rPr sz="1800" spc="-5" dirty="0">
                <a:latin typeface="Carlito"/>
                <a:cs typeface="Carlito"/>
              </a:rPr>
              <a:t>of other </a:t>
            </a:r>
            <a:r>
              <a:rPr sz="1800" spc="-15" dirty="0">
                <a:latin typeface="Carlito"/>
                <a:cs typeface="Carlito"/>
              </a:rPr>
              <a:t>data </a:t>
            </a:r>
            <a:r>
              <a:rPr sz="1800" dirty="0">
                <a:latin typeface="Carlito"/>
                <a:cs typeface="Carlito"/>
              </a:rPr>
              <a:t>types </a:t>
            </a:r>
            <a:r>
              <a:rPr sz="1800" spc="-20" dirty="0">
                <a:latin typeface="Carlito"/>
                <a:cs typeface="Carlito"/>
              </a:rPr>
              <a:t>like </a:t>
            </a:r>
            <a:r>
              <a:rPr sz="1800" spc="-5" dirty="0">
                <a:latin typeface="Carlito"/>
                <a:cs typeface="Carlito"/>
              </a:rPr>
              <a:t>tuple, set</a:t>
            </a:r>
            <a:r>
              <a:rPr sz="1800" spc="13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etc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2612263"/>
            <a:ext cx="1505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  <a:tab pos="1268095" algn="l"/>
              </a:tabLst>
            </a:pPr>
            <a:r>
              <a:rPr sz="1800" spc="-25" dirty="0">
                <a:latin typeface="Carlito"/>
                <a:cs typeface="Carlito"/>
              </a:rPr>
              <a:t>S</a:t>
            </a:r>
            <a:r>
              <a:rPr sz="1800" dirty="0">
                <a:latin typeface="Carlito"/>
                <a:cs typeface="Carlito"/>
              </a:rPr>
              <a:t>y</a:t>
            </a:r>
            <a:r>
              <a:rPr sz="1800" spc="-10" dirty="0">
                <a:latin typeface="Carlito"/>
                <a:cs typeface="Carlito"/>
              </a:rPr>
              <a:t>n</a:t>
            </a:r>
            <a:r>
              <a:rPr sz="1800" spc="-30" dirty="0">
                <a:latin typeface="Carlito"/>
                <a:cs typeface="Carlito"/>
              </a:rPr>
              <a:t>t</a:t>
            </a:r>
            <a:r>
              <a:rPr sz="1800" spc="-15" dirty="0">
                <a:latin typeface="Carlito"/>
                <a:cs typeface="Carlito"/>
              </a:rPr>
              <a:t>a</a:t>
            </a:r>
            <a:r>
              <a:rPr sz="1800" dirty="0">
                <a:latin typeface="Carlito"/>
                <a:cs typeface="Carlito"/>
              </a:rPr>
              <a:t>x	</a:t>
            </a:r>
            <a:r>
              <a:rPr sz="1800" spc="15" dirty="0">
                <a:latin typeface="Wingdings"/>
                <a:cs typeface="Wingdings"/>
              </a:rPr>
              <a:t>→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3709796"/>
            <a:ext cx="1426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rlito"/>
                <a:cs typeface="Carlito"/>
              </a:rPr>
              <a:t>Example</a:t>
            </a:r>
            <a:r>
              <a:rPr sz="1800" spc="350" dirty="0">
                <a:latin typeface="Carlito"/>
                <a:cs typeface="Carlito"/>
              </a:rPr>
              <a:t> </a:t>
            </a:r>
            <a:r>
              <a:rPr sz="1800" spc="25" dirty="0">
                <a:latin typeface="Wingdings"/>
                <a:cs typeface="Wingdings"/>
              </a:rPr>
              <a:t>→</a:t>
            </a:r>
            <a:endParaRPr sz="1800">
              <a:latin typeface="Wingdings"/>
              <a:cs typeface="Wingding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608833" y="2467101"/>
            <a:ext cx="2755900" cy="850900"/>
            <a:chOff x="2608833" y="2467101"/>
            <a:chExt cx="2755900" cy="850900"/>
          </a:xfrm>
        </p:grpSpPr>
        <p:sp>
          <p:nvSpPr>
            <p:cNvPr id="7" name="object 7"/>
            <p:cNvSpPr/>
            <p:nvPr/>
          </p:nvSpPr>
          <p:spPr>
            <a:xfrm>
              <a:off x="2615183" y="2473451"/>
              <a:ext cx="2743200" cy="838200"/>
            </a:xfrm>
            <a:custGeom>
              <a:avLst/>
              <a:gdLst/>
              <a:ahLst/>
              <a:cxnLst/>
              <a:rect l="l" t="t" r="r" b="b"/>
              <a:pathLst>
                <a:path w="2743200" h="838200">
                  <a:moveTo>
                    <a:pt x="2603500" y="0"/>
                  </a:moveTo>
                  <a:lnTo>
                    <a:pt x="139700" y="0"/>
                  </a:lnTo>
                  <a:lnTo>
                    <a:pt x="95520" y="7116"/>
                  </a:lnTo>
                  <a:lnTo>
                    <a:pt x="57168" y="26936"/>
                  </a:lnTo>
                  <a:lnTo>
                    <a:pt x="26936" y="57168"/>
                  </a:lnTo>
                  <a:lnTo>
                    <a:pt x="7116" y="95520"/>
                  </a:lnTo>
                  <a:lnTo>
                    <a:pt x="0" y="139700"/>
                  </a:lnTo>
                  <a:lnTo>
                    <a:pt x="0" y="698500"/>
                  </a:lnTo>
                  <a:lnTo>
                    <a:pt x="7116" y="742630"/>
                  </a:lnTo>
                  <a:lnTo>
                    <a:pt x="26936" y="780976"/>
                  </a:lnTo>
                  <a:lnTo>
                    <a:pt x="57168" y="811227"/>
                  </a:lnTo>
                  <a:lnTo>
                    <a:pt x="95520" y="831071"/>
                  </a:lnTo>
                  <a:lnTo>
                    <a:pt x="139700" y="838200"/>
                  </a:lnTo>
                  <a:lnTo>
                    <a:pt x="2603500" y="838200"/>
                  </a:lnTo>
                  <a:lnTo>
                    <a:pt x="2647630" y="831071"/>
                  </a:lnTo>
                  <a:lnTo>
                    <a:pt x="2685976" y="811227"/>
                  </a:lnTo>
                  <a:lnTo>
                    <a:pt x="2716227" y="780976"/>
                  </a:lnTo>
                  <a:lnTo>
                    <a:pt x="2736071" y="742630"/>
                  </a:lnTo>
                  <a:lnTo>
                    <a:pt x="2743200" y="698500"/>
                  </a:lnTo>
                  <a:lnTo>
                    <a:pt x="2743200" y="139700"/>
                  </a:lnTo>
                  <a:lnTo>
                    <a:pt x="2736071" y="95520"/>
                  </a:lnTo>
                  <a:lnTo>
                    <a:pt x="2716227" y="57168"/>
                  </a:lnTo>
                  <a:lnTo>
                    <a:pt x="2685976" y="26936"/>
                  </a:lnTo>
                  <a:lnTo>
                    <a:pt x="2647630" y="7116"/>
                  </a:lnTo>
                  <a:lnTo>
                    <a:pt x="26035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15183" y="2473451"/>
              <a:ext cx="2743200" cy="838200"/>
            </a:xfrm>
            <a:custGeom>
              <a:avLst/>
              <a:gdLst/>
              <a:ahLst/>
              <a:cxnLst/>
              <a:rect l="l" t="t" r="r" b="b"/>
              <a:pathLst>
                <a:path w="2743200" h="838200">
                  <a:moveTo>
                    <a:pt x="0" y="139700"/>
                  </a:moveTo>
                  <a:lnTo>
                    <a:pt x="7116" y="95520"/>
                  </a:lnTo>
                  <a:lnTo>
                    <a:pt x="26936" y="57168"/>
                  </a:lnTo>
                  <a:lnTo>
                    <a:pt x="57168" y="26936"/>
                  </a:lnTo>
                  <a:lnTo>
                    <a:pt x="95520" y="7116"/>
                  </a:lnTo>
                  <a:lnTo>
                    <a:pt x="139700" y="0"/>
                  </a:lnTo>
                  <a:lnTo>
                    <a:pt x="2603500" y="0"/>
                  </a:lnTo>
                  <a:lnTo>
                    <a:pt x="2647630" y="7116"/>
                  </a:lnTo>
                  <a:lnTo>
                    <a:pt x="2685976" y="26936"/>
                  </a:lnTo>
                  <a:lnTo>
                    <a:pt x="2716227" y="57168"/>
                  </a:lnTo>
                  <a:lnTo>
                    <a:pt x="2736071" y="95520"/>
                  </a:lnTo>
                  <a:lnTo>
                    <a:pt x="2743200" y="139700"/>
                  </a:lnTo>
                  <a:lnTo>
                    <a:pt x="2743200" y="698500"/>
                  </a:lnTo>
                  <a:lnTo>
                    <a:pt x="2736071" y="742630"/>
                  </a:lnTo>
                  <a:lnTo>
                    <a:pt x="2716227" y="780976"/>
                  </a:lnTo>
                  <a:lnTo>
                    <a:pt x="2685976" y="811227"/>
                  </a:lnTo>
                  <a:lnTo>
                    <a:pt x="2647630" y="831071"/>
                  </a:lnTo>
                  <a:lnTo>
                    <a:pt x="2603500" y="838200"/>
                  </a:lnTo>
                  <a:lnTo>
                    <a:pt x="139700" y="838200"/>
                  </a:lnTo>
                  <a:lnTo>
                    <a:pt x="95520" y="831071"/>
                  </a:lnTo>
                  <a:lnTo>
                    <a:pt x="57168" y="811227"/>
                  </a:lnTo>
                  <a:lnTo>
                    <a:pt x="26936" y="780976"/>
                  </a:lnTo>
                  <a:lnTo>
                    <a:pt x="7116" y="742630"/>
                  </a:lnTo>
                  <a:lnTo>
                    <a:pt x="0" y="698500"/>
                  </a:lnTo>
                  <a:lnTo>
                    <a:pt x="0" y="13970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44851" y="2728086"/>
            <a:ext cx="2485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list1.extend(element/list2)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19755" y="3657600"/>
            <a:ext cx="3171444" cy="18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57485" y="5617077"/>
            <a:ext cx="3773323" cy="4989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237234"/>
            <a:ext cx="57537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Carlito"/>
                <a:cs typeface="Carlito"/>
              </a:rPr>
              <a:t>It inserts the </a:t>
            </a:r>
            <a:r>
              <a:rPr sz="1800" spc="-10" dirty="0">
                <a:latin typeface="Carlito"/>
                <a:cs typeface="Carlito"/>
              </a:rPr>
              <a:t>item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particular</a:t>
            </a:r>
            <a:r>
              <a:rPr sz="1800" spc="7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index.</a:t>
            </a:r>
            <a:endParaRPr sz="18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Carlito"/>
                <a:cs typeface="Carlito"/>
              </a:rPr>
              <a:t>It </a:t>
            </a:r>
            <a:r>
              <a:rPr sz="1800" spc="-20" dirty="0">
                <a:latin typeface="Carlito"/>
                <a:cs typeface="Carlito"/>
              </a:rPr>
              <a:t>takes </a:t>
            </a:r>
            <a:r>
              <a:rPr sz="1800" spc="-5" dirty="0">
                <a:latin typeface="Carlito"/>
                <a:cs typeface="Carlito"/>
              </a:rPr>
              <a:t>in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two arguments </a:t>
            </a:r>
            <a:r>
              <a:rPr sz="1800" dirty="0">
                <a:latin typeface="Carlito"/>
                <a:cs typeface="Carlito"/>
              </a:rPr>
              <a:t>– </a:t>
            </a:r>
            <a:r>
              <a:rPr sz="1800" b="1" spc="-5" dirty="0">
                <a:latin typeface="Carlito"/>
                <a:cs typeface="Carlito"/>
              </a:rPr>
              <a:t>index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item.</a:t>
            </a:r>
            <a:endParaRPr sz="18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Carlito"/>
                <a:cs typeface="Carlito"/>
              </a:rPr>
              <a:t>It </a:t>
            </a:r>
            <a:r>
              <a:rPr sz="1800" spc="-5" dirty="0">
                <a:latin typeface="Carlito"/>
                <a:cs typeface="Carlito"/>
              </a:rPr>
              <a:t>does not </a:t>
            </a:r>
            <a:r>
              <a:rPr sz="1800" spc="-10" dirty="0">
                <a:latin typeface="Carlito"/>
                <a:cs typeface="Carlito"/>
              </a:rPr>
              <a:t>return </a:t>
            </a:r>
            <a:r>
              <a:rPr sz="1800" spc="-5" dirty="0">
                <a:latin typeface="Carlito"/>
                <a:cs typeface="Carlito"/>
              </a:rPr>
              <a:t>anything </a:t>
            </a:r>
            <a:r>
              <a:rPr sz="1800" dirty="0">
                <a:latin typeface="Carlito"/>
                <a:cs typeface="Carlito"/>
              </a:rPr>
              <a:t>but </a:t>
            </a:r>
            <a:r>
              <a:rPr sz="1800" spc="-5" dirty="0">
                <a:latin typeface="Carlito"/>
                <a:cs typeface="Carlito"/>
              </a:rPr>
              <a:t>only inserts </a:t>
            </a:r>
            <a:r>
              <a:rPr sz="1800" spc="-10" dirty="0">
                <a:latin typeface="Carlito"/>
                <a:cs typeface="Carlito"/>
              </a:rPr>
              <a:t>item </a:t>
            </a:r>
            <a:r>
              <a:rPr sz="1800" spc="-5" dirty="0">
                <a:latin typeface="Carlito"/>
                <a:cs typeface="Carlito"/>
              </a:rPr>
              <a:t>in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18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list.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612263"/>
            <a:ext cx="1505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  <a:tab pos="1268095" algn="l"/>
              </a:tabLst>
            </a:pPr>
            <a:r>
              <a:rPr sz="1800" spc="-25" dirty="0">
                <a:latin typeface="Carlito"/>
                <a:cs typeface="Carlito"/>
              </a:rPr>
              <a:t>S</a:t>
            </a:r>
            <a:r>
              <a:rPr sz="1800" dirty="0">
                <a:latin typeface="Carlito"/>
                <a:cs typeface="Carlito"/>
              </a:rPr>
              <a:t>yn</a:t>
            </a:r>
            <a:r>
              <a:rPr sz="1800" spc="-30" dirty="0">
                <a:latin typeface="Carlito"/>
                <a:cs typeface="Carlito"/>
              </a:rPr>
              <a:t>t</a:t>
            </a:r>
            <a:r>
              <a:rPr sz="1800" spc="-10" dirty="0">
                <a:latin typeface="Carlito"/>
                <a:cs typeface="Carlito"/>
              </a:rPr>
              <a:t>a</a:t>
            </a:r>
            <a:r>
              <a:rPr sz="1800" dirty="0">
                <a:latin typeface="Carlito"/>
                <a:cs typeface="Carlito"/>
              </a:rPr>
              <a:t>x	</a:t>
            </a:r>
            <a:r>
              <a:rPr sz="1800" spc="15" dirty="0">
                <a:latin typeface="Wingdings"/>
                <a:cs typeface="Wingdings"/>
              </a:rPr>
              <a:t>→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984117"/>
            <a:ext cx="1426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rlito"/>
                <a:cs typeface="Carlito"/>
              </a:rPr>
              <a:t>Example</a:t>
            </a:r>
            <a:r>
              <a:rPr sz="1800" spc="350" dirty="0">
                <a:latin typeface="Carlito"/>
                <a:cs typeface="Carlito"/>
              </a:rPr>
              <a:t> </a:t>
            </a:r>
            <a:r>
              <a:rPr sz="1800" spc="25" dirty="0">
                <a:latin typeface="Wingdings"/>
                <a:cs typeface="Wingdings"/>
              </a:rPr>
              <a:t>→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8340" y="413131"/>
            <a:ext cx="24276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Insert</a:t>
            </a:r>
            <a:r>
              <a:rPr spc="-80" dirty="0"/>
              <a:t> </a:t>
            </a:r>
            <a:r>
              <a:rPr spc="-5" dirty="0"/>
              <a:t>method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2721610" y="2502154"/>
            <a:ext cx="2755900" cy="850900"/>
            <a:chOff x="2721610" y="2502154"/>
            <a:chExt cx="2755900" cy="850900"/>
          </a:xfrm>
        </p:grpSpPr>
        <p:sp>
          <p:nvSpPr>
            <p:cNvPr id="7" name="object 7"/>
            <p:cNvSpPr/>
            <p:nvPr/>
          </p:nvSpPr>
          <p:spPr>
            <a:xfrm>
              <a:off x="2727960" y="2508504"/>
              <a:ext cx="2743200" cy="838200"/>
            </a:xfrm>
            <a:custGeom>
              <a:avLst/>
              <a:gdLst/>
              <a:ahLst/>
              <a:cxnLst/>
              <a:rect l="l" t="t" r="r" b="b"/>
              <a:pathLst>
                <a:path w="2743200" h="838200">
                  <a:moveTo>
                    <a:pt x="2603500" y="0"/>
                  </a:moveTo>
                  <a:lnTo>
                    <a:pt x="139700" y="0"/>
                  </a:lnTo>
                  <a:lnTo>
                    <a:pt x="95520" y="7128"/>
                  </a:lnTo>
                  <a:lnTo>
                    <a:pt x="57168" y="26972"/>
                  </a:lnTo>
                  <a:lnTo>
                    <a:pt x="26936" y="57223"/>
                  </a:lnTo>
                  <a:lnTo>
                    <a:pt x="7116" y="95569"/>
                  </a:lnTo>
                  <a:lnTo>
                    <a:pt x="0" y="139700"/>
                  </a:lnTo>
                  <a:lnTo>
                    <a:pt x="0" y="698500"/>
                  </a:lnTo>
                  <a:lnTo>
                    <a:pt x="7116" y="742630"/>
                  </a:lnTo>
                  <a:lnTo>
                    <a:pt x="26936" y="780976"/>
                  </a:lnTo>
                  <a:lnTo>
                    <a:pt x="57168" y="811227"/>
                  </a:lnTo>
                  <a:lnTo>
                    <a:pt x="95520" y="831071"/>
                  </a:lnTo>
                  <a:lnTo>
                    <a:pt x="139700" y="838200"/>
                  </a:lnTo>
                  <a:lnTo>
                    <a:pt x="2603500" y="838200"/>
                  </a:lnTo>
                  <a:lnTo>
                    <a:pt x="2647630" y="831071"/>
                  </a:lnTo>
                  <a:lnTo>
                    <a:pt x="2685976" y="811227"/>
                  </a:lnTo>
                  <a:lnTo>
                    <a:pt x="2716227" y="780976"/>
                  </a:lnTo>
                  <a:lnTo>
                    <a:pt x="2736071" y="742630"/>
                  </a:lnTo>
                  <a:lnTo>
                    <a:pt x="2743200" y="698500"/>
                  </a:lnTo>
                  <a:lnTo>
                    <a:pt x="2743200" y="139700"/>
                  </a:lnTo>
                  <a:lnTo>
                    <a:pt x="2736071" y="95569"/>
                  </a:lnTo>
                  <a:lnTo>
                    <a:pt x="2716227" y="57223"/>
                  </a:lnTo>
                  <a:lnTo>
                    <a:pt x="2685976" y="26972"/>
                  </a:lnTo>
                  <a:lnTo>
                    <a:pt x="2647630" y="7128"/>
                  </a:lnTo>
                  <a:lnTo>
                    <a:pt x="26035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27960" y="2508504"/>
              <a:ext cx="2743200" cy="838200"/>
            </a:xfrm>
            <a:custGeom>
              <a:avLst/>
              <a:gdLst/>
              <a:ahLst/>
              <a:cxnLst/>
              <a:rect l="l" t="t" r="r" b="b"/>
              <a:pathLst>
                <a:path w="2743200" h="838200">
                  <a:moveTo>
                    <a:pt x="0" y="139700"/>
                  </a:moveTo>
                  <a:lnTo>
                    <a:pt x="7116" y="95569"/>
                  </a:lnTo>
                  <a:lnTo>
                    <a:pt x="26936" y="57223"/>
                  </a:lnTo>
                  <a:lnTo>
                    <a:pt x="57168" y="26972"/>
                  </a:lnTo>
                  <a:lnTo>
                    <a:pt x="95520" y="7128"/>
                  </a:lnTo>
                  <a:lnTo>
                    <a:pt x="139700" y="0"/>
                  </a:lnTo>
                  <a:lnTo>
                    <a:pt x="2603500" y="0"/>
                  </a:lnTo>
                  <a:lnTo>
                    <a:pt x="2647630" y="7128"/>
                  </a:lnTo>
                  <a:lnTo>
                    <a:pt x="2685976" y="26972"/>
                  </a:lnTo>
                  <a:lnTo>
                    <a:pt x="2716227" y="57223"/>
                  </a:lnTo>
                  <a:lnTo>
                    <a:pt x="2736071" y="95569"/>
                  </a:lnTo>
                  <a:lnTo>
                    <a:pt x="2743200" y="139700"/>
                  </a:lnTo>
                  <a:lnTo>
                    <a:pt x="2743200" y="698500"/>
                  </a:lnTo>
                  <a:lnTo>
                    <a:pt x="2736071" y="742630"/>
                  </a:lnTo>
                  <a:lnTo>
                    <a:pt x="2716227" y="780976"/>
                  </a:lnTo>
                  <a:lnTo>
                    <a:pt x="2685976" y="811227"/>
                  </a:lnTo>
                  <a:lnTo>
                    <a:pt x="2647630" y="831071"/>
                  </a:lnTo>
                  <a:lnTo>
                    <a:pt x="2603500" y="838200"/>
                  </a:lnTo>
                  <a:lnTo>
                    <a:pt x="139700" y="838200"/>
                  </a:lnTo>
                  <a:lnTo>
                    <a:pt x="95520" y="831071"/>
                  </a:lnTo>
                  <a:lnTo>
                    <a:pt x="57168" y="811227"/>
                  </a:lnTo>
                  <a:lnTo>
                    <a:pt x="26936" y="780976"/>
                  </a:lnTo>
                  <a:lnTo>
                    <a:pt x="7116" y="742630"/>
                  </a:lnTo>
                  <a:lnTo>
                    <a:pt x="0" y="698500"/>
                  </a:lnTo>
                  <a:lnTo>
                    <a:pt x="0" y="13970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867405" y="2762758"/>
            <a:ext cx="2468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list1.insert(index,element)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47900" y="3886200"/>
            <a:ext cx="3704844" cy="2171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237234"/>
            <a:ext cx="67386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rlito"/>
                <a:cs typeface="Carlito"/>
              </a:rPr>
              <a:t>This </a:t>
            </a:r>
            <a:r>
              <a:rPr sz="1800" dirty="0">
                <a:latin typeface="Carlito"/>
                <a:cs typeface="Carlito"/>
              </a:rPr>
              <a:t>method </a:t>
            </a:r>
            <a:r>
              <a:rPr sz="1800" spc="-5" dirty="0">
                <a:latin typeface="Carlito"/>
                <a:cs typeface="Carlito"/>
              </a:rPr>
              <a:t>searches </a:t>
            </a:r>
            <a:r>
              <a:rPr sz="1800" spc="-15" dirty="0">
                <a:latin typeface="Carlito"/>
                <a:cs typeface="Carlito"/>
              </a:rPr>
              <a:t>for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given element in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list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removes </a:t>
            </a:r>
            <a:r>
              <a:rPr sz="1800" spc="-5" dirty="0">
                <a:latin typeface="Carlito"/>
                <a:cs typeface="Carlito"/>
              </a:rPr>
              <a:t>it  based on </a:t>
            </a:r>
            <a:r>
              <a:rPr sz="1800" dirty="0">
                <a:latin typeface="Carlito"/>
                <a:cs typeface="Carlito"/>
              </a:rPr>
              <a:t>a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match.</a:t>
            </a:r>
            <a:endParaRPr sz="18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Carlito"/>
                <a:cs typeface="Carlito"/>
              </a:rPr>
              <a:t>It </a:t>
            </a:r>
            <a:r>
              <a:rPr sz="1800" spc="-20" dirty="0">
                <a:latin typeface="Carlito"/>
                <a:cs typeface="Carlito"/>
              </a:rPr>
              <a:t>takes </a:t>
            </a:r>
            <a:r>
              <a:rPr sz="1800" spc="-5" dirty="0">
                <a:latin typeface="Carlito"/>
                <a:cs typeface="Carlito"/>
              </a:rPr>
              <a:t>single </a:t>
            </a:r>
            <a:r>
              <a:rPr sz="1800" dirty="0">
                <a:latin typeface="Carlito"/>
                <a:cs typeface="Carlito"/>
              </a:rPr>
              <a:t>element as an </a:t>
            </a:r>
            <a:r>
              <a:rPr sz="1800" spc="-5" dirty="0">
                <a:latin typeface="Carlito"/>
                <a:cs typeface="Carlito"/>
              </a:rPr>
              <a:t>argument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removes </a:t>
            </a:r>
            <a:r>
              <a:rPr sz="1800" spc="-5" dirty="0">
                <a:latin typeface="Carlito"/>
                <a:cs typeface="Carlito"/>
              </a:rPr>
              <a:t>it </a:t>
            </a:r>
            <a:r>
              <a:rPr sz="1800" spc="-10" dirty="0">
                <a:latin typeface="Carlito"/>
                <a:cs typeface="Carlito"/>
              </a:rPr>
              <a:t>from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10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list.</a:t>
            </a:r>
            <a:endParaRPr sz="18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Carlito"/>
                <a:cs typeface="Carlito"/>
              </a:rPr>
              <a:t>If the </a:t>
            </a:r>
            <a:r>
              <a:rPr sz="1800" spc="-5" dirty="0">
                <a:latin typeface="Carlito"/>
                <a:cs typeface="Carlito"/>
              </a:rPr>
              <a:t>value is not present in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list </a:t>
            </a:r>
            <a:r>
              <a:rPr sz="1800" dirty="0">
                <a:latin typeface="Carlito"/>
                <a:cs typeface="Carlito"/>
              </a:rPr>
              <a:t>then </a:t>
            </a:r>
            <a:r>
              <a:rPr sz="1800" spc="-5" dirty="0">
                <a:latin typeface="Carlito"/>
                <a:cs typeface="Carlito"/>
              </a:rPr>
              <a:t>it will </a:t>
            </a:r>
            <a:r>
              <a:rPr sz="1800" spc="-10" dirty="0">
                <a:latin typeface="Carlito"/>
                <a:cs typeface="Carlito"/>
              </a:rPr>
              <a:t>throw </a:t>
            </a:r>
            <a:r>
              <a:rPr sz="1800" dirty="0">
                <a:latin typeface="Carlito"/>
                <a:cs typeface="Carlito"/>
              </a:rPr>
              <a:t>an</a:t>
            </a:r>
            <a:r>
              <a:rPr sz="1800" spc="140" dirty="0">
                <a:latin typeface="Carlito"/>
                <a:cs typeface="Carlito"/>
              </a:rPr>
              <a:t> </a:t>
            </a:r>
            <a:r>
              <a:rPr sz="1800" spc="-40" dirty="0">
                <a:latin typeface="Carlito"/>
                <a:cs typeface="Carlito"/>
              </a:rPr>
              <a:t>error.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886583"/>
            <a:ext cx="1505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  <a:tab pos="1268095" algn="l"/>
              </a:tabLst>
            </a:pPr>
            <a:r>
              <a:rPr sz="1800" spc="-25" dirty="0">
                <a:latin typeface="Carlito"/>
                <a:cs typeface="Carlito"/>
              </a:rPr>
              <a:t>S</a:t>
            </a:r>
            <a:r>
              <a:rPr sz="1800" dirty="0">
                <a:latin typeface="Carlito"/>
                <a:cs typeface="Carlito"/>
              </a:rPr>
              <a:t>yn</a:t>
            </a:r>
            <a:r>
              <a:rPr sz="1800" spc="-30" dirty="0">
                <a:latin typeface="Carlito"/>
                <a:cs typeface="Carlito"/>
              </a:rPr>
              <a:t>t</a:t>
            </a:r>
            <a:r>
              <a:rPr sz="1800" spc="-10" dirty="0">
                <a:latin typeface="Carlito"/>
                <a:cs typeface="Carlito"/>
              </a:rPr>
              <a:t>a</a:t>
            </a:r>
            <a:r>
              <a:rPr sz="1800" dirty="0">
                <a:latin typeface="Carlito"/>
                <a:cs typeface="Carlito"/>
              </a:rPr>
              <a:t>x	</a:t>
            </a:r>
            <a:r>
              <a:rPr sz="1800" spc="15" dirty="0">
                <a:latin typeface="Wingdings"/>
                <a:cs typeface="Wingdings"/>
              </a:rPr>
              <a:t>→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258436"/>
            <a:ext cx="1426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rlito"/>
                <a:cs typeface="Carlito"/>
              </a:rPr>
              <a:t>Example</a:t>
            </a:r>
            <a:r>
              <a:rPr sz="1800" spc="350" dirty="0">
                <a:latin typeface="Carlito"/>
                <a:cs typeface="Carlito"/>
              </a:rPr>
              <a:t> </a:t>
            </a:r>
            <a:r>
              <a:rPr sz="1800" spc="25" dirty="0">
                <a:latin typeface="Wingdings"/>
                <a:cs typeface="Wingdings"/>
              </a:rPr>
              <a:t>→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8340" y="489331"/>
            <a:ext cx="28168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Remove</a:t>
            </a:r>
            <a:r>
              <a:rPr spc="-85" dirty="0"/>
              <a:t> </a:t>
            </a:r>
            <a:r>
              <a:rPr spc="-5" dirty="0"/>
              <a:t>method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2447289" y="2585973"/>
            <a:ext cx="2755900" cy="850900"/>
            <a:chOff x="2447289" y="2585973"/>
            <a:chExt cx="2755900" cy="850900"/>
          </a:xfrm>
        </p:grpSpPr>
        <p:sp>
          <p:nvSpPr>
            <p:cNvPr id="7" name="object 7"/>
            <p:cNvSpPr/>
            <p:nvPr/>
          </p:nvSpPr>
          <p:spPr>
            <a:xfrm>
              <a:off x="2453639" y="2592323"/>
              <a:ext cx="2743200" cy="838200"/>
            </a:xfrm>
            <a:custGeom>
              <a:avLst/>
              <a:gdLst/>
              <a:ahLst/>
              <a:cxnLst/>
              <a:rect l="l" t="t" r="r" b="b"/>
              <a:pathLst>
                <a:path w="2743200" h="838200">
                  <a:moveTo>
                    <a:pt x="2603500" y="0"/>
                  </a:moveTo>
                  <a:lnTo>
                    <a:pt x="139700" y="0"/>
                  </a:lnTo>
                  <a:lnTo>
                    <a:pt x="95520" y="7116"/>
                  </a:lnTo>
                  <a:lnTo>
                    <a:pt x="57168" y="26936"/>
                  </a:lnTo>
                  <a:lnTo>
                    <a:pt x="26936" y="57168"/>
                  </a:lnTo>
                  <a:lnTo>
                    <a:pt x="7116" y="95520"/>
                  </a:lnTo>
                  <a:lnTo>
                    <a:pt x="0" y="139700"/>
                  </a:lnTo>
                  <a:lnTo>
                    <a:pt x="0" y="698500"/>
                  </a:lnTo>
                  <a:lnTo>
                    <a:pt x="7116" y="742630"/>
                  </a:lnTo>
                  <a:lnTo>
                    <a:pt x="26936" y="780976"/>
                  </a:lnTo>
                  <a:lnTo>
                    <a:pt x="57168" y="811227"/>
                  </a:lnTo>
                  <a:lnTo>
                    <a:pt x="95520" y="831071"/>
                  </a:lnTo>
                  <a:lnTo>
                    <a:pt x="139700" y="838200"/>
                  </a:lnTo>
                  <a:lnTo>
                    <a:pt x="2603500" y="838200"/>
                  </a:lnTo>
                  <a:lnTo>
                    <a:pt x="2647630" y="831071"/>
                  </a:lnTo>
                  <a:lnTo>
                    <a:pt x="2685976" y="811227"/>
                  </a:lnTo>
                  <a:lnTo>
                    <a:pt x="2716227" y="780976"/>
                  </a:lnTo>
                  <a:lnTo>
                    <a:pt x="2736071" y="742630"/>
                  </a:lnTo>
                  <a:lnTo>
                    <a:pt x="2743200" y="698500"/>
                  </a:lnTo>
                  <a:lnTo>
                    <a:pt x="2743200" y="139700"/>
                  </a:lnTo>
                  <a:lnTo>
                    <a:pt x="2736071" y="95520"/>
                  </a:lnTo>
                  <a:lnTo>
                    <a:pt x="2716227" y="57168"/>
                  </a:lnTo>
                  <a:lnTo>
                    <a:pt x="2685976" y="26936"/>
                  </a:lnTo>
                  <a:lnTo>
                    <a:pt x="2647630" y="7116"/>
                  </a:lnTo>
                  <a:lnTo>
                    <a:pt x="26035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53639" y="2592323"/>
              <a:ext cx="2743200" cy="838200"/>
            </a:xfrm>
            <a:custGeom>
              <a:avLst/>
              <a:gdLst/>
              <a:ahLst/>
              <a:cxnLst/>
              <a:rect l="l" t="t" r="r" b="b"/>
              <a:pathLst>
                <a:path w="2743200" h="838200">
                  <a:moveTo>
                    <a:pt x="0" y="139700"/>
                  </a:moveTo>
                  <a:lnTo>
                    <a:pt x="7116" y="95520"/>
                  </a:lnTo>
                  <a:lnTo>
                    <a:pt x="26936" y="57168"/>
                  </a:lnTo>
                  <a:lnTo>
                    <a:pt x="57168" y="26936"/>
                  </a:lnTo>
                  <a:lnTo>
                    <a:pt x="95520" y="7116"/>
                  </a:lnTo>
                  <a:lnTo>
                    <a:pt x="139700" y="0"/>
                  </a:lnTo>
                  <a:lnTo>
                    <a:pt x="2603500" y="0"/>
                  </a:lnTo>
                  <a:lnTo>
                    <a:pt x="2647630" y="7116"/>
                  </a:lnTo>
                  <a:lnTo>
                    <a:pt x="2685976" y="26936"/>
                  </a:lnTo>
                  <a:lnTo>
                    <a:pt x="2716227" y="57168"/>
                  </a:lnTo>
                  <a:lnTo>
                    <a:pt x="2736071" y="95520"/>
                  </a:lnTo>
                  <a:lnTo>
                    <a:pt x="2743200" y="139700"/>
                  </a:lnTo>
                  <a:lnTo>
                    <a:pt x="2743200" y="698500"/>
                  </a:lnTo>
                  <a:lnTo>
                    <a:pt x="2736071" y="742630"/>
                  </a:lnTo>
                  <a:lnTo>
                    <a:pt x="2716227" y="780976"/>
                  </a:lnTo>
                  <a:lnTo>
                    <a:pt x="2685976" y="811227"/>
                  </a:lnTo>
                  <a:lnTo>
                    <a:pt x="2647630" y="831071"/>
                  </a:lnTo>
                  <a:lnTo>
                    <a:pt x="2603500" y="838200"/>
                  </a:lnTo>
                  <a:lnTo>
                    <a:pt x="139700" y="838200"/>
                  </a:lnTo>
                  <a:lnTo>
                    <a:pt x="95520" y="831071"/>
                  </a:lnTo>
                  <a:lnTo>
                    <a:pt x="57168" y="811227"/>
                  </a:lnTo>
                  <a:lnTo>
                    <a:pt x="26936" y="780976"/>
                  </a:lnTo>
                  <a:lnTo>
                    <a:pt x="7116" y="742630"/>
                  </a:lnTo>
                  <a:lnTo>
                    <a:pt x="0" y="698500"/>
                  </a:lnTo>
                  <a:lnTo>
                    <a:pt x="0" y="13970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170301" y="2847594"/>
            <a:ext cx="1313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list1.remove()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88692" y="3733800"/>
            <a:ext cx="2895600" cy="2002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36317" y="5931789"/>
            <a:ext cx="3400425" cy="561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237234"/>
            <a:ext cx="761238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Carlito"/>
                <a:cs typeface="Carlito"/>
              </a:rPr>
              <a:t>It </a:t>
            </a:r>
            <a:r>
              <a:rPr sz="1800" spc="-20" dirty="0">
                <a:latin typeface="Carlito"/>
                <a:cs typeface="Carlito"/>
              </a:rPr>
              <a:t>takes </a:t>
            </a:r>
            <a:r>
              <a:rPr sz="1800" spc="-5" dirty="0">
                <a:latin typeface="Carlito"/>
                <a:cs typeface="Carlito"/>
              </a:rPr>
              <a:t>in </a:t>
            </a:r>
            <a:r>
              <a:rPr sz="1800" dirty="0">
                <a:latin typeface="Carlito"/>
                <a:cs typeface="Carlito"/>
              </a:rPr>
              <a:t>single </a:t>
            </a:r>
            <a:r>
              <a:rPr sz="1800" spc="-10" dirty="0">
                <a:latin typeface="Carlito"/>
                <a:cs typeface="Carlito"/>
              </a:rPr>
              <a:t>item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removes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item from </a:t>
            </a:r>
            <a:r>
              <a:rPr sz="1800" dirty="0">
                <a:latin typeface="Carlito"/>
                <a:cs typeface="Carlito"/>
              </a:rPr>
              <a:t>the end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list </a:t>
            </a:r>
            <a:r>
              <a:rPr sz="1800" spc="-5" dirty="0">
                <a:latin typeface="Carlito"/>
                <a:cs typeface="Carlito"/>
              </a:rPr>
              <a:t>by</a:t>
            </a:r>
            <a:r>
              <a:rPr sz="1800" spc="1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default.</a:t>
            </a:r>
            <a:endParaRPr sz="18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Carlito"/>
                <a:cs typeface="Carlito"/>
              </a:rPr>
              <a:t>If the </a:t>
            </a:r>
            <a:r>
              <a:rPr sz="1800" spc="-5" dirty="0">
                <a:latin typeface="Carlito"/>
                <a:cs typeface="Carlito"/>
              </a:rPr>
              <a:t>index </a:t>
            </a:r>
            <a:r>
              <a:rPr sz="1800" dirty="0">
                <a:latin typeface="Carlito"/>
                <a:cs typeface="Carlito"/>
              </a:rPr>
              <a:t>passed which </a:t>
            </a:r>
            <a:r>
              <a:rPr sz="1800" spc="-5" dirty="0">
                <a:latin typeface="Carlito"/>
                <a:cs typeface="Carlito"/>
              </a:rPr>
              <a:t>is not present </a:t>
            </a:r>
            <a:r>
              <a:rPr sz="1800" dirty="0">
                <a:latin typeface="Carlito"/>
                <a:cs typeface="Carlito"/>
              </a:rPr>
              <a:t>then </a:t>
            </a:r>
            <a:r>
              <a:rPr sz="1800" spc="-5" dirty="0">
                <a:latin typeface="Carlito"/>
                <a:cs typeface="Carlito"/>
              </a:rPr>
              <a:t>it will </a:t>
            </a:r>
            <a:r>
              <a:rPr sz="1800" spc="-10" dirty="0">
                <a:latin typeface="Carlito"/>
                <a:cs typeface="Carlito"/>
              </a:rPr>
              <a:t>throw </a:t>
            </a:r>
            <a:r>
              <a:rPr sz="1800" dirty="0">
                <a:latin typeface="Carlito"/>
                <a:cs typeface="Carlito"/>
              </a:rPr>
              <a:t>an</a:t>
            </a:r>
            <a:r>
              <a:rPr sz="1800" spc="11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error</a:t>
            </a:r>
            <a:endParaRPr sz="18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Carlito"/>
                <a:cs typeface="Carlito"/>
              </a:rPr>
              <a:t>It </a:t>
            </a:r>
            <a:r>
              <a:rPr sz="1800" spc="-5" dirty="0">
                <a:latin typeface="Carlito"/>
                <a:cs typeface="Carlito"/>
              </a:rPr>
              <a:t>updates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list </a:t>
            </a:r>
            <a:r>
              <a:rPr sz="1800" spc="-5" dirty="0">
                <a:latin typeface="Carlito"/>
                <a:cs typeface="Carlito"/>
              </a:rPr>
              <a:t>once pop </a:t>
            </a:r>
            <a:r>
              <a:rPr sz="1800" spc="-10" dirty="0">
                <a:latin typeface="Carlito"/>
                <a:cs typeface="Carlito"/>
              </a:rPr>
              <a:t>operation </a:t>
            </a:r>
            <a:r>
              <a:rPr sz="1800" spc="-5" dirty="0">
                <a:latin typeface="Carlito"/>
                <a:cs typeface="Carlito"/>
              </a:rPr>
              <a:t>is</a:t>
            </a:r>
            <a:r>
              <a:rPr sz="1800" spc="10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performed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612263"/>
            <a:ext cx="1505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  <a:tab pos="1268095" algn="l"/>
              </a:tabLst>
            </a:pPr>
            <a:r>
              <a:rPr sz="1800" spc="-25" dirty="0">
                <a:latin typeface="Carlito"/>
                <a:cs typeface="Carlito"/>
              </a:rPr>
              <a:t>S</a:t>
            </a:r>
            <a:r>
              <a:rPr sz="1800" dirty="0">
                <a:latin typeface="Carlito"/>
                <a:cs typeface="Carlito"/>
              </a:rPr>
              <a:t>yn</a:t>
            </a:r>
            <a:r>
              <a:rPr sz="1800" spc="-30" dirty="0">
                <a:latin typeface="Carlito"/>
                <a:cs typeface="Carlito"/>
              </a:rPr>
              <a:t>t</a:t>
            </a:r>
            <a:r>
              <a:rPr sz="1800" spc="-10" dirty="0">
                <a:latin typeface="Carlito"/>
                <a:cs typeface="Carlito"/>
              </a:rPr>
              <a:t>a</a:t>
            </a:r>
            <a:r>
              <a:rPr sz="1800" dirty="0">
                <a:latin typeface="Carlito"/>
                <a:cs typeface="Carlito"/>
              </a:rPr>
              <a:t>x	</a:t>
            </a:r>
            <a:r>
              <a:rPr sz="1800" spc="15" dirty="0">
                <a:latin typeface="Wingdings"/>
                <a:cs typeface="Wingdings"/>
              </a:rPr>
              <a:t>→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984117"/>
            <a:ext cx="1426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rlito"/>
                <a:cs typeface="Carlito"/>
              </a:rPr>
              <a:t>Example</a:t>
            </a:r>
            <a:r>
              <a:rPr sz="1800" spc="350" dirty="0">
                <a:latin typeface="Carlito"/>
                <a:cs typeface="Carlito"/>
              </a:rPr>
              <a:t> </a:t>
            </a:r>
            <a:r>
              <a:rPr sz="1800" spc="25" dirty="0">
                <a:latin typeface="Wingdings"/>
                <a:cs typeface="Wingdings"/>
              </a:rPr>
              <a:t>→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8340" y="413131"/>
            <a:ext cx="20942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Pop</a:t>
            </a:r>
            <a:r>
              <a:rPr spc="-85" dirty="0"/>
              <a:t> </a:t>
            </a:r>
            <a:r>
              <a:rPr spc="-5" dirty="0"/>
              <a:t>method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2721610" y="2502154"/>
            <a:ext cx="2755900" cy="850900"/>
            <a:chOff x="2721610" y="2502154"/>
            <a:chExt cx="2755900" cy="850900"/>
          </a:xfrm>
        </p:grpSpPr>
        <p:sp>
          <p:nvSpPr>
            <p:cNvPr id="7" name="object 7"/>
            <p:cNvSpPr/>
            <p:nvPr/>
          </p:nvSpPr>
          <p:spPr>
            <a:xfrm>
              <a:off x="2727960" y="2508504"/>
              <a:ext cx="2743200" cy="838200"/>
            </a:xfrm>
            <a:custGeom>
              <a:avLst/>
              <a:gdLst/>
              <a:ahLst/>
              <a:cxnLst/>
              <a:rect l="l" t="t" r="r" b="b"/>
              <a:pathLst>
                <a:path w="2743200" h="838200">
                  <a:moveTo>
                    <a:pt x="2603500" y="0"/>
                  </a:moveTo>
                  <a:lnTo>
                    <a:pt x="139700" y="0"/>
                  </a:lnTo>
                  <a:lnTo>
                    <a:pt x="95520" y="7128"/>
                  </a:lnTo>
                  <a:lnTo>
                    <a:pt x="57168" y="26972"/>
                  </a:lnTo>
                  <a:lnTo>
                    <a:pt x="26936" y="57223"/>
                  </a:lnTo>
                  <a:lnTo>
                    <a:pt x="7116" y="95569"/>
                  </a:lnTo>
                  <a:lnTo>
                    <a:pt x="0" y="139700"/>
                  </a:lnTo>
                  <a:lnTo>
                    <a:pt x="0" y="698500"/>
                  </a:lnTo>
                  <a:lnTo>
                    <a:pt x="7116" y="742630"/>
                  </a:lnTo>
                  <a:lnTo>
                    <a:pt x="26936" y="780976"/>
                  </a:lnTo>
                  <a:lnTo>
                    <a:pt x="57168" y="811227"/>
                  </a:lnTo>
                  <a:lnTo>
                    <a:pt x="95520" y="831071"/>
                  </a:lnTo>
                  <a:lnTo>
                    <a:pt x="139700" y="838200"/>
                  </a:lnTo>
                  <a:lnTo>
                    <a:pt x="2603500" y="838200"/>
                  </a:lnTo>
                  <a:lnTo>
                    <a:pt x="2647630" y="831071"/>
                  </a:lnTo>
                  <a:lnTo>
                    <a:pt x="2685976" y="811227"/>
                  </a:lnTo>
                  <a:lnTo>
                    <a:pt x="2716227" y="780976"/>
                  </a:lnTo>
                  <a:lnTo>
                    <a:pt x="2736071" y="742630"/>
                  </a:lnTo>
                  <a:lnTo>
                    <a:pt x="2743200" y="698500"/>
                  </a:lnTo>
                  <a:lnTo>
                    <a:pt x="2743200" y="139700"/>
                  </a:lnTo>
                  <a:lnTo>
                    <a:pt x="2736071" y="95569"/>
                  </a:lnTo>
                  <a:lnTo>
                    <a:pt x="2716227" y="57223"/>
                  </a:lnTo>
                  <a:lnTo>
                    <a:pt x="2685976" y="26972"/>
                  </a:lnTo>
                  <a:lnTo>
                    <a:pt x="2647630" y="7128"/>
                  </a:lnTo>
                  <a:lnTo>
                    <a:pt x="26035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27960" y="2508504"/>
              <a:ext cx="2743200" cy="838200"/>
            </a:xfrm>
            <a:custGeom>
              <a:avLst/>
              <a:gdLst/>
              <a:ahLst/>
              <a:cxnLst/>
              <a:rect l="l" t="t" r="r" b="b"/>
              <a:pathLst>
                <a:path w="2743200" h="838200">
                  <a:moveTo>
                    <a:pt x="0" y="139700"/>
                  </a:moveTo>
                  <a:lnTo>
                    <a:pt x="7116" y="95569"/>
                  </a:lnTo>
                  <a:lnTo>
                    <a:pt x="26936" y="57223"/>
                  </a:lnTo>
                  <a:lnTo>
                    <a:pt x="57168" y="26972"/>
                  </a:lnTo>
                  <a:lnTo>
                    <a:pt x="95520" y="7128"/>
                  </a:lnTo>
                  <a:lnTo>
                    <a:pt x="139700" y="0"/>
                  </a:lnTo>
                  <a:lnTo>
                    <a:pt x="2603500" y="0"/>
                  </a:lnTo>
                  <a:lnTo>
                    <a:pt x="2647630" y="7128"/>
                  </a:lnTo>
                  <a:lnTo>
                    <a:pt x="2685976" y="26972"/>
                  </a:lnTo>
                  <a:lnTo>
                    <a:pt x="2716227" y="57223"/>
                  </a:lnTo>
                  <a:lnTo>
                    <a:pt x="2736071" y="95569"/>
                  </a:lnTo>
                  <a:lnTo>
                    <a:pt x="2743200" y="139700"/>
                  </a:lnTo>
                  <a:lnTo>
                    <a:pt x="2743200" y="698500"/>
                  </a:lnTo>
                  <a:lnTo>
                    <a:pt x="2736071" y="742630"/>
                  </a:lnTo>
                  <a:lnTo>
                    <a:pt x="2716227" y="780976"/>
                  </a:lnTo>
                  <a:lnTo>
                    <a:pt x="2685976" y="811227"/>
                  </a:lnTo>
                  <a:lnTo>
                    <a:pt x="2647630" y="831071"/>
                  </a:lnTo>
                  <a:lnTo>
                    <a:pt x="2603500" y="838200"/>
                  </a:lnTo>
                  <a:lnTo>
                    <a:pt x="139700" y="838200"/>
                  </a:lnTo>
                  <a:lnTo>
                    <a:pt x="95520" y="831071"/>
                  </a:lnTo>
                  <a:lnTo>
                    <a:pt x="57168" y="811227"/>
                  </a:lnTo>
                  <a:lnTo>
                    <a:pt x="26936" y="780976"/>
                  </a:lnTo>
                  <a:lnTo>
                    <a:pt x="7116" y="742630"/>
                  </a:lnTo>
                  <a:lnTo>
                    <a:pt x="0" y="698500"/>
                  </a:lnTo>
                  <a:lnTo>
                    <a:pt x="0" y="13970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367278" y="2762758"/>
            <a:ext cx="1468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li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t1.pop(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x)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62200" y="3739896"/>
            <a:ext cx="3285744" cy="2247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09825" y="6054432"/>
            <a:ext cx="3390900" cy="5616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029836"/>
            <a:ext cx="1426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rlito"/>
                <a:cs typeface="Carlito"/>
              </a:rPr>
              <a:t>Example</a:t>
            </a:r>
            <a:r>
              <a:rPr sz="1800" spc="350" dirty="0">
                <a:latin typeface="Carlito"/>
                <a:cs typeface="Carlito"/>
              </a:rPr>
              <a:t> </a:t>
            </a:r>
            <a:r>
              <a:rPr sz="1800" spc="25" dirty="0">
                <a:latin typeface="Wingdings"/>
                <a:cs typeface="Wingdings"/>
              </a:rPr>
              <a:t>→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413131"/>
            <a:ext cx="23774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Index</a:t>
            </a:r>
            <a:r>
              <a:rPr spc="-60" dirty="0"/>
              <a:t> </a:t>
            </a:r>
            <a:r>
              <a:rPr spc="-5" dirty="0"/>
              <a:t>method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736850" y="2611882"/>
            <a:ext cx="2755900" cy="850900"/>
            <a:chOff x="2736850" y="2611882"/>
            <a:chExt cx="2755900" cy="850900"/>
          </a:xfrm>
        </p:grpSpPr>
        <p:sp>
          <p:nvSpPr>
            <p:cNvPr id="5" name="object 5"/>
            <p:cNvSpPr/>
            <p:nvPr/>
          </p:nvSpPr>
          <p:spPr>
            <a:xfrm>
              <a:off x="2743200" y="2618232"/>
              <a:ext cx="2743200" cy="838200"/>
            </a:xfrm>
            <a:custGeom>
              <a:avLst/>
              <a:gdLst/>
              <a:ahLst/>
              <a:cxnLst/>
              <a:rect l="l" t="t" r="r" b="b"/>
              <a:pathLst>
                <a:path w="2743200" h="838200">
                  <a:moveTo>
                    <a:pt x="2603500" y="0"/>
                  </a:moveTo>
                  <a:lnTo>
                    <a:pt x="139700" y="0"/>
                  </a:lnTo>
                  <a:lnTo>
                    <a:pt x="95520" y="7116"/>
                  </a:lnTo>
                  <a:lnTo>
                    <a:pt x="57168" y="26936"/>
                  </a:lnTo>
                  <a:lnTo>
                    <a:pt x="26936" y="57168"/>
                  </a:lnTo>
                  <a:lnTo>
                    <a:pt x="7116" y="95520"/>
                  </a:lnTo>
                  <a:lnTo>
                    <a:pt x="0" y="139700"/>
                  </a:lnTo>
                  <a:lnTo>
                    <a:pt x="0" y="698500"/>
                  </a:lnTo>
                  <a:lnTo>
                    <a:pt x="7116" y="742630"/>
                  </a:lnTo>
                  <a:lnTo>
                    <a:pt x="26936" y="780976"/>
                  </a:lnTo>
                  <a:lnTo>
                    <a:pt x="57168" y="811227"/>
                  </a:lnTo>
                  <a:lnTo>
                    <a:pt x="95520" y="831071"/>
                  </a:lnTo>
                  <a:lnTo>
                    <a:pt x="139700" y="838200"/>
                  </a:lnTo>
                  <a:lnTo>
                    <a:pt x="2603500" y="838200"/>
                  </a:lnTo>
                  <a:lnTo>
                    <a:pt x="2647630" y="831071"/>
                  </a:lnTo>
                  <a:lnTo>
                    <a:pt x="2685976" y="811227"/>
                  </a:lnTo>
                  <a:lnTo>
                    <a:pt x="2716227" y="780976"/>
                  </a:lnTo>
                  <a:lnTo>
                    <a:pt x="2736071" y="742630"/>
                  </a:lnTo>
                  <a:lnTo>
                    <a:pt x="2743200" y="698500"/>
                  </a:lnTo>
                  <a:lnTo>
                    <a:pt x="2743200" y="139700"/>
                  </a:lnTo>
                  <a:lnTo>
                    <a:pt x="2736071" y="95520"/>
                  </a:lnTo>
                  <a:lnTo>
                    <a:pt x="2716227" y="57168"/>
                  </a:lnTo>
                  <a:lnTo>
                    <a:pt x="2685976" y="26936"/>
                  </a:lnTo>
                  <a:lnTo>
                    <a:pt x="2647630" y="7116"/>
                  </a:lnTo>
                  <a:lnTo>
                    <a:pt x="26035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43200" y="2618232"/>
              <a:ext cx="2743200" cy="838200"/>
            </a:xfrm>
            <a:custGeom>
              <a:avLst/>
              <a:gdLst/>
              <a:ahLst/>
              <a:cxnLst/>
              <a:rect l="l" t="t" r="r" b="b"/>
              <a:pathLst>
                <a:path w="2743200" h="838200">
                  <a:moveTo>
                    <a:pt x="0" y="139700"/>
                  </a:moveTo>
                  <a:lnTo>
                    <a:pt x="7116" y="95520"/>
                  </a:lnTo>
                  <a:lnTo>
                    <a:pt x="26936" y="57168"/>
                  </a:lnTo>
                  <a:lnTo>
                    <a:pt x="57168" y="26936"/>
                  </a:lnTo>
                  <a:lnTo>
                    <a:pt x="95520" y="7116"/>
                  </a:lnTo>
                  <a:lnTo>
                    <a:pt x="139700" y="0"/>
                  </a:lnTo>
                  <a:lnTo>
                    <a:pt x="2603500" y="0"/>
                  </a:lnTo>
                  <a:lnTo>
                    <a:pt x="2647630" y="7116"/>
                  </a:lnTo>
                  <a:lnTo>
                    <a:pt x="2685976" y="26936"/>
                  </a:lnTo>
                  <a:lnTo>
                    <a:pt x="2716227" y="57168"/>
                  </a:lnTo>
                  <a:lnTo>
                    <a:pt x="2736071" y="95520"/>
                  </a:lnTo>
                  <a:lnTo>
                    <a:pt x="2743200" y="139700"/>
                  </a:lnTo>
                  <a:lnTo>
                    <a:pt x="2743200" y="698500"/>
                  </a:lnTo>
                  <a:lnTo>
                    <a:pt x="2736071" y="742630"/>
                  </a:lnTo>
                  <a:lnTo>
                    <a:pt x="2716227" y="780976"/>
                  </a:lnTo>
                  <a:lnTo>
                    <a:pt x="2685976" y="811227"/>
                  </a:lnTo>
                  <a:lnTo>
                    <a:pt x="2647630" y="831071"/>
                  </a:lnTo>
                  <a:lnTo>
                    <a:pt x="2603500" y="838200"/>
                  </a:lnTo>
                  <a:lnTo>
                    <a:pt x="139700" y="838200"/>
                  </a:lnTo>
                  <a:lnTo>
                    <a:pt x="95520" y="831071"/>
                  </a:lnTo>
                  <a:lnTo>
                    <a:pt x="57168" y="811227"/>
                  </a:lnTo>
                  <a:lnTo>
                    <a:pt x="26936" y="780976"/>
                  </a:lnTo>
                  <a:lnTo>
                    <a:pt x="7116" y="742630"/>
                  </a:lnTo>
                  <a:lnTo>
                    <a:pt x="0" y="698500"/>
                  </a:lnTo>
                  <a:lnTo>
                    <a:pt x="0" y="13970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5940" y="1008634"/>
            <a:ext cx="8444230" cy="216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rlito"/>
                <a:cs typeface="Carlito"/>
              </a:rPr>
              <a:t>Index </a:t>
            </a:r>
            <a:r>
              <a:rPr sz="1800" dirty="0">
                <a:latin typeface="Carlito"/>
                <a:cs typeface="Carlito"/>
              </a:rPr>
              <a:t>method is </a:t>
            </a:r>
            <a:r>
              <a:rPr sz="1800" spc="-5" dirty="0">
                <a:latin typeface="Carlito"/>
                <a:cs typeface="Carlito"/>
              </a:rPr>
              <a:t>search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5" dirty="0">
                <a:latin typeface="Carlito"/>
                <a:cs typeface="Carlito"/>
              </a:rPr>
              <a:t>find given </a:t>
            </a:r>
            <a:r>
              <a:rPr sz="1800" spc="-10" dirty="0">
                <a:latin typeface="Carlito"/>
                <a:cs typeface="Carlito"/>
              </a:rPr>
              <a:t>item </a:t>
            </a:r>
            <a:r>
              <a:rPr sz="1800" spc="-5" dirty="0">
                <a:latin typeface="Carlito"/>
                <a:cs typeface="Carlito"/>
              </a:rPr>
              <a:t>in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list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5" dirty="0">
                <a:latin typeface="Carlito"/>
                <a:cs typeface="Carlito"/>
              </a:rPr>
              <a:t>returns </a:t>
            </a:r>
            <a:r>
              <a:rPr sz="1800" spc="-20" dirty="0">
                <a:latin typeface="Carlito"/>
                <a:cs typeface="Carlito"/>
              </a:rPr>
              <a:t>it’s</a:t>
            </a:r>
            <a:r>
              <a:rPr sz="1800" spc="15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position.</a:t>
            </a:r>
            <a:endParaRPr sz="18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Carlito"/>
                <a:cs typeface="Carlito"/>
              </a:rPr>
              <a:t>If the </a:t>
            </a:r>
            <a:r>
              <a:rPr sz="1800" spc="-10" dirty="0">
                <a:latin typeface="Carlito"/>
                <a:cs typeface="Carlito"/>
              </a:rPr>
              <a:t>item </a:t>
            </a:r>
            <a:r>
              <a:rPr sz="1800" spc="-5" dirty="0">
                <a:latin typeface="Carlito"/>
                <a:cs typeface="Carlito"/>
              </a:rPr>
              <a:t>is already present in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list </a:t>
            </a:r>
            <a:r>
              <a:rPr sz="1800" dirty="0">
                <a:latin typeface="Carlito"/>
                <a:cs typeface="Carlito"/>
              </a:rPr>
              <a:t>then </a:t>
            </a:r>
            <a:r>
              <a:rPr sz="1800" spc="-10" dirty="0">
                <a:latin typeface="Carlito"/>
                <a:cs typeface="Carlito"/>
              </a:rPr>
              <a:t>item </a:t>
            </a:r>
            <a:r>
              <a:rPr sz="1800" spc="-5" dirty="0">
                <a:latin typeface="Carlito"/>
                <a:cs typeface="Carlito"/>
              </a:rPr>
              <a:t>on smallest position index </a:t>
            </a:r>
            <a:r>
              <a:rPr sz="1800" dirty="0">
                <a:latin typeface="Carlito"/>
                <a:cs typeface="Carlito"/>
              </a:rPr>
              <a:t>is</a:t>
            </a:r>
            <a:r>
              <a:rPr sz="1800" spc="20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returned.</a:t>
            </a:r>
            <a:endParaRPr sz="18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rlito"/>
                <a:cs typeface="Carlito"/>
              </a:rPr>
              <a:t>Index </a:t>
            </a:r>
            <a:r>
              <a:rPr sz="1800" spc="-10" dirty="0">
                <a:latin typeface="Carlito"/>
                <a:cs typeface="Carlito"/>
              </a:rPr>
              <a:t>starts from </a:t>
            </a:r>
            <a:r>
              <a:rPr sz="1800" dirty="0">
                <a:latin typeface="Carlito"/>
                <a:cs typeface="Carlito"/>
              </a:rPr>
              <a:t>0 and </a:t>
            </a:r>
            <a:r>
              <a:rPr sz="1800" spc="-5" dirty="0">
                <a:latin typeface="Carlito"/>
                <a:cs typeface="Carlito"/>
              </a:rPr>
              <a:t>not</a:t>
            </a:r>
            <a:r>
              <a:rPr sz="1800" spc="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1.</a:t>
            </a:r>
            <a:endParaRPr sz="18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Carlito"/>
                <a:cs typeface="Carlito"/>
              </a:rPr>
              <a:t>It </a:t>
            </a:r>
            <a:r>
              <a:rPr sz="1800" spc="-20" dirty="0">
                <a:latin typeface="Carlito"/>
                <a:cs typeface="Carlito"/>
              </a:rPr>
              <a:t>takes </a:t>
            </a:r>
            <a:r>
              <a:rPr sz="1800" spc="-5" dirty="0">
                <a:latin typeface="Carlito"/>
                <a:cs typeface="Carlito"/>
              </a:rPr>
              <a:t>in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single argument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5" dirty="0">
                <a:latin typeface="Carlito"/>
                <a:cs typeface="Carlito"/>
              </a:rPr>
              <a:t>returns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position of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1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item.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100">
              <a:latin typeface="Carlito"/>
              <a:cs typeface="Carlito"/>
            </a:endParaRPr>
          </a:p>
          <a:p>
            <a:pPr marL="299085" indent="-287020">
              <a:lnSpc>
                <a:spcPts val="1925"/>
              </a:lnSpc>
              <a:spcBef>
                <a:spcPts val="1780"/>
              </a:spcBef>
              <a:buFont typeface="Arial"/>
              <a:buChar char="•"/>
              <a:tabLst>
                <a:tab pos="299085" algn="l"/>
                <a:tab pos="299720" algn="l"/>
                <a:tab pos="1268095" algn="l"/>
              </a:tabLst>
            </a:pPr>
            <a:r>
              <a:rPr sz="1800" spc="-15" dirty="0">
                <a:latin typeface="Carlito"/>
                <a:cs typeface="Carlito"/>
              </a:rPr>
              <a:t>Syntax	</a:t>
            </a:r>
            <a:r>
              <a:rPr sz="1800" spc="3025" dirty="0">
                <a:latin typeface="Wingdings"/>
                <a:cs typeface="Wingdings"/>
              </a:rPr>
              <a:t>→</a:t>
            </a:r>
            <a:endParaRPr sz="1800">
              <a:latin typeface="Wingdings"/>
              <a:cs typeface="Wingdings"/>
            </a:endParaRPr>
          </a:p>
          <a:p>
            <a:pPr marL="2652395">
              <a:lnSpc>
                <a:spcPts val="1925"/>
              </a:lnSpc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list1.index(element)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90800" y="3654552"/>
            <a:ext cx="4191000" cy="290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235" y="1286255"/>
            <a:ext cx="7404734" cy="293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0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sz="2400" spc="-5" dirty="0">
                <a:latin typeface="Arial"/>
                <a:cs typeface="Arial"/>
              </a:rPr>
              <a:t>List is a sequence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values called </a:t>
            </a:r>
            <a:r>
              <a:rPr sz="2400" dirty="0">
                <a:latin typeface="Arial"/>
                <a:cs typeface="Arial"/>
              </a:rPr>
              <a:t>items </a:t>
            </a:r>
            <a:r>
              <a:rPr sz="2400" spc="-5" dirty="0">
                <a:latin typeface="Arial"/>
                <a:cs typeface="Arial"/>
              </a:rPr>
              <a:t>or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elements.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905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sz="2400" spc="-5" dirty="0">
                <a:latin typeface="Arial"/>
                <a:cs typeface="Arial"/>
              </a:rPr>
              <a:t>The elements can be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any data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type.</a:t>
            </a:r>
            <a:endParaRPr sz="2400">
              <a:latin typeface="Arial"/>
              <a:cs typeface="Arial"/>
            </a:endParaRPr>
          </a:p>
          <a:p>
            <a:pPr marL="194945" marR="289560" indent="-182880">
              <a:lnSpc>
                <a:spcPts val="2590"/>
              </a:lnSpc>
              <a:spcBef>
                <a:spcPts val="1240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list is a </a:t>
            </a:r>
            <a:r>
              <a:rPr sz="2400" dirty="0">
                <a:latin typeface="Arial"/>
                <a:cs typeface="Arial"/>
              </a:rPr>
              <a:t>most </a:t>
            </a:r>
            <a:r>
              <a:rPr sz="2400" spc="-5" dirty="0">
                <a:latin typeface="Arial"/>
                <a:cs typeface="Arial"/>
              </a:rPr>
              <a:t>versatile data </a:t>
            </a:r>
            <a:r>
              <a:rPr sz="2400" dirty="0">
                <a:latin typeface="Arial"/>
                <a:cs typeface="Arial"/>
              </a:rPr>
              <a:t>type </a:t>
            </a:r>
            <a:r>
              <a:rPr sz="2400" spc="-5" dirty="0">
                <a:latin typeface="Arial"/>
                <a:cs typeface="Arial"/>
              </a:rPr>
              <a:t>available in  Python which can be written as a list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15" dirty="0">
                <a:latin typeface="Arial"/>
                <a:cs typeface="Arial"/>
              </a:rPr>
              <a:t>comma-  </a:t>
            </a:r>
            <a:r>
              <a:rPr sz="2400" spc="-5" dirty="0">
                <a:latin typeface="Arial"/>
                <a:cs typeface="Arial"/>
              </a:rPr>
              <a:t>separated values </a:t>
            </a:r>
            <a:r>
              <a:rPr sz="2400" dirty="0">
                <a:latin typeface="Arial"/>
                <a:cs typeface="Arial"/>
              </a:rPr>
              <a:t>(items) </a:t>
            </a:r>
            <a:r>
              <a:rPr sz="2400" spc="-5" dirty="0">
                <a:latin typeface="Arial"/>
                <a:cs typeface="Arial"/>
              </a:rPr>
              <a:t>between square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brackets.</a:t>
            </a:r>
            <a:endParaRPr sz="2400">
              <a:latin typeface="Arial"/>
              <a:cs typeface="Arial"/>
            </a:endParaRPr>
          </a:p>
          <a:p>
            <a:pPr marL="194945" marR="621030" indent="-182880">
              <a:lnSpc>
                <a:spcPts val="2600"/>
              </a:lnSpc>
              <a:spcBef>
                <a:spcPts val="1200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sz="2400" spc="-5" dirty="0">
                <a:latin typeface="Arial"/>
                <a:cs typeface="Arial"/>
              </a:rPr>
              <a:t>List are mutable, meaning, their elements can be  changed.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4234" y="457200"/>
            <a:ext cx="40363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/>
              <a:t>Introduction</a:t>
            </a:r>
            <a:endParaRPr sz="4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237234"/>
            <a:ext cx="61607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Carlito"/>
                <a:cs typeface="Carlito"/>
              </a:rPr>
              <a:t>It simply </a:t>
            </a:r>
            <a:r>
              <a:rPr sz="1800" spc="-10" dirty="0">
                <a:latin typeface="Carlito"/>
                <a:cs typeface="Carlito"/>
              </a:rPr>
              <a:t>reverses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list.</a:t>
            </a:r>
            <a:endParaRPr sz="18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Carlito"/>
                <a:cs typeface="Carlito"/>
              </a:rPr>
              <a:t>It does </a:t>
            </a:r>
            <a:r>
              <a:rPr sz="1800" spc="-5" dirty="0">
                <a:latin typeface="Carlito"/>
                <a:cs typeface="Carlito"/>
              </a:rPr>
              <a:t>not return </a:t>
            </a:r>
            <a:r>
              <a:rPr sz="1800" dirty="0">
                <a:latin typeface="Carlito"/>
                <a:cs typeface="Carlito"/>
              </a:rPr>
              <a:t>anything, </a:t>
            </a:r>
            <a:r>
              <a:rPr sz="1800" spc="-10" dirty="0">
                <a:latin typeface="Carlito"/>
                <a:cs typeface="Carlito"/>
              </a:rPr>
              <a:t>just reverses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list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updates</a:t>
            </a:r>
            <a:r>
              <a:rPr sz="1800" spc="6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337942"/>
            <a:ext cx="1505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  <a:tab pos="1268095" algn="l"/>
              </a:tabLst>
            </a:pPr>
            <a:r>
              <a:rPr sz="1800" spc="-25" dirty="0">
                <a:latin typeface="Carlito"/>
                <a:cs typeface="Carlito"/>
              </a:rPr>
              <a:t>S</a:t>
            </a:r>
            <a:r>
              <a:rPr sz="1800" dirty="0">
                <a:latin typeface="Carlito"/>
                <a:cs typeface="Carlito"/>
              </a:rPr>
              <a:t>yn</a:t>
            </a:r>
            <a:r>
              <a:rPr sz="1800" spc="-30" dirty="0">
                <a:latin typeface="Carlito"/>
                <a:cs typeface="Carlito"/>
              </a:rPr>
              <a:t>t</a:t>
            </a:r>
            <a:r>
              <a:rPr sz="1800" spc="-10" dirty="0">
                <a:latin typeface="Carlito"/>
                <a:cs typeface="Carlito"/>
              </a:rPr>
              <a:t>a</a:t>
            </a:r>
            <a:r>
              <a:rPr sz="1800" dirty="0">
                <a:latin typeface="Carlito"/>
                <a:cs typeface="Carlito"/>
              </a:rPr>
              <a:t>x	</a:t>
            </a:r>
            <a:r>
              <a:rPr sz="1800" spc="15" dirty="0">
                <a:latin typeface="Wingdings"/>
                <a:cs typeface="Wingdings"/>
              </a:rPr>
              <a:t>→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709796"/>
            <a:ext cx="1426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rlito"/>
                <a:cs typeface="Carlito"/>
              </a:rPr>
              <a:t>Example</a:t>
            </a:r>
            <a:r>
              <a:rPr sz="1800" spc="350" dirty="0">
                <a:latin typeface="Carlito"/>
                <a:cs typeface="Carlito"/>
              </a:rPr>
              <a:t> </a:t>
            </a:r>
            <a:r>
              <a:rPr sz="1800" spc="25" dirty="0">
                <a:latin typeface="Wingdings"/>
                <a:cs typeface="Wingdings"/>
              </a:rPr>
              <a:t>→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8340" y="489331"/>
            <a:ext cx="27743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Reverse</a:t>
            </a:r>
            <a:r>
              <a:rPr spc="-65" dirty="0"/>
              <a:t> </a:t>
            </a:r>
            <a:r>
              <a:rPr spc="-5" dirty="0"/>
              <a:t>method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2584450" y="2203450"/>
            <a:ext cx="2755900" cy="850900"/>
            <a:chOff x="2584450" y="2203450"/>
            <a:chExt cx="2755900" cy="850900"/>
          </a:xfrm>
        </p:grpSpPr>
        <p:sp>
          <p:nvSpPr>
            <p:cNvPr id="7" name="object 7"/>
            <p:cNvSpPr/>
            <p:nvPr/>
          </p:nvSpPr>
          <p:spPr>
            <a:xfrm>
              <a:off x="2590800" y="2209800"/>
              <a:ext cx="2743200" cy="838200"/>
            </a:xfrm>
            <a:custGeom>
              <a:avLst/>
              <a:gdLst/>
              <a:ahLst/>
              <a:cxnLst/>
              <a:rect l="l" t="t" r="r" b="b"/>
              <a:pathLst>
                <a:path w="2743200" h="838200">
                  <a:moveTo>
                    <a:pt x="2603500" y="0"/>
                  </a:moveTo>
                  <a:lnTo>
                    <a:pt x="139700" y="0"/>
                  </a:lnTo>
                  <a:lnTo>
                    <a:pt x="95520" y="7116"/>
                  </a:lnTo>
                  <a:lnTo>
                    <a:pt x="57168" y="26936"/>
                  </a:lnTo>
                  <a:lnTo>
                    <a:pt x="26936" y="57168"/>
                  </a:lnTo>
                  <a:lnTo>
                    <a:pt x="7116" y="95520"/>
                  </a:lnTo>
                  <a:lnTo>
                    <a:pt x="0" y="139700"/>
                  </a:lnTo>
                  <a:lnTo>
                    <a:pt x="0" y="698500"/>
                  </a:lnTo>
                  <a:lnTo>
                    <a:pt x="7116" y="742630"/>
                  </a:lnTo>
                  <a:lnTo>
                    <a:pt x="26936" y="780976"/>
                  </a:lnTo>
                  <a:lnTo>
                    <a:pt x="57168" y="811227"/>
                  </a:lnTo>
                  <a:lnTo>
                    <a:pt x="95520" y="831071"/>
                  </a:lnTo>
                  <a:lnTo>
                    <a:pt x="139700" y="838200"/>
                  </a:lnTo>
                  <a:lnTo>
                    <a:pt x="2603500" y="838200"/>
                  </a:lnTo>
                  <a:lnTo>
                    <a:pt x="2647630" y="831071"/>
                  </a:lnTo>
                  <a:lnTo>
                    <a:pt x="2685976" y="811227"/>
                  </a:lnTo>
                  <a:lnTo>
                    <a:pt x="2716227" y="780976"/>
                  </a:lnTo>
                  <a:lnTo>
                    <a:pt x="2736071" y="742630"/>
                  </a:lnTo>
                  <a:lnTo>
                    <a:pt x="2743200" y="698500"/>
                  </a:lnTo>
                  <a:lnTo>
                    <a:pt x="2743200" y="139700"/>
                  </a:lnTo>
                  <a:lnTo>
                    <a:pt x="2736071" y="95520"/>
                  </a:lnTo>
                  <a:lnTo>
                    <a:pt x="2716227" y="57168"/>
                  </a:lnTo>
                  <a:lnTo>
                    <a:pt x="2685976" y="26936"/>
                  </a:lnTo>
                  <a:lnTo>
                    <a:pt x="2647630" y="7116"/>
                  </a:lnTo>
                  <a:lnTo>
                    <a:pt x="26035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90800" y="2209800"/>
              <a:ext cx="2743200" cy="838200"/>
            </a:xfrm>
            <a:custGeom>
              <a:avLst/>
              <a:gdLst/>
              <a:ahLst/>
              <a:cxnLst/>
              <a:rect l="l" t="t" r="r" b="b"/>
              <a:pathLst>
                <a:path w="2743200" h="838200">
                  <a:moveTo>
                    <a:pt x="0" y="139700"/>
                  </a:moveTo>
                  <a:lnTo>
                    <a:pt x="7116" y="95520"/>
                  </a:lnTo>
                  <a:lnTo>
                    <a:pt x="26936" y="57168"/>
                  </a:lnTo>
                  <a:lnTo>
                    <a:pt x="57168" y="26936"/>
                  </a:lnTo>
                  <a:lnTo>
                    <a:pt x="95520" y="7116"/>
                  </a:lnTo>
                  <a:lnTo>
                    <a:pt x="139700" y="0"/>
                  </a:lnTo>
                  <a:lnTo>
                    <a:pt x="2603500" y="0"/>
                  </a:lnTo>
                  <a:lnTo>
                    <a:pt x="2647630" y="7116"/>
                  </a:lnTo>
                  <a:lnTo>
                    <a:pt x="2685976" y="26936"/>
                  </a:lnTo>
                  <a:lnTo>
                    <a:pt x="2716227" y="57168"/>
                  </a:lnTo>
                  <a:lnTo>
                    <a:pt x="2736071" y="95520"/>
                  </a:lnTo>
                  <a:lnTo>
                    <a:pt x="2743200" y="139700"/>
                  </a:lnTo>
                  <a:lnTo>
                    <a:pt x="2743200" y="698500"/>
                  </a:lnTo>
                  <a:lnTo>
                    <a:pt x="2736071" y="742630"/>
                  </a:lnTo>
                  <a:lnTo>
                    <a:pt x="2716227" y="780976"/>
                  </a:lnTo>
                  <a:lnTo>
                    <a:pt x="2685976" y="811227"/>
                  </a:lnTo>
                  <a:lnTo>
                    <a:pt x="2647630" y="831071"/>
                  </a:lnTo>
                  <a:lnTo>
                    <a:pt x="2603500" y="838200"/>
                  </a:lnTo>
                  <a:lnTo>
                    <a:pt x="139700" y="838200"/>
                  </a:lnTo>
                  <a:lnTo>
                    <a:pt x="95520" y="831071"/>
                  </a:lnTo>
                  <a:lnTo>
                    <a:pt x="57168" y="811227"/>
                  </a:lnTo>
                  <a:lnTo>
                    <a:pt x="26936" y="780976"/>
                  </a:lnTo>
                  <a:lnTo>
                    <a:pt x="7116" y="742630"/>
                  </a:lnTo>
                  <a:lnTo>
                    <a:pt x="0" y="698500"/>
                  </a:lnTo>
                  <a:lnTo>
                    <a:pt x="0" y="13970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319398" y="2464053"/>
            <a:ext cx="1289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list1.reverse()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62200" y="3429000"/>
            <a:ext cx="3639312" cy="2066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71725" y="5676876"/>
            <a:ext cx="3390900" cy="5616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237234"/>
            <a:ext cx="6769100" cy="2772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Carlito"/>
                <a:cs typeface="Carlito"/>
              </a:rPr>
              <a:t>It </a:t>
            </a:r>
            <a:r>
              <a:rPr sz="1800" spc="-5" dirty="0">
                <a:latin typeface="Carlito"/>
                <a:cs typeface="Carlito"/>
              </a:rPr>
              <a:t>returns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shallow </a:t>
            </a:r>
            <a:r>
              <a:rPr sz="1800" spc="-10" dirty="0">
                <a:latin typeface="Carlito"/>
                <a:cs typeface="Carlito"/>
              </a:rPr>
              <a:t>copy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7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list</a:t>
            </a:r>
            <a:endParaRPr sz="18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35" dirty="0">
                <a:latin typeface="Carlito"/>
                <a:cs typeface="Carlito"/>
              </a:rPr>
              <a:t>We </a:t>
            </a:r>
            <a:r>
              <a:rPr sz="1800" spc="-5" dirty="0">
                <a:latin typeface="Carlito"/>
                <a:cs typeface="Carlito"/>
              </a:rPr>
              <a:t>can </a:t>
            </a:r>
            <a:r>
              <a:rPr sz="1800" dirty="0">
                <a:latin typeface="Carlito"/>
                <a:cs typeface="Carlito"/>
              </a:rPr>
              <a:t>do </a:t>
            </a:r>
            <a:r>
              <a:rPr sz="1800" spc="-5" dirty="0">
                <a:latin typeface="Carlito"/>
                <a:cs typeface="Carlito"/>
              </a:rPr>
              <a:t>it </a:t>
            </a:r>
            <a:r>
              <a:rPr sz="1800" spc="-20" dirty="0">
                <a:latin typeface="Carlito"/>
                <a:cs typeface="Carlito"/>
              </a:rPr>
              <a:t>like</a:t>
            </a:r>
            <a:r>
              <a:rPr sz="1800" spc="7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–</a:t>
            </a:r>
            <a:endParaRPr sz="1800">
              <a:latin typeface="Carlito"/>
              <a:cs typeface="Carlito"/>
            </a:endParaRPr>
          </a:p>
          <a:p>
            <a:pPr marL="1670685" lvl="1" indent="-287020">
              <a:lnSpc>
                <a:spcPct val="100000"/>
              </a:lnSpc>
              <a:buFont typeface="Arial"/>
              <a:buChar char="•"/>
              <a:tabLst>
                <a:tab pos="1670685" algn="l"/>
                <a:tab pos="1671320" algn="l"/>
              </a:tabLst>
            </a:pPr>
            <a:r>
              <a:rPr sz="1800" spc="-10" dirty="0">
                <a:latin typeface="Carlito"/>
                <a:cs typeface="Carlito"/>
              </a:rPr>
              <a:t>Old_list </a:t>
            </a:r>
            <a:r>
              <a:rPr sz="1800" dirty="0">
                <a:latin typeface="Carlito"/>
                <a:cs typeface="Carlito"/>
              </a:rPr>
              <a:t>=</a:t>
            </a:r>
            <a:r>
              <a:rPr sz="1800" spc="3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[1,2,3]</a:t>
            </a:r>
            <a:endParaRPr sz="1800">
              <a:latin typeface="Carlito"/>
              <a:cs typeface="Carlito"/>
            </a:endParaRPr>
          </a:p>
          <a:p>
            <a:pPr marL="1670685" lvl="1" indent="-287020">
              <a:lnSpc>
                <a:spcPct val="100000"/>
              </a:lnSpc>
              <a:buFont typeface="Arial"/>
              <a:buChar char="•"/>
              <a:tabLst>
                <a:tab pos="1670685" algn="l"/>
                <a:tab pos="1671320" algn="l"/>
              </a:tabLst>
            </a:pPr>
            <a:r>
              <a:rPr sz="1800" spc="-10" dirty="0">
                <a:latin typeface="Carlito"/>
                <a:cs typeface="Carlito"/>
              </a:rPr>
              <a:t>New_list </a:t>
            </a:r>
            <a:r>
              <a:rPr sz="1800" dirty="0">
                <a:latin typeface="Carlito"/>
                <a:cs typeface="Carlito"/>
              </a:rPr>
              <a:t>=</a:t>
            </a:r>
            <a:r>
              <a:rPr sz="1800" spc="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old_list</a:t>
            </a:r>
            <a:endParaRPr sz="1800">
              <a:latin typeface="Carlito"/>
              <a:cs typeface="Carlito"/>
            </a:endParaRPr>
          </a:p>
          <a:p>
            <a:pPr marL="1670685" lvl="1" indent="-287020">
              <a:lnSpc>
                <a:spcPct val="100000"/>
              </a:lnSpc>
              <a:buFont typeface="Arial"/>
              <a:buChar char="•"/>
              <a:tabLst>
                <a:tab pos="1670685" algn="l"/>
                <a:tab pos="1671320" algn="l"/>
              </a:tabLst>
            </a:pPr>
            <a:r>
              <a:rPr sz="1800" spc="-10" dirty="0">
                <a:latin typeface="Carlito"/>
                <a:cs typeface="Carlito"/>
              </a:rPr>
              <a:t>New_list </a:t>
            </a:r>
            <a:r>
              <a:rPr sz="1800" dirty="0">
                <a:latin typeface="Carlito"/>
                <a:cs typeface="Carlito"/>
              </a:rPr>
              <a:t>=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[1,2,3]</a:t>
            </a:r>
            <a:endParaRPr sz="18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rlito"/>
                <a:cs typeface="Carlito"/>
              </a:rPr>
              <a:t>The problem with </a:t>
            </a:r>
            <a:r>
              <a:rPr sz="1800" dirty="0">
                <a:latin typeface="Carlito"/>
                <a:cs typeface="Carlito"/>
              </a:rPr>
              <a:t>this method </a:t>
            </a:r>
            <a:r>
              <a:rPr sz="1800" spc="-5" dirty="0">
                <a:latin typeface="Carlito"/>
                <a:cs typeface="Carlito"/>
              </a:rPr>
              <a:t>if </a:t>
            </a:r>
            <a:r>
              <a:rPr sz="1800" spc="-10" dirty="0">
                <a:latin typeface="Carlito"/>
                <a:cs typeface="Carlito"/>
              </a:rPr>
              <a:t>we </a:t>
            </a:r>
            <a:r>
              <a:rPr sz="1800" dirty="0">
                <a:latin typeface="Carlito"/>
                <a:cs typeface="Carlito"/>
              </a:rPr>
              <a:t>change the </a:t>
            </a:r>
            <a:r>
              <a:rPr sz="1800" spc="-10" dirty="0">
                <a:latin typeface="Carlito"/>
                <a:cs typeface="Carlito"/>
              </a:rPr>
              <a:t>old_list </a:t>
            </a:r>
            <a:r>
              <a:rPr sz="1800" dirty="0">
                <a:latin typeface="Carlito"/>
                <a:cs typeface="Carlito"/>
              </a:rPr>
              <a:t>then </a:t>
            </a:r>
            <a:r>
              <a:rPr sz="1800" spc="-10" dirty="0">
                <a:latin typeface="Carlito"/>
                <a:cs typeface="Carlito"/>
              </a:rPr>
              <a:t>new_list  </a:t>
            </a:r>
            <a:r>
              <a:rPr sz="1800" spc="-5" dirty="0">
                <a:latin typeface="Carlito"/>
                <a:cs typeface="Carlito"/>
              </a:rPr>
              <a:t>will </a:t>
            </a:r>
            <a:r>
              <a:rPr sz="1800" dirty="0">
                <a:latin typeface="Carlito"/>
                <a:cs typeface="Carlito"/>
              </a:rPr>
              <a:t>also </a:t>
            </a:r>
            <a:r>
              <a:rPr sz="1800" spc="-5" dirty="0">
                <a:latin typeface="Carlito"/>
                <a:cs typeface="Carlito"/>
              </a:rPr>
              <a:t>gets changed. Hence, </a:t>
            </a:r>
            <a:r>
              <a:rPr sz="1800" spc="-10" dirty="0">
                <a:latin typeface="Carlito"/>
                <a:cs typeface="Carlito"/>
              </a:rPr>
              <a:t>copy </a:t>
            </a:r>
            <a:r>
              <a:rPr sz="1800" spc="-5" dirty="0">
                <a:latin typeface="Carlito"/>
                <a:cs typeface="Carlito"/>
              </a:rPr>
              <a:t>method is </a:t>
            </a:r>
            <a:r>
              <a:rPr sz="1800" spc="-10" dirty="0">
                <a:latin typeface="Carlito"/>
                <a:cs typeface="Carlito"/>
              </a:rPr>
              <a:t>there to save</a:t>
            </a:r>
            <a:r>
              <a:rPr sz="1800" spc="10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us.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75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rlito"/>
                <a:cs typeface="Carlito"/>
              </a:rPr>
              <a:t>Example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3025" dirty="0">
                <a:latin typeface="Wingdings"/>
                <a:cs typeface="Wingdings"/>
              </a:rPr>
              <a:t>→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489331"/>
            <a:ext cx="22898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Copy</a:t>
            </a:r>
            <a:r>
              <a:rPr spc="-90" dirty="0"/>
              <a:t> </a:t>
            </a:r>
            <a:r>
              <a:rPr spc="-5" dirty="0"/>
              <a:t>method</a:t>
            </a:r>
          </a:p>
        </p:txBody>
      </p:sp>
      <p:sp>
        <p:nvSpPr>
          <p:cNvPr id="4" name="object 4"/>
          <p:cNvSpPr/>
          <p:nvPr/>
        </p:nvSpPr>
        <p:spPr>
          <a:xfrm>
            <a:off x="2362200" y="3486911"/>
            <a:ext cx="3171444" cy="2048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389247" y="5615228"/>
            <a:ext cx="3789679" cy="807720"/>
            <a:chOff x="2389247" y="5615228"/>
            <a:chExt cx="3789679" cy="807720"/>
          </a:xfrm>
        </p:grpSpPr>
        <p:sp>
          <p:nvSpPr>
            <p:cNvPr id="6" name="object 6"/>
            <p:cNvSpPr/>
            <p:nvPr/>
          </p:nvSpPr>
          <p:spPr>
            <a:xfrm>
              <a:off x="2389247" y="5615228"/>
              <a:ext cx="3390543" cy="76267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38800" y="6248400"/>
              <a:ext cx="533400" cy="167640"/>
            </a:xfrm>
            <a:custGeom>
              <a:avLst/>
              <a:gdLst/>
              <a:ahLst/>
              <a:cxnLst/>
              <a:rect l="l" t="t" r="r" b="b"/>
              <a:pathLst>
                <a:path w="533400" h="167639">
                  <a:moveTo>
                    <a:pt x="449579" y="0"/>
                  </a:moveTo>
                  <a:lnTo>
                    <a:pt x="449579" y="41909"/>
                  </a:lnTo>
                  <a:lnTo>
                    <a:pt x="0" y="41909"/>
                  </a:lnTo>
                  <a:lnTo>
                    <a:pt x="0" y="125729"/>
                  </a:lnTo>
                  <a:lnTo>
                    <a:pt x="449579" y="125729"/>
                  </a:lnTo>
                  <a:lnTo>
                    <a:pt x="449579" y="167640"/>
                  </a:lnTo>
                  <a:lnTo>
                    <a:pt x="533400" y="83820"/>
                  </a:lnTo>
                  <a:lnTo>
                    <a:pt x="44957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638800" y="6248400"/>
              <a:ext cx="533400" cy="167640"/>
            </a:xfrm>
            <a:custGeom>
              <a:avLst/>
              <a:gdLst/>
              <a:ahLst/>
              <a:cxnLst/>
              <a:rect l="l" t="t" r="r" b="b"/>
              <a:pathLst>
                <a:path w="533400" h="167639">
                  <a:moveTo>
                    <a:pt x="0" y="41909"/>
                  </a:moveTo>
                  <a:lnTo>
                    <a:pt x="449579" y="41909"/>
                  </a:lnTo>
                  <a:lnTo>
                    <a:pt x="449579" y="0"/>
                  </a:lnTo>
                  <a:lnTo>
                    <a:pt x="533400" y="83820"/>
                  </a:lnTo>
                  <a:lnTo>
                    <a:pt x="449579" y="167640"/>
                  </a:lnTo>
                  <a:lnTo>
                    <a:pt x="449579" y="125729"/>
                  </a:lnTo>
                  <a:lnTo>
                    <a:pt x="0" y="125729"/>
                  </a:lnTo>
                  <a:lnTo>
                    <a:pt x="0" y="41909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281420" y="6166510"/>
            <a:ext cx="2143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Automatically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changed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237234"/>
            <a:ext cx="6934834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35" dirty="0">
                <a:latin typeface="Carlito"/>
                <a:cs typeface="Carlito"/>
              </a:rPr>
              <a:t>We </a:t>
            </a:r>
            <a:r>
              <a:rPr sz="1800" dirty="0">
                <a:latin typeface="Carlito"/>
                <a:cs typeface="Carlito"/>
              </a:rPr>
              <a:t>need </a:t>
            </a:r>
            <a:r>
              <a:rPr sz="1800" spc="-5" dirty="0">
                <a:latin typeface="Carlito"/>
                <a:cs typeface="Carlito"/>
              </a:rPr>
              <a:t>other </a:t>
            </a:r>
            <a:r>
              <a:rPr sz="1800" spc="-10" dirty="0">
                <a:latin typeface="Carlito"/>
                <a:cs typeface="Carlito"/>
              </a:rPr>
              <a:t>lists to </a:t>
            </a:r>
            <a:r>
              <a:rPr sz="1800" spc="-5" dirty="0">
                <a:latin typeface="Carlito"/>
                <a:cs typeface="Carlito"/>
              </a:rPr>
              <a:t>remain </a:t>
            </a:r>
            <a:r>
              <a:rPr sz="1800" dirty="0">
                <a:latin typeface="Carlito"/>
                <a:cs typeface="Carlito"/>
              </a:rPr>
              <a:t>unchanged when </a:t>
            </a:r>
            <a:r>
              <a:rPr sz="1800" spc="-5" dirty="0">
                <a:latin typeface="Carlito"/>
                <a:cs typeface="Carlito"/>
              </a:rPr>
              <a:t>original </a:t>
            </a:r>
            <a:r>
              <a:rPr sz="1800" spc="-10" dirty="0">
                <a:latin typeface="Carlito"/>
                <a:cs typeface="Carlito"/>
              </a:rPr>
              <a:t>list </a:t>
            </a:r>
            <a:r>
              <a:rPr sz="1800" spc="-5" dirty="0">
                <a:latin typeface="Carlito"/>
                <a:cs typeface="Carlito"/>
              </a:rPr>
              <a:t>is</a:t>
            </a:r>
            <a:r>
              <a:rPr sz="1800" spc="16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modified.</a:t>
            </a:r>
            <a:endParaRPr sz="18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rlito"/>
                <a:cs typeface="Carlito"/>
              </a:rPr>
              <a:t>This </a:t>
            </a:r>
            <a:r>
              <a:rPr sz="1800" dirty="0">
                <a:latin typeface="Carlito"/>
                <a:cs typeface="Carlito"/>
              </a:rPr>
              <a:t>is </a:t>
            </a:r>
            <a:r>
              <a:rPr sz="1800" spc="-5" dirty="0">
                <a:latin typeface="Carlito"/>
                <a:cs typeface="Carlito"/>
              </a:rPr>
              <a:t>called Shallow</a:t>
            </a:r>
            <a:r>
              <a:rPr sz="1800" spc="5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Copy</a:t>
            </a:r>
            <a:endParaRPr sz="18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Carlito"/>
                <a:cs typeface="Carlito"/>
              </a:rPr>
              <a:t>It </a:t>
            </a:r>
            <a:r>
              <a:rPr sz="1800" spc="-5" dirty="0">
                <a:latin typeface="Carlito"/>
                <a:cs typeface="Carlito"/>
              </a:rPr>
              <a:t>does not </a:t>
            </a:r>
            <a:r>
              <a:rPr sz="1800" spc="-25" dirty="0">
                <a:latin typeface="Carlito"/>
                <a:cs typeface="Carlito"/>
              </a:rPr>
              <a:t>take </a:t>
            </a:r>
            <a:r>
              <a:rPr sz="1800" spc="-10" dirty="0">
                <a:latin typeface="Carlito"/>
                <a:cs typeface="Carlito"/>
              </a:rPr>
              <a:t>any parameters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5" dirty="0">
                <a:latin typeface="Carlito"/>
                <a:cs typeface="Carlito"/>
              </a:rPr>
              <a:t>returns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list </a:t>
            </a:r>
            <a:r>
              <a:rPr sz="1800" spc="-5" dirty="0">
                <a:latin typeface="Carlito"/>
                <a:cs typeface="Carlito"/>
              </a:rPr>
              <a:t>which is</a:t>
            </a:r>
            <a:r>
              <a:rPr sz="1800" spc="14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copied.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612263"/>
            <a:ext cx="1348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  <a:tab pos="1111250" algn="l"/>
              </a:tabLst>
            </a:pPr>
            <a:r>
              <a:rPr sz="1800" spc="-25" dirty="0">
                <a:latin typeface="Carlito"/>
                <a:cs typeface="Carlito"/>
              </a:rPr>
              <a:t>S</a:t>
            </a:r>
            <a:r>
              <a:rPr sz="1800" dirty="0">
                <a:latin typeface="Carlito"/>
                <a:cs typeface="Carlito"/>
              </a:rPr>
              <a:t>yn</a:t>
            </a:r>
            <a:r>
              <a:rPr sz="1800" spc="-30" dirty="0">
                <a:latin typeface="Carlito"/>
                <a:cs typeface="Carlito"/>
              </a:rPr>
              <a:t>t</a:t>
            </a:r>
            <a:r>
              <a:rPr sz="1800" spc="-10" dirty="0">
                <a:latin typeface="Carlito"/>
                <a:cs typeface="Carlito"/>
              </a:rPr>
              <a:t>a</a:t>
            </a:r>
            <a:r>
              <a:rPr sz="1800" dirty="0">
                <a:latin typeface="Carlito"/>
                <a:cs typeface="Carlito"/>
              </a:rPr>
              <a:t>x	</a:t>
            </a:r>
            <a:r>
              <a:rPr sz="1800" spc="10" dirty="0">
                <a:latin typeface="Wingdings"/>
                <a:cs typeface="Wingdings"/>
              </a:rPr>
              <a:t>→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709796"/>
            <a:ext cx="1426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rlito"/>
                <a:cs typeface="Carlito"/>
              </a:rPr>
              <a:t>Example</a:t>
            </a:r>
            <a:r>
              <a:rPr sz="1800" spc="350" dirty="0">
                <a:latin typeface="Carlito"/>
                <a:cs typeface="Carlito"/>
              </a:rPr>
              <a:t> </a:t>
            </a:r>
            <a:r>
              <a:rPr sz="1800" spc="25" dirty="0">
                <a:latin typeface="Wingdings"/>
                <a:cs typeface="Wingdings"/>
              </a:rPr>
              <a:t>→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8340" y="489331"/>
            <a:ext cx="22967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Shallow</a:t>
            </a:r>
            <a:r>
              <a:rPr spc="-80" dirty="0"/>
              <a:t> </a:t>
            </a:r>
            <a:r>
              <a:rPr spc="-5" dirty="0"/>
              <a:t>Copy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2432050" y="2395473"/>
            <a:ext cx="2755900" cy="850900"/>
            <a:chOff x="2432050" y="2395473"/>
            <a:chExt cx="2755900" cy="850900"/>
          </a:xfrm>
        </p:grpSpPr>
        <p:sp>
          <p:nvSpPr>
            <p:cNvPr id="7" name="object 7"/>
            <p:cNvSpPr/>
            <p:nvPr/>
          </p:nvSpPr>
          <p:spPr>
            <a:xfrm>
              <a:off x="2438400" y="2401823"/>
              <a:ext cx="2743200" cy="838200"/>
            </a:xfrm>
            <a:custGeom>
              <a:avLst/>
              <a:gdLst/>
              <a:ahLst/>
              <a:cxnLst/>
              <a:rect l="l" t="t" r="r" b="b"/>
              <a:pathLst>
                <a:path w="2743200" h="838200">
                  <a:moveTo>
                    <a:pt x="2603500" y="0"/>
                  </a:moveTo>
                  <a:lnTo>
                    <a:pt x="139700" y="0"/>
                  </a:lnTo>
                  <a:lnTo>
                    <a:pt x="95520" y="7116"/>
                  </a:lnTo>
                  <a:lnTo>
                    <a:pt x="57168" y="26936"/>
                  </a:lnTo>
                  <a:lnTo>
                    <a:pt x="26936" y="57168"/>
                  </a:lnTo>
                  <a:lnTo>
                    <a:pt x="7116" y="95520"/>
                  </a:lnTo>
                  <a:lnTo>
                    <a:pt x="0" y="139700"/>
                  </a:lnTo>
                  <a:lnTo>
                    <a:pt x="0" y="698500"/>
                  </a:lnTo>
                  <a:lnTo>
                    <a:pt x="7116" y="742630"/>
                  </a:lnTo>
                  <a:lnTo>
                    <a:pt x="26936" y="780976"/>
                  </a:lnTo>
                  <a:lnTo>
                    <a:pt x="57168" y="811227"/>
                  </a:lnTo>
                  <a:lnTo>
                    <a:pt x="95520" y="831071"/>
                  </a:lnTo>
                  <a:lnTo>
                    <a:pt x="139700" y="838200"/>
                  </a:lnTo>
                  <a:lnTo>
                    <a:pt x="2603500" y="838200"/>
                  </a:lnTo>
                  <a:lnTo>
                    <a:pt x="2647630" y="831071"/>
                  </a:lnTo>
                  <a:lnTo>
                    <a:pt x="2685976" y="811227"/>
                  </a:lnTo>
                  <a:lnTo>
                    <a:pt x="2716227" y="780976"/>
                  </a:lnTo>
                  <a:lnTo>
                    <a:pt x="2736071" y="742630"/>
                  </a:lnTo>
                  <a:lnTo>
                    <a:pt x="2743200" y="698500"/>
                  </a:lnTo>
                  <a:lnTo>
                    <a:pt x="2743200" y="139700"/>
                  </a:lnTo>
                  <a:lnTo>
                    <a:pt x="2736071" y="95520"/>
                  </a:lnTo>
                  <a:lnTo>
                    <a:pt x="2716227" y="57168"/>
                  </a:lnTo>
                  <a:lnTo>
                    <a:pt x="2685976" y="26936"/>
                  </a:lnTo>
                  <a:lnTo>
                    <a:pt x="2647630" y="7116"/>
                  </a:lnTo>
                  <a:lnTo>
                    <a:pt x="26035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38400" y="2401823"/>
              <a:ext cx="2743200" cy="838200"/>
            </a:xfrm>
            <a:custGeom>
              <a:avLst/>
              <a:gdLst/>
              <a:ahLst/>
              <a:cxnLst/>
              <a:rect l="l" t="t" r="r" b="b"/>
              <a:pathLst>
                <a:path w="2743200" h="838200">
                  <a:moveTo>
                    <a:pt x="0" y="139700"/>
                  </a:moveTo>
                  <a:lnTo>
                    <a:pt x="7116" y="95520"/>
                  </a:lnTo>
                  <a:lnTo>
                    <a:pt x="26936" y="57168"/>
                  </a:lnTo>
                  <a:lnTo>
                    <a:pt x="57168" y="26936"/>
                  </a:lnTo>
                  <a:lnTo>
                    <a:pt x="95520" y="7116"/>
                  </a:lnTo>
                  <a:lnTo>
                    <a:pt x="139700" y="0"/>
                  </a:lnTo>
                  <a:lnTo>
                    <a:pt x="2603500" y="0"/>
                  </a:lnTo>
                  <a:lnTo>
                    <a:pt x="2647630" y="7116"/>
                  </a:lnTo>
                  <a:lnTo>
                    <a:pt x="2685976" y="26936"/>
                  </a:lnTo>
                  <a:lnTo>
                    <a:pt x="2716227" y="57168"/>
                  </a:lnTo>
                  <a:lnTo>
                    <a:pt x="2736071" y="95520"/>
                  </a:lnTo>
                  <a:lnTo>
                    <a:pt x="2743200" y="139700"/>
                  </a:lnTo>
                  <a:lnTo>
                    <a:pt x="2743200" y="698500"/>
                  </a:lnTo>
                  <a:lnTo>
                    <a:pt x="2736071" y="742630"/>
                  </a:lnTo>
                  <a:lnTo>
                    <a:pt x="2716227" y="780976"/>
                  </a:lnTo>
                  <a:lnTo>
                    <a:pt x="2685976" y="811227"/>
                  </a:lnTo>
                  <a:lnTo>
                    <a:pt x="2647630" y="831071"/>
                  </a:lnTo>
                  <a:lnTo>
                    <a:pt x="2603500" y="838200"/>
                  </a:lnTo>
                  <a:lnTo>
                    <a:pt x="139700" y="838200"/>
                  </a:lnTo>
                  <a:lnTo>
                    <a:pt x="95520" y="831071"/>
                  </a:lnTo>
                  <a:lnTo>
                    <a:pt x="57168" y="811227"/>
                  </a:lnTo>
                  <a:lnTo>
                    <a:pt x="26936" y="780976"/>
                  </a:lnTo>
                  <a:lnTo>
                    <a:pt x="7116" y="742630"/>
                  </a:lnTo>
                  <a:lnTo>
                    <a:pt x="0" y="698500"/>
                  </a:lnTo>
                  <a:lnTo>
                    <a:pt x="0" y="13970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988691" y="2656078"/>
            <a:ext cx="16440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list2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=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list1.copy()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33600" y="3611879"/>
            <a:ext cx="4038600" cy="2084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62164" y="5763358"/>
            <a:ext cx="3390547" cy="7616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237234"/>
            <a:ext cx="7200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rlito"/>
                <a:cs typeface="Carlito"/>
              </a:rPr>
              <a:t>This </a:t>
            </a:r>
            <a:r>
              <a:rPr sz="1800" dirty="0">
                <a:latin typeface="Carlito"/>
                <a:cs typeface="Carlito"/>
              </a:rPr>
              <a:t>method </a:t>
            </a:r>
            <a:r>
              <a:rPr sz="1800" spc="-5" dirty="0">
                <a:latin typeface="Carlito"/>
                <a:cs typeface="Carlito"/>
              </a:rPr>
              <a:t>sorts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given </a:t>
            </a:r>
            <a:r>
              <a:rPr sz="1800" spc="-10" dirty="0">
                <a:latin typeface="Carlito"/>
                <a:cs typeface="Carlito"/>
              </a:rPr>
              <a:t>list </a:t>
            </a:r>
            <a:r>
              <a:rPr sz="1800" spc="-5" dirty="0">
                <a:latin typeface="Carlito"/>
                <a:cs typeface="Carlito"/>
              </a:rPr>
              <a:t>in specific </a:t>
            </a:r>
            <a:r>
              <a:rPr sz="1800" spc="-10" dirty="0">
                <a:latin typeface="Carlito"/>
                <a:cs typeface="Carlito"/>
              </a:rPr>
              <a:t>order </a:t>
            </a:r>
            <a:r>
              <a:rPr sz="1800" dirty="0">
                <a:latin typeface="Carlito"/>
                <a:cs typeface="Carlito"/>
              </a:rPr>
              <a:t>– </a:t>
            </a:r>
            <a:r>
              <a:rPr sz="1800" spc="-5" dirty="0">
                <a:latin typeface="Carlito"/>
                <a:cs typeface="Carlito"/>
              </a:rPr>
              <a:t>ascending </a:t>
            </a:r>
            <a:r>
              <a:rPr sz="1800" dirty="0">
                <a:latin typeface="Carlito"/>
                <a:cs typeface="Carlito"/>
              </a:rPr>
              <a:t>/</a:t>
            </a:r>
            <a:r>
              <a:rPr sz="1800" spc="13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descending.</a:t>
            </a:r>
            <a:endParaRPr sz="18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Carlito"/>
                <a:cs typeface="Carlito"/>
              </a:rPr>
              <a:t>It </a:t>
            </a:r>
            <a:r>
              <a:rPr sz="1800" spc="-20" dirty="0">
                <a:latin typeface="Carlito"/>
                <a:cs typeface="Carlito"/>
              </a:rPr>
              <a:t>takes </a:t>
            </a:r>
            <a:r>
              <a:rPr sz="1800" dirty="0">
                <a:latin typeface="Carlito"/>
                <a:cs typeface="Carlito"/>
              </a:rPr>
              <a:t>no </a:t>
            </a:r>
            <a:r>
              <a:rPr sz="1800" spc="-5" dirty="0">
                <a:latin typeface="Carlito"/>
                <a:cs typeface="Carlito"/>
              </a:rPr>
              <a:t>argument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updates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original</a:t>
            </a:r>
            <a:r>
              <a:rPr sz="1800" spc="6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list.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337942"/>
            <a:ext cx="1505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  <a:tab pos="1268095" algn="l"/>
              </a:tabLst>
            </a:pPr>
            <a:r>
              <a:rPr sz="1800" spc="-25" dirty="0">
                <a:latin typeface="Carlito"/>
                <a:cs typeface="Carlito"/>
              </a:rPr>
              <a:t>S</a:t>
            </a:r>
            <a:r>
              <a:rPr sz="1800" dirty="0">
                <a:latin typeface="Carlito"/>
                <a:cs typeface="Carlito"/>
              </a:rPr>
              <a:t>yn</a:t>
            </a:r>
            <a:r>
              <a:rPr sz="1800" spc="-30" dirty="0">
                <a:latin typeface="Carlito"/>
                <a:cs typeface="Carlito"/>
              </a:rPr>
              <a:t>t</a:t>
            </a:r>
            <a:r>
              <a:rPr sz="1800" spc="-10" dirty="0">
                <a:latin typeface="Carlito"/>
                <a:cs typeface="Carlito"/>
              </a:rPr>
              <a:t>a</a:t>
            </a:r>
            <a:r>
              <a:rPr sz="1800" dirty="0">
                <a:latin typeface="Carlito"/>
                <a:cs typeface="Carlito"/>
              </a:rPr>
              <a:t>x	</a:t>
            </a:r>
            <a:r>
              <a:rPr sz="1800" spc="15" dirty="0">
                <a:latin typeface="Wingdings"/>
                <a:cs typeface="Wingdings"/>
              </a:rPr>
              <a:t>→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709796"/>
            <a:ext cx="1426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rlito"/>
                <a:cs typeface="Carlito"/>
              </a:rPr>
              <a:t>Example</a:t>
            </a:r>
            <a:r>
              <a:rPr sz="1800" spc="350" dirty="0">
                <a:latin typeface="Carlito"/>
                <a:cs typeface="Carlito"/>
              </a:rPr>
              <a:t> </a:t>
            </a:r>
            <a:r>
              <a:rPr sz="1800" spc="25" dirty="0">
                <a:latin typeface="Wingdings"/>
                <a:cs typeface="Wingdings"/>
              </a:rPr>
              <a:t>→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8340" y="489331"/>
            <a:ext cx="21450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Sort</a:t>
            </a:r>
            <a:r>
              <a:rPr spc="-70" dirty="0"/>
              <a:t> </a:t>
            </a:r>
            <a:r>
              <a:rPr spc="-5" dirty="0"/>
              <a:t>method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2432050" y="2240026"/>
            <a:ext cx="2755900" cy="850900"/>
            <a:chOff x="2432050" y="2240026"/>
            <a:chExt cx="2755900" cy="850900"/>
          </a:xfrm>
        </p:grpSpPr>
        <p:sp>
          <p:nvSpPr>
            <p:cNvPr id="7" name="object 7"/>
            <p:cNvSpPr/>
            <p:nvPr/>
          </p:nvSpPr>
          <p:spPr>
            <a:xfrm>
              <a:off x="2438400" y="2246376"/>
              <a:ext cx="2743200" cy="838200"/>
            </a:xfrm>
            <a:custGeom>
              <a:avLst/>
              <a:gdLst/>
              <a:ahLst/>
              <a:cxnLst/>
              <a:rect l="l" t="t" r="r" b="b"/>
              <a:pathLst>
                <a:path w="2743200" h="838200">
                  <a:moveTo>
                    <a:pt x="2603500" y="0"/>
                  </a:moveTo>
                  <a:lnTo>
                    <a:pt x="139700" y="0"/>
                  </a:lnTo>
                  <a:lnTo>
                    <a:pt x="95520" y="7116"/>
                  </a:lnTo>
                  <a:lnTo>
                    <a:pt x="57168" y="26936"/>
                  </a:lnTo>
                  <a:lnTo>
                    <a:pt x="26936" y="57168"/>
                  </a:lnTo>
                  <a:lnTo>
                    <a:pt x="7116" y="95520"/>
                  </a:lnTo>
                  <a:lnTo>
                    <a:pt x="0" y="139700"/>
                  </a:lnTo>
                  <a:lnTo>
                    <a:pt x="0" y="698500"/>
                  </a:lnTo>
                  <a:lnTo>
                    <a:pt x="7116" y="742630"/>
                  </a:lnTo>
                  <a:lnTo>
                    <a:pt x="26936" y="780976"/>
                  </a:lnTo>
                  <a:lnTo>
                    <a:pt x="57168" y="811227"/>
                  </a:lnTo>
                  <a:lnTo>
                    <a:pt x="95520" y="831071"/>
                  </a:lnTo>
                  <a:lnTo>
                    <a:pt x="139700" y="838200"/>
                  </a:lnTo>
                  <a:lnTo>
                    <a:pt x="2603500" y="838200"/>
                  </a:lnTo>
                  <a:lnTo>
                    <a:pt x="2647630" y="831071"/>
                  </a:lnTo>
                  <a:lnTo>
                    <a:pt x="2685976" y="811227"/>
                  </a:lnTo>
                  <a:lnTo>
                    <a:pt x="2716227" y="780976"/>
                  </a:lnTo>
                  <a:lnTo>
                    <a:pt x="2736071" y="742630"/>
                  </a:lnTo>
                  <a:lnTo>
                    <a:pt x="2743200" y="698500"/>
                  </a:lnTo>
                  <a:lnTo>
                    <a:pt x="2743200" y="139700"/>
                  </a:lnTo>
                  <a:lnTo>
                    <a:pt x="2736071" y="95520"/>
                  </a:lnTo>
                  <a:lnTo>
                    <a:pt x="2716227" y="57168"/>
                  </a:lnTo>
                  <a:lnTo>
                    <a:pt x="2685976" y="26936"/>
                  </a:lnTo>
                  <a:lnTo>
                    <a:pt x="2647630" y="7116"/>
                  </a:lnTo>
                  <a:lnTo>
                    <a:pt x="26035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38400" y="2246376"/>
              <a:ext cx="2743200" cy="838200"/>
            </a:xfrm>
            <a:custGeom>
              <a:avLst/>
              <a:gdLst/>
              <a:ahLst/>
              <a:cxnLst/>
              <a:rect l="l" t="t" r="r" b="b"/>
              <a:pathLst>
                <a:path w="2743200" h="838200">
                  <a:moveTo>
                    <a:pt x="0" y="139700"/>
                  </a:moveTo>
                  <a:lnTo>
                    <a:pt x="7116" y="95520"/>
                  </a:lnTo>
                  <a:lnTo>
                    <a:pt x="26936" y="57168"/>
                  </a:lnTo>
                  <a:lnTo>
                    <a:pt x="57168" y="26936"/>
                  </a:lnTo>
                  <a:lnTo>
                    <a:pt x="95520" y="7116"/>
                  </a:lnTo>
                  <a:lnTo>
                    <a:pt x="139700" y="0"/>
                  </a:lnTo>
                  <a:lnTo>
                    <a:pt x="2603500" y="0"/>
                  </a:lnTo>
                  <a:lnTo>
                    <a:pt x="2647630" y="7116"/>
                  </a:lnTo>
                  <a:lnTo>
                    <a:pt x="2685976" y="26936"/>
                  </a:lnTo>
                  <a:lnTo>
                    <a:pt x="2716227" y="57168"/>
                  </a:lnTo>
                  <a:lnTo>
                    <a:pt x="2736071" y="95520"/>
                  </a:lnTo>
                  <a:lnTo>
                    <a:pt x="2743200" y="139700"/>
                  </a:lnTo>
                  <a:lnTo>
                    <a:pt x="2743200" y="698500"/>
                  </a:lnTo>
                  <a:lnTo>
                    <a:pt x="2736071" y="742630"/>
                  </a:lnTo>
                  <a:lnTo>
                    <a:pt x="2716227" y="780976"/>
                  </a:lnTo>
                  <a:lnTo>
                    <a:pt x="2685976" y="811227"/>
                  </a:lnTo>
                  <a:lnTo>
                    <a:pt x="2647630" y="831071"/>
                  </a:lnTo>
                  <a:lnTo>
                    <a:pt x="2603500" y="838200"/>
                  </a:lnTo>
                  <a:lnTo>
                    <a:pt x="139700" y="838200"/>
                  </a:lnTo>
                  <a:lnTo>
                    <a:pt x="95520" y="831071"/>
                  </a:lnTo>
                  <a:lnTo>
                    <a:pt x="57168" y="811227"/>
                  </a:lnTo>
                  <a:lnTo>
                    <a:pt x="26936" y="780976"/>
                  </a:lnTo>
                  <a:lnTo>
                    <a:pt x="7116" y="742630"/>
                  </a:lnTo>
                  <a:lnTo>
                    <a:pt x="0" y="698500"/>
                  </a:lnTo>
                  <a:lnTo>
                    <a:pt x="0" y="13970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325495" y="2501010"/>
            <a:ext cx="970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li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t1.sort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(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57400" y="3558540"/>
            <a:ext cx="4876800" cy="160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05044" y="5353050"/>
            <a:ext cx="1667548" cy="361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89331"/>
            <a:ext cx="23120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Clear</a:t>
            </a:r>
            <a:r>
              <a:rPr spc="-70" dirty="0"/>
              <a:t> </a:t>
            </a:r>
            <a:r>
              <a:rPr spc="-5" dirty="0"/>
              <a:t>method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32050" y="2240026"/>
            <a:ext cx="2755900" cy="850900"/>
            <a:chOff x="2432050" y="2240026"/>
            <a:chExt cx="2755900" cy="850900"/>
          </a:xfrm>
        </p:grpSpPr>
        <p:sp>
          <p:nvSpPr>
            <p:cNvPr id="4" name="object 4"/>
            <p:cNvSpPr/>
            <p:nvPr/>
          </p:nvSpPr>
          <p:spPr>
            <a:xfrm>
              <a:off x="2438400" y="2246376"/>
              <a:ext cx="2743200" cy="838200"/>
            </a:xfrm>
            <a:custGeom>
              <a:avLst/>
              <a:gdLst/>
              <a:ahLst/>
              <a:cxnLst/>
              <a:rect l="l" t="t" r="r" b="b"/>
              <a:pathLst>
                <a:path w="2743200" h="838200">
                  <a:moveTo>
                    <a:pt x="2603500" y="0"/>
                  </a:moveTo>
                  <a:lnTo>
                    <a:pt x="139700" y="0"/>
                  </a:lnTo>
                  <a:lnTo>
                    <a:pt x="95520" y="7116"/>
                  </a:lnTo>
                  <a:lnTo>
                    <a:pt x="57168" y="26936"/>
                  </a:lnTo>
                  <a:lnTo>
                    <a:pt x="26936" y="57168"/>
                  </a:lnTo>
                  <a:lnTo>
                    <a:pt x="7116" y="95520"/>
                  </a:lnTo>
                  <a:lnTo>
                    <a:pt x="0" y="139700"/>
                  </a:lnTo>
                  <a:lnTo>
                    <a:pt x="0" y="698500"/>
                  </a:lnTo>
                  <a:lnTo>
                    <a:pt x="7116" y="742630"/>
                  </a:lnTo>
                  <a:lnTo>
                    <a:pt x="26936" y="780976"/>
                  </a:lnTo>
                  <a:lnTo>
                    <a:pt x="57168" y="811227"/>
                  </a:lnTo>
                  <a:lnTo>
                    <a:pt x="95520" y="831071"/>
                  </a:lnTo>
                  <a:lnTo>
                    <a:pt x="139700" y="838200"/>
                  </a:lnTo>
                  <a:lnTo>
                    <a:pt x="2603500" y="838200"/>
                  </a:lnTo>
                  <a:lnTo>
                    <a:pt x="2647630" y="831071"/>
                  </a:lnTo>
                  <a:lnTo>
                    <a:pt x="2685976" y="811227"/>
                  </a:lnTo>
                  <a:lnTo>
                    <a:pt x="2716227" y="780976"/>
                  </a:lnTo>
                  <a:lnTo>
                    <a:pt x="2736071" y="742630"/>
                  </a:lnTo>
                  <a:lnTo>
                    <a:pt x="2743200" y="698500"/>
                  </a:lnTo>
                  <a:lnTo>
                    <a:pt x="2743200" y="139700"/>
                  </a:lnTo>
                  <a:lnTo>
                    <a:pt x="2736071" y="95520"/>
                  </a:lnTo>
                  <a:lnTo>
                    <a:pt x="2716227" y="57168"/>
                  </a:lnTo>
                  <a:lnTo>
                    <a:pt x="2685976" y="26936"/>
                  </a:lnTo>
                  <a:lnTo>
                    <a:pt x="2647630" y="7116"/>
                  </a:lnTo>
                  <a:lnTo>
                    <a:pt x="26035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38400" y="2246376"/>
              <a:ext cx="2743200" cy="838200"/>
            </a:xfrm>
            <a:custGeom>
              <a:avLst/>
              <a:gdLst/>
              <a:ahLst/>
              <a:cxnLst/>
              <a:rect l="l" t="t" r="r" b="b"/>
              <a:pathLst>
                <a:path w="2743200" h="838200">
                  <a:moveTo>
                    <a:pt x="0" y="139700"/>
                  </a:moveTo>
                  <a:lnTo>
                    <a:pt x="7116" y="95520"/>
                  </a:lnTo>
                  <a:lnTo>
                    <a:pt x="26936" y="57168"/>
                  </a:lnTo>
                  <a:lnTo>
                    <a:pt x="57168" y="26936"/>
                  </a:lnTo>
                  <a:lnTo>
                    <a:pt x="95520" y="7116"/>
                  </a:lnTo>
                  <a:lnTo>
                    <a:pt x="139700" y="0"/>
                  </a:lnTo>
                  <a:lnTo>
                    <a:pt x="2603500" y="0"/>
                  </a:lnTo>
                  <a:lnTo>
                    <a:pt x="2647630" y="7116"/>
                  </a:lnTo>
                  <a:lnTo>
                    <a:pt x="2685976" y="26936"/>
                  </a:lnTo>
                  <a:lnTo>
                    <a:pt x="2716227" y="57168"/>
                  </a:lnTo>
                  <a:lnTo>
                    <a:pt x="2736071" y="95520"/>
                  </a:lnTo>
                  <a:lnTo>
                    <a:pt x="2743200" y="139700"/>
                  </a:lnTo>
                  <a:lnTo>
                    <a:pt x="2743200" y="698500"/>
                  </a:lnTo>
                  <a:lnTo>
                    <a:pt x="2736071" y="742630"/>
                  </a:lnTo>
                  <a:lnTo>
                    <a:pt x="2716227" y="780976"/>
                  </a:lnTo>
                  <a:lnTo>
                    <a:pt x="2685976" y="811227"/>
                  </a:lnTo>
                  <a:lnTo>
                    <a:pt x="2647630" y="831071"/>
                  </a:lnTo>
                  <a:lnTo>
                    <a:pt x="2603500" y="838200"/>
                  </a:lnTo>
                  <a:lnTo>
                    <a:pt x="139700" y="838200"/>
                  </a:lnTo>
                  <a:lnTo>
                    <a:pt x="95520" y="831071"/>
                  </a:lnTo>
                  <a:lnTo>
                    <a:pt x="57168" y="811227"/>
                  </a:lnTo>
                  <a:lnTo>
                    <a:pt x="26936" y="780976"/>
                  </a:lnTo>
                  <a:lnTo>
                    <a:pt x="7116" y="742630"/>
                  </a:lnTo>
                  <a:lnTo>
                    <a:pt x="0" y="698500"/>
                  </a:lnTo>
                  <a:lnTo>
                    <a:pt x="0" y="13970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35940" y="1237234"/>
            <a:ext cx="5815965" cy="2498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rlito"/>
                <a:cs typeface="Carlito"/>
              </a:rPr>
              <a:t>This </a:t>
            </a:r>
            <a:r>
              <a:rPr sz="1800" dirty="0">
                <a:latin typeface="Carlito"/>
                <a:cs typeface="Carlito"/>
              </a:rPr>
              <a:t>method </a:t>
            </a:r>
            <a:r>
              <a:rPr sz="1800" spc="-10" dirty="0">
                <a:latin typeface="Carlito"/>
                <a:cs typeface="Carlito"/>
              </a:rPr>
              <a:t>clears </a:t>
            </a:r>
            <a:r>
              <a:rPr sz="1800" dirty="0">
                <a:latin typeface="Carlito"/>
                <a:cs typeface="Carlito"/>
              </a:rPr>
              <a:t>the whole </a:t>
            </a:r>
            <a:r>
              <a:rPr sz="1800" spc="-10" dirty="0">
                <a:latin typeface="Carlito"/>
                <a:cs typeface="Carlito"/>
              </a:rPr>
              <a:t>list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5" dirty="0">
                <a:latin typeface="Carlito"/>
                <a:cs typeface="Carlito"/>
              </a:rPr>
              <a:t>returns </a:t>
            </a:r>
            <a:r>
              <a:rPr sz="1800" dirty="0">
                <a:latin typeface="Carlito"/>
                <a:cs typeface="Carlito"/>
              </a:rPr>
              <a:t>an empty</a:t>
            </a:r>
            <a:r>
              <a:rPr sz="1800" spc="10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list.</a:t>
            </a:r>
            <a:endParaRPr sz="18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Carlito"/>
                <a:cs typeface="Carlito"/>
              </a:rPr>
              <a:t>It </a:t>
            </a:r>
            <a:r>
              <a:rPr sz="1800" spc="-20" dirty="0">
                <a:latin typeface="Carlito"/>
                <a:cs typeface="Carlito"/>
              </a:rPr>
              <a:t>takes </a:t>
            </a:r>
            <a:r>
              <a:rPr sz="1800" dirty="0">
                <a:latin typeface="Carlito"/>
                <a:cs typeface="Carlito"/>
              </a:rPr>
              <a:t>no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argument.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175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  <a:tab pos="1268095" algn="l"/>
              </a:tabLst>
            </a:pPr>
            <a:r>
              <a:rPr sz="1800" spc="-15" dirty="0">
                <a:latin typeface="Carlito"/>
                <a:cs typeface="Carlito"/>
              </a:rPr>
              <a:t>Syntax	</a:t>
            </a:r>
            <a:r>
              <a:rPr sz="1800" spc="3025" dirty="0">
                <a:latin typeface="Wingdings"/>
                <a:cs typeface="Wingdings"/>
              </a:rPr>
              <a:t>→</a:t>
            </a:r>
            <a:endParaRPr sz="1800">
              <a:latin typeface="Wingdings"/>
              <a:cs typeface="Wingdings"/>
            </a:endParaRPr>
          </a:p>
          <a:p>
            <a:pPr marL="733425" algn="ctr">
              <a:lnSpc>
                <a:spcPct val="100000"/>
              </a:lnSpc>
              <a:spcBef>
                <a:spcPts val="1285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list1.clear()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5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rlito"/>
                <a:cs typeface="Carlito"/>
              </a:rPr>
              <a:t>Example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3025" dirty="0">
                <a:latin typeface="Wingdings"/>
                <a:cs typeface="Wingdings"/>
              </a:rPr>
              <a:t>→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85416" y="3429000"/>
            <a:ext cx="3249168" cy="144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28168" y="5021960"/>
            <a:ext cx="3129461" cy="361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7230" y="2604668"/>
            <a:ext cx="3090545" cy="3328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0020" marR="158115" indent="-147955">
              <a:lnSpc>
                <a:spcPct val="155000"/>
              </a:lnSpc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Method -1 </a:t>
            </a:r>
            <a:r>
              <a:rPr sz="1600" b="1" dirty="0">
                <a:latin typeface="Arial"/>
                <a:cs typeface="Arial"/>
              </a:rPr>
              <a:t>without</a:t>
            </a:r>
            <a:r>
              <a:rPr sz="1600" b="1" spc="-1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constructor  # empty</a:t>
            </a:r>
            <a:r>
              <a:rPr sz="1600" b="1" spc="-7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list</a:t>
            </a:r>
            <a:endParaRPr sz="1600">
              <a:latin typeface="Arial"/>
              <a:cs typeface="Arial"/>
            </a:endParaRPr>
          </a:p>
          <a:p>
            <a:pPr marL="160020">
              <a:lnSpc>
                <a:spcPct val="100000"/>
              </a:lnSpc>
              <a:spcBef>
                <a:spcPts val="765"/>
              </a:spcBef>
            </a:pPr>
            <a:r>
              <a:rPr sz="1600" b="1" spc="-20" dirty="0">
                <a:latin typeface="Arial"/>
                <a:cs typeface="Arial"/>
              </a:rPr>
              <a:t>my_list </a:t>
            </a:r>
            <a:r>
              <a:rPr sz="1600" b="1" spc="-5" dirty="0">
                <a:latin typeface="Arial"/>
                <a:cs typeface="Arial"/>
              </a:rPr>
              <a:t>=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[]</a:t>
            </a:r>
            <a:endParaRPr sz="1600">
              <a:latin typeface="Arial"/>
              <a:cs typeface="Arial"/>
            </a:endParaRPr>
          </a:p>
          <a:p>
            <a:pPr marL="160020" marR="1300480">
              <a:lnSpc>
                <a:spcPct val="151900"/>
              </a:lnSpc>
              <a:spcBef>
                <a:spcPts val="315"/>
              </a:spcBef>
            </a:pPr>
            <a:r>
              <a:rPr sz="1600" b="1" spc="-5" dirty="0">
                <a:latin typeface="Arial"/>
                <a:cs typeface="Arial"/>
              </a:rPr>
              <a:t># list of integers  </a:t>
            </a:r>
            <a:r>
              <a:rPr sz="1600" b="1" spc="-20" dirty="0">
                <a:latin typeface="Arial"/>
                <a:cs typeface="Arial"/>
              </a:rPr>
              <a:t>my_list </a:t>
            </a:r>
            <a:r>
              <a:rPr sz="1600" b="1" spc="-5" dirty="0">
                <a:latin typeface="Arial"/>
                <a:cs typeface="Arial"/>
              </a:rPr>
              <a:t>= [1, 2,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3]</a:t>
            </a:r>
            <a:endParaRPr sz="1600">
              <a:latin typeface="Arial"/>
              <a:cs typeface="Arial"/>
            </a:endParaRPr>
          </a:p>
          <a:p>
            <a:pPr marL="160020">
              <a:lnSpc>
                <a:spcPct val="100000"/>
              </a:lnSpc>
              <a:spcBef>
                <a:spcPts val="470"/>
              </a:spcBef>
            </a:pPr>
            <a:r>
              <a:rPr sz="1600" b="1" spc="-5" dirty="0">
                <a:latin typeface="Arial"/>
                <a:cs typeface="Arial"/>
              </a:rPr>
              <a:t># list </a:t>
            </a:r>
            <a:r>
              <a:rPr sz="1600" b="1" spc="5" dirty="0">
                <a:latin typeface="Arial"/>
                <a:cs typeface="Arial"/>
              </a:rPr>
              <a:t>with </a:t>
            </a:r>
            <a:r>
              <a:rPr sz="1600" b="1" spc="-5" dirty="0">
                <a:latin typeface="Arial"/>
                <a:cs typeface="Arial"/>
              </a:rPr>
              <a:t>mixed</a:t>
            </a:r>
            <a:r>
              <a:rPr sz="1600" b="1" spc="-11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datatypes</a:t>
            </a:r>
            <a:endParaRPr sz="1600">
              <a:latin typeface="Arial"/>
              <a:cs typeface="Arial"/>
            </a:endParaRPr>
          </a:p>
          <a:p>
            <a:pPr marL="160020">
              <a:lnSpc>
                <a:spcPct val="100000"/>
              </a:lnSpc>
              <a:spcBef>
                <a:spcPts val="765"/>
              </a:spcBef>
            </a:pPr>
            <a:r>
              <a:rPr sz="1600" b="1" spc="-20" dirty="0">
                <a:latin typeface="Arial"/>
                <a:cs typeface="Arial"/>
              </a:rPr>
              <a:t>my_list </a:t>
            </a:r>
            <a:r>
              <a:rPr sz="1600" b="1" spc="-5" dirty="0">
                <a:latin typeface="Arial"/>
                <a:cs typeface="Arial"/>
              </a:rPr>
              <a:t>= [1, "Hello",</a:t>
            </a:r>
            <a:r>
              <a:rPr sz="1600" b="1" spc="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3.4]</a:t>
            </a:r>
            <a:endParaRPr sz="1600">
              <a:latin typeface="Arial"/>
              <a:cs typeface="Arial"/>
            </a:endParaRPr>
          </a:p>
          <a:p>
            <a:pPr marL="160020">
              <a:lnSpc>
                <a:spcPct val="100000"/>
              </a:lnSpc>
              <a:spcBef>
                <a:spcPts val="1310"/>
              </a:spcBef>
            </a:pPr>
            <a:r>
              <a:rPr sz="1600" b="1" spc="-5" dirty="0">
                <a:latin typeface="Arial"/>
                <a:cs typeface="Arial"/>
              </a:rPr>
              <a:t># nested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list</a:t>
            </a:r>
            <a:endParaRPr sz="1600">
              <a:latin typeface="Arial"/>
              <a:cs typeface="Arial"/>
            </a:endParaRPr>
          </a:p>
          <a:p>
            <a:pPr marL="160020">
              <a:lnSpc>
                <a:spcPct val="100000"/>
              </a:lnSpc>
              <a:spcBef>
                <a:spcPts val="1000"/>
              </a:spcBef>
            </a:pPr>
            <a:r>
              <a:rPr sz="1600" b="1" spc="-20" dirty="0">
                <a:latin typeface="Arial"/>
                <a:cs typeface="Arial"/>
              </a:rPr>
              <a:t>my_list </a:t>
            </a:r>
            <a:r>
              <a:rPr sz="1600" b="1" spc="-5" dirty="0">
                <a:latin typeface="Arial"/>
                <a:cs typeface="Arial"/>
              </a:rPr>
              <a:t>= [“welcome", </a:t>
            </a:r>
            <a:r>
              <a:rPr sz="1600" b="1" spc="-10" dirty="0">
                <a:latin typeface="Arial"/>
                <a:cs typeface="Arial"/>
              </a:rPr>
              <a:t>[8, </a:t>
            </a:r>
            <a:r>
              <a:rPr sz="1600" b="1" spc="-5" dirty="0">
                <a:latin typeface="Arial"/>
                <a:cs typeface="Arial"/>
              </a:rPr>
              <a:t>4,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6]]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36033" y="3091942"/>
            <a:ext cx="38080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Method-2 using </a:t>
            </a:r>
            <a:r>
              <a:rPr sz="2000" b="1" spc="-5" dirty="0">
                <a:latin typeface="Arial"/>
                <a:cs typeface="Arial"/>
              </a:rPr>
              <a:t>list</a:t>
            </a:r>
            <a:r>
              <a:rPr sz="2000" b="1" spc="-20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constructor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62905" y="3594114"/>
            <a:ext cx="2068830" cy="148971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1600" b="1" spc="-5" dirty="0">
                <a:latin typeface="Arial"/>
                <a:cs typeface="Arial"/>
              </a:rPr>
              <a:t># empty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list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600" b="1" spc="-20" dirty="0">
                <a:latin typeface="Arial"/>
                <a:cs typeface="Arial"/>
              </a:rPr>
              <a:t>my_list </a:t>
            </a:r>
            <a:r>
              <a:rPr sz="1600" b="1" spc="-5" dirty="0">
                <a:latin typeface="Arial"/>
                <a:cs typeface="Arial"/>
              </a:rPr>
              <a:t>=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list()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51900"/>
              </a:lnSpc>
              <a:spcBef>
                <a:spcPts val="310"/>
              </a:spcBef>
            </a:pPr>
            <a:r>
              <a:rPr sz="1600" b="1" spc="-5" dirty="0">
                <a:latin typeface="Arial"/>
                <a:cs typeface="Arial"/>
              </a:rPr>
              <a:t># list of integers  </a:t>
            </a:r>
            <a:r>
              <a:rPr sz="1600" b="1" spc="-20" dirty="0">
                <a:latin typeface="Arial"/>
                <a:cs typeface="Arial"/>
              </a:rPr>
              <a:t>my_list </a:t>
            </a:r>
            <a:r>
              <a:rPr sz="1600" b="1" spc="-5" dirty="0">
                <a:latin typeface="Arial"/>
                <a:cs typeface="Arial"/>
              </a:rPr>
              <a:t>= list([1, 2,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3])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044" y="1165986"/>
            <a:ext cx="70275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355600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In </a:t>
            </a:r>
            <a:r>
              <a:rPr sz="1800" spc="-20" dirty="0">
                <a:latin typeface="Arial"/>
                <a:cs typeface="Arial"/>
              </a:rPr>
              <a:t>Python </a:t>
            </a:r>
            <a:r>
              <a:rPr sz="1800" spc="-5" dirty="0">
                <a:latin typeface="Arial"/>
                <a:cs typeface="Arial"/>
              </a:rPr>
              <a:t>programming, a list is created by placing all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items  </a:t>
            </a:r>
            <a:r>
              <a:rPr sz="1800" spc="-5" dirty="0">
                <a:latin typeface="Arial"/>
                <a:cs typeface="Arial"/>
              </a:rPr>
              <a:t>(elements) inside a square bracket </a:t>
            </a:r>
            <a:r>
              <a:rPr sz="1800" dirty="0">
                <a:latin typeface="Arial"/>
                <a:cs typeface="Arial"/>
              </a:rPr>
              <a:t>[ ], </a:t>
            </a:r>
            <a:r>
              <a:rPr sz="1800" spc="-5" dirty="0">
                <a:latin typeface="Arial"/>
                <a:cs typeface="Arial"/>
              </a:rPr>
              <a:t>separated by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commas.</a:t>
            </a:r>
            <a:endParaRPr sz="18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It </a:t>
            </a:r>
            <a:r>
              <a:rPr sz="1800" spc="-5" dirty="0">
                <a:latin typeface="Arial"/>
                <a:cs typeface="Arial"/>
              </a:rPr>
              <a:t>can have any number </a:t>
            </a:r>
            <a:r>
              <a:rPr sz="1800" dirty="0">
                <a:latin typeface="Arial"/>
                <a:cs typeface="Arial"/>
              </a:rPr>
              <a:t>of items </a:t>
            </a:r>
            <a:r>
              <a:rPr sz="1800" spc="-5" dirty="0">
                <a:latin typeface="Arial"/>
                <a:cs typeface="Arial"/>
              </a:rPr>
              <a:t>and they </a:t>
            </a:r>
            <a:r>
              <a:rPr sz="1800" dirty="0">
                <a:latin typeface="Arial"/>
                <a:cs typeface="Arial"/>
              </a:rPr>
              <a:t>may </a:t>
            </a:r>
            <a:r>
              <a:rPr sz="1800" spc="-5" dirty="0">
                <a:latin typeface="Arial"/>
                <a:cs typeface="Arial"/>
              </a:rPr>
              <a:t>be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20" dirty="0">
                <a:latin typeface="Arial"/>
                <a:cs typeface="Arial"/>
              </a:rPr>
              <a:t>different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types  </a:t>
            </a:r>
            <a:r>
              <a:rPr sz="1800" spc="-30" dirty="0">
                <a:latin typeface="Arial"/>
                <a:cs typeface="Arial"/>
              </a:rPr>
              <a:t>(integer, </a:t>
            </a:r>
            <a:r>
              <a:rPr sz="1800" spc="-5" dirty="0">
                <a:latin typeface="Arial"/>
                <a:cs typeface="Arial"/>
              </a:rPr>
              <a:t>float, string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etc.).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22476" y="399415"/>
            <a:ext cx="4382923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Creating</a:t>
            </a:r>
            <a:r>
              <a:rPr sz="4000" spc="-45" dirty="0"/>
              <a:t> </a:t>
            </a:r>
            <a:r>
              <a:rPr sz="4000" spc="-15" dirty="0"/>
              <a:t>Lists</a:t>
            </a:r>
            <a:endParaRPr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144" y="803224"/>
            <a:ext cx="494538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b="0" spc="-185" dirty="0">
                <a:latin typeface="Trebuchet MS"/>
                <a:cs typeface="Trebuchet MS"/>
              </a:rPr>
              <a:t>About </a:t>
            </a:r>
            <a:r>
              <a:rPr sz="4300" b="0" spc="-240" dirty="0">
                <a:latin typeface="Trebuchet MS"/>
                <a:cs typeface="Trebuchet MS"/>
              </a:rPr>
              <a:t>Item</a:t>
            </a:r>
            <a:r>
              <a:rPr sz="4300" b="0" spc="-675" dirty="0">
                <a:latin typeface="Trebuchet MS"/>
                <a:cs typeface="Trebuchet MS"/>
              </a:rPr>
              <a:t> </a:t>
            </a:r>
            <a:r>
              <a:rPr sz="4300" b="0" spc="-215" dirty="0">
                <a:latin typeface="Trebuchet MS"/>
                <a:cs typeface="Trebuchet MS"/>
              </a:rPr>
              <a:t>Positioning</a:t>
            </a:r>
            <a:endParaRPr sz="43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00125" y="2548106"/>
            <a:ext cx="6734175" cy="1676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37056" y="4256913"/>
            <a:ext cx="2129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rlito"/>
                <a:cs typeface="Carlito"/>
              </a:rPr>
              <a:t>Or </a:t>
            </a:r>
            <a:r>
              <a:rPr sz="2000" b="1" spc="-15" dirty="0">
                <a:latin typeface="Carlito"/>
                <a:cs typeface="Carlito"/>
              </a:rPr>
              <a:t>Reverse</a:t>
            </a:r>
            <a:r>
              <a:rPr sz="2000" b="1" spc="-55" dirty="0">
                <a:latin typeface="Carlito"/>
                <a:cs typeface="Carlito"/>
              </a:rPr>
              <a:t> </a:t>
            </a:r>
            <a:r>
              <a:rPr sz="2000" b="1" spc="-5" dirty="0">
                <a:latin typeface="Carlito"/>
                <a:cs typeface="Carlito"/>
              </a:rPr>
              <a:t>indexing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7575" y="766317"/>
            <a:ext cx="63550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Accessing </a:t>
            </a:r>
            <a:r>
              <a:rPr sz="3600" dirty="0"/>
              <a:t>the </a:t>
            </a:r>
            <a:r>
              <a:rPr sz="3600" spc="-10" dirty="0"/>
              <a:t>elements </a:t>
            </a:r>
            <a:r>
              <a:rPr sz="3600" dirty="0"/>
              <a:t>of the </a:t>
            </a:r>
            <a:r>
              <a:rPr sz="3600" spc="-10" dirty="0"/>
              <a:t>list</a:t>
            </a:r>
            <a:endParaRPr sz="3600"/>
          </a:p>
        </p:txBody>
      </p:sp>
      <p:sp>
        <p:nvSpPr>
          <p:cNvPr id="2" name="object 2"/>
          <p:cNvSpPr txBox="1">
            <a:spLocks noGrp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55600" marR="5080" indent="-182880">
              <a:lnSpc>
                <a:spcPts val="2210"/>
              </a:lnSpc>
              <a:spcBef>
                <a:spcPts val="335"/>
              </a:spcBef>
              <a:buClr>
                <a:srgbClr val="9E3611"/>
              </a:buClr>
              <a:buSzPct val="85000"/>
              <a:buFont typeface="Wingdings"/>
              <a:buChar char=""/>
              <a:tabLst>
                <a:tab pos="356235" algn="l"/>
              </a:tabLst>
            </a:pPr>
            <a:r>
              <a:rPr dirty="0"/>
              <a:t>Index</a:t>
            </a:r>
            <a:r>
              <a:rPr spc="-45" dirty="0"/>
              <a:t> </a:t>
            </a:r>
            <a:r>
              <a:rPr dirty="0"/>
              <a:t>operator</a:t>
            </a:r>
            <a:r>
              <a:rPr spc="-50" dirty="0"/>
              <a:t> </a:t>
            </a:r>
            <a:r>
              <a:rPr dirty="0"/>
              <a:t>[]</a:t>
            </a:r>
            <a:r>
              <a:rPr spc="-5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dirty="0"/>
              <a:t>used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access</a:t>
            </a:r>
            <a:r>
              <a:rPr spc="-35" dirty="0"/>
              <a:t> </a:t>
            </a:r>
            <a:r>
              <a:rPr dirty="0"/>
              <a:t>an</a:t>
            </a:r>
            <a:r>
              <a:rPr spc="-15" dirty="0"/>
              <a:t> </a:t>
            </a:r>
            <a:r>
              <a:rPr dirty="0"/>
              <a:t>item</a:t>
            </a:r>
            <a:r>
              <a:rPr spc="-20" dirty="0"/>
              <a:t> </a:t>
            </a:r>
            <a:r>
              <a:rPr dirty="0"/>
              <a:t>in a</a:t>
            </a:r>
            <a:r>
              <a:rPr spc="-5" dirty="0"/>
              <a:t> </a:t>
            </a:r>
            <a:r>
              <a:rPr dirty="0"/>
              <a:t>list.</a:t>
            </a:r>
            <a:r>
              <a:rPr spc="-15" dirty="0"/>
              <a:t> </a:t>
            </a:r>
            <a:r>
              <a:rPr dirty="0"/>
              <a:t>Index</a:t>
            </a:r>
            <a:r>
              <a:rPr spc="-25" dirty="0"/>
              <a:t> </a:t>
            </a:r>
            <a:r>
              <a:rPr dirty="0"/>
              <a:t>starts</a:t>
            </a:r>
            <a:r>
              <a:rPr spc="-240" dirty="0"/>
              <a:t> </a:t>
            </a:r>
            <a:r>
              <a:rPr dirty="0"/>
              <a:t>from  0</a:t>
            </a:r>
          </a:p>
          <a:p>
            <a:pPr marL="356235" indent="-182880">
              <a:lnSpc>
                <a:spcPct val="100000"/>
              </a:lnSpc>
              <a:spcBef>
                <a:spcPts val="855"/>
              </a:spcBef>
              <a:buClr>
                <a:srgbClr val="9E3611"/>
              </a:buClr>
              <a:buSzPct val="85000"/>
              <a:buFont typeface="Wingdings"/>
              <a:buChar char=""/>
              <a:tabLst>
                <a:tab pos="356235" algn="l"/>
              </a:tabLst>
            </a:pPr>
            <a:r>
              <a:rPr spc="-10" dirty="0"/>
              <a:t>marks=[90,80,50,70,60]</a:t>
            </a:r>
          </a:p>
          <a:p>
            <a:pPr marL="356235" indent="-182880">
              <a:lnSpc>
                <a:spcPct val="100000"/>
              </a:lnSpc>
              <a:spcBef>
                <a:spcPts val="1000"/>
              </a:spcBef>
              <a:buClr>
                <a:srgbClr val="9E3611"/>
              </a:buClr>
              <a:buSzPct val="85000"/>
              <a:buFont typeface="Wingdings"/>
              <a:buChar char=""/>
              <a:tabLst>
                <a:tab pos="356235" algn="l"/>
              </a:tabLst>
            </a:pPr>
            <a:r>
              <a:rPr dirty="0"/>
              <a:t>print(marks[0])</a:t>
            </a:r>
          </a:p>
          <a:p>
            <a:pPr marL="1087755">
              <a:lnSpc>
                <a:spcPct val="100000"/>
              </a:lnSpc>
              <a:spcBef>
                <a:spcPts val="994"/>
              </a:spcBef>
            </a:pPr>
            <a:r>
              <a:rPr dirty="0">
                <a:solidFill>
                  <a:srgbClr val="00AEEE"/>
                </a:solidFill>
              </a:rPr>
              <a:t>Output:</a:t>
            </a:r>
            <a:r>
              <a:rPr spc="-90" dirty="0">
                <a:solidFill>
                  <a:srgbClr val="00AEEE"/>
                </a:solidFill>
              </a:rPr>
              <a:t> </a:t>
            </a:r>
            <a:r>
              <a:rPr dirty="0">
                <a:solidFill>
                  <a:srgbClr val="00AEEE"/>
                </a:solidFill>
              </a:rPr>
              <a:t>90</a:t>
            </a:r>
          </a:p>
          <a:p>
            <a:pPr marL="356235" indent="-182880">
              <a:lnSpc>
                <a:spcPct val="100000"/>
              </a:lnSpc>
              <a:spcBef>
                <a:spcPts val="1010"/>
              </a:spcBef>
              <a:buClr>
                <a:srgbClr val="9E3611"/>
              </a:buClr>
              <a:buSzPct val="85000"/>
              <a:buFont typeface="Wingdings"/>
              <a:buChar char=""/>
              <a:tabLst>
                <a:tab pos="356235" algn="l"/>
              </a:tabLst>
            </a:pPr>
            <a:r>
              <a:rPr dirty="0"/>
              <a:t>Nested</a:t>
            </a:r>
            <a:r>
              <a:rPr spc="-65" dirty="0"/>
              <a:t> </a:t>
            </a:r>
            <a:r>
              <a:rPr dirty="0"/>
              <a:t>list:</a:t>
            </a:r>
          </a:p>
          <a:p>
            <a:pPr marL="356235" indent="-182880">
              <a:lnSpc>
                <a:spcPct val="100000"/>
              </a:lnSpc>
              <a:spcBef>
                <a:spcPts val="994"/>
              </a:spcBef>
              <a:buClr>
                <a:srgbClr val="9E3611"/>
              </a:buClr>
              <a:buSzPct val="85000"/>
              <a:buFont typeface="Wingdings"/>
              <a:buChar char=""/>
              <a:tabLst>
                <a:tab pos="356235" algn="l"/>
              </a:tabLst>
            </a:pPr>
            <a:r>
              <a:rPr spc="-5" dirty="0"/>
              <a:t>my_list </a:t>
            </a:r>
            <a:r>
              <a:rPr dirty="0"/>
              <a:t>= [“welcome", [8, 4,</a:t>
            </a:r>
            <a:r>
              <a:rPr spc="-254" dirty="0"/>
              <a:t> </a:t>
            </a:r>
            <a:r>
              <a:rPr dirty="0"/>
              <a:t>6]]</a:t>
            </a:r>
          </a:p>
          <a:p>
            <a:pPr marL="356235" indent="-182880">
              <a:lnSpc>
                <a:spcPct val="100000"/>
              </a:lnSpc>
              <a:spcBef>
                <a:spcPts val="1000"/>
              </a:spcBef>
              <a:buClr>
                <a:srgbClr val="9E3611"/>
              </a:buClr>
              <a:buSzPct val="85000"/>
              <a:buFont typeface="Wingdings"/>
              <a:buChar char=""/>
              <a:tabLst>
                <a:tab pos="356235" algn="l"/>
              </a:tabLst>
            </a:pPr>
            <a:r>
              <a:rPr spc="-5" dirty="0"/>
              <a:t>Print(marks[1][0])</a:t>
            </a:r>
          </a:p>
          <a:p>
            <a:pPr marL="1087755">
              <a:lnSpc>
                <a:spcPct val="100000"/>
              </a:lnSpc>
              <a:spcBef>
                <a:spcPts val="1005"/>
              </a:spcBef>
            </a:pPr>
            <a:r>
              <a:rPr dirty="0">
                <a:solidFill>
                  <a:srgbClr val="00AEEE"/>
                </a:solidFill>
              </a:rPr>
              <a:t>Output:</a:t>
            </a:r>
            <a:r>
              <a:rPr spc="-90" dirty="0">
                <a:solidFill>
                  <a:srgbClr val="00AEEE"/>
                </a:solidFill>
              </a:rPr>
              <a:t> </a:t>
            </a:r>
            <a:r>
              <a:rPr dirty="0">
                <a:solidFill>
                  <a:srgbClr val="00AEEE"/>
                </a:solidFill>
              </a:rPr>
              <a:t>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1491" y="1708886"/>
            <a:ext cx="7475855" cy="3352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marR="5080" indent="-183515">
              <a:lnSpc>
                <a:spcPct val="150100"/>
              </a:lnSpc>
              <a:spcBef>
                <a:spcPts val="95"/>
              </a:spcBef>
              <a:buClr>
                <a:srgbClr val="9E3611"/>
              </a:buClr>
              <a:buSzPct val="85000"/>
              <a:buFont typeface="Wingdings"/>
              <a:buChar char=""/>
              <a:tabLst>
                <a:tab pos="196215" algn="l"/>
              </a:tabLst>
            </a:pPr>
            <a:r>
              <a:rPr sz="2000" dirty="0">
                <a:latin typeface="Arial"/>
                <a:cs typeface="Arial"/>
              </a:rPr>
              <a:t>Python allows negative indexing for its sequences. The index of</a:t>
            </a:r>
            <a:r>
              <a:rPr sz="2000" spc="-3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  1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refers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last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item,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-2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second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last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item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</a:t>
            </a:r>
            <a:r>
              <a:rPr sz="2000" spc="-2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50">
              <a:latin typeface="Arial"/>
              <a:cs typeface="Arial"/>
            </a:endParaRPr>
          </a:p>
          <a:p>
            <a:pPr marL="1330960">
              <a:lnSpc>
                <a:spcPct val="100000"/>
              </a:lnSpc>
            </a:pPr>
            <a:r>
              <a:rPr sz="1800" spc="-20" dirty="0">
                <a:latin typeface="Arial"/>
                <a:cs typeface="Arial"/>
              </a:rPr>
              <a:t>my_list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['p','r','o','b','e']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Arial"/>
              <a:cs typeface="Arial"/>
            </a:endParaRPr>
          </a:p>
          <a:p>
            <a:pPr marL="133096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#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Output</a:t>
            </a:r>
            <a:r>
              <a:rPr sz="1800" spc="-5" dirty="0">
                <a:latin typeface="Arial"/>
                <a:cs typeface="Arial"/>
              </a:rPr>
              <a:t>: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  <a:p>
            <a:pPr marL="133096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Arial"/>
                <a:cs typeface="Arial"/>
              </a:rPr>
              <a:t>print(my_list[-1])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Arial"/>
              <a:cs typeface="Arial"/>
            </a:endParaRPr>
          </a:p>
          <a:p>
            <a:pPr marL="1330960" marR="450786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#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Output</a:t>
            </a:r>
            <a:r>
              <a:rPr sz="1800" spc="-5" dirty="0">
                <a:latin typeface="Arial"/>
                <a:cs typeface="Arial"/>
              </a:rPr>
              <a:t>: p  </a:t>
            </a:r>
            <a:r>
              <a:rPr sz="1800" spc="-10" dirty="0">
                <a:latin typeface="Arial"/>
                <a:cs typeface="Arial"/>
              </a:rPr>
              <a:t>print(my_list[-5])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4540" y="839469"/>
            <a:ext cx="63766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List </a:t>
            </a:r>
            <a:r>
              <a:rPr sz="4000" spc="-5" dirty="0"/>
              <a:t>access – </a:t>
            </a:r>
            <a:r>
              <a:rPr sz="4000" spc="-20" dirty="0"/>
              <a:t>negative</a:t>
            </a:r>
            <a:r>
              <a:rPr sz="4000" spc="-5" dirty="0"/>
              <a:t> </a:t>
            </a:r>
            <a:r>
              <a:rPr sz="4000" spc="-15" dirty="0"/>
              <a:t>indexing</a:t>
            </a:r>
            <a:endParaRPr sz="4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43813"/>
            <a:ext cx="20434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Slicing </a:t>
            </a:r>
            <a:r>
              <a:rPr sz="2800" spc="-5" dirty="0"/>
              <a:t>in</a:t>
            </a:r>
            <a:r>
              <a:rPr sz="2800" spc="-15" dirty="0"/>
              <a:t> </a:t>
            </a:r>
            <a:r>
              <a:rPr sz="2800" spc="-10" dirty="0"/>
              <a:t>Lists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533400" y="3276600"/>
            <a:ext cx="5600700" cy="2962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317497"/>
            <a:ext cx="774255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rlito"/>
                <a:cs typeface="Carlito"/>
              </a:rPr>
              <a:t>Slicing of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list </a:t>
            </a:r>
            <a:r>
              <a:rPr sz="1800" spc="-5" dirty="0">
                <a:latin typeface="Carlito"/>
                <a:cs typeface="Carlito"/>
              </a:rPr>
              <a:t>is done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spc="-15" dirty="0">
                <a:latin typeface="Carlito"/>
                <a:cs typeface="Carlito"/>
              </a:rPr>
              <a:t>fetch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specific </a:t>
            </a:r>
            <a:r>
              <a:rPr sz="1800" dirty="0">
                <a:latin typeface="Carlito"/>
                <a:cs typeface="Carlito"/>
              </a:rPr>
              <a:t>set </a:t>
            </a:r>
            <a:r>
              <a:rPr sz="1800" spc="-5" dirty="0">
                <a:latin typeface="Carlito"/>
                <a:cs typeface="Carlito"/>
              </a:rPr>
              <a:t>or slice of</a:t>
            </a:r>
            <a:r>
              <a:rPr sz="1800" spc="18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sub-elements.</a:t>
            </a:r>
            <a:endParaRPr sz="18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rlito"/>
                <a:cs typeface="Carlito"/>
              </a:rPr>
              <a:t>Slicing can </a:t>
            </a:r>
            <a:r>
              <a:rPr sz="1800" dirty="0">
                <a:latin typeface="Carlito"/>
                <a:cs typeface="Carlito"/>
              </a:rPr>
              <a:t>also </a:t>
            </a:r>
            <a:r>
              <a:rPr sz="1800" spc="-5" dirty="0">
                <a:latin typeface="Carlito"/>
                <a:cs typeface="Carlito"/>
              </a:rPr>
              <a:t>be </a:t>
            </a:r>
            <a:r>
              <a:rPr sz="1800" dirty="0">
                <a:latin typeface="Carlito"/>
                <a:cs typeface="Carlito"/>
              </a:rPr>
              <a:t>done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spc="-5" dirty="0">
                <a:latin typeface="Carlito"/>
                <a:cs typeface="Carlito"/>
              </a:rPr>
              <a:t>other </a:t>
            </a:r>
            <a:r>
              <a:rPr sz="1800" spc="-10" dirty="0">
                <a:latin typeface="Carlito"/>
                <a:cs typeface="Carlito"/>
              </a:rPr>
              <a:t>collection </a:t>
            </a:r>
            <a:r>
              <a:rPr sz="1800" spc="-15" dirty="0">
                <a:latin typeface="Carlito"/>
                <a:cs typeface="Carlito"/>
              </a:rPr>
              <a:t>data </a:t>
            </a:r>
            <a:r>
              <a:rPr sz="1800" dirty="0">
                <a:latin typeface="Carlito"/>
                <a:cs typeface="Carlito"/>
              </a:rPr>
              <a:t>types </a:t>
            </a:r>
            <a:r>
              <a:rPr sz="1800" spc="-5" dirty="0">
                <a:latin typeface="Carlito"/>
                <a:cs typeface="Carlito"/>
              </a:rPr>
              <a:t>such </a:t>
            </a:r>
            <a:r>
              <a:rPr sz="1800" dirty="0">
                <a:latin typeface="Carlito"/>
                <a:cs typeface="Carlito"/>
              </a:rPr>
              <a:t>as tuples and</a:t>
            </a:r>
            <a:r>
              <a:rPr sz="1800" spc="31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arrays.</a:t>
            </a:r>
            <a:endParaRPr sz="18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45" dirty="0">
                <a:latin typeface="Carlito"/>
                <a:cs typeface="Carlito"/>
              </a:rPr>
              <a:t>We </a:t>
            </a:r>
            <a:r>
              <a:rPr sz="1800" spc="-10" dirty="0">
                <a:latin typeface="Carlito"/>
                <a:cs typeface="Carlito"/>
              </a:rPr>
              <a:t>can </a:t>
            </a:r>
            <a:r>
              <a:rPr sz="1800" spc="-5" dirty="0">
                <a:latin typeface="Carlito"/>
                <a:cs typeface="Carlito"/>
              </a:rPr>
              <a:t>access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range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spc="-10" dirty="0">
                <a:latin typeface="Carlito"/>
                <a:cs typeface="Carlito"/>
              </a:rPr>
              <a:t>items </a:t>
            </a:r>
            <a:r>
              <a:rPr sz="1800" spc="-5" dirty="0">
                <a:latin typeface="Carlito"/>
                <a:cs typeface="Carlito"/>
              </a:rPr>
              <a:t>in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list </a:t>
            </a:r>
            <a:r>
              <a:rPr sz="1800" spc="-5" dirty="0">
                <a:latin typeface="Carlito"/>
                <a:cs typeface="Carlito"/>
              </a:rPr>
              <a:t>by using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slicing</a:t>
            </a:r>
            <a:r>
              <a:rPr sz="1800" spc="55" dirty="0">
                <a:latin typeface="Carlito"/>
                <a:cs typeface="Carlito"/>
              </a:rPr>
              <a:t> </a:t>
            </a:r>
            <a:r>
              <a:rPr sz="1800" spc="-35" dirty="0">
                <a:latin typeface="Carlito"/>
                <a:cs typeface="Carlito"/>
              </a:rPr>
              <a:t>operator.</a:t>
            </a:r>
            <a:endParaRPr sz="18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Carlito"/>
                <a:cs typeface="Carlito"/>
              </a:rPr>
              <a:t>When </a:t>
            </a:r>
            <a:r>
              <a:rPr sz="1800" spc="-10" dirty="0">
                <a:latin typeface="Carlito"/>
                <a:cs typeface="Carlito"/>
              </a:rPr>
              <a:t>stop </a:t>
            </a:r>
            <a:r>
              <a:rPr sz="1800" spc="-5" dirty="0">
                <a:latin typeface="Carlito"/>
                <a:cs typeface="Carlito"/>
              </a:rPr>
              <a:t>value is given </a:t>
            </a:r>
            <a:r>
              <a:rPr sz="1800" dirty="0">
                <a:latin typeface="Carlito"/>
                <a:cs typeface="Carlito"/>
              </a:rPr>
              <a:t>then</a:t>
            </a:r>
            <a:r>
              <a:rPr sz="1800" spc="-8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just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3025" dirty="0">
                <a:latin typeface="Wingdings"/>
                <a:cs typeface="Wingdings"/>
              </a:rPr>
              <a:t>→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rlito"/>
                <a:cs typeface="Carlito"/>
              </a:rPr>
              <a:t>Representation </a:t>
            </a:r>
            <a:r>
              <a:rPr sz="1800" dirty="0">
                <a:latin typeface="Carlito"/>
                <a:cs typeface="Carlito"/>
              </a:rPr>
              <a:t>- [ </a:t>
            </a:r>
            <a:r>
              <a:rPr sz="1800" spc="-10" dirty="0">
                <a:latin typeface="Carlito"/>
                <a:cs typeface="Carlito"/>
              </a:rPr>
              <a:t>start: stop </a:t>
            </a:r>
            <a:r>
              <a:rPr sz="1800" dirty="0">
                <a:latin typeface="Carlito"/>
                <a:cs typeface="Carlito"/>
              </a:rPr>
              <a:t>-1: </a:t>
            </a:r>
            <a:r>
              <a:rPr sz="1800" spc="-10" dirty="0">
                <a:latin typeface="Carlito"/>
                <a:cs typeface="Carlito"/>
              </a:rPr>
              <a:t>step].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4540" y="-44359"/>
            <a:ext cx="5373370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5" dirty="0"/>
              <a:t>Altering </a:t>
            </a:r>
            <a:r>
              <a:rPr sz="4000" dirty="0"/>
              <a:t>the </a:t>
            </a:r>
            <a:r>
              <a:rPr sz="4000" spc="-5" dirty="0"/>
              <a:t>elements </a:t>
            </a:r>
            <a:r>
              <a:rPr sz="4000" dirty="0"/>
              <a:t>of the</a:t>
            </a:r>
            <a:r>
              <a:rPr sz="4000" spc="-70" dirty="0"/>
              <a:t> </a:t>
            </a:r>
            <a:r>
              <a:rPr sz="4000" spc="-5" dirty="0"/>
              <a:t>list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/>
              <a:t>#Change</a:t>
            </a:r>
            <a:r>
              <a:rPr spc="-85" dirty="0"/>
              <a:t> </a:t>
            </a:r>
            <a:r>
              <a:rPr dirty="0"/>
              <a:t>Elements</a:t>
            </a: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>
                <a:solidFill>
                  <a:srgbClr val="FF0000"/>
                </a:solidFill>
              </a:rPr>
              <a:t>= operator with</a:t>
            </a:r>
            <a:r>
              <a:rPr spc="-21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index</a:t>
            </a: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pc="5" dirty="0">
                <a:solidFill>
                  <a:srgbClr val="000000"/>
                </a:solidFill>
              </a:rPr>
              <a:t>&gt;&gt;&gt;</a:t>
            </a:r>
            <a:r>
              <a:rPr spc="-229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marks=[90,60,80]</a:t>
            </a: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pc="5" dirty="0">
                <a:solidFill>
                  <a:srgbClr val="000000"/>
                </a:solidFill>
              </a:rPr>
              <a:t>&gt;&gt;&gt;</a:t>
            </a:r>
            <a:r>
              <a:rPr spc="-9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print(marks)</a:t>
            </a: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>
                <a:solidFill>
                  <a:srgbClr val="D24617"/>
                </a:solidFill>
              </a:rPr>
              <a:t>[90, 60,</a:t>
            </a:r>
            <a:r>
              <a:rPr spc="-125" dirty="0">
                <a:solidFill>
                  <a:srgbClr val="D24617"/>
                </a:solidFill>
              </a:rPr>
              <a:t> </a:t>
            </a:r>
            <a:r>
              <a:rPr dirty="0">
                <a:solidFill>
                  <a:srgbClr val="D24617"/>
                </a:solidFill>
              </a:rPr>
              <a:t>80]</a:t>
            </a: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pc="5" dirty="0">
                <a:solidFill>
                  <a:srgbClr val="000000"/>
                </a:solidFill>
              </a:rPr>
              <a:t>&gt;&gt;&gt;</a:t>
            </a:r>
            <a:r>
              <a:rPr spc="-1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marks[1]=100</a:t>
            </a: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pc="5" dirty="0">
                <a:solidFill>
                  <a:srgbClr val="000000"/>
                </a:solidFill>
              </a:rPr>
              <a:t>&gt;&gt;&gt;</a:t>
            </a:r>
            <a:r>
              <a:rPr spc="-16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print(marks)</a:t>
            </a: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>
                <a:solidFill>
                  <a:srgbClr val="D24617"/>
                </a:solidFill>
              </a:rPr>
              <a:t>[90, 100,</a:t>
            </a:r>
            <a:r>
              <a:rPr spc="-125" dirty="0">
                <a:solidFill>
                  <a:srgbClr val="D24617"/>
                </a:solidFill>
              </a:rPr>
              <a:t> </a:t>
            </a:r>
            <a:r>
              <a:rPr dirty="0">
                <a:solidFill>
                  <a:srgbClr val="D24617"/>
                </a:solidFill>
              </a:rPr>
              <a:t>80]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1063" y="1089507"/>
            <a:ext cx="3707129" cy="60769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700" dirty="0">
                <a:solidFill>
                  <a:srgbClr val="00AE50"/>
                </a:solidFill>
                <a:latin typeface="Arial"/>
                <a:cs typeface="Arial"/>
              </a:rPr>
              <a:t>#Add Elements</a:t>
            </a:r>
            <a:endParaRPr sz="17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50"/>
              </a:spcBef>
              <a:buClr>
                <a:srgbClr val="9E3611"/>
              </a:buClr>
              <a:buSzPct val="85294"/>
              <a:buFont typeface="Wingdings"/>
              <a:buChar char=""/>
              <a:tabLst>
                <a:tab pos="195580" algn="l"/>
              </a:tabLst>
            </a:pPr>
            <a:r>
              <a:rPr sz="1700" dirty="0">
                <a:solidFill>
                  <a:srgbClr val="FF0000"/>
                </a:solidFill>
                <a:latin typeface="Arial"/>
                <a:cs typeface="Arial"/>
              </a:rPr>
              <a:t>add one </a:t>
            </a:r>
            <a:r>
              <a:rPr sz="1700" spc="-5" dirty="0">
                <a:solidFill>
                  <a:srgbClr val="FF0000"/>
                </a:solidFill>
                <a:latin typeface="Arial"/>
                <a:cs typeface="Arial"/>
              </a:rPr>
              <a:t>item </a:t>
            </a:r>
            <a:r>
              <a:rPr sz="1700" dirty="0">
                <a:solidFill>
                  <a:srgbClr val="FF0000"/>
                </a:solidFill>
                <a:latin typeface="Arial"/>
                <a:cs typeface="Arial"/>
              </a:rPr>
              <a:t>to a list using</a:t>
            </a:r>
            <a:r>
              <a:rPr sz="170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0AEEE"/>
                </a:solidFill>
                <a:latin typeface="Arial"/>
                <a:cs typeface="Arial"/>
              </a:rPr>
              <a:t>append()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1063" y="1553214"/>
            <a:ext cx="3907790" cy="218059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94945">
              <a:lnSpc>
                <a:spcPct val="100000"/>
              </a:lnSpc>
              <a:spcBef>
                <a:spcPts val="695"/>
              </a:spcBef>
            </a:pPr>
            <a:r>
              <a:rPr sz="1700" dirty="0">
                <a:solidFill>
                  <a:srgbClr val="FF0000"/>
                </a:solidFill>
                <a:latin typeface="Arial"/>
                <a:cs typeface="Arial"/>
              </a:rPr>
              <a:t>method</a:t>
            </a:r>
            <a:endParaRPr sz="17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600"/>
              </a:spcBef>
              <a:buClr>
                <a:srgbClr val="9E3611"/>
              </a:buClr>
              <a:buSzPct val="85294"/>
              <a:buFont typeface="Wingdings"/>
              <a:buChar char=""/>
              <a:tabLst>
                <a:tab pos="195580" algn="l"/>
              </a:tabLst>
            </a:pPr>
            <a:r>
              <a:rPr sz="1700" dirty="0">
                <a:solidFill>
                  <a:srgbClr val="FF0000"/>
                </a:solidFill>
                <a:latin typeface="Arial"/>
                <a:cs typeface="Arial"/>
              </a:rPr>
              <a:t>add several </a:t>
            </a:r>
            <a:r>
              <a:rPr sz="1700" spc="-5" dirty="0">
                <a:solidFill>
                  <a:srgbClr val="FF0000"/>
                </a:solidFill>
                <a:latin typeface="Arial"/>
                <a:cs typeface="Arial"/>
              </a:rPr>
              <a:t>items </a:t>
            </a:r>
            <a:r>
              <a:rPr sz="1700" dirty="0">
                <a:solidFill>
                  <a:srgbClr val="FF0000"/>
                </a:solidFill>
                <a:latin typeface="Arial"/>
                <a:cs typeface="Arial"/>
              </a:rPr>
              <a:t>using</a:t>
            </a:r>
            <a:r>
              <a:rPr sz="17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00AEEE"/>
                </a:solidFill>
                <a:latin typeface="Arial"/>
                <a:cs typeface="Arial"/>
              </a:rPr>
              <a:t>extend()</a:t>
            </a:r>
            <a:endParaRPr sz="1700">
              <a:latin typeface="Arial"/>
              <a:cs typeface="Arial"/>
            </a:endParaRPr>
          </a:p>
          <a:p>
            <a:pPr marL="194945" marR="5080" indent="-182880">
              <a:lnSpc>
                <a:spcPct val="70000"/>
              </a:lnSpc>
              <a:spcBef>
                <a:spcPts val="1235"/>
              </a:spcBef>
              <a:buClr>
                <a:srgbClr val="9E3611"/>
              </a:buClr>
              <a:buSzPct val="85294"/>
              <a:buFont typeface="Wingdings"/>
              <a:buChar char=""/>
              <a:tabLst>
                <a:tab pos="195580" algn="l"/>
              </a:tabLst>
            </a:pPr>
            <a:r>
              <a:rPr sz="1700" dirty="0">
                <a:solidFill>
                  <a:srgbClr val="FF0000"/>
                </a:solidFill>
                <a:latin typeface="Arial"/>
                <a:cs typeface="Arial"/>
              </a:rPr>
              <a:t>insert one </a:t>
            </a:r>
            <a:r>
              <a:rPr sz="1700" spc="-5" dirty="0">
                <a:solidFill>
                  <a:srgbClr val="FF0000"/>
                </a:solidFill>
                <a:latin typeface="Arial"/>
                <a:cs typeface="Arial"/>
              </a:rPr>
              <a:t>item </a:t>
            </a:r>
            <a:r>
              <a:rPr sz="1700" dirty="0">
                <a:solidFill>
                  <a:srgbClr val="FF0000"/>
                </a:solidFill>
                <a:latin typeface="Arial"/>
                <a:cs typeface="Arial"/>
              </a:rPr>
              <a:t>at a desired location</a:t>
            </a:r>
            <a:r>
              <a:rPr sz="1700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0000"/>
                </a:solidFill>
                <a:latin typeface="Arial"/>
                <a:cs typeface="Arial"/>
              </a:rPr>
              <a:t>by  using </a:t>
            </a:r>
            <a:r>
              <a:rPr sz="1700" spc="-5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700" dirty="0">
                <a:solidFill>
                  <a:srgbClr val="FF0000"/>
                </a:solidFill>
                <a:latin typeface="Arial"/>
                <a:cs typeface="Arial"/>
              </a:rPr>
              <a:t>method</a:t>
            </a:r>
            <a:r>
              <a:rPr sz="1700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0AEEE"/>
                </a:solidFill>
                <a:latin typeface="Arial"/>
                <a:cs typeface="Arial"/>
              </a:rPr>
              <a:t>insert()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700" dirty="0">
                <a:latin typeface="Arial"/>
                <a:cs typeface="Arial"/>
              </a:rPr>
              <a:t>&gt;&gt;&gt;</a:t>
            </a:r>
            <a:r>
              <a:rPr sz="1700" spc="-60" dirty="0"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6E2E9F"/>
                </a:solidFill>
                <a:latin typeface="Arial"/>
                <a:cs typeface="Arial"/>
              </a:rPr>
              <a:t>marks.append(50)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700" dirty="0">
                <a:latin typeface="Arial"/>
                <a:cs typeface="Arial"/>
              </a:rPr>
              <a:t>&gt;&gt;&gt;</a:t>
            </a:r>
            <a:r>
              <a:rPr sz="1700" spc="-24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print(marks)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700" dirty="0">
                <a:solidFill>
                  <a:srgbClr val="DF6C5D"/>
                </a:solidFill>
                <a:latin typeface="Arial"/>
                <a:cs typeface="Arial"/>
              </a:rPr>
              <a:t>[90, 100, 80,</a:t>
            </a:r>
            <a:r>
              <a:rPr sz="1700" spc="-105" dirty="0">
                <a:solidFill>
                  <a:srgbClr val="DF6C5D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DF6C5D"/>
                </a:solidFill>
                <a:latin typeface="Arial"/>
                <a:cs typeface="Arial"/>
              </a:rPr>
              <a:t>50]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1063" y="4079214"/>
            <a:ext cx="3038475" cy="2367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700" dirty="0">
                <a:latin typeface="Arial"/>
                <a:cs typeface="Arial"/>
              </a:rPr>
              <a:t>&gt;&gt;&gt;</a:t>
            </a:r>
            <a:r>
              <a:rPr sz="1700" spc="-60" dirty="0"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6E2E9F"/>
                </a:solidFill>
                <a:latin typeface="Arial"/>
                <a:cs typeface="Arial"/>
              </a:rPr>
              <a:t>marks.extend([60,80,70])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700" dirty="0">
                <a:latin typeface="Arial"/>
                <a:cs typeface="Arial"/>
              </a:rPr>
              <a:t>&gt;&gt;&gt;</a:t>
            </a:r>
            <a:r>
              <a:rPr sz="1700" spc="-7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print(marks)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700" spc="-5" dirty="0">
                <a:solidFill>
                  <a:srgbClr val="DF6C5D"/>
                </a:solidFill>
                <a:latin typeface="Arial"/>
                <a:cs typeface="Arial"/>
              </a:rPr>
              <a:t>[90, </a:t>
            </a:r>
            <a:r>
              <a:rPr sz="1700" dirty="0">
                <a:solidFill>
                  <a:srgbClr val="DF6C5D"/>
                </a:solidFill>
                <a:latin typeface="Arial"/>
                <a:cs typeface="Arial"/>
              </a:rPr>
              <a:t>100, 80, 50, 60, 80,</a:t>
            </a:r>
            <a:r>
              <a:rPr sz="1700" spc="30" dirty="0">
                <a:solidFill>
                  <a:srgbClr val="DF6C5D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DF6C5D"/>
                </a:solidFill>
                <a:latin typeface="Arial"/>
                <a:cs typeface="Arial"/>
              </a:rPr>
              <a:t>70]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&gt;&gt;&gt;</a:t>
            </a:r>
            <a:r>
              <a:rPr sz="1700" spc="-60" dirty="0"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6E2E9F"/>
                </a:solidFill>
                <a:latin typeface="Arial"/>
                <a:cs typeface="Arial"/>
              </a:rPr>
              <a:t>marks.insert(3,40)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700" dirty="0">
                <a:latin typeface="Arial"/>
                <a:cs typeface="Arial"/>
              </a:rPr>
              <a:t>&gt;&gt;&gt;</a:t>
            </a:r>
            <a:r>
              <a:rPr sz="1700" spc="-6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print(marks)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700" spc="-5" dirty="0">
                <a:solidFill>
                  <a:srgbClr val="DF6C5D"/>
                </a:solidFill>
                <a:latin typeface="Arial"/>
                <a:cs typeface="Arial"/>
              </a:rPr>
              <a:t>[90, </a:t>
            </a:r>
            <a:r>
              <a:rPr sz="1700" dirty="0">
                <a:solidFill>
                  <a:srgbClr val="DF6C5D"/>
                </a:solidFill>
                <a:latin typeface="Arial"/>
                <a:cs typeface="Arial"/>
              </a:rPr>
              <a:t>100, 80, 40, 50, 60, 80,</a:t>
            </a:r>
            <a:r>
              <a:rPr sz="1700" spc="-5" dirty="0">
                <a:solidFill>
                  <a:srgbClr val="DF6C5D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DF6C5D"/>
                </a:solidFill>
                <a:latin typeface="Arial"/>
                <a:cs typeface="Arial"/>
              </a:rPr>
              <a:t>70]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1322" y="1106551"/>
            <a:ext cx="3387090" cy="518858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94945" marR="122555" indent="-182880">
              <a:lnSpc>
                <a:spcPct val="70000"/>
              </a:lnSpc>
              <a:spcBef>
                <a:spcPts val="715"/>
              </a:spcBef>
              <a:buClr>
                <a:srgbClr val="9E3611"/>
              </a:buClr>
              <a:buSzPct val="85294"/>
              <a:buFont typeface="Wingdings"/>
              <a:buChar char=""/>
              <a:tabLst>
                <a:tab pos="195580" algn="l"/>
              </a:tabLst>
            </a:pPr>
            <a:r>
              <a:rPr sz="1700" dirty="0">
                <a:solidFill>
                  <a:srgbClr val="FF0000"/>
                </a:solidFill>
                <a:latin typeface="Arial"/>
                <a:cs typeface="Arial"/>
              </a:rPr>
              <a:t>delete one or more </a:t>
            </a:r>
            <a:r>
              <a:rPr sz="1700" spc="-5" dirty="0">
                <a:solidFill>
                  <a:srgbClr val="FF0000"/>
                </a:solidFill>
                <a:latin typeface="Arial"/>
                <a:cs typeface="Arial"/>
              </a:rPr>
              <a:t>items from</a:t>
            </a:r>
            <a:r>
              <a:rPr sz="1700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0000"/>
                </a:solidFill>
                <a:latin typeface="Arial"/>
                <a:cs typeface="Arial"/>
              </a:rPr>
              <a:t>a  list using </a:t>
            </a:r>
            <a:r>
              <a:rPr sz="1700" spc="-5" dirty="0">
                <a:solidFill>
                  <a:srgbClr val="FF0000"/>
                </a:solidFill>
                <a:latin typeface="Arial"/>
                <a:cs typeface="Arial"/>
              </a:rPr>
              <a:t>the keyword</a:t>
            </a:r>
            <a:r>
              <a:rPr sz="17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0AEEE"/>
                </a:solidFill>
                <a:latin typeface="Arial"/>
                <a:cs typeface="Arial"/>
              </a:rPr>
              <a:t>del</a:t>
            </a:r>
            <a:r>
              <a:rPr sz="1700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endParaRPr sz="17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E3611"/>
              </a:buClr>
              <a:buSzPct val="85294"/>
              <a:buFont typeface="Wingdings"/>
              <a:buChar char=""/>
              <a:tabLst>
                <a:tab pos="195580" algn="l"/>
              </a:tabLst>
            </a:pPr>
            <a:r>
              <a:rPr sz="1700" spc="-5" dirty="0">
                <a:solidFill>
                  <a:srgbClr val="FF0000"/>
                </a:solidFill>
                <a:latin typeface="Arial"/>
                <a:cs typeface="Arial"/>
              </a:rPr>
              <a:t>It </a:t>
            </a:r>
            <a:r>
              <a:rPr sz="1700" dirty="0">
                <a:solidFill>
                  <a:srgbClr val="FF0000"/>
                </a:solidFill>
                <a:latin typeface="Arial"/>
                <a:cs typeface="Arial"/>
              </a:rPr>
              <a:t>can even delete </a:t>
            </a:r>
            <a:r>
              <a:rPr sz="1700" spc="-5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700" dirty="0">
                <a:solidFill>
                  <a:srgbClr val="FF0000"/>
                </a:solidFill>
                <a:latin typeface="Arial"/>
                <a:cs typeface="Arial"/>
              </a:rPr>
              <a:t>list</a:t>
            </a:r>
            <a:r>
              <a:rPr sz="1700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spc="-30" dirty="0">
                <a:solidFill>
                  <a:srgbClr val="FF0000"/>
                </a:solidFill>
                <a:latin typeface="Arial"/>
                <a:cs typeface="Arial"/>
              </a:rPr>
              <a:t>entirely.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700" dirty="0">
                <a:latin typeface="Arial"/>
                <a:cs typeface="Arial"/>
              </a:rPr>
              <a:t>&gt;&gt;&gt;</a:t>
            </a:r>
            <a:r>
              <a:rPr sz="1700" spc="-6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print(marks)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700" spc="-5" dirty="0">
                <a:solidFill>
                  <a:srgbClr val="DF6C5D"/>
                </a:solidFill>
                <a:latin typeface="Arial"/>
                <a:cs typeface="Arial"/>
              </a:rPr>
              <a:t>[90, </a:t>
            </a:r>
            <a:r>
              <a:rPr sz="1700" dirty="0">
                <a:solidFill>
                  <a:srgbClr val="DF6C5D"/>
                </a:solidFill>
                <a:latin typeface="Arial"/>
                <a:cs typeface="Arial"/>
              </a:rPr>
              <a:t>100, 80, 40, 50, 60, 80,</a:t>
            </a:r>
            <a:r>
              <a:rPr sz="1700" spc="55" dirty="0">
                <a:solidFill>
                  <a:srgbClr val="DF6C5D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DF6C5D"/>
                </a:solidFill>
                <a:latin typeface="Arial"/>
                <a:cs typeface="Arial"/>
              </a:rPr>
              <a:t>70]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Arial"/>
              <a:cs typeface="Arial"/>
            </a:endParaRPr>
          </a:p>
          <a:p>
            <a:pPr marL="20320">
              <a:lnSpc>
                <a:spcPct val="100000"/>
              </a:lnSpc>
            </a:pPr>
            <a:r>
              <a:rPr sz="1700" dirty="0">
                <a:solidFill>
                  <a:srgbClr val="6E2E9F"/>
                </a:solidFill>
                <a:latin typeface="Arial"/>
                <a:cs typeface="Arial"/>
              </a:rPr>
              <a:t>&gt;&gt;&gt; del</a:t>
            </a:r>
            <a:r>
              <a:rPr sz="1700" spc="-45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6E2E9F"/>
                </a:solidFill>
                <a:latin typeface="Arial"/>
                <a:cs typeface="Arial"/>
              </a:rPr>
              <a:t>marks[6]</a:t>
            </a:r>
            <a:endParaRPr sz="1700">
              <a:latin typeface="Arial"/>
              <a:cs typeface="Arial"/>
            </a:endParaRPr>
          </a:p>
          <a:p>
            <a:pPr marL="20320">
              <a:lnSpc>
                <a:spcPct val="100000"/>
              </a:lnSpc>
              <a:spcBef>
                <a:spcPts val="605"/>
              </a:spcBef>
            </a:pPr>
            <a:r>
              <a:rPr sz="1700" dirty="0">
                <a:latin typeface="Arial"/>
                <a:cs typeface="Arial"/>
              </a:rPr>
              <a:t>&gt;&gt;&gt;</a:t>
            </a:r>
            <a:r>
              <a:rPr sz="1700" spc="-6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print(marks)</a:t>
            </a:r>
            <a:endParaRPr sz="1700">
              <a:latin typeface="Arial"/>
              <a:cs typeface="Arial"/>
            </a:endParaRPr>
          </a:p>
          <a:p>
            <a:pPr marL="20320">
              <a:lnSpc>
                <a:spcPct val="100000"/>
              </a:lnSpc>
              <a:spcBef>
                <a:spcPts val="600"/>
              </a:spcBef>
            </a:pPr>
            <a:r>
              <a:rPr sz="1700" spc="-5" dirty="0">
                <a:solidFill>
                  <a:srgbClr val="9E3611"/>
                </a:solidFill>
                <a:latin typeface="Arial"/>
                <a:cs typeface="Arial"/>
              </a:rPr>
              <a:t>[90, </a:t>
            </a:r>
            <a:r>
              <a:rPr sz="1700" dirty="0">
                <a:solidFill>
                  <a:srgbClr val="9E3611"/>
                </a:solidFill>
                <a:latin typeface="Arial"/>
                <a:cs typeface="Arial"/>
              </a:rPr>
              <a:t>100, 80, 40, 50, 60,</a:t>
            </a:r>
            <a:r>
              <a:rPr sz="1700" spc="45" dirty="0">
                <a:solidFill>
                  <a:srgbClr val="9E3611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9E3611"/>
                </a:solidFill>
                <a:latin typeface="Arial"/>
                <a:cs typeface="Arial"/>
              </a:rPr>
              <a:t>70]</a:t>
            </a:r>
            <a:endParaRPr sz="1700">
              <a:latin typeface="Arial"/>
              <a:cs typeface="Arial"/>
            </a:endParaRPr>
          </a:p>
          <a:p>
            <a:pPr marL="20320">
              <a:lnSpc>
                <a:spcPct val="100000"/>
              </a:lnSpc>
              <a:spcBef>
                <a:spcPts val="600"/>
              </a:spcBef>
            </a:pPr>
            <a:r>
              <a:rPr sz="1700" dirty="0">
                <a:solidFill>
                  <a:srgbClr val="6E2E9F"/>
                </a:solidFill>
                <a:latin typeface="Arial"/>
                <a:cs typeface="Arial"/>
              </a:rPr>
              <a:t>&gt;&gt;&gt; del</a:t>
            </a:r>
            <a:r>
              <a:rPr sz="1700" spc="-6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6E2E9F"/>
                </a:solidFill>
                <a:latin typeface="Arial"/>
                <a:cs typeface="Arial"/>
              </a:rPr>
              <a:t>marks</a:t>
            </a:r>
            <a:endParaRPr sz="1700">
              <a:latin typeface="Arial"/>
              <a:cs typeface="Arial"/>
            </a:endParaRPr>
          </a:p>
          <a:p>
            <a:pPr marL="20320">
              <a:lnSpc>
                <a:spcPct val="100000"/>
              </a:lnSpc>
              <a:spcBef>
                <a:spcPts val="600"/>
              </a:spcBef>
            </a:pPr>
            <a:r>
              <a:rPr sz="1700" dirty="0">
                <a:latin typeface="Arial"/>
                <a:cs typeface="Arial"/>
              </a:rPr>
              <a:t>&gt;&gt;&gt;</a:t>
            </a:r>
            <a:r>
              <a:rPr sz="1700" spc="-6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print(marks)</a:t>
            </a:r>
            <a:endParaRPr sz="1700">
              <a:latin typeface="Arial"/>
              <a:cs typeface="Arial"/>
            </a:endParaRPr>
          </a:p>
          <a:p>
            <a:pPr marL="20320">
              <a:lnSpc>
                <a:spcPts val="1735"/>
              </a:lnSpc>
              <a:spcBef>
                <a:spcPts val="610"/>
              </a:spcBef>
            </a:pPr>
            <a:r>
              <a:rPr sz="1700" dirty="0">
                <a:solidFill>
                  <a:srgbClr val="9E3611"/>
                </a:solidFill>
                <a:latin typeface="Arial"/>
                <a:cs typeface="Arial"/>
              </a:rPr>
              <a:t>Name Error: name 'marks' is</a:t>
            </a:r>
            <a:r>
              <a:rPr sz="1700" spc="-165" dirty="0">
                <a:solidFill>
                  <a:srgbClr val="9E3611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9E3611"/>
                </a:solidFill>
                <a:latin typeface="Arial"/>
                <a:cs typeface="Arial"/>
              </a:rPr>
              <a:t>not</a:t>
            </a:r>
            <a:endParaRPr sz="1700">
              <a:latin typeface="Arial"/>
              <a:cs typeface="Arial"/>
            </a:endParaRPr>
          </a:p>
          <a:p>
            <a:pPr marL="20320">
              <a:lnSpc>
                <a:spcPts val="1735"/>
              </a:lnSpc>
            </a:pPr>
            <a:r>
              <a:rPr sz="1700" dirty="0">
                <a:solidFill>
                  <a:srgbClr val="9E3611"/>
                </a:solidFill>
                <a:latin typeface="Arial"/>
                <a:cs typeface="Arial"/>
              </a:rPr>
              <a:t>defined</a:t>
            </a:r>
            <a:endParaRPr sz="1700">
              <a:latin typeface="Arial"/>
              <a:cs typeface="Arial"/>
            </a:endParaRPr>
          </a:p>
          <a:p>
            <a:pPr marL="203200" indent="-183515">
              <a:lnSpc>
                <a:spcPct val="100000"/>
              </a:lnSpc>
              <a:spcBef>
                <a:spcPts val="575"/>
              </a:spcBef>
              <a:buClr>
                <a:srgbClr val="9E3611"/>
              </a:buClr>
              <a:buSzPct val="85294"/>
              <a:buFont typeface="Wingdings"/>
              <a:buChar char=""/>
              <a:tabLst>
                <a:tab pos="203835" algn="l"/>
              </a:tabLst>
            </a:pPr>
            <a:r>
              <a:rPr sz="1700" dirty="0">
                <a:solidFill>
                  <a:srgbClr val="FF0000"/>
                </a:solidFill>
                <a:latin typeface="Arial"/>
                <a:cs typeface="Arial"/>
              </a:rPr>
              <a:t>clear() method </a:t>
            </a:r>
            <a:r>
              <a:rPr sz="1700" spc="-5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1700" dirty="0">
                <a:solidFill>
                  <a:srgbClr val="FF0000"/>
                </a:solidFill>
                <a:latin typeface="Arial"/>
                <a:cs typeface="Arial"/>
              </a:rPr>
              <a:t>empty a</a:t>
            </a:r>
            <a:r>
              <a:rPr sz="1700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Arial"/>
                <a:cs typeface="Arial"/>
              </a:rPr>
              <a:t>list.</a:t>
            </a:r>
            <a:endParaRPr sz="1700">
              <a:latin typeface="Arial"/>
              <a:cs typeface="Arial"/>
            </a:endParaRPr>
          </a:p>
          <a:p>
            <a:pPr marL="20320">
              <a:lnSpc>
                <a:spcPct val="100000"/>
              </a:lnSpc>
              <a:spcBef>
                <a:spcPts val="600"/>
              </a:spcBef>
            </a:pPr>
            <a:r>
              <a:rPr sz="1700" dirty="0">
                <a:solidFill>
                  <a:srgbClr val="9E3611"/>
                </a:solidFill>
                <a:latin typeface="Arial"/>
                <a:cs typeface="Arial"/>
              </a:rPr>
              <a:t>&gt;&gt;&gt;</a:t>
            </a:r>
            <a:r>
              <a:rPr sz="1700" spc="-60" dirty="0">
                <a:solidFill>
                  <a:srgbClr val="9E3611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9E3611"/>
                </a:solidFill>
                <a:latin typeface="Arial"/>
                <a:cs typeface="Arial"/>
              </a:rPr>
              <a:t>marks.clear()</a:t>
            </a:r>
            <a:endParaRPr sz="1700">
              <a:latin typeface="Arial"/>
              <a:cs typeface="Arial"/>
            </a:endParaRPr>
          </a:p>
          <a:p>
            <a:pPr marL="20320">
              <a:lnSpc>
                <a:spcPct val="100000"/>
              </a:lnSpc>
              <a:spcBef>
                <a:spcPts val="325"/>
              </a:spcBef>
            </a:pPr>
            <a:r>
              <a:rPr sz="1700" dirty="0">
                <a:solidFill>
                  <a:srgbClr val="9E3611"/>
                </a:solidFill>
                <a:latin typeface="Arial"/>
                <a:cs typeface="Arial"/>
              </a:rPr>
              <a:t>&gt;&gt;&gt;</a:t>
            </a:r>
            <a:r>
              <a:rPr sz="1700" spc="-155" dirty="0">
                <a:solidFill>
                  <a:srgbClr val="9E3611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9E3611"/>
                </a:solidFill>
                <a:latin typeface="Arial"/>
                <a:cs typeface="Arial"/>
              </a:rPr>
              <a:t>print(marks)</a:t>
            </a:r>
            <a:endParaRPr sz="1700">
              <a:latin typeface="Arial"/>
              <a:cs typeface="Arial"/>
            </a:endParaRPr>
          </a:p>
          <a:p>
            <a:pPr marL="20320">
              <a:lnSpc>
                <a:spcPct val="100000"/>
              </a:lnSpc>
              <a:spcBef>
                <a:spcPts val="590"/>
              </a:spcBef>
            </a:pPr>
            <a:r>
              <a:rPr sz="1700" spc="-20" dirty="0">
                <a:solidFill>
                  <a:srgbClr val="9E3611"/>
                </a:solidFill>
                <a:latin typeface="Arial"/>
                <a:cs typeface="Arial"/>
              </a:rPr>
              <a:t>[]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73728" y="1003172"/>
            <a:ext cx="3619500" cy="348107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05"/>
              </a:spcBef>
              <a:buClr>
                <a:srgbClr val="9E3611"/>
              </a:buClr>
              <a:buSzPct val="79166"/>
              <a:buFont typeface="Wingdings"/>
              <a:buChar char=""/>
              <a:tabLst>
                <a:tab pos="195580" algn="l"/>
              </a:tabLst>
            </a:pP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remove()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method to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remove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200" spc="-10" dirty="0">
                <a:solidFill>
                  <a:srgbClr val="FF0000"/>
                </a:solidFill>
                <a:latin typeface="Arial"/>
                <a:cs typeface="Arial"/>
              </a:rPr>
              <a:t>given</a:t>
            </a:r>
            <a:r>
              <a:rPr sz="1200" spc="-2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item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200" spc="-5" dirty="0">
                <a:latin typeface="Arial"/>
                <a:cs typeface="Arial"/>
              </a:rPr>
              <a:t>&gt;&gt;&gt;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marks=[90,60,80]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200" spc="-10" dirty="0">
                <a:latin typeface="Arial"/>
                <a:cs typeface="Arial"/>
              </a:rPr>
              <a:t>&gt;&gt;&gt;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6E2E9F"/>
                </a:solidFill>
                <a:latin typeface="Arial"/>
                <a:cs typeface="Arial"/>
              </a:rPr>
              <a:t>marks.remove(80)</a:t>
            </a:r>
            <a:endParaRPr sz="1200">
              <a:latin typeface="Arial"/>
              <a:cs typeface="Arial"/>
            </a:endParaRPr>
          </a:p>
          <a:p>
            <a:pPr marL="12700" marR="2480945">
              <a:lnSpc>
                <a:spcPts val="2240"/>
              </a:lnSpc>
              <a:spcBef>
                <a:spcPts val="204"/>
              </a:spcBef>
            </a:pPr>
            <a:r>
              <a:rPr sz="1200" spc="-5" dirty="0">
                <a:latin typeface="Arial"/>
                <a:cs typeface="Arial"/>
              </a:rPr>
              <a:t>&gt;&gt;&gt;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print(marks)  </a:t>
            </a:r>
            <a:r>
              <a:rPr sz="1200" dirty="0">
                <a:latin typeface="Arial"/>
                <a:cs typeface="Arial"/>
              </a:rPr>
              <a:t>[90,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60]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200" spc="-5" dirty="0">
                <a:latin typeface="Arial"/>
                <a:cs typeface="Arial"/>
              </a:rPr>
              <a:t>&gt;&gt;&gt; marks.remove(100)</a:t>
            </a:r>
            <a:r>
              <a:rPr sz="1200" spc="300" dirty="0"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Traceback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(most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recent call</a:t>
            </a:r>
            <a:r>
              <a:rPr sz="1200" spc="-1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last):</a:t>
            </a:r>
            <a:endParaRPr sz="12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  <a:spcBef>
                <a:spcPts val="875"/>
              </a:spcBef>
            </a:pP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File </a:t>
            </a:r>
            <a:r>
              <a:rPr sz="1200" spc="-10" dirty="0">
                <a:solidFill>
                  <a:srgbClr val="FF0000"/>
                </a:solidFill>
                <a:latin typeface="Arial"/>
                <a:cs typeface="Arial"/>
              </a:rPr>
              <a:t>"&lt;pyshell#1&gt;",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line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1, in</a:t>
            </a:r>
            <a:r>
              <a:rPr sz="1200" spc="-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&lt;module&gt;</a:t>
            </a:r>
            <a:endParaRPr sz="1200">
              <a:latin typeface="Arial"/>
              <a:cs typeface="Arial"/>
            </a:endParaRPr>
          </a:p>
          <a:p>
            <a:pPr marR="1965960" algn="ctr">
              <a:lnSpc>
                <a:spcPct val="100000"/>
              </a:lnSpc>
              <a:spcBef>
                <a:spcPts val="880"/>
              </a:spcBef>
            </a:pPr>
            <a:r>
              <a:rPr sz="1200" spc="-10" dirty="0">
                <a:solidFill>
                  <a:srgbClr val="FF0000"/>
                </a:solidFill>
                <a:latin typeface="Arial"/>
                <a:cs typeface="Arial"/>
              </a:rPr>
              <a:t>marks.remove(100)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200" spc="-10" dirty="0">
                <a:solidFill>
                  <a:srgbClr val="FF0000"/>
                </a:solidFill>
                <a:latin typeface="Arial"/>
                <a:cs typeface="Arial"/>
              </a:rPr>
              <a:t>ValueError: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list.remove(x):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not in</a:t>
            </a:r>
            <a:r>
              <a:rPr sz="1200" spc="-1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list</a:t>
            </a:r>
            <a:endParaRPr sz="12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805"/>
              </a:spcBef>
              <a:buClr>
                <a:srgbClr val="9E3611"/>
              </a:buClr>
              <a:buSzPct val="79166"/>
              <a:buFont typeface="Wingdings"/>
              <a:buChar char=""/>
              <a:tabLst>
                <a:tab pos="195580" algn="l"/>
              </a:tabLst>
            </a:pP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pop()</a:t>
            </a:r>
            <a:r>
              <a:rPr sz="12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method</a:t>
            </a:r>
            <a:r>
              <a:rPr sz="12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12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remove</a:t>
            </a:r>
            <a:r>
              <a:rPr sz="1200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sz="12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item</a:t>
            </a:r>
            <a:r>
              <a:rPr sz="12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at</a:t>
            </a:r>
            <a:r>
              <a:rPr sz="12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200" spc="-10" dirty="0">
                <a:solidFill>
                  <a:srgbClr val="FF0000"/>
                </a:solidFill>
                <a:latin typeface="Arial"/>
                <a:cs typeface="Arial"/>
              </a:rPr>
              <a:t>given</a:t>
            </a:r>
            <a:r>
              <a:rPr sz="1200" spc="-1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index.</a:t>
            </a:r>
            <a:endParaRPr sz="1200">
              <a:latin typeface="Arial"/>
              <a:cs typeface="Arial"/>
            </a:endParaRPr>
          </a:p>
          <a:p>
            <a:pPr marR="2016760" algn="ctr">
              <a:lnSpc>
                <a:spcPct val="100000"/>
              </a:lnSpc>
              <a:spcBef>
                <a:spcPts val="800"/>
              </a:spcBef>
            </a:pPr>
            <a:r>
              <a:rPr sz="1200" spc="-5" dirty="0">
                <a:latin typeface="Arial"/>
                <a:cs typeface="Arial"/>
              </a:rPr>
              <a:t>&gt;&gt;&gt;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marks=[100,20,30]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73728" y="4530039"/>
            <a:ext cx="1557020" cy="160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6E2E9F"/>
                </a:solidFill>
                <a:latin typeface="Arial"/>
                <a:cs typeface="Arial"/>
              </a:rPr>
              <a:t>&gt;&gt;&gt; </a:t>
            </a:r>
            <a:r>
              <a:rPr sz="1200" dirty="0">
                <a:solidFill>
                  <a:srgbClr val="6E2E9F"/>
                </a:solidFill>
                <a:latin typeface="Arial"/>
                <a:cs typeface="Arial"/>
              </a:rPr>
              <a:t>marks.pop()</a:t>
            </a:r>
            <a:r>
              <a:rPr sz="1200" spc="180" dirty="0">
                <a:solidFill>
                  <a:srgbClr val="6E2E9F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30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200" spc="-5" dirty="0">
                <a:latin typeface="Arial"/>
                <a:cs typeface="Arial"/>
              </a:rPr>
              <a:t>&gt;&gt;&gt; print(marks)</a:t>
            </a:r>
            <a:r>
              <a:rPr sz="1200" spc="1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[100,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200" spc="-5" dirty="0">
                <a:latin typeface="Arial"/>
                <a:cs typeface="Arial"/>
              </a:rPr>
              <a:t>20]</a:t>
            </a:r>
            <a:endParaRPr sz="1200">
              <a:latin typeface="Arial"/>
              <a:cs typeface="Arial"/>
            </a:endParaRPr>
          </a:p>
          <a:p>
            <a:pPr marL="12700" marR="26670">
              <a:lnSpc>
                <a:spcPct val="155000"/>
              </a:lnSpc>
              <a:spcBef>
                <a:spcPts val="60"/>
              </a:spcBef>
            </a:pPr>
            <a:r>
              <a:rPr sz="1200" spc="-5" dirty="0">
                <a:latin typeface="Arial"/>
                <a:cs typeface="Arial"/>
              </a:rPr>
              <a:t>&gt;&gt;&gt; &gt;&gt;&gt;</a:t>
            </a:r>
            <a:r>
              <a:rPr sz="1200" spc="-140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E2E9F"/>
                </a:solidFill>
                <a:latin typeface="Arial"/>
                <a:cs typeface="Arial"/>
              </a:rPr>
              <a:t>marks.pop(0)  </a:t>
            </a:r>
            <a:r>
              <a:rPr sz="1200" spc="-5" dirty="0">
                <a:solidFill>
                  <a:srgbClr val="6E2E9F"/>
                </a:solidFill>
                <a:latin typeface="Arial"/>
                <a:cs typeface="Arial"/>
              </a:rPr>
              <a:t>100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200" spc="-5" dirty="0">
                <a:latin typeface="Arial"/>
                <a:cs typeface="Arial"/>
              </a:rPr>
              <a:t>&gt;&gt;&gt; print(marks)</a:t>
            </a:r>
            <a:r>
              <a:rPr sz="1200" spc="1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[20]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77000" y="4495800"/>
            <a:ext cx="1909445" cy="2061845"/>
          </a:xfrm>
          <a:prstGeom prst="rect">
            <a:avLst/>
          </a:prstGeom>
          <a:solidFill>
            <a:srgbClr val="BDBDBD"/>
          </a:solidFill>
        </p:spPr>
        <p:txBody>
          <a:bodyPr vert="horz" wrap="square" lIns="0" tIns="50800" rIns="0" bIns="0" rtlCol="0">
            <a:spAutoFit/>
          </a:bodyPr>
          <a:lstStyle/>
          <a:p>
            <a:pPr marL="62230" marR="69215">
              <a:lnSpc>
                <a:spcPct val="100000"/>
              </a:lnSpc>
              <a:spcBef>
                <a:spcPts val="400"/>
              </a:spcBef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delete items in a</a:t>
            </a:r>
            <a:r>
              <a:rPr sz="1600" spc="-1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list  by </a:t>
            </a:r>
            <a:r>
              <a:rPr sz="1600" spc="-10" dirty="0">
                <a:solidFill>
                  <a:srgbClr val="FF0000"/>
                </a:solidFill>
                <a:latin typeface="Arial"/>
                <a:cs typeface="Arial"/>
              </a:rPr>
              <a:t>assigning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an  empty list to a slice  elements.  </a:t>
            </a:r>
            <a:r>
              <a:rPr sz="1600" spc="-5" dirty="0">
                <a:latin typeface="Arial"/>
                <a:cs typeface="Arial"/>
              </a:rPr>
              <a:t>marks=[100,20,30]</a:t>
            </a:r>
            <a:endParaRPr sz="1600">
              <a:latin typeface="Arial"/>
              <a:cs typeface="Arial"/>
            </a:endParaRPr>
          </a:p>
          <a:p>
            <a:pPr marL="6223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&gt;&gt;&gt;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marks[1:2]=[]</a:t>
            </a:r>
            <a:endParaRPr sz="1600">
              <a:latin typeface="Arial"/>
              <a:cs typeface="Arial"/>
            </a:endParaRPr>
          </a:p>
          <a:p>
            <a:pPr marL="62230" marR="34925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&gt;&gt;&gt;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print(marks)  [100,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30]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4540" y="301889"/>
            <a:ext cx="6855460" cy="552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-5" dirty="0"/>
              <a:t>Deleting </a:t>
            </a:r>
            <a:r>
              <a:rPr sz="3500" dirty="0"/>
              <a:t>the </a:t>
            </a:r>
            <a:r>
              <a:rPr sz="3500" spc="-5" dirty="0"/>
              <a:t>elements </a:t>
            </a:r>
            <a:r>
              <a:rPr sz="3500" dirty="0"/>
              <a:t>of the</a:t>
            </a:r>
            <a:r>
              <a:rPr sz="3500" spc="-35" dirty="0"/>
              <a:t> </a:t>
            </a:r>
            <a:r>
              <a:rPr sz="3500" spc="-5" dirty="0"/>
              <a:t>list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1715</Words>
  <Application>Microsoft Macintosh PowerPoint</Application>
  <PresentationFormat>On-screen Show (4:3)</PresentationFormat>
  <Paragraphs>227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Carlito</vt:lpstr>
      <vt:lpstr>Times New Roman</vt:lpstr>
      <vt:lpstr>Trebuchet MS</vt:lpstr>
      <vt:lpstr>Wingdings</vt:lpstr>
      <vt:lpstr>Office Theme</vt:lpstr>
      <vt:lpstr>Lists in Python</vt:lpstr>
      <vt:lpstr>Introduction</vt:lpstr>
      <vt:lpstr>Creating Lists</vt:lpstr>
      <vt:lpstr>About Item Positioning</vt:lpstr>
      <vt:lpstr>Accessing the elements of the list</vt:lpstr>
      <vt:lpstr>List access – negative indexing</vt:lpstr>
      <vt:lpstr>Slicing in Lists</vt:lpstr>
      <vt:lpstr>Altering the elements of the list</vt:lpstr>
      <vt:lpstr>Deleting the elements of the list</vt:lpstr>
      <vt:lpstr>PowerPoint Presentation</vt:lpstr>
      <vt:lpstr>List Slicing</vt:lpstr>
      <vt:lpstr>PowerPoint Presentation</vt:lpstr>
      <vt:lpstr>Append Method</vt:lpstr>
      <vt:lpstr>Count Method</vt:lpstr>
      <vt:lpstr>Extend Method</vt:lpstr>
      <vt:lpstr>Insert method</vt:lpstr>
      <vt:lpstr>Remove method</vt:lpstr>
      <vt:lpstr>Pop method</vt:lpstr>
      <vt:lpstr>Index method</vt:lpstr>
      <vt:lpstr>Reverse method</vt:lpstr>
      <vt:lpstr>Copy method</vt:lpstr>
      <vt:lpstr>Shallow Copy</vt:lpstr>
      <vt:lpstr>Sort method</vt:lpstr>
      <vt:lpstr>Clear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AAYUSH KUBBA</cp:lastModifiedBy>
  <cp:revision>3</cp:revision>
  <dcterms:created xsi:type="dcterms:W3CDTF">2021-09-29T05:25:44Z</dcterms:created>
  <dcterms:modified xsi:type="dcterms:W3CDTF">2022-03-13T06:03:53Z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2021-06-20T00:00:00Z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2021-09-29T00:00:00Z</vt:filetime>
  </property>
</Properties>
</file>