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4" r:id="rId1"/>
  </p:sldMasterIdLst>
  <p:sldIdLst>
    <p:sldId id="275" r:id="rId2"/>
    <p:sldId id="257" r:id="rId3"/>
    <p:sldId id="259" r:id="rId4"/>
    <p:sldId id="260" r:id="rId5"/>
    <p:sldId id="274" r:id="rId6"/>
    <p:sldId id="261" r:id="rId7"/>
    <p:sldId id="272" r:id="rId8"/>
    <p:sldId id="270" r:id="rId9"/>
    <p:sldId id="269" r:id="rId10"/>
    <p:sldId id="273" r:id="rId11"/>
    <p:sldId id="27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38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29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06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85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48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782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853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47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7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63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33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80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programiz.com/python-programming/keyword-list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methods/tuple/index" TargetMode="External"/><Relationship Id="rId2" Type="http://schemas.openxmlformats.org/officeDocument/2006/relationships/hyperlink" Target="https://www.programiz.com/python-programming/methods/tuple/count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gramiz.com/python-programming/methods/built-in/sorted" TargetMode="External"/><Relationship Id="rId3" Type="http://schemas.openxmlformats.org/officeDocument/2006/relationships/hyperlink" Target="https://www.programiz.com/python-programming/methods/built-in/any" TargetMode="External"/><Relationship Id="rId7" Type="http://schemas.openxmlformats.org/officeDocument/2006/relationships/hyperlink" Target="https://www.programiz.com/python-programming/methods/built-in/min" TargetMode="External"/><Relationship Id="rId2" Type="http://schemas.openxmlformats.org/officeDocument/2006/relationships/hyperlink" Target="https://www.programiz.com/python-programming/methods/built-in/al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programiz.com/python-programming/methods/built-in/max" TargetMode="External"/><Relationship Id="rId11" Type="http://schemas.openxmlformats.org/officeDocument/2006/relationships/image" Target="../media/image2.jpeg"/><Relationship Id="rId5" Type="http://schemas.openxmlformats.org/officeDocument/2006/relationships/hyperlink" Target="https://www.programiz.com/python-programming/methods/built-in/len" TargetMode="External"/><Relationship Id="rId10" Type="http://schemas.openxmlformats.org/officeDocument/2006/relationships/hyperlink" Target="https://www.programiz.com/python-programming/methods/built-in/tuple" TargetMode="External"/><Relationship Id="rId4" Type="http://schemas.openxmlformats.org/officeDocument/2006/relationships/hyperlink" Target="https://www.programiz.com/python-programming/methods/built-in/enumerate" TargetMode="External"/><Relationship Id="rId9" Type="http://schemas.openxmlformats.org/officeDocument/2006/relationships/hyperlink" Target="https://www.programiz.com/python-programming/methods/built-in/su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programiz.com/python-programming/string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76400" y="1981200"/>
            <a:ext cx="5943600" cy="822960"/>
          </a:xfrm>
        </p:spPr>
        <p:txBody>
          <a:bodyPr/>
          <a:lstStyle/>
          <a:p>
            <a:r>
              <a:rPr lang="en-IN" sz="5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Tuples in Python</a:t>
            </a:r>
            <a:endParaRPr lang="en-IN" sz="5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52400"/>
            <a:ext cx="1143000" cy="117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2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CBDF244-3370-4AE3-9D70-80162853074F}"/>
              </a:ext>
            </a:extLst>
          </p:cNvPr>
          <p:cNvSpPr txBox="1"/>
          <p:nvPr/>
        </p:nvSpPr>
        <p:spPr>
          <a:xfrm>
            <a:off x="457200" y="533400"/>
            <a:ext cx="76345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Slicing operations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EE7FB15-1A61-4C3F-B514-629DD5235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438400"/>
            <a:ext cx="4400550" cy="2295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06D14C9-8780-4D8B-BE20-9369D1A62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4824290"/>
            <a:ext cx="3857625" cy="1257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F3AD3BE-A807-4A94-BC2B-1B2C4C589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456" y="1762125"/>
            <a:ext cx="4413494" cy="6762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758BC7E-5E1A-4970-A5D9-6C156021DB86}"/>
              </a:ext>
            </a:extLst>
          </p:cNvPr>
          <p:cNvSpPr txBox="1"/>
          <p:nvPr/>
        </p:nvSpPr>
        <p:spPr>
          <a:xfrm>
            <a:off x="609600" y="1150322"/>
            <a:ext cx="3311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tuple_name</a:t>
            </a:r>
            <a:r>
              <a:rPr lang="en-US" dirty="0">
                <a:sym typeface="Wingdings" panose="05000000000000000000" pitchFamily="2" charset="2"/>
              </a:rPr>
              <a:t>[start : stop : step]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C2FEA05-DDA6-4D89-A11E-0ECDE9B1BB3C}"/>
              </a:ext>
            </a:extLst>
          </p:cNvPr>
          <p:cNvSpPr txBox="1"/>
          <p:nvPr/>
        </p:nvSpPr>
        <p:spPr>
          <a:xfrm>
            <a:off x="5105400" y="1699736"/>
            <a:ext cx="35907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: start point of tuple</a:t>
            </a:r>
          </a:p>
          <a:p>
            <a:endParaRPr lang="en-US" dirty="0"/>
          </a:p>
          <a:p>
            <a:r>
              <a:rPr lang="en-IN" dirty="0"/>
              <a:t>Stop : endpoint of tuple</a:t>
            </a:r>
          </a:p>
          <a:p>
            <a:endParaRPr lang="en-IN" dirty="0"/>
          </a:p>
          <a:p>
            <a:r>
              <a:rPr lang="en-IN" dirty="0"/>
              <a:t>Step : skipping the item in between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52400"/>
            <a:ext cx="1143000" cy="117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4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3BFBC70-5FCF-4CD9-A258-31F5646872A1}"/>
              </a:ext>
            </a:extLst>
          </p:cNvPr>
          <p:cNvSpPr txBox="1"/>
          <p:nvPr/>
        </p:nvSpPr>
        <p:spPr>
          <a:xfrm>
            <a:off x="762000" y="381000"/>
            <a:ext cx="80772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Exercise – 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Create a tuple named ‘tuple1’.   </a:t>
            </a:r>
          </a:p>
          <a:p>
            <a:r>
              <a:rPr lang="en-US" dirty="0">
                <a:sym typeface="Wingdings" panose="05000000000000000000" pitchFamily="2" charset="2"/>
              </a:rPr>
              <a:t>		tuple1 = (12,2,5,3,56,4,76,6,587,65,85,42,13)</a:t>
            </a:r>
          </a:p>
          <a:p>
            <a:pPr marL="342900" indent="-342900"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dirty="0"/>
              <a:t>Fetch the elements in order as follows:</a:t>
            </a:r>
          </a:p>
          <a:p>
            <a:pPr marL="1257300" lvl="2" indent="-342900">
              <a:buAutoNum type="arabicPeriod"/>
            </a:pPr>
            <a:r>
              <a:rPr lang="en-US" dirty="0"/>
              <a:t>First 5 Elements  </a:t>
            </a:r>
          </a:p>
          <a:p>
            <a:pPr marL="1257300" lvl="2" indent="-342900">
              <a:buAutoNum type="arabicPeriod"/>
            </a:pPr>
            <a:r>
              <a:rPr lang="en-US" dirty="0"/>
              <a:t>Last 2 Elements - (with/without negative indexing)</a:t>
            </a:r>
          </a:p>
          <a:p>
            <a:pPr marL="1257300" lvl="2" indent="-342900">
              <a:buAutoNum type="arabicPeriod"/>
            </a:pPr>
            <a:r>
              <a:rPr lang="en-US" dirty="0"/>
              <a:t>Get the o/p – </a:t>
            </a:r>
          </a:p>
          <a:p>
            <a:pPr marL="2686050" lvl="5" indent="-400050">
              <a:buFont typeface="+mj-lt"/>
              <a:buAutoNum type="romanUcPeriod"/>
            </a:pPr>
            <a:r>
              <a:rPr lang="en-US" dirty="0"/>
              <a:t>(5,3,56,4)</a:t>
            </a:r>
          </a:p>
          <a:p>
            <a:pPr marL="2686050" lvl="5" indent="-400050">
              <a:buFont typeface="+mj-lt"/>
              <a:buAutoNum type="romanUcPeriod"/>
            </a:pPr>
            <a:r>
              <a:rPr lang="en-US" dirty="0"/>
              <a:t>(76,6,587)</a:t>
            </a:r>
          </a:p>
          <a:p>
            <a:pPr marL="2686050" lvl="5" indent="-400050">
              <a:buFont typeface="+mj-lt"/>
              <a:buAutoNum type="romanUcPeriod"/>
            </a:pPr>
            <a:r>
              <a:rPr lang="en-US" dirty="0"/>
              <a:t>(65,85,42,13)</a:t>
            </a:r>
          </a:p>
          <a:p>
            <a:pPr marL="2686050" lvl="5" indent="-400050">
              <a:buFont typeface="+mj-lt"/>
              <a:buAutoNum type="romanUcPeriod"/>
            </a:pPr>
            <a:r>
              <a:rPr lang="en-US" dirty="0"/>
              <a:t>(65,85,42,13)</a:t>
            </a:r>
          </a:p>
          <a:p>
            <a:pPr marL="2686050" lvl="5" indent="-400050">
              <a:buFont typeface="+mj-lt"/>
              <a:buAutoNum type="romanUcPeriod"/>
            </a:pPr>
            <a:r>
              <a:rPr lang="en-US" dirty="0"/>
              <a:t>(13,42,85,65) - reverse</a:t>
            </a:r>
          </a:p>
          <a:p>
            <a:pPr marL="2628900" lvl="5" indent="-342900">
              <a:buAutoNum type="romanUcPeriod"/>
            </a:pPr>
            <a:endParaRPr lang="en-US" dirty="0"/>
          </a:p>
          <a:p>
            <a:pPr marL="2171700" lvl="4" indent="-342900">
              <a:buAutoNum type="arabicPeriod"/>
            </a:pPr>
            <a:endParaRPr lang="en-US" dirty="0"/>
          </a:p>
          <a:p>
            <a:pPr marL="1257300" lvl="2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52400"/>
            <a:ext cx="1143000" cy="117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07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1619" y="1462624"/>
            <a:ext cx="78498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SzPct val="80555"/>
              <a:buFont typeface="Arial" panose="020B0604020202020204" pitchFamily="34" charset="0"/>
              <a:buChar char="•"/>
              <a:tabLst>
                <a:tab pos="332105" algn="l"/>
                <a:tab pos="332740" algn="l"/>
              </a:tabLst>
            </a:pPr>
            <a:r>
              <a:rPr sz="1800" spc="-5" dirty="0">
                <a:latin typeface="Arial"/>
                <a:cs typeface="Arial"/>
              </a:rPr>
              <a:t>Unlike lists, tuples are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immutable.</a:t>
            </a:r>
            <a:endParaRPr sz="1800" dirty="0">
              <a:latin typeface="Arial"/>
              <a:cs typeface="Arial"/>
            </a:endParaRPr>
          </a:p>
          <a:p>
            <a:pPr marL="332105" marR="5080" indent="-320040">
              <a:lnSpc>
                <a:spcPct val="100000"/>
              </a:lnSpc>
              <a:buSzPct val="80555"/>
              <a:buFont typeface="Arial" panose="020B0604020202020204" pitchFamily="34" charset="0"/>
              <a:buChar char="•"/>
              <a:tabLst>
                <a:tab pos="332105" algn="l"/>
                <a:tab pos="332740" algn="l"/>
              </a:tabLst>
            </a:pPr>
            <a:r>
              <a:rPr sz="1800" spc="-5" dirty="0">
                <a:latin typeface="Arial"/>
                <a:cs typeface="Arial"/>
              </a:rPr>
              <a:t>This means that elements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a tuple cannot be changed once </a:t>
            </a: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has been  </a:t>
            </a:r>
            <a:r>
              <a:rPr sz="1800" spc="-10" dirty="0">
                <a:latin typeface="Arial"/>
                <a:cs typeface="Arial"/>
              </a:rPr>
              <a:t>assigned. </a:t>
            </a:r>
            <a:r>
              <a:rPr sz="1800" spc="-5" dirty="0">
                <a:latin typeface="Arial"/>
                <a:cs typeface="Arial"/>
              </a:rPr>
              <a:t>But, </a:t>
            </a:r>
            <a:r>
              <a:rPr sz="1800" dirty="0">
                <a:latin typeface="Arial"/>
                <a:cs typeface="Arial"/>
              </a:rPr>
              <a:t>if the </a:t>
            </a:r>
            <a:r>
              <a:rPr sz="1800" spc="-5" dirty="0">
                <a:latin typeface="Arial"/>
                <a:cs typeface="Arial"/>
              </a:rPr>
              <a:t>element </a:t>
            </a:r>
            <a:r>
              <a:rPr sz="1800" dirty="0">
                <a:latin typeface="Arial"/>
                <a:cs typeface="Arial"/>
              </a:rPr>
              <a:t>is </a:t>
            </a:r>
            <a:r>
              <a:rPr sz="1800" spc="-5" dirty="0">
                <a:latin typeface="Arial"/>
                <a:cs typeface="Arial"/>
              </a:rPr>
              <a:t>itself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mutable </a:t>
            </a:r>
            <a:r>
              <a:rPr sz="1800" spc="-10" dirty="0">
                <a:latin typeface="Arial"/>
                <a:cs typeface="Arial"/>
              </a:rPr>
              <a:t>datatype </a:t>
            </a:r>
            <a:r>
              <a:rPr sz="1800" spc="-5" dirty="0">
                <a:latin typeface="Arial"/>
                <a:cs typeface="Arial"/>
              </a:rPr>
              <a:t>like list, its nested  items can be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changed.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E136D58-FA10-4A0D-933E-6D57C181B326}"/>
              </a:ext>
            </a:extLst>
          </p:cNvPr>
          <p:cNvSpPr txBox="1"/>
          <p:nvPr/>
        </p:nvSpPr>
        <p:spPr>
          <a:xfrm>
            <a:off x="485775" y="5334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Changing the tuple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7A1663D-34BE-40F5-9297-17ED3B181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23937"/>
            <a:ext cx="4171754" cy="1447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40DBF75-EFEC-4C91-A805-FA0240AE7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28" y="4495800"/>
            <a:ext cx="4171754" cy="3559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4761EDD-7A16-429B-AEFC-6B7991FA4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448" y="3007940"/>
            <a:ext cx="4366776" cy="1447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52400"/>
            <a:ext cx="1143000" cy="117001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1661" y="1456339"/>
            <a:ext cx="7540625" cy="1964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Similar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List,</a:t>
            </a:r>
            <a:endParaRPr lang="en-US" sz="1800" spc="-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Arial"/>
              <a:cs typeface="Arial"/>
            </a:endParaRPr>
          </a:p>
          <a:p>
            <a:pPr marL="332105" marR="1350010" indent="-320040">
              <a:lnSpc>
                <a:spcPct val="100000"/>
              </a:lnSpc>
              <a:buSzPct val="80555"/>
              <a:buFont typeface="Arial" panose="020B0604020202020204" pitchFamily="34" charset="0"/>
              <a:buChar char="•"/>
              <a:tabLst>
                <a:tab pos="332105" algn="l"/>
                <a:tab pos="332740" algn="l"/>
              </a:tabLst>
            </a:pPr>
            <a:r>
              <a:rPr sz="1800" spc="-20" dirty="0">
                <a:latin typeface="Arial"/>
                <a:cs typeface="Arial"/>
              </a:rPr>
              <a:t>We </a:t>
            </a:r>
            <a:r>
              <a:rPr sz="1800" spc="-5" dirty="0">
                <a:latin typeface="Arial"/>
                <a:cs typeface="Arial"/>
              </a:rPr>
              <a:t>can use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5" dirty="0">
                <a:latin typeface="Arial"/>
                <a:cs typeface="Arial"/>
              </a:rPr>
              <a:t>operator to combine </a:t>
            </a:r>
            <a:r>
              <a:rPr sz="1800" spc="-15" dirty="0">
                <a:latin typeface="Arial"/>
                <a:cs typeface="Arial"/>
              </a:rPr>
              <a:t>two </a:t>
            </a:r>
            <a:r>
              <a:rPr sz="1800" spc="-5" dirty="0">
                <a:latin typeface="Arial"/>
                <a:cs typeface="Arial"/>
              </a:rPr>
              <a:t>tuples. This is also  called </a:t>
            </a:r>
            <a:r>
              <a:rPr sz="1800" b="1" spc="-5" dirty="0">
                <a:latin typeface="Arial"/>
                <a:cs typeface="Arial"/>
              </a:rPr>
              <a:t>concatenation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L="332105" marR="5080" indent="-320040">
              <a:lnSpc>
                <a:spcPct val="100000"/>
              </a:lnSpc>
              <a:buSzPct val="80555"/>
              <a:buFont typeface="Arial" panose="020B0604020202020204" pitchFamily="34" charset="0"/>
              <a:buChar char="•"/>
              <a:tabLst>
                <a:tab pos="332105" algn="l"/>
                <a:tab pos="332740" algn="l"/>
              </a:tabLst>
            </a:pPr>
            <a:r>
              <a:rPr sz="1800" spc="-20" dirty="0">
                <a:latin typeface="Arial"/>
                <a:cs typeface="Arial"/>
              </a:rPr>
              <a:t>We </a:t>
            </a:r>
            <a:r>
              <a:rPr sz="1800" spc="-5" dirty="0">
                <a:latin typeface="Arial"/>
                <a:cs typeface="Arial"/>
              </a:rPr>
              <a:t>can also </a:t>
            </a:r>
            <a:r>
              <a:rPr sz="1800" b="1" spc="-5" dirty="0">
                <a:latin typeface="Arial"/>
                <a:cs typeface="Arial"/>
              </a:rPr>
              <a:t>repeat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elements in a tuple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a given number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times  using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*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operator.</a:t>
            </a:r>
            <a:endParaRPr sz="1800" dirty="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buSzPct val="80555"/>
              <a:buFont typeface="Arial" panose="020B0604020202020204" pitchFamily="34" charset="0"/>
              <a:buChar char="•"/>
              <a:tabLst>
                <a:tab pos="332105" algn="l"/>
                <a:tab pos="332740" algn="l"/>
              </a:tabLst>
            </a:pPr>
            <a:r>
              <a:rPr sz="1800" spc="-5" dirty="0">
                <a:latin typeface="Arial"/>
                <a:cs typeface="Arial"/>
              </a:rPr>
              <a:t>Both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5" dirty="0">
                <a:latin typeface="Arial"/>
                <a:cs typeface="Arial"/>
              </a:rPr>
              <a:t>and * operations result into a new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tuple.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6274" y="3820698"/>
            <a:ext cx="3695700" cy="1914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86B19A8-C15F-43E4-B687-AFBB48F7DF17}"/>
              </a:ext>
            </a:extLst>
          </p:cNvPr>
          <p:cNvSpPr txBox="1"/>
          <p:nvPr/>
        </p:nvSpPr>
        <p:spPr>
          <a:xfrm>
            <a:off x="485774" y="533400"/>
            <a:ext cx="59150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Tuple concatenation/repetition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52400"/>
            <a:ext cx="1143000" cy="117001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8236" y="1371600"/>
            <a:ext cx="748474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5"/>
              </a:spcBef>
              <a:buSzPct val="80000"/>
              <a:buFont typeface="Arial" panose="020B0604020202020204" pitchFamily="34" charset="0"/>
              <a:buChar char="•"/>
              <a:tabLst>
                <a:tab pos="332105" algn="l"/>
                <a:tab pos="332740" algn="l"/>
              </a:tabLst>
            </a:pPr>
            <a:r>
              <a:rPr sz="2000" spc="-15" dirty="0">
                <a:latin typeface="Arial"/>
                <a:cs typeface="Arial"/>
              </a:rPr>
              <a:t>We </a:t>
            </a:r>
            <a:r>
              <a:rPr sz="2000" dirty="0">
                <a:latin typeface="Arial"/>
                <a:cs typeface="Arial"/>
              </a:rPr>
              <a:t>cannot change the elements in a tuple. That also means</a:t>
            </a:r>
            <a:r>
              <a:rPr sz="2000" spc="-2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  cannot delete or remove items from a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tuple.</a:t>
            </a:r>
          </a:p>
          <a:p>
            <a:pPr marL="355600" indent="-342900">
              <a:lnSpc>
                <a:spcPct val="100000"/>
              </a:lnSpc>
              <a:buSzPct val="80000"/>
              <a:buFont typeface="Arial" panose="020B0604020202020204" pitchFamily="34" charset="0"/>
              <a:buChar char="•"/>
              <a:tabLst>
                <a:tab pos="332105" algn="l"/>
                <a:tab pos="332740" algn="l"/>
              </a:tabLst>
            </a:pPr>
            <a:r>
              <a:rPr sz="2000" dirty="0">
                <a:latin typeface="Arial"/>
                <a:cs typeface="Arial"/>
              </a:rPr>
              <a:t>But deleting a tuple entirely is possible using the keyword</a:t>
            </a:r>
            <a:r>
              <a:rPr sz="2000" spc="-155" dirty="0">
                <a:solidFill>
                  <a:srgbClr val="168AB9"/>
                </a:solidFill>
                <a:latin typeface="Arial"/>
                <a:cs typeface="Arial"/>
              </a:rPr>
              <a:t> </a:t>
            </a:r>
            <a:r>
              <a:rPr sz="2000" u="heavy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Arial"/>
                <a:cs typeface="Arial"/>
                <a:hlinkClick r:id="rId2"/>
              </a:rPr>
              <a:t>del</a:t>
            </a:r>
            <a:r>
              <a:rPr sz="2000" dirty="0">
                <a:latin typeface="Arial"/>
                <a:cs typeface="Arial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FB226B1-EF04-49B5-A3F7-64FC6F85A95B}"/>
              </a:ext>
            </a:extLst>
          </p:cNvPr>
          <p:cNvSpPr txBox="1"/>
          <p:nvPr/>
        </p:nvSpPr>
        <p:spPr>
          <a:xfrm>
            <a:off x="618236" y="564118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Deleting a Tuple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201DA19-8032-4061-A721-57B6F6417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19400"/>
            <a:ext cx="3400425" cy="1495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BD8BF29-7F15-4FB8-A8F1-B6EA53D05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752" y="4314825"/>
            <a:ext cx="6654252" cy="18813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52400"/>
            <a:ext cx="1143000" cy="117001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9187" y="1420177"/>
            <a:ext cx="801624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332105" algn="l"/>
              </a:tabLst>
            </a:pPr>
            <a:r>
              <a:rPr sz="2000" dirty="0">
                <a:latin typeface="Arial"/>
                <a:cs typeface="Arial"/>
              </a:rPr>
              <a:t>Methods that add items or remove items are not available with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tuple.</a:t>
            </a:r>
          </a:p>
          <a:p>
            <a:pPr marL="33274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Only the following two methods are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available.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993595"/>
              </p:ext>
            </p:extLst>
          </p:nvPr>
        </p:nvGraphicFramePr>
        <p:xfrm>
          <a:off x="609600" y="2313880"/>
          <a:ext cx="6096000" cy="14611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50545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8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Method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C00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800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5294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u="heavy" spc="-40" dirty="0">
                          <a:solidFill>
                            <a:srgbClr val="168AB9"/>
                          </a:solidFill>
                          <a:uFill>
                            <a:solidFill>
                              <a:srgbClr val="168AB9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count(x)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2CA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Return</a:t>
                      </a:r>
                      <a:r>
                        <a:rPr sz="18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number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items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equal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5295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u="heavy" spc="-50" dirty="0">
                          <a:solidFill>
                            <a:srgbClr val="168AB9"/>
                          </a:solidFill>
                          <a:uFill>
                            <a:solidFill>
                              <a:srgbClr val="168AB9"/>
                            </a:solidFill>
                          </a:uFill>
                          <a:latin typeface="Arial"/>
                          <a:cs typeface="Arial"/>
                          <a:hlinkClick r:id="rId3"/>
                        </a:rPr>
                        <a:t>index(x)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F0E7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Return</a:t>
                      </a:r>
                      <a:r>
                        <a:rPr sz="18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index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first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item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equal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838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91219" y="4114800"/>
            <a:ext cx="7343775" cy="18573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3A2DBE7-5B24-447D-A5BD-B3B25BE2FFC9}"/>
              </a:ext>
            </a:extLst>
          </p:cNvPr>
          <p:cNvSpPr txBox="1"/>
          <p:nvPr/>
        </p:nvSpPr>
        <p:spPr>
          <a:xfrm>
            <a:off x="451465" y="577334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Python Tuple Methods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52400"/>
            <a:ext cx="1143000" cy="117001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236" y="1752600"/>
            <a:ext cx="7784465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332105" algn="l"/>
              </a:tabLst>
            </a:pPr>
            <a:r>
              <a:rPr lang="en-US" sz="2800" spc="-254" dirty="0">
                <a:solidFill>
                  <a:schemeClr val="tx1"/>
                </a:solidFill>
              </a:rPr>
              <a:t>We can test if an item is present in the tuple or not using the keyword “in”.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2944286"/>
            <a:ext cx="3819525" cy="2571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7403E45-D9D8-42C6-A55F-57E2D6395925}"/>
              </a:ext>
            </a:extLst>
          </p:cNvPr>
          <p:cNvSpPr txBox="1"/>
          <p:nvPr/>
        </p:nvSpPr>
        <p:spPr>
          <a:xfrm>
            <a:off x="618236" y="457200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Tuple Membership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52400"/>
            <a:ext cx="1143000" cy="117001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236" y="1846580"/>
            <a:ext cx="696023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332105" algn="l"/>
              </a:tabLst>
            </a:pPr>
            <a:r>
              <a:rPr sz="2000" dirty="0">
                <a:solidFill>
                  <a:schemeClr val="tx1"/>
                </a:solidFill>
              </a:rPr>
              <a:t>Using a for loop we can iterate though each item in a</a:t>
            </a:r>
            <a:r>
              <a:rPr sz="2000" spc="-195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tuple.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84F48FB-18B6-44CA-8CFE-BFDED9125017}"/>
              </a:ext>
            </a:extLst>
          </p:cNvPr>
          <p:cNvSpPr txBox="1"/>
          <p:nvPr/>
        </p:nvSpPr>
        <p:spPr>
          <a:xfrm>
            <a:off x="457200" y="457200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Iterating through a tuple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D06D073-091C-4616-B82E-242B2E496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67000"/>
            <a:ext cx="4648200" cy="1228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A5E2520-FAF3-4C80-80D9-1A0CDC1CD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89" y="3867651"/>
            <a:ext cx="838200" cy="1123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52400"/>
            <a:ext cx="1143000" cy="117001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952199"/>
              </p:ext>
            </p:extLst>
          </p:nvPr>
        </p:nvGraphicFramePr>
        <p:xfrm>
          <a:off x="378661" y="1295400"/>
          <a:ext cx="8533764" cy="48310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92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745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20064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6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Function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C00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600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4814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600" u="sng" spc="-40" dirty="0">
                          <a:solidFill>
                            <a:srgbClr val="168AB9"/>
                          </a:solidFill>
                          <a:uFill>
                            <a:solidFill>
                              <a:srgbClr val="168AB9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all()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2CA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600" spc="-60" dirty="0">
                          <a:latin typeface="Arial"/>
                          <a:cs typeface="Arial"/>
                        </a:rPr>
                        <a:t>Return</a:t>
                      </a:r>
                      <a:r>
                        <a:rPr sz="1600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True</a:t>
                      </a:r>
                      <a:r>
                        <a:rPr sz="16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35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all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elements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tuple</a:t>
                      </a:r>
                      <a:r>
                        <a:rPr sz="16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true</a:t>
                      </a:r>
                      <a:r>
                        <a:rPr sz="16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(or</a:t>
                      </a:r>
                      <a:r>
                        <a:rPr sz="16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35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tuple</a:t>
                      </a:r>
                      <a:r>
                        <a:rPr sz="16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empty).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4815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u="sng" spc="-60" dirty="0">
                          <a:solidFill>
                            <a:srgbClr val="168AB9"/>
                          </a:solidFill>
                          <a:uFill>
                            <a:solidFill>
                              <a:srgbClr val="168AB9"/>
                            </a:solidFill>
                          </a:uFill>
                          <a:latin typeface="Arial"/>
                          <a:cs typeface="Arial"/>
                          <a:hlinkClick r:id="rId3"/>
                        </a:rPr>
                        <a:t>any()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F0E7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spc="-60" dirty="0">
                          <a:latin typeface="Arial"/>
                          <a:cs typeface="Arial"/>
                        </a:rPr>
                        <a:t>Return</a:t>
                      </a:r>
                      <a:r>
                        <a:rPr sz="1600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True</a:t>
                      </a:r>
                      <a:r>
                        <a:rPr sz="16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35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any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element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6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tuple</a:t>
                      </a:r>
                      <a:r>
                        <a:rPr sz="16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true.</a:t>
                      </a:r>
                      <a:r>
                        <a:rPr sz="16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6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tuple</a:t>
                      </a:r>
                      <a:r>
                        <a:rPr sz="16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empty,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return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False.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686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u="sng" spc="-50" dirty="0">
                          <a:solidFill>
                            <a:srgbClr val="168AB9"/>
                          </a:solidFill>
                          <a:uFill>
                            <a:solidFill>
                              <a:srgbClr val="168AB9"/>
                            </a:solidFill>
                          </a:uFill>
                          <a:latin typeface="Arial"/>
                          <a:cs typeface="Arial"/>
                          <a:hlinkClick r:id="rId4"/>
                        </a:rPr>
                        <a:t>enumerate()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2CA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spc="-60" dirty="0">
                          <a:latin typeface="Arial"/>
                          <a:cs typeface="Arial"/>
                        </a:rPr>
                        <a:t>Return</a:t>
                      </a:r>
                      <a:r>
                        <a:rPr sz="16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enumerate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object.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25" dirty="0">
                          <a:latin typeface="Arial"/>
                          <a:cs typeface="Arial"/>
                        </a:rPr>
                        <a:t>It</a:t>
                      </a:r>
                      <a:r>
                        <a:rPr sz="16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contains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index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6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all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items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of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1600" spc="-20" dirty="0">
                          <a:latin typeface="Arial"/>
                          <a:cs typeface="Arial"/>
                        </a:rPr>
                        <a:t>tuple </a:t>
                      </a:r>
                      <a:r>
                        <a:rPr sz="1600" spc="-135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600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pairs.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4814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u="sng" spc="-50" dirty="0">
                          <a:solidFill>
                            <a:srgbClr val="168AB9"/>
                          </a:solidFill>
                          <a:uFill>
                            <a:solidFill>
                              <a:srgbClr val="168AB9"/>
                            </a:solidFill>
                          </a:uFill>
                          <a:latin typeface="Arial"/>
                          <a:cs typeface="Arial"/>
                          <a:hlinkClick r:id="rId5"/>
                        </a:rPr>
                        <a:t>len()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F0E7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spc="-60" dirty="0">
                          <a:latin typeface="Arial"/>
                          <a:cs typeface="Arial"/>
                        </a:rPr>
                        <a:t>Return</a:t>
                      </a:r>
                      <a:r>
                        <a:rPr sz="16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length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(the</a:t>
                      </a:r>
                      <a:r>
                        <a:rPr sz="16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number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6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items)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tuple.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4815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u="sng" spc="-65" dirty="0">
                          <a:solidFill>
                            <a:srgbClr val="168AB9"/>
                          </a:solidFill>
                          <a:uFill>
                            <a:solidFill>
                              <a:srgbClr val="168AB9"/>
                            </a:solidFill>
                          </a:uFill>
                          <a:latin typeface="Arial"/>
                          <a:cs typeface="Arial"/>
                          <a:hlinkClick r:id="rId6"/>
                        </a:rPr>
                        <a:t>max()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2CA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spc="-60" dirty="0">
                          <a:latin typeface="Arial"/>
                          <a:cs typeface="Arial"/>
                        </a:rPr>
                        <a:t>Return</a:t>
                      </a:r>
                      <a:r>
                        <a:rPr sz="16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largest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item</a:t>
                      </a:r>
                      <a:r>
                        <a:rPr sz="16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tuple.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4814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u="sng" spc="-35" dirty="0">
                          <a:solidFill>
                            <a:srgbClr val="168AB9"/>
                          </a:solidFill>
                          <a:uFill>
                            <a:solidFill>
                              <a:srgbClr val="168AB9"/>
                            </a:solidFill>
                          </a:uFill>
                          <a:latin typeface="Arial"/>
                          <a:cs typeface="Arial"/>
                          <a:hlinkClick r:id="rId7"/>
                        </a:rPr>
                        <a:t>min()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F0E7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spc="-60" dirty="0">
                          <a:latin typeface="Arial"/>
                          <a:cs typeface="Arial"/>
                        </a:rPr>
                        <a:t>Return</a:t>
                      </a:r>
                      <a:r>
                        <a:rPr sz="16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smallest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item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tuple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686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u="sng" spc="-45" dirty="0">
                          <a:solidFill>
                            <a:srgbClr val="168AB9"/>
                          </a:solidFill>
                          <a:uFill>
                            <a:solidFill>
                              <a:srgbClr val="168AB9"/>
                            </a:solidFill>
                          </a:uFill>
                          <a:latin typeface="Arial"/>
                          <a:cs typeface="Arial"/>
                          <a:hlinkClick r:id="rId8"/>
                        </a:rPr>
                        <a:t>sorted()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2CA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25209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600" spc="-120" dirty="0">
                          <a:latin typeface="Arial"/>
                          <a:cs typeface="Arial"/>
                        </a:rPr>
                        <a:t>Take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elements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tuple</a:t>
                      </a:r>
                      <a:r>
                        <a:rPr sz="16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return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sorted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list</a:t>
                      </a:r>
                      <a:r>
                        <a:rPr sz="16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(does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6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sort</a:t>
                      </a:r>
                      <a:r>
                        <a:rPr sz="16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tuple 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itself).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24815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600" u="sng" spc="-75" dirty="0">
                          <a:solidFill>
                            <a:srgbClr val="168AB9"/>
                          </a:solidFill>
                          <a:uFill>
                            <a:solidFill>
                              <a:srgbClr val="168AB9"/>
                            </a:solidFill>
                          </a:uFill>
                          <a:latin typeface="Arial"/>
                          <a:cs typeface="Arial"/>
                          <a:hlinkClick r:id="rId9"/>
                        </a:rPr>
                        <a:t>sum()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F0E7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600" spc="-60" dirty="0">
                          <a:latin typeface="Arial"/>
                          <a:cs typeface="Arial"/>
                        </a:rPr>
                        <a:t>Retrun</a:t>
                      </a:r>
                      <a:r>
                        <a:rPr sz="16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sum</a:t>
                      </a:r>
                      <a:r>
                        <a:rPr sz="16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all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elements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tuple.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24814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600" u="sng" spc="-30" dirty="0">
                          <a:solidFill>
                            <a:srgbClr val="168AB9"/>
                          </a:solidFill>
                          <a:uFill>
                            <a:solidFill>
                              <a:srgbClr val="168AB9"/>
                            </a:solidFill>
                          </a:uFill>
                          <a:latin typeface="Arial"/>
                          <a:cs typeface="Arial"/>
                          <a:hlinkClick r:id="rId10"/>
                        </a:rPr>
                        <a:t>tuple()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2CA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600" spc="-55" dirty="0">
                          <a:latin typeface="Arial"/>
                          <a:cs typeface="Arial"/>
                        </a:rPr>
                        <a:t>Convert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iterable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(list,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string,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set,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dictionary)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3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6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tuple.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CDFA4D5-A682-4AAE-800F-89460231D787}"/>
              </a:ext>
            </a:extLst>
          </p:cNvPr>
          <p:cNvSpPr txBox="1"/>
          <p:nvPr/>
        </p:nvSpPr>
        <p:spPr>
          <a:xfrm>
            <a:off x="378661" y="4572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Built-in Functions with Tuple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0300"/>
            <a:ext cx="1143000" cy="11700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84808E-CBBA-4539-8F2C-0803950C307B}"/>
              </a:ext>
            </a:extLst>
          </p:cNvPr>
          <p:cNvSpPr txBox="1"/>
          <p:nvPr/>
        </p:nvSpPr>
        <p:spPr>
          <a:xfrm>
            <a:off x="622247" y="457200"/>
            <a:ext cx="4406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Python Tuples: Introduction</a:t>
            </a:r>
            <a:endParaRPr lang="en-IN" sz="2800" b="1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xmlns="" id="{DD1FFA42-FA3B-44A2-A5FC-D6E3B32B1A7B}"/>
              </a:ext>
            </a:extLst>
          </p:cNvPr>
          <p:cNvSpPr txBox="1">
            <a:spLocks/>
          </p:cNvSpPr>
          <p:nvPr/>
        </p:nvSpPr>
        <p:spPr>
          <a:xfrm>
            <a:off x="504825" y="1371600"/>
            <a:ext cx="8134350" cy="42447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965" marR="220345" indent="-342900">
              <a:lnSpc>
                <a:spcPct val="100000"/>
              </a:lnSpc>
              <a:spcBef>
                <a:spcPts val="105"/>
              </a:spcBef>
              <a:buSzPct val="79687"/>
              <a:tabLst>
                <a:tab pos="332105" algn="l"/>
                <a:tab pos="332740" algn="l"/>
              </a:tabLst>
            </a:pPr>
            <a:r>
              <a:rPr lang="en-US" sz="2000" spc="-160" dirty="0">
                <a:cs typeface="Trebuchet MS"/>
              </a:rPr>
              <a:t>Tuples</a:t>
            </a:r>
            <a:r>
              <a:rPr lang="en-US" sz="2000" spc="-305" dirty="0">
                <a:cs typeface="Trebuchet MS"/>
              </a:rPr>
              <a:t> </a:t>
            </a:r>
            <a:r>
              <a:rPr lang="en-US" sz="2000" spc="-130" dirty="0"/>
              <a:t>are</a:t>
            </a:r>
            <a:r>
              <a:rPr lang="en-US" sz="2000" spc="-270" dirty="0"/>
              <a:t> </a:t>
            </a:r>
            <a:r>
              <a:rPr lang="en-US" sz="2000" spc="-95" dirty="0"/>
              <a:t>very</a:t>
            </a:r>
            <a:r>
              <a:rPr lang="en-US" sz="2000" spc="-245" dirty="0"/>
              <a:t> </a:t>
            </a:r>
            <a:r>
              <a:rPr lang="en-US" sz="2000" spc="-65" dirty="0"/>
              <a:t>similar</a:t>
            </a:r>
            <a:r>
              <a:rPr lang="en-US" sz="2000" spc="-265" dirty="0"/>
              <a:t> </a:t>
            </a:r>
            <a:r>
              <a:rPr lang="en-US" sz="2000" spc="70" dirty="0"/>
              <a:t>to</a:t>
            </a:r>
            <a:r>
              <a:rPr lang="en-US" sz="2000" spc="-250" dirty="0"/>
              <a:t> </a:t>
            </a:r>
            <a:r>
              <a:rPr lang="en-US" sz="2000" spc="-65" dirty="0"/>
              <a:t>lists,</a:t>
            </a:r>
            <a:r>
              <a:rPr lang="en-US" sz="2000" spc="-265" dirty="0"/>
              <a:t> </a:t>
            </a:r>
            <a:r>
              <a:rPr lang="en-US" sz="2000" spc="-95" dirty="0"/>
              <a:t>except</a:t>
            </a:r>
            <a:r>
              <a:rPr lang="en-US" sz="2000" spc="-265" dirty="0"/>
              <a:t> </a:t>
            </a:r>
            <a:r>
              <a:rPr lang="en-US" sz="2000" spc="35" dirty="0"/>
              <a:t>that </a:t>
            </a:r>
            <a:r>
              <a:rPr lang="en-US" sz="2000" spc="-30" dirty="0"/>
              <a:t>they </a:t>
            </a:r>
            <a:r>
              <a:rPr lang="en-US" sz="2000" spc="-130" dirty="0"/>
              <a:t>are </a:t>
            </a:r>
            <a:r>
              <a:rPr lang="en-US" sz="2000" spc="-40" dirty="0"/>
              <a:t>immutable </a:t>
            </a:r>
            <a:r>
              <a:rPr lang="en-US" sz="2000" spc="-45" dirty="0"/>
              <a:t>(they </a:t>
            </a:r>
            <a:r>
              <a:rPr lang="en-US" sz="2000" spc="-80" dirty="0"/>
              <a:t>cannot </a:t>
            </a:r>
            <a:r>
              <a:rPr lang="en-US" sz="2000" spc="-125" dirty="0"/>
              <a:t>be  changed).</a:t>
            </a:r>
            <a:endParaRPr lang="en-US" sz="2000" dirty="0">
              <a:cs typeface="Trebuchet MS"/>
            </a:endParaRPr>
          </a:p>
          <a:p>
            <a:pPr marL="354965" marR="5080" indent="-342900">
              <a:lnSpc>
                <a:spcPct val="100000"/>
              </a:lnSpc>
              <a:buSzPct val="79687"/>
              <a:tabLst>
                <a:tab pos="332105" algn="l"/>
                <a:tab pos="332740" algn="l"/>
              </a:tabLst>
            </a:pPr>
            <a:r>
              <a:rPr lang="en-US" sz="2000" spc="-135" dirty="0"/>
              <a:t>They</a:t>
            </a:r>
            <a:r>
              <a:rPr lang="en-US" sz="2000" spc="-285" dirty="0"/>
              <a:t> </a:t>
            </a:r>
            <a:r>
              <a:rPr lang="en-US" sz="2000" spc="-130" dirty="0"/>
              <a:t>are</a:t>
            </a:r>
            <a:r>
              <a:rPr lang="en-US" sz="2000" spc="-275" dirty="0"/>
              <a:t> </a:t>
            </a:r>
            <a:r>
              <a:rPr lang="en-US" sz="2000" spc="-95" dirty="0"/>
              <a:t>created</a:t>
            </a:r>
            <a:r>
              <a:rPr lang="en-US" sz="2000" spc="-290" dirty="0"/>
              <a:t> </a:t>
            </a:r>
            <a:r>
              <a:rPr lang="en-US" sz="2000" spc="-114" dirty="0"/>
              <a:t>using</a:t>
            </a:r>
            <a:r>
              <a:rPr lang="en-US" sz="2000" spc="-250" dirty="0"/>
              <a:t> </a:t>
            </a:r>
            <a:r>
              <a:rPr lang="en-US" sz="2000" b="1" spc="-114" dirty="0">
                <a:cs typeface="Trebuchet MS"/>
              </a:rPr>
              <a:t>parentheses</a:t>
            </a:r>
            <a:r>
              <a:rPr lang="en-US" sz="2000" spc="-114" dirty="0">
                <a:cs typeface="Trebuchet MS"/>
              </a:rPr>
              <a:t> – ( )</a:t>
            </a:r>
            <a:r>
              <a:rPr lang="en-US" sz="2000" spc="-114" dirty="0"/>
              <a:t>,</a:t>
            </a:r>
            <a:r>
              <a:rPr lang="en-US" sz="2000" spc="-240" dirty="0"/>
              <a:t> </a:t>
            </a:r>
            <a:r>
              <a:rPr lang="en-US" sz="2000" spc="-40" dirty="0"/>
              <a:t>rather  </a:t>
            </a:r>
            <a:r>
              <a:rPr lang="en-US" sz="2000" spc="-45" dirty="0"/>
              <a:t>than </a:t>
            </a:r>
            <a:r>
              <a:rPr lang="en-US" sz="2000" spc="-160" dirty="0"/>
              <a:t>square</a:t>
            </a:r>
            <a:r>
              <a:rPr lang="en-US" sz="2000" spc="-500" dirty="0"/>
              <a:t> </a:t>
            </a:r>
            <a:r>
              <a:rPr lang="en-US" sz="2000" spc="-100" dirty="0"/>
              <a:t>brackets – [ ].</a:t>
            </a:r>
            <a:endParaRPr lang="en-US" sz="2000" spc="-25" dirty="0"/>
          </a:p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SzPct val="79166"/>
              <a:tabLst>
                <a:tab pos="333375" algn="l"/>
              </a:tabLst>
            </a:pPr>
            <a:r>
              <a:rPr lang="en-US" sz="2000" spc="-25" dirty="0"/>
              <a:t>We </a:t>
            </a:r>
            <a:r>
              <a:rPr lang="en-US" sz="2000" spc="-5" dirty="0"/>
              <a:t>generally use tuple </a:t>
            </a:r>
            <a:r>
              <a:rPr lang="en-US" sz="2000" dirty="0"/>
              <a:t>for </a:t>
            </a:r>
            <a:r>
              <a:rPr lang="en-US" sz="2000" spc="-5" dirty="0"/>
              <a:t>heterogeneous (different)  datatypes and list </a:t>
            </a:r>
            <a:r>
              <a:rPr lang="en-US" sz="2000" dirty="0"/>
              <a:t>for </a:t>
            </a:r>
            <a:r>
              <a:rPr lang="en-US" sz="2000" spc="-5" dirty="0"/>
              <a:t>homogeneous (similar)</a:t>
            </a:r>
            <a:r>
              <a:rPr lang="en-US" sz="2000" spc="140" dirty="0"/>
              <a:t> </a:t>
            </a:r>
            <a:r>
              <a:rPr lang="en-US" sz="2000" spc="-5" dirty="0"/>
              <a:t>datatypes.</a:t>
            </a:r>
          </a:p>
          <a:p>
            <a:pPr marL="354965" marR="503555" indent="-342900" algn="just">
              <a:lnSpc>
                <a:spcPct val="100000"/>
              </a:lnSpc>
              <a:buSzPct val="79166"/>
              <a:tabLst>
                <a:tab pos="333375" algn="l"/>
              </a:tabLst>
            </a:pPr>
            <a:r>
              <a:rPr lang="en-US" sz="2000" spc="-5" dirty="0"/>
              <a:t>Since tuple are immutable, iterating through tuple is  </a:t>
            </a:r>
            <a:r>
              <a:rPr lang="en-US" sz="2000" dirty="0"/>
              <a:t>faster </a:t>
            </a:r>
            <a:r>
              <a:rPr lang="en-US" sz="2000" spc="-5" dirty="0"/>
              <a:t>than with list. So there is a slight performance  boost.</a:t>
            </a:r>
          </a:p>
          <a:p>
            <a:pPr marL="354965" indent="-342900">
              <a:lnSpc>
                <a:spcPct val="100000"/>
              </a:lnSpc>
              <a:spcBef>
                <a:spcPts val="100"/>
              </a:spcBef>
              <a:buSzPct val="79166"/>
              <a:tabLst>
                <a:tab pos="332740" algn="l"/>
                <a:tab pos="333375" algn="l"/>
              </a:tabLst>
            </a:pPr>
            <a:r>
              <a:rPr lang="en-US" sz="2000" spc="-20" dirty="0">
                <a:cs typeface="Arial"/>
              </a:rPr>
              <a:t>Tuples </a:t>
            </a:r>
            <a:r>
              <a:rPr lang="en-US" sz="2000" dirty="0">
                <a:cs typeface="Arial"/>
              </a:rPr>
              <a:t>that </a:t>
            </a:r>
            <a:r>
              <a:rPr lang="en-US" sz="2000" spc="-5" dirty="0">
                <a:cs typeface="Arial"/>
              </a:rPr>
              <a:t>contain immutable elements </a:t>
            </a:r>
            <a:r>
              <a:rPr lang="en-US" sz="2000" dirty="0">
                <a:cs typeface="Arial"/>
              </a:rPr>
              <a:t>can be </a:t>
            </a:r>
            <a:r>
              <a:rPr lang="en-US" sz="2000" spc="-5" dirty="0">
                <a:cs typeface="Arial"/>
              </a:rPr>
              <a:t>used</a:t>
            </a:r>
            <a:r>
              <a:rPr lang="en-US" sz="2000" spc="8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as</a:t>
            </a:r>
          </a:p>
          <a:p>
            <a:pPr marL="504190" indent="-342900">
              <a:lnSpc>
                <a:spcPct val="100000"/>
              </a:lnSpc>
            </a:pPr>
            <a:r>
              <a:rPr lang="en-US" sz="2000" spc="-5" dirty="0">
                <a:cs typeface="Arial"/>
              </a:rPr>
              <a:t>Key </a:t>
            </a:r>
            <a:r>
              <a:rPr lang="en-US" sz="2000" dirty="0">
                <a:cs typeface="Arial"/>
              </a:rPr>
              <a:t>for </a:t>
            </a:r>
            <a:r>
              <a:rPr lang="en-US" sz="2000" spc="-5" dirty="0">
                <a:cs typeface="Arial"/>
              </a:rPr>
              <a:t>a </a:t>
            </a:r>
            <a:r>
              <a:rPr lang="en-US" sz="2000" spc="-20" dirty="0">
                <a:cs typeface="Arial"/>
              </a:rPr>
              <a:t>dictionary. </a:t>
            </a:r>
            <a:r>
              <a:rPr lang="en-US" sz="2000" dirty="0">
                <a:cs typeface="Arial"/>
              </a:rPr>
              <a:t>With </a:t>
            </a:r>
            <a:r>
              <a:rPr lang="en-US" sz="2000" spc="-5" dirty="0">
                <a:cs typeface="Arial"/>
              </a:rPr>
              <a:t>list, this is </a:t>
            </a:r>
            <a:r>
              <a:rPr lang="en-US" sz="2000" dirty="0">
                <a:cs typeface="Arial"/>
              </a:rPr>
              <a:t>not</a:t>
            </a:r>
            <a:r>
              <a:rPr lang="en-US" sz="2000" spc="3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possible. </a:t>
            </a:r>
          </a:p>
          <a:p>
            <a:pPr marL="504190" indent="-342900">
              <a:lnSpc>
                <a:spcPct val="100000"/>
              </a:lnSpc>
            </a:pPr>
            <a:r>
              <a:rPr lang="en-US" sz="2000" spc="-5" dirty="0">
                <a:cs typeface="Arial"/>
              </a:rPr>
              <a:t>For data we can use them as the column keys as they will stay fixed.</a:t>
            </a:r>
            <a:endParaRPr lang="en-US" sz="2000" dirty="0">
              <a:cs typeface="Arial"/>
            </a:endParaRPr>
          </a:p>
          <a:p>
            <a:pPr marL="354965" marR="5080" indent="-342900">
              <a:lnSpc>
                <a:spcPct val="100000"/>
              </a:lnSpc>
              <a:buSzPct val="79166"/>
              <a:tabLst>
                <a:tab pos="332740" algn="l"/>
                <a:tab pos="333375" algn="l"/>
              </a:tabLst>
            </a:pPr>
            <a:r>
              <a:rPr lang="en-US" sz="2000" dirty="0">
                <a:cs typeface="Arial"/>
              </a:rPr>
              <a:t>If </a:t>
            </a:r>
            <a:r>
              <a:rPr lang="en-US" sz="2000" spc="-5" dirty="0">
                <a:cs typeface="Arial"/>
              </a:rPr>
              <a:t>you have data </a:t>
            </a:r>
            <a:r>
              <a:rPr lang="en-US" sz="2000" dirty="0">
                <a:cs typeface="Arial"/>
              </a:rPr>
              <a:t>that </a:t>
            </a:r>
            <a:r>
              <a:rPr lang="en-US" sz="2000" spc="-5" dirty="0">
                <a:cs typeface="Arial"/>
              </a:rPr>
              <a:t>doesn't change, implementing </a:t>
            </a:r>
            <a:r>
              <a:rPr lang="en-US" sz="2000" dirty="0">
                <a:cs typeface="Arial"/>
              </a:rPr>
              <a:t>it </a:t>
            </a:r>
            <a:r>
              <a:rPr lang="en-US" sz="2000" spc="-5" dirty="0">
                <a:cs typeface="Arial"/>
              </a:rPr>
              <a:t>as  tuple will guarantee </a:t>
            </a:r>
            <a:r>
              <a:rPr lang="en-US" sz="2000" dirty="0">
                <a:cs typeface="Arial"/>
              </a:rPr>
              <a:t>that </a:t>
            </a:r>
            <a:r>
              <a:rPr lang="en-US" sz="2000" spc="-5" dirty="0">
                <a:cs typeface="Arial"/>
              </a:rPr>
              <a:t>it remains</a:t>
            </a:r>
            <a:r>
              <a:rPr lang="en-US" sz="2000" spc="5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write-protected.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52400"/>
            <a:ext cx="1143000" cy="11700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1773" y="1600200"/>
            <a:ext cx="3890645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715" indent="-285750">
              <a:lnSpc>
                <a:spcPct val="100000"/>
              </a:lnSpc>
              <a:spcBef>
                <a:spcPts val="100"/>
              </a:spcBef>
              <a:buClr>
                <a:srgbClr val="EFAC00"/>
              </a:buClr>
              <a:buSzPct val="80555"/>
              <a:buFont typeface="Arial" panose="020B0604020202020204" pitchFamily="34" charset="0"/>
              <a:buChar char="•"/>
              <a:tabLst>
                <a:tab pos="332105" algn="l"/>
                <a:tab pos="332740" algn="l"/>
              </a:tabLst>
            </a:pPr>
            <a:r>
              <a:rPr sz="1800" spc="-60" dirty="0">
                <a:latin typeface="Arial"/>
                <a:cs typeface="Arial"/>
              </a:rPr>
              <a:t>A </a:t>
            </a:r>
            <a:r>
              <a:rPr sz="1800" spc="-20" dirty="0">
                <a:latin typeface="Arial"/>
                <a:cs typeface="Arial"/>
              </a:rPr>
              <a:t>tuple </a:t>
            </a:r>
            <a:r>
              <a:rPr sz="1800" spc="-80" dirty="0">
                <a:latin typeface="Arial"/>
                <a:cs typeface="Arial"/>
              </a:rPr>
              <a:t>is </a:t>
            </a:r>
            <a:r>
              <a:rPr sz="1800" spc="-55" dirty="0">
                <a:latin typeface="Arial"/>
                <a:cs typeface="Arial"/>
              </a:rPr>
              <a:t>created </a:t>
            </a:r>
            <a:r>
              <a:rPr sz="1800" spc="-40" dirty="0">
                <a:latin typeface="Arial"/>
                <a:cs typeface="Arial"/>
              </a:rPr>
              <a:t>by </a:t>
            </a:r>
            <a:r>
              <a:rPr sz="1800" spc="-50" dirty="0">
                <a:latin typeface="Arial"/>
                <a:cs typeface="Arial"/>
              </a:rPr>
              <a:t>placing </a:t>
            </a:r>
            <a:r>
              <a:rPr sz="1800" spc="-30" dirty="0">
                <a:latin typeface="Arial"/>
                <a:cs typeface="Arial"/>
              </a:rPr>
              <a:t>all </a:t>
            </a:r>
            <a:r>
              <a:rPr sz="1800" spc="-10" dirty="0">
                <a:latin typeface="Arial"/>
                <a:cs typeface="Arial"/>
              </a:rPr>
              <a:t>the  </a:t>
            </a:r>
            <a:r>
              <a:rPr sz="1800" spc="-30" dirty="0">
                <a:latin typeface="Arial"/>
                <a:cs typeface="Arial"/>
              </a:rPr>
              <a:t>items</a:t>
            </a:r>
            <a:r>
              <a:rPr sz="1800" spc="-38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(elements) </a:t>
            </a:r>
            <a:r>
              <a:rPr sz="1800" spc="-55" dirty="0">
                <a:latin typeface="Arial"/>
                <a:cs typeface="Arial"/>
              </a:rPr>
              <a:t>inside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75" dirty="0">
                <a:latin typeface="Arial"/>
                <a:cs typeface="Arial"/>
              </a:rPr>
              <a:t>parentheses  </a:t>
            </a:r>
            <a:r>
              <a:rPr sz="1800" spc="-50" dirty="0">
                <a:latin typeface="Arial"/>
                <a:cs typeface="Arial"/>
              </a:rPr>
              <a:t>(), </a:t>
            </a:r>
            <a:r>
              <a:rPr sz="1800" spc="-70" dirty="0">
                <a:latin typeface="Arial"/>
                <a:cs typeface="Arial"/>
              </a:rPr>
              <a:t>separated </a:t>
            </a:r>
            <a:r>
              <a:rPr sz="1800" spc="-40" dirty="0">
                <a:latin typeface="Arial"/>
                <a:cs typeface="Arial"/>
              </a:rPr>
              <a:t>by</a:t>
            </a:r>
            <a:r>
              <a:rPr sz="1800" spc="-31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comma.</a:t>
            </a:r>
            <a:endParaRPr sz="1800" dirty="0">
              <a:latin typeface="Arial"/>
              <a:cs typeface="Arial"/>
            </a:endParaRPr>
          </a:p>
          <a:p>
            <a:pPr marL="298450" marR="90805" indent="-285750">
              <a:lnSpc>
                <a:spcPct val="100000"/>
              </a:lnSpc>
              <a:buClr>
                <a:srgbClr val="EFAC00"/>
              </a:buClr>
              <a:buSzPct val="80555"/>
              <a:buFont typeface="Arial" panose="020B0604020202020204" pitchFamily="34" charset="0"/>
              <a:buChar char="•"/>
              <a:tabLst>
                <a:tab pos="332105" algn="l"/>
                <a:tab pos="332740" algn="l"/>
              </a:tabLst>
            </a:pPr>
            <a:r>
              <a:rPr sz="1800" spc="-90" dirty="0">
                <a:latin typeface="Arial"/>
                <a:cs typeface="Arial"/>
              </a:rPr>
              <a:t>The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parentheses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are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optional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but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is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a  </a:t>
            </a:r>
            <a:r>
              <a:rPr sz="1800" spc="-45" dirty="0">
                <a:latin typeface="Arial"/>
                <a:cs typeface="Arial"/>
              </a:rPr>
              <a:t>good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practice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to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write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it.</a:t>
            </a:r>
            <a:endParaRPr sz="1800" dirty="0">
              <a:latin typeface="Arial"/>
              <a:cs typeface="Arial"/>
            </a:endParaRPr>
          </a:p>
          <a:p>
            <a:pPr marL="298450" marR="5080" indent="-285750">
              <a:lnSpc>
                <a:spcPct val="100000"/>
              </a:lnSpc>
              <a:buClr>
                <a:srgbClr val="EFAC00"/>
              </a:buClr>
              <a:buSzPct val="80555"/>
              <a:buFont typeface="Arial" panose="020B0604020202020204" pitchFamily="34" charset="0"/>
              <a:buChar char="•"/>
              <a:tabLst>
                <a:tab pos="332105" algn="l"/>
                <a:tab pos="332740" algn="l"/>
              </a:tabLst>
            </a:pPr>
            <a:r>
              <a:rPr sz="1800" spc="-60" dirty="0">
                <a:latin typeface="Arial"/>
                <a:cs typeface="Arial"/>
              </a:rPr>
              <a:t>A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tuple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can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have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any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number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of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items  </a:t>
            </a:r>
            <a:r>
              <a:rPr sz="1800" spc="-75" dirty="0">
                <a:latin typeface="Arial"/>
                <a:cs typeface="Arial"/>
              </a:rPr>
              <a:t>and </a:t>
            </a:r>
            <a:r>
              <a:rPr sz="1800" spc="-25" dirty="0">
                <a:latin typeface="Arial"/>
                <a:cs typeface="Arial"/>
              </a:rPr>
              <a:t>they </a:t>
            </a:r>
            <a:r>
              <a:rPr sz="1800" spc="-60" dirty="0">
                <a:latin typeface="Arial"/>
                <a:cs typeface="Arial"/>
              </a:rPr>
              <a:t>may </a:t>
            </a:r>
            <a:r>
              <a:rPr sz="1800" spc="-75" dirty="0">
                <a:latin typeface="Arial"/>
                <a:cs typeface="Arial"/>
              </a:rPr>
              <a:t>be </a:t>
            </a:r>
            <a:r>
              <a:rPr sz="1800" spc="1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different </a:t>
            </a:r>
            <a:r>
              <a:rPr sz="1800" spc="-50" dirty="0">
                <a:latin typeface="Arial"/>
                <a:cs typeface="Arial"/>
              </a:rPr>
              <a:t>types  </a:t>
            </a:r>
            <a:r>
              <a:rPr sz="1800" spc="-40" dirty="0">
                <a:latin typeface="Arial"/>
                <a:cs typeface="Arial"/>
              </a:rPr>
              <a:t>(integer,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tuple</a:t>
            </a:r>
            <a:r>
              <a:rPr sz="1800" spc="5" dirty="0">
                <a:latin typeface="Arial"/>
                <a:cs typeface="Arial"/>
              </a:rPr>
              <a:t>,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list,</a:t>
            </a:r>
            <a:r>
              <a:rPr sz="1800" spc="-160" dirty="0">
                <a:solidFill>
                  <a:srgbClr val="168AB9"/>
                </a:solidFill>
                <a:latin typeface="Arial"/>
                <a:cs typeface="Arial"/>
              </a:rPr>
              <a:t> </a:t>
            </a:r>
            <a:r>
              <a:rPr sz="1800" u="heavy" spc="-25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Arial"/>
                <a:cs typeface="Arial"/>
                <a:hlinkClick r:id="rId2"/>
              </a:rPr>
              <a:t>string</a:t>
            </a:r>
            <a:r>
              <a:rPr sz="1800" spc="-150" dirty="0">
                <a:solidFill>
                  <a:srgbClr val="168AB9"/>
                </a:solidFill>
                <a:latin typeface="Arial"/>
                <a:cs typeface="Arial"/>
                <a:hlinkClick r:id="rId2"/>
              </a:rPr>
              <a:t> </a:t>
            </a:r>
            <a:r>
              <a:rPr sz="1800" spc="-35" dirty="0">
                <a:latin typeface="Arial"/>
                <a:cs typeface="Arial"/>
              </a:rPr>
              <a:t>etc.).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AB5C66B-9871-4573-B7E0-571E81BDAF97}"/>
              </a:ext>
            </a:extLst>
          </p:cNvPr>
          <p:cNvSpPr txBox="1"/>
          <p:nvPr/>
        </p:nvSpPr>
        <p:spPr>
          <a:xfrm>
            <a:off x="685800" y="45720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Creating a Tuple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68B6A5B-A24C-4169-BC54-66C5CC9DA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88" y="1219200"/>
            <a:ext cx="4571999" cy="48400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52400"/>
            <a:ext cx="1143000" cy="11700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265" y="1371600"/>
            <a:ext cx="795147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79166"/>
              <a:buFont typeface="Arial" panose="020B0604020202020204" pitchFamily="34" charset="0"/>
              <a:buChar char="•"/>
              <a:tabLst>
                <a:tab pos="332105" algn="l"/>
                <a:tab pos="332740" algn="l"/>
              </a:tabLst>
            </a:pPr>
            <a:r>
              <a:rPr sz="2000" spc="-75" dirty="0">
                <a:solidFill>
                  <a:schemeClr val="tx1"/>
                </a:solidFill>
                <a:latin typeface="+mn-lt"/>
              </a:rPr>
              <a:t>Creating</a:t>
            </a:r>
            <a:r>
              <a:rPr sz="2000" spc="-195" dirty="0">
                <a:solidFill>
                  <a:schemeClr val="tx1"/>
                </a:solidFill>
                <a:latin typeface="+mn-lt"/>
              </a:rPr>
              <a:t> </a:t>
            </a:r>
            <a:r>
              <a:rPr sz="2000" spc="-160" dirty="0">
                <a:solidFill>
                  <a:schemeClr val="tx1"/>
                </a:solidFill>
                <a:latin typeface="+mn-lt"/>
              </a:rPr>
              <a:t>a</a:t>
            </a:r>
            <a:r>
              <a:rPr sz="2000" spc="-195" dirty="0">
                <a:solidFill>
                  <a:schemeClr val="tx1"/>
                </a:solidFill>
                <a:latin typeface="+mn-lt"/>
              </a:rPr>
              <a:t> </a:t>
            </a:r>
            <a:r>
              <a:rPr sz="2000" spc="-30" dirty="0">
                <a:solidFill>
                  <a:schemeClr val="tx1"/>
                </a:solidFill>
                <a:latin typeface="+mn-lt"/>
              </a:rPr>
              <a:t>tuple</a:t>
            </a:r>
            <a:r>
              <a:rPr sz="2000" spc="-170" dirty="0">
                <a:solidFill>
                  <a:schemeClr val="tx1"/>
                </a:solidFill>
                <a:latin typeface="+mn-lt"/>
              </a:rPr>
              <a:t> </a:t>
            </a:r>
            <a:r>
              <a:rPr sz="2000" spc="20" dirty="0">
                <a:solidFill>
                  <a:schemeClr val="tx1"/>
                </a:solidFill>
                <a:latin typeface="+mn-lt"/>
              </a:rPr>
              <a:t>with</a:t>
            </a:r>
            <a:r>
              <a:rPr sz="2000" spc="-180" dirty="0">
                <a:solidFill>
                  <a:schemeClr val="tx1"/>
                </a:solidFill>
                <a:latin typeface="+mn-lt"/>
              </a:rPr>
              <a:t> </a:t>
            </a:r>
            <a:r>
              <a:rPr sz="2000" spc="-95" dirty="0">
                <a:solidFill>
                  <a:schemeClr val="tx1"/>
                </a:solidFill>
                <a:latin typeface="+mn-lt"/>
              </a:rPr>
              <a:t>one</a:t>
            </a:r>
            <a:r>
              <a:rPr sz="2000" spc="-190" dirty="0">
                <a:solidFill>
                  <a:schemeClr val="tx1"/>
                </a:solidFill>
                <a:latin typeface="+mn-lt"/>
              </a:rPr>
              <a:t> </a:t>
            </a:r>
            <a:r>
              <a:rPr sz="2000" spc="-45" dirty="0">
                <a:solidFill>
                  <a:schemeClr val="tx1"/>
                </a:solidFill>
                <a:latin typeface="+mn-lt"/>
              </a:rPr>
              <a:t>element</a:t>
            </a:r>
            <a:r>
              <a:rPr sz="2000" spc="-180" dirty="0">
                <a:solidFill>
                  <a:schemeClr val="tx1"/>
                </a:solidFill>
                <a:latin typeface="+mn-lt"/>
              </a:rPr>
              <a:t> </a:t>
            </a:r>
            <a:r>
              <a:rPr sz="2000" spc="-105" dirty="0">
                <a:solidFill>
                  <a:schemeClr val="tx1"/>
                </a:solidFill>
                <a:latin typeface="+mn-lt"/>
              </a:rPr>
              <a:t>is</a:t>
            </a:r>
            <a:r>
              <a:rPr sz="2000" spc="-180" dirty="0">
                <a:solidFill>
                  <a:schemeClr val="tx1"/>
                </a:solidFill>
                <a:latin typeface="+mn-lt"/>
              </a:rPr>
              <a:t> </a:t>
            </a:r>
            <a:r>
              <a:rPr sz="2000" spc="-160" dirty="0">
                <a:solidFill>
                  <a:schemeClr val="tx1"/>
                </a:solidFill>
                <a:latin typeface="+mn-lt"/>
              </a:rPr>
              <a:t>a</a:t>
            </a:r>
            <a:r>
              <a:rPr sz="2000" spc="-190" dirty="0">
                <a:solidFill>
                  <a:schemeClr val="tx1"/>
                </a:solidFill>
                <a:latin typeface="+mn-lt"/>
              </a:rPr>
              <a:t> </a:t>
            </a:r>
            <a:r>
              <a:rPr sz="2000" spc="40" dirty="0">
                <a:solidFill>
                  <a:schemeClr val="tx1"/>
                </a:solidFill>
                <a:latin typeface="+mn-lt"/>
              </a:rPr>
              <a:t>bit</a:t>
            </a:r>
            <a:r>
              <a:rPr sz="2000" spc="-185" dirty="0">
                <a:solidFill>
                  <a:schemeClr val="tx1"/>
                </a:solidFill>
                <a:latin typeface="+mn-lt"/>
              </a:rPr>
              <a:t> </a:t>
            </a:r>
            <a:r>
              <a:rPr sz="2000" spc="-35" dirty="0">
                <a:solidFill>
                  <a:schemeClr val="tx1"/>
                </a:solidFill>
                <a:latin typeface="+mn-lt"/>
              </a:rPr>
              <a:t>tricky.</a:t>
            </a:r>
          </a:p>
          <a:p>
            <a:pPr marL="354965" marR="5080" indent="-342900">
              <a:lnSpc>
                <a:spcPct val="100000"/>
              </a:lnSpc>
              <a:buSzPct val="79166"/>
              <a:buFont typeface="Arial" panose="020B0604020202020204" pitchFamily="34" charset="0"/>
              <a:buChar char="•"/>
              <a:tabLst>
                <a:tab pos="332105" algn="l"/>
                <a:tab pos="332740" algn="l"/>
              </a:tabLst>
            </a:pPr>
            <a:r>
              <a:rPr sz="2000" spc="-85" dirty="0">
                <a:solidFill>
                  <a:schemeClr val="tx1"/>
                </a:solidFill>
                <a:latin typeface="+mn-lt"/>
              </a:rPr>
              <a:t>Having </a:t>
            </a:r>
            <a:r>
              <a:rPr sz="2000" spc="-95" dirty="0">
                <a:solidFill>
                  <a:schemeClr val="tx1"/>
                </a:solidFill>
                <a:latin typeface="+mn-lt"/>
              </a:rPr>
              <a:t>one </a:t>
            </a:r>
            <a:r>
              <a:rPr sz="2000" spc="-45" dirty="0">
                <a:solidFill>
                  <a:schemeClr val="tx1"/>
                </a:solidFill>
                <a:latin typeface="+mn-lt"/>
              </a:rPr>
              <a:t>element </a:t>
            </a:r>
            <a:r>
              <a:rPr sz="2000" spc="5" dirty="0">
                <a:solidFill>
                  <a:schemeClr val="tx1"/>
                </a:solidFill>
                <a:latin typeface="+mn-lt"/>
              </a:rPr>
              <a:t>within </a:t>
            </a:r>
            <a:r>
              <a:rPr sz="2000" spc="-100" dirty="0">
                <a:solidFill>
                  <a:schemeClr val="tx1"/>
                </a:solidFill>
                <a:latin typeface="+mn-lt"/>
              </a:rPr>
              <a:t>parentheses </a:t>
            </a:r>
            <a:r>
              <a:rPr sz="2000" spc="-105" dirty="0">
                <a:solidFill>
                  <a:schemeClr val="tx1"/>
                </a:solidFill>
                <a:latin typeface="+mn-lt"/>
              </a:rPr>
              <a:t>is </a:t>
            </a:r>
            <a:r>
              <a:rPr sz="2000" spc="10" dirty="0">
                <a:solidFill>
                  <a:schemeClr val="tx1"/>
                </a:solidFill>
                <a:latin typeface="+mn-lt"/>
              </a:rPr>
              <a:t>not </a:t>
            </a:r>
            <a:r>
              <a:rPr sz="2000" spc="-75" dirty="0">
                <a:solidFill>
                  <a:schemeClr val="tx1"/>
                </a:solidFill>
                <a:latin typeface="+mn-lt"/>
              </a:rPr>
              <a:t>enough. </a:t>
            </a:r>
            <a:r>
              <a:rPr sz="2000" spc="-190" dirty="0">
                <a:solidFill>
                  <a:schemeClr val="tx1"/>
                </a:solidFill>
                <a:latin typeface="+mn-lt"/>
              </a:rPr>
              <a:t>We  </a:t>
            </a:r>
            <a:r>
              <a:rPr sz="2000" spc="5" dirty="0">
                <a:solidFill>
                  <a:schemeClr val="tx1"/>
                </a:solidFill>
                <a:latin typeface="+mn-lt"/>
              </a:rPr>
              <a:t>will</a:t>
            </a:r>
            <a:r>
              <a:rPr lang="en-US" sz="2000" spc="-175" dirty="0">
                <a:solidFill>
                  <a:schemeClr val="tx1"/>
                </a:solidFill>
                <a:latin typeface="+mn-lt"/>
              </a:rPr>
              <a:t> </a:t>
            </a:r>
            <a:r>
              <a:rPr sz="2000" spc="-105" dirty="0">
                <a:solidFill>
                  <a:schemeClr val="tx1"/>
                </a:solidFill>
                <a:latin typeface="+mn-lt"/>
              </a:rPr>
              <a:t>need</a:t>
            </a:r>
            <a:r>
              <a:rPr sz="2000" spc="-185" dirty="0">
                <a:solidFill>
                  <a:schemeClr val="tx1"/>
                </a:solidFill>
                <a:latin typeface="+mn-lt"/>
              </a:rPr>
              <a:t> </a:t>
            </a:r>
            <a:r>
              <a:rPr sz="2000" spc="-160" dirty="0">
                <a:solidFill>
                  <a:schemeClr val="tx1"/>
                </a:solidFill>
                <a:latin typeface="+mn-lt"/>
              </a:rPr>
              <a:t>a</a:t>
            </a:r>
            <a:r>
              <a:rPr sz="2000" spc="-195" dirty="0">
                <a:solidFill>
                  <a:schemeClr val="tx1"/>
                </a:solidFill>
                <a:latin typeface="+mn-lt"/>
              </a:rPr>
              <a:t> </a:t>
            </a:r>
            <a:r>
              <a:rPr sz="2000" spc="-15" dirty="0" err="1">
                <a:solidFill>
                  <a:schemeClr val="tx1"/>
                </a:solidFill>
                <a:latin typeface="+mn-lt"/>
              </a:rPr>
              <a:t>traili</a:t>
            </a:r>
            <a:r>
              <a:rPr lang="en-IN" sz="2000" spc="-15" dirty="0">
                <a:solidFill>
                  <a:schemeClr val="tx1"/>
                </a:solidFill>
                <a:latin typeface="+mn-lt"/>
              </a:rPr>
              <a:t>ng </a:t>
            </a:r>
            <a:r>
              <a:rPr sz="2000" spc="-80" dirty="0">
                <a:solidFill>
                  <a:schemeClr val="tx1"/>
                </a:solidFill>
                <a:latin typeface="+mn-lt"/>
              </a:rPr>
              <a:t>comma</a:t>
            </a:r>
            <a:r>
              <a:rPr sz="2000" spc="-215" dirty="0">
                <a:solidFill>
                  <a:schemeClr val="tx1"/>
                </a:solidFill>
                <a:latin typeface="+mn-lt"/>
              </a:rPr>
              <a:t> </a:t>
            </a:r>
            <a:r>
              <a:rPr sz="2000" spc="50" dirty="0">
                <a:solidFill>
                  <a:schemeClr val="tx1"/>
                </a:solidFill>
                <a:latin typeface="+mn-lt"/>
              </a:rPr>
              <a:t>to</a:t>
            </a:r>
            <a:r>
              <a:rPr sz="2000" spc="-185" dirty="0">
                <a:solidFill>
                  <a:schemeClr val="tx1"/>
                </a:solidFill>
                <a:latin typeface="+mn-lt"/>
              </a:rPr>
              <a:t> </a:t>
            </a:r>
            <a:r>
              <a:rPr sz="2000" spc="-50" dirty="0">
                <a:solidFill>
                  <a:schemeClr val="tx1"/>
                </a:solidFill>
                <a:latin typeface="+mn-lt"/>
              </a:rPr>
              <a:t>indicate</a:t>
            </a:r>
            <a:r>
              <a:rPr sz="2000" spc="-160" dirty="0">
                <a:solidFill>
                  <a:schemeClr val="tx1"/>
                </a:solidFill>
                <a:latin typeface="+mn-lt"/>
              </a:rPr>
              <a:t> </a:t>
            </a:r>
            <a:r>
              <a:rPr sz="2000" spc="25" dirty="0">
                <a:solidFill>
                  <a:schemeClr val="tx1"/>
                </a:solidFill>
                <a:latin typeface="+mn-lt"/>
              </a:rPr>
              <a:t>that</a:t>
            </a:r>
            <a:r>
              <a:rPr sz="2000" spc="-185" dirty="0">
                <a:solidFill>
                  <a:schemeClr val="tx1"/>
                </a:solidFill>
                <a:latin typeface="+mn-lt"/>
              </a:rPr>
              <a:t> </a:t>
            </a:r>
            <a:r>
              <a:rPr sz="2000" spc="90" dirty="0">
                <a:solidFill>
                  <a:schemeClr val="tx1"/>
                </a:solidFill>
                <a:latin typeface="+mn-lt"/>
              </a:rPr>
              <a:t>it</a:t>
            </a:r>
            <a:r>
              <a:rPr sz="2000" spc="-175" dirty="0">
                <a:solidFill>
                  <a:schemeClr val="tx1"/>
                </a:solidFill>
                <a:latin typeface="+mn-lt"/>
              </a:rPr>
              <a:t> </a:t>
            </a:r>
            <a:r>
              <a:rPr sz="2000" spc="-105" dirty="0">
                <a:solidFill>
                  <a:schemeClr val="tx1"/>
                </a:solidFill>
                <a:latin typeface="+mn-lt"/>
              </a:rPr>
              <a:t>is</a:t>
            </a:r>
            <a:r>
              <a:rPr sz="2000" spc="-175" dirty="0">
                <a:solidFill>
                  <a:schemeClr val="tx1"/>
                </a:solidFill>
                <a:latin typeface="+mn-lt"/>
              </a:rPr>
              <a:t> </a:t>
            </a:r>
            <a:r>
              <a:rPr sz="2000" spc="-25" dirty="0">
                <a:solidFill>
                  <a:schemeClr val="tx1"/>
                </a:solidFill>
                <a:latin typeface="+mn-lt"/>
              </a:rPr>
              <a:t>in</a:t>
            </a:r>
            <a:r>
              <a:rPr sz="2000" spc="-190" dirty="0">
                <a:solidFill>
                  <a:schemeClr val="tx1"/>
                </a:solidFill>
                <a:latin typeface="+mn-lt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+mn-lt"/>
              </a:rPr>
              <a:t>fact</a:t>
            </a:r>
            <a:r>
              <a:rPr sz="2000" spc="-200" dirty="0">
                <a:solidFill>
                  <a:schemeClr val="tx1"/>
                </a:solidFill>
                <a:latin typeface="+mn-lt"/>
              </a:rPr>
              <a:t> </a:t>
            </a:r>
            <a:r>
              <a:rPr sz="2000" spc="-160" dirty="0">
                <a:solidFill>
                  <a:schemeClr val="tx1"/>
                </a:solidFill>
                <a:latin typeface="+mn-lt"/>
              </a:rPr>
              <a:t>a</a:t>
            </a:r>
            <a:r>
              <a:rPr sz="2000" spc="-155" dirty="0">
                <a:solidFill>
                  <a:schemeClr val="tx1"/>
                </a:solidFill>
                <a:latin typeface="+mn-lt"/>
              </a:rPr>
              <a:t> </a:t>
            </a:r>
            <a:r>
              <a:rPr sz="2000" spc="-30" dirty="0">
                <a:solidFill>
                  <a:schemeClr val="tx1"/>
                </a:solidFill>
                <a:latin typeface="+mn-lt"/>
              </a:rPr>
              <a:t>tuple</a:t>
            </a:r>
            <a:endParaRPr sz="4400" spc="-3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F860903-73D6-458C-B331-AAEDB76E6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4600"/>
            <a:ext cx="4496803" cy="3589885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xmlns="" id="{530116F4-B7C5-44D8-8C3A-857A3F822EED}"/>
              </a:ext>
            </a:extLst>
          </p:cNvPr>
          <p:cNvSpPr txBox="1">
            <a:spLocks/>
          </p:cNvSpPr>
          <p:nvPr/>
        </p:nvSpPr>
        <p:spPr>
          <a:xfrm>
            <a:off x="576212" y="494022"/>
            <a:ext cx="7951470" cy="52065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EFAC00"/>
              </a:buClr>
              <a:buSzPct val="79166"/>
              <a:tabLst>
                <a:tab pos="332105" algn="l"/>
                <a:tab pos="332740" algn="l"/>
              </a:tabLst>
            </a:pPr>
            <a:r>
              <a:rPr lang="en-US" b="1" spc="-30" dirty="0"/>
              <a:t>Creating Tuples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52400"/>
            <a:ext cx="1143000" cy="11700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E8E3BB-EFD0-42B2-9125-9413F4F76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838200"/>
            <a:ext cx="7543800" cy="746761"/>
          </a:xfrm>
        </p:spPr>
        <p:txBody>
          <a:bodyPr/>
          <a:lstStyle/>
          <a:p>
            <a:r>
              <a:rPr lang="en-US" b="1" dirty="0"/>
              <a:t>About Item Positioning</a:t>
            </a:r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D3168C5-56EB-4613-BBE3-2E35A4C74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52" y="2433637"/>
            <a:ext cx="7010400" cy="1990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1DCDAF8-BB79-4646-9CC4-7D56DD290F8F}"/>
              </a:ext>
            </a:extLst>
          </p:cNvPr>
          <p:cNvSpPr txBox="1"/>
          <p:nvPr/>
        </p:nvSpPr>
        <p:spPr>
          <a:xfrm>
            <a:off x="858129" y="4239696"/>
            <a:ext cx="2308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Or Reverse indexing</a:t>
            </a:r>
            <a:endParaRPr lang="en-IN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52400"/>
            <a:ext cx="1143000" cy="117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21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2662" y="1295083"/>
            <a:ext cx="7861934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100"/>
              </a:spcBef>
              <a:buSzPct val="80555"/>
              <a:buFont typeface="Arial" panose="020B0604020202020204" pitchFamily="34" charset="0"/>
              <a:buChar char="•"/>
              <a:tabLst>
                <a:tab pos="332105" algn="l"/>
                <a:tab pos="332740" algn="l"/>
              </a:tabLst>
            </a:pPr>
            <a:r>
              <a:rPr sz="1800" spc="-60" dirty="0">
                <a:latin typeface="Arial"/>
                <a:cs typeface="Arial"/>
              </a:rPr>
              <a:t>You </a:t>
            </a:r>
            <a:r>
              <a:rPr sz="1800" spc="-5" dirty="0">
                <a:latin typeface="Arial"/>
                <a:cs typeface="Arial"/>
              </a:rPr>
              <a:t>can access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values in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tuple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their </a:t>
            </a:r>
            <a:r>
              <a:rPr sz="1800" spc="-10" dirty="0">
                <a:latin typeface="Arial"/>
                <a:cs typeface="Arial"/>
              </a:rPr>
              <a:t>index</a:t>
            </a:r>
            <a:r>
              <a:rPr lang="en-US" spc="-10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L="297815" indent="-285750">
              <a:lnSpc>
                <a:spcPct val="100000"/>
              </a:lnSpc>
              <a:buSzPct val="80555"/>
              <a:buFont typeface="Arial" panose="020B0604020202020204" pitchFamily="34" charset="0"/>
              <a:buChar char="•"/>
              <a:tabLst>
                <a:tab pos="394970" algn="l"/>
                <a:tab pos="395605" algn="l"/>
              </a:tabLst>
            </a:pPr>
            <a:r>
              <a:rPr lang="en-US" spc="-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ested tuple are accessed using nested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indexing</a:t>
            </a:r>
            <a:endParaRPr sz="1800" dirty="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buSzPct val="80555"/>
              <a:buFont typeface="Arial" panose="020B0604020202020204" pitchFamily="34" charset="0"/>
              <a:buChar char="•"/>
              <a:tabLst>
                <a:tab pos="332105" algn="l"/>
                <a:tab pos="332740" algn="l"/>
              </a:tabLst>
            </a:pPr>
            <a:r>
              <a:rPr sz="1800" spc="-5" dirty="0">
                <a:latin typeface="Arial"/>
                <a:cs typeface="Arial"/>
              </a:rPr>
              <a:t>Negative </a:t>
            </a:r>
            <a:r>
              <a:rPr sz="1800" spc="-10" dirty="0">
                <a:latin typeface="Arial"/>
                <a:cs typeface="Arial"/>
              </a:rPr>
              <a:t>indexing </a:t>
            </a:r>
            <a:r>
              <a:rPr sz="1800" spc="-5" dirty="0">
                <a:latin typeface="Arial"/>
                <a:cs typeface="Arial"/>
              </a:rPr>
              <a:t>can be applied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tuples similar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lists.</a:t>
            </a:r>
            <a:endParaRPr lang="en-US" sz="1800" dirty="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buSzPct val="80555"/>
              <a:buFont typeface="Arial" panose="020B0604020202020204" pitchFamily="34" charset="0"/>
              <a:buChar char="•"/>
              <a:tabLst>
                <a:tab pos="332105" algn="l"/>
                <a:tab pos="332740" algn="l"/>
              </a:tabLst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77F371F-278B-41E0-BC9C-866E46492240}"/>
              </a:ext>
            </a:extLst>
          </p:cNvPr>
          <p:cNvSpPr txBox="1"/>
          <p:nvPr/>
        </p:nvSpPr>
        <p:spPr>
          <a:xfrm>
            <a:off x="442662" y="533400"/>
            <a:ext cx="76345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Accessing the elements of the tuple or Indexing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F800B19-AB96-44AB-A393-4890DA630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62" y="2743200"/>
            <a:ext cx="4648200" cy="19184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2B884AC-22EF-4451-B045-CF5620956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63" y="4653618"/>
            <a:ext cx="4815138" cy="7461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C7847C1-D5C6-4A8D-AD8E-F646479E8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2743200"/>
            <a:ext cx="3276600" cy="7914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F73489F9-3E72-442E-8A5E-98B2819BD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2600" y="3645568"/>
            <a:ext cx="276225" cy="419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52400"/>
            <a:ext cx="1143000" cy="11700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CAA5CAF-55D2-4211-AE01-CA3820624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47800"/>
            <a:ext cx="6210300" cy="3114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AF95D30-F00D-4A97-A1C6-199C96383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754196"/>
            <a:ext cx="685800" cy="1390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47FF734-5ED2-4ABF-AAEA-1A4F20C64801}"/>
              </a:ext>
            </a:extLst>
          </p:cNvPr>
          <p:cNvSpPr txBox="1"/>
          <p:nvPr/>
        </p:nvSpPr>
        <p:spPr>
          <a:xfrm>
            <a:off x="442662" y="533400"/>
            <a:ext cx="76345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Indexing Operations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52400"/>
            <a:ext cx="1143000" cy="117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12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46E4F64-D2F0-4296-B30B-23D54B340035}"/>
              </a:ext>
            </a:extLst>
          </p:cNvPr>
          <p:cNvSpPr txBox="1"/>
          <p:nvPr/>
        </p:nvSpPr>
        <p:spPr>
          <a:xfrm>
            <a:off x="685800" y="457200"/>
            <a:ext cx="668202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Exercise – 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Create a tuple named ‘tuple1’.    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Assign  the values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 tuple1 = (12,2,5,3,56,4,76,6,587,65,85,42,13,[‘</a:t>
            </a:r>
            <a:r>
              <a:rPr lang="en-US" dirty="0" err="1">
                <a:sym typeface="Wingdings" panose="05000000000000000000" pitchFamily="2" charset="2"/>
              </a:rPr>
              <a:t>a’,’b</a:t>
            </a:r>
            <a:r>
              <a:rPr lang="en-US" dirty="0">
                <a:sym typeface="Wingdings" panose="05000000000000000000" pitchFamily="2" charset="2"/>
              </a:rPr>
              <a:t>’])</a:t>
            </a:r>
          </a:p>
          <a:p>
            <a:pPr marL="342900" indent="-342900"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dirty="0"/>
              <a:t>Fetch the elements in order as follows:</a:t>
            </a:r>
          </a:p>
          <a:p>
            <a:pPr marL="1257300" lvl="2" indent="-342900">
              <a:buAutoNum type="arabicPeriod"/>
            </a:pPr>
            <a:r>
              <a:rPr lang="en-US" dirty="0"/>
              <a:t>First Element - 12</a:t>
            </a:r>
          </a:p>
          <a:p>
            <a:pPr marL="1257300" lvl="2" indent="-342900">
              <a:buAutoNum type="arabicPeriod"/>
            </a:pPr>
            <a:r>
              <a:rPr lang="en-US" dirty="0"/>
              <a:t>Largest Element - 587</a:t>
            </a:r>
          </a:p>
          <a:p>
            <a:pPr marL="1257300" lvl="2" indent="-342900">
              <a:buAutoNum type="arabicPeriod"/>
            </a:pPr>
            <a:r>
              <a:rPr lang="en-US" dirty="0"/>
              <a:t>Smallest Element – 2</a:t>
            </a:r>
          </a:p>
          <a:p>
            <a:pPr marL="1257300" lvl="2" indent="-342900">
              <a:buAutoNum type="arabicPeriod"/>
            </a:pPr>
            <a:r>
              <a:rPr lang="en-US" dirty="0"/>
              <a:t>Last Element – [‘</a:t>
            </a:r>
            <a:r>
              <a:rPr lang="en-US" dirty="0" err="1"/>
              <a:t>a’,’b</a:t>
            </a:r>
            <a:r>
              <a:rPr lang="en-US" dirty="0"/>
              <a:t>’]  (with/without negative indexing)</a:t>
            </a:r>
          </a:p>
          <a:p>
            <a:pPr marL="1257300" lvl="2" indent="-342900">
              <a:buAutoNum type="arabicPeriod"/>
            </a:pPr>
            <a:r>
              <a:rPr lang="en-US" dirty="0"/>
              <a:t>Middle element – 76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52400"/>
            <a:ext cx="1143000" cy="117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42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76B3376-F3D4-4482-BA5F-62EB19552DB6}"/>
              </a:ext>
            </a:extLst>
          </p:cNvPr>
          <p:cNvSpPr txBox="1"/>
          <p:nvPr/>
        </p:nvSpPr>
        <p:spPr>
          <a:xfrm>
            <a:off x="457200" y="533400"/>
            <a:ext cx="76345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Slicing in Tuple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6F9BD49-C343-46BA-BFDD-7823BB63D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514600"/>
            <a:ext cx="5600700" cy="304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B63AC9B-6635-4C88-8D12-169E013F9732}"/>
              </a:ext>
            </a:extLst>
          </p:cNvPr>
          <p:cNvSpPr txBox="1"/>
          <p:nvPr/>
        </p:nvSpPr>
        <p:spPr>
          <a:xfrm>
            <a:off x="228600" y="1241751"/>
            <a:ext cx="8458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Slicing of a Tuple is done to fetch a specific set or slice of sub-elements from a Tuple. Slicing can also be done to other collection data types such as lists and arrays.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spc="-20" dirty="0">
                <a:cs typeface="Arial"/>
              </a:rPr>
              <a:t>We </a:t>
            </a:r>
            <a:r>
              <a:rPr lang="en-US" sz="1800" spc="-5" dirty="0">
                <a:cs typeface="Arial"/>
              </a:rPr>
              <a:t>can access a range </a:t>
            </a:r>
            <a:r>
              <a:rPr lang="en-US" sz="1800" dirty="0">
                <a:cs typeface="Arial"/>
              </a:rPr>
              <a:t>of items </a:t>
            </a:r>
            <a:r>
              <a:rPr lang="en-US" sz="1800" spc="-5" dirty="0">
                <a:cs typeface="Arial"/>
              </a:rPr>
              <a:t>in a tuple by using </a:t>
            </a:r>
            <a:r>
              <a:rPr lang="en-US" sz="1800" dirty="0">
                <a:cs typeface="Arial"/>
              </a:rPr>
              <a:t>the </a:t>
            </a:r>
            <a:r>
              <a:rPr lang="en-US" sz="1800" spc="-5" dirty="0">
                <a:cs typeface="Arial"/>
              </a:rPr>
              <a:t>slicing</a:t>
            </a:r>
            <a:r>
              <a:rPr lang="en-US" sz="1800" spc="70" dirty="0">
                <a:cs typeface="Arial"/>
              </a:rPr>
              <a:t> </a:t>
            </a:r>
            <a:r>
              <a:rPr lang="en-US" sz="1800" spc="-5" dirty="0">
                <a:cs typeface="Arial"/>
              </a:rPr>
              <a:t>operator.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52400"/>
            <a:ext cx="1143000" cy="117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228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2046</TotalTime>
  <Words>813</Words>
  <Application>Microsoft Office PowerPoint</Application>
  <PresentationFormat>On-screen Show (4:3)</PresentationFormat>
  <Paragraphs>111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Trebuchet MS</vt:lpstr>
      <vt:lpstr>Wingdings</vt:lpstr>
      <vt:lpstr>Retrospect</vt:lpstr>
      <vt:lpstr>Tuples in Python</vt:lpstr>
      <vt:lpstr>PowerPoint Presentation</vt:lpstr>
      <vt:lpstr>PowerPoint Presentation</vt:lpstr>
      <vt:lpstr>Creating a tuple with one element is a bit tricky. Having one element within parentheses is not enough. We  will need a trailing comma to indicate that it is in fact a tuple</vt:lpstr>
      <vt:lpstr>About Item Positioning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can test if an item is present in the tuple or not using the keyword “in”.</vt:lpstr>
      <vt:lpstr>Using a for loop we can iterate though each item in a tuple.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Notes</dc:title>
  <dc:creator>varsity</dc:creator>
  <cp:lastModifiedBy>Microsoft account</cp:lastModifiedBy>
  <cp:revision>25</cp:revision>
  <dcterms:created xsi:type="dcterms:W3CDTF">2021-06-16T11:05:41Z</dcterms:created>
  <dcterms:modified xsi:type="dcterms:W3CDTF">2021-09-29T05:11:48Z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2021-06-16T00:00:00Z</vt:filetime>
  </property>
</Properties>
</file>