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80D4-70D2-B761-C758-D8419B6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59015-615F-6434-1CDB-FEA05CFA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2925-D4BF-60CF-02E8-FAB706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1B8BE-8457-6DCC-E918-2171D95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BF9E-2888-EBBD-A99B-6089C91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048-434E-0657-2FF5-1D02617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465E6-71A8-5230-439B-C72E9EE6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6EEFA-B359-97C8-3687-4E130A4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8479-0B09-A6E1-3651-B67EC9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F1B9-95F4-B5E3-9D0B-55F3A45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F2AF6-3A34-298A-A752-94D350EB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9B3EF-4A28-AE22-BCF3-DDDD6A5E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6CC0D-E2C0-C8CF-5FDD-8AD0554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466B-145D-9665-DE4F-E3BC1C6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C645-37C1-49C3-0F7B-883347E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673C-09BB-344B-BC42-F03BE5A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C78DA-C685-E2B1-6BF8-D8751B7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DFDF7-99A7-49D7-2DD8-462F4504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A7E40-9886-D4FB-71AA-E8DE906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DD992-BB40-B6C6-184D-B21EBCC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C882-08EF-7A6C-4BC3-BF26A59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DB0A-BD4F-2B96-EB13-155E1AD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42B78-BEF7-3760-2BE3-F6EA57C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C2548-1DEF-561E-1DF7-688AEDD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A29C0-783D-2E25-5955-6399D3A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FD50-BD3F-2A7C-B021-7AE007A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1BAE7-6271-4E44-EDA6-20E260CB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33F68-8C4B-8046-9AAE-709627DF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4272E-9B2F-ED3D-930E-1323018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B37FD-59AD-27FF-F852-436E67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534D5-FA43-3229-6AA6-4E069E2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6BB-1599-3F1F-DF95-39277385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CB633-7165-2D8F-049C-4C3E64EE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98A7E-A36D-EE55-A35E-79B3E98F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667FC9-422D-BFC6-6C18-25D75468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072F7-DB73-0E8E-3A1B-7463C1D6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FF05-F7E6-70DA-2E4B-F1020B1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2DC85-65AF-797C-22A6-66D6199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BF0402-ED3F-11FB-D030-3E1423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489E-6A4D-EBE3-185F-D65E62B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8986D-BC97-2554-844E-5A3BFD6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8BE9A-7DB0-5D72-108C-4900D40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6121F-A20A-D106-075F-59C91D2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6A2026-22F6-C4DD-84C2-DB5B2FB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62D8FD-FC6D-D29E-B255-4CC82B5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FA421-A34B-75AA-95C0-5B3AA47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2D99-DD81-D004-BD8F-3424D235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A4D4D-E725-B9E4-ECE5-341004B6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9058-4736-B06D-5024-24DCA01B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0F796-45E3-C853-5065-479CFFC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41896-8EF6-3B12-2085-AD8F9B4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9655A-A6C5-1842-F988-42F7FCA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6CD2-BD5E-A2F6-3D7C-BD142CF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CD8CCD-F0A5-94F9-3682-77E65E9F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34F29-3153-36DA-791F-5D73DA6E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952C1-8C22-FED8-FEB0-4542C4A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E23D0-76E3-36D9-5F5C-7361EF7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A1CA1-5D36-A482-4533-4A1C350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15A4-5343-1CD0-EE71-46543F9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7D828-A549-059F-7F0A-4BD5BAA3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7F6E5-5CC2-80B4-1B68-D5CD670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8AC4-AA0C-4DF4-9FA7-76A0D6297D1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D8E4A-9C52-4B72-BCFC-23FDEC1A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D3D95-0DD2-8BA1-A2E6-9F493B0E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07FEB-E425-43BD-7183-E46BF48A5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Tango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A6155-6E1D-ADFF-BA5F-B1E6710DD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503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716F0-0C87-6B19-3FC1-086C4F077895}"/>
              </a:ext>
            </a:extLst>
          </p:cNvPr>
          <p:cNvSpPr txBox="1"/>
          <p:nvPr/>
        </p:nvSpPr>
        <p:spPr>
          <a:xfrm>
            <a:off x="7685622" y="1548830"/>
            <a:ext cx="4079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Дерево Tango на рисунке имеет либо сплошные, либо пунктирные линии для обозначения путей. Набор узлов, соединенных сплошными линиями, — вспомогательное Splay дерево.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917B3-3A48-B87D-5074-40880BC1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7" y="479684"/>
            <a:ext cx="6369666" cy="563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28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141C-2BF9-A7EF-051D-060A9B4B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Функции, используемые 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0CC4-7080-74DD-88DB-44E3E2B63903}"/>
              </a:ext>
            </a:extLst>
          </p:cNvPr>
          <p:cNvSpPr txBox="1"/>
          <p:nvPr/>
        </p:nvSpPr>
        <p:spPr>
          <a:xfrm>
            <a:off x="838200" y="1798819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•	</a:t>
            </a:r>
            <a:r>
              <a:rPr lang="ru-RU" sz="2400" b="1" dirty="0" err="1"/>
              <a:t>explore</a:t>
            </a:r>
            <a:r>
              <a:rPr lang="ru-RU" sz="2400" b="1" dirty="0"/>
              <a:t>() </a:t>
            </a:r>
            <a:r>
              <a:rPr lang="ru-RU" sz="2400" dirty="0"/>
              <a:t>— вспомогательная функция, которая отображает все дерево.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treeFor</a:t>
            </a:r>
            <a:r>
              <a:rPr lang="ru-RU" sz="2400" b="1" dirty="0"/>
              <a:t>() </a:t>
            </a:r>
            <a:r>
              <a:rPr lang="ru-RU" sz="2400" dirty="0"/>
              <a:t>- функция создания дерева.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rotate</a:t>
            </a:r>
            <a:r>
              <a:rPr lang="ru-RU" sz="2400" b="1" dirty="0"/>
              <a:t>() </a:t>
            </a:r>
            <a:r>
              <a:rPr lang="ru-RU" sz="2400" dirty="0"/>
              <a:t>- функция для выполнения операции вращения.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splay</a:t>
            </a:r>
            <a:r>
              <a:rPr lang="ru-RU" sz="2400" b="1" dirty="0"/>
              <a:t>() </a:t>
            </a:r>
            <a:r>
              <a:rPr lang="ru-RU" sz="2400" dirty="0"/>
              <a:t>- функция для выполнения операции расширения.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switchPath</a:t>
            </a:r>
            <a:r>
              <a:rPr lang="ru-RU" sz="2400" b="1" dirty="0"/>
              <a:t>() </a:t>
            </a:r>
            <a:r>
              <a:rPr lang="ru-RU" sz="2400" dirty="0"/>
              <a:t>— функция для установки значений </a:t>
            </a:r>
            <a:r>
              <a:rPr lang="ru-RU" sz="2400" dirty="0" err="1"/>
              <a:t>depth</a:t>
            </a:r>
            <a:r>
              <a:rPr lang="ru-RU" sz="2400" dirty="0"/>
              <a:t> и </a:t>
            </a:r>
            <a:r>
              <a:rPr lang="ru-RU" sz="2400" dirty="0" err="1"/>
              <a:t>minDepths</a:t>
            </a:r>
            <a:r>
              <a:rPr lang="ru-RU" sz="2400" dirty="0"/>
              <a:t> в узлах.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refParent</a:t>
            </a:r>
            <a:r>
              <a:rPr lang="ru-RU" sz="2400" b="1" dirty="0"/>
              <a:t>() </a:t>
            </a:r>
            <a:r>
              <a:rPr lang="ru-RU" sz="2400" dirty="0"/>
              <a:t>— функция для возврата первого дочернего элемента, значение </a:t>
            </a:r>
            <a:r>
              <a:rPr lang="ru-RU" sz="2400" dirty="0" err="1"/>
              <a:t>minDepth</a:t>
            </a:r>
            <a:r>
              <a:rPr lang="ru-RU" sz="2400" dirty="0"/>
              <a:t> которого больше значения </a:t>
            </a:r>
            <a:r>
              <a:rPr lang="ru-RU" sz="2400" dirty="0" err="1"/>
              <a:t>depth</a:t>
            </a:r>
            <a:r>
              <a:rPr lang="ru-RU" sz="2400" dirty="0"/>
              <a:t>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expose</a:t>
            </a:r>
            <a:r>
              <a:rPr lang="ru-RU" sz="2400" b="1" dirty="0"/>
              <a:t>() </a:t>
            </a:r>
            <a:r>
              <a:rPr lang="ru-RU" sz="2400" dirty="0"/>
              <a:t>- функция для переноса текущего узла в корень всего дерева.</a:t>
            </a:r>
          </a:p>
          <a:p>
            <a:r>
              <a:rPr lang="ru-RU" sz="2400" dirty="0"/>
              <a:t>•	</a:t>
            </a:r>
            <a:r>
              <a:rPr lang="ru-RU" sz="2400" b="1" dirty="0" err="1"/>
              <a:t>query</a:t>
            </a:r>
            <a:r>
              <a:rPr lang="ru-RU" sz="2400" b="1" dirty="0"/>
              <a:t>() </a:t>
            </a:r>
            <a:r>
              <a:rPr lang="ru-RU" sz="2400" dirty="0"/>
              <a:t>- функция для доступа к элементу в дереве </a:t>
            </a:r>
            <a:r>
              <a:rPr lang="ru-RU" sz="2400" dirty="0" err="1"/>
              <a:t>Tango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49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F00B-D169-42D3-01AA-9E33FC8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элементу (поиск)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F4EA8-F0BA-4EF4-0182-1B83C3D0A154}"/>
              </a:ext>
            </a:extLst>
          </p:cNvPr>
          <p:cNvSpPr txBox="1"/>
          <p:nvPr/>
        </p:nvSpPr>
        <p:spPr>
          <a:xfrm>
            <a:off x="838200" y="1690688"/>
            <a:ext cx="1073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вызываем функцию </a:t>
            </a:r>
            <a:r>
              <a:rPr lang="ru-RU" sz="2400" dirty="0" err="1"/>
              <a:t>query</a:t>
            </a:r>
            <a:r>
              <a:rPr lang="ru-RU" sz="2400" dirty="0"/>
              <a:t>() для доступа к необходимому узлу в </a:t>
            </a:r>
            <a:r>
              <a:rPr lang="ru-RU" sz="2400" dirty="0" err="1"/>
              <a:t>Tango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. Затем функция "поднимает" узел вверх по дереву до тех пор, пока он не достигнет корня </a:t>
            </a:r>
            <a:r>
              <a:rPr lang="ru-RU" sz="2400" dirty="0" err="1"/>
              <a:t>Tango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60CB-FE19-E26C-4E6C-C058C9EDA3CA}"/>
              </a:ext>
            </a:extLst>
          </p:cNvPr>
          <p:cNvSpPr txBox="1"/>
          <p:nvPr/>
        </p:nvSpPr>
        <p:spPr>
          <a:xfrm>
            <a:off x="838200" y="3147934"/>
            <a:ext cx="646548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i="1" dirty="0"/>
              <a:t>Псевдокод </a:t>
            </a:r>
            <a:r>
              <a:rPr lang="en-US" sz="2000" i="1" dirty="0"/>
              <a:t>query():</a:t>
            </a:r>
          </a:p>
          <a:p>
            <a:r>
              <a:rPr lang="ru-RU" sz="2000" i="1" dirty="0"/>
              <a:t>Ищем, пока не найдем либо ключ, либо </a:t>
            </a:r>
            <a:r>
              <a:rPr lang="en-US" sz="2000" i="1" dirty="0"/>
              <a:t>NULL</a:t>
            </a:r>
          </a:p>
          <a:p>
            <a:r>
              <a:rPr lang="ru-RU" sz="2000" dirty="0"/>
              <a:t>Операция поиска аналогична поиску в бинарном дереве.</a:t>
            </a:r>
          </a:p>
          <a:p>
            <a:r>
              <a:rPr lang="en-US" sz="2000" dirty="0" err="1"/>
              <a:t>curr</a:t>
            </a:r>
            <a:r>
              <a:rPr lang="en-US" sz="2000" dirty="0"/>
              <a:t> = current node</a:t>
            </a:r>
          </a:p>
          <a:p>
            <a:r>
              <a:rPr lang="en-US" sz="2000" dirty="0" err="1"/>
              <a:t>prev</a:t>
            </a:r>
            <a:r>
              <a:rPr lang="en-US" sz="2000" dirty="0"/>
              <a:t> = parent of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curr</a:t>
            </a:r>
            <a:r>
              <a:rPr lang="en-US" sz="2000" dirty="0"/>
              <a:t> == NULL:</a:t>
            </a:r>
          </a:p>
          <a:p>
            <a:r>
              <a:rPr lang="en-US" sz="2000" dirty="0"/>
              <a:t>    expose(</a:t>
            </a:r>
            <a:r>
              <a:rPr lang="en-US" sz="2000" dirty="0" err="1"/>
              <a:t>prev</a:t>
            </a:r>
            <a:r>
              <a:rPr lang="en-US" sz="2000" dirty="0"/>
              <a:t>)</a:t>
            </a:r>
          </a:p>
          <a:p>
            <a:r>
              <a:rPr lang="en-US" sz="2000" dirty="0"/>
              <a:t>    return false</a:t>
            </a:r>
          </a:p>
          <a:p>
            <a:r>
              <a:rPr lang="en-US" sz="2000" dirty="0"/>
              <a:t>expose(</a:t>
            </a:r>
            <a:r>
              <a:rPr lang="en-US" sz="2000" dirty="0" err="1"/>
              <a:t>curr</a:t>
            </a:r>
            <a:r>
              <a:rPr lang="en-US" sz="2000" dirty="0"/>
              <a:t>)</a:t>
            </a:r>
          </a:p>
          <a:p>
            <a:r>
              <a:rPr lang="en-US" sz="20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314335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0F16-AD9E-E68C-8ED7-828D5A77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381758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1724-218A-22BD-55DA-FDEDAC1A4BE6}"/>
              </a:ext>
            </a:extLst>
          </p:cNvPr>
          <p:cNvSpPr txBox="1"/>
          <p:nvPr/>
        </p:nvSpPr>
        <p:spPr>
          <a:xfrm>
            <a:off x="838200" y="1707321"/>
            <a:ext cx="3671668" cy="323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Оценка производительности выполнена на 3 наборах данных разной размерности (500, 50000, 5000000).</a:t>
            </a: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3297E-B807-9274-D541-46938EFC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19395"/>
              </p:ext>
            </p:extLst>
          </p:nvPr>
        </p:nvGraphicFramePr>
        <p:xfrm>
          <a:off x="4777508" y="1194903"/>
          <a:ext cx="6847913" cy="51056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82402">
                  <a:extLst>
                    <a:ext uri="{9D8B030D-6E8A-4147-A177-3AD203B41FA5}">
                      <a16:colId xmlns:a16="http://schemas.microsoft.com/office/drawing/2014/main" val="906854898"/>
                    </a:ext>
                  </a:extLst>
                </a:gridCol>
                <a:gridCol w="2282402">
                  <a:extLst>
                    <a:ext uri="{9D8B030D-6E8A-4147-A177-3AD203B41FA5}">
                      <a16:colId xmlns:a16="http://schemas.microsoft.com/office/drawing/2014/main" val="3699106382"/>
                    </a:ext>
                  </a:extLst>
                </a:gridCol>
                <a:gridCol w="2283109">
                  <a:extLst>
                    <a:ext uri="{9D8B030D-6E8A-4147-A177-3AD203B41FA5}">
                      <a16:colId xmlns:a16="http://schemas.microsoft.com/office/drawing/2014/main" val="4225622755"/>
                    </a:ext>
                  </a:extLst>
                </a:gridCol>
              </a:tblGrid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Время создания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Время поиска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508007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Порядок возрастания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66622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en-US" sz="1600">
                          <a:effectLst/>
                        </a:rPr>
                        <a:t>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988486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31000ns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818356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17300000ns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636774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796276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Обратный порядок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12418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601334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33000ns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607282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12200000ns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12028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150676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Случайный порядок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746403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350ns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436479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83000ns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845282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28500000ns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63172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518909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Одно 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433735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43519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290628"/>
                  </a:ext>
                </a:extLst>
              </a:tr>
              <a:tr h="2552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59000ns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9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C670F-6FC2-5BBB-C9A9-0EF980D1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2728B-5758-798E-50BB-83FCB551D151}"/>
              </a:ext>
            </a:extLst>
          </p:cNvPr>
          <p:cNvSpPr txBox="1"/>
          <p:nvPr/>
        </p:nvSpPr>
        <p:spPr>
          <a:xfrm>
            <a:off x="914400" y="1903677"/>
            <a:ext cx="1043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Самый длительный поиск – это поиск случайного элемента, это предсказуемо потому что к данному типу в этом дереве никаких оптимизаций не применено. </a:t>
            </a:r>
          </a:p>
          <a:p>
            <a:r>
              <a:rPr lang="ru-RU" sz="2800"/>
              <a:t>Обратный поиск примерно равен по времени поиску в порядке возрастания.</a:t>
            </a:r>
          </a:p>
          <a:p>
            <a:r>
              <a:rPr lang="ru-RU" sz="2800"/>
              <a:t>Поиск одного и того же числа оказался самым быстрым, потому что еще при первой операции поиска дерево перестроилось и это число стало корнем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179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2F2D9-B8B1-52CB-ABB8-7C7C6F5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F2E68-A86B-E1A4-3924-FD0D73A1D115}"/>
              </a:ext>
            </a:extLst>
          </p:cNvPr>
          <p:cNvSpPr txBox="1"/>
          <p:nvPr/>
        </p:nvSpPr>
        <p:spPr>
          <a:xfrm>
            <a:off x="1035148" y="2264898"/>
            <a:ext cx="62283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Представлено в репозитории на </a:t>
            </a:r>
            <a:r>
              <a:rPr lang="ru-RU" sz="2800" dirty="0" err="1"/>
              <a:t>github</a:t>
            </a:r>
            <a:r>
              <a:rPr lang="ru-RU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Реализация алгоритма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Отчёт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Набор тестов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5076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293C3-7DCE-9312-8E3C-CF08DADB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7B8E-A19A-58AA-04B6-8D7804B8C877}"/>
              </a:ext>
            </a:extLst>
          </p:cNvPr>
          <p:cNvSpPr txBox="1"/>
          <p:nvPr/>
        </p:nvSpPr>
        <p:spPr>
          <a:xfrm>
            <a:off x="984738" y="180066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Tango tree </a:t>
            </a:r>
            <a:r>
              <a:rPr lang="ru-RU" sz="2800" dirty="0"/>
              <a:t>является самым оптимальным по времени бинарным деревом поиска, но из-за своей статичной структуры, то есть невозможности добавлять, удалять, а также изменять элементы, практического применения не имеет.</a:t>
            </a:r>
          </a:p>
        </p:txBody>
      </p:sp>
    </p:spTree>
    <p:extLst>
      <p:ext uri="{BB962C8B-B14F-4D97-AF65-F5344CB8AC3E}">
        <p14:creationId xmlns:p14="http://schemas.microsoft.com/office/powerpoint/2010/main" val="1984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91D67-9210-6430-B94F-B1FE9DA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176227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/>
              <a:t>История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Демайн, Эрик Д. - Wikiwand">
            <a:extLst>
              <a:ext uri="{FF2B5EF4-FFF2-40B4-BE49-F238E27FC236}">
                <a16:creationId xmlns:a16="http://schemas.microsoft.com/office/drawing/2014/main" id="{0887EBC7-3B3F-B453-7CB4-2DA330E8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78016"/>
            <a:ext cx="4777381" cy="333222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AC03-2662-8A5C-F540-6D87CFDD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2004 году четверо ученых, Эрик Д. </a:t>
            </a:r>
            <a:r>
              <a:rPr lang="ru-RU" dirty="0" err="1"/>
              <a:t>Демейн</a:t>
            </a:r>
            <a:r>
              <a:rPr lang="ru-RU" dirty="0"/>
              <a:t>, Дион </a:t>
            </a:r>
            <a:r>
              <a:rPr lang="ru-RU" dirty="0" err="1"/>
              <a:t>Хармон</a:t>
            </a:r>
            <a:r>
              <a:rPr lang="ru-RU" dirty="0"/>
              <a:t>, Джон </a:t>
            </a:r>
            <a:r>
              <a:rPr lang="ru-RU" dirty="0" err="1"/>
              <a:t>Яконо</a:t>
            </a:r>
            <a:r>
              <a:rPr lang="ru-RU" dirty="0"/>
              <a:t> и </a:t>
            </a:r>
            <a:r>
              <a:rPr lang="ru-RU" dirty="0" err="1"/>
              <a:t>Михаи</a:t>
            </a:r>
            <a:r>
              <a:rPr lang="ru-RU" dirty="0"/>
              <a:t> </a:t>
            </a:r>
            <a:r>
              <a:rPr lang="ru-RU" dirty="0" err="1"/>
              <a:t>Патраску</a:t>
            </a:r>
            <a:r>
              <a:rPr lang="ru-RU" dirty="0"/>
              <a:t>, разработали </a:t>
            </a:r>
            <a:r>
              <a:rPr lang="ru-RU" dirty="0" err="1"/>
              <a:t>Tango</a:t>
            </a:r>
            <a:r>
              <a:rPr lang="ru-RU" dirty="0"/>
              <a:t> дерево. Назвали его в честь города Буэнос-Айреса, символом которого является танго.</a:t>
            </a:r>
          </a:p>
        </p:txBody>
      </p:sp>
    </p:spTree>
    <p:extLst>
      <p:ext uri="{BB962C8B-B14F-4D97-AF65-F5344CB8AC3E}">
        <p14:creationId xmlns:p14="http://schemas.microsoft.com/office/powerpoint/2010/main" val="1632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9448-8AB1-4CCD-6D34-F8127BC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Строение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9991-876F-CF3C-7A3E-493734FC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Рассмотрим бинарное дерево поиска. Дочерний элемент к которому обращались в последнюю становится предпочтительным</a:t>
            </a:r>
          </a:p>
          <a:p>
            <a:pPr marL="0" indent="0">
              <a:buNone/>
            </a:pPr>
            <a:r>
              <a:rPr lang="ru-RU" sz="2000" dirty="0"/>
              <a:t>Путь из этих элементов назовем предпочтительным путем (обозначен красным на рисунке)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вешалка&#10;&#10;Автоматически созданное описание">
            <a:extLst>
              <a:ext uri="{FF2B5EF4-FFF2-40B4-BE49-F238E27FC236}">
                <a16:creationId xmlns:a16="http://schemas.microsoft.com/office/drawing/2014/main" id="{BA21D994-F2C7-D5DA-393C-377D5CFB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001981"/>
            <a:ext cx="6253212" cy="39238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4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7832-A06A-452F-D590-29A0F100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520891"/>
            <a:ext cx="6774371" cy="309927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9546-098D-830B-3CD3-5CBA8A5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Предпочтительные пути образуют цепочки по всему дереву, и мы можем группировать узлы в цепочки и сохранять каждую цепочку как самостоятельное дерево с указателями между ними, от одного дерева к другому.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7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C682-4DD2-42E0-6954-5AB33EA1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365125"/>
            <a:ext cx="10515600" cy="1325563"/>
          </a:xfrm>
        </p:spPr>
        <p:txBody>
          <a:bodyPr/>
          <a:lstStyle/>
          <a:p>
            <a:r>
              <a:rPr lang="ru-RU" dirty="0"/>
              <a:t>Вспомогательные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4EB3-964A-D31A-056C-76DCFE7C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Вспомогательное дерево представляет собой модифицированное бинарное дерево поиска в узлах которого хранятся:</a:t>
            </a:r>
          </a:p>
          <a:p>
            <a:r>
              <a:rPr lang="ru-RU" dirty="0"/>
              <a:t>Ключ</a:t>
            </a:r>
          </a:p>
          <a:p>
            <a:r>
              <a:rPr lang="ru-RU" dirty="0"/>
              <a:t>Глубина узла</a:t>
            </a:r>
          </a:p>
          <a:p>
            <a:r>
              <a:rPr lang="ru-RU" dirty="0"/>
              <a:t>Минимальная глубина вспомогательного дерева в </a:t>
            </a:r>
            <a:r>
              <a:rPr lang="en-US" dirty="0"/>
              <a:t>Tango.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Операции во вспомогательном дереве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элемента по ключу во вспомогательном дереве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Разрезание вспомогательного дерева на два вспомогательных дерева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Объединение двух вспомогательных деревьев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03D0C-E50B-B921-CAB1-1D5EC52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поиска в </a:t>
            </a:r>
            <a:r>
              <a:rPr lang="ru-RU" dirty="0" err="1"/>
              <a:t>Tango</a:t>
            </a:r>
            <a:r>
              <a:rPr lang="ru-RU" dirty="0"/>
              <a:t> дереве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363AC-E7CB-3318-9593-C1DA1E13992E}"/>
              </a:ext>
            </a:extLst>
          </p:cNvPr>
          <p:cNvSpPr txBox="1"/>
          <p:nvPr/>
        </p:nvSpPr>
        <p:spPr>
          <a:xfrm>
            <a:off x="911469" y="1905506"/>
            <a:ext cx="103690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Поиск в дереве </a:t>
            </a:r>
            <a:r>
              <a:rPr lang="ru-RU" sz="2800" dirty="0" err="1"/>
              <a:t>Tango</a:t>
            </a:r>
            <a:r>
              <a:rPr lang="ru-RU" sz="2800" dirty="0"/>
              <a:t> очень похож на таковой в бинарном дереве поиска.</a:t>
            </a:r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Сначала находим предпочтительный путь, который начинается в корне дерева, просматриваем его вспомогательное дерево.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Если узел не был найден в заданном вспомогательном дереве, то ищем вспомогательное дерево следующего пути и так далее до перебора всего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7005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2B93-84E7-ABA4-1A32-156C9DA2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1AED7-8265-1337-A9A2-004A50043A69}"/>
              </a:ext>
            </a:extLst>
          </p:cNvPr>
          <p:cNvSpPr txBox="1"/>
          <p:nvPr/>
        </p:nvSpPr>
        <p:spPr>
          <a:xfrm>
            <a:off x="838200" y="1386875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Splay-</a:t>
            </a:r>
            <a:r>
              <a:rPr lang="ru-RU" sz="3200" dirty="0"/>
              <a:t>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5E23-69EA-4179-3C95-7B5172643081}"/>
              </a:ext>
            </a:extLst>
          </p:cNvPr>
          <p:cNvSpPr txBox="1"/>
          <p:nvPr/>
        </p:nvSpPr>
        <p:spPr>
          <a:xfrm>
            <a:off x="838200" y="2521059"/>
            <a:ext cx="1006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Splay</a:t>
            </a:r>
            <a:r>
              <a:rPr lang="ru-RU" sz="2800" dirty="0"/>
              <a:t>-дерево — это самобалансирующееся бинарное дерево поиска. Дереву не нужно хранить никакой дополнительной информации, что делает его эффективным по памяти. После каждого обращения, в нашем случае после поиска, </a:t>
            </a:r>
            <a:r>
              <a:rPr lang="ru-RU" sz="2800" dirty="0" err="1"/>
              <a:t>splay</a:t>
            </a:r>
            <a:r>
              <a:rPr lang="ru-RU" sz="2800" dirty="0"/>
              <a:t>-дерево меняет свою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30489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C4987-692B-2632-3454-C0F76D99D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5938" y="1856090"/>
            <a:ext cx="9493086" cy="17864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C0E9E-96A9-D1AB-9C94-2E8C7F60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061" y="4281876"/>
            <a:ext cx="7595844" cy="19367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A2B23-DD2E-A976-5797-D110B30B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ru-RU" sz="5200"/>
              <a:t>Строение </a:t>
            </a:r>
            <a:r>
              <a:rPr lang="en-US" sz="5200"/>
              <a:t>splay-</a:t>
            </a:r>
            <a:r>
              <a:rPr lang="ru-RU" sz="5200"/>
              <a:t>дерева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A8035-6608-3585-9A78-BE7FE4B97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274" y="1699023"/>
            <a:ext cx="7595843" cy="197491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7F8E2-E9E8-454F-A6A6-66884EC29302}"/>
              </a:ext>
            </a:extLst>
          </p:cNvPr>
          <p:cNvSpPr txBox="1"/>
          <p:nvPr/>
        </p:nvSpPr>
        <p:spPr>
          <a:xfrm>
            <a:off x="603455" y="2448494"/>
            <a:ext cx="469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1B629-9473-740D-89C9-EDC65242ABBE}"/>
              </a:ext>
            </a:extLst>
          </p:cNvPr>
          <p:cNvSpPr txBox="1"/>
          <p:nvPr/>
        </p:nvSpPr>
        <p:spPr>
          <a:xfrm>
            <a:off x="368710" y="4727041"/>
            <a:ext cx="469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77728-8EE0-52F2-7250-40C4E57DF8F7}"/>
              </a:ext>
            </a:extLst>
          </p:cNvPr>
          <p:cNvSpPr txBox="1"/>
          <p:nvPr/>
        </p:nvSpPr>
        <p:spPr>
          <a:xfrm>
            <a:off x="5911474" y="2424872"/>
            <a:ext cx="469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3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981F16-8105-3B94-D98F-CC0A46E76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4126" y="4395440"/>
            <a:ext cx="9044484" cy="1741062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2103B4-052C-6979-80B3-34F41F0F0589}"/>
              </a:ext>
            </a:extLst>
          </p:cNvPr>
          <p:cNvSpPr txBox="1"/>
          <p:nvPr/>
        </p:nvSpPr>
        <p:spPr>
          <a:xfrm>
            <a:off x="7092450" y="4933704"/>
            <a:ext cx="469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746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3DBE-142E-0AB8-C722-BF01009E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BC433-A3F8-2622-6D74-F261A0AB2C94}"/>
              </a:ext>
            </a:extLst>
          </p:cNvPr>
          <p:cNvSpPr txBox="1"/>
          <p:nvPr/>
        </p:nvSpPr>
        <p:spPr>
          <a:xfrm>
            <a:off x="974361" y="1558977"/>
            <a:ext cx="1023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/>
              <a:t>Реализация по большей части не отличается от ранее описанного теоретического варианта.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BBED7-0343-241F-9A71-51E4CA90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2" y="2322010"/>
            <a:ext cx="8633214" cy="3573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36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717</Words>
  <Application>Microsoft Office PowerPoint</Application>
  <PresentationFormat>Широкоэкранный</PresentationFormat>
  <Paragraphs>129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Tango tree</vt:lpstr>
      <vt:lpstr>История</vt:lpstr>
      <vt:lpstr>Строение дерева</vt:lpstr>
      <vt:lpstr>Презентация PowerPoint</vt:lpstr>
      <vt:lpstr>Вспомогательные деревья</vt:lpstr>
      <vt:lpstr>Операция поиска в Tango дереве</vt:lpstr>
      <vt:lpstr>Реализация</vt:lpstr>
      <vt:lpstr>Строение splay-дерева</vt:lpstr>
      <vt:lpstr>Описание реализации </vt:lpstr>
      <vt:lpstr>Презентация PowerPoint</vt:lpstr>
      <vt:lpstr>Функции, используемые в реализации</vt:lpstr>
      <vt:lpstr>Обращение к элементу (поиск)</vt:lpstr>
      <vt:lpstr>Тестирование</vt:lpstr>
      <vt:lpstr>Результаты тестирования</vt:lpstr>
      <vt:lpstr>Результаты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 tree</dc:title>
  <dc:creator>Гриднинский Богдан Дмитриевич</dc:creator>
  <cp:lastModifiedBy>Гриднинский Богдан Дмитриевич</cp:lastModifiedBy>
  <cp:revision>5</cp:revision>
  <dcterms:created xsi:type="dcterms:W3CDTF">2022-12-10T05:36:39Z</dcterms:created>
  <dcterms:modified xsi:type="dcterms:W3CDTF">2023-02-09T15:30:26Z</dcterms:modified>
</cp:coreProperties>
</file>