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75" r:id="rId8"/>
    <p:sldId id="263" r:id="rId9"/>
    <p:sldId id="264" r:id="rId10"/>
    <p:sldId id="267" r:id="rId11"/>
    <p:sldId id="268" r:id="rId12"/>
    <p:sldId id="269" r:id="rId13"/>
    <p:sldId id="270" r:id="rId14"/>
    <p:sldId id="276" r:id="rId15"/>
    <p:sldId id="271" r:id="rId16"/>
    <p:sldId id="280" r:id="rId17"/>
    <p:sldId id="281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b="0" i="0" u="none" strike="noStrike" baseline="0" dirty="0">
                <a:effectLst/>
              </a:rPr>
              <a:t>Анализ</a:t>
            </a:r>
            <a:r>
              <a:rPr lang="ru-RU" sz="2800" baseline="0" dirty="0"/>
              <a:t> производительности</a:t>
            </a:r>
            <a:endParaRPr lang="ru-RU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4440507059896289E-2"/>
          <c:y val="0.11569110866782713"/>
          <c:w val="0.89000175066362619"/>
          <c:h val="0.7295643810244358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Порядок возрастания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0.35</c:v>
                </c:pt>
                <c:pt idx="2">
                  <c:v>5.4</c:v>
                </c:pt>
                <c:pt idx="3">
                  <c:v>69.5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A6D-4549-A8B5-2034BA41989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Обратный порядок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Лист1!$C$2:$C$7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0.3</c:v>
                </c:pt>
                <c:pt idx="2">
                  <c:v>6.9</c:v>
                </c:pt>
                <c:pt idx="3">
                  <c:v>103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A6D-4549-A8B5-2034BA41989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Случайный порядок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Лист1!$D$2:$D$7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1</c:v>
                </c:pt>
                <c:pt idx="2">
                  <c:v>15</c:v>
                </c:pt>
                <c:pt idx="3">
                  <c:v>243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AA6D-4549-A8B5-2034BA41989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Одно число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Лист1!$E$2:$E$7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1.4999999999999999E-2</c:v>
                </c:pt>
                <c:pt idx="2">
                  <c:v>0.2</c:v>
                </c:pt>
                <c:pt idx="3">
                  <c:v>1.7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AA6D-4549-A8B5-2034BA419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2873392"/>
        <c:axId val="1002878800"/>
      </c:lineChart>
      <c:catAx>
        <c:axId val="100287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/>
                  <a:t>Количество</a:t>
                </a:r>
                <a:r>
                  <a:rPr lang="ru-RU" sz="1600" baseline="0" dirty="0"/>
                  <a:t> элементов</a:t>
                </a:r>
                <a:endParaRPr lang="ru-RU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8800"/>
        <c:crosses val="autoZero"/>
        <c:auto val="1"/>
        <c:lblAlgn val="ctr"/>
        <c:lblOffset val="100"/>
        <c:noMultiLvlLbl val="0"/>
      </c:catAx>
      <c:valAx>
        <c:axId val="100287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dirty="0"/>
                  <a:t>мс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46099529644467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03280645634057"/>
          <c:y val="0.8924783704399385"/>
          <c:w val="0.75851711218011963"/>
          <c:h val="9.34591140172720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b="0" i="0" u="none" strike="noStrike" baseline="0" dirty="0">
                <a:effectLst/>
              </a:rPr>
              <a:t>Анализ</a:t>
            </a:r>
            <a:r>
              <a:rPr lang="ru-RU" sz="2800" baseline="0" dirty="0"/>
              <a:t> производительности</a:t>
            </a:r>
            <a:endParaRPr lang="ru-RU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4440507059896289E-2"/>
          <c:y val="0.11569110866782713"/>
          <c:w val="0.8574719259037189"/>
          <c:h val="0.6881798308875914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Порядок возрастания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1370</c:v>
                </c:pt>
                <c:pt idx="1">
                  <c:v>17150</c:v>
                </c:pt>
                <c:pt idx="2">
                  <c:v>41000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323-4981-A0CB-E06C8F62C22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Обратный порядок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1300</c:v>
                </c:pt>
                <c:pt idx="1">
                  <c:v>11000</c:v>
                </c:pt>
                <c:pt idx="2">
                  <c:v>36000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323-4981-A0CB-E06C8F62C22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Случайный порядок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3250</c:v>
                </c:pt>
                <c:pt idx="1">
                  <c:v>23730</c:v>
                </c:pt>
                <c:pt idx="2">
                  <c:v>60000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323-4981-A0CB-E06C8F62C22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Одно число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9</c:v>
                </c:pt>
                <c:pt idx="1">
                  <c:v>46</c:v>
                </c:pt>
                <c:pt idx="2">
                  <c:v>0.2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9323-4981-A0CB-E06C8F62C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2873392"/>
        <c:axId val="1002878800"/>
      </c:lineChart>
      <c:catAx>
        <c:axId val="100287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/>
                  <a:t>Количество</a:t>
                </a:r>
                <a:r>
                  <a:rPr lang="ru-RU" sz="1600" baseline="0" dirty="0"/>
                  <a:t> элементов</a:t>
                </a:r>
                <a:endParaRPr lang="ru-RU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8800"/>
        <c:crosses val="autoZero"/>
        <c:auto val="1"/>
        <c:lblAlgn val="ctr"/>
        <c:lblOffset val="100"/>
        <c:noMultiLvlLbl val="0"/>
      </c:catAx>
      <c:valAx>
        <c:axId val="100287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dirty="0"/>
                  <a:t>мс</a:t>
                </a:r>
              </a:p>
            </c:rich>
          </c:tx>
          <c:layout>
            <c:manualLayout>
              <c:xMode val="edge"/>
              <c:yMode val="edge"/>
              <c:x val="4.4584012476485213E-3"/>
              <c:y val="0.45881713927608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03280645634057"/>
          <c:y val="0.8924783704399385"/>
          <c:w val="0.75851711218011963"/>
          <c:h val="9.34591140172720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80D4-70D2-B761-C758-D8419B69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059015-615F-6434-1CDB-FEA05CFA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82925-D4BF-60CF-02E8-FAB706B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1B8BE-8457-6DCC-E918-2171D95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FBF9E-2888-EBBD-A99B-6089C91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1048-434E-0657-2FF5-1D02617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A465E6-71A8-5230-439B-C72E9EE6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6EEFA-B359-97C8-3687-4E130A4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78479-0B09-A6E1-3651-B67EC901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FF1B9-95F4-B5E3-9D0B-55F3A45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F2AF6-3A34-298A-A752-94D350EB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79B3EF-4A28-AE22-BCF3-DDDD6A5E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6CC0D-E2C0-C8CF-5FDD-8AD0554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2466B-145D-9665-DE4F-E3BC1C6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C645-37C1-49C3-0F7B-883347E9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9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9673C-09BB-344B-BC42-F03BE5A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C78DA-C685-E2B1-6BF8-D8751B7D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DFDF7-99A7-49D7-2DD8-462F4504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A7E40-9886-D4FB-71AA-E8DE906F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DD992-BB40-B6C6-184D-B21EBCC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C882-08EF-7A6C-4BC3-BF26A59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EDB0A-BD4F-2B96-EB13-155E1ADD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42B78-BEF7-3760-2BE3-F6EA57C6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C2548-1DEF-561E-1DF7-688AEDDF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A29C0-783D-2E25-5955-6399D3A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5FD50-BD3F-2A7C-B021-7AE007A9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1BAE7-6271-4E44-EDA6-20E260CBB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333F68-8C4B-8046-9AAE-709627DF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04272E-9B2F-ED3D-930E-1323018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B37FD-59AD-27FF-F852-436E67B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534D5-FA43-3229-6AA6-4E069E22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E6BB-1599-3F1F-DF95-39277385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CB633-7165-2D8F-049C-4C3E64EE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98A7E-A36D-EE55-A35E-79B3E98F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667FC9-422D-BFC6-6C18-25D75468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2072F7-DB73-0E8E-3A1B-7463C1D6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FF05-F7E6-70DA-2E4B-F1020B18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22DC85-65AF-797C-22A6-66D6199E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BF0402-ED3F-11FB-D030-3E14239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489E-6A4D-EBE3-185F-D65E62B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B8986D-BC97-2554-844E-5A3BFD61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8BE9A-7DB0-5D72-108C-4900D40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B6121F-A20A-D106-075F-59C91D2A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6A2026-22F6-C4DD-84C2-DB5B2FB5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62D8FD-FC6D-D29E-B255-4CC82B5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FA421-A34B-75AA-95C0-5B3AA476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2D99-DD81-D004-BD8F-3424D235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A4D4D-E725-B9E4-ECE5-341004B6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69058-4736-B06D-5024-24DCA01B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0F796-45E3-C853-5065-479CFFC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41896-8EF6-3B12-2085-AD8F9B4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9655A-A6C5-1842-F988-42F7FCA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76CD2-BD5E-A2F6-3D7C-BD142CFF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CD8CCD-F0A5-94F9-3682-77E65E9FF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134F29-3153-36DA-791F-5D73DA6E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952C1-8C22-FED8-FEB0-4542C4A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4E23D0-76E3-36D9-5F5C-7361EF7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A1CA1-5D36-A482-4533-4A1C350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15A4-5343-1CD0-EE71-46543F98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07D828-A549-059F-7F0A-4BD5BAA3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7F6E5-5CC2-80B4-1B68-D5CD670B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D8E4A-9C52-4B72-BCFC-23FDEC1A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D3D95-0DD2-8BA1-A2E6-9F493B0EF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07FEB-E425-43BD-7183-E46BF48A5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6791"/>
            <a:ext cx="9144000" cy="985424"/>
          </a:xfrm>
        </p:spPr>
        <p:txBody>
          <a:bodyPr>
            <a:normAutofit/>
          </a:bodyPr>
          <a:lstStyle/>
          <a:p>
            <a:r>
              <a:rPr lang="en-US" dirty="0"/>
              <a:t>Tango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0A6155-6E1D-ADFF-BA5F-B1E6710D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708"/>
            <a:ext cx="9144000" cy="495405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C1346-061E-8360-1D94-FB323985D33C}"/>
              </a:ext>
            </a:extLst>
          </p:cNvPr>
          <p:cNvSpPr txBox="1"/>
          <p:nvPr/>
        </p:nvSpPr>
        <p:spPr>
          <a:xfrm>
            <a:off x="3776070" y="660956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/>
        </p:nvSpPr>
        <p:spPr>
          <a:xfrm>
            <a:off x="7947990" y="4388123"/>
            <a:ext cx="4108176" cy="180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/>
              <a:t>Студент группы Б9121-09.03.03пикд</a:t>
            </a:r>
          </a:p>
          <a:p>
            <a:pPr algn="l"/>
            <a:r>
              <a:rPr lang="ru-RU" sz="1600" dirty="0"/>
              <a:t>Гриднинский Богдан Дмитриевич</a:t>
            </a:r>
          </a:p>
          <a:p>
            <a:pPr algn="l"/>
            <a:endParaRPr lang="ru-RU" sz="1600" dirty="0"/>
          </a:p>
          <a:p>
            <a:pPr algn="l"/>
            <a:r>
              <a:rPr lang="ru-RU" sz="1600" dirty="0"/>
              <a:t>Руководитель</a:t>
            </a:r>
          </a:p>
          <a:p>
            <a:pPr algn="l"/>
            <a:r>
              <a:rPr lang="ru-RU" sz="1600" dirty="0"/>
              <a:t>Доцент ИМКТ </a:t>
            </a:r>
            <a:r>
              <a:rPr lang="ru-RU" sz="1600" dirty="0" err="1"/>
              <a:t>Кленин</a:t>
            </a:r>
            <a:r>
              <a:rPr lang="ru-RU" sz="1600" dirty="0"/>
              <a:t> Александр Сергеевич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E35C6-0E01-9036-827E-5A43391DFD65}"/>
              </a:ext>
            </a:extLst>
          </p:cNvPr>
          <p:cNvSpPr txBox="1"/>
          <p:nvPr/>
        </p:nvSpPr>
        <p:spPr>
          <a:xfrm>
            <a:off x="5116886" y="6012378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Владивосток 2023</a:t>
            </a:r>
          </a:p>
        </p:txBody>
      </p:sp>
    </p:spTree>
    <p:extLst>
      <p:ext uri="{BB962C8B-B14F-4D97-AF65-F5344CB8AC3E}">
        <p14:creationId xmlns:p14="http://schemas.microsoft.com/office/powerpoint/2010/main" val="165032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3DBE-142E-0AB8-C722-BF01009E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Tango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BBED7-0343-241F-9A71-51E4CA90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16" y="2087217"/>
            <a:ext cx="9104368" cy="3768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95931F-00F6-351C-BF84-504F7A819AC8}"/>
              </a:ext>
            </a:extLst>
          </p:cNvPr>
          <p:cNvSpPr/>
          <p:nvPr/>
        </p:nvSpPr>
        <p:spPr>
          <a:xfrm>
            <a:off x="8766313" y="2524539"/>
            <a:ext cx="1689652" cy="1152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2A5D-1718-9794-BA4B-37F0030A08DB}"/>
              </a:ext>
            </a:extLst>
          </p:cNvPr>
          <p:cNvSpPr txBox="1"/>
          <p:nvPr/>
        </p:nvSpPr>
        <p:spPr>
          <a:xfrm>
            <a:off x="8766314" y="2524539"/>
            <a:ext cx="765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Узел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75303-7E16-C243-8CD7-779D601A57C8}"/>
              </a:ext>
            </a:extLst>
          </p:cNvPr>
          <p:cNvSpPr txBox="1"/>
          <p:nvPr/>
        </p:nvSpPr>
        <p:spPr>
          <a:xfrm>
            <a:off x="8766313" y="292106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Предпочтительный</a:t>
            </a:r>
            <a:r>
              <a:rPr lang="ru-RU" dirty="0"/>
              <a:t> путь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C69F0F-D666-EACE-03B8-A472CE12C678}"/>
              </a:ext>
            </a:extLst>
          </p:cNvPr>
          <p:cNvSpPr/>
          <p:nvPr/>
        </p:nvSpPr>
        <p:spPr>
          <a:xfrm>
            <a:off x="8279296" y="3290400"/>
            <a:ext cx="487017" cy="277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23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716F0-0C87-6B19-3FC1-086C4F077895}"/>
              </a:ext>
            </a:extLst>
          </p:cNvPr>
          <p:cNvSpPr txBox="1"/>
          <p:nvPr/>
        </p:nvSpPr>
        <p:spPr>
          <a:xfrm>
            <a:off x="665922" y="445586"/>
            <a:ext cx="1121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j-lt"/>
              </a:rPr>
              <a:t>Дерево </a:t>
            </a:r>
            <a:r>
              <a:rPr lang="en-US" sz="3200" dirty="0">
                <a:latin typeface="+mj-lt"/>
              </a:rPr>
              <a:t>Tango</a:t>
            </a:r>
            <a:r>
              <a:rPr lang="ru-RU" sz="3200" dirty="0">
                <a:latin typeface="+mj-lt"/>
              </a:rPr>
              <a:t> после перестроения</a:t>
            </a:r>
          </a:p>
          <a:p>
            <a:r>
              <a:rPr lang="ru-RU" sz="2000" dirty="0"/>
              <a:t>Набор узлов, соединенных сплошными линиями, — это вспомогательное </a:t>
            </a:r>
            <a:r>
              <a:rPr lang="ru-RU" sz="2000" dirty="0" err="1"/>
              <a:t>Splay</a:t>
            </a:r>
            <a:r>
              <a:rPr lang="ru-RU" sz="2000" dirty="0"/>
              <a:t> дерево.</a:t>
            </a:r>
          </a:p>
          <a:p>
            <a:r>
              <a:rPr lang="ru-RU" sz="2000" dirty="0"/>
              <a:t>Пунктирные линии – соединение вспомогательных деревьев. 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5917B3-3A48-B87D-5074-40880BC1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1" y="1865645"/>
            <a:ext cx="5135217" cy="454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28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141C-2BF9-A7EF-051D-060A9B4B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0CC4-7080-74DD-88DB-44E3E2B63903}"/>
              </a:ext>
            </a:extLst>
          </p:cNvPr>
          <p:cNvSpPr txBox="1"/>
          <p:nvPr/>
        </p:nvSpPr>
        <p:spPr>
          <a:xfrm>
            <a:off x="838200" y="204729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	</a:t>
            </a:r>
            <a:r>
              <a:rPr lang="ru-RU" b="1" dirty="0" err="1"/>
              <a:t>explore</a:t>
            </a:r>
            <a:r>
              <a:rPr lang="ru-RU" b="1" dirty="0"/>
              <a:t>() - </a:t>
            </a:r>
            <a:r>
              <a:rPr lang="ru-RU" dirty="0"/>
              <a:t>отображает все дерево.</a:t>
            </a:r>
          </a:p>
          <a:p>
            <a:r>
              <a:rPr lang="ru-RU" dirty="0"/>
              <a:t>•	</a:t>
            </a:r>
            <a:r>
              <a:rPr lang="ru-RU" b="1" dirty="0" err="1"/>
              <a:t>treeFor</a:t>
            </a:r>
            <a:r>
              <a:rPr lang="ru-RU" b="1" dirty="0"/>
              <a:t>() </a:t>
            </a:r>
            <a:r>
              <a:rPr lang="ru-RU" dirty="0"/>
              <a:t>- создание дерева.</a:t>
            </a:r>
          </a:p>
          <a:p>
            <a:r>
              <a:rPr lang="ru-RU" dirty="0"/>
              <a:t>•	</a:t>
            </a:r>
            <a:r>
              <a:rPr lang="ru-RU" b="1" dirty="0" err="1"/>
              <a:t>rotate</a:t>
            </a:r>
            <a:r>
              <a:rPr lang="ru-RU" b="1" dirty="0"/>
              <a:t>() </a:t>
            </a:r>
            <a:r>
              <a:rPr lang="ru-RU" dirty="0"/>
              <a:t>- операция вращения.</a:t>
            </a:r>
          </a:p>
          <a:p>
            <a:r>
              <a:rPr lang="ru-RU" dirty="0"/>
              <a:t>•	</a:t>
            </a:r>
            <a:r>
              <a:rPr lang="ru-RU" b="1" dirty="0" err="1"/>
              <a:t>splay</a:t>
            </a:r>
            <a:r>
              <a:rPr lang="ru-RU" b="1" dirty="0"/>
              <a:t>() </a:t>
            </a:r>
            <a:r>
              <a:rPr lang="ru-RU" dirty="0"/>
              <a:t>- операция расширения.</a:t>
            </a:r>
          </a:p>
          <a:p>
            <a:r>
              <a:rPr lang="ru-RU" dirty="0"/>
              <a:t>•	</a:t>
            </a:r>
            <a:r>
              <a:rPr lang="ru-RU" b="1" dirty="0" err="1"/>
              <a:t>switchPath</a:t>
            </a:r>
            <a:r>
              <a:rPr lang="ru-RU" b="1" dirty="0"/>
              <a:t>() </a:t>
            </a:r>
            <a:r>
              <a:rPr lang="ru-RU" dirty="0"/>
              <a:t>—установка значений </a:t>
            </a:r>
            <a:r>
              <a:rPr lang="ru-RU" dirty="0" err="1"/>
              <a:t>depth</a:t>
            </a:r>
            <a:r>
              <a:rPr lang="ru-RU" dirty="0"/>
              <a:t> и </a:t>
            </a:r>
            <a:r>
              <a:rPr lang="ru-RU" dirty="0" err="1"/>
              <a:t>minDepths</a:t>
            </a:r>
            <a:r>
              <a:rPr lang="ru-RU" dirty="0"/>
              <a:t> в узлах.</a:t>
            </a:r>
          </a:p>
          <a:p>
            <a:r>
              <a:rPr lang="ru-RU" dirty="0"/>
              <a:t>•	</a:t>
            </a:r>
            <a:r>
              <a:rPr lang="ru-RU" b="1" dirty="0" err="1"/>
              <a:t>refParent</a:t>
            </a:r>
            <a:r>
              <a:rPr lang="ru-RU" b="1" dirty="0"/>
              <a:t>() </a:t>
            </a:r>
            <a:r>
              <a:rPr lang="ru-RU" dirty="0"/>
              <a:t>—возврат первого дочернего элемента, значение </a:t>
            </a:r>
            <a:r>
              <a:rPr lang="ru-RU" dirty="0" err="1"/>
              <a:t>minDepth</a:t>
            </a:r>
            <a:r>
              <a:rPr lang="ru-RU" dirty="0"/>
              <a:t> которого больше значения </a:t>
            </a:r>
            <a:r>
              <a:rPr lang="ru-RU" dirty="0" err="1"/>
              <a:t>depth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b="1" dirty="0" err="1"/>
              <a:t>expose</a:t>
            </a:r>
            <a:r>
              <a:rPr lang="ru-RU" b="1" dirty="0"/>
              <a:t>() </a:t>
            </a:r>
            <a:r>
              <a:rPr lang="ru-RU" dirty="0"/>
              <a:t>- перенос текущего узла в корень всего дерева.</a:t>
            </a:r>
          </a:p>
          <a:p>
            <a:r>
              <a:rPr lang="ru-RU" dirty="0"/>
              <a:t>•	</a:t>
            </a:r>
            <a:r>
              <a:rPr lang="ru-RU" b="1" dirty="0" err="1"/>
              <a:t>query</a:t>
            </a:r>
            <a:r>
              <a:rPr lang="ru-RU" b="1" dirty="0"/>
              <a:t>() </a:t>
            </a:r>
            <a:r>
              <a:rPr lang="ru-RU" dirty="0"/>
              <a:t>- доступ к элементу в дереве </a:t>
            </a:r>
            <a:r>
              <a:rPr lang="ru-RU" dirty="0" err="1"/>
              <a:t>Tango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BF00B-D169-42D3-01AA-9E33FC8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F4EA8-F0BA-4EF4-0182-1B83C3D0A154}"/>
              </a:ext>
            </a:extLst>
          </p:cNvPr>
          <p:cNvSpPr txBox="1"/>
          <p:nvPr/>
        </p:nvSpPr>
        <p:spPr>
          <a:xfrm>
            <a:off x="838200" y="1690688"/>
            <a:ext cx="10732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Принимает на вход значение искомого узла.</a:t>
            </a:r>
          </a:p>
          <a:p>
            <a:endParaRPr lang="ru-RU" sz="2400" dirty="0"/>
          </a:p>
          <a:p>
            <a:r>
              <a:rPr lang="ru-RU" sz="2400" dirty="0"/>
              <a:t>Функция </a:t>
            </a:r>
            <a:r>
              <a:rPr lang="ru-RU" sz="2400" dirty="0" err="1"/>
              <a:t>query</a:t>
            </a:r>
            <a:r>
              <a:rPr lang="ru-RU" sz="2400" dirty="0"/>
              <a:t>() 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Выполняет поиск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перемещает узел вверх по дереву, пока он не достигнет корня основного дерева</a:t>
            </a:r>
            <a:r>
              <a:rPr lang="en-US" sz="2400" dirty="0"/>
              <a:t> -</a:t>
            </a:r>
            <a:r>
              <a:rPr lang="ru-RU" sz="2400" dirty="0"/>
              <a:t> </a:t>
            </a:r>
            <a:r>
              <a:rPr lang="en-US" sz="2400" dirty="0"/>
              <a:t>expose()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335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F526E-19B4-838B-692B-6F7051A0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Псевдокод</a:t>
            </a:r>
            <a:r>
              <a:rPr lang="ru-RU" sz="4400" i="1" dirty="0"/>
              <a:t> </a:t>
            </a:r>
            <a:r>
              <a:rPr lang="en-US" sz="4400" i="1" dirty="0"/>
              <a:t>query()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238D5-990C-2AA4-57C1-C3145A2DEE4B}"/>
              </a:ext>
            </a:extLst>
          </p:cNvPr>
          <p:cNvSpPr txBox="1"/>
          <p:nvPr/>
        </p:nvSpPr>
        <p:spPr>
          <a:xfrm>
            <a:off x="947531" y="2862468"/>
            <a:ext cx="495631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curr</a:t>
            </a:r>
            <a:r>
              <a:rPr lang="en-US" sz="2000" dirty="0"/>
              <a:t> = current node</a:t>
            </a:r>
          </a:p>
          <a:p>
            <a:r>
              <a:rPr lang="en-US" sz="2000" dirty="0" err="1"/>
              <a:t>prev</a:t>
            </a:r>
            <a:r>
              <a:rPr lang="en-US" sz="2000" dirty="0"/>
              <a:t> = parent of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curr</a:t>
            </a:r>
            <a:r>
              <a:rPr lang="en-US" sz="2000" dirty="0"/>
              <a:t> == NULL:</a:t>
            </a:r>
            <a:r>
              <a:rPr lang="ru-RU" sz="2000" dirty="0"/>
              <a:t>    если не найден элемент</a:t>
            </a:r>
            <a:endParaRPr lang="en-US" sz="2000" dirty="0"/>
          </a:p>
          <a:p>
            <a:r>
              <a:rPr lang="en-US" sz="2000" dirty="0"/>
              <a:t>    expose(</a:t>
            </a:r>
            <a:r>
              <a:rPr lang="en-US" sz="2000" dirty="0" err="1"/>
              <a:t>prev</a:t>
            </a:r>
            <a:r>
              <a:rPr lang="en-US" sz="2000" dirty="0"/>
              <a:t>)</a:t>
            </a:r>
            <a:r>
              <a:rPr lang="ru-RU" sz="2000" dirty="0"/>
              <a:t>     </a:t>
            </a:r>
            <a:endParaRPr lang="en-US" sz="2000" dirty="0"/>
          </a:p>
          <a:p>
            <a:r>
              <a:rPr lang="en-US" sz="2000" dirty="0"/>
              <a:t>    return false</a:t>
            </a:r>
          </a:p>
          <a:p>
            <a:r>
              <a:rPr lang="en-US" sz="2000" dirty="0"/>
              <a:t>expose(</a:t>
            </a:r>
            <a:r>
              <a:rPr lang="en-US" sz="2000" dirty="0" err="1"/>
              <a:t>curr</a:t>
            </a:r>
            <a:r>
              <a:rPr lang="en-US" sz="2000" dirty="0"/>
              <a:t>)</a:t>
            </a:r>
          </a:p>
          <a:p>
            <a:r>
              <a:rPr lang="en-US" sz="2000" dirty="0"/>
              <a:t>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8BB3E-0446-1773-5EA7-438FCEFB2611}"/>
              </a:ext>
            </a:extLst>
          </p:cNvPr>
          <p:cNvSpPr txBox="1"/>
          <p:nvPr/>
        </p:nvSpPr>
        <p:spPr>
          <a:xfrm>
            <a:off x="838200" y="1808922"/>
            <a:ext cx="4655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i="1" dirty="0"/>
              <a:t>Ищем, пока не найдем либо ключ, либо </a:t>
            </a:r>
            <a:r>
              <a:rPr lang="en-US" sz="1800" i="1" dirty="0"/>
              <a:t>NULL</a:t>
            </a:r>
            <a:endParaRPr lang="ru-RU" sz="1800" i="1" dirty="0"/>
          </a:p>
          <a:p>
            <a:endParaRPr lang="ru-RU" i="1" dirty="0"/>
          </a:p>
          <a:p>
            <a:r>
              <a:rPr lang="ru-RU" sz="1800" i="1" dirty="0"/>
              <a:t>О</a:t>
            </a:r>
            <a:r>
              <a:rPr lang="ru-RU" i="1" dirty="0"/>
              <a:t>т первого до последнего повторяем: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64462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E0F16-AD9E-E68C-8ED7-828D5A77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381758"/>
            <a:ext cx="10515600" cy="1325563"/>
          </a:xfrm>
        </p:spPr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1724-218A-22BD-55DA-FDEDAC1A4BE6}"/>
              </a:ext>
            </a:extLst>
          </p:cNvPr>
          <p:cNvSpPr txBox="1"/>
          <p:nvPr/>
        </p:nvSpPr>
        <p:spPr>
          <a:xfrm>
            <a:off x="838200" y="1707321"/>
            <a:ext cx="10515600" cy="252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Оценка производительности выполнена на </a:t>
            </a:r>
            <a:r>
              <a:rPr lang="ru-RU" sz="2800" dirty="0"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наборах данных разной размерности.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Оценено время поиска каждого элемента в различном порядке.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90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71422165-B48E-7BF5-60F0-81FF30ACEC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679123"/>
              </p:ext>
            </p:extLst>
          </p:nvPr>
        </p:nvGraphicFramePr>
        <p:xfrm>
          <a:off x="1606274" y="513661"/>
          <a:ext cx="8979452" cy="583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369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B2B0F9BE-3B34-0DD9-72C2-2F3DB9B7F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472243"/>
              </p:ext>
            </p:extLst>
          </p:nvPr>
        </p:nvGraphicFramePr>
        <p:xfrm>
          <a:off x="1606274" y="513661"/>
          <a:ext cx="8979452" cy="583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65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2F2D9-B8B1-52CB-ABB8-7C7C6F5D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F2E68-A86B-E1A4-3924-FD0D73A1D115}"/>
              </a:ext>
            </a:extLst>
          </p:cNvPr>
          <p:cNvSpPr txBox="1"/>
          <p:nvPr/>
        </p:nvSpPr>
        <p:spPr>
          <a:xfrm>
            <a:off x="1035148" y="2264898"/>
            <a:ext cx="64481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Представлено в репозитории на </a:t>
            </a:r>
            <a:r>
              <a:rPr lang="ru-RU" sz="2800" dirty="0" err="1"/>
              <a:t>github</a:t>
            </a:r>
            <a:r>
              <a:rPr lang="ru-RU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Реализация алгоритма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Доклад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Автоматическая система тестирования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65076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293C3-7DCE-9312-8E3C-CF08DADB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B7B8E-A19A-58AA-04B6-8D7804B8C877}"/>
              </a:ext>
            </a:extLst>
          </p:cNvPr>
          <p:cNvSpPr txBox="1"/>
          <p:nvPr/>
        </p:nvSpPr>
        <p:spPr>
          <a:xfrm>
            <a:off x="756138" y="222867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Tango tree </a:t>
            </a:r>
            <a:r>
              <a:rPr lang="ru-RU" sz="2400" dirty="0"/>
              <a:t>является одним из оптимальных по времени бинарным деревом поиска.</a:t>
            </a:r>
          </a:p>
          <a:p>
            <a:endParaRPr lang="ru-RU" sz="2400" dirty="0"/>
          </a:p>
          <a:p>
            <a:r>
              <a:rPr lang="ru-RU" sz="2400" dirty="0"/>
              <a:t>Но из-за своей статичной структуры, практического применения не имеет.</a:t>
            </a:r>
          </a:p>
        </p:txBody>
      </p:sp>
    </p:spTree>
    <p:extLst>
      <p:ext uri="{BB962C8B-B14F-4D97-AF65-F5344CB8AC3E}">
        <p14:creationId xmlns:p14="http://schemas.microsoft.com/office/powerpoint/2010/main" val="1984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91D67-9210-6430-B94F-B1FE9DA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176227"/>
            <a:ext cx="5458838" cy="1325563"/>
          </a:xfrm>
        </p:spPr>
        <p:txBody>
          <a:bodyPr>
            <a:normAutofit/>
          </a:bodyPr>
          <a:lstStyle/>
          <a:p>
            <a:r>
              <a:rPr lang="ru-RU" dirty="0"/>
              <a:t>История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Демайн, Эрик Д. - Wikiwand">
            <a:extLst>
              <a:ext uri="{FF2B5EF4-FFF2-40B4-BE49-F238E27FC236}">
                <a16:creationId xmlns:a16="http://schemas.microsoft.com/office/drawing/2014/main" id="{0887EBC7-3B3F-B453-7CB4-2DA330E8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235" y="2687862"/>
            <a:ext cx="5123016" cy="35733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AC03-2662-8A5C-F540-6D87CFDD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2" y="1293880"/>
            <a:ext cx="9878438" cy="95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 err="1"/>
              <a:t>Tango</a:t>
            </a:r>
            <a:r>
              <a:rPr lang="ru-RU" sz="1800" dirty="0"/>
              <a:t> дерево было разработано 4 учеными. (2004г)</a:t>
            </a:r>
            <a:endParaRPr lang="ru-RU" sz="2000" dirty="0"/>
          </a:p>
          <a:p>
            <a:pPr marL="0" indent="0">
              <a:buNone/>
            </a:pPr>
            <a:r>
              <a:rPr lang="ru-RU" sz="1800" dirty="0"/>
              <a:t>Названо в честь города Буэнос-Айреса, символом которого является танго.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ED140-6652-1645-F691-DCAB21CEE348}"/>
              </a:ext>
            </a:extLst>
          </p:cNvPr>
          <p:cNvSpPr txBox="1"/>
          <p:nvPr/>
        </p:nvSpPr>
        <p:spPr>
          <a:xfrm>
            <a:off x="2454666" y="3790500"/>
            <a:ext cx="182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Эрик Д. </a:t>
            </a:r>
            <a:r>
              <a:rPr lang="ru-RU" dirty="0" err="1"/>
              <a:t>Демейн</a:t>
            </a:r>
            <a:r>
              <a:rPr lang="ru-RU" dirty="0"/>
              <a:t> Дион </a:t>
            </a:r>
            <a:r>
              <a:rPr lang="ru-RU" dirty="0" err="1"/>
              <a:t>Хармо</a:t>
            </a:r>
            <a:r>
              <a:rPr lang="ru-RU" dirty="0"/>
              <a:t> Джон </a:t>
            </a:r>
            <a:r>
              <a:rPr lang="ru-RU" dirty="0" err="1"/>
              <a:t>Якон</a:t>
            </a:r>
            <a:r>
              <a:rPr lang="ru-RU" dirty="0"/>
              <a:t> </a:t>
            </a:r>
            <a:r>
              <a:rPr lang="ru-RU" dirty="0" err="1"/>
              <a:t>Михаи</a:t>
            </a:r>
            <a:r>
              <a:rPr lang="ru-RU" dirty="0"/>
              <a:t> </a:t>
            </a:r>
            <a:r>
              <a:rPr lang="ru-RU" dirty="0" err="1"/>
              <a:t>Патраску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30E3B-E965-0759-677E-63E65511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Tango </a:t>
            </a:r>
            <a:r>
              <a:rPr lang="ru-RU" dirty="0"/>
              <a:t>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45F73-607E-D1F9-9B03-03946F58255E}"/>
              </a:ext>
            </a:extLst>
          </p:cNvPr>
          <p:cNvSpPr txBox="1"/>
          <p:nvPr/>
        </p:nvSpPr>
        <p:spPr>
          <a:xfrm>
            <a:off x="838200" y="1838739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ru-RU" sz="2000" dirty="0"/>
              <a:t>балансированное бинарное дерево поиска.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Состоит из объединенных по некоторому принципу вспомогательных деревьев.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Поддерживает операции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поиска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разделения и слияния вспомогательных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39464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9448-8AB1-4CCD-6D34-F8127BC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Строение дерева </a:t>
            </a:r>
            <a:r>
              <a:rPr lang="en-US" sz="3600" dirty="0"/>
              <a:t>Tango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A9991-876F-CF3C-7A3E-493734FC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67676"/>
            <a:ext cx="1082628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Дочерний элемент, к которому обращались в последнюю очередь становится предпочтительным.</a:t>
            </a:r>
          </a:p>
          <a:p>
            <a:pPr marL="0" indent="0">
              <a:buNone/>
            </a:pPr>
            <a:r>
              <a:rPr lang="ru-RU" sz="2000" dirty="0"/>
              <a:t>Путь из этих элементов назовем предпочтительным путем (обозначен красным на рисунке)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вешалка&#10;&#10;Автоматически созданное описание">
            <a:extLst>
              <a:ext uri="{FF2B5EF4-FFF2-40B4-BE49-F238E27FC236}">
                <a16:creationId xmlns:a16="http://schemas.microsoft.com/office/drawing/2014/main" id="{BA21D994-F2C7-D5DA-393C-377D5CFB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17" y="2541881"/>
            <a:ext cx="5964766" cy="37428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48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27832-A06A-452F-D590-29A0F100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29" y="2575097"/>
            <a:ext cx="8023632" cy="367081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D1C9546-098D-830B-3CD3-5CBA8A5C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58" y="981163"/>
            <a:ext cx="10722937" cy="127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Предпочтительные пути(вспомогательные деревья) образуют цепочки по всему дереву.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Пути группируются в цепочки, с указателями между ними, и сохраняются в основном дереве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0D9964-0CC0-A23F-7FD7-5A0A7D18AF27}"/>
              </a:ext>
            </a:extLst>
          </p:cNvPr>
          <p:cNvSpPr txBox="1"/>
          <p:nvPr/>
        </p:nvSpPr>
        <p:spPr>
          <a:xfrm>
            <a:off x="8567530" y="5923722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цепочка</a:t>
            </a:r>
          </a:p>
        </p:txBody>
      </p:sp>
    </p:spTree>
    <p:extLst>
      <p:ext uri="{BB962C8B-B14F-4D97-AF65-F5344CB8AC3E}">
        <p14:creationId xmlns:p14="http://schemas.microsoft.com/office/powerpoint/2010/main" val="165470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C682-4DD2-42E0-6954-5AB33EA1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0" y="365125"/>
            <a:ext cx="10515600" cy="1325563"/>
          </a:xfrm>
        </p:spPr>
        <p:txBody>
          <a:bodyPr/>
          <a:lstStyle/>
          <a:p>
            <a:r>
              <a:rPr lang="ru-RU" dirty="0"/>
              <a:t>Вспомогательные 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94EB3-964A-D31A-056C-76DCFE7C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Вспомогательное дерево представляет собой модифицированное бинарное дерево поиска в узлах которого хранятся:</a:t>
            </a:r>
          </a:p>
          <a:p>
            <a:r>
              <a:rPr lang="ru-RU" sz="2000" dirty="0"/>
              <a:t>Ключ</a:t>
            </a:r>
          </a:p>
          <a:p>
            <a:r>
              <a:rPr lang="ru-RU" sz="2000" dirty="0"/>
              <a:t>Глубина узла</a:t>
            </a:r>
          </a:p>
          <a:p>
            <a:r>
              <a:rPr lang="ru-RU" sz="2000" dirty="0"/>
              <a:t>Минимальная глубина вспомогательного дерева в основном дереве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37CFE-AF85-641C-6C8B-CD76E4E5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во вспомогательном дереве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7DBF8-7D92-9C7D-E0EE-CE219724B365}"/>
              </a:ext>
            </a:extLst>
          </p:cNvPr>
          <p:cNvSpPr txBox="1"/>
          <p:nvPr/>
        </p:nvSpPr>
        <p:spPr>
          <a:xfrm>
            <a:off x="951672" y="2252366"/>
            <a:ext cx="8898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Поиск элемента по ключу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Разрезание вспомогательного дерева на два вспомогательных дерева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Объединение двух вспомогательных деревьев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17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03D0C-E50B-B921-CAB1-1D5EC52D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поиска в </a:t>
            </a:r>
            <a:r>
              <a:rPr lang="ru-RU" dirty="0" err="1"/>
              <a:t>Tango</a:t>
            </a:r>
            <a:r>
              <a:rPr lang="ru-RU" dirty="0"/>
              <a:t> дереве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363AC-E7CB-3318-9593-C1DA1E13992E}"/>
              </a:ext>
            </a:extLst>
          </p:cNvPr>
          <p:cNvSpPr txBox="1"/>
          <p:nvPr/>
        </p:nvSpPr>
        <p:spPr>
          <a:xfrm>
            <a:off x="911469" y="1905506"/>
            <a:ext cx="1036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Ищем во вспомогательном дереве, корень которого совпадает с корнем основного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узел не найден, то ищем в следующем вспомогательном дереве и так далее до перебора всего основного дерева.</a:t>
            </a:r>
          </a:p>
        </p:txBody>
      </p:sp>
    </p:spTree>
    <p:extLst>
      <p:ext uri="{BB962C8B-B14F-4D97-AF65-F5344CB8AC3E}">
        <p14:creationId xmlns:p14="http://schemas.microsoft.com/office/powerpoint/2010/main" val="70053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A2B93-84E7-ABA4-1A32-156C9DA2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1325563"/>
          </a:xfrm>
        </p:spPr>
        <p:txBody>
          <a:bodyPr/>
          <a:lstStyle/>
          <a:p>
            <a:r>
              <a:rPr lang="en-US" sz="4400" dirty="0"/>
              <a:t>Splay-</a:t>
            </a:r>
            <a:r>
              <a:rPr lang="ru-RU" sz="4400" dirty="0"/>
              <a:t>дерево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75E23-69EA-4179-3C95-7B5172643081}"/>
              </a:ext>
            </a:extLst>
          </p:cNvPr>
          <p:cNvSpPr txBox="1"/>
          <p:nvPr/>
        </p:nvSpPr>
        <p:spPr>
          <a:xfrm>
            <a:off x="838200" y="2521059"/>
            <a:ext cx="100642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Splay</a:t>
            </a:r>
            <a:r>
              <a:rPr lang="ru-RU" sz="2000" dirty="0"/>
              <a:t>-дерево — это самобалансирующееся бинарное дерево поиска.</a:t>
            </a:r>
          </a:p>
          <a:p>
            <a:endParaRPr lang="ru-RU" sz="2000" dirty="0"/>
          </a:p>
          <a:p>
            <a:r>
              <a:rPr lang="ru-RU" sz="2000" dirty="0"/>
              <a:t>После каждого обращения, </a:t>
            </a:r>
            <a:r>
              <a:rPr lang="ru-RU" sz="2000" dirty="0" err="1"/>
              <a:t>splay</a:t>
            </a:r>
            <a:r>
              <a:rPr lang="ru-RU" sz="2000" dirty="0"/>
              <a:t>-дерево меняет свою структуру.</a:t>
            </a:r>
          </a:p>
          <a:p>
            <a:endParaRPr lang="ru-RU" sz="2000" dirty="0"/>
          </a:p>
          <a:p>
            <a:r>
              <a:rPr lang="ru-RU" sz="2000" dirty="0"/>
              <a:t>В реализации является вспомогательным.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3048935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510</Words>
  <Application>Microsoft Office PowerPoint</Application>
  <PresentationFormat>Широкоэкранный</PresentationFormat>
  <Paragraphs>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Tango tree</vt:lpstr>
      <vt:lpstr>История</vt:lpstr>
      <vt:lpstr>Tango дерево</vt:lpstr>
      <vt:lpstr>Строение дерева Tango</vt:lpstr>
      <vt:lpstr>Презентация PowerPoint</vt:lpstr>
      <vt:lpstr>Вспомогательные деревья</vt:lpstr>
      <vt:lpstr>Операции во вспомогательном дереве</vt:lpstr>
      <vt:lpstr>Операция поиска в Tango дереве</vt:lpstr>
      <vt:lpstr>Splay-дерево</vt:lpstr>
      <vt:lpstr>Дерево Tango</vt:lpstr>
      <vt:lpstr>Презентация PowerPoint</vt:lpstr>
      <vt:lpstr>Основные функции</vt:lpstr>
      <vt:lpstr>Обращение к элементу</vt:lpstr>
      <vt:lpstr>Псевдокод query()</vt:lpstr>
      <vt:lpstr>Анализ</vt:lpstr>
      <vt:lpstr>Презентация PowerPoint</vt:lpstr>
      <vt:lpstr>Презентация PowerPoint</vt:lpstr>
      <vt:lpstr>Результаты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Tango tree</dc:title>
  <dc:creator>Гриднинский Богдан Дмитриевич</dc:creator>
  <cp:lastModifiedBy>Гриднинский Богдан Дмитриевич</cp:lastModifiedBy>
  <cp:revision>8</cp:revision>
  <dcterms:created xsi:type="dcterms:W3CDTF">2022-12-10T05:36:39Z</dcterms:created>
  <dcterms:modified xsi:type="dcterms:W3CDTF">2023-02-14T09:16:36Z</dcterms:modified>
</cp:coreProperties>
</file>