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</p:sldIdLst>
  <p:sldSz cx="23749000" cy="168021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571500"/>
            <a:ext cx="11887200" cy="164846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3300">
                <a:solidFill>
                  <a:srgbClr val="252525"/>
                </a:solidFill>
              </a:rPr>
              <a:t>이</a:t>
            </a:r>
            <a:r>
              <a:rPr lang="en-US" sz="3300">
                <a:solidFill>
                  <a:srgbClr val="252525"/>
                </a:solidFill>
              </a:rPr>
              <a:t>차방정식 : 수의 이치를 탐구하는 방정식중 한 잡것.</a:t>
            </a:r>
          </a:p>
          <a:p>
            <a:r>
              <a:rPr lang="en-US" sz="5000"/>
              <a:t>  </a:t>
            </a:r>
          </a:p>
          <a:p>
            <a:r>
              <a:rPr lang="en-US" sz="3300">
                <a:solidFill>
                  <a:srgbClr val="252525"/>
                </a:solidFill>
              </a:rPr>
              <a:t>접어서 푸는 초 럭키비키한 이차방정식!</a:t>
            </a:r>
          </a:p>
          <a:p>
            <a:r>
              <a:rPr lang="en-US" sz="3300">
                <a:solidFill>
                  <a:srgbClr val="252525"/>
                </a:solidFill>
              </a:rPr>
              <a:t>엔트리 함수블럭 (수학함수임) 정의 f(x) = x</a:t>
            </a:r>
            <a:r>
              <a:rPr lang="en-US" sz="3300">
                <a:solidFill>
                  <a:srgbClr val="252525"/>
                </a:solidFill>
              </a:rPr>
              <a:t>² + bx + c</a:t>
            </a:r>
          </a:p>
          <a:p>
            <a:r>
              <a:rPr lang="en-US" sz="3300">
                <a:solidFill>
                  <a:srgbClr val="252525"/>
                </a:solidFill>
              </a:rPr>
              <a:t>af(x) = </a:t>
            </a:r>
            <a:r>
              <a:rPr lang="en-US" sz="3300">
                <a:solidFill>
                  <a:srgbClr val="252525"/>
                </a:solidFill>
              </a:rPr>
              <a:t>a(x + p)(x + q)의 p, q를 구하는법</a:t>
            </a:r>
          </a:p>
          <a:p>
            <a:r>
              <a:rPr lang="en-US" sz="5000"/>
              <a:t>  </a:t>
            </a:r>
          </a:p>
          <a:p>
            <a:r>
              <a:rPr lang="en-US" sz="3300">
                <a:solidFill>
                  <a:srgbClr val="252525"/>
                </a:solidFill>
              </a:rPr>
              <a:t>준비물</a:t>
            </a:r>
          </a:p>
          <a:p>
            <a:r>
              <a:rPr lang="en-US" sz="3300">
                <a:solidFill>
                  <a:srgbClr val="252525"/>
                </a:solidFill>
              </a:rPr>
              <a:t>장치 A = 로그 눈금 종이 줄자</a:t>
            </a:r>
          </a:p>
          <a:p>
            <a:r>
              <a:rPr lang="en-US" sz="3300">
                <a:solidFill>
                  <a:srgbClr val="252525"/>
                </a:solidFill>
              </a:rPr>
              <a:t>장치 B = </a:t>
            </a:r>
            <a:r>
              <a:rPr lang="en-US" sz="3300">
                <a:solidFill>
                  <a:srgbClr val="252525"/>
                </a:solidFill>
              </a:rPr>
              <a:t>일반 눈금 종이 줄자</a:t>
            </a:r>
          </a:p>
          <a:p>
            <a:r>
              <a:rPr lang="en-US" sz="5000"/>
              <a:t>  </a:t>
            </a:r>
          </a:p>
          <a:p>
            <a:pPr>
              <a:buAutoNum type="arabicPeriod" startAt="1"/>
            </a:pPr>
            <a:r>
              <a:rPr lang="en-US" sz="3300">
                <a:solidFill>
                  <a:srgbClr val="252525"/>
                </a:solidFill>
              </a:rPr>
              <a:t>장치 B의 커서를 b로 맞추세요.</a:t>
            </a:r>
          </a:p>
          <a:p>
            <a:pPr>
              <a:buAutoNum type="arabicPeriod" startAt="1"/>
            </a:pPr>
            <a:r>
              <a:rPr lang="en-US" sz="3300">
                <a:solidFill>
                  <a:srgbClr val="252525"/>
                </a:solidFill>
              </a:rPr>
              <a:t>커서와 줄자 시작지점을 같게하여 반을 접으세요</a:t>
            </a:r>
          </a:p>
          <a:p>
            <a:pPr>
              <a:buAutoNum type="arabicPeriod" startAt="1"/>
            </a:pPr>
            <a:r>
              <a:rPr lang="en-US" sz="3300">
                <a:solidFill>
                  <a:srgbClr val="252525"/>
                </a:solidFill>
              </a:rPr>
              <a:t>그 눈금이 핵심수 k입니다.</a:t>
            </a:r>
          </a:p>
          <a:p>
            <a:pPr>
              <a:buAutoNum type="arabicPeriod" startAt="1"/>
            </a:pPr>
            <a:r>
              <a:rPr lang="en-US" sz="3300">
                <a:solidFill>
                  <a:srgbClr val="252525"/>
                </a:solidFill>
              </a:rPr>
              <a:t>함수 f의 입력값을 k를 준값 f(k)가 결괏값 v에요. 그 v를 구하세요.</a:t>
            </a:r>
          </a:p>
          <a:p>
            <a:pPr>
              <a:buAutoNum type="arabicPeriod" startAt="1"/>
            </a:pPr>
            <a:r>
              <a:rPr lang="en-US" sz="3300">
                <a:solidFill>
                  <a:srgbClr val="252525"/>
                </a:solidFill>
              </a:rPr>
              <a:t>커서와 줄자 시작지점을 같게하여 반을 접으세요</a:t>
            </a:r>
          </a:p>
          <a:p>
            <a:pPr>
              <a:buAutoNum type="arabicPeriod" startAt="1"/>
            </a:pPr>
            <a:r>
              <a:rPr lang="en-US" sz="3300">
                <a:solidFill>
                  <a:srgbClr val="252525"/>
                </a:solidFill>
              </a:rPr>
              <a:t>그 눈금이 켤래부 s입니다!</a:t>
            </a:r>
          </a:p>
          <a:p>
            <a:pPr>
              <a:buAutoNum type="arabicPeriod" startAt="1"/>
            </a:pPr>
            <a:r>
              <a:rPr lang="en-US" sz="3300">
                <a:solidFill>
                  <a:srgbClr val="252525"/>
                </a:solidFill>
              </a:rPr>
              <a:t>-k ± s가 각각 p, q입니다! 와!</a:t>
            </a:r>
          </a:p>
          <a:p>
            <a:r>
              <a:rPr lang="en-US" sz="5000"/>
              <a:t>  </a:t>
            </a:r>
          </a:p>
          <a:p>
            <a:r>
              <a:rPr lang="en-US" sz="3300">
                <a:solidFill>
                  <a:srgbClr val="252525"/>
                </a:solidFill>
              </a:rPr>
              <a:t>빈칸해설버전)</a:t>
            </a:r>
          </a:p>
          <a:p>
            <a:r>
              <a:rPr lang="en-US" sz="5000"/>
              <a:t>  </a:t>
            </a:r>
          </a:p>
          <a:p>
            <a:r>
              <a:rPr lang="en-US" sz="2200">
                <a:solidFill>
                  <a:srgbClr val="252525"/>
                </a:solidFill>
              </a:rPr>
              <a:t>접어서 푸는 초 럭키비키한 이차방정식!</a:t>
            </a:r>
          </a:p>
          <a:p>
            <a:r>
              <a:rPr lang="en-US" sz="2200">
                <a:solidFill>
                  <a:srgbClr val="252525"/>
                </a:solidFill>
              </a:rPr>
              <a:t>엔트리 함수블럭 (수학함수임) 정의 f(□) = □</a:t>
            </a:r>
            <a:r>
              <a:rPr lang="en-US" sz="2200">
                <a:solidFill>
                  <a:srgbClr val="252525"/>
                </a:solidFill>
              </a:rPr>
              <a:t>² + ○×□ + [어떤수]</a:t>
            </a:r>
          </a:p>
          <a:p>
            <a:r>
              <a:rPr lang="en-US" sz="2200">
                <a:solidFill>
                  <a:srgbClr val="252525"/>
                </a:solidFill>
              </a:rPr>
              <a:t>[어떤수2]f(□) = </a:t>
            </a:r>
            <a:r>
              <a:rPr lang="en-US" sz="2200">
                <a:solidFill>
                  <a:srgbClr val="252525"/>
                </a:solidFill>
              </a:rPr>
              <a:t>[어떤수2]×</a:t>
            </a:r>
            <a:r>
              <a:rPr lang="en-US" sz="2200">
                <a:solidFill>
                  <a:srgbClr val="252525"/>
                </a:solidFill>
              </a:rPr>
              <a:t>(□ + 근이라는친1구1)×(□ + </a:t>
            </a:r>
            <a:r>
              <a:rPr lang="en-US" sz="2200">
                <a:solidFill>
                  <a:srgbClr val="252525"/>
                </a:solidFill>
              </a:rPr>
              <a:t>근이라는친1구2</a:t>
            </a:r>
            <a:r>
              <a:rPr lang="en-US" sz="2200">
                <a:solidFill>
                  <a:srgbClr val="252525"/>
                </a:solidFill>
              </a:rPr>
              <a:t>)의 </a:t>
            </a:r>
            <a:r>
              <a:rPr lang="en-US" sz="2200">
                <a:solidFill>
                  <a:srgbClr val="252525"/>
                </a:solidFill>
              </a:rPr>
              <a:t>근이라는친1구들을</a:t>
            </a:r>
            <a:r>
              <a:rPr lang="en-US" sz="2200">
                <a:solidFill>
                  <a:srgbClr val="252525"/>
                </a:solidFill>
              </a:rPr>
              <a:t> 구하는법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1" id="2"/>
          <p:cNvSpPr txBox="true"/>
          <p:nvPr/>
        </p:nvSpPr>
        <p:spPr>
          <a:xfrm>
            <a:off x="5930900" y="1016000"/>
            <a:ext cx="11887200" cy="16040100"/>
          </a:xfrm>
          <a:prstGeom prst="rect">
            <a:avLst/>
          </a:prstGeom>
        </p:spPr>
        <p:txBody>
          <a:bodyPr anchor="t" rtlCol="false"/>
          <a:lstStyle/>
          <a:p>
            <a:pPr algn="l"/>
            <a:r>
              <a:t/>
            </a:r>
            <a:endParaRPr lang="en-US" sz="1100"/>
          </a:p>
          <a:p>
            <a:r>
              <a:rPr lang="en-US" sz="2200">
                <a:solidFill>
                  <a:srgbClr val="252525"/>
                </a:solidFill>
              </a:rPr>
              <a:t>준비물</a:t>
            </a:r>
          </a:p>
          <a:p>
            <a:r>
              <a:rPr lang="en-US" sz="2200">
                <a:solidFill>
                  <a:srgbClr val="252525"/>
                </a:solidFill>
              </a:rPr>
              <a:t>장치 A = 로그 눈금 종이 줄자</a:t>
            </a:r>
          </a:p>
          <a:p>
            <a:r>
              <a:rPr lang="en-US" sz="2200">
                <a:solidFill>
                  <a:srgbClr val="252525"/>
                </a:solidFill>
              </a:rPr>
              <a:t>장치 B = </a:t>
            </a:r>
            <a:r>
              <a:rPr lang="en-US" sz="2200">
                <a:solidFill>
                  <a:srgbClr val="252525"/>
                </a:solidFill>
              </a:rPr>
              <a:t>일반 눈금 종이 줄자</a:t>
            </a:r>
          </a:p>
          <a:p>
            <a:r>
              <a:rPr lang="en-US" sz="5000"/>
              <a:t>  </a:t>
            </a:r>
          </a:p>
          <a:p>
            <a:pPr>
              <a:buAutoNum type="arabicPeriod" startAt="1"/>
            </a:pPr>
            <a:r>
              <a:rPr lang="en-US" sz="2200">
                <a:solidFill>
                  <a:srgbClr val="252525"/>
                </a:solidFill>
              </a:rPr>
              <a:t>장치 B의 커서를 ○에 들어간 값으로 맞추세요.</a:t>
            </a:r>
          </a:p>
          <a:p>
            <a:pPr>
              <a:buAutoNum type="arabicPeriod" startAt="1"/>
            </a:pPr>
            <a:r>
              <a:rPr lang="en-US" sz="2200">
                <a:solidFill>
                  <a:srgbClr val="252525"/>
                </a:solidFill>
              </a:rPr>
              <a:t>커서와 줄자 시작지점을 같게하여 반을 접으세요</a:t>
            </a:r>
          </a:p>
          <a:p>
            <a:pPr>
              <a:buAutoNum type="arabicPeriod" startAt="1"/>
            </a:pPr>
            <a:r>
              <a:rPr lang="en-US" sz="2200">
                <a:solidFill>
                  <a:srgbClr val="252525"/>
                </a:solidFill>
              </a:rPr>
              <a:t>그 눈금이 핵심수값 입니다, "핵심수값=~"로 매모하세요</a:t>
            </a:r>
          </a:p>
          <a:p>
            <a:pPr>
              <a:buAutoNum type="arabicPeriod" startAt="1"/>
            </a:pPr>
            <a:r>
              <a:rPr lang="en-US" sz="2200">
                <a:solidFill>
                  <a:srgbClr val="252525"/>
                </a:solidFill>
              </a:rPr>
              <a:t>함수 f의 입력값을 핵심수값으로 준값 f(k)가 "결괏값"이에요. "결괏값=~"로 결괏값을 구해서 적어놓으세요.</a:t>
            </a:r>
          </a:p>
          <a:p>
            <a:pPr>
              <a:buAutoNum type="arabicPeriod" startAt="1"/>
            </a:pPr>
            <a:r>
              <a:rPr lang="en-US" sz="2200">
                <a:solidFill>
                  <a:srgbClr val="252525"/>
                </a:solidFill>
              </a:rPr>
              <a:t>커서와 줄자 시작지점을 같게하여 반을 접으세요</a:t>
            </a:r>
          </a:p>
          <a:p>
            <a:pPr>
              <a:buAutoNum type="arabicPeriod" startAt="1"/>
            </a:pPr>
            <a:r>
              <a:rPr lang="en-US" sz="2200">
                <a:solidFill>
                  <a:srgbClr val="252525"/>
                </a:solidFill>
              </a:rPr>
              <a:t>그 눈금이 켤래부입니다! "켤래부=~" 해서 적어놓으세요 무한이 길수도 있지만요.</a:t>
            </a:r>
          </a:p>
          <a:p>
            <a:pPr>
              <a:buAutoNum type="arabicPeriod" startAt="1"/>
            </a:pPr>
            <a:r>
              <a:rPr lang="en-US" sz="2200">
                <a:solidFill>
                  <a:srgbClr val="252525"/>
                </a:solidFill>
              </a:rPr>
              <a:t>"(-핵심수값) ± 켤래부"의 모든 값이 </a:t>
            </a:r>
            <a:r>
              <a:rPr lang="en-US" sz="2200">
                <a:solidFill>
                  <a:srgbClr val="252525"/>
                </a:solidFill>
              </a:rPr>
              <a:t>근이라는친1구들</a:t>
            </a:r>
            <a:r>
              <a:rPr lang="en-US" sz="2200">
                <a:solidFill>
                  <a:srgbClr val="252525"/>
                </a:solidFill>
              </a:rPr>
              <a:t>입니다! 와! 이게 어려우면 걍 빈칸을 기호로 쓰는게 더 쉬울껄요? 변항이라는개념을 굳이 빈칸으로 쓸 이유가...</a:t>
            </a:r>
          </a:p>
          <a:p>
            <a:r>
              <a:rPr lang="en-US" sz="5000"/>
              <a:t>  </a:t>
            </a:r>
          </a:p>
          <a:p>
            <a:r>
              <a:rPr lang="en-US" sz="3500">
                <a:solidFill>
                  <a:srgbClr val="252525"/>
                </a:solidFill>
              </a:rPr>
              <a:t>문장 축약형 버전, 알파벳 꼬우면 알아서 </a:t>
            </a:r>
          </a:p>
          <a:p>
            <a:r>
              <a:rPr lang="en-US" sz="2200">
                <a:solidFill>
                  <a:srgbClr val="252525"/>
                </a:solidFill>
              </a:rPr>
              <a:t>a,b,c,k,s,p,q,x를 빈칸과 설명글칸과 값이름 라벨명 [어떤수],○,[어떤수2),"핵심수값","켤래부",근이라는친1구1,근이라는친1구2,□로 알아서 바꾸세요.</a:t>
            </a:r>
          </a:p>
          <a:p>
            <a:r>
              <a:rPr lang="en-US" sz="5000"/>
              <a:t>  </a:t>
            </a:r>
          </a:p>
          <a:p>
            <a:r>
              <a:rPr lang="en-US" sz="2200">
                <a:solidFill>
                  <a:srgbClr val="252525"/>
                </a:solidFill>
              </a:rPr>
              <a:t>엔트리 함수블럭 (수학함수임) 정의 f(x) = x</a:t>
            </a:r>
            <a:r>
              <a:rPr lang="en-US" sz="2200">
                <a:solidFill>
                  <a:srgbClr val="252525"/>
                </a:solidFill>
              </a:rPr>
              <a:t>² + bx + c</a:t>
            </a:r>
          </a:p>
          <a:p>
            <a:r>
              <a:rPr lang="en-US" sz="2200">
                <a:solidFill>
                  <a:srgbClr val="252525"/>
                </a:solidFill>
              </a:rPr>
              <a:t>af(x) = </a:t>
            </a:r>
            <a:r>
              <a:rPr lang="en-US" sz="2200">
                <a:solidFill>
                  <a:srgbClr val="252525"/>
                </a:solidFill>
              </a:rPr>
              <a:t>a(x + p)(x + q)의 p, q를 구하는법</a:t>
            </a:r>
          </a:p>
          <a:p>
            <a:r>
              <a:rPr lang="en-US" sz="5000"/>
              <a:t>  </a:t>
            </a:r>
          </a:p>
          <a:p>
            <a:r>
              <a:rPr lang="en-US" sz="2200">
                <a:solidFill>
                  <a:srgbClr val="252525"/>
                </a:solidFill>
              </a:rPr>
              <a:t>준비물</a:t>
            </a:r>
          </a:p>
          <a:p>
            <a:r>
              <a:rPr lang="en-US" sz="2200">
                <a:solidFill>
                  <a:srgbClr val="252525"/>
                </a:solidFill>
              </a:rPr>
              <a:t>장치 A = 로그 눈금 종이 줄자</a:t>
            </a:r>
          </a:p>
          <a:p>
            <a:r>
              <a:rPr lang="en-US" sz="2200">
                <a:solidFill>
                  <a:srgbClr val="252525"/>
                </a:solidFill>
              </a:rPr>
              <a:t>장치 B = </a:t>
            </a:r>
            <a:r>
              <a:rPr lang="en-US" sz="2200">
                <a:solidFill>
                  <a:srgbClr val="252525"/>
                </a:solidFill>
              </a:rPr>
              <a:t>일반 눈금 종이 줄자</a:t>
            </a:r>
          </a:p>
          <a:p>
            <a:r>
              <a:rPr lang="en-US" sz="5000"/>
              <a:t>  </a:t>
            </a:r>
          </a:p>
          <a:p>
            <a:pPr>
              <a:buAutoNum type="arabicPeriod" startAt="1"/>
            </a:pPr>
            <a:r>
              <a:rPr lang="en-US" sz="2200">
                <a:solidFill>
                  <a:srgbClr val="252525"/>
                </a:solidFill>
              </a:rPr>
              <a:t>첫번째 접기 : 장치 A에서 커서로 b를 맞추고 접어서 k를 구하세요.</a:t>
            </a:r>
          </a:p>
          <a:p>
            <a:pPr>
              <a:buAutoNum type="arabicPeriod" startAt="1"/>
            </a:pPr>
            <a:r>
              <a:rPr lang="en-US" sz="2200">
                <a:solidFill>
                  <a:srgbClr val="252525"/>
                </a:solidFill>
              </a:rPr>
              <a:t>두번재 (첫번째꺼를 입력값으로 함수에 넣은 출력값을 구하고 그값으로) 접기 : 장치 B에서 커서로 </a:t>
            </a:r>
            <a:r>
              <a:rPr lang="en-US" sz="2200">
                <a:solidFill>
                  <a:srgbClr val="252525"/>
                </a:solidFill>
              </a:rPr>
              <a:t>함숫값 f(k)를 맞추고 접어서 s를 구하세요.</a:t>
            </a:r>
          </a:p>
          <a:p>
            <a:pPr>
              <a:buAutoNum type="arabicPeriod" startAt="1"/>
            </a:pPr>
            <a:r>
              <a:rPr lang="en-US" sz="2200">
                <a:solidFill>
                  <a:srgbClr val="252525"/>
                </a:solidFill>
              </a:rPr>
              <a:t>-k ± s가 p, q에요.</a:t>
            </a:r>
          </a:p>
          <a:p>
            <a:r>
              <a:rPr lang="en-US" sz="3500">
                <a:solidFill>
                  <a:srgbClr val="252525"/>
                </a:solidFill>
              </a:rPr>
              <a:t>이딴껄왜쓰는지 : </a:t>
            </a:r>
            <a:r>
              <a:rPr lang="en-US" sz="3300">
                <a:solidFill>
                  <a:srgbClr val="252525"/>
                </a:solidFill>
              </a:rPr>
              <a:t>수의 이치를 탐구하는게 수학이니까.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